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218A08-EBF9-47FE-A98D-99E1507CBF37}" v="185" dt="2025-10-11T18:45:30.5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044" autoAdjust="0"/>
    <p:restoredTop sz="94993" autoAdjust="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in.hotels.com/ho126009/novotel-birmingham-airport-birmingham-united-kingdom/" TargetMode="External"/><Relationship Id="rId3" Type="http://schemas.openxmlformats.org/officeDocument/2006/relationships/hyperlink" Target="https://www.bbc.com/news/uk-england-beds-bucks-herts-67906106" TargetMode="External"/><Relationship Id="rId7" Type="http://schemas.openxmlformats.org/officeDocument/2006/relationships/hyperlink" Target="https://stories.hilton.com/2024trends-culture-experiences" TargetMode="External"/><Relationship Id="rId2" Type="http://schemas.openxmlformats.org/officeDocument/2006/relationships/hyperlink" Target="https://all.accor.com/hotel/1158/index.en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randviewresearch.com/horizon/outlook/mice-market/uk#:~:text=The%20UK%20mice%20market%20generated,generating%20event%20type%20in%202024" TargetMode="External"/><Relationship Id="rId5" Type="http://schemas.openxmlformats.org/officeDocument/2006/relationships/hyperlink" Target="https://www.gov.wales/domestic-gb-tourism-statistics-day-trips-2022-2023-revised-html" TargetMode="External"/><Relationship Id="rId10" Type="http://schemas.openxmlformats.org/officeDocument/2006/relationships/hyperlink" Target="https://www.visitscotland.org/binaries/content/assets/dot-org/pdf/research-insights/travel-trends-for-scotland-january-2024.pdf&amp;ved=2ahUKEwi85L3a1JuQAxXr1zgGHfLyHiUQFnoECBkQAQ&amp;usg=AOvVaw0Fs65C4bApsBNty5mIlo2v" TargetMode="External"/><Relationship Id="rId4" Type="http://schemas.openxmlformats.org/officeDocument/2006/relationships/hyperlink" Target="https://www.experienceuk.org/taiwan-tourism-partners-with-outernet-london-for-high-impact-immersive-showcase" TargetMode="External"/><Relationship Id="rId9" Type="http://schemas.openxmlformats.org/officeDocument/2006/relationships/hyperlink" Target="https://www.ukhospitality.org.uk/welsh-tourism-hailed-at-prime-ministers-question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pic>
        <p:nvPicPr>
          <p:cNvPr id="4" name="Picture 3" descr="Wales' past brought to life as part of Year of Legends - BBC News">
            <a:extLst>
              <a:ext uri="{FF2B5EF4-FFF2-40B4-BE49-F238E27FC236}">
                <a16:creationId xmlns:a16="http://schemas.microsoft.com/office/drawing/2014/main" id="{3FFCFC1B-A97A-4062-796A-ADB803C5F6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92" t="9091" r="2737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GB" sz="2300" b="1" noProof="1"/>
              <a:t>Module:</a:t>
            </a:r>
            <a:endParaRPr lang="en-GB" sz="2300" noProof="1"/>
          </a:p>
          <a:p>
            <a:pPr algn="l"/>
            <a:r>
              <a:rPr lang="en-GB" sz="2300" b="1" noProof="1"/>
              <a:t>International Meetings Management for the Hotel Industry</a:t>
            </a:r>
            <a:endParaRPr lang="en-GB" sz="2300" noProof="1"/>
          </a:p>
          <a:p>
            <a:pPr algn="l"/>
            <a:r>
              <a:rPr lang="en-GB" sz="2300" b="1" noProof="1"/>
              <a:t>Module code:</a:t>
            </a:r>
            <a:endParaRPr lang="en-GB" sz="2300" noProof="1"/>
          </a:p>
          <a:p>
            <a:pPr algn="l"/>
            <a:r>
              <a:rPr lang="en-GB" sz="2300" b="1" noProof="1"/>
              <a:t>BMIH6007</a:t>
            </a:r>
            <a:endParaRPr lang="en-GB" sz="2300" noProof="1"/>
          </a:p>
          <a:p>
            <a:pPr algn="l"/>
            <a:r>
              <a:rPr lang="en-GB" sz="2300" b="1" noProof="1"/>
              <a:t>Assignment 1: Feasibility Plan for an International Meeting / Event</a:t>
            </a:r>
            <a:br>
              <a:rPr lang="en-GB" sz="2300" b="1" noProof="1"/>
            </a:br>
            <a:r>
              <a:rPr lang="en-GB" sz="2300" b="1" noProof="1"/>
              <a:t>Student Name:Anaida Adamache </a:t>
            </a:r>
            <a:br>
              <a:rPr lang="en-GB" sz="2300" b="1" noProof="1"/>
            </a:br>
            <a:r>
              <a:rPr lang="en-GB" sz="2300" b="1" noProof="1"/>
              <a:t>Student Number:2026381</a:t>
            </a:r>
            <a:br>
              <a:rPr lang="en-GB" sz="2300" b="1" noProof="1"/>
            </a:br>
            <a:endParaRPr lang="en-GB" sz="2300" noProof="1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 descr="The best places in West Wales | CN Traveller">
            <a:extLst>
              <a:ext uri="{FF2B5EF4-FFF2-40B4-BE49-F238E27FC236}">
                <a16:creationId xmlns:a16="http://schemas.microsoft.com/office/drawing/2014/main" id="{993EABE3-156F-380B-C06A-77F6DE28A6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01" r="948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DC948-C9FE-4D5E-36A6-2EE8CE3B2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78DAE-CB71-C4E1-1F82-E91C200D7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This event showcases the cuisine, culture and innovation of Wales.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It aims to attract all the travel professionals of the world, cultural tourists and media to offer immersive experiences which connect its heritage with that of modern services.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83466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 descr="Welsh tourism given Year of Legends boost">
            <a:extLst>
              <a:ext uri="{FF2B5EF4-FFF2-40B4-BE49-F238E27FC236}">
                <a16:creationId xmlns:a16="http://schemas.microsoft.com/office/drawing/2014/main" id="{4166F82B-4A5D-5A2D-88F3-F10709684F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1" r="2561" b="-1"/>
          <a:stretch>
            <a:fillRect/>
          </a:stretch>
        </p:blipFill>
        <p:spPr>
          <a:xfrm>
            <a:off x="-4178299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D7C635-EDBF-7A7D-4F61-D82AEF393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270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Background to the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EEA1-D4BC-0CCB-A638-6D04CF98C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0" y="2434200"/>
            <a:ext cx="5511799" cy="3763399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This event is titled as “The Welsh Legends Experience: A Hospitality Journey Beyond Borders,” that would promote </a:t>
            </a:r>
            <a:r>
              <a:rPr lang="en-GB" sz="1600" dirty="0" err="1">
                <a:ea typeface="+mn-lt"/>
                <a:cs typeface="+mn-lt"/>
              </a:rPr>
              <a:t>Wales’</a:t>
            </a:r>
            <a:r>
              <a:rPr lang="en-GB" sz="1600" dirty="0">
                <a:ea typeface="+mn-lt"/>
                <a:cs typeface="+mn-lt"/>
              </a:rPr>
              <a:t> Year of Legends theme.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be hosted in the Novotel Birmingham Airport hotel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attract a huge number of travel agents, media and international tourism professionals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showcase interactive culinary programs, exhibitions, VR experiences and cultural performances,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aims to connect guests emotionally to this unique sense of place of Wales by integrating art, food and innovation.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also reinforce the partnership between Novotel and Visit Wales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74032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B375-67E4-F880-3208-961F69D4C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dirty="0"/>
              <a:t>Proposed focus for the event (type and nature)</a:t>
            </a:r>
          </a:p>
        </p:txBody>
      </p:sp>
      <p:pic>
        <p:nvPicPr>
          <p:cNvPr id="4" name="Picture 3" descr="Wales' past brought to life as part of Year of Legends - BBC News">
            <a:extLst>
              <a:ext uri="{FF2B5EF4-FFF2-40B4-BE49-F238E27FC236}">
                <a16:creationId xmlns:a16="http://schemas.microsoft.com/office/drawing/2014/main" id="{16BF9075-DAF0-7E96-CD1E-167D672349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52" b="15242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17F6F-41F1-8810-9052-C7A8BC059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dirty="0">
                <a:ea typeface="+mn-lt"/>
                <a:cs typeface="+mn-lt"/>
              </a:rPr>
              <a:t>This event aims to offer an immersive business and cultural showcase within the hospitality sector by promoting the </a:t>
            </a:r>
            <a:r>
              <a:rPr lang="en-GB" sz="1300" dirty="0" err="1">
                <a:ea typeface="+mn-lt"/>
                <a:cs typeface="+mn-lt"/>
              </a:rPr>
              <a:t>Wales’</a:t>
            </a:r>
            <a:r>
              <a:rPr lang="en-GB" sz="1300" dirty="0">
                <a:ea typeface="+mn-lt"/>
                <a:cs typeface="+mn-lt"/>
              </a:rPr>
              <a:t> Year of Legends to global audiences.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This event combines cultural immersion with professional networking, thereby fostering collaboration between the tourism providers of Wales and global travel professionals.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The event highlights how </a:t>
            </a:r>
            <a:r>
              <a:rPr lang="en-GB" sz="1300" dirty="0" err="1">
                <a:ea typeface="+mn-lt"/>
                <a:cs typeface="+mn-lt"/>
              </a:rPr>
              <a:t>Wales’</a:t>
            </a:r>
            <a:r>
              <a:rPr lang="en-GB" sz="1300" dirty="0">
                <a:ea typeface="+mn-lt"/>
                <a:cs typeface="+mn-lt"/>
              </a:rPr>
              <a:t> hospitality industry contributes £6 billion annually to the economy, showcasing its value through attractions, cuisine, and innovation (</a:t>
            </a:r>
            <a:r>
              <a:rPr lang="en-GB" sz="1300" dirty="0" err="1">
                <a:ea typeface="+mn-lt"/>
                <a:cs typeface="+mn-lt"/>
              </a:rPr>
              <a:t>UKHospitality</a:t>
            </a:r>
            <a:r>
              <a:rPr lang="en-GB" sz="1300" dirty="0">
                <a:ea typeface="+mn-lt"/>
                <a:cs typeface="+mn-lt"/>
              </a:rPr>
              <a:t>, 2023).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By using interactive storytelling, VR technology, and live cultural performances, the event aims to connect </a:t>
            </a:r>
            <a:r>
              <a:rPr lang="en-GB" sz="1300" dirty="0" err="1">
                <a:ea typeface="+mn-lt"/>
                <a:cs typeface="+mn-lt"/>
              </a:rPr>
              <a:t>Wales’</a:t>
            </a:r>
            <a:r>
              <a:rPr lang="en-GB" sz="1300" dirty="0">
                <a:ea typeface="+mn-lt"/>
                <a:cs typeface="+mn-lt"/>
              </a:rPr>
              <a:t> ancient myths with its modern tourism potential.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This focus promotes Wales as both a heritage-rich and forward-thinking destination within the global MICE market.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500990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 descr="Here's Everything You Need To Know About Target Market">
            <a:extLst>
              <a:ext uri="{FF2B5EF4-FFF2-40B4-BE49-F238E27FC236}">
                <a16:creationId xmlns:a16="http://schemas.microsoft.com/office/drawing/2014/main" id="{381FFE7F-2670-B74D-3FDB-C56B1156CF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1713" y="3259502"/>
            <a:ext cx="3634674" cy="2907739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B6EAE-3F30-48E8-A08C-E34261F3A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Target market, demand, supply</a:t>
            </a:r>
          </a:p>
        </p:txBody>
      </p:sp>
      <p:grpSp>
        <p:nvGrpSpPr>
          <p:cNvPr id="17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</p:grpSp>
      <p:grpSp>
        <p:nvGrpSpPr>
          <p:cNvPr id="32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2BC9B-D95A-1A99-E8AD-15A20A254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 b="1" dirty="0">
                <a:solidFill>
                  <a:schemeClr val="bg1"/>
                </a:solidFill>
                <a:ea typeface="+mn-lt"/>
                <a:cs typeface="+mn-lt"/>
              </a:rPr>
              <a:t>Target Market: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International travel agents, tour operators, and MICE professionals </a:t>
            </a: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Cultural and experiential tourists seeking immersive, heritage-based experiences.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Hospitality and hotel professionals are exploring business collaboration opportunities.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Tech-savvy delegates are attracted to VR/AR and innovative event experiences (Fox, 2014).</a:t>
            </a:r>
          </a:p>
          <a:p>
            <a:pPr marL="0" indent="0">
              <a:buNone/>
            </a:pPr>
            <a:r>
              <a:rPr lang="en-GB" sz="1100" b="1" dirty="0">
                <a:solidFill>
                  <a:schemeClr val="bg1"/>
                </a:solidFill>
                <a:ea typeface="+mn-lt"/>
                <a:cs typeface="+mn-lt"/>
              </a:rPr>
              <a:t>Demand:</a:t>
            </a:r>
            <a:endParaRPr lang="en-GB" sz="1100" b="1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Wales attracted £2.79 billion in international visitor spending in 2023, showing strong interest in Welsh tourism (</a:t>
            </a:r>
            <a:r>
              <a:rPr lang="en-GB" sz="1100" dirty="0" err="1">
                <a:solidFill>
                  <a:schemeClr val="bg1"/>
                </a:solidFill>
                <a:ea typeface="+mn-lt"/>
                <a:cs typeface="+mn-lt"/>
              </a:rPr>
              <a:t>GovWales</a:t>
            </a:r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, 2025).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The UK MICE market is growing at a CAGR of 8.3%, reflecting the increasing need for themed and immersive events (GVR, 2024).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64% of global travellers seek cultural tourism experiences (Hilton, 2024).</a:t>
            </a:r>
            <a:endParaRPr lang="en-GB" sz="11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100" b="1" dirty="0">
                <a:solidFill>
                  <a:schemeClr val="bg1"/>
                </a:solidFill>
                <a:ea typeface="+mn-lt"/>
                <a:cs typeface="+mn-lt"/>
              </a:rPr>
              <a:t>Supply:</a:t>
            </a:r>
            <a:endParaRPr lang="en-GB" sz="1100" b="1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Limited immersive Welsh-themed MICE events exist internationally</a:t>
            </a: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Hotels and conference centres in Wales provide accommodation and venue options, but few integrate culture, cuisine, heritage, and technology (Rogers and Wynn-Moylan, 2022).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518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1C099-3B0C-99EE-BA01-19C51D954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Impact of competition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8BF9B-4590-0ED8-0421-55E1E8753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The main competition comes from UK immersive cultural and tourism events such as </a:t>
            </a:r>
            <a:r>
              <a:rPr lang="en-GB" sz="1500" dirty="0" err="1">
                <a:ea typeface="+mn-lt"/>
                <a:cs typeface="+mn-lt"/>
              </a:rPr>
              <a:t>TasteWales</a:t>
            </a:r>
            <a:r>
              <a:rPr lang="en-GB" sz="1500" dirty="0">
                <a:ea typeface="+mn-lt"/>
                <a:cs typeface="+mn-lt"/>
              </a:rPr>
              <a:t> / </a:t>
            </a:r>
            <a:r>
              <a:rPr lang="en-GB" sz="1500" dirty="0" err="1">
                <a:ea typeface="+mn-lt"/>
                <a:cs typeface="+mn-lt"/>
              </a:rPr>
              <a:t>BlasCymru</a:t>
            </a:r>
            <a:r>
              <a:rPr lang="en-GB" sz="1500" dirty="0">
                <a:ea typeface="+mn-lt"/>
                <a:cs typeface="+mn-lt"/>
              </a:rPr>
              <a:t> and The National Eisteddfod of Wales (Jones, 2021). </a:t>
            </a: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London-based immersive showcases like ABBA Voyage and Elvis Evolution integrate storytelling with VR (BBC, 2024).</a:t>
            </a: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Global destination promotions such as Taiwan Tourism’s Immersive Showcase at Outernet London (2024) (</a:t>
            </a:r>
            <a:r>
              <a:rPr lang="en-GB" sz="1500" dirty="0" err="1">
                <a:ea typeface="+mn-lt"/>
                <a:cs typeface="+mn-lt"/>
              </a:rPr>
              <a:t>ExperienceUK</a:t>
            </a:r>
            <a:r>
              <a:rPr lang="en-GB" sz="1500" dirty="0">
                <a:ea typeface="+mn-lt"/>
                <a:cs typeface="+mn-lt"/>
              </a:rPr>
              <a:t>, 2024).</a:t>
            </a: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While these competitors attract large audiences and budgets, their focus is broader. </a:t>
            </a: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The Welsh Legends Experience remains distinct by blending business networking with Welsh heritage storytelling, giving it moderate competitive pressure but strong niche positioning.</a:t>
            </a:r>
            <a:endParaRPr lang="en-GB" sz="1500" dirty="0"/>
          </a:p>
        </p:txBody>
      </p:sp>
      <p:pic>
        <p:nvPicPr>
          <p:cNvPr id="4" name="Picture 3" descr="Experience Radar: Outernet Tracking Visitors With AI Cameras">
            <a:extLst>
              <a:ext uri="{FF2B5EF4-FFF2-40B4-BE49-F238E27FC236}">
                <a16:creationId xmlns:a16="http://schemas.microsoft.com/office/drawing/2014/main" id="{52AC6A54-4C6E-B182-9B3D-FA90CAF14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66" r="1721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219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11B0D-1178-2707-9A14-5B7209733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/>
              <a:t>Marketing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810D3-F487-350F-7CB4-BD31A69EF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92700" cy="4303464"/>
          </a:xfrm>
        </p:spPr>
        <p:txBody>
          <a:bodyPr>
            <a:normAutofit/>
          </a:bodyPr>
          <a:lstStyle/>
          <a:p>
            <a:pPr marL="457200" indent="-228600">
              <a:lnSpc>
                <a:spcPct val="150000"/>
              </a:lnSpc>
            </a:pPr>
            <a:r>
              <a:rPr lang="en-GB" sz="1100" dirty="0"/>
              <a:t>Marketing for The Welsh Legends Experience will combine digital storytelling, influencer partnerships, and experiential previews to attract global tourism professionals.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A targeted LinkedIn and VisitBritain campaign will promote the event to MICE delegates, showcasing </a:t>
            </a:r>
            <a:r>
              <a:rPr lang="en-GB" sz="1100" dirty="0" err="1"/>
              <a:t>Wales’</a:t>
            </a:r>
            <a:r>
              <a:rPr lang="en-GB" sz="1100" dirty="0"/>
              <a:t> £6 billion hospitality contribution.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Collaborating with travel influencers like “Love Exploring UK” can generate authentic social media engagement, similar to VisitScotland’s influencer-led success in increasing destination awareness by 28% (VisitScotland, 2024).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A VR teaser campaign on YouTube will critically engage tech-savvy audiences 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This multi-channel strategy balances emotional storytelling with professional engagement</a:t>
            </a:r>
          </a:p>
        </p:txBody>
      </p:sp>
      <p:pic>
        <p:nvPicPr>
          <p:cNvPr id="4" name="Picture 3" descr="The Ultimate Marketing Strategy Guide for Growth [2025 ]">
            <a:extLst>
              <a:ext uri="{FF2B5EF4-FFF2-40B4-BE49-F238E27FC236}">
                <a16:creationId xmlns:a16="http://schemas.microsoft.com/office/drawing/2014/main" id="{C6600E93-85F0-A0E5-8EC2-049A1941D9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6" r="4647"/>
          <a:stretch>
            <a:fillRect/>
          </a:stretch>
        </p:blipFill>
        <p:spPr>
          <a:xfrm>
            <a:off x="6261102" y="2036693"/>
            <a:ext cx="5179599" cy="354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894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67284-1E7C-4F3A-2BEB-9D013B881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rial"/>
                <a:cs typeface="Arial"/>
              </a:rPr>
              <a:t>Venue location and availability</a:t>
            </a:r>
            <a:endParaRPr lang="en-GB" sz="5400" dirty="0"/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10B23-B89E-5560-39C6-9DDB112B6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The proposed venue is Novotel Birmingham Airport, located directly opposite the main passenger terminals at Birmingham International Airport (B26 3QL), with excellent access via motorway (M42, M6) (Accor, 2024).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The hotel offers 195 bedrooms over 6 floors, multiple meeting rooms (such as Caravelle, Concorde, Syndicate 617) with theatre-style capacities up to 35-40 delegates in those rooms (</a:t>
            </a:r>
            <a:r>
              <a:rPr lang="en-GB" sz="1200" dirty="0" err="1">
                <a:ea typeface="+mn-lt"/>
                <a:cs typeface="+mn-lt"/>
              </a:rPr>
              <a:t>Hotels.com</a:t>
            </a:r>
            <a:r>
              <a:rPr lang="en-GB" sz="1200" dirty="0">
                <a:ea typeface="+mn-lt"/>
                <a:cs typeface="+mn-lt"/>
              </a:rPr>
              <a:t>, 2024).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Availability will need to be confirmed, as a busy airport hotel may mean high demand from transit passengers, exhibitions, and NEC-related events.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Ensuring the specific date is clear in advance is critical, since MICE planners consider venue availability one of the top factors when choosing a venue (</a:t>
            </a:r>
            <a:r>
              <a:rPr lang="en-GB" sz="1200" dirty="0" err="1">
                <a:ea typeface="+mn-lt"/>
                <a:cs typeface="+mn-lt"/>
              </a:rPr>
              <a:t>Lekgau</a:t>
            </a:r>
            <a:r>
              <a:rPr lang="en-GB" sz="1200" dirty="0">
                <a:ea typeface="+mn-lt"/>
                <a:cs typeface="+mn-lt"/>
              </a:rPr>
              <a:t> and </a:t>
            </a:r>
            <a:r>
              <a:rPr lang="en-GB" sz="1200" dirty="0" err="1">
                <a:ea typeface="+mn-lt"/>
                <a:cs typeface="+mn-lt"/>
              </a:rPr>
              <a:t>Tichaawa</a:t>
            </a:r>
            <a:r>
              <a:rPr lang="en-GB" sz="1200" dirty="0">
                <a:ea typeface="+mn-lt"/>
                <a:cs typeface="+mn-lt"/>
              </a:rPr>
              <a:t>, 2023).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The location’s importance is supported by evidence as MICE organisers value transport links, proximity to accommodation and airport/rail stations highly in venue selection (Bastian </a:t>
            </a:r>
            <a:r>
              <a:rPr lang="en-GB" sz="1200" i="1" dirty="0">
                <a:ea typeface="+mn-lt"/>
                <a:cs typeface="+mn-lt"/>
              </a:rPr>
              <a:t>et al.</a:t>
            </a:r>
            <a:r>
              <a:rPr lang="en-GB" sz="1200" dirty="0">
                <a:ea typeface="+mn-lt"/>
                <a:cs typeface="+mn-lt"/>
              </a:rPr>
              <a:t> 2024).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Novotel Birmingham Airport has disabled access and modern meeting infrastructure.</a:t>
            </a:r>
            <a:endParaRPr lang="en-GB" sz="1200" dirty="0"/>
          </a:p>
        </p:txBody>
      </p:sp>
      <p:pic>
        <p:nvPicPr>
          <p:cNvPr id="4" name="Picture 3" descr="Novotel Birmingham Airport Reviews, Deals &amp; Photos 2025 - Expedia">
            <a:extLst>
              <a:ext uri="{FF2B5EF4-FFF2-40B4-BE49-F238E27FC236}">
                <a16:creationId xmlns:a16="http://schemas.microsoft.com/office/drawing/2014/main" id="{D820780B-6F21-1C0C-E098-0E5464F837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301" r="1543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592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8C017-CAF1-B6F1-1D2C-7F50CE393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rial"/>
                <a:ea typeface="Arial"/>
              </a:rPr>
              <a:t>Skills required to host the event</a:t>
            </a:r>
            <a:r>
              <a:rPr lang="en-GB" sz="4800" dirty="0"/>
              <a:t>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5C32C-7E0B-E8DE-CBE4-70AC2393C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6770594" cy="3639450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Hosting The Welsh Legends Experience requires a multidisciplinary team skilled in hospitality management, event coordination, and cultural programming.</a:t>
            </a:r>
            <a:endParaRPr lang="en-GB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An event manager is someone who not just helps coordinate the vendors but also ensures that all guests are satisfied while overseeing the logistics too (Yoo and Cho, 2021).</a:t>
            </a:r>
            <a:endParaRPr lang="en-GB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Event managers must possess strong organisational and negotiation skills to coordinate logistics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Hospitality staff, including front-of-house and catering teams, need customer service expertise and cultural sensitivity to deliver authentic Welsh experiences 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Technicians are an essential part of hosting events as all duties of technology are managed by them (Bladen </a:t>
            </a:r>
            <a:r>
              <a:rPr lang="en-GB" sz="1400" i="1" dirty="0">
                <a:ea typeface="+mn-lt"/>
                <a:cs typeface="+mn-lt"/>
              </a:rPr>
              <a:t>et al.</a:t>
            </a:r>
            <a:r>
              <a:rPr lang="en-GB" sz="1400" dirty="0">
                <a:ea typeface="+mn-lt"/>
                <a:cs typeface="+mn-lt"/>
              </a:rPr>
              <a:t> 2022).</a:t>
            </a:r>
            <a:endParaRPr lang="en-GB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It is quite essential to hire a professional team of security so that the crowd can be managed and the safety of everyone, including the attendees, can be ensured (Hall et al. 2022).</a:t>
            </a:r>
            <a:endParaRPr lang="en-GB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Marketing and PR professionals must be adept in digital promotion, influencer outreach, and international communication to engage global MICE audiences.</a:t>
            </a:r>
            <a:endParaRPr lang="en-GB" sz="1400" dirty="0"/>
          </a:p>
        </p:txBody>
      </p:sp>
      <p:pic>
        <p:nvPicPr>
          <p:cNvPr id="4" name="Picture 3" descr="33 Skills Needed to Become a Successful Event Planner | Everlasting  Productions">
            <a:extLst>
              <a:ext uri="{FF2B5EF4-FFF2-40B4-BE49-F238E27FC236}">
                <a16:creationId xmlns:a16="http://schemas.microsoft.com/office/drawing/2014/main" id="{ECD89FEB-9F95-CCFA-3D88-F8411F967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2361" y="2828808"/>
            <a:ext cx="3409448" cy="178996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272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2293B-09EF-3A84-96BC-9DAABD513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Resources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E4756B-1B0E-5C9A-D154-09C7CB56E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6376004"/>
              </p:ext>
            </p:extLst>
          </p:nvPr>
        </p:nvGraphicFramePr>
        <p:xfrm>
          <a:off x="644056" y="2123739"/>
          <a:ext cx="10927831" cy="417048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81749">
                  <a:extLst>
                    <a:ext uri="{9D8B030D-6E8A-4147-A177-3AD203B41FA5}">
                      <a16:colId xmlns:a16="http://schemas.microsoft.com/office/drawing/2014/main" val="294705952"/>
                    </a:ext>
                  </a:extLst>
                </a:gridCol>
                <a:gridCol w="3520887">
                  <a:extLst>
                    <a:ext uri="{9D8B030D-6E8A-4147-A177-3AD203B41FA5}">
                      <a16:colId xmlns:a16="http://schemas.microsoft.com/office/drawing/2014/main" val="2313933520"/>
                    </a:ext>
                  </a:extLst>
                </a:gridCol>
                <a:gridCol w="3520887">
                  <a:extLst>
                    <a:ext uri="{9D8B030D-6E8A-4147-A177-3AD203B41FA5}">
                      <a16:colId xmlns:a16="http://schemas.microsoft.com/office/drawing/2014/main" val="1373002032"/>
                    </a:ext>
                  </a:extLst>
                </a:gridCol>
                <a:gridCol w="2404308">
                  <a:extLst>
                    <a:ext uri="{9D8B030D-6E8A-4147-A177-3AD203B41FA5}">
                      <a16:colId xmlns:a16="http://schemas.microsoft.com/office/drawing/2014/main" val="3623801927"/>
                    </a:ext>
                  </a:extLst>
                </a:gridCol>
              </a:tblGrid>
              <a:tr h="32703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Resource Category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Details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Justification for Event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Estimated Allocation / Responsibility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6540229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Catering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Welsh-themed menu including local produce, traditional dishes, and beverage service.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Enhances cultural immersion and promotes </a:t>
                      </a:r>
                      <a:r>
                        <a:rPr lang="en-GB" sz="1000" dirty="0" err="1">
                          <a:effectLst/>
                        </a:rPr>
                        <a:t>Wales’</a:t>
                      </a:r>
                      <a:r>
                        <a:rPr lang="en-GB" sz="1000" dirty="0">
                          <a:effectLst/>
                        </a:rPr>
                        <a:t> culinary heritage.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Managed by Novotel’s catering team with Visit Wales input.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7747991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Lighting &amp; Décor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LED ambient lighting, stage lighting, and Welsh-inspired décor with red and green tones.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Creates an atmosphere aligned with the “Year of Legends” theme and supports visual storytelling.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External event design contractor.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5787887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Seating &amp; Layout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Flexible banquet and theatre-style seating for networking and showcases.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Facilitates comfort, interaction, and professional presentations.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Novotel events team setup.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7170031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Technology &amp; AV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VR headsets, large screens, microphones, projectors, and sound systems.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Supports immersive experiences and digital storytelling elements.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Tech partner and in-house AV team.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3053412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Parking &amp; Transport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On-site parking for 120+ vehicles and direct airport access.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Ensures delegate convenience and supports international attendance.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Venue-managed.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8116932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Security &amp; Safety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Professional event security, first aid, and fire safety compliance.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Ensures smooth operation and guest safety throughout the event.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Novotel security and local event staff.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3336765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 dirty="0">
                          <a:effectLst/>
                        </a:rPr>
                        <a:t>Promotional Materials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Banners, brochures, digital displays, and press kits featuring </a:t>
                      </a:r>
                      <a:r>
                        <a:rPr lang="en-GB" sz="1000" dirty="0" err="1">
                          <a:effectLst/>
                        </a:rPr>
                        <a:t>Wales’</a:t>
                      </a:r>
                      <a:r>
                        <a:rPr lang="en-GB" sz="1000" dirty="0">
                          <a:effectLst/>
                        </a:rPr>
                        <a:t> tourism assets.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Reinforces brand identity and extends post-event marketing reach.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Marketing team and Visit Wales.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82904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803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DDF7D-CA0A-CF16-D284-C706CD0AC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Costs and predicted revenues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A659248-0E71-144B-6C06-C7CAAF310F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7585597"/>
              </p:ext>
            </p:extLst>
          </p:nvPr>
        </p:nvGraphicFramePr>
        <p:xfrm>
          <a:off x="1168038" y="1926266"/>
          <a:ext cx="9855926" cy="43581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4178">
                  <a:extLst>
                    <a:ext uri="{9D8B030D-6E8A-4147-A177-3AD203B41FA5}">
                      <a16:colId xmlns:a16="http://schemas.microsoft.com/office/drawing/2014/main" val="2126982823"/>
                    </a:ext>
                  </a:extLst>
                </a:gridCol>
                <a:gridCol w="2654390">
                  <a:extLst>
                    <a:ext uri="{9D8B030D-6E8A-4147-A177-3AD203B41FA5}">
                      <a16:colId xmlns:a16="http://schemas.microsoft.com/office/drawing/2014/main" val="4055172045"/>
                    </a:ext>
                  </a:extLst>
                </a:gridCol>
                <a:gridCol w="1057175">
                  <a:extLst>
                    <a:ext uri="{9D8B030D-6E8A-4147-A177-3AD203B41FA5}">
                      <a16:colId xmlns:a16="http://schemas.microsoft.com/office/drawing/2014/main" val="1384239263"/>
                    </a:ext>
                  </a:extLst>
                </a:gridCol>
                <a:gridCol w="1362177">
                  <a:extLst>
                    <a:ext uri="{9D8B030D-6E8A-4147-A177-3AD203B41FA5}">
                      <a16:colId xmlns:a16="http://schemas.microsoft.com/office/drawing/2014/main" val="1218651771"/>
                    </a:ext>
                  </a:extLst>
                </a:gridCol>
                <a:gridCol w="3298006">
                  <a:extLst>
                    <a:ext uri="{9D8B030D-6E8A-4147-A177-3AD203B41FA5}">
                      <a16:colId xmlns:a16="http://schemas.microsoft.com/office/drawing/2014/main" val="1189085327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Category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Description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Expenditure (£)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Predicted Income (£)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Justification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9145783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Venue Hire &amp; Setup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Rental of Novotel function rooms, staging, lighting, décor.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1,000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Core operational requirement for hosting a professional MICE showcase.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072358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Catering &amp; Hospitality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Welsh-themed food, beverages, and service staff.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900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Enhances guest satisfaction and cultural authenticity.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7204970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Marketing &amp; Promotion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Online ads, press releases, influencer engagement.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700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Ensures strong international visibility and audience engagement.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7027970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Technology &amp; VR Equipment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VR setup, digital screens, and technical support staff.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600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Essential for immersive storytelling and innovation focus.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8570979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Entertainment &amp; Performers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Welsh musicians, storytellers, and cultural acts.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500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Brings authenticity to “Year of Legends” theme.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8703892"/>
                  </a:ext>
                </a:extLst>
              </a:tr>
              <a:tr h="31685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Sponsorship Income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Visit Wales and hospitality partners.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2,500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Supports event financing and promotional activities.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0325734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Ticket Sales &amp; Delegates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Delegate registrations (100 × £25 each).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2,500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Generates direct event income.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2733527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Total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£3,700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£5,000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Predicted surplus: £1,300</a:t>
                      </a:r>
                      <a:r>
                        <a:rPr lang="en-GB" sz="900" dirty="0">
                          <a:effectLst/>
                        </a:rPr>
                        <a:t>, ensuring event sustainability and profit potential.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132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0275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6C351-C7B2-D77A-5A21-709DD61CA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Funding sources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323E3-DC14-E397-345A-7C9AE43F6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The primary funding will come from a strategic partnership with Visit Wales, which actively supports promotional events aligned with the Year of Legends tourism campaign (Moon, 2025).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Corporate sponsorships from hospitality brands such as Accor Hotels and Welsh food producers will provide financial and in-kind support (</a:t>
            </a:r>
            <a:r>
              <a:rPr lang="en-GB" sz="1100" dirty="0" err="1">
                <a:ea typeface="+mn-lt"/>
                <a:cs typeface="+mn-lt"/>
              </a:rPr>
              <a:t>Abellanet</a:t>
            </a:r>
            <a:r>
              <a:rPr lang="en-GB" sz="1100" dirty="0">
                <a:ea typeface="+mn-lt"/>
                <a:cs typeface="+mn-lt"/>
              </a:rPr>
              <a:t> Miranda, 2024).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Ticket sales are an important source of funding for events as they make events more convenient and accessible for buyers (Shonk and Weiner, 2021).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Ticket sales and delegate registrations, priced affordably at £25 per attendee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Government and tourism grants, such as the Experience Wales Tourism Growth Fund (Ormerod and Wood, 2021).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 descr="Project Funding - sources of finance for projects and programmes">
            <a:extLst>
              <a:ext uri="{FF2B5EF4-FFF2-40B4-BE49-F238E27FC236}">
                <a16:creationId xmlns:a16="http://schemas.microsoft.com/office/drawing/2014/main" id="{7634B142-516F-4720-03EB-9E41DCF2A4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1" r="4" b="4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9617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 descr="Visit Wales joins Coach Tourism Association as a Partner Member - Coach  Tourism Association">
            <a:extLst>
              <a:ext uri="{FF2B5EF4-FFF2-40B4-BE49-F238E27FC236}">
                <a16:creationId xmlns:a16="http://schemas.microsoft.com/office/drawing/2014/main" id="{6CA525F6-769F-2DC1-19E3-D965200D06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51" r="153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3659A-4C69-2471-76F7-CC665B45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ECB78-A231-9901-CE34-F7E5BF73F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The event will strengthen </a:t>
            </a:r>
            <a:r>
              <a:rPr lang="en-GB" sz="2000" dirty="0" err="1">
                <a:ea typeface="+mn-lt"/>
                <a:cs typeface="+mn-lt"/>
              </a:rPr>
              <a:t>Wales’</a:t>
            </a:r>
            <a:r>
              <a:rPr lang="en-GB" sz="2000" dirty="0">
                <a:ea typeface="+mn-lt"/>
                <a:cs typeface="+mn-lt"/>
              </a:rPr>
              <a:t> global tourism presence while supporting sustainable hospitality growth.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Through immersive storytelling, networking, and cultural performances, it promises an engaging, profitable, and memorable experience for all attendees.</a:t>
            </a:r>
          </a:p>
        </p:txBody>
      </p:sp>
    </p:spTree>
    <p:extLst>
      <p:ext uri="{BB962C8B-B14F-4D97-AF65-F5344CB8AC3E}">
        <p14:creationId xmlns:p14="http://schemas.microsoft.com/office/powerpoint/2010/main" val="3892174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D4AAA-B445-839B-BDA8-9EF75198E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E73D8-FB71-A79A-9C93-C63D509B3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700" dirty="0" err="1">
                <a:ea typeface="+mn-lt"/>
                <a:cs typeface="+mn-lt"/>
              </a:rPr>
              <a:t>Abellanet</a:t>
            </a:r>
            <a:r>
              <a:rPr lang="en-GB" sz="700" dirty="0">
                <a:ea typeface="+mn-lt"/>
                <a:cs typeface="+mn-lt"/>
              </a:rPr>
              <a:t> Miranda, C., (2024). </a:t>
            </a:r>
            <a:r>
              <a:rPr lang="en-GB" sz="700" i="1" dirty="0">
                <a:ea typeface="+mn-lt"/>
                <a:cs typeface="+mn-lt"/>
              </a:rPr>
              <a:t>Multinational firms in the tourism sector:</a:t>
            </a:r>
            <a:r>
              <a:rPr lang="en-GB" sz="700" dirty="0">
                <a:ea typeface="+mn-lt"/>
                <a:cs typeface="+mn-lt"/>
              </a:rPr>
              <a:t> Accor Hotels.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Accor, (2024). </a:t>
            </a:r>
            <a:r>
              <a:rPr lang="en-GB" sz="700" i="1" dirty="0">
                <a:ea typeface="+mn-lt"/>
                <a:cs typeface="+mn-lt"/>
              </a:rPr>
              <a:t>Novotel Birmingham Airport | 4 Star Hotel. </a:t>
            </a:r>
            <a:r>
              <a:rPr lang="en-GB" sz="700" dirty="0">
                <a:ea typeface="+mn-lt"/>
                <a:cs typeface="+mn-lt"/>
              </a:rPr>
              <a:t>Available at: </a:t>
            </a:r>
            <a:r>
              <a:rPr lang="en-GB" sz="700" dirty="0">
                <a:ea typeface="+mn-lt"/>
                <a:cs typeface="+mn-lt"/>
                <a:hlinkClick r:id="rId2"/>
              </a:rPr>
              <a:t>https://all.accor.com/hotel/1158/index.en.shtml</a:t>
            </a:r>
            <a:r>
              <a:rPr lang="en-GB" sz="700" dirty="0">
                <a:ea typeface="+mn-lt"/>
                <a:cs typeface="+mn-lt"/>
              </a:rPr>
              <a:t> (Accessed on: 8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Bastian, M., </a:t>
            </a:r>
            <a:r>
              <a:rPr lang="en-GB" sz="700" dirty="0" err="1">
                <a:ea typeface="+mn-lt"/>
                <a:cs typeface="+mn-lt"/>
              </a:rPr>
              <a:t>Flatø</a:t>
            </a:r>
            <a:r>
              <a:rPr lang="en-GB" sz="700" dirty="0">
                <a:ea typeface="+mn-lt"/>
                <a:cs typeface="+mn-lt"/>
              </a:rPr>
              <a:t>, E.H., </a:t>
            </a:r>
            <a:r>
              <a:rPr lang="en-GB" sz="700" dirty="0" err="1">
                <a:ea typeface="+mn-lt"/>
                <a:cs typeface="+mn-lt"/>
              </a:rPr>
              <a:t>Baraitser</a:t>
            </a:r>
            <a:r>
              <a:rPr lang="en-GB" sz="700" dirty="0">
                <a:ea typeface="+mn-lt"/>
                <a:cs typeface="+mn-lt"/>
              </a:rPr>
              <a:t>, L., Jordheim, H., Salisbury, L. and van Dooren, T., (2024). Ethical conference economies? Reimagining the costs of convening academic communities when moving online. </a:t>
            </a:r>
            <a:r>
              <a:rPr lang="en-GB" sz="700" i="1" dirty="0">
                <a:ea typeface="+mn-lt"/>
                <a:cs typeface="+mn-lt"/>
              </a:rPr>
              <a:t>The Geographical Journal</a:t>
            </a:r>
            <a:r>
              <a:rPr lang="en-GB" sz="700" dirty="0">
                <a:ea typeface="+mn-lt"/>
                <a:cs typeface="+mn-lt"/>
              </a:rPr>
              <a:t>, </a:t>
            </a:r>
            <a:r>
              <a:rPr lang="en-GB" sz="700" i="1" dirty="0">
                <a:ea typeface="+mn-lt"/>
                <a:cs typeface="+mn-lt"/>
              </a:rPr>
              <a:t>190</a:t>
            </a:r>
            <a:r>
              <a:rPr lang="en-GB" sz="700" dirty="0">
                <a:ea typeface="+mn-lt"/>
                <a:cs typeface="+mn-lt"/>
              </a:rPr>
              <a:t>(3), p.e12557.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BBC, (2024). </a:t>
            </a:r>
            <a:r>
              <a:rPr lang="en-GB" sz="700" i="1" dirty="0">
                <a:ea typeface="+mn-lt"/>
                <a:cs typeface="+mn-lt"/>
              </a:rPr>
              <a:t>Elvis AI show more like time travel than Abba hologram' - creator.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3"/>
              </a:rPr>
              <a:t>https://www.bbc.com/news/uk-england-beds-bucks-herts-67906106</a:t>
            </a:r>
            <a:r>
              <a:rPr lang="en-GB" sz="700" dirty="0">
                <a:ea typeface="+mn-lt"/>
                <a:cs typeface="+mn-lt"/>
              </a:rPr>
              <a:t> (Accessed on: 6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Bladen, C., Kennell, J., Abson, E. and Wilde, N., (2022). </a:t>
            </a:r>
            <a:r>
              <a:rPr lang="en-GB" sz="700" i="1" dirty="0">
                <a:ea typeface="+mn-lt"/>
                <a:cs typeface="+mn-lt"/>
              </a:rPr>
              <a:t>Events management: An introduction</a:t>
            </a:r>
            <a:r>
              <a:rPr lang="en-GB" sz="700" dirty="0">
                <a:ea typeface="+mn-lt"/>
                <a:cs typeface="+mn-lt"/>
              </a:rPr>
              <a:t>. Routledge.</a:t>
            </a:r>
            <a:endParaRPr lang="en-GB" sz="700" dirty="0"/>
          </a:p>
          <a:p>
            <a:r>
              <a:rPr lang="en-GB" sz="700" dirty="0" err="1">
                <a:ea typeface="+mn-lt"/>
                <a:cs typeface="+mn-lt"/>
              </a:rPr>
              <a:t>ExperienceUK</a:t>
            </a:r>
            <a:r>
              <a:rPr lang="en-GB" sz="700" dirty="0">
                <a:ea typeface="+mn-lt"/>
                <a:cs typeface="+mn-lt"/>
              </a:rPr>
              <a:t>, (2024). </a:t>
            </a:r>
            <a:r>
              <a:rPr lang="en-GB" sz="700" i="1" dirty="0">
                <a:ea typeface="+mn-lt"/>
                <a:cs typeface="+mn-lt"/>
              </a:rPr>
              <a:t>Taiwan Tourism Partners with Outernet London for High-Impact Immersive.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4"/>
              </a:rPr>
              <a:t>https://www.experienceuk.org/taiwan-tourism-partners-with-outernet-london-for-high-impact-immersive-showcase</a:t>
            </a:r>
            <a:r>
              <a:rPr lang="en-GB" sz="700" dirty="0">
                <a:ea typeface="+mn-lt"/>
                <a:cs typeface="+mn-lt"/>
              </a:rPr>
              <a:t> (Accessed on: 8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Fox, D. (2014). </a:t>
            </a:r>
            <a:r>
              <a:rPr lang="en-GB" sz="700" i="1" dirty="0">
                <a:ea typeface="+mn-lt"/>
                <a:cs typeface="+mn-lt"/>
              </a:rPr>
              <a:t>Doing events research: from theory to practice</a:t>
            </a:r>
            <a:r>
              <a:rPr lang="en-GB" sz="700" dirty="0">
                <a:ea typeface="+mn-lt"/>
                <a:cs typeface="+mn-lt"/>
              </a:rPr>
              <a:t>. Routledge: Oxford.</a:t>
            </a:r>
            <a:endParaRPr lang="en-GB" sz="700" dirty="0"/>
          </a:p>
          <a:p>
            <a:r>
              <a:rPr lang="en-GB" sz="700" dirty="0" err="1">
                <a:ea typeface="+mn-lt"/>
                <a:cs typeface="+mn-lt"/>
              </a:rPr>
              <a:t>GovWales</a:t>
            </a:r>
            <a:r>
              <a:rPr lang="en-GB" sz="700" dirty="0">
                <a:ea typeface="+mn-lt"/>
                <a:cs typeface="+mn-lt"/>
              </a:rPr>
              <a:t>, (2025). </a:t>
            </a:r>
            <a:r>
              <a:rPr lang="en-GB" sz="700" i="1" dirty="0">
                <a:ea typeface="+mn-lt"/>
                <a:cs typeface="+mn-lt"/>
              </a:rPr>
              <a:t>Domestic GB Tourism Statistics (day trips): 2022 to 2023 (revised) [HTML].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5"/>
              </a:rPr>
              <a:t>https://www.gov.wales/domestic-gb-tourism-statistics-day-trips-2022-2023-revised-html</a:t>
            </a:r>
            <a:r>
              <a:rPr lang="en-GB" sz="700" dirty="0">
                <a:ea typeface="+mn-lt"/>
                <a:cs typeface="+mn-lt"/>
              </a:rPr>
              <a:t> (Accessed on: 5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GVR, (2024). </a:t>
            </a:r>
            <a:r>
              <a:rPr lang="en-GB" sz="700" i="1" dirty="0">
                <a:ea typeface="+mn-lt"/>
                <a:cs typeface="+mn-lt"/>
              </a:rPr>
              <a:t>UK Mice Market Size &amp; Outlook, 2024-2030.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6"/>
              </a:rPr>
              <a:t>https://www.grandviewresearch.com/horizon/outlook/mice-market/uk#:~:text=The%20UK%20mice%20market%20generated,generating%20event%20type%20in%202024</a:t>
            </a:r>
            <a:r>
              <a:rPr lang="en-GB" sz="700" dirty="0">
                <a:ea typeface="+mn-lt"/>
                <a:cs typeface="+mn-lt"/>
              </a:rPr>
              <a:t>. (Accessed on: 6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Hall, S., McGee, J.M. and Cooper, W.E., (2022). </a:t>
            </a:r>
            <a:r>
              <a:rPr lang="en-GB" sz="700" i="1" dirty="0">
                <a:ea typeface="+mn-lt"/>
                <a:cs typeface="+mn-lt"/>
              </a:rPr>
              <a:t>Security and Risk Assessment for Facility and Event Managers</a:t>
            </a:r>
            <a:r>
              <a:rPr lang="en-GB" sz="700" dirty="0">
                <a:ea typeface="+mn-lt"/>
                <a:cs typeface="+mn-lt"/>
              </a:rPr>
              <a:t>. Human Kinetics.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Hilton, (2024). </a:t>
            </a:r>
            <a:r>
              <a:rPr lang="en-GB" sz="700" i="1" dirty="0">
                <a:ea typeface="+mn-lt"/>
                <a:cs typeface="+mn-lt"/>
              </a:rPr>
              <a:t>Culture &amp; Experiences | 2024 Trends Report.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7"/>
              </a:rPr>
              <a:t>https://stories.hilton.com/2024trends-culture-experiences</a:t>
            </a:r>
            <a:r>
              <a:rPr lang="en-GB" sz="700" dirty="0">
                <a:ea typeface="+mn-lt"/>
                <a:cs typeface="+mn-lt"/>
              </a:rPr>
              <a:t> (Accessed on: 6 October, 2025).</a:t>
            </a:r>
            <a:endParaRPr lang="en-GB" sz="700" dirty="0"/>
          </a:p>
          <a:p>
            <a:r>
              <a:rPr lang="en-GB" sz="700" dirty="0" err="1">
                <a:ea typeface="+mn-lt"/>
                <a:cs typeface="+mn-lt"/>
              </a:rPr>
              <a:t>Hotels.com</a:t>
            </a:r>
            <a:r>
              <a:rPr lang="en-GB" sz="700" dirty="0">
                <a:ea typeface="+mn-lt"/>
                <a:cs typeface="+mn-lt"/>
              </a:rPr>
              <a:t>, (2024). </a:t>
            </a:r>
            <a:r>
              <a:rPr lang="en-GB" sz="700" i="1" dirty="0">
                <a:ea typeface="+mn-lt"/>
                <a:cs typeface="+mn-lt"/>
              </a:rPr>
              <a:t>Novotel Birmingham Airport</a:t>
            </a:r>
            <a:r>
              <a:rPr lang="en-GB" sz="700" dirty="0">
                <a:ea typeface="+mn-lt"/>
                <a:cs typeface="+mn-lt"/>
              </a:rPr>
              <a:t>. Available at: </a:t>
            </a:r>
            <a:r>
              <a:rPr lang="en-GB" sz="700" dirty="0">
                <a:ea typeface="+mn-lt"/>
                <a:cs typeface="+mn-lt"/>
                <a:hlinkClick r:id="rId8"/>
              </a:rPr>
              <a:t>https://in.hotels.com/ho126009/novotel-birmingham-airport-birmingham-united-kingdom/</a:t>
            </a:r>
            <a:r>
              <a:rPr lang="en-GB" sz="700" dirty="0">
                <a:ea typeface="+mn-lt"/>
                <a:cs typeface="+mn-lt"/>
              </a:rPr>
              <a:t> (Accessed on: 9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Jones, C.E., (2021). Dyffryn Ogwen: a musical microcosm.</a:t>
            </a:r>
            <a:endParaRPr lang="en-GB" sz="700" dirty="0"/>
          </a:p>
          <a:p>
            <a:r>
              <a:rPr lang="en-GB" sz="700" dirty="0" err="1">
                <a:ea typeface="+mn-lt"/>
                <a:cs typeface="+mn-lt"/>
              </a:rPr>
              <a:t>Lekgau</a:t>
            </a:r>
            <a:r>
              <a:rPr lang="en-GB" sz="700" dirty="0">
                <a:ea typeface="+mn-lt"/>
                <a:cs typeface="+mn-lt"/>
              </a:rPr>
              <a:t>, R.J. and </a:t>
            </a:r>
            <a:r>
              <a:rPr lang="en-GB" sz="700" dirty="0" err="1">
                <a:ea typeface="+mn-lt"/>
                <a:cs typeface="+mn-lt"/>
              </a:rPr>
              <a:t>Tichaawa</a:t>
            </a:r>
            <a:r>
              <a:rPr lang="en-GB" sz="700" dirty="0">
                <a:ea typeface="+mn-lt"/>
                <a:cs typeface="+mn-lt"/>
              </a:rPr>
              <a:t>, T.M., (2023). Dynamic Changes and Recovery in Event Venues: Perspectives from MICE Event Planners and Venue Managers. </a:t>
            </a:r>
            <a:r>
              <a:rPr lang="en-GB" sz="700" i="1" dirty="0">
                <a:ea typeface="+mn-lt"/>
                <a:cs typeface="+mn-lt"/>
              </a:rPr>
              <a:t>Studia </a:t>
            </a:r>
            <a:r>
              <a:rPr lang="en-GB" sz="700" i="1" dirty="0" err="1">
                <a:ea typeface="+mn-lt"/>
                <a:cs typeface="+mn-lt"/>
              </a:rPr>
              <a:t>Periegetica</a:t>
            </a:r>
            <a:r>
              <a:rPr lang="en-GB" sz="700" dirty="0">
                <a:ea typeface="+mn-lt"/>
                <a:cs typeface="+mn-lt"/>
              </a:rPr>
              <a:t>, </a:t>
            </a:r>
            <a:r>
              <a:rPr lang="en-GB" sz="700" i="1" dirty="0">
                <a:ea typeface="+mn-lt"/>
                <a:cs typeface="+mn-lt"/>
              </a:rPr>
              <a:t>44</a:t>
            </a:r>
            <a:r>
              <a:rPr lang="en-GB" sz="700" dirty="0">
                <a:ea typeface="+mn-lt"/>
                <a:cs typeface="+mn-lt"/>
              </a:rPr>
              <a:t>(4), pp.139-158.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Moon, D.S., (2025). National gimmicks as soft power strategy: WWE’s Clash at the Castle and the performance of the Cymru Wales Brand. </a:t>
            </a:r>
            <a:r>
              <a:rPr lang="en-GB" sz="700" i="1" dirty="0">
                <a:ea typeface="+mn-lt"/>
                <a:cs typeface="+mn-lt"/>
              </a:rPr>
              <a:t>The British Journal of Politics and International Relations</a:t>
            </a:r>
            <a:r>
              <a:rPr lang="en-GB" sz="700" dirty="0">
                <a:ea typeface="+mn-lt"/>
                <a:cs typeface="+mn-lt"/>
              </a:rPr>
              <a:t>, p.13691481251370182.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Ormerod, N. and Wood, E.H., (2021). Regional event tourism funding policies: A strategic-relational critique of current practice. </a:t>
            </a:r>
            <a:r>
              <a:rPr lang="en-GB" sz="700" i="1" dirty="0">
                <a:ea typeface="+mn-lt"/>
                <a:cs typeface="+mn-lt"/>
              </a:rPr>
              <a:t>Journal of Travel Research</a:t>
            </a:r>
            <a:r>
              <a:rPr lang="en-GB" sz="700" dirty="0">
                <a:ea typeface="+mn-lt"/>
                <a:cs typeface="+mn-lt"/>
              </a:rPr>
              <a:t>, </a:t>
            </a:r>
            <a:r>
              <a:rPr lang="en-GB" sz="700" i="1" dirty="0">
                <a:ea typeface="+mn-lt"/>
                <a:cs typeface="+mn-lt"/>
              </a:rPr>
              <a:t>60</a:t>
            </a:r>
            <a:r>
              <a:rPr lang="en-GB" sz="700" dirty="0">
                <a:ea typeface="+mn-lt"/>
                <a:cs typeface="+mn-lt"/>
              </a:rPr>
              <a:t>(4), pp.860-877.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Rogers, T. and Wynn-Moylan, P., (2022). </a:t>
            </a:r>
            <a:r>
              <a:rPr lang="en-GB" sz="700" i="1" dirty="0">
                <a:ea typeface="+mn-lt"/>
                <a:cs typeface="+mn-lt"/>
              </a:rPr>
              <a:t>Conferences and conventions: A global industry</a:t>
            </a:r>
            <a:r>
              <a:rPr lang="en-GB" sz="700" dirty="0">
                <a:ea typeface="+mn-lt"/>
                <a:cs typeface="+mn-lt"/>
              </a:rPr>
              <a:t>. Routledge.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Shonk, D.J. and Weiner, J.F., (2021). </a:t>
            </a:r>
            <a:r>
              <a:rPr lang="en-GB" sz="700" i="1" dirty="0">
                <a:ea typeface="+mn-lt"/>
                <a:cs typeface="+mn-lt"/>
              </a:rPr>
              <a:t>Sales and revenue generation in sport business</a:t>
            </a:r>
            <a:r>
              <a:rPr lang="en-GB" sz="700" dirty="0">
                <a:ea typeface="+mn-lt"/>
                <a:cs typeface="+mn-lt"/>
              </a:rPr>
              <a:t>. Human Kinetics.</a:t>
            </a:r>
            <a:endParaRPr lang="en-GB" sz="700" dirty="0"/>
          </a:p>
          <a:p>
            <a:r>
              <a:rPr lang="en-GB" sz="700" dirty="0" err="1">
                <a:ea typeface="+mn-lt"/>
                <a:cs typeface="+mn-lt"/>
              </a:rPr>
              <a:t>UKHospitality</a:t>
            </a:r>
            <a:r>
              <a:rPr lang="en-GB" sz="700" dirty="0">
                <a:ea typeface="+mn-lt"/>
                <a:cs typeface="+mn-lt"/>
              </a:rPr>
              <a:t>, (2023). </a:t>
            </a:r>
            <a:r>
              <a:rPr lang="en-GB" sz="700" i="1" dirty="0">
                <a:ea typeface="+mn-lt"/>
                <a:cs typeface="+mn-lt"/>
              </a:rPr>
              <a:t>Welsh tourism hailed at Prime Minister's Questions.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9"/>
              </a:rPr>
              <a:t>https://www.ukhospitality.org.uk/welsh-tourism-hailed-at-prime-ministers-questions/</a:t>
            </a:r>
            <a:r>
              <a:rPr lang="en-GB" sz="700" dirty="0">
                <a:ea typeface="+mn-lt"/>
                <a:cs typeface="+mn-lt"/>
              </a:rPr>
              <a:t> (Accessed on: 5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VisitScotland, (2024). </a:t>
            </a:r>
            <a:r>
              <a:rPr lang="en-GB" sz="700" i="1" dirty="0">
                <a:ea typeface="+mn-lt"/>
                <a:cs typeface="+mn-lt"/>
              </a:rPr>
              <a:t>Travel Trends for Scotland January 2024.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10"/>
              </a:rPr>
              <a:t>https://www.visitscotland.org/binaries/content/assets/dot-org/pdf/research-insights/travel-trends-for-scotland-january-2024.pdf&amp;ved=2ahUKEwi85L3a1JuQAxXr1zgGHfLyHiUQFnoECBkQAQ&amp;usg=AOvVaw0Fs65C4bApsBNty5mIlo2v</a:t>
            </a:r>
            <a:r>
              <a:rPr lang="en-GB" sz="700" dirty="0">
                <a:ea typeface="+mn-lt"/>
                <a:cs typeface="+mn-lt"/>
              </a:rPr>
              <a:t> (Accessed on: 8 October, 2025).</a:t>
            </a:r>
            <a:endParaRPr lang="en-GB" sz="700" dirty="0"/>
          </a:p>
          <a:p>
            <a:r>
              <a:rPr lang="en-GB" sz="700" dirty="0">
                <a:ea typeface="+mn-lt"/>
                <a:cs typeface="+mn-lt"/>
              </a:rPr>
              <a:t>Yoo, J.J.E. and Cho, M., (2021). Supply chain flexibility fit and green practices: evidence from the event industry. </a:t>
            </a:r>
            <a:r>
              <a:rPr lang="en-GB" sz="700" i="1" dirty="0">
                <a:ea typeface="+mn-lt"/>
                <a:cs typeface="+mn-lt"/>
              </a:rPr>
              <a:t>International Journal of Contemporary Hospitality Management</a:t>
            </a:r>
            <a:r>
              <a:rPr lang="en-GB" sz="700" dirty="0">
                <a:ea typeface="+mn-lt"/>
                <a:cs typeface="+mn-lt"/>
              </a:rPr>
              <a:t>, </a:t>
            </a:r>
            <a:r>
              <a:rPr lang="en-GB" sz="700" i="1" dirty="0">
                <a:ea typeface="+mn-lt"/>
                <a:cs typeface="+mn-lt"/>
              </a:rPr>
              <a:t>33</a:t>
            </a:r>
            <a:r>
              <a:rPr lang="en-GB" sz="700" dirty="0">
                <a:ea typeface="+mn-lt"/>
                <a:cs typeface="+mn-lt"/>
              </a:rPr>
              <a:t>(7), pp.2410-2427.</a:t>
            </a: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2307758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128B6-6F7E-80E2-A797-751C7711E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D8947C59-0CFD-B137-43CC-3E550B54B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8" name="Graphic 7" descr="Smiling Face with No Fill">
            <a:extLst>
              <a:ext uri="{FF2B5EF4-FFF2-40B4-BE49-F238E27FC236}">
                <a16:creationId xmlns:a16="http://schemas.microsoft.com/office/drawing/2014/main" id="{8183EDB3-E5C2-4260-991E-3A643FD2E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39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2407</Words>
  <Application>Microsoft Office PowerPoint</Application>
  <PresentationFormat>Widescreen</PresentationFormat>
  <Paragraphs>172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Module: International Meetings Management for the Hotel Industry Module code: BMIH6007 Assignment 1: Feasibility Plan for an International Meeting / Event Student Name:Anaida Adamache  Student Number:2026381 </vt:lpstr>
      <vt:lpstr>Introduction</vt:lpstr>
      <vt:lpstr>Background to the event</vt:lpstr>
      <vt:lpstr>Proposed focus for the event (type and nature)</vt:lpstr>
      <vt:lpstr>Target market, demand, supply</vt:lpstr>
      <vt:lpstr>Impact of competition</vt:lpstr>
      <vt:lpstr>Marketing activity</vt:lpstr>
      <vt:lpstr>Venue location and availability</vt:lpstr>
      <vt:lpstr>Skills required to host the event </vt:lpstr>
      <vt:lpstr>Resources</vt:lpstr>
      <vt:lpstr>Costs and predicted revenues</vt:lpstr>
      <vt:lpstr>Funding sources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2025-10-11T18:46:11Z</dcterms:created>
  <dcterms:modified xsi:type="dcterms:W3CDTF">2025-11-06T10:31:38Z</dcterms:modified>
</cp:coreProperties>
</file>