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349" r:id="rId2"/>
    <p:sldId id="359" r:id="rId3"/>
    <p:sldId id="351" r:id="rId4"/>
    <p:sldId id="374" r:id="rId5"/>
    <p:sldId id="377" r:id="rId6"/>
    <p:sldId id="337" r:id="rId7"/>
    <p:sldId id="267" r:id="rId8"/>
    <p:sldId id="264" r:id="rId9"/>
    <p:sldId id="302" r:id="rId10"/>
    <p:sldId id="375" r:id="rId11"/>
    <p:sldId id="327" r:id="rId12"/>
    <p:sldId id="268" r:id="rId13"/>
    <p:sldId id="270" r:id="rId14"/>
    <p:sldId id="271" r:id="rId15"/>
    <p:sldId id="272" r:id="rId16"/>
    <p:sldId id="277" r:id="rId17"/>
    <p:sldId id="278" r:id="rId18"/>
    <p:sldId id="376" r:id="rId19"/>
    <p:sldId id="282" r:id="rId20"/>
    <p:sldId id="354" r:id="rId21"/>
    <p:sldId id="355" r:id="rId22"/>
    <p:sldId id="284" r:id="rId23"/>
    <p:sldId id="341" r:id="rId24"/>
    <p:sldId id="338" r:id="rId25"/>
    <p:sldId id="287" r:id="rId26"/>
    <p:sldId id="289" r:id="rId27"/>
    <p:sldId id="291" r:id="rId28"/>
    <p:sldId id="342" r:id="rId29"/>
    <p:sldId id="294" r:id="rId30"/>
    <p:sldId id="343" r:id="rId31"/>
    <p:sldId id="296" r:id="rId32"/>
    <p:sldId id="336" r:id="rId33"/>
    <p:sldId id="344" r:id="rId34"/>
    <p:sldId id="360" r:id="rId35"/>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B29"/>
    <a:srgbClr val="033958"/>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60" autoAdjust="0"/>
    <p:restoredTop sz="95782" autoAdjust="0"/>
  </p:normalViewPr>
  <p:slideViewPr>
    <p:cSldViewPr>
      <p:cViewPr varScale="1">
        <p:scale>
          <a:sx n="122" d="100"/>
          <a:sy n="122" d="100"/>
        </p:scale>
        <p:origin x="1680" y="2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09/02/2024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2/9/24</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875712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5</a:t>
            </a:fld>
            <a:endParaRPr lang="en-US"/>
          </a:p>
        </p:txBody>
      </p:sp>
    </p:spTree>
    <p:extLst>
      <p:ext uri="{BB962C8B-B14F-4D97-AF65-F5344CB8AC3E}">
        <p14:creationId xmlns:p14="http://schemas.microsoft.com/office/powerpoint/2010/main" val="1304107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6</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7</a:t>
            </a:fld>
            <a:endParaRPr lang="en-US"/>
          </a:p>
        </p:txBody>
      </p:sp>
    </p:spTree>
    <p:extLst>
      <p:ext uri="{BB962C8B-B14F-4D97-AF65-F5344CB8AC3E}">
        <p14:creationId xmlns:p14="http://schemas.microsoft.com/office/powerpoint/2010/main" val="2973823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3996781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10</a:t>
            </a:fld>
            <a:endParaRPr lang="en-US"/>
          </a:p>
        </p:txBody>
      </p:sp>
    </p:spTree>
    <p:extLst>
      <p:ext uri="{BB962C8B-B14F-4D97-AF65-F5344CB8AC3E}">
        <p14:creationId xmlns:p14="http://schemas.microsoft.com/office/powerpoint/2010/main" val="2420949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11</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12</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13</a:t>
            </a:fld>
            <a:endParaRPr lang="en-US"/>
          </a:p>
        </p:txBody>
      </p:sp>
    </p:spTree>
    <p:extLst>
      <p:ext uri="{BB962C8B-B14F-4D97-AF65-F5344CB8AC3E}">
        <p14:creationId xmlns:p14="http://schemas.microsoft.com/office/powerpoint/2010/main" val="163929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14</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15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16</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17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19</a:t>
            </a:fld>
            <a:endParaRPr lang="en-US"/>
          </a:p>
        </p:txBody>
      </p:sp>
    </p:spTree>
    <p:extLst>
      <p:ext uri="{BB962C8B-B14F-4D97-AF65-F5344CB8AC3E}">
        <p14:creationId xmlns:p14="http://schemas.microsoft.com/office/powerpoint/2010/main" val="15909142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20</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21</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22</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23</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24</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25</a:t>
            </a:fld>
            <a:endParaRPr lang="en-US"/>
          </a:p>
        </p:txBody>
      </p:sp>
    </p:spTree>
    <p:extLst>
      <p:ext uri="{BB962C8B-B14F-4D97-AF65-F5344CB8AC3E}">
        <p14:creationId xmlns:p14="http://schemas.microsoft.com/office/powerpoint/2010/main" val="4827042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26</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27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28</a:t>
            </a:fld>
            <a:endParaRPr lang="en-US"/>
          </a:p>
        </p:txBody>
      </p:sp>
    </p:spTree>
    <p:extLst>
      <p:ext uri="{BB962C8B-B14F-4D97-AF65-F5344CB8AC3E}">
        <p14:creationId xmlns:p14="http://schemas.microsoft.com/office/powerpoint/2010/main" val="7842185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29</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30</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31</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32</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33</a:t>
            </a:fld>
            <a:endParaRPr lang="en-US"/>
          </a:p>
        </p:txBody>
      </p:sp>
    </p:spTree>
    <p:extLst>
      <p:ext uri="{BB962C8B-B14F-4D97-AF65-F5344CB8AC3E}">
        <p14:creationId xmlns:p14="http://schemas.microsoft.com/office/powerpoint/2010/main" val="29505889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34</a:t>
            </a:fld>
            <a:endParaRPr lang="en-US"/>
          </a:p>
        </p:txBody>
      </p:sp>
    </p:spTree>
    <p:extLst>
      <p:ext uri="{BB962C8B-B14F-4D97-AF65-F5344CB8AC3E}">
        <p14:creationId xmlns:p14="http://schemas.microsoft.com/office/powerpoint/2010/main" val="14664953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09/02/2024</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09/02/2024</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09/02/2024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09/02/2024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09/02/2024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09/02/2024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09/02/2024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09/02/2024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09/02/2024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09/02/2024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09/02/2024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mailto:rhifmyfyriwr@myfyriwr.ydds.ac.uk" TargetMode="External"/><Relationship Id="rId13" Type="http://schemas.openxmlformats.org/officeDocument/2006/relationships/image" Target="../media/image8.png"/><Relationship Id="rId3" Type="http://schemas.openxmlformats.org/officeDocument/2006/relationships/hyperlink" Target="mailto:number@student.uwtsd.ac.uk" TargetMode="External"/><Relationship Id="rId7" Type="http://schemas.openxmlformats.org/officeDocument/2006/relationships/hyperlink" Target="http://www.pcydds.ac.uk/moodle" TargetMode="External"/><Relationship Id="rId12" Type="http://schemas.openxmlformats.org/officeDocument/2006/relationships/image" Target="../media/image7.png"/><Relationship Id="rId2" Type="http://schemas.openxmlformats.org/officeDocument/2006/relationships/hyperlink" Target="http://www.uwtsd.ac.uk/moodle" TargetMode="External"/><Relationship Id="rId1" Type="http://schemas.openxmlformats.org/officeDocument/2006/relationships/slideLayout" Target="../slideLayouts/slideLayout4.xml"/><Relationship Id="rId6" Type="http://schemas.openxmlformats.org/officeDocument/2006/relationships/hyperlink" Target="mailto:ITServiceDesk@uwtsd.ac.uk" TargetMode="External"/><Relationship Id="rId11" Type="http://schemas.openxmlformats.org/officeDocument/2006/relationships/hyperlink" Target="mailto:ITServiceDesk@ydds.ac.uk" TargetMode="External"/><Relationship Id="rId5" Type="http://schemas.openxmlformats.org/officeDocument/2006/relationships/hyperlink" Target="mailto:hwb@uwtsd.ac.uk" TargetMode="External"/><Relationship Id="rId10" Type="http://schemas.openxmlformats.org/officeDocument/2006/relationships/hyperlink" Target="mailto:hwb@pcydds.ac.uk" TargetMode="External"/><Relationship Id="rId4" Type="http://schemas.openxmlformats.org/officeDocument/2006/relationships/hyperlink" Target="mailto:1234567@student.uwtsd.ac.uk" TargetMode="External"/><Relationship Id="rId9" Type="http://schemas.openxmlformats.org/officeDocument/2006/relationships/hyperlink" Target="mailto:1234567@myfyriwr.ydds.ac.uk"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320267-4E37-4DFE-9D40-68ABA4FDE524}"/>
              </a:ext>
            </a:extLst>
          </p:cNvPr>
          <p:cNvPicPr>
            <a:picLocks noChangeAspect="1"/>
          </p:cNvPicPr>
          <p:nvPr/>
        </p:nvPicPr>
        <p:blipFill>
          <a:blip r:embed="rId3"/>
          <a:stretch>
            <a:fillRect/>
          </a:stretch>
        </p:blipFill>
        <p:spPr>
          <a:xfrm>
            <a:off x="2099134" y="2276872"/>
            <a:ext cx="4945732" cy="3709299"/>
          </a:xfrm>
          <a:prstGeom prst="rect">
            <a:avLst/>
          </a:prstGeom>
          <a:effectLst>
            <a:outerShdw dist="50800" dir="5400000" sx="69000" sy="69000" algn="ctr" rotWithShape="0">
              <a:srgbClr val="000000">
                <a:alpha val="43137"/>
              </a:srgbClr>
            </a:outerShdw>
            <a:softEdge rad="76200"/>
          </a:effectLst>
        </p:spPr>
      </p:pic>
      <p:sp>
        <p:nvSpPr>
          <p:cNvPr id="5" name="TextBox 4"/>
          <p:cNvSpPr txBox="1"/>
          <p:nvPr/>
        </p:nvSpPr>
        <p:spPr>
          <a:xfrm>
            <a:off x="250825" y="980728"/>
            <a:ext cx="8642350" cy="2154436"/>
          </a:xfrm>
          <a:prstGeom prst="rect">
            <a:avLst/>
          </a:prstGeom>
          <a:solidFill>
            <a:schemeClr val="bg1">
              <a:lumMod val="50000"/>
              <a:alpha val="0"/>
            </a:schemeClr>
          </a:solidFill>
        </p:spPr>
        <p:txBody>
          <a:bodyPr>
            <a:spAutoFit/>
          </a:bodyPr>
          <a:lstStyle/>
          <a:p>
            <a:pPr algn="ctr" fontAlgn="auto">
              <a:spcBef>
                <a:spcPts val="0"/>
              </a:spcBef>
              <a:spcAft>
                <a:spcPts val="0"/>
              </a:spcAft>
              <a:defRPr/>
            </a:pPr>
            <a:r>
              <a:rPr lang="cy-GB" sz="2800" b="1" kern="0" dirty="0">
                <a:solidFill>
                  <a:schemeClr val="bg1"/>
                </a:solidFill>
                <a:latin typeface="Calibri" panose="020F0502020204030204" pitchFamily="34" charset="0"/>
                <a:cs typeface="Calibri" panose="020F0502020204030204" pitchFamily="34" charset="0"/>
              </a:rPr>
              <a:t>Croeso i Brifysgol Cymru Y Drindod Dewi Sant</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Welcome to the University of Wales</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Trinity Saint David</a:t>
            </a:r>
          </a:p>
          <a:p>
            <a:pPr algn="ctr" fontAlgn="auto">
              <a:spcBef>
                <a:spcPts val="0"/>
              </a:spcBef>
              <a:spcAft>
                <a:spcPts val="0"/>
              </a:spcAft>
              <a:defRPr/>
            </a:pPr>
            <a:endParaRPr lang="en-GB" sz="3000"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p:txBody>
      </p:sp>
    </p:spTree>
    <p:extLst>
      <p:ext uri="{BB962C8B-B14F-4D97-AF65-F5344CB8AC3E}">
        <p14:creationId xmlns:p14="http://schemas.microsoft.com/office/powerpoint/2010/main" val="565899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1446550"/>
          </a:xfrm>
          <a:prstGeom prst="rect">
            <a:avLst/>
          </a:prstGeom>
          <a:noFill/>
        </p:spPr>
        <p:txBody>
          <a:bodyPr>
            <a:spAutoFit/>
          </a:bodyPr>
          <a:lstStyle/>
          <a:p>
            <a:pPr algn="ctr" fontAlgn="auto">
              <a:spcBef>
                <a:spcPts val="0"/>
              </a:spcBef>
              <a:spcAft>
                <a:spcPts val="0"/>
              </a:spcAft>
              <a:defRPr/>
            </a:pPr>
            <a:r>
              <a:rPr lang="cy-GB" sz="4400" b="1" kern="0" dirty="0">
                <a:solidFill>
                  <a:schemeClr val="bg1"/>
                </a:solidFill>
                <a:latin typeface="Arial"/>
                <a:cs typeface="+mj-cs"/>
              </a:rPr>
              <a:t>Cyflwyniad i</a:t>
            </a:r>
            <a:r>
              <a:rPr lang="en-GB" sz="4400" b="1" kern="0" dirty="0">
                <a:solidFill>
                  <a:schemeClr val="bg1"/>
                </a:solidFill>
                <a:latin typeface="Arial"/>
                <a:cs typeface="+mj-cs"/>
              </a:rPr>
              <a:t> PCYDDS</a:t>
            </a:r>
          </a:p>
          <a:p>
            <a:pPr algn="ctr" fontAlgn="auto">
              <a:spcBef>
                <a:spcPts val="0"/>
              </a:spcBef>
              <a:spcAft>
                <a:spcPts val="0"/>
              </a:spcAft>
              <a:defRPr/>
            </a:pPr>
            <a:r>
              <a:rPr lang="en-GB" sz="4400" b="1" i="1" kern="0" dirty="0">
                <a:solidFill>
                  <a:schemeClr val="bg1"/>
                </a:solidFill>
                <a:latin typeface="Arial"/>
                <a:cs typeface="+mj-cs"/>
              </a:rPr>
              <a:t>An introduction to UWTSD</a:t>
            </a:r>
            <a:endParaRPr lang="en-GB" sz="4400" i="1" kern="0" dirty="0">
              <a:solidFill>
                <a:schemeClr val="bg1"/>
              </a:solidFill>
              <a:latin typeface="Arial"/>
              <a:cs typeface="+mj-cs"/>
            </a:endParaRPr>
          </a:p>
        </p:txBody>
      </p:sp>
      <p:pic>
        <p:nvPicPr>
          <p:cNvPr id="2" name="Picture 1">
            <a:extLst>
              <a:ext uri="{FF2B5EF4-FFF2-40B4-BE49-F238E27FC236}">
                <a16:creationId xmlns:a16="http://schemas.microsoft.com/office/drawing/2014/main" id="{88E7CA94-92DD-410B-8C42-147FB9431D87}"/>
              </a:ext>
            </a:extLst>
          </p:cNvPr>
          <p:cNvPicPr>
            <a:picLocks noChangeAspect="1"/>
          </p:cNvPicPr>
          <p:nvPr/>
        </p:nvPicPr>
        <p:blipFill>
          <a:blip r:embed="rId3"/>
          <a:stretch>
            <a:fillRect/>
          </a:stretch>
        </p:blipFill>
        <p:spPr>
          <a:xfrm>
            <a:off x="2051720" y="3423122"/>
            <a:ext cx="1707173" cy="2564904"/>
          </a:xfrm>
          <a:prstGeom prst="rect">
            <a:avLst/>
          </a:prstGeom>
        </p:spPr>
      </p:pic>
      <p:pic>
        <p:nvPicPr>
          <p:cNvPr id="4" name="Picture 3">
            <a:extLst>
              <a:ext uri="{FF2B5EF4-FFF2-40B4-BE49-F238E27FC236}">
                <a16:creationId xmlns:a16="http://schemas.microsoft.com/office/drawing/2014/main" id="{B2FC2446-707C-46EB-9BCD-15A37E7A226A}"/>
              </a:ext>
            </a:extLst>
          </p:cNvPr>
          <p:cNvPicPr>
            <a:picLocks noChangeAspect="1"/>
          </p:cNvPicPr>
          <p:nvPr/>
        </p:nvPicPr>
        <p:blipFill>
          <a:blip r:embed="rId4"/>
          <a:stretch>
            <a:fillRect/>
          </a:stretch>
        </p:blipFill>
        <p:spPr>
          <a:xfrm>
            <a:off x="7322953" y="116632"/>
            <a:ext cx="1598001" cy="1368152"/>
          </a:xfrm>
          <a:prstGeom prst="rect">
            <a:avLst/>
          </a:prstGeom>
        </p:spPr>
      </p:pic>
      <p:pic>
        <p:nvPicPr>
          <p:cNvPr id="7" name="Picture 6">
            <a:extLst>
              <a:ext uri="{FF2B5EF4-FFF2-40B4-BE49-F238E27FC236}">
                <a16:creationId xmlns:a16="http://schemas.microsoft.com/office/drawing/2014/main" id="{4EFB1E24-949B-41A7-A966-58D1FA406FE1}"/>
              </a:ext>
            </a:extLst>
          </p:cNvPr>
          <p:cNvPicPr>
            <a:picLocks noChangeAspect="1"/>
          </p:cNvPicPr>
          <p:nvPr/>
        </p:nvPicPr>
        <p:blipFill>
          <a:blip r:embed="rId5"/>
          <a:stretch>
            <a:fillRect/>
          </a:stretch>
        </p:blipFill>
        <p:spPr>
          <a:xfrm>
            <a:off x="4427984" y="3434877"/>
            <a:ext cx="3460935" cy="2553149"/>
          </a:xfrm>
          <a:prstGeom prst="rect">
            <a:avLst/>
          </a:prstGeom>
        </p:spPr>
      </p:pic>
    </p:spTree>
    <p:extLst>
      <p:ext uri="{BB962C8B-B14F-4D97-AF65-F5344CB8AC3E}">
        <p14:creationId xmlns:p14="http://schemas.microsoft.com/office/powerpoint/2010/main" val="189065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cy-GB" sz="2800" dirty="0"/>
              <a:t>Cysylltiadau staff allweddol ar gyfer eich rhaglen </a:t>
            </a:r>
            <a:br>
              <a:rPr lang="en-GB" sz="2800" dirty="0"/>
            </a:br>
            <a:r>
              <a:rPr lang="en-GB" sz="2800" i="1" dirty="0"/>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a:bodyPr>
          <a:lstStyle/>
          <a:p>
            <a:pPr marL="0" indent="0" fontAlgn="auto">
              <a:spcAft>
                <a:spcPts val="0"/>
              </a:spcAft>
              <a:buFont typeface="Arial" pitchFamily="34" charset="0"/>
              <a:buNone/>
              <a:defRPr/>
            </a:pPr>
            <a:r>
              <a:rPr lang="en-GB" sz="2300" b="1" dirty="0">
                <a:solidFill>
                  <a:schemeClr val="accent6">
                    <a:lumMod val="75000"/>
                  </a:schemeClr>
                </a:solidFill>
              </a:rPr>
              <a:t>Sarah Loxdale</a:t>
            </a:r>
            <a:r>
              <a:rPr lang="en-GB" sz="2300" dirty="0"/>
              <a:t>– </a:t>
            </a:r>
            <a:r>
              <a:rPr lang="cy-GB" sz="2300" dirty="0"/>
              <a:t>Darlithydd a Chyfarwyddwr Rhaglen y Dystysgrif Raddedig / </a:t>
            </a:r>
            <a:r>
              <a:rPr lang="en-GB" sz="2300" i="1" dirty="0"/>
              <a:t>Lecturer and Programme Director for Graduate Certificate</a:t>
            </a:r>
            <a:r>
              <a:rPr lang="en-GB" sz="2300" dirty="0"/>
              <a:t> </a:t>
            </a:r>
            <a:r>
              <a:rPr lang="en-GB" sz="2300" dirty="0">
                <a:hlinkClick r:id="rId3"/>
              </a:rPr>
              <a:t>S.Loxdale@uwtsd.ac.uk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r>
              <a:rPr lang="en-GB" sz="2300" b="1" dirty="0">
                <a:solidFill>
                  <a:schemeClr val="accent6">
                    <a:lumMod val="75000"/>
                  </a:schemeClr>
                </a:solidFill>
              </a:rPr>
              <a:t>Mrs Ann Beaumont </a:t>
            </a:r>
            <a:r>
              <a:rPr lang="en-GB" sz="2300" dirty="0"/>
              <a:t>– </a:t>
            </a:r>
            <a:r>
              <a:rPr lang="cy-GB" sz="2300" dirty="0"/>
              <a:t>Swyddog Gweinyddol – Fframwaith Arfer Proffesiynol /</a:t>
            </a:r>
            <a:r>
              <a:rPr lang="en-GB" sz="2300" dirty="0"/>
              <a:t> </a:t>
            </a:r>
            <a:r>
              <a:rPr lang="en-GB" sz="2300" i="1" dirty="0"/>
              <a:t>Administrative Officer – Professional Practice Framework</a:t>
            </a:r>
            <a:r>
              <a:rPr lang="en-GB" sz="2300" dirty="0"/>
              <a:t> </a:t>
            </a:r>
            <a:r>
              <a:rPr lang="en-GB" sz="2300" dirty="0">
                <a:hlinkClick r:id="rId4"/>
              </a:rPr>
              <a:t>a.beaumont@uwtsd.ac.uk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endParaRPr lang="en-GB" sz="2300" dirty="0"/>
          </a:p>
        </p:txBody>
      </p:sp>
    </p:spTree>
    <p:extLst>
      <p:ext uri="{BB962C8B-B14F-4D97-AF65-F5344CB8AC3E}">
        <p14:creationId xmlns:p14="http://schemas.microsoft.com/office/powerpoint/2010/main" val="3459772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457200" y="306613"/>
            <a:ext cx="8229600" cy="680687"/>
          </a:xfrm>
        </p:spPr>
        <p:txBody>
          <a:bodyPr anchor="ctr">
            <a:normAutofit fontScale="90000"/>
          </a:bodyPr>
          <a:lstStyle/>
          <a:p>
            <a:r>
              <a:rPr lang="cy-GB" sz="3600" dirty="0"/>
              <a:t>Nodyn Atgoffa i ddysgwyr</a:t>
            </a:r>
            <a:br>
              <a:rPr lang="en-GB" sz="3600" dirty="0"/>
            </a:br>
            <a:r>
              <a:rPr lang="en-GB" sz="3600" dirty="0"/>
              <a:t>Reminder for learners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sz="half" idx="1"/>
          </p:nvPr>
        </p:nvSpPr>
        <p:spPr>
          <a:xfrm>
            <a:off x="457200" y="1261000"/>
            <a:ext cx="4038600" cy="4681114"/>
          </a:xfrm>
        </p:spPr>
        <p:txBody>
          <a:bodyPr wrap="square" anchor="t">
            <a:normAutofit fontScale="55000" lnSpcReduction="20000"/>
          </a:bodyPr>
          <a:lstStyle/>
          <a:p>
            <a:pPr marL="151200">
              <a:lnSpc>
                <a:spcPct val="107000"/>
              </a:lnSpc>
              <a:spcBef>
                <a:spcPts val="24"/>
              </a:spcBef>
              <a:spcAft>
                <a:spcPts val="600"/>
              </a:spcAft>
            </a:pPr>
            <a:r>
              <a:rPr lang="en-GB" sz="2700" dirty="0"/>
              <a:t>Prior to/after each workshop please access the resources available on Moodle </a:t>
            </a:r>
          </a:p>
          <a:p>
            <a:pPr marL="151200" indent="0">
              <a:lnSpc>
                <a:spcPct val="107000"/>
              </a:lnSpc>
              <a:spcBef>
                <a:spcPts val="24"/>
              </a:spcBef>
              <a:spcAft>
                <a:spcPts val="600"/>
              </a:spcAft>
              <a:buNone/>
            </a:pPr>
            <a:r>
              <a:rPr lang="en-GB" sz="2700" dirty="0"/>
              <a:t>	</a:t>
            </a:r>
            <a:r>
              <a:rPr lang="en-GB" sz="2700" dirty="0">
                <a:hlinkClick r:id="rId2"/>
              </a:rPr>
              <a:t>www.uwtsd.ac.uk/moodle</a:t>
            </a:r>
            <a:r>
              <a:rPr lang="en-GB" sz="2700" dirty="0"/>
              <a:t> </a:t>
            </a:r>
          </a:p>
          <a:p>
            <a:pPr marL="151200" indent="-214313">
              <a:lnSpc>
                <a:spcPct val="107000"/>
              </a:lnSpc>
              <a:spcBef>
                <a:spcPts val="24"/>
              </a:spcBef>
              <a:spcAft>
                <a:spcPts val="600"/>
              </a:spcAft>
            </a:pPr>
            <a:r>
              <a:rPr lang="en-GB" sz="2700" dirty="0"/>
              <a:t>The Username needs to be in the following format -          </a:t>
            </a:r>
            <a:r>
              <a:rPr lang="en-GB" sz="2700" u="sng" dirty="0" err="1">
                <a:solidFill>
                  <a:schemeClr val="accent1"/>
                </a:solidFill>
              </a:rPr>
              <a:t>student</a:t>
            </a:r>
            <a:r>
              <a:rPr lang="en-GB" sz="2700" u="sng" dirty="0" err="1">
                <a:solidFill>
                  <a:schemeClr val="accent1"/>
                </a:solidFill>
                <a:hlinkClick r:id="rId3">
                  <a:extLst>
                    <a:ext uri="{A12FA001-AC4F-418D-AE19-62706E023703}">
                      <ahyp:hlinkClr xmlns:ahyp="http://schemas.microsoft.com/office/drawing/2018/hyperlinkcolor" val="tx"/>
                    </a:ext>
                  </a:extLst>
                </a:hlinkClick>
              </a:rPr>
              <a:t>nu</a:t>
            </a:r>
            <a:r>
              <a:rPr lang="en-GB" sz="2700" dirty="0" err="1">
                <a:solidFill>
                  <a:schemeClr val="accent1"/>
                </a:solidFill>
                <a:hlinkClick r:id="rId3">
                  <a:extLst>
                    <a:ext uri="{A12FA001-AC4F-418D-AE19-62706E023703}">
                      <ahyp:hlinkClr xmlns:ahyp="http://schemas.microsoft.com/office/drawing/2018/hyperlinkcolor" val="tx"/>
                    </a:ext>
                  </a:extLst>
                </a:hlinkClick>
              </a:rPr>
              <a:t>mber@student.uwtsd.ac.uk</a:t>
            </a:r>
            <a:r>
              <a:rPr lang="en-GB" sz="2700" dirty="0">
                <a:solidFill>
                  <a:schemeClr val="accent1"/>
                </a:solidFill>
              </a:rPr>
              <a:t>    </a:t>
            </a:r>
            <a:r>
              <a:rPr lang="en-GB" sz="27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en-GB" sz="27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107000"/>
              </a:lnSpc>
              <a:spcBef>
                <a:spcPts val="24"/>
              </a:spcBef>
              <a:spcAft>
                <a:spcPts val="600"/>
              </a:spcAft>
              <a:buNone/>
            </a:pPr>
            <a:r>
              <a:rPr lang="en-GB" sz="2700" dirty="0"/>
              <a:t>e.g.  If your student number is 1234567, you need to enter your Username as:- </a:t>
            </a:r>
            <a:r>
              <a:rPr lang="en-GB" sz="2700" dirty="0">
                <a:hlinkClick r:id="rId4">
                  <a:extLst>
                    <a:ext uri="{A12FA001-AC4F-418D-AE19-62706E023703}">
                      <ahyp:hlinkClr xmlns:ahyp="http://schemas.microsoft.com/office/drawing/2018/hyperlinkcolor" val="tx"/>
                    </a:ext>
                  </a:extLst>
                </a:hlinkClick>
              </a:rPr>
              <a:t>1234567@student.uwtsd.ac.uk</a:t>
            </a:r>
            <a:r>
              <a:rPr lang="en-GB" sz="2700" dirty="0"/>
              <a:t>  </a:t>
            </a:r>
            <a:r>
              <a:rPr lang="en-GB" sz="2700" dirty="0">
                <a:latin typeface="Calibri" panose="020F0502020204030204" pitchFamily="34" charset="0"/>
                <a:ea typeface="Times New Roman" panose="02020603050405020304" pitchFamily="18" charset="0"/>
                <a:cs typeface="Arial" panose="020B0604020202020204" pitchFamily="34" charset="0"/>
              </a:rPr>
              <a:t>  </a:t>
            </a:r>
            <a:endParaRPr lang="en-GB" sz="2700" dirty="0"/>
          </a:p>
          <a:p>
            <a:pPr marL="151200">
              <a:lnSpc>
                <a:spcPct val="107000"/>
              </a:lnSpc>
              <a:spcBef>
                <a:spcPts val="24"/>
              </a:spcBef>
              <a:spcAft>
                <a:spcPts val="600"/>
              </a:spcAft>
            </a:pPr>
            <a:r>
              <a:rPr lang="en-GB" sz="2700" dirty="0"/>
              <a:t>If you experience any issues with your student account password please contact the HWB team (</a:t>
            </a:r>
            <a:r>
              <a:rPr lang="en-GB" sz="2700" dirty="0">
                <a:hlinkClick r:id="rId5"/>
              </a:rPr>
              <a:t>hwb@uwtsd.ac.uk</a:t>
            </a:r>
            <a:r>
              <a:rPr lang="en-GB" sz="2700" dirty="0"/>
              <a:t>)</a:t>
            </a:r>
          </a:p>
          <a:p>
            <a:pPr marL="151200">
              <a:lnSpc>
                <a:spcPct val="107000"/>
              </a:lnSpc>
              <a:spcBef>
                <a:spcPts val="24"/>
              </a:spcBef>
              <a:spcAft>
                <a:spcPts val="600"/>
              </a:spcAft>
            </a:pPr>
            <a:endParaRPr lang="en-GB" sz="2700" dirty="0"/>
          </a:p>
          <a:p>
            <a:pPr marL="151200">
              <a:lnSpc>
                <a:spcPct val="107000"/>
              </a:lnSpc>
              <a:spcBef>
                <a:spcPts val="24"/>
              </a:spcBef>
              <a:spcAft>
                <a:spcPts val="600"/>
              </a:spcAft>
            </a:pPr>
            <a:r>
              <a:rPr lang="en-GB" sz="2700" dirty="0"/>
              <a:t>We also have an IT Service Desk Team who offer 24/7/365 days a year support:-               </a:t>
            </a:r>
          </a:p>
          <a:p>
            <a:pPr marL="151200" indent="0">
              <a:lnSpc>
                <a:spcPct val="107000"/>
              </a:lnSpc>
              <a:spcBef>
                <a:spcPts val="24"/>
              </a:spcBef>
              <a:spcAft>
                <a:spcPts val="600"/>
              </a:spcAft>
              <a:buNone/>
            </a:pPr>
            <a:r>
              <a:rPr lang="en-GB" sz="2700" dirty="0"/>
              <a:t>Phone: 0300-500-5055 or 	</a:t>
            </a:r>
            <a:r>
              <a:rPr lang="en-GB" sz="2700" dirty="0">
                <a:hlinkClick r:id="rId6"/>
              </a:rPr>
              <a:t>ITServiceDesk@uwtsd.ac.uk</a:t>
            </a:r>
            <a:endParaRPr lang="en-GB" sz="2700" dirty="0"/>
          </a:p>
          <a:p>
            <a:pPr marL="151200" indent="0">
              <a:lnSpc>
                <a:spcPct val="107000"/>
              </a:lnSpc>
              <a:spcBef>
                <a:spcPts val="24"/>
              </a:spcBef>
              <a:spcAft>
                <a:spcPts val="600"/>
              </a:spcAft>
              <a:buNone/>
            </a:pPr>
            <a:r>
              <a:rPr lang="en-US" sz="2700" dirty="0">
                <a:hlinkClick r:id="rId2"/>
              </a:rPr>
              <a:t>www.uwtsd.ac.uk/moodle</a:t>
            </a:r>
            <a:endParaRPr lang="en-US" sz="2700" dirty="0"/>
          </a:p>
          <a:p>
            <a:pPr marL="82153" indent="0">
              <a:lnSpc>
                <a:spcPct val="90000"/>
              </a:lnSpc>
              <a:buNone/>
            </a:pPr>
            <a:endParaRPr lang="en-US" sz="2500" dirty="0"/>
          </a:p>
          <a:p>
            <a:pPr marL="82153" indent="0">
              <a:lnSpc>
                <a:spcPct val="90000"/>
              </a:lnSpc>
              <a:buNone/>
            </a:pPr>
            <a:endParaRPr lang="en-US" sz="1200" dirty="0"/>
          </a:p>
          <a:p>
            <a:pPr marL="82153" indent="0">
              <a:lnSpc>
                <a:spcPct val="90000"/>
              </a:lnSpc>
              <a:buNone/>
            </a:pPr>
            <a:endParaRPr lang="en-GB" sz="1125" dirty="0"/>
          </a:p>
        </p:txBody>
      </p:sp>
      <p:sp>
        <p:nvSpPr>
          <p:cNvPr id="8" name="Text Placeholder 2">
            <a:extLst>
              <a:ext uri="{FF2B5EF4-FFF2-40B4-BE49-F238E27FC236}">
                <a16:creationId xmlns:a16="http://schemas.microsoft.com/office/drawing/2014/main" id="{A8470500-4292-4FFF-A378-DE7FC96C52AC}"/>
              </a:ext>
            </a:extLst>
          </p:cNvPr>
          <p:cNvSpPr>
            <a:spLocks noGrp="1"/>
          </p:cNvSpPr>
          <p:nvPr>
            <p:ph sz="half" idx="2"/>
          </p:nvPr>
        </p:nvSpPr>
        <p:spPr>
          <a:xfrm>
            <a:off x="4572000" y="1124148"/>
            <a:ext cx="4375190" cy="4817965"/>
          </a:xfrm>
        </p:spPr>
        <p:txBody>
          <a:bodyPr/>
          <a:lstStyle/>
          <a:p>
            <a:pPr marL="151200">
              <a:lnSpc>
                <a:spcPct val="87000"/>
              </a:lnSpc>
              <a:spcBef>
                <a:spcPts val="24"/>
              </a:spcBef>
              <a:spcAft>
                <a:spcPts val="600"/>
              </a:spcAft>
            </a:pPr>
            <a:r>
              <a:rPr lang="cy-GB" sz="1500" dirty="0"/>
              <a:t>Cyn/ar ôl pob gweithdy, ewch i’r adnoddau sydd ar gael ar Moodle os gwelwch yn dda </a:t>
            </a:r>
          </a:p>
          <a:p>
            <a:pPr marL="151200" indent="0">
              <a:lnSpc>
                <a:spcPct val="87000"/>
              </a:lnSpc>
              <a:spcBef>
                <a:spcPts val="24"/>
              </a:spcBef>
              <a:spcAft>
                <a:spcPts val="600"/>
              </a:spcAft>
              <a:buNone/>
            </a:pPr>
            <a:r>
              <a:rPr lang="cy-GB" sz="1500" dirty="0"/>
              <a:t>	</a:t>
            </a:r>
            <a:r>
              <a:rPr lang="cy-GB" sz="1500" dirty="0">
                <a:hlinkClick r:id="rId7"/>
              </a:rPr>
              <a:t>www.pcydds.ac.uk/moodle</a:t>
            </a:r>
            <a:r>
              <a:rPr lang="cy-GB" sz="1500" dirty="0"/>
              <a:t> </a:t>
            </a:r>
          </a:p>
          <a:p>
            <a:pPr marL="151200" indent="-214313">
              <a:lnSpc>
                <a:spcPct val="87000"/>
              </a:lnSpc>
              <a:spcBef>
                <a:spcPts val="24"/>
              </a:spcBef>
              <a:spcAft>
                <a:spcPts val="600"/>
              </a:spcAft>
            </a:pPr>
            <a:r>
              <a:rPr lang="cy-GB" sz="1500" dirty="0"/>
              <a:t>Rhaid i’r Enw Defnyddiwr fod yn y fformat canlynol -</a:t>
            </a:r>
            <a:r>
              <a:rPr lang="cy-GB" sz="1500" dirty="0">
                <a:hlinkClick r:id="rId8"/>
              </a:rPr>
              <a:t>rhifmyfyriwr@myfyriwr.ydds.ac.uk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87000"/>
              </a:lnSpc>
              <a:spcBef>
                <a:spcPts val="24"/>
              </a:spcBef>
              <a:spcAft>
                <a:spcPts val="600"/>
              </a:spcAft>
              <a:buNone/>
            </a:pPr>
            <a:r>
              <a:rPr lang="cy-GB" sz="1500" dirty="0"/>
              <a:t>e.e. Os oes gennych y rhif myfyriwr 1234567, bydd angen i chi roi eich Enw Defnyddiwr i mewn fel a ganlyn: </a:t>
            </a:r>
            <a:r>
              <a:rPr lang="cy-GB" sz="1500" dirty="0">
                <a:hlinkClick r:id="rId9"/>
              </a:rPr>
              <a:t>1234567@myfyriwr.ydds.ac.uk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p>
          <a:p>
            <a:pPr marL="151200">
              <a:lnSpc>
                <a:spcPct val="87000"/>
              </a:lnSpc>
              <a:spcBef>
                <a:spcPts val="24"/>
              </a:spcBef>
              <a:spcAft>
                <a:spcPts val="600"/>
              </a:spcAft>
            </a:pPr>
            <a:r>
              <a:rPr lang="cy-GB" sz="1500" dirty="0"/>
              <a:t>Os ydych yn cael unrhyw drafferthion gyda chyfrinair eich cyfrif myfyriwr, cysylltwch â’r tîm HWB os gwelwch yn dda (</a:t>
            </a:r>
            <a:r>
              <a:rPr lang="cy-GB" sz="1500" dirty="0">
                <a:hlinkClick r:id="rId10"/>
              </a:rPr>
              <a:t>hwb@pcydds.ac.uk</a:t>
            </a:r>
            <a:r>
              <a:rPr lang="cy-GB" sz="1500" dirty="0"/>
              <a:t>)</a:t>
            </a:r>
          </a:p>
          <a:p>
            <a:pPr marL="151200">
              <a:lnSpc>
                <a:spcPct val="87000"/>
              </a:lnSpc>
              <a:spcBef>
                <a:spcPts val="24"/>
              </a:spcBef>
              <a:spcAft>
                <a:spcPts val="600"/>
              </a:spcAft>
            </a:pPr>
            <a:r>
              <a:rPr lang="cy-GB" sz="1500" dirty="0"/>
              <a:t>Mae gennym hefyd Ddesg Wasanaeth TG sy’n cynnig cymorth  24/7/365 diwrnod y flwyddyn:-               </a:t>
            </a:r>
          </a:p>
          <a:p>
            <a:pPr marL="151200" indent="0">
              <a:lnSpc>
                <a:spcPct val="87000"/>
              </a:lnSpc>
              <a:spcBef>
                <a:spcPts val="24"/>
              </a:spcBef>
              <a:spcAft>
                <a:spcPts val="600"/>
              </a:spcAft>
              <a:buNone/>
            </a:pPr>
            <a:r>
              <a:rPr lang="cy-GB" sz="1500" dirty="0"/>
              <a:t>Ffoniwch: 0300-500-5055 neu cysylltwch ag 	</a:t>
            </a:r>
            <a:r>
              <a:rPr lang="cy-GB" sz="1500" dirty="0">
                <a:hlinkClick r:id="rId11"/>
              </a:rPr>
              <a:t>ITServiceDesk@ydds.ac.uk</a:t>
            </a:r>
            <a:endParaRPr lang="cy-GB" sz="1500" dirty="0"/>
          </a:p>
          <a:p>
            <a:pPr marL="151200" indent="0">
              <a:lnSpc>
                <a:spcPct val="87000"/>
              </a:lnSpc>
              <a:spcBef>
                <a:spcPts val="24"/>
              </a:spcBef>
              <a:spcAft>
                <a:spcPts val="600"/>
              </a:spcAft>
              <a:buNone/>
            </a:pPr>
            <a:r>
              <a:rPr lang="en-US" sz="1500" dirty="0">
                <a:hlinkClick r:id="rId7"/>
              </a:rPr>
              <a:t>www.pcydds.ac.uk/moodle</a:t>
            </a:r>
            <a:endParaRPr lang="en-US" sz="1500" dirty="0"/>
          </a:p>
          <a:p>
            <a:pPr marL="0" indent="0">
              <a:buNone/>
            </a:pPr>
            <a:endParaRPr lang="en-US" sz="1600" dirty="0"/>
          </a:p>
        </p:txBody>
      </p:sp>
      <p:pic>
        <p:nvPicPr>
          <p:cNvPr id="5" name="Picture 4">
            <a:extLst>
              <a:ext uri="{FF2B5EF4-FFF2-40B4-BE49-F238E27FC236}">
                <a16:creationId xmlns:a16="http://schemas.microsoft.com/office/drawing/2014/main" id="{20F05F82-B2B5-44A7-918A-C4D5B9669405}"/>
              </a:ext>
            </a:extLst>
          </p:cNvPr>
          <p:cNvPicPr>
            <a:picLocks noChangeAspect="1"/>
          </p:cNvPicPr>
          <p:nvPr/>
        </p:nvPicPr>
        <p:blipFill>
          <a:blip r:embed="rId12"/>
          <a:stretch>
            <a:fillRect/>
          </a:stretch>
        </p:blipFill>
        <p:spPr>
          <a:xfrm>
            <a:off x="827584" y="169762"/>
            <a:ext cx="936104" cy="954387"/>
          </a:xfrm>
          <a:prstGeom prst="rect">
            <a:avLst/>
          </a:prstGeom>
        </p:spPr>
      </p:pic>
      <p:pic>
        <p:nvPicPr>
          <p:cNvPr id="11" name="Picture 10">
            <a:extLst>
              <a:ext uri="{FF2B5EF4-FFF2-40B4-BE49-F238E27FC236}">
                <a16:creationId xmlns:a16="http://schemas.microsoft.com/office/drawing/2014/main" id="{57AC92C3-AE44-4D3D-B267-4EF10742B702}"/>
              </a:ext>
            </a:extLst>
          </p:cNvPr>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7308304" y="306613"/>
            <a:ext cx="1638886" cy="680687"/>
          </a:xfrm>
          <a:prstGeom prst="rect">
            <a:avLst/>
          </a:prstGeom>
          <a:noFill/>
          <a:ln>
            <a:noFill/>
          </a:ln>
        </p:spPr>
      </p:pic>
    </p:spTree>
    <p:extLst>
      <p:ext uri="{BB962C8B-B14F-4D97-AF65-F5344CB8AC3E}">
        <p14:creationId xmlns:p14="http://schemas.microsoft.com/office/powerpoint/2010/main" val="117498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63FDF-C8D4-8C43-92B2-CB76421A1ED7}"/>
              </a:ext>
            </a:extLst>
          </p:cNvPr>
          <p:cNvSpPr>
            <a:spLocks noGrp="1"/>
          </p:cNvSpPr>
          <p:nvPr>
            <p:ph type="title"/>
          </p:nvPr>
        </p:nvSpPr>
        <p:spPr/>
        <p:txBody>
          <a:bodyPr/>
          <a:lstStyle/>
          <a:p>
            <a:r>
              <a:rPr lang="en-US" dirty="0"/>
              <a:t>Induction to  Trinity St David’s</a:t>
            </a:r>
          </a:p>
        </p:txBody>
      </p:sp>
      <p:sp>
        <p:nvSpPr>
          <p:cNvPr id="3" name="Content Placeholder 2">
            <a:extLst>
              <a:ext uri="{FF2B5EF4-FFF2-40B4-BE49-F238E27FC236}">
                <a16:creationId xmlns:a16="http://schemas.microsoft.com/office/drawing/2014/main" id="{AD2109EC-CAC6-0446-90EC-E8807D49973D}"/>
              </a:ext>
            </a:extLst>
          </p:cNvPr>
          <p:cNvSpPr>
            <a:spLocks noGrp="1"/>
          </p:cNvSpPr>
          <p:nvPr>
            <p:ph idx="1"/>
          </p:nvPr>
        </p:nvSpPr>
        <p:spPr/>
        <p:txBody>
          <a:bodyPr/>
          <a:lstStyle/>
          <a:p>
            <a:r>
              <a:rPr lang="en-US" dirty="0"/>
              <a:t>These short videos can be accessed via Moodle. </a:t>
            </a:r>
          </a:p>
        </p:txBody>
      </p:sp>
    </p:spTree>
    <p:extLst>
      <p:ext uri="{BB962C8B-B14F-4D97-AF65-F5344CB8AC3E}">
        <p14:creationId xmlns:p14="http://schemas.microsoft.com/office/powerpoint/2010/main" val="874621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a:solidFill>
                  <a:schemeClr val="bg1"/>
                </a:solidFill>
                <a:latin typeface="Arial"/>
                <a:cs typeface="+mj-cs"/>
              </a:rPr>
              <a:t>Porth Agored</a:t>
            </a:r>
            <a:endParaRPr lang="en-GB" sz="4400" i="1" kern="0" dirty="0">
              <a:solidFill>
                <a:schemeClr val="bg1"/>
              </a:solidFill>
              <a:latin typeface="Arial"/>
              <a:cs typeface="+mj-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dirty="0">
                <a:latin typeface="Arial" charset="0"/>
              </a:rPr>
              <a:t>Partneriaeth </a:t>
            </a:r>
            <a:r>
              <a:rPr lang="en-GB" sz="3200" b="1" i="1" dirty="0">
                <a:latin typeface="Arial" charset="0"/>
              </a:rPr>
              <a:t>Porth Agored  </a:t>
            </a:r>
            <a:r>
              <a:rPr lang="en-GB" sz="3200" b="1" dirty="0">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dirty="0">
                <a:latin typeface="Arial" charset="0"/>
              </a:rPr>
              <a:t>Môn</a:t>
            </a: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cy-GB" dirty="0">
                <a:latin typeface="Arial" charset="0"/>
              </a:rPr>
              <a:t>Wrecsam</a:t>
            </a: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dirty="0">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GB"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GB" sz="2000" dirty="0">
              <a:latin typeface="Arial" charset="0"/>
            </a:endParaRPr>
          </a:p>
          <a:p>
            <a:pPr>
              <a:lnSpc>
                <a:spcPct val="90000"/>
              </a:lnSpc>
            </a:pPr>
            <a:r>
              <a:rPr lang="en-GB" sz="2000" dirty="0">
                <a:latin typeface="Arial" charset="0"/>
              </a:rPr>
              <a:t>From 2016 onwards the Consolidation Programme has been linked to the first 3 years in practice and is a requirement for the first period of re-registration as a social worker.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p:txBody>
          <a:bodyPr/>
          <a:lstStyle/>
          <a:p>
            <a:r>
              <a:rPr lang="cy-GB" sz="4000" dirty="0">
                <a:latin typeface="Arial" charset="0"/>
              </a:rPr>
              <a:t>Portffolio</a:t>
            </a:r>
            <a:r>
              <a:rPr lang="en-GB" sz="4000" dirty="0">
                <a:latin typeface="Arial" charset="0"/>
              </a:rPr>
              <a:t> / Portfolio</a:t>
            </a:r>
            <a:endParaRPr lang="en-GB" dirty="0">
              <a:latin typeface="Arial" charset="0"/>
            </a:endParaRPr>
          </a:p>
        </p:txBody>
      </p:sp>
      <p:sp>
        <p:nvSpPr>
          <p:cNvPr id="28674" name="Rectangle 5"/>
          <p:cNvSpPr>
            <a:spLocks noGrp="1" noChangeArrowheads="1"/>
          </p:cNvSpPr>
          <p:nvPr>
            <p:ph type="body" sz="half" idx="1"/>
          </p:nvPr>
        </p:nvSpPr>
        <p:spPr>
          <a:xfrm>
            <a:off x="323850" y="1600200"/>
            <a:ext cx="4248150" cy="3989388"/>
          </a:xfrm>
        </p:spPr>
        <p:txBody>
          <a:bodyPr/>
          <a:lstStyle/>
          <a:p>
            <a:pPr>
              <a:buFontTx/>
              <a:buNone/>
            </a:pPr>
            <a:r>
              <a:rPr lang="cy-GB" sz="2400" b="1" dirty="0">
                <a:latin typeface="Arial" charset="0"/>
              </a:rPr>
              <a:t>Canllawiau</a:t>
            </a:r>
          </a:p>
          <a:p>
            <a:r>
              <a:rPr lang="cy-GB" sz="2200" dirty="0">
                <a:latin typeface="Arial" charset="0"/>
              </a:rPr>
              <a:t>Cyflwyno’r portffolio </a:t>
            </a:r>
          </a:p>
          <a:p>
            <a:r>
              <a:rPr lang="cy-GB" sz="2200" dirty="0">
                <a:latin typeface="Arial" charset="0"/>
              </a:rPr>
              <a:t>Asesiad </a:t>
            </a:r>
          </a:p>
          <a:p>
            <a:r>
              <a:rPr lang="cy-GB" sz="2200" dirty="0">
                <a:latin typeface="Arial" charset="0"/>
              </a:rPr>
              <a:t>Datganiad cyfrinachedd </a:t>
            </a:r>
          </a:p>
          <a:p>
            <a:r>
              <a:rPr lang="cy-GB" sz="2200" dirty="0">
                <a:latin typeface="Arial" charset="0"/>
              </a:rPr>
              <a:t>Dyslecsia ac amgylchiadau arbennig eraill.</a:t>
            </a:r>
          </a:p>
        </p:txBody>
      </p:sp>
      <p:sp>
        <p:nvSpPr>
          <p:cNvPr id="28675" name="Rectangle 6"/>
          <p:cNvSpPr>
            <a:spLocks noGrp="1" noChangeArrowheads="1"/>
          </p:cNvSpPr>
          <p:nvPr>
            <p:ph type="body" sz="half" idx="2"/>
          </p:nvPr>
        </p:nvSpPr>
        <p:spPr>
          <a:xfrm>
            <a:off x="4648200" y="1600200"/>
            <a:ext cx="4038600" cy="3989388"/>
          </a:xfrm>
        </p:spPr>
        <p:txBody>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Dyslexia and other special circumstances.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FD18-180F-1A91-AD7D-47ED8019BE03}"/>
              </a:ext>
            </a:extLst>
          </p:cNvPr>
          <p:cNvSpPr>
            <a:spLocks noGrp="1"/>
          </p:cNvSpPr>
          <p:nvPr>
            <p:ph type="title"/>
          </p:nvPr>
        </p:nvSpPr>
        <p:spPr>
          <a:xfrm>
            <a:off x="457200" y="260648"/>
            <a:ext cx="8229600" cy="360040"/>
          </a:xfrm>
        </p:spPr>
        <p:txBody>
          <a:bodyPr/>
          <a:lstStyle/>
          <a:p>
            <a:r>
              <a:rPr lang="cy-GB" sz="3600" dirty="0"/>
              <a:t>Cyfrinachedd </a:t>
            </a:r>
            <a:r>
              <a:rPr lang="en-US" sz="3600" dirty="0"/>
              <a:t>/ Confidentiality</a:t>
            </a:r>
            <a:r>
              <a:rPr lang="en-US" dirty="0"/>
              <a:t> </a:t>
            </a:r>
          </a:p>
        </p:txBody>
      </p:sp>
      <p:sp>
        <p:nvSpPr>
          <p:cNvPr id="4" name="Content Placeholder 3">
            <a:extLst>
              <a:ext uri="{FF2B5EF4-FFF2-40B4-BE49-F238E27FC236}">
                <a16:creationId xmlns:a16="http://schemas.microsoft.com/office/drawing/2014/main" id="{4947645F-039D-7FC0-4635-8A785E9AC70B}"/>
              </a:ext>
            </a:extLst>
          </p:cNvPr>
          <p:cNvSpPr>
            <a:spLocks noGrp="1"/>
          </p:cNvSpPr>
          <p:nvPr>
            <p:ph sz="half" idx="2"/>
          </p:nvPr>
        </p:nvSpPr>
        <p:spPr>
          <a:xfrm>
            <a:off x="4895528" y="812319"/>
            <a:ext cx="4038600" cy="4752529"/>
          </a:xfrm>
        </p:spPr>
        <p:txBody>
          <a:bodyPr/>
          <a:lstStyle/>
          <a:p>
            <a:pPr marL="0" indent="0">
              <a:buNone/>
            </a:pPr>
            <a:r>
              <a:rPr lang="en-GB" sz="1600" dirty="0">
                <a:effectLst/>
                <a:latin typeface="ArialMT"/>
              </a:rPr>
              <a:t>It is important that no individual can be identified either directly or indirectly from the information in the portfolio.</a:t>
            </a:r>
          </a:p>
          <a:p>
            <a:pPr marL="0" indent="0">
              <a:buNone/>
            </a:pPr>
            <a:r>
              <a:rPr lang="en-GB" sz="1600" b="1" dirty="0">
                <a:latin typeface="ArialMT"/>
              </a:rPr>
              <a:t>Y</a:t>
            </a:r>
            <a:r>
              <a:rPr lang="en-GB" sz="1600" b="1" dirty="0">
                <a:effectLst/>
                <a:latin typeface="ArialMT"/>
              </a:rPr>
              <a:t>ou must: </a:t>
            </a:r>
            <a:endParaRPr lang="en-GB" sz="1600" b="1" dirty="0"/>
          </a:p>
          <a:p>
            <a:pPr>
              <a:buFont typeface="Arial" panose="020B0604020202020204" pitchFamily="34" charset="0"/>
              <a:buChar char="•"/>
            </a:pPr>
            <a:r>
              <a:rPr lang="en-GB" sz="1600" dirty="0">
                <a:latin typeface="ArialMT"/>
              </a:rPr>
              <a:t>A</a:t>
            </a:r>
            <a:r>
              <a:rPr lang="en-GB" sz="1600" dirty="0">
                <a:effectLst/>
                <a:latin typeface="ArialMT"/>
              </a:rPr>
              <a:t>dhere to guidance in the Programme Handbook about confidentiality </a:t>
            </a:r>
          </a:p>
          <a:p>
            <a:pPr>
              <a:buFont typeface="Arial" panose="020B0604020202020204" pitchFamily="34" charset="0"/>
              <a:buChar char="•"/>
            </a:pPr>
            <a:r>
              <a:rPr lang="en-GB" sz="1600" dirty="0">
                <a:latin typeface="ArialMT"/>
              </a:rPr>
              <a:t>N</a:t>
            </a:r>
            <a:r>
              <a:rPr lang="en-GB" sz="1600" dirty="0">
                <a:effectLst/>
                <a:latin typeface="ArialMT"/>
              </a:rPr>
              <a:t>ot identify your Local Authority </a:t>
            </a:r>
            <a:endParaRPr lang="en-GB" sz="1600" dirty="0">
              <a:effectLst/>
              <a:latin typeface="SymbolMT"/>
            </a:endParaRPr>
          </a:p>
          <a:p>
            <a:pPr>
              <a:buFont typeface="Arial" panose="020B0604020202020204" pitchFamily="34" charset="0"/>
              <a:buChar char="•"/>
            </a:pPr>
            <a:r>
              <a:rPr lang="en-GB" sz="1600" dirty="0">
                <a:latin typeface="ArialMT"/>
              </a:rPr>
              <a:t>N</a:t>
            </a:r>
            <a:r>
              <a:rPr lang="en-GB" sz="1600" dirty="0">
                <a:effectLst/>
                <a:latin typeface="ArialMT"/>
              </a:rPr>
              <a:t>ot identify people in need of care and support and/or their carers by name, instead you must use </a:t>
            </a:r>
            <a:r>
              <a:rPr lang="en-GB" sz="1600" b="1" dirty="0">
                <a:effectLst/>
                <a:latin typeface="Arial" panose="020B0604020202020204" pitchFamily="34" charset="0"/>
              </a:rPr>
              <a:t>numbers e.g., 1, 2, 3 etc. and not letters </a:t>
            </a:r>
          </a:p>
          <a:p>
            <a:pPr>
              <a:buFont typeface="Arial" panose="020B0604020202020204" pitchFamily="34" charset="0"/>
              <a:buChar char="•"/>
            </a:pPr>
            <a:r>
              <a:rPr lang="en-GB" sz="1600" dirty="0">
                <a:effectLst/>
                <a:latin typeface="ArialMT"/>
              </a:rPr>
              <a:t>not write information that enables people in need of care and support and/or their carers to be identified indirectly through the description you provide </a:t>
            </a:r>
          </a:p>
          <a:p>
            <a:pPr>
              <a:buFont typeface="Arial" panose="020B0604020202020204" pitchFamily="34" charset="0"/>
              <a:buChar char="•"/>
            </a:pPr>
            <a:r>
              <a:rPr lang="en-GB" sz="1600" dirty="0">
                <a:latin typeface="ArialMT"/>
              </a:rPr>
              <a:t>See Programme handbook page 47 for further information.  </a:t>
            </a:r>
            <a:endParaRPr lang="en-GB" sz="1600" dirty="0">
              <a:effectLst/>
              <a:latin typeface="SymbolMT"/>
            </a:endParaRPr>
          </a:p>
          <a:p>
            <a:pPr>
              <a:buFont typeface="Arial" panose="020B0604020202020204" pitchFamily="34" charset="0"/>
              <a:buChar char="•"/>
            </a:pPr>
            <a:endParaRPr lang="en-GB" sz="1600" dirty="0">
              <a:effectLst/>
              <a:latin typeface="SymbolMT"/>
            </a:endParaRPr>
          </a:p>
          <a:p>
            <a:pPr>
              <a:buFont typeface="Arial" panose="020B0604020202020204" pitchFamily="34" charset="0"/>
              <a:buChar char="•"/>
            </a:pPr>
            <a:endParaRPr lang="en-GB" sz="1800" dirty="0">
              <a:effectLst/>
              <a:latin typeface="SymbolMT"/>
            </a:endParaRPr>
          </a:p>
          <a:p>
            <a:endParaRPr lang="en-US" dirty="0"/>
          </a:p>
        </p:txBody>
      </p:sp>
      <p:sp>
        <p:nvSpPr>
          <p:cNvPr id="6" name="TextBox 5">
            <a:extLst>
              <a:ext uri="{FF2B5EF4-FFF2-40B4-BE49-F238E27FC236}">
                <a16:creationId xmlns:a16="http://schemas.microsoft.com/office/drawing/2014/main" id="{6510C834-105B-1E79-906E-AA2FB4D78D2F}"/>
              </a:ext>
            </a:extLst>
          </p:cNvPr>
          <p:cNvSpPr txBox="1"/>
          <p:nvPr/>
        </p:nvSpPr>
        <p:spPr>
          <a:xfrm>
            <a:off x="329741" y="812319"/>
            <a:ext cx="4572000" cy="5033429"/>
          </a:xfrm>
          <a:prstGeom prst="rect">
            <a:avLst/>
          </a:prstGeom>
          <a:noFill/>
        </p:spPr>
        <p:txBody>
          <a:bodyPr wrap="square">
            <a:spAutoFit/>
          </a:bodyPr>
          <a:lstStyle/>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Mae</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bwysig nad oes modd adnabod unrhyw unigolyn yn uniongyrchol neu'n anuniongyrchol o'r wybodaeth sydd yn y portffolio.</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550" b="1" kern="1200" dirty="0">
                <a:solidFill>
                  <a:srgbClr val="000000"/>
                </a:solidFill>
                <a:effectLst/>
                <a:latin typeface="ArialMT"/>
                <a:ea typeface="DengXian" panose="02010600030101010101" pitchFamily="2" charset="-122"/>
                <a:cs typeface="Arial" panose="020B0604020202020204" pitchFamily="34" charset="0"/>
              </a:rPr>
              <a:t>Rhaid i chi</a:t>
            </a:r>
            <a:r>
              <a:rPr lang="cy-GB" sz="1550" kern="1200" dirty="0">
                <a:solidFill>
                  <a:srgbClr val="000000"/>
                </a:solidFill>
                <a:effectLst/>
                <a:latin typeface="ArialMT"/>
                <a:ea typeface="DengXian" panose="02010600030101010101" pitchFamily="2" charset="-122"/>
                <a:cs typeface="Arial" panose="020B0604020202020204" pitchFamily="34" charset="0"/>
              </a:rPr>
              <a:t>: </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Gadw at y canllawiau yn y Llawlyfr Rhaglen ynglŷn â chyfrinachedd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eich Awdurdod Lleol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pobl sydd angen gofal a chymorth a/neu eu gofalwyr, yn hytrach rhaid i chi ddefnyddio </a:t>
            </a:r>
            <a:r>
              <a:rPr lang="cy-GB" sz="1550" b="1" kern="1200" dirty="0">
                <a:solidFill>
                  <a:srgbClr val="000000"/>
                </a:solidFill>
                <a:effectLst/>
                <a:latin typeface="ArialMT"/>
                <a:ea typeface="DengXian" panose="02010600030101010101" pitchFamily="2" charset="-122"/>
                <a:cs typeface="Arial" panose="020B0604020202020204" pitchFamily="34" charset="0"/>
              </a:rPr>
              <a:t>rhifau e.e., 1, 2, 3 ac ati ac nid llythrennau</a:t>
            </a:r>
            <a:r>
              <a:rPr lang="cy-GB" sz="1550" b="1"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ysgrifennu gwybodaeth sy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rhoi modd adnabod unigolion sydd angen gofal a chymorth a/neu</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u gofalwyr yn anuniongyrchol drwy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r disgrifiad rydych yn ei roi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Gweler tudalen 47 yn y Llawlyfr rhaglen i gael gwybodaeth bellach.</a:t>
            </a:r>
            <a:endParaRPr lang="en-GB" sz="1550" dirty="0">
              <a:effectLst/>
              <a:latin typeface="SymbolMT"/>
            </a:endParaRPr>
          </a:p>
        </p:txBody>
      </p:sp>
    </p:spTree>
    <p:extLst>
      <p:ext uri="{BB962C8B-B14F-4D97-AF65-F5344CB8AC3E}">
        <p14:creationId xmlns:p14="http://schemas.microsoft.com/office/powerpoint/2010/main" val="1855043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a:t>
            </a:r>
            <a:r>
              <a:rPr lang="en-GB" sz="3400" dirty="0" err="1">
                <a:solidFill>
                  <a:prstClr val="black"/>
                </a:solidFill>
                <a:latin typeface="+mn-lt"/>
                <a:ea typeface="+mj-ea"/>
                <a:cs typeface="+mj-cs"/>
              </a:rPr>
              <a:t>Llên-ladrad</a:t>
            </a:r>
            <a:endParaRPr lang="en-GB" sz="3400" dirty="0">
              <a:solidFill>
                <a:prstClr val="black"/>
              </a:solidFill>
              <a:latin typeface="+mn-lt"/>
              <a:ea typeface="+mj-ea"/>
              <a:cs typeface="+mj-cs"/>
            </a:endParaRP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692696"/>
            <a:ext cx="8964613" cy="720179"/>
          </a:xfrm>
        </p:spPr>
        <p:txBody>
          <a:bodyPr/>
          <a:lstStyle/>
          <a:p>
            <a:r>
              <a:rPr lang="cy-GB" sz="1800" b="1" dirty="0">
                <a:latin typeface="Arial" charset="0"/>
              </a:rPr>
              <a:t>Tystysgrif Raddedig mewn Cadarnhau Ymarfer Gwaith Cymdeithasol</a:t>
            </a:r>
            <a:r>
              <a:rPr lang="cy-GB" sz="1800" dirty="0">
                <a:latin typeface="Arial" charset="0"/>
              </a:rPr>
              <a:t> </a:t>
            </a:r>
            <a:br>
              <a:rPr lang="cy-GB" sz="1800" dirty="0">
                <a:latin typeface="Arial" charset="0"/>
              </a:rPr>
            </a:br>
            <a:r>
              <a:rPr lang="en-GB" sz="1800" b="1" dirty="0">
                <a:latin typeface="Arial" charset="0"/>
              </a:rPr>
              <a:t>Graduate Certificate in Consolidation of Social Work Practice</a:t>
            </a:r>
            <a:br>
              <a:rPr lang="en-GB" sz="1800" b="1" dirty="0">
                <a:latin typeface="Arial" charset="0"/>
              </a:rPr>
            </a:br>
            <a:endParaRPr lang="cy-GB" sz="1800" dirty="0">
              <a:latin typeface="Arial" charset="0"/>
            </a:endParaRPr>
          </a:p>
        </p:txBody>
      </p:sp>
      <p:sp>
        <p:nvSpPr>
          <p:cNvPr id="2051" name="Rectangle 5"/>
          <p:cNvSpPr>
            <a:spLocks noGrp="1" noChangeArrowheads="1"/>
          </p:cNvSpPr>
          <p:nvPr>
            <p:ph type="body" sz="half" idx="1"/>
          </p:nvPr>
        </p:nvSpPr>
        <p:spPr>
          <a:xfrm>
            <a:off x="457200" y="1412875"/>
            <a:ext cx="4114800" cy="4176713"/>
          </a:xfrm>
        </p:spPr>
        <p:txBody>
          <a:bodyPr rtlCol="0">
            <a:normAutofit fontScale="85000" lnSpcReduction="10000"/>
          </a:bodyPr>
          <a:lstStyle/>
          <a:p>
            <a:pPr marL="0" indent="0" fontAlgn="auto">
              <a:spcBef>
                <a:spcPct val="100000"/>
              </a:spcBef>
              <a:spcAft>
                <a:spcPts val="0"/>
              </a:spcAft>
              <a:buFontTx/>
              <a:buNone/>
              <a:defRPr/>
            </a:pPr>
            <a:r>
              <a:rPr lang="cy-GB" sz="2400" b="1" dirty="0">
                <a:latin typeface="Arial" charset="0"/>
              </a:rPr>
              <a:t>Portffolio yn seiliedig ar ofynion Gofal Cymdeithasol Cymru a deilliannau dysgu’r Safonau Galwedigaethol Cenedlaethol:</a:t>
            </a:r>
          </a:p>
          <a:p>
            <a:pPr fontAlgn="auto">
              <a:lnSpc>
                <a:spcPct val="110000"/>
              </a:lnSpc>
              <a:spcBef>
                <a:spcPts val="0"/>
              </a:spcBef>
              <a:spcAft>
                <a:spcPts val="0"/>
              </a:spcAft>
              <a:buFont typeface="Arial" pitchFamily="34" charset="0"/>
              <a:buChar char="•"/>
              <a:defRPr/>
            </a:pPr>
            <a:endParaRPr lang="cy-GB" sz="2000" dirty="0">
              <a:latin typeface="Arial" charset="0"/>
            </a:endParaRP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Dadansoddi wrth asesu er mwyn llywio ymyriadau </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Cydweithio â phobl sydd angen gofal a chymorth, eu gofalwyr a gweithwyr proffesiynol eraill;</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Ymyriad a chymhwyso barn broffesiynol mewn sefyllfaoedd cynyddol gymhleth.</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lnSpcReduction="10000"/>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marL="0" indent="0" fontAlgn="auto">
              <a:spcBef>
                <a:spcPts val="0"/>
              </a:spcBef>
              <a:spcAft>
                <a:spcPts val="0"/>
              </a:spcAft>
              <a:buFontTx/>
              <a:buNone/>
              <a:defRPr/>
            </a:pPr>
            <a:endParaRPr lang="en-GB" sz="1800" b="1" dirty="0">
              <a:latin typeface="Arial" charset="0"/>
            </a:endParaRP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people in need of care and support, their carers and other professionals;</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cy-GB" sz="4000" dirty="0">
                <a:latin typeface="Arial" charset="0"/>
              </a:rPr>
              <a:t>Tudalen Gynnwys </a:t>
            </a:r>
            <a:r>
              <a:rPr lang="en-GB" sz="4000" dirty="0">
                <a:latin typeface="Arial" charset="0"/>
              </a:rPr>
              <a:t>/ Contents Page</a:t>
            </a:r>
          </a:p>
        </p:txBody>
      </p:sp>
      <p:sp>
        <p:nvSpPr>
          <p:cNvPr id="30722" name="Content Placeholder 2"/>
          <p:cNvSpPr>
            <a:spLocks noGrp="1"/>
          </p:cNvSpPr>
          <p:nvPr>
            <p:ph sz="half" idx="1"/>
          </p:nvPr>
        </p:nvSpPr>
        <p:spPr>
          <a:xfrm>
            <a:off x="323850" y="1600200"/>
            <a:ext cx="4171950" cy="3989388"/>
          </a:xfrm>
        </p:spPr>
        <p:txBody>
          <a:bodyPr/>
          <a:lstStyle/>
          <a:p>
            <a:r>
              <a:rPr lang="cy-GB" dirty="0">
                <a:latin typeface="Arial" charset="0"/>
              </a:rPr>
              <a:t>Rhestr o gynnwys y portffolio (Tud.5)</a:t>
            </a:r>
          </a:p>
          <a:p>
            <a:r>
              <a:rPr lang="cy-GB" dirty="0">
                <a:latin typeface="Arial" charset="0"/>
              </a:rPr>
              <a:t>Defnyddiol ar y diwedd i sicrhau fod popeth yn eich portffolio.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(Page 5)</a:t>
            </a:r>
          </a:p>
          <a:p>
            <a:r>
              <a:rPr lang="en-GB" dirty="0">
                <a:latin typeface="Arial" charset="0"/>
              </a:rPr>
              <a:t>Useful as a tool at the end to ensure your portfolio is complete.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88642"/>
            <a:ext cx="8229600" cy="936102"/>
          </a:xfrm>
        </p:spPr>
        <p:txBody>
          <a:bodyPr/>
          <a:lstStyle/>
          <a:p>
            <a:r>
              <a:rPr lang="cy-GB" sz="2800" dirty="0">
                <a:latin typeface="Arial" charset="0"/>
              </a:rPr>
              <a:t>Adolygiad Datblygiadol Tasg</a:t>
            </a:r>
            <a:r>
              <a:rPr lang="en-GB" sz="2800" dirty="0">
                <a:latin typeface="Arial" charset="0"/>
              </a:rPr>
              <a:t> 1</a:t>
            </a:r>
            <a:br>
              <a:rPr lang="en-GB" sz="2800" dirty="0">
                <a:latin typeface="Arial" charset="0"/>
              </a:rPr>
            </a:br>
            <a:r>
              <a:rPr lang="en-GB" sz="2800" dirty="0">
                <a:latin typeface="Arial" charset="0"/>
              </a:rPr>
              <a:t>Developmental Review Task 1 </a:t>
            </a:r>
          </a:p>
        </p:txBody>
      </p:sp>
      <p:sp>
        <p:nvSpPr>
          <p:cNvPr id="31746" name="Rectangle 5"/>
          <p:cNvSpPr>
            <a:spLocks noGrp="1" noChangeArrowheads="1"/>
          </p:cNvSpPr>
          <p:nvPr>
            <p:ph type="body" sz="half" idx="1"/>
          </p:nvPr>
        </p:nvSpPr>
        <p:spPr>
          <a:xfrm>
            <a:off x="338721" y="1124744"/>
            <a:ext cx="4172272" cy="4358749"/>
          </a:xfrm>
        </p:spPr>
        <p:txBody>
          <a:bodyPr/>
          <a:lstStyle/>
          <a:p>
            <a:pPr marL="347345" indent="-347345" fontAlgn="base">
              <a:spcBef>
                <a:spcPts val="430"/>
              </a:spcBef>
            </a:pPr>
            <a:r>
              <a:rPr lang="cy-GB" sz="1750" kern="1200" dirty="0">
                <a:solidFill>
                  <a:srgbClr val="000000"/>
                </a:solidFill>
                <a:effectLst/>
                <a:latin typeface="Arial" panose="020B0604020202020204" pitchFamily="34" charset="0"/>
                <a:ea typeface="DengXian" panose="02010600030101010101" pitchFamily="2" charset="-122"/>
              </a:rPr>
              <a:t>Tasg 1 rhan a  (</a:t>
            </a:r>
            <a:r>
              <a:rPr lang="cy-GB" sz="1750" kern="1200" noProof="1">
                <a:solidFill>
                  <a:srgbClr val="000000"/>
                </a:solidFill>
                <a:effectLst/>
                <a:latin typeface="Arial" panose="020B0604020202020204" pitchFamily="34" charset="0"/>
                <a:ea typeface="DengXian" panose="02010600030101010101" pitchFamily="2" charset="-122"/>
              </a:rPr>
              <a:t>Tud.</a:t>
            </a:r>
            <a:r>
              <a:rPr lang="cy-GB" sz="1750" kern="1200" dirty="0">
                <a:solidFill>
                  <a:srgbClr val="000000"/>
                </a:solidFill>
                <a:effectLst/>
                <a:latin typeface="Arial" panose="020B0604020202020204" pitchFamily="34" charset="0"/>
                <a:ea typeface="DengXian" panose="02010600030101010101" pitchFamily="2" charset="-122"/>
              </a:rPr>
              <a:t> 6)</a:t>
            </a:r>
            <a:endParaRPr lang="cy-GB" sz="1750" dirty="0">
              <a:effectLst/>
              <a:latin typeface="Times New Roman" panose="02020603050405020304" pitchFamily="18" charset="0"/>
              <a:ea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750 o eiriau (+/-10%)</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Gan ddefnyddio model myfyrio i fyfyrio’n feirniadol ar eich ymarfer yn y gorffennol a’ch anghenion dysgu / datblygu yn y dyfodol.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Mewn trafodaeth â’ch rheolwr a/neu fentor, dynodwch a chyfiawnhau eich anghenion datblygu dros y 12 mis sydd i ddod dan bob un o 3 deilliant dysgu Gofal Cymdeithasol Cymru.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cy-GB" sz="1750" kern="1200" dirty="0">
                <a:solidFill>
                  <a:srgbClr val="000000"/>
                </a:solidFill>
                <a:effectLst/>
                <a:latin typeface="Arial" panose="020B0604020202020204" pitchFamily="34" charset="0"/>
                <a:ea typeface="Calibri" panose="020F0502020204030204" pitchFamily="34" charset="0"/>
              </a:rPr>
              <a:t>Cyfeiriwch at y modd y mae’r goruchwylio, yr hyfforddiant, y dysgu a’r ymchwil wedi llywio eich ymarfer hyd yn hyn a sut bydd yn gwneud hynny yn y dyfodol.</a:t>
            </a:r>
            <a:endParaRPr lang="cy-GB" sz="1750" dirty="0">
              <a:highlight>
                <a:srgbClr val="FFFF00"/>
              </a:highlight>
            </a:endParaRPr>
          </a:p>
        </p:txBody>
      </p:sp>
      <p:sp>
        <p:nvSpPr>
          <p:cNvPr id="31747" name="Rectangle 6"/>
          <p:cNvSpPr>
            <a:spLocks noGrp="1" noChangeArrowheads="1"/>
          </p:cNvSpPr>
          <p:nvPr>
            <p:ph type="body" sz="half" idx="2"/>
          </p:nvPr>
        </p:nvSpPr>
        <p:spPr>
          <a:xfrm>
            <a:off x="4649577" y="1031530"/>
            <a:ext cx="4172272" cy="4608513"/>
          </a:xfrm>
          <a:noFill/>
        </p:spPr>
        <p:txBody>
          <a:bodyPr/>
          <a:lstStyle/>
          <a:p>
            <a:pPr>
              <a:buFont typeface="Arial" charset="0"/>
              <a:buNone/>
            </a:pPr>
            <a:r>
              <a:rPr lang="en-GB" sz="1800" dirty="0">
                <a:latin typeface="Arial" panose="020B0604020202020204" pitchFamily="34" charset="0"/>
                <a:cs typeface="Arial" panose="020B0604020202020204" pitchFamily="34" charset="0"/>
              </a:rPr>
              <a:t>Task 1 part a  (Page 6)</a:t>
            </a:r>
          </a:p>
          <a:p>
            <a:r>
              <a:rPr lang="en-GB" sz="1800" dirty="0">
                <a:latin typeface="Arial" panose="020B0604020202020204" pitchFamily="34" charset="0"/>
                <a:cs typeface="Arial" panose="020B0604020202020204" pitchFamily="34" charset="0"/>
              </a:rPr>
              <a:t>750 words (+/-10%)</a:t>
            </a:r>
          </a:p>
          <a:p>
            <a:r>
              <a:rPr lang="en-GB" sz="1800" dirty="0">
                <a:latin typeface="Arial" panose="020B0604020202020204" pitchFamily="34" charset="0"/>
                <a:cs typeface="Arial" panose="020B0604020202020204" pitchFamily="34" charset="0"/>
              </a:rPr>
              <a:t>Using a model of reflection to critically reflect on your past practice and future learning/development needs. </a:t>
            </a:r>
          </a:p>
          <a:p>
            <a:r>
              <a:rPr lang="en-GB" sz="1800" dirty="0">
                <a:latin typeface="Arial" panose="020B0604020202020204" pitchFamily="34" charset="0"/>
                <a:cs typeface="Arial" panose="020B0604020202020204" pitchFamily="34" charset="0"/>
              </a:rPr>
              <a:t>In discussion with your manager and/or mentor identify and justify your future development needs over the coming 12 months under each of the 3 Social Care Wales learning outcomes.</a:t>
            </a:r>
          </a:p>
          <a:p>
            <a:r>
              <a:rPr lang="en-GB" sz="1800" dirty="0">
                <a:latin typeface="Arial" panose="020B0604020202020204" pitchFamily="34" charset="0"/>
                <a:ea typeface="Calibri" panose="020F0502020204030204" pitchFamily="34" charset="0"/>
                <a:cs typeface="Arial" panose="020B0604020202020204" pitchFamily="34" charset="0"/>
              </a:rPr>
              <a:t>M</a:t>
            </a:r>
            <a:r>
              <a:rPr lang="en-GB" sz="1800" dirty="0">
                <a:effectLst/>
                <a:latin typeface="Arial" panose="020B0604020202020204" pitchFamily="34" charset="0"/>
                <a:ea typeface="Calibri" panose="020F0502020204030204" pitchFamily="34" charset="0"/>
                <a:cs typeface="Arial" panose="020B0604020202020204" pitchFamily="34" charset="0"/>
              </a:rPr>
              <a:t>ake reference to how the supervision, training, learning and research has and will inform your practice. </a:t>
            </a:r>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fontScale="90000"/>
          </a:bodyPr>
          <a:lstStyle/>
          <a:p>
            <a:pPr fontAlgn="auto">
              <a:spcAft>
                <a:spcPts val="0"/>
              </a:spcAft>
              <a:defRPr/>
            </a:pPr>
            <a:r>
              <a:rPr lang="cy-GB" dirty="0">
                <a:latin typeface="Arial" charset="0"/>
              </a:rPr>
              <a:t>Adolygiad Datblygiadol – Tasg 1</a:t>
            </a:r>
            <a:br>
              <a:rPr lang="en-GB" dirty="0">
                <a:latin typeface="Arial" charset="0"/>
              </a:rPr>
            </a:br>
            <a:r>
              <a:rPr lang="en-GB" dirty="0">
                <a:latin typeface="Arial" charset="0"/>
              </a:rPr>
              <a:t>Developmental Review - Task 1</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cy-GB" b="1" dirty="0">
                <a:latin typeface="Arial"/>
                <a:cs typeface="Arial"/>
              </a:rPr>
              <a:t>Gweithgaredd</a:t>
            </a:r>
          </a:p>
          <a:p>
            <a:r>
              <a:rPr lang="cy-GB" dirty="0">
                <a:latin typeface="Arial"/>
                <a:cs typeface="Arial"/>
              </a:rPr>
              <a:t>Gan edrych yn ôl ar eich blwyddyn gyntaf o ymarfer, nodwch feysydd allweddol lle rydych yn teimlo eich bod wedi datblygu'n broffesiynol ers cymhwyso </a:t>
            </a:r>
            <a:endParaRPr lang="en-GB" dirty="0">
              <a:latin typeface="Arial"/>
              <a:cs typeface="Arial"/>
            </a:endParaRPr>
          </a:p>
          <a:p>
            <a:r>
              <a:rPr lang="cy-GB" dirty="0">
                <a:latin typeface="Arial"/>
                <a:cs typeface="Arial"/>
              </a:rPr>
              <a:t>Pa feysydd yr ydych yn meddwl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57200" y="149713"/>
            <a:ext cx="8229600" cy="720378"/>
          </a:xfrm>
        </p:spPr>
        <p:txBody>
          <a:bodyPr/>
          <a:lstStyle/>
          <a:p>
            <a:r>
              <a:rPr lang="cy-GB" sz="3200" dirty="0">
                <a:latin typeface="Arial" charset="0"/>
              </a:rPr>
              <a:t>Arsylwad – Tasg 2 </a:t>
            </a:r>
            <a:r>
              <a:rPr lang="en-GB" sz="3200" dirty="0">
                <a:latin typeface="Arial" charset="0"/>
              </a:rPr>
              <a:t>/ Observation </a:t>
            </a:r>
            <a:r>
              <a:rPr lang="en-GB" sz="3200" dirty="0"/>
              <a:t>Task 2</a:t>
            </a:r>
            <a:endParaRPr lang="en-GB" sz="3200" dirty="0">
              <a:highlight>
                <a:srgbClr val="FFFF00"/>
              </a:highlight>
              <a:latin typeface="Arial" charset="0"/>
            </a:endParaRPr>
          </a:p>
        </p:txBody>
      </p:sp>
      <p:sp>
        <p:nvSpPr>
          <p:cNvPr id="34818" name="Rectangle 5"/>
          <p:cNvSpPr>
            <a:spLocks noGrp="1" noChangeArrowheads="1"/>
          </p:cNvSpPr>
          <p:nvPr>
            <p:ph type="body" sz="half" idx="1"/>
          </p:nvPr>
        </p:nvSpPr>
        <p:spPr>
          <a:xfrm>
            <a:off x="290436" y="870091"/>
            <a:ext cx="4244975" cy="3989388"/>
          </a:xfrm>
        </p:spPr>
        <p:txBody>
          <a:bodyPr/>
          <a:lstStyle/>
          <a:p>
            <a:pPr>
              <a:buFont typeface="Arial" charset="0"/>
              <a:buNone/>
            </a:pPr>
            <a:r>
              <a:rPr lang="cy-GB" sz="2400" b="1" dirty="0">
                <a:latin typeface="Arial" charset="0"/>
              </a:rPr>
              <a:t>Tasg 2 </a:t>
            </a:r>
            <a:r>
              <a:rPr lang="cy-GB" sz="2000" dirty="0">
                <a:latin typeface="Arial" charset="0"/>
              </a:rPr>
              <a:t>(</a:t>
            </a:r>
            <a:r>
              <a:rPr lang="cy-GB" sz="2000" noProof="1">
                <a:latin typeface="Arial" charset="0"/>
              </a:rPr>
              <a:t>Tud</a:t>
            </a:r>
            <a:r>
              <a:rPr lang="cy-GB" sz="2000" dirty="0">
                <a:latin typeface="Arial" charset="0"/>
              </a:rPr>
              <a:t>. 7)</a:t>
            </a:r>
          </a:p>
          <a:p>
            <a:r>
              <a:rPr lang="cy-GB" sz="1650" dirty="0">
                <a:latin typeface="Arial" charset="0"/>
              </a:rPr>
              <a:t>Angen cwblhau 1 arsylwad</a:t>
            </a:r>
          </a:p>
          <a:p>
            <a:r>
              <a:rPr lang="cy-GB" sz="1650" dirty="0">
                <a:latin typeface="Arial" charset="0"/>
              </a:rPr>
              <a:t>Angen caniatâd yr unigolyn ymlaen llaw</a:t>
            </a:r>
          </a:p>
          <a:p>
            <a:r>
              <a:rPr lang="cy-GB" sz="1650" dirty="0">
                <a:latin typeface="Arial" panose="020B0604020202020204" pitchFamily="34" charset="0"/>
                <a:cs typeface="Arial" panose="020B0604020202020204" pitchFamily="34" charset="0"/>
              </a:rPr>
              <a:t>Rhaid i’r arsylwad fod am o leiaf 30 munud neu am gyfnod amser addas i fodloni’r deilliannau dysgu os ydy’n rhithiol neu dros y ffôn.</a:t>
            </a:r>
          </a:p>
          <a:p>
            <a:r>
              <a:rPr lang="cy-GB" sz="1650" dirty="0">
                <a:latin typeface="Arial" panose="020B0604020202020204" pitchFamily="34" charset="0"/>
                <a:cs typeface="Arial" panose="020B0604020202020204" pitchFamily="34" charset="0"/>
              </a:rPr>
              <a:t>Pwyslais ar sgiliau</a:t>
            </a:r>
            <a:r>
              <a:rPr lang="cy-GB" sz="1650" dirty="0">
                <a:latin typeface="Arial" charset="0"/>
              </a:rPr>
              <a:t> cyfathrebu a dulliau, gwerthoedd, moeseg a’r Cod Ymarfer Proffesiynol </a:t>
            </a:r>
          </a:p>
          <a:p>
            <a:r>
              <a:rPr lang="cy-GB" sz="1650" dirty="0">
                <a:latin typeface="Arial" panose="020B0604020202020204" pitchFamily="34" charset="0"/>
                <a:cs typeface="Arial" panose="020B0604020202020204" pitchFamily="34" charset="0"/>
              </a:rPr>
              <a:t>Cofiwch gynnwys cyfeiriad at y Cynnig Gweithredol </a:t>
            </a:r>
          </a:p>
          <a:p>
            <a:r>
              <a:rPr lang="cy-GB" sz="1650" dirty="0">
                <a:latin typeface="Arial" panose="020B0604020202020204" pitchFamily="34" charset="0"/>
                <a:cs typeface="Arial" panose="020B0604020202020204" pitchFamily="34" charset="0"/>
              </a:rPr>
              <a:t>Arsylwr yn gofyn am adborth gan y defnyddiwr ar ôl yr arsylwad (</a:t>
            </a:r>
            <a:r>
              <a:rPr lang="cy-GB" sz="1650" noProof="1">
                <a:latin typeface="Arial" panose="020B0604020202020204" pitchFamily="34" charset="0"/>
                <a:cs typeface="Arial" panose="020B0604020202020204" pitchFamily="34" charset="0"/>
              </a:rPr>
              <a:t>Tud.</a:t>
            </a:r>
            <a:r>
              <a:rPr lang="cy-GB" sz="1650" dirty="0">
                <a:latin typeface="Arial" panose="020B0604020202020204" pitchFamily="34" charset="0"/>
                <a:cs typeface="Arial" panose="020B0604020202020204" pitchFamily="34" charset="0"/>
              </a:rPr>
              <a:t> 10 y llawlyfr /Fersiwn hawdd ei ddarllen ar </a:t>
            </a:r>
            <a:r>
              <a:rPr lang="cy-GB" sz="1650" noProof="1">
                <a:latin typeface="Arial" panose="020B0604020202020204" pitchFamily="34" charset="0"/>
                <a:cs typeface="Arial" panose="020B0604020202020204" pitchFamily="34" charset="0"/>
              </a:rPr>
              <a:t>Moodle</a:t>
            </a:r>
            <a:r>
              <a:rPr lang="cy-GB" sz="1650" dirty="0">
                <a:latin typeface="Arial" panose="020B0604020202020204" pitchFamily="34" charset="0"/>
                <a:cs typeface="Arial" panose="020B0604020202020204" pitchFamily="34" charset="0"/>
              </a:rPr>
              <a:t>).</a:t>
            </a:r>
          </a:p>
          <a:p>
            <a:endParaRPr lang="en-GB" sz="1650" dirty="0">
              <a:latin typeface="Arial" charset="0"/>
            </a:endParaRPr>
          </a:p>
          <a:p>
            <a:endParaRPr lang="en-GB" sz="2000" dirty="0">
              <a:latin typeface="Arial" charset="0"/>
            </a:endParaRPr>
          </a:p>
        </p:txBody>
      </p:sp>
      <p:sp>
        <p:nvSpPr>
          <p:cNvPr id="34819" name="Rectangle 6"/>
          <p:cNvSpPr>
            <a:spLocks noGrp="1" noChangeArrowheads="1"/>
          </p:cNvSpPr>
          <p:nvPr>
            <p:ph type="body" sz="half" idx="2"/>
          </p:nvPr>
        </p:nvSpPr>
        <p:spPr>
          <a:xfrm>
            <a:off x="4535213" y="870091"/>
            <a:ext cx="4397375" cy="4205634"/>
          </a:xfrm>
        </p:spPr>
        <p:txBody>
          <a:bodyPr/>
          <a:lstStyle/>
          <a:p>
            <a:pPr>
              <a:lnSpc>
                <a:spcPct val="90000"/>
              </a:lnSpc>
              <a:buNone/>
            </a:pPr>
            <a:r>
              <a:rPr lang="en-GB" sz="2400" b="1" dirty="0">
                <a:latin typeface="Arial" charset="0"/>
              </a:rPr>
              <a:t>Task 2 </a:t>
            </a:r>
            <a:r>
              <a:rPr lang="en-GB" sz="2000" dirty="0">
                <a:latin typeface="Arial" charset="0"/>
              </a:rPr>
              <a:t>(Page 7)</a:t>
            </a:r>
          </a:p>
          <a:p>
            <a:r>
              <a:rPr lang="en-GB" sz="1800" dirty="0">
                <a:latin typeface="Arial" charset="0"/>
              </a:rPr>
              <a:t>Need to complete 1 observation</a:t>
            </a:r>
          </a:p>
          <a:p>
            <a:r>
              <a:rPr lang="en-GB" sz="1800" dirty="0">
                <a:latin typeface="Arial" charset="0"/>
              </a:rPr>
              <a:t>Seek the individual's permission before hand </a:t>
            </a:r>
          </a:p>
          <a:p>
            <a:r>
              <a:rPr lang="en-GB" sz="1800" dirty="0">
                <a:latin typeface="Arial" charset="0"/>
              </a:rPr>
              <a:t>The observation must be least 30 minutes long or of a suitable duration to meet the learning outcomes if virtually or over the phone</a:t>
            </a:r>
          </a:p>
          <a:p>
            <a:r>
              <a:rPr lang="en-GB" sz="1800" dirty="0">
                <a:latin typeface="Arial" charset="0"/>
              </a:rPr>
              <a:t>Emphasis is on communication skills and methods, values, ethics and the Code of Professional Practice</a:t>
            </a:r>
          </a:p>
          <a:p>
            <a:r>
              <a:rPr lang="en-GB" sz="1800" dirty="0">
                <a:latin typeface="Arial" charset="0"/>
              </a:rPr>
              <a:t>Include reference to the Active offer </a:t>
            </a:r>
          </a:p>
          <a:p>
            <a:r>
              <a:rPr lang="en-GB" sz="1800" dirty="0">
                <a:latin typeface="Arial" charset="0"/>
              </a:rPr>
              <a:t>Observer gets feedback from individual, following the observation (Page 10 handbook/easy read version on Moodle).</a:t>
            </a:r>
          </a:p>
          <a:p>
            <a:endParaRPr lang="en-GB" sz="2000" dirty="0">
              <a:latin typeface="Arial" charset="0"/>
            </a:endParaRP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179512" y="188640"/>
            <a:ext cx="8712968" cy="936104"/>
          </a:xfrm>
        </p:spPr>
        <p:txBody>
          <a:bodyPr/>
          <a:lstStyle/>
          <a:p>
            <a:r>
              <a:rPr lang="cy-GB" sz="4000" dirty="0">
                <a:latin typeface="Arial" charset="0"/>
              </a:rPr>
              <a:t>Diogelu</a:t>
            </a:r>
            <a:r>
              <a:rPr lang="en-GB" sz="4000" dirty="0">
                <a:latin typeface="Arial" charset="0"/>
              </a:rPr>
              <a:t> -</a:t>
            </a:r>
            <a:r>
              <a:rPr lang="cy-GB" sz="4000" dirty="0">
                <a:latin typeface="Arial" charset="0"/>
              </a:rPr>
              <a:t>Tasg</a:t>
            </a:r>
            <a:r>
              <a:rPr lang="en-GB" sz="4000" dirty="0">
                <a:latin typeface="Arial" charset="0"/>
              </a:rPr>
              <a:t> 3/ Safeguarding </a:t>
            </a:r>
            <a:r>
              <a:rPr lang="en-GB" sz="4000" dirty="0"/>
              <a:t>Task 3</a:t>
            </a:r>
            <a:endParaRPr lang="en-GB" sz="4000" dirty="0">
              <a:highlight>
                <a:srgbClr val="FFFF00"/>
              </a:highlight>
              <a:latin typeface="Arial" charset="0"/>
            </a:endParaRPr>
          </a:p>
        </p:txBody>
      </p:sp>
      <p:sp>
        <p:nvSpPr>
          <p:cNvPr id="36866" name="Rectangle 5"/>
          <p:cNvSpPr>
            <a:spLocks noGrp="1" noChangeArrowheads="1"/>
          </p:cNvSpPr>
          <p:nvPr>
            <p:ph type="body" sz="half" idx="1"/>
          </p:nvPr>
        </p:nvSpPr>
        <p:spPr>
          <a:xfrm>
            <a:off x="457200" y="1268760"/>
            <a:ext cx="4038600" cy="4320828"/>
          </a:xfrm>
        </p:spPr>
        <p:txBody>
          <a:bodyPr/>
          <a:lstStyle/>
          <a:p>
            <a:pPr marL="0" indent="0">
              <a:buNone/>
            </a:pPr>
            <a:r>
              <a:rPr lang="cy-GB" sz="2000" b="1" dirty="0"/>
              <a:t>Tasg 3 </a:t>
            </a:r>
            <a:r>
              <a:rPr lang="cy-GB" sz="2000" dirty="0"/>
              <a:t>(Tudalen 11) </a:t>
            </a:r>
            <a:endParaRPr lang="en-GB" sz="2000" dirty="0"/>
          </a:p>
          <a:p>
            <a:pPr lvl="0"/>
            <a:r>
              <a:rPr lang="cy-GB" sz="2000" dirty="0">
                <a:latin typeface="Arial" panose="020B0604020202020204" pitchFamily="34" charset="0"/>
                <a:cs typeface="Arial" panose="020B0604020202020204" pitchFamily="34" charset="0"/>
              </a:rPr>
              <a:t>4000 o eiriau </a:t>
            </a:r>
            <a:r>
              <a:rPr lang="en-GB" sz="2000" dirty="0">
                <a:latin typeface="Arial" panose="020B0604020202020204" pitchFamily="34" charset="0"/>
                <a:cs typeface="Arial" panose="020B0604020202020204" pitchFamily="34" charset="0"/>
              </a:rPr>
              <a:t>(+/- 10%)</a:t>
            </a:r>
            <a:r>
              <a:rPr lang="cy-GB" sz="2000" dirty="0">
                <a:latin typeface="Arial" panose="020B0604020202020204" pitchFamily="34" charset="0"/>
                <a:cs typeface="Arial" panose="020B0604020202020204" pitchFamily="34" charset="0"/>
              </a:rPr>
              <a:t> Astudiaeth achos yn myfyrio’n feirniadol wedi’i seilio ar asesiad yn ymwneud â diogelu plant neu oedolion yn eich prif faes gwaith.</a:t>
            </a:r>
          </a:p>
          <a:p>
            <a:pPr lvl="0"/>
            <a:r>
              <a:rPr lang="cy-GB" sz="2000" dirty="0">
                <a:latin typeface="Arial" charset="0"/>
              </a:rPr>
              <a:t>Rhaid i hyn gwmpasu’r cyd-destun deddfwriaethol, damcaniaeth gwaith cymdeithasol, y cyd-destun yng Nghymru a bod yn gysylltiedig â 3 deilliant dysgu Gofal Cymdeithasol Cymru. </a:t>
            </a:r>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268760"/>
            <a:ext cx="4038600" cy="4320828"/>
          </a:xfrm>
        </p:spPr>
        <p:txBody>
          <a:bodyPr/>
          <a:lstStyle/>
          <a:p>
            <a:pPr>
              <a:buFont typeface="Arial" charset="0"/>
              <a:buNone/>
            </a:pPr>
            <a:r>
              <a:rPr lang="en-GB" sz="2000" b="1" dirty="0"/>
              <a:t>Task 3 </a:t>
            </a:r>
            <a:r>
              <a:rPr lang="en-GB" sz="2000" dirty="0">
                <a:latin typeface="Arial" charset="0"/>
              </a:rPr>
              <a:t>(Page 11)</a:t>
            </a:r>
          </a:p>
          <a:p>
            <a:r>
              <a:rPr lang="en-GB" sz="2000" dirty="0">
                <a:latin typeface="Arial" charset="0"/>
              </a:rPr>
              <a:t>4000 words (+/- 10%)  critically reflective case study based on an assessment concerning the safeguarding of children or adults in your main area of work.  </a:t>
            </a:r>
          </a:p>
          <a:p>
            <a:r>
              <a:rPr lang="en-GB" sz="2000" dirty="0">
                <a:latin typeface="Arial" charset="0"/>
              </a:rPr>
              <a:t>This must cover legislative  context, social work theory, Welsh context and be linked to the SCW 3 learning outcomes. </a:t>
            </a:r>
          </a:p>
          <a:p>
            <a:pPr>
              <a:buFont typeface="Arial" charset="0"/>
              <a:buNone/>
            </a:pPr>
            <a:endParaRPr lang="en-GB" sz="2000" dirty="0">
              <a:latin typeface="Arial"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9E5A6-6B7E-A5A0-8770-8CC5A028C510}"/>
              </a:ext>
            </a:extLst>
          </p:cNvPr>
          <p:cNvSpPr>
            <a:spLocks noGrp="1"/>
          </p:cNvSpPr>
          <p:nvPr>
            <p:ph type="title"/>
          </p:nvPr>
        </p:nvSpPr>
        <p:spPr>
          <a:xfrm>
            <a:off x="457200" y="130622"/>
            <a:ext cx="8229600" cy="778098"/>
          </a:xfrm>
        </p:spPr>
        <p:txBody>
          <a:bodyPr/>
          <a:lstStyle/>
          <a:p>
            <a:r>
              <a:rPr lang="cy-GB" sz="4000" dirty="0"/>
              <a:t>Tasg</a:t>
            </a:r>
            <a:r>
              <a:rPr lang="en-US" sz="4000" dirty="0"/>
              <a:t> 4/Task 4</a:t>
            </a:r>
          </a:p>
        </p:txBody>
      </p:sp>
      <p:sp>
        <p:nvSpPr>
          <p:cNvPr id="4" name="Content Placeholder 3">
            <a:extLst>
              <a:ext uri="{FF2B5EF4-FFF2-40B4-BE49-F238E27FC236}">
                <a16:creationId xmlns:a16="http://schemas.microsoft.com/office/drawing/2014/main" id="{EFE2B5B1-79EF-A70E-F957-0D11955B59CA}"/>
              </a:ext>
            </a:extLst>
          </p:cNvPr>
          <p:cNvSpPr>
            <a:spLocks noGrp="1"/>
          </p:cNvSpPr>
          <p:nvPr>
            <p:ph sz="half" idx="2"/>
          </p:nvPr>
        </p:nvSpPr>
        <p:spPr>
          <a:xfrm>
            <a:off x="4659857" y="910422"/>
            <a:ext cx="4038600" cy="4536505"/>
          </a:xfrm>
        </p:spPr>
        <p:txBody>
          <a:bodyPr/>
          <a:lstStyle/>
          <a:p>
            <a:pPr>
              <a:buFont typeface="Arial" charset="0"/>
              <a:buNone/>
            </a:pPr>
            <a:r>
              <a:rPr lang="en-GB" sz="2800" b="1" dirty="0"/>
              <a:t>Task 4</a:t>
            </a:r>
            <a:r>
              <a:rPr lang="en-GB" sz="3200" dirty="0"/>
              <a:t>  </a:t>
            </a:r>
            <a:r>
              <a:rPr lang="en-GB" sz="2800" dirty="0">
                <a:latin typeface="Arial" charset="0"/>
              </a:rPr>
              <a:t>(Page 13) </a:t>
            </a:r>
          </a:p>
          <a:p>
            <a:pPr marL="0" indent="0">
              <a:buNone/>
            </a:pPr>
            <a:r>
              <a:rPr lang="en-GB" sz="1800" dirty="0">
                <a:latin typeface="Arial" charset="0"/>
              </a:rPr>
              <a:t>Question a) 500 words (+/- 10%)</a:t>
            </a:r>
          </a:p>
          <a:p>
            <a:r>
              <a:rPr lang="en-GB" sz="1800" dirty="0">
                <a:latin typeface="Arial" charset="0"/>
              </a:rPr>
              <a:t>Demonstrate knowledge and understanding of safeguarding adults or children in an area that is </a:t>
            </a:r>
            <a:r>
              <a:rPr lang="en-GB" sz="1800" b="1" dirty="0">
                <a:latin typeface="Arial" charset="0"/>
              </a:rPr>
              <a:t>not</a:t>
            </a:r>
            <a:r>
              <a:rPr lang="en-GB" sz="1800" dirty="0">
                <a:latin typeface="Arial" charset="0"/>
              </a:rPr>
              <a:t> the main focus of your work.</a:t>
            </a:r>
          </a:p>
          <a:p>
            <a:r>
              <a:rPr lang="en-GB" sz="1800" dirty="0">
                <a:latin typeface="Arial" charset="0"/>
              </a:rPr>
              <a:t>Explaining the r</a:t>
            </a:r>
            <a:r>
              <a:rPr lang="en-GB" sz="1800" dirty="0">
                <a:effectLst/>
                <a:latin typeface="ArialMT"/>
              </a:rPr>
              <a:t>elevant national, local and organisational policies, procedures and legislation in that area. </a:t>
            </a:r>
          </a:p>
          <a:p>
            <a:pPr marL="0" indent="0">
              <a:buNone/>
            </a:pPr>
            <a:r>
              <a:rPr lang="en-GB" sz="1800" dirty="0">
                <a:latin typeface="ArialMT"/>
              </a:rPr>
              <a:t>Question b) 400 words (+/-10%) </a:t>
            </a:r>
          </a:p>
          <a:p>
            <a:r>
              <a:rPr lang="en-GB" sz="1800" dirty="0">
                <a:effectLst/>
                <a:latin typeface="ArialMT"/>
              </a:rPr>
              <a:t>Demonstrate an understanding of the difference between safeguarding in adult and children work. </a:t>
            </a:r>
            <a:endParaRPr lang="en-GB" sz="1200" dirty="0">
              <a:effectLst/>
            </a:endParaRPr>
          </a:p>
          <a:p>
            <a:pPr marL="0" indent="0">
              <a:buNone/>
            </a:pPr>
            <a:endParaRPr lang="en-GB" sz="1800" dirty="0">
              <a:effectLst/>
              <a:latin typeface="ArialMT"/>
            </a:endParaRPr>
          </a:p>
          <a:p>
            <a:endParaRPr lang="en-GB" sz="1800" dirty="0">
              <a:latin typeface="Arial" charset="0"/>
            </a:endParaRPr>
          </a:p>
          <a:p>
            <a:endParaRPr lang="en-US" dirty="0"/>
          </a:p>
        </p:txBody>
      </p:sp>
      <p:sp>
        <p:nvSpPr>
          <p:cNvPr id="9" name="Content Placeholder 3">
            <a:extLst>
              <a:ext uri="{FF2B5EF4-FFF2-40B4-BE49-F238E27FC236}">
                <a16:creationId xmlns:a16="http://schemas.microsoft.com/office/drawing/2014/main" id="{7062EC8E-BC22-CD6C-BD16-BEDB32DBEF5A}"/>
              </a:ext>
            </a:extLst>
          </p:cNvPr>
          <p:cNvSpPr txBox="1">
            <a:spLocks/>
          </p:cNvSpPr>
          <p:nvPr/>
        </p:nvSpPr>
        <p:spPr bwMode="auto">
          <a:xfrm>
            <a:off x="642210" y="908720"/>
            <a:ext cx="4038600" cy="45365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fontAlgn="base">
              <a:lnSpc>
                <a:spcPct val="107000"/>
              </a:lnSpc>
              <a:spcAft>
                <a:spcPts val="800"/>
              </a:spcAft>
              <a:buNone/>
            </a:pPr>
            <a:r>
              <a:rPr lang="cy-GB"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Tasg 4</a:t>
            </a:r>
            <a:r>
              <a:rPr lang="cy-GB"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cy-GB" kern="1200" noProof="1">
                <a:solidFill>
                  <a:srgbClr val="000000"/>
                </a:solidFill>
                <a:effectLst/>
                <a:latin typeface="Arial" panose="020B0604020202020204" pitchFamily="34" charset="0"/>
                <a:ea typeface="DengXian" panose="02010600030101010101" pitchFamily="2" charset="-122"/>
                <a:cs typeface="Arial" panose="020B0604020202020204" pitchFamily="34" charset="0"/>
              </a:rPr>
              <a:t>Tud</a:t>
            </a:r>
            <a:r>
              <a:rPr lang="cy-GB"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13) </a:t>
            </a:r>
            <a:endParaRPr lang="cy-GB" dirty="0">
              <a:effectLst/>
              <a:latin typeface="Calibri" panose="020F0502020204030204" pitchFamily="34" charset="0"/>
              <a:ea typeface="DengXian" panose="02010600030101010101" pitchFamily="2" charset="-122"/>
              <a:cs typeface="Arial" panose="020B0604020202020204" pitchFamily="34" charset="0"/>
            </a:endParaRPr>
          </a:p>
          <a:p>
            <a:pPr marL="0" indent="0" fontAlgn="base">
              <a:lnSpc>
                <a:spcPct val="107000"/>
              </a:lnSpc>
              <a:spcAft>
                <a:spcPts val="800"/>
              </a:spcAft>
              <a:buNone/>
            </a:pP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Cwestiwn a) 500 o eiriau (+/- 10%)</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Dangoswch wybodaeth a dealltwriaeth o ddiogelu oedolion neu blant mewn maes </a:t>
            </a:r>
            <a:r>
              <a:rPr lang="cy-GB" sz="165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nad yw’n</a:t>
            </a: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brif ffocws eich gwaith. </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Gan esbonio’r polisïau, gweithdrefnau a deddfwriaeth genedlaethol, leol a sefydliadol perthnasol yn y maes hwnnw.</a:t>
            </a:r>
            <a:r>
              <a:rPr lang="cy-GB" sz="1650" kern="1200" dirty="0">
                <a:solidFill>
                  <a:srgbClr val="000000"/>
                </a:solidFill>
                <a:effectLst/>
                <a:latin typeface="ArialMT"/>
                <a:ea typeface="DengXian" panose="02010600030101010101" pitchFamily="2" charset="-122"/>
                <a:cs typeface="Arial" panose="020B0604020202020204" pitchFamily="34" charset="0"/>
              </a:rPr>
              <a:t> </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pPr marL="0" indent="0" fontAlgn="base">
              <a:lnSpc>
                <a:spcPct val="107000"/>
              </a:lnSpc>
              <a:spcAft>
                <a:spcPts val="800"/>
              </a:spcAft>
              <a:buNone/>
            </a:pPr>
            <a:r>
              <a:rPr lang="cy-GB" sz="1650" kern="1200" dirty="0">
                <a:solidFill>
                  <a:srgbClr val="000000"/>
                </a:solidFill>
                <a:effectLst/>
                <a:latin typeface="ArialMT"/>
                <a:ea typeface="DengXian" panose="02010600030101010101" pitchFamily="2" charset="-122"/>
                <a:cs typeface="Arial" panose="020B0604020202020204" pitchFamily="34" charset="0"/>
              </a:rPr>
              <a:t>Cwestiwn b) 400 o eiriau (+/-10%) </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r>
              <a:rPr lang="cy-GB" sz="1650" kern="1200" dirty="0">
                <a:solidFill>
                  <a:srgbClr val="000000"/>
                </a:solidFill>
                <a:effectLst/>
                <a:latin typeface="ArialMT"/>
                <a:ea typeface="DengXian" panose="02010600030101010101" pitchFamily="2" charset="-122"/>
                <a:cs typeface="Arial" panose="020B0604020202020204" pitchFamily="34" charset="0"/>
              </a:rPr>
              <a:t>Dangoswch ddealltwriaeth o’r gwahaniaeth rhwng diogelu mewn gwaith oedolion a gwaith plant.</a:t>
            </a:r>
            <a:endParaRPr lang="en-GB" sz="1650" dirty="0">
              <a:latin typeface="ArialMT"/>
            </a:endParaRPr>
          </a:p>
          <a:p>
            <a:endParaRPr lang="en-GB" sz="1800" dirty="0">
              <a:highlight>
                <a:srgbClr val="FFFF00"/>
              </a:highlight>
              <a:latin typeface="Arial" charset="0"/>
            </a:endParaRPr>
          </a:p>
          <a:p>
            <a:endParaRPr lang="en-US" dirty="0">
              <a:highlight>
                <a:srgbClr val="FFFF00"/>
              </a:highlight>
            </a:endParaRPr>
          </a:p>
        </p:txBody>
      </p:sp>
    </p:spTree>
    <p:extLst>
      <p:ext uri="{BB962C8B-B14F-4D97-AF65-F5344CB8AC3E}">
        <p14:creationId xmlns:p14="http://schemas.microsoft.com/office/powerpoint/2010/main" val="10525390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188640"/>
            <a:ext cx="8229600" cy="706090"/>
          </a:xfrm>
        </p:spPr>
        <p:txBody>
          <a:bodyPr rtlCol="0">
            <a:normAutofit fontScale="90000"/>
          </a:bodyPr>
          <a:lstStyle/>
          <a:p>
            <a:pPr fontAlgn="auto">
              <a:spcAft>
                <a:spcPts val="0"/>
              </a:spcAft>
              <a:defRPr/>
            </a:pPr>
            <a:r>
              <a:rPr lang="cy-GB" sz="2800" dirty="0">
                <a:latin typeface="Arial" charset="0"/>
              </a:rPr>
              <a:t>Adolygiad Datblygiadol Tasg 1 rhan b</a:t>
            </a:r>
            <a:br>
              <a:rPr lang="cy-GB" sz="2800" dirty="0">
                <a:latin typeface="Arial" charset="0"/>
              </a:rPr>
            </a:br>
            <a:r>
              <a:rPr lang="en-GB" sz="2800" dirty="0">
                <a:latin typeface="Arial" charset="0"/>
              </a:rPr>
              <a:t>Developmental Review </a:t>
            </a:r>
            <a:r>
              <a:rPr lang="en-GB" sz="2800" dirty="0"/>
              <a:t>Task 1 part b</a:t>
            </a:r>
            <a:endParaRPr lang="en-GB" sz="2800" dirty="0">
              <a:highlight>
                <a:srgbClr val="FFFF00"/>
              </a:highlight>
              <a:latin typeface="Arial" charset="0"/>
            </a:endParaRPr>
          </a:p>
        </p:txBody>
      </p:sp>
      <p:sp>
        <p:nvSpPr>
          <p:cNvPr id="38915" name="Rectangle 6"/>
          <p:cNvSpPr>
            <a:spLocks noGrp="1" noChangeArrowheads="1"/>
          </p:cNvSpPr>
          <p:nvPr>
            <p:ph type="body" sz="half" idx="2"/>
          </p:nvPr>
        </p:nvSpPr>
        <p:spPr>
          <a:xfrm>
            <a:off x="4682666" y="980728"/>
            <a:ext cx="4316413" cy="4464844"/>
          </a:xfrm>
        </p:spPr>
        <p:txBody>
          <a:bodyPr/>
          <a:lstStyle/>
          <a:p>
            <a:pPr marL="0" indent="0">
              <a:buNone/>
            </a:pPr>
            <a:r>
              <a:rPr lang="en-GB" sz="1600" b="1" dirty="0">
                <a:latin typeface="Arial" panose="020B0604020202020204" pitchFamily="34" charset="0"/>
                <a:cs typeface="Arial" panose="020B0604020202020204" pitchFamily="34" charset="0"/>
              </a:rPr>
              <a:t>Task 1 part b (Page 13) </a:t>
            </a:r>
          </a:p>
          <a:p>
            <a:r>
              <a:rPr lang="en-GB" sz="1600" dirty="0">
                <a:latin typeface="Arial" panose="020B0604020202020204" pitchFamily="34" charset="0"/>
                <a:cs typeface="Arial" panose="020B0604020202020204" pitchFamily="34" charset="0"/>
              </a:rPr>
              <a:t>750 words total (+/- 10%) – 2 parts to the question.</a:t>
            </a:r>
          </a:p>
          <a:p>
            <a:r>
              <a:rPr lang="en-GB" sz="1600" dirty="0">
                <a:latin typeface="Arial" panose="020B0604020202020204" pitchFamily="34" charset="0"/>
                <a:cs typeface="Arial" panose="020B0604020202020204" pitchFamily="34" charset="0"/>
              </a:rPr>
              <a:t>Critically reflecting on your professional development over the duration of the programme under 3 SCW learning outcomes based on your reflection in Task 1 part a.</a:t>
            </a:r>
            <a:r>
              <a:rPr lang="en-GB" sz="1600" dirty="0">
                <a:effectLst/>
                <a:latin typeface="Arial" panose="020B0604020202020204" pitchFamily="34" charset="0"/>
                <a:ea typeface="Calibri" panose="020F0502020204030204" pitchFamily="34" charset="0"/>
                <a:cs typeface="Arial" panose="020B0604020202020204" pitchFamily="34" charset="0"/>
              </a:rPr>
              <a:t> </a:t>
            </a:r>
          </a:p>
          <a:p>
            <a:r>
              <a:rPr lang="en-GB" sz="1600" dirty="0">
                <a:latin typeface="Arial" panose="020B0604020202020204" pitchFamily="34" charset="0"/>
                <a:ea typeface="Calibri" panose="020F0502020204030204" pitchFamily="34" charset="0"/>
                <a:cs typeface="Arial" panose="020B0604020202020204" pitchFamily="34" charset="0"/>
              </a:rPr>
              <a:t>I</a:t>
            </a:r>
            <a:r>
              <a:rPr lang="en-GB" sz="1600" dirty="0">
                <a:effectLst/>
                <a:latin typeface="Arial" panose="020B0604020202020204" pitchFamily="34" charset="0"/>
                <a:ea typeface="Calibri" panose="020F0502020204030204" pitchFamily="34" charset="0"/>
                <a:cs typeface="Arial" panose="020B0604020202020204" pitchFamily="34" charset="0"/>
              </a:rPr>
              <a:t>nclude reference to training, learning, research and supervision and identify future learning needs (650 words (+/-10%). </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Reflecting on feedback you have received from individuals in need of care and support and </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explain how this information has helped shape your practice and future professional development (100 words +/-10%).</a:t>
            </a:r>
            <a:r>
              <a:rPr lang="en-GB" sz="1600" dirty="0">
                <a:effectLst/>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
        <p:nvSpPr>
          <p:cNvPr id="4" name="Rectangle 6">
            <a:extLst>
              <a:ext uri="{FF2B5EF4-FFF2-40B4-BE49-F238E27FC236}">
                <a16:creationId xmlns:a16="http://schemas.microsoft.com/office/drawing/2014/main" id="{479494C1-1ECB-BE94-B32E-17CBEF1D8FED}"/>
              </a:ext>
            </a:extLst>
          </p:cNvPr>
          <p:cNvSpPr txBox="1">
            <a:spLocks noChangeArrowheads="1"/>
          </p:cNvSpPr>
          <p:nvPr/>
        </p:nvSpPr>
        <p:spPr bwMode="auto">
          <a:xfrm>
            <a:off x="389917" y="908506"/>
            <a:ext cx="4316413" cy="446484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fontAlgn="base">
              <a:buNone/>
            </a:pPr>
            <a:r>
              <a:rPr lang="cy-GB" sz="1650" b="1" kern="1200" dirty="0">
                <a:solidFill>
                  <a:srgbClr val="000000"/>
                </a:solidFill>
                <a:effectLst/>
                <a:latin typeface="Arial" panose="020B0604020202020204" pitchFamily="34" charset="0"/>
                <a:ea typeface="DengXian" panose="02010600030101010101" pitchFamily="2" charset="-122"/>
              </a:rPr>
              <a:t>Tasg 1 rhan b  (</a:t>
            </a:r>
            <a:r>
              <a:rPr lang="cy-GB" sz="1650" b="1" kern="1200" noProof="1">
                <a:solidFill>
                  <a:srgbClr val="000000"/>
                </a:solidFill>
                <a:effectLst/>
                <a:latin typeface="Arial" panose="020B0604020202020204" pitchFamily="34" charset="0"/>
                <a:ea typeface="DengXian" panose="02010600030101010101" pitchFamily="2" charset="-122"/>
              </a:rPr>
              <a:t>Tud</a:t>
            </a:r>
            <a:r>
              <a:rPr lang="cy-GB" sz="1650" b="1" kern="1200" dirty="0">
                <a:solidFill>
                  <a:srgbClr val="000000"/>
                </a:solidFill>
                <a:effectLst/>
                <a:latin typeface="Arial" panose="020B0604020202020204" pitchFamily="34" charset="0"/>
                <a:ea typeface="DengXian" panose="02010600030101010101" pitchFamily="2" charset="-122"/>
              </a:rPr>
              <a:t>. 13) </a:t>
            </a:r>
            <a:endParaRPr lang="cy-GB" sz="1650" dirty="0">
              <a:effectLst/>
              <a:latin typeface="Times New Roman" panose="02020603050405020304" pitchFamily="18" charset="0"/>
              <a:ea typeface="Times New Roman" panose="02020603050405020304" pitchFamily="18" charset="0"/>
            </a:endParaRPr>
          </a:p>
          <a:p>
            <a:pPr fontAlgn="base"/>
            <a:r>
              <a:rPr lang="cy-GB" sz="1650" kern="1200" dirty="0">
                <a:solidFill>
                  <a:srgbClr val="000000"/>
                </a:solidFill>
                <a:effectLst/>
                <a:latin typeface="Arial" panose="020B0604020202020204" pitchFamily="34" charset="0"/>
                <a:ea typeface="DengXian" panose="02010600030101010101" pitchFamily="2" charset="-122"/>
              </a:rPr>
              <a:t>Cyfanswm o 750 o eiriau (+/- 10%) – 2 ran i’r cwestiwn. </a:t>
            </a:r>
            <a:endParaRPr lang="cy-GB" sz="1650" dirty="0">
              <a:effectLst/>
              <a:latin typeface="Times New Roman" panose="02020603050405020304" pitchFamily="18" charset="0"/>
              <a:ea typeface="Times New Roman" panose="02020603050405020304" pitchFamily="18" charset="0"/>
            </a:endParaRPr>
          </a:p>
          <a:p>
            <a:pPr fontAlgn="base"/>
            <a:r>
              <a:rPr lang="cy-GB" sz="1650" kern="1200" dirty="0">
                <a:solidFill>
                  <a:srgbClr val="000000"/>
                </a:solidFill>
                <a:effectLst/>
                <a:latin typeface="Arial" panose="020B0604020202020204" pitchFamily="34" charset="0"/>
                <a:ea typeface="DengXian" panose="02010600030101010101" pitchFamily="2" charset="-122"/>
              </a:rPr>
              <a:t>Gan fyfyrio’n feirniadol ar eich datblygiad proffesiynol dros gyfnod y rhaglen dan 3 deilliant dysgu Gofal Cymdeithasol Cymru, ar sail eich myfyrio ar gyfer Tasg 1 rhan a. </a:t>
            </a:r>
          </a:p>
          <a:p>
            <a:pPr fontAlgn="base"/>
            <a:r>
              <a:rPr lang="cy-GB" sz="1650" dirty="0">
                <a:solidFill>
                  <a:srgbClr val="000000"/>
                </a:solidFill>
                <a:latin typeface="Arial" panose="020B0604020202020204" pitchFamily="34" charset="0"/>
                <a:ea typeface="DengXian" panose="02010600030101010101" pitchFamily="2" charset="-122"/>
              </a:rPr>
              <a:t>D</a:t>
            </a:r>
            <a:r>
              <a:rPr lang="cy-GB" sz="1650" kern="1200" dirty="0">
                <a:solidFill>
                  <a:srgbClr val="000000"/>
                </a:solidFill>
                <a:effectLst/>
                <a:latin typeface="Arial" panose="020B0604020202020204" pitchFamily="34" charset="0"/>
                <a:ea typeface="DengXian" panose="02010600030101010101" pitchFamily="2" charset="-122"/>
              </a:rPr>
              <a:t>ylech gynnwys cyfeiriad at hyfforddiant, dysgu, ymchwil a goruchwyliaeth a dynodi anghenion dysgu i’r dyfodol </a:t>
            </a:r>
            <a:r>
              <a:rPr lang="cy-GB" sz="1650" kern="1200" dirty="0">
                <a:solidFill>
                  <a:srgbClr val="000000"/>
                </a:solidFill>
                <a:effectLst/>
                <a:latin typeface="Arial" panose="020B0604020202020204" pitchFamily="34" charset="0"/>
                <a:ea typeface="Calibri" panose="020F0502020204030204" pitchFamily="34" charset="0"/>
              </a:rPr>
              <a:t>(650 o eiriau (+/-10%). </a:t>
            </a:r>
            <a:endParaRPr lang="cy-GB" sz="1650" dirty="0">
              <a:effectLst/>
              <a:latin typeface="Times New Roman" panose="02020603050405020304" pitchFamily="18" charset="0"/>
              <a:ea typeface="Times New Roman" panose="02020603050405020304" pitchFamily="18" charset="0"/>
            </a:endParaRPr>
          </a:p>
          <a:p>
            <a:r>
              <a:rPr lang="cy-GB" sz="1650" kern="1200" dirty="0">
                <a:solidFill>
                  <a:srgbClr val="000000"/>
                </a:solidFill>
                <a:effectLst/>
                <a:latin typeface="Arial" panose="020B0604020202020204" pitchFamily="34" charset="0"/>
                <a:ea typeface="DengXian" panose="02010600030101010101" pitchFamily="2" charset="-122"/>
              </a:rPr>
              <a:t>Gan fyfyrio ar adborth a gawsoch gan unigolion sydd angen gofal a chymorth, esboniwch sut mae’r wybodaeth hon wedi helpu i lunio eich ymarfer a’ch datblygiad proffesiynol i’r dyfodol </a:t>
            </a:r>
            <a:r>
              <a:rPr lang="cy-GB" sz="1650" kern="1200" dirty="0">
                <a:solidFill>
                  <a:srgbClr val="000000"/>
                </a:solidFill>
                <a:effectLst/>
                <a:latin typeface="Arial" panose="020B0604020202020204" pitchFamily="34" charset="0"/>
                <a:ea typeface="Calibri" panose="020F0502020204030204" pitchFamily="34" charset="0"/>
              </a:rPr>
              <a:t>(100 o eiriau +/-10%).</a:t>
            </a:r>
            <a:endParaRPr lang="en-GB" sz="1650" dirty="0">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cyflwyno’r gwaith.</a:t>
            </a:r>
          </a:p>
          <a:p>
            <a:pPr marL="0" indent="0">
              <a:buNone/>
            </a:pPr>
            <a:r>
              <a:rPr lang="cy-GB" sz="2400" dirty="0">
                <a:latin typeface="Arial" panose="020B0604020202020204" pitchFamily="34" charset="0"/>
                <a:cs typeface="Arial" panose="020B0604020202020204" pitchFamily="34" charset="0"/>
              </a:rPr>
              <a:t>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GB" sz="2400" dirty="0">
                <a:latin typeface="Arial" charset="0"/>
              </a:rPr>
              <a:t>Submission of a Mentor’s report together with Line Manager’s verification is a compulsory requirement of the submission. </a:t>
            </a:r>
          </a:p>
          <a:p>
            <a:pPr marL="0" indent="0">
              <a:buNone/>
            </a:pPr>
            <a:r>
              <a:rPr lang="en-GB" sz="2400" dirty="0">
                <a:latin typeface="Arial" charset="0"/>
              </a:rPr>
              <a:t>Failure to include a signed Mentor’s report together with Line Manager’s verification will result in failure of the programme. </a:t>
            </a:r>
          </a:p>
        </p:txBody>
      </p:sp>
    </p:spTree>
    <p:extLst>
      <p:ext uri="{BB962C8B-B14F-4D97-AF65-F5344CB8AC3E}">
        <p14:creationId xmlns:p14="http://schemas.microsoft.com/office/powerpoint/2010/main" val="20754552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br>
              <a:rPr lang="en-GB" sz="3200" dirty="0">
                <a:solidFill>
                  <a:srgbClr val="FF0000"/>
                </a:solidFill>
              </a:rPr>
            </a:br>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 </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goruchwyliaeth broffesiynol ac arsylwi ymarfer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cy-GB" sz="3600" dirty="0"/>
              <a:t>Adrannau Terfynol y Portffolio (Tasg 5)</a:t>
            </a:r>
            <a:br>
              <a:rPr lang="en-GB" sz="3600" dirty="0"/>
            </a:br>
            <a:r>
              <a:rPr lang="en-GB" sz="3600" dirty="0"/>
              <a:t>Final Sections of Portfolio (Task 5)</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cy-GB" sz="2200" dirty="0">
                <a:latin typeface="Arial" panose="020B0604020202020204" pitchFamily="34" charset="0"/>
                <a:cs typeface="Arial" panose="020B0604020202020204" pitchFamily="34" charset="0"/>
              </a:rPr>
              <a:t>Rhestr gyfeiriadau - deunydd sydd wedi'i gyfeirnodi'n unig</a:t>
            </a:r>
          </a:p>
          <a:p>
            <a:r>
              <a:rPr lang="cy-GB" sz="2200" dirty="0">
                <a:latin typeface="Arial" panose="020B0604020202020204" pitchFamily="34" charset="0"/>
                <a:cs typeface="Arial" panose="020B0604020202020204" pitchFamily="34" charset="0"/>
              </a:rPr>
              <a:t>Manylion y gweithdai a fynychwyd (mae'r rhain yn orfodol)</a:t>
            </a:r>
          </a:p>
          <a:p>
            <a:r>
              <a:rPr lang="cy-GB" sz="2200" dirty="0">
                <a:latin typeface="Arial" panose="020B0604020202020204" pitchFamily="34" charset="0"/>
                <a:cs typeface="Arial" panose="020B0604020202020204" pitchFamily="34" charset="0"/>
              </a:rPr>
              <a:t>Adroddiad y Mentor</a:t>
            </a:r>
          </a:p>
          <a:p>
            <a:r>
              <a:rPr lang="cy-GB" sz="2200" dirty="0">
                <a:latin typeface="Arial" panose="020B0604020202020204" pitchFamily="34" charset="0"/>
                <a:cs typeface="Arial" panose="020B0604020202020204" pitchFamily="34" charset="0"/>
              </a:rPr>
              <a:t>Manylion y dysgwr, llofnodion, llofnod y Mentor a gwiriad y rheolwr llinell</a:t>
            </a:r>
          </a:p>
          <a:p>
            <a:r>
              <a:rPr lang="cy-GB" sz="2200" dirty="0">
                <a:latin typeface="Arial" panose="020B0604020202020204" pitchFamily="34" charset="0"/>
                <a:cs typeface="Arial" panose="020B0604020202020204" pitchFamily="34" charset="0"/>
              </a:rPr>
              <a:t>Cytundeb Dysgu rhwng y Dysgwr a’r Cyflogwr.</a:t>
            </a: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cy-GB" sz="4000" dirty="0"/>
              <a:t>Rolau a Chyfrifoldebau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8"/>
            <a:ext cx="8229600" cy="993775"/>
          </a:xfrm>
        </p:spPr>
        <p:txBody>
          <a:bodyPr/>
          <a:lstStyle/>
          <a:p>
            <a:r>
              <a:rPr lang="cy-GB" sz="3600" dirty="0">
                <a:latin typeface="Arial" charset="0"/>
              </a:rPr>
              <a:t>Cytundeb rhwng y dysgwr a’r cyflogwr </a:t>
            </a:r>
            <a:br>
              <a:rPr lang="en-GB" sz="3600" dirty="0">
                <a:latin typeface="Arial" charset="0"/>
              </a:rPr>
            </a:br>
            <a:r>
              <a:rPr lang="en-GB" sz="3600" dirty="0">
                <a:latin typeface="Arial" charset="0"/>
              </a:rPr>
              <a:t>Learner and employer agreement </a:t>
            </a:r>
          </a:p>
        </p:txBody>
      </p:sp>
      <p:sp>
        <p:nvSpPr>
          <p:cNvPr id="18435" name="Content Placeholder 2"/>
          <p:cNvSpPr>
            <a:spLocks noGrp="1"/>
          </p:cNvSpPr>
          <p:nvPr>
            <p:ph sz="half" idx="1"/>
          </p:nvPr>
        </p:nvSpPr>
        <p:spPr>
          <a:xfrm>
            <a:off x="179388" y="1557338"/>
            <a:ext cx="3887787" cy="3987800"/>
          </a:xfrm>
        </p:spPr>
        <p:txBody>
          <a:bodyPr rtlCol="0">
            <a:normAutofit fontScale="92500"/>
          </a:bodyPr>
          <a:lstStyle/>
          <a:p>
            <a:pPr marL="0" indent="0">
              <a:buNone/>
            </a:pPr>
            <a:r>
              <a:rPr lang="cy-GB" sz="2300" dirty="0">
                <a:latin typeface="Arial" charset="0"/>
              </a:rPr>
              <a:t>Tudalen 22</a:t>
            </a:r>
            <a:endParaRPr lang="en-GB" sz="2300" dirty="0">
              <a:latin typeface="Arial" charset="0"/>
            </a:endParaRPr>
          </a:p>
          <a:p>
            <a:pPr marL="0" lvl="0" indent="0">
              <a:buNone/>
            </a:pPr>
            <a:r>
              <a:rPr lang="cy-GB" sz="2400" b="1" dirty="0">
                <a:latin typeface="Arial" panose="020B0604020202020204" pitchFamily="34" charset="0"/>
                <a:cs typeface="Arial" panose="020B0604020202020204" pitchFamily="34" charset="0"/>
              </a:rPr>
              <a:t>Cytundeb Dysgu rhwng y Dysgwr a’r Cyflogwr (cytundeb dysgu)</a:t>
            </a:r>
            <a:endParaRPr lang="en-GB" sz="2400" b="1" dirty="0">
              <a:latin typeface="Arial" panose="020B0604020202020204" pitchFamily="34" charset="0"/>
              <a:cs typeface="Arial" panose="020B0604020202020204" pitchFamily="34" charset="0"/>
            </a:endParaRPr>
          </a:p>
          <a:p>
            <a:pPr lvl="0"/>
            <a:r>
              <a:rPr lang="cy-GB" sz="2400" dirty="0">
                <a:latin typeface="Arial" panose="020B0604020202020204" pitchFamily="34" charset="0"/>
                <a:cs typeface="Arial" panose="020B0604020202020204" pitchFamily="34" charset="0"/>
              </a:rPr>
              <a:t>I'w gwblhau ar y dechrau ac i'w roi yn y portffolio</a:t>
            </a:r>
            <a:endParaRPr lang="en-GB" sz="2400" dirty="0">
              <a:latin typeface="Arial" panose="020B0604020202020204" pitchFamily="34" charset="0"/>
              <a:cs typeface="Arial" panose="020B0604020202020204" pitchFamily="34" charset="0"/>
            </a:endParaRPr>
          </a:p>
          <a:p>
            <a:pPr lvl="0"/>
            <a:r>
              <a:rPr lang="cy-GB" sz="2400" dirty="0">
                <a:latin typeface="Arial" panose="020B0604020202020204" pitchFamily="34" charset="0"/>
                <a:cs typeface="Arial" panose="020B0604020202020204" pitchFamily="34" charset="0"/>
              </a:rPr>
              <a:t>I’w gwblhau gyda'r mentor </a:t>
            </a:r>
            <a:endParaRPr lang="en-GB" sz="2400" dirty="0">
              <a:latin typeface="Arial" panose="020B0604020202020204" pitchFamily="34" charset="0"/>
              <a:cs typeface="Arial" panose="020B0604020202020204" pitchFamily="34" charset="0"/>
            </a:endParaRPr>
          </a:p>
          <a:p>
            <a:pPr lvl="0"/>
            <a:r>
              <a:rPr lang="cy-GB" sz="2400" dirty="0">
                <a:latin typeface="Arial" panose="020B0604020202020204" pitchFamily="34" charset="0"/>
                <a:cs typeface="Arial" panose="020B0604020202020204" pitchFamily="34" charset="0"/>
              </a:rPr>
              <a:t>Yn amlinellu'r disgwyliadau gan bawb sy'n ymwneud â’r broses. </a:t>
            </a:r>
            <a:endParaRPr lang="en-GB" sz="2400" dirty="0">
              <a:effectLst/>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500563" y="1600200"/>
            <a:ext cx="4392612" cy="3989388"/>
          </a:xfrm>
        </p:spPr>
        <p:txBody>
          <a:bodyPr rtlCol="0">
            <a:normAutofit fontScale="92500"/>
          </a:bodyPr>
          <a:lstStyle/>
          <a:p>
            <a:pPr marL="0" indent="0" fontAlgn="auto">
              <a:spcAft>
                <a:spcPts val="0"/>
              </a:spcAft>
              <a:buFont typeface="Arial" pitchFamily="34" charset="0"/>
              <a:buNone/>
              <a:defRPr/>
            </a:pPr>
            <a:r>
              <a:rPr lang="en-GB" sz="2300" dirty="0">
                <a:latin typeface="Arial" charset="0"/>
              </a:rPr>
              <a:t>Page 22</a:t>
            </a:r>
          </a:p>
          <a:p>
            <a:pPr marL="0" indent="0" fontAlgn="auto">
              <a:spcAft>
                <a:spcPts val="0"/>
              </a:spcAft>
              <a:buNone/>
              <a:defRPr/>
            </a:pPr>
            <a:r>
              <a:rPr lang="en-GB" sz="2300" b="1" dirty="0">
                <a:latin typeface="Arial" charset="0"/>
              </a:rPr>
              <a:t>Learner and employer agreement (learning agreement)</a:t>
            </a:r>
          </a:p>
          <a:p>
            <a:pPr fontAlgn="auto">
              <a:spcAft>
                <a:spcPts val="0"/>
              </a:spcAft>
              <a:buFont typeface="Arial" pitchFamily="34" charset="0"/>
              <a:buChar char="•"/>
              <a:defRPr/>
            </a:pPr>
            <a:r>
              <a:rPr lang="en-GB" sz="2300" dirty="0">
                <a:latin typeface="Arial" charset="0"/>
              </a:rPr>
              <a:t>To be completed at the beginning and inserted into the portfolio</a:t>
            </a:r>
          </a:p>
          <a:p>
            <a:pPr fontAlgn="auto">
              <a:spcAft>
                <a:spcPts val="0"/>
              </a:spcAft>
              <a:buFont typeface="Arial" pitchFamily="34" charset="0"/>
              <a:buChar char="•"/>
              <a:defRPr/>
            </a:pPr>
            <a:r>
              <a:rPr lang="en-GB" sz="2300" dirty="0">
                <a:latin typeface="Arial" charset="0"/>
              </a:rPr>
              <a:t>To be completed with the mentor </a:t>
            </a:r>
          </a:p>
          <a:p>
            <a:pPr fontAlgn="auto">
              <a:spcAft>
                <a:spcPts val="0"/>
              </a:spcAft>
              <a:buFont typeface="Arial" pitchFamily="34" charset="0"/>
              <a:buChar char="•"/>
              <a:defRPr/>
            </a:pPr>
            <a:r>
              <a:rPr lang="en-GB" sz="2300" dirty="0">
                <a:latin typeface="Arial" charset="0"/>
              </a:rPr>
              <a:t>Sets out the expectations of everyone involved in the process. </a:t>
            </a: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cy-GB" sz="3600" dirty="0">
                <a:latin typeface="Arial" charset="0"/>
              </a:rPr>
              <a:t>Rôl yr Uned Hyfforddi</a:t>
            </a:r>
            <a:br>
              <a:rPr lang="en-GB" sz="3600" dirty="0">
                <a:latin typeface="Arial" charset="0"/>
              </a:rPr>
            </a:br>
            <a:r>
              <a:rPr lang="en-GB" sz="3600" dirty="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o wneud cais</a:t>
            </a:r>
            <a:endParaRPr lang="en-GB" sz="2000" dirty="0"/>
          </a:p>
          <a:p>
            <a:r>
              <a:rPr lang="cy-GB" sz="2000" dirty="0"/>
              <a:t>Ymdrin â gweinyddu a thalu ffioedd</a:t>
            </a:r>
            <a:endParaRPr lang="en-GB" sz="2000" dirty="0"/>
          </a:p>
          <a:p>
            <a:r>
              <a:rPr lang="cy-GB" sz="2000" dirty="0"/>
              <a:t>Trefniadau ar gyfer cyflwyno’r portffolio</a:t>
            </a:r>
            <a:endParaRPr lang="en-GB" sz="2000" dirty="0"/>
          </a:p>
          <a:p>
            <a:r>
              <a:rPr lang="cy-GB" sz="2000" dirty="0"/>
              <a:t>Darparu cefnogaeth ychwanegol e.e. mynediad i adnoddau; cyfleoedd hyfforddi; hwyluso trefniadau cynefino a gweithdai cadarnhau, cyngor, arweiniad a chefnogaeth gyffredinol.</a:t>
            </a:r>
            <a:endParaRPr lang="en-GB" sz="2000" dirty="0">
              <a:effectLst/>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cy-GB" sz="3200" dirty="0">
                <a:latin typeface="Arial" charset="0"/>
              </a:rPr>
              <a:t>Cyfrifoldebau’r Dysgwr</a:t>
            </a:r>
            <a:br>
              <a:rPr lang="en-GB" sz="3200" dirty="0">
                <a:latin typeface="Arial" charset="0"/>
              </a:rPr>
            </a:br>
            <a:r>
              <a:rPr lang="en-GB" sz="3200" dirty="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of 12 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 cyfnod o 12 mis.</a:t>
            </a:r>
            <a:endParaRPr lang="en-GB" sz="2000" dirty="0"/>
          </a:p>
          <a:p>
            <a:pPr lvl="0"/>
            <a:r>
              <a:rPr lang="cy-GB" sz="2000" dirty="0"/>
              <a:t>Gwneud cais am unrhyw raglenni hyfforddi a gytunwyd</a:t>
            </a:r>
            <a:endParaRPr lang="en-GB" sz="2000" dirty="0"/>
          </a:p>
          <a:p>
            <a:pPr lvl="0"/>
            <a:r>
              <a:rPr lang="cy-GB" sz="2000" dirty="0"/>
              <a:t>Mynychu’r cynefino a’r 4 diwrnod gweithdy gorfodol</a:t>
            </a:r>
            <a:endParaRPr lang="en-GB" sz="2000" dirty="0"/>
          </a:p>
          <a:p>
            <a:pPr lvl="0"/>
            <a:r>
              <a:rPr lang="cy-GB" sz="2000" dirty="0"/>
              <a:t>Hysbysu'r Adran Hyfforddi / PCYDDS ar unwaith am unrhyw newid mewn amgylchiadau a allai effeithio ar gwblhau'r rhaglen.</a:t>
            </a:r>
            <a:endParaRPr lang="en-GB" sz="2000" dirty="0"/>
          </a:p>
          <a:p>
            <a:endParaRPr lang="en-GB" sz="2400" dirty="0">
              <a:latin typeface="Arial"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cy-GB" sz="4000" dirty="0">
                <a:latin typeface="Arial" charset="0"/>
              </a:rPr>
              <a:t>Rôl y Mentor </a:t>
            </a:r>
            <a:r>
              <a:rPr lang="en-GB" sz="4000" dirty="0">
                <a:latin typeface="Arial" charset="0"/>
              </a:rPr>
              <a:t>/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sz="2000" dirty="0">
                <a:latin typeface="Arial" charset="0"/>
              </a:rPr>
              <a:t>Complete the Learning Agreement with Learner after induction</a:t>
            </a:r>
          </a:p>
          <a:p>
            <a:pPr marL="0" lvl="1" indent="0">
              <a:buNone/>
            </a:pPr>
            <a:r>
              <a:rPr lang="en-GB" sz="2000" dirty="0">
                <a:latin typeface="Arial" charset="0"/>
              </a:rPr>
              <a:t> </a:t>
            </a:r>
          </a:p>
          <a:p>
            <a:r>
              <a:rPr lang="en-GB" sz="2000" dirty="0">
                <a:latin typeface="Arial" charset="0"/>
              </a:rPr>
              <a:t>Ensure regular mentoring takes place for the duration of the programme to support the learner</a:t>
            </a:r>
          </a:p>
          <a:p>
            <a:endParaRPr lang="en-GB" sz="2000" dirty="0">
              <a:latin typeface="Arial" charset="0"/>
            </a:endParaRPr>
          </a:p>
          <a:p>
            <a:r>
              <a:rPr lang="en-GB" sz="20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a:bodyPr>
          <a:lstStyle/>
          <a:p>
            <a:pPr fontAlgn="auto">
              <a:spcAft>
                <a:spcPts val="0"/>
              </a:spcAft>
              <a:defRPr/>
            </a:pPr>
            <a:r>
              <a:rPr lang="cy-GB" sz="2000" dirty="0">
                <a:latin typeface="Arial" charset="0"/>
              </a:rPr>
              <a:t>Cyfarfod efo’r dysgwr i gwblhau’r Cytundeb Dysgu ar ôl y sesiwn gynefino</a:t>
            </a:r>
          </a:p>
          <a:p>
            <a:pPr fontAlgn="auto">
              <a:spcAft>
                <a:spcPts val="0"/>
              </a:spcAft>
              <a:defRPr/>
            </a:pPr>
            <a:endParaRPr lang="cy-GB" sz="2000" dirty="0">
              <a:latin typeface="Arial" charset="0"/>
            </a:endParaRPr>
          </a:p>
          <a:p>
            <a:pPr fontAlgn="auto">
              <a:spcAft>
                <a:spcPts val="0"/>
              </a:spcAft>
              <a:defRPr/>
            </a:pPr>
            <a:r>
              <a:rPr lang="cy-GB" sz="2000" dirty="0">
                <a:latin typeface="Arial" charset="0"/>
              </a:rPr>
              <a:t>Sicrhau mentora rheolaidd trwy gydol y rhaglen i gefnogi’r dysgwr </a:t>
            </a:r>
          </a:p>
          <a:p>
            <a:pPr fontAlgn="auto">
              <a:spcAft>
                <a:spcPts val="0"/>
              </a:spcAft>
              <a:defRPr/>
            </a:pPr>
            <a:endParaRPr lang="cy-GB" sz="2000" dirty="0">
              <a:latin typeface="Arial" charset="0"/>
            </a:endParaRPr>
          </a:p>
          <a:p>
            <a:pPr lvl="0"/>
            <a:r>
              <a:rPr lang="cy-GB" sz="2000" dirty="0">
                <a:latin typeface="Arial" panose="020B0604020202020204" pitchFamily="34" charset="0"/>
                <a:cs typeface="Arial" panose="020B0604020202020204" pitchFamily="34" charset="0"/>
              </a:rPr>
              <a:t>Arsylwi neu sicrhau bod person addas ar gael i wneud hyn.</a:t>
            </a:r>
          </a:p>
          <a:p>
            <a:pPr marL="0" indent="0" algn="ctr" fontAlgn="auto">
              <a:spcAft>
                <a:spcPts val="0"/>
              </a:spcAft>
              <a:buFontTx/>
              <a:buNone/>
              <a:defRPr/>
            </a:pPr>
            <a:r>
              <a:rPr lang="cy-GB" sz="2000" b="1" dirty="0">
                <a:latin typeface="Arial" panose="020B0604020202020204" pitchFamily="34" charset="0"/>
                <a:cs typeface="Arial" panose="020B0604020202020204" pitchFamily="34" charset="0"/>
              </a:rPr>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cy-GB" dirty="0">
                <a:latin typeface="Arial" charset="0"/>
              </a:rPr>
              <a:t>Rôl y Mentor </a:t>
            </a:r>
            <a:r>
              <a:rPr lang="en-GB" dirty="0">
                <a:latin typeface="Arial" charset="0"/>
              </a:rPr>
              <a:t>/ Mentor Role</a:t>
            </a:r>
            <a:endParaRPr lang="en-GB" dirty="0"/>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adroddiad mentor ar gynnydd y dysgwr</a:t>
            </a:r>
          </a:p>
          <a:p>
            <a:pPr marL="0" lvl="0" indent="0">
              <a:buNone/>
            </a:pPr>
            <a:endParaRPr lang="en-GB" sz="2000" dirty="0"/>
          </a:p>
          <a:p>
            <a:pPr lvl="0"/>
            <a:r>
              <a:rPr lang="cy-GB" sz="2000" dirty="0"/>
              <a:t>Darparu manylion a llofnodion y gwiriad.</a:t>
            </a:r>
            <a:endParaRPr lang="en-GB" sz="20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report on the learner’s progress</a:t>
            </a:r>
          </a:p>
          <a:p>
            <a:pPr fontAlgn="auto">
              <a:spcAft>
                <a:spcPts val="0"/>
              </a:spcAft>
              <a:defRPr/>
            </a:pPr>
            <a:endParaRPr lang="en-GB" sz="2000" dirty="0"/>
          </a:p>
          <a:p>
            <a:pPr fontAlgn="auto">
              <a:spcAft>
                <a:spcPts val="0"/>
              </a:spcAft>
              <a:buFont typeface="Arial" pitchFamily="34" charset="0"/>
              <a:buChar char="•"/>
              <a:defRPr/>
            </a:pPr>
            <a:r>
              <a:rPr lang="en-GB" sz="2000" dirty="0"/>
              <a:t>Provide details and verification signatures.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lstStyle/>
          <a:p>
            <a:r>
              <a:rPr lang="cy-GB" sz="3600" dirty="0">
                <a:latin typeface="Arial" charset="0"/>
              </a:rPr>
              <a:t>Trefniadau’r Rhaglen</a:t>
            </a:r>
            <a:br>
              <a:rPr lang="en-GB" sz="3600" dirty="0">
                <a:latin typeface="Arial" charset="0"/>
              </a:rPr>
            </a:br>
            <a:r>
              <a:rPr lang="en-GB" sz="3600" dirty="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spcBef>
                <a:spcPts val="385"/>
              </a:spcBef>
              <a:buNone/>
            </a:pPr>
            <a:r>
              <a:rPr lang="cy-GB" sz="1600" dirty="0">
                <a:effectLst/>
                <a:latin typeface="Arial" panose="020B0604020202020204" pitchFamily="34" charset="0"/>
                <a:ea typeface="Calibri" panose="020F0502020204030204" pitchFamily="34" charset="0"/>
              </a:rPr>
              <a:t>Anwytho – diwrnod 1</a:t>
            </a:r>
            <a:endParaRPr lang="en-GB" sz="1600" dirty="0">
              <a:effectLst/>
              <a:latin typeface="Calibri" panose="020F0502020204030204" pitchFamily="34" charset="0"/>
              <a:ea typeface="Calibri" panose="020F0502020204030204" pitchFamily="34" charset="0"/>
            </a:endParaRPr>
          </a:p>
          <a:p>
            <a:pPr marL="347345" indent="-347345">
              <a:spcBef>
                <a:spcPts val="385"/>
              </a:spcBef>
            </a:pPr>
            <a:r>
              <a:rPr lang="cy-GB" sz="1600" dirty="0">
                <a:effectLst/>
                <a:latin typeface="Arial" panose="020B0604020202020204" pitchFamily="34" charset="0"/>
                <a:ea typeface="Calibri" panose="020F0502020204030204" pitchFamily="34" charset="0"/>
              </a:rPr>
              <a:t>Sesiwn hanner diwrnod a hanner diwrnod ar gyfer hunan astudio- i ymgyfarwyddo a’r rhaglen.</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Bydd</a:t>
            </a:r>
            <a:r>
              <a:rPr lang="cy-GB" sz="1600" b="1" dirty="0">
                <a:effectLst/>
                <a:latin typeface="Myriad Pro"/>
                <a:ea typeface="Calibri" panose="020F0502020204030204" pitchFamily="34" charset="0"/>
              </a:rPr>
              <a:t> pedwar</a:t>
            </a:r>
            <a:r>
              <a:rPr lang="cy-GB" sz="1600" dirty="0">
                <a:effectLst/>
                <a:latin typeface="Myriad Pro"/>
                <a:ea typeface="Calibri" panose="020F0502020204030204" pitchFamily="34" charset="0"/>
              </a:rPr>
              <a:t> gweithdy rhanbarthol mandadol yn cael eu cynnal dros gyfnod y rhaglen. Mae’r rhain yn ddiwrnodau hyfforddi llawn- ar adegau ni fydd y gweithdai yn para am ddiwrnod llawn, a disgwylir i chi ddefnyddio gweddill yr amser ar gyfer hunan-astudio. </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*Gweler rhagor o fanylion ar Moodle. Amser astudio (diwrnodau llawn). I’w cymryd yn ystod y rhaglen i gwblhau’r gwaith</a:t>
            </a:r>
            <a:r>
              <a:rPr lang="cy-GB" sz="1800" dirty="0">
                <a:effectLst/>
                <a:latin typeface="Myriad Pro"/>
                <a:ea typeface="Calibri" panose="020F0502020204030204" pitchFamily="34" charset="0"/>
              </a:rPr>
              <a:t> portffolio.</a:t>
            </a:r>
            <a:endParaRPr lang="en-GB" sz="1800" dirty="0">
              <a:effectLst/>
              <a:latin typeface="Calibri" panose="020F0502020204030204" pitchFamily="34" charset="0"/>
              <a:ea typeface="Calibri" panose="020F0502020204030204" pitchFamily="34" charset="0"/>
            </a:endParaRPr>
          </a:p>
          <a:p>
            <a:pPr fontAlgn="base">
              <a:spcBef>
                <a:spcPts val="575"/>
              </a:spcBef>
            </a:pPr>
            <a:endParaRPr lang="en-GB" sz="1800" dirty="0">
              <a:effectLst/>
              <a:latin typeface="Calibri" panose="020F0502020204030204" pitchFamily="34" charset="0"/>
              <a:ea typeface="Calibri" panose="020F0502020204030204" pitchFamily="34" charset="0"/>
            </a:endParaRPr>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fontScale="85000" lnSpcReduction="20000"/>
          </a:bodyPr>
          <a:lstStyle/>
          <a:p>
            <a:pPr marL="0" indent="0" algn="l">
              <a:buNone/>
            </a:pPr>
            <a:r>
              <a:rPr lang="en-GB" sz="1800" b="1" i="0" u="none" strike="noStrike" dirty="0">
                <a:solidFill>
                  <a:srgbClr val="000000"/>
                </a:solidFill>
                <a:effectLst/>
                <a:latin typeface="Arial" panose="020B0604020202020204" pitchFamily="34" charset="0"/>
              </a:rPr>
              <a:t>There are  5 mandatory programme days you are required to attended</a:t>
            </a:r>
            <a:endParaRPr lang="en-GB" sz="1600" b="0" i="0" u="none" strike="noStrike" dirty="0">
              <a:solidFill>
                <a:srgbClr val="000000"/>
              </a:solidFill>
              <a:effectLst/>
              <a:latin typeface="Helvetica" pitchFamily="2" charset="0"/>
            </a:endParaRPr>
          </a:p>
          <a:p>
            <a:pPr marL="0" indent="0" algn="l">
              <a:buNone/>
            </a:pPr>
            <a:r>
              <a:rPr lang="en-GB" sz="1800" b="1" i="0" u="none" strike="noStrike" dirty="0">
                <a:solidFill>
                  <a:srgbClr val="000000"/>
                </a:solidFill>
                <a:effectLst/>
                <a:latin typeface="Arial" panose="020B0604020202020204" pitchFamily="34" charset="0"/>
              </a:rPr>
              <a:t>Induction – 1 day </a:t>
            </a:r>
            <a:endParaRPr lang="en-GB" sz="1600" b="0" i="0" u="none" strike="noStrike" dirty="0">
              <a:solidFill>
                <a:srgbClr val="000000"/>
              </a:solidFill>
              <a:effectLst/>
              <a:latin typeface="Helvetica" pitchFamily="2" charset="0"/>
            </a:endParaRPr>
          </a:p>
          <a:p>
            <a:pPr algn="l"/>
            <a:r>
              <a:rPr lang="en-GB" sz="1800" b="0" i="0" u="none" strike="noStrike" dirty="0">
                <a:solidFill>
                  <a:srgbClr val="000000"/>
                </a:solidFill>
                <a:effectLst/>
                <a:latin typeface="Arial" panose="020B0604020202020204" pitchFamily="34" charset="0"/>
              </a:rPr>
              <a:t>Half day taught session and half day for self-study – to familiarizes yourself with the programme.</a:t>
            </a:r>
            <a:endParaRPr lang="en-GB" sz="1600" b="0" i="0" u="none" strike="noStrike" dirty="0">
              <a:solidFill>
                <a:srgbClr val="000000"/>
              </a:solidFill>
              <a:effectLst/>
              <a:latin typeface="Helvetica" pitchFamily="2" charset="0"/>
            </a:endParaRPr>
          </a:p>
          <a:p>
            <a:pPr marL="0" indent="0" algn="l">
              <a:buNone/>
            </a:pPr>
            <a:r>
              <a:rPr lang="en-GB" sz="1800" b="1" i="0" u="none" strike="noStrike" dirty="0">
                <a:solidFill>
                  <a:srgbClr val="000000"/>
                </a:solidFill>
                <a:effectLst/>
                <a:latin typeface="Arial" panose="020B0604020202020204" pitchFamily="34" charset="0"/>
              </a:rPr>
              <a:t>Workshops - 4 days</a:t>
            </a:r>
            <a:endParaRPr lang="en-GB" sz="1600" b="0" i="0" u="none" strike="noStrike" dirty="0">
              <a:solidFill>
                <a:srgbClr val="000000"/>
              </a:solidFill>
              <a:effectLst/>
              <a:latin typeface="Helvetica" pitchFamily="2" charset="0"/>
            </a:endParaRPr>
          </a:p>
          <a:p>
            <a:pPr algn="l"/>
            <a:r>
              <a:rPr lang="en-GB" sz="1800" b="0" i="0" u="none" strike="noStrike" dirty="0">
                <a:solidFill>
                  <a:srgbClr val="000000"/>
                </a:solidFill>
                <a:effectLst/>
                <a:latin typeface="Arial" panose="020B0604020202020204" pitchFamily="34" charset="0"/>
              </a:rPr>
              <a:t>Four full day mandatory workshops undertaking regionally that will be held over the duration of the programme. These are usually full days -occasionally workshops do not last the full day, it is expected you use the rest of the time for self-study. </a:t>
            </a:r>
            <a:endParaRPr lang="en-GB" sz="1800" b="0" i="0" u="none" strike="noStrike" dirty="0">
              <a:solidFill>
                <a:srgbClr val="000000"/>
              </a:solidFill>
              <a:effectLst/>
              <a:latin typeface="Calibri" panose="020F0502020204030204" pitchFamily="34" charset="0"/>
            </a:endParaRPr>
          </a:p>
          <a:p>
            <a:pPr marL="0" indent="0" algn="l">
              <a:spcBef>
                <a:spcPts val="385"/>
              </a:spcBef>
              <a:buNone/>
            </a:pPr>
            <a:r>
              <a:rPr lang="en-GB" sz="1800" b="0" i="0" u="none" strike="noStrike" dirty="0">
                <a:solidFill>
                  <a:srgbClr val="000000"/>
                </a:solidFill>
                <a:effectLst/>
                <a:latin typeface="Arial" panose="020B0604020202020204" pitchFamily="34" charset="0"/>
              </a:rPr>
              <a:t>See further details on Moodle.</a:t>
            </a:r>
            <a:endParaRPr lang="en-GB" sz="1800" b="0" i="0" u="none" strike="noStrike" dirty="0">
              <a:solidFill>
                <a:srgbClr val="000000"/>
              </a:solidFill>
              <a:effectLst/>
              <a:latin typeface="Calibri" panose="020F0502020204030204" pitchFamily="34" charset="0"/>
            </a:endParaRPr>
          </a:p>
          <a:p>
            <a:pPr marL="0" indent="0" algn="l">
              <a:buNone/>
            </a:pPr>
            <a:r>
              <a:rPr lang="en-GB" sz="1800" b="1" i="0" u="none" strike="noStrike" dirty="0">
                <a:solidFill>
                  <a:srgbClr val="000000"/>
                </a:solidFill>
                <a:effectLst/>
                <a:latin typeface="Arial" panose="020B0604020202020204" pitchFamily="34" charset="0"/>
              </a:rPr>
              <a:t>Study allowance</a:t>
            </a:r>
            <a:endParaRPr lang="en-GB" sz="1600" b="0" i="0" u="none" strike="noStrike" dirty="0">
              <a:solidFill>
                <a:srgbClr val="000000"/>
              </a:solidFill>
              <a:effectLst/>
              <a:latin typeface="Helvetica" pitchFamily="2" charset="0"/>
            </a:endParaRPr>
          </a:p>
          <a:p>
            <a:pPr marL="347345" indent="-347345" algn="l"/>
            <a:r>
              <a:rPr lang="en-GB" sz="1800" b="1" i="0" u="none" strike="noStrike" dirty="0">
                <a:solidFill>
                  <a:srgbClr val="000000"/>
                </a:solidFill>
                <a:effectLst/>
                <a:latin typeface="Arial" panose="020B0604020202020204" pitchFamily="34" charset="0"/>
              </a:rPr>
              <a:t>3 study days </a:t>
            </a:r>
            <a:r>
              <a:rPr lang="en-GB" sz="1800" b="0" i="0" u="none" strike="noStrike" dirty="0">
                <a:solidFill>
                  <a:srgbClr val="000000"/>
                </a:solidFill>
                <a:effectLst/>
                <a:latin typeface="Arial" panose="020B0604020202020204" pitchFamily="34" charset="0"/>
              </a:rPr>
              <a:t>(full working days) to</a:t>
            </a:r>
            <a:r>
              <a:rPr lang="en-GB" sz="1600" dirty="0">
                <a:solidFill>
                  <a:srgbClr val="000000"/>
                </a:solidFill>
                <a:latin typeface="Helvetica" pitchFamily="2" charset="0"/>
              </a:rPr>
              <a:t> b</a:t>
            </a:r>
            <a:r>
              <a:rPr lang="en-GB" sz="1800" b="0" i="0" u="none" strike="noStrike" dirty="0">
                <a:solidFill>
                  <a:srgbClr val="000000"/>
                </a:solidFill>
                <a:effectLst/>
                <a:latin typeface="Arial" panose="020B0604020202020204" pitchFamily="34" charset="0"/>
              </a:rPr>
              <a:t>e taken over the course of the programme to complete the portfolio work.</a:t>
            </a:r>
            <a:endParaRPr lang="en-GB" sz="1600" b="0" i="0" u="none" strike="noStrike" dirty="0">
              <a:solidFill>
                <a:srgbClr val="000000"/>
              </a:solidFill>
              <a:effectLst/>
              <a:latin typeface="Helvetica" pitchFamily="2" charset="0"/>
            </a:endParaRP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r>
              <a:rPr lang="cy-GB" dirty="0"/>
              <a:t>Strategaethau Dysgu </a:t>
            </a:r>
            <a:br>
              <a:rPr lang="en-GB" dirty="0"/>
            </a:br>
            <a:r>
              <a:rPr lang="en-GB" dirty="0"/>
              <a:t>Learning Strategies</a:t>
            </a:r>
          </a:p>
        </p:txBody>
      </p:sp>
      <p:sp>
        <p:nvSpPr>
          <p:cNvPr id="52226" name="Content Placeholder 2"/>
          <p:cNvSpPr>
            <a:spLocks noGrp="1"/>
          </p:cNvSpPr>
          <p:nvPr>
            <p:ph sz="half" idx="1"/>
          </p:nvPr>
        </p:nvSpPr>
        <p:spPr>
          <a:xfrm>
            <a:off x="323528" y="1600200"/>
            <a:ext cx="4172272" cy="3989388"/>
          </a:xfrm>
        </p:spPr>
        <p:txBody>
          <a:bodyPr/>
          <a:lstStyle/>
          <a:p>
            <a:pPr lvl="0"/>
            <a:r>
              <a:rPr lang="cy-GB" dirty="0"/>
              <a:t>Pa strategaethau gallech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dirty="0"/>
              <a:t>What strategies could  you consider to aid your learning and development on the programme?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cy-GB" sz="3400" dirty="0">
                <a:latin typeface="Arial" charset="0"/>
              </a:rPr>
              <a:t>Cyflwyno’r Portffolio </a:t>
            </a:r>
            <a:br>
              <a:rPr lang="en-GB" sz="3400" dirty="0">
                <a:latin typeface="Arial" charset="0"/>
              </a:rPr>
            </a:br>
            <a:r>
              <a:rPr lang="en-GB" sz="3400" dirty="0">
                <a:latin typeface="Arial" charset="0"/>
              </a:rPr>
              <a:t> Portfolio Submission</a:t>
            </a:r>
          </a:p>
        </p:txBody>
      </p:sp>
      <p:sp>
        <p:nvSpPr>
          <p:cNvPr id="54274" name="Content Placeholder 2"/>
          <p:cNvSpPr>
            <a:spLocks noGrp="1"/>
          </p:cNvSpPr>
          <p:nvPr>
            <p:ph sz="half" idx="1"/>
          </p:nvPr>
        </p:nvSpPr>
        <p:spPr>
          <a:xfrm>
            <a:off x="247651" y="1844824"/>
            <a:ext cx="4248150" cy="4525963"/>
          </a:xfrm>
        </p:spPr>
        <p:txBody>
          <a:bodyPr/>
          <a:lstStyle/>
          <a:p>
            <a:pPr marL="0" indent="0">
              <a:buNone/>
            </a:pPr>
            <a:r>
              <a:rPr lang="cy-GB" b="1" dirty="0">
                <a:latin typeface="Arial" charset="0"/>
              </a:rPr>
              <a:t>Dyddiad Cyflwyno: </a:t>
            </a:r>
          </a:p>
          <a:p>
            <a:pPr marL="0" indent="0">
              <a:buNone/>
            </a:pPr>
            <a:r>
              <a:rPr lang="cy-GB" dirty="0">
                <a:latin typeface="Arial" charset="0"/>
              </a:rPr>
              <a:t>Gweler</a:t>
            </a:r>
            <a:r>
              <a:rPr lang="en-GB" dirty="0">
                <a:latin typeface="Arial" charset="0"/>
              </a:rPr>
              <a:t> Moodle </a:t>
            </a:r>
          </a:p>
        </p:txBody>
      </p:sp>
      <p:sp>
        <p:nvSpPr>
          <p:cNvPr id="54275" name="Content Placeholder 3"/>
          <p:cNvSpPr>
            <a:spLocks noGrp="1"/>
          </p:cNvSpPr>
          <p:nvPr>
            <p:ph sz="half" idx="2"/>
          </p:nvPr>
        </p:nvSpPr>
        <p:spPr>
          <a:xfrm>
            <a:off x="4648200" y="1844824"/>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a:latin typeface="Arial" charset="0"/>
              </a:rPr>
              <a:t>Please see Moodle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cy-GB" sz="2400" b="1" dirty="0">
                <a:latin typeface="Myriad Pro"/>
              </a:rPr>
              <a:t>Cynllun Gweithredu</a:t>
            </a:r>
          </a:p>
          <a:p>
            <a:pPr marL="800100" lvl="1" indent="-342900">
              <a:buFont typeface="Arial" charset="0"/>
              <a:buChar char="•"/>
            </a:pPr>
            <a:endParaRPr lang="cy-GB" sz="2400" dirty="0">
              <a:latin typeface="Myriad Pro"/>
            </a:endParaRPr>
          </a:p>
          <a:p>
            <a:pPr marL="800100" lvl="1" indent="-342900">
              <a:buFont typeface="Arial" charset="0"/>
              <a:buChar char="•"/>
            </a:pPr>
            <a:r>
              <a:rPr lang="cy-GB" sz="2400" dirty="0">
                <a:latin typeface="Myriad Pro"/>
              </a:rPr>
              <a:t>7 diwrnod</a:t>
            </a:r>
          </a:p>
          <a:p>
            <a:pPr marL="800100" lvl="1" indent="-342900">
              <a:buFont typeface="Arial" charset="0"/>
              <a:buChar char="•"/>
            </a:pPr>
            <a:r>
              <a:rPr lang="cy-GB" sz="2400" dirty="0">
                <a:latin typeface="Myriad Pro"/>
              </a:rPr>
              <a:t>1 mis</a:t>
            </a:r>
          </a:p>
          <a:p>
            <a:pPr marL="800100" lvl="1" indent="-342900">
              <a:buFont typeface="Arial" charset="0"/>
              <a:buChar char="•"/>
            </a:pPr>
            <a:r>
              <a:rPr lang="cy-GB" sz="2400" dirty="0">
                <a:latin typeface="Myriad Pro"/>
              </a:rPr>
              <a:t>3 mis</a:t>
            </a:r>
          </a:p>
          <a:p>
            <a:pPr marL="800100" lvl="1" indent="-342900">
              <a:buFont typeface="Arial" charset="0"/>
              <a:buChar char="•"/>
            </a:pPr>
            <a:r>
              <a:rPr lang="cy-GB" sz="2400" dirty="0">
                <a:latin typeface="Myriad Pro"/>
              </a:rPr>
              <a:t>6 mis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Gwerthuso /</a:t>
            </a:r>
            <a:r>
              <a:rPr lang="en-GB" dirty="0"/>
              <a:t> Evaluation </a:t>
            </a:r>
          </a:p>
        </p:txBody>
      </p:sp>
      <p:sp>
        <p:nvSpPr>
          <p:cNvPr id="3" name="Content Placeholder 2"/>
          <p:cNvSpPr>
            <a:spLocks noGrp="1"/>
          </p:cNvSpPr>
          <p:nvPr>
            <p:ph sz="half" idx="2"/>
          </p:nvPr>
        </p:nvSpPr>
        <p:spPr>
          <a:xfrm>
            <a:off x="457200" y="1772817"/>
            <a:ext cx="4040188" cy="3816424"/>
          </a:xfrm>
        </p:spPr>
        <p:txBody>
          <a:bodyPr/>
          <a:lstStyle/>
          <a:p>
            <a:r>
              <a:rPr lang="cy-GB" sz="2000" dirty="0"/>
              <a:t>Fel rhaglen Porth Agored rydym yn eich annog i gymryd rhan yn y broses werthuso yma </a:t>
            </a:r>
          </a:p>
          <a:p>
            <a:r>
              <a:rPr lang="cy-GB" sz="2000" dirty="0"/>
              <a:t>Os ydych yn hapus i gymryd rhan a wnewch chi gwblhau’r ffurflenni gwerthuso os gwelwch yn dda.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Porth Agored programme we encourage you to partake in the 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20999963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5E7E4EB5-E21D-2047-9880-BFC9C2BBC6E2}"/>
              </a:ext>
            </a:extLst>
          </p:cNvPr>
          <p:cNvSpPr>
            <a:spLocks noGrp="1"/>
          </p:cNvSpPr>
          <p:nvPr>
            <p:ph type="title"/>
          </p:nvPr>
        </p:nvSpPr>
        <p:spPr>
          <a:xfrm>
            <a:off x="251520" y="291834"/>
            <a:ext cx="8229600" cy="639762"/>
          </a:xfrm>
        </p:spPr>
        <p:txBody>
          <a:bodyPr/>
          <a:lstStyle/>
          <a:p>
            <a:r>
              <a:rPr lang="cy-GB" sz="3600" dirty="0"/>
              <a:t>Gwerthuso’r sesiwn</a:t>
            </a:r>
            <a:br>
              <a:rPr lang="en-US" sz="3600" dirty="0"/>
            </a:br>
            <a:r>
              <a:rPr lang="en-US" sz="3600" dirty="0"/>
              <a:t>Evaluation of the session</a:t>
            </a:r>
          </a:p>
        </p:txBody>
      </p:sp>
      <p:sp>
        <p:nvSpPr>
          <p:cNvPr id="4" name="Text Placeholder 3">
            <a:extLst>
              <a:ext uri="{FF2B5EF4-FFF2-40B4-BE49-F238E27FC236}">
                <a16:creationId xmlns:a16="http://schemas.microsoft.com/office/drawing/2014/main" id="{1D5C5A13-3DE9-13C1-823A-3FF74994840E}"/>
              </a:ext>
            </a:extLst>
          </p:cNvPr>
          <p:cNvSpPr>
            <a:spLocks noGrp="1"/>
          </p:cNvSpPr>
          <p:nvPr>
            <p:ph type="body" sz="quarter" idx="3"/>
          </p:nvPr>
        </p:nvSpPr>
        <p:spPr>
          <a:xfrm>
            <a:off x="4572000" y="1119220"/>
            <a:ext cx="4176464" cy="2510328"/>
          </a:xfrm>
        </p:spPr>
        <p:txBody>
          <a:bodyPr/>
          <a:lstStyle/>
          <a:p>
            <a:r>
              <a:rPr lang="en-US" sz="1800" b="0" dirty="0"/>
              <a:t>We will now leave you for a few minutes. Please could one student take responsibility for gathering the others' views and putting the summary into the discussion box here or email it to the trainer afterwards. Thankyou. </a:t>
            </a:r>
          </a:p>
          <a:p>
            <a:endParaRPr lang="en-US" dirty="0"/>
          </a:p>
        </p:txBody>
      </p:sp>
      <p:sp>
        <p:nvSpPr>
          <p:cNvPr id="10" name="Content Placeholder 9">
            <a:extLst>
              <a:ext uri="{FF2B5EF4-FFF2-40B4-BE49-F238E27FC236}">
                <a16:creationId xmlns:a16="http://schemas.microsoft.com/office/drawing/2014/main" id="{1AF78251-B2A1-2C4F-BC71-14CE73DF5002}"/>
              </a:ext>
            </a:extLst>
          </p:cNvPr>
          <p:cNvSpPr>
            <a:spLocks noGrp="1"/>
          </p:cNvSpPr>
          <p:nvPr>
            <p:ph sz="quarter" idx="4"/>
          </p:nvPr>
        </p:nvSpPr>
        <p:spPr>
          <a:xfrm>
            <a:off x="4645025" y="2682307"/>
            <a:ext cx="4041775" cy="3024336"/>
          </a:xfrm>
        </p:spPr>
        <p:txBody>
          <a:bodyPr/>
          <a:lstStyle/>
          <a:p>
            <a:pPr marL="0" indent="0">
              <a:buNone/>
            </a:pPr>
            <a:endParaRPr lang="en-US" dirty="0"/>
          </a:p>
          <a:p>
            <a:pPr marL="0" indent="0">
              <a:buNone/>
            </a:pPr>
            <a:r>
              <a:rPr lang="en-US" sz="2000" dirty="0"/>
              <a:t>                     +</a:t>
            </a:r>
          </a:p>
          <a:p>
            <a:pPr marL="0" indent="0">
              <a:buNone/>
            </a:pPr>
            <a:r>
              <a:rPr lang="en-US" sz="2000" dirty="0"/>
              <a:t>What did you find most useful?</a:t>
            </a:r>
          </a:p>
          <a:p>
            <a:pPr marL="0" indent="0">
              <a:buNone/>
            </a:pPr>
            <a:r>
              <a:rPr lang="en-US" sz="2000" dirty="0"/>
              <a:t>What was good about the session?</a:t>
            </a:r>
          </a:p>
          <a:p>
            <a:pPr marL="0" indent="0">
              <a:buNone/>
            </a:pPr>
            <a:endParaRPr lang="en-US" sz="2000" dirty="0"/>
          </a:p>
          <a:p>
            <a:pPr marL="0" indent="0">
              <a:buNone/>
            </a:pPr>
            <a:r>
              <a:rPr lang="en-US" sz="2000" dirty="0"/>
              <a:t>Anything you would like to see  improved/developed? </a:t>
            </a:r>
          </a:p>
        </p:txBody>
      </p:sp>
      <p:sp>
        <p:nvSpPr>
          <p:cNvPr id="11" name="Triangle 10">
            <a:extLst>
              <a:ext uri="{FF2B5EF4-FFF2-40B4-BE49-F238E27FC236}">
                <a16:creationId xmlns:a16="http://schemas.microsoft.com/office/drawing/2014/main" id="{971F78EB-BE65-964F-8EE3-E9293C026177}"/>
              </a:ext>
            </a:extLst>
          </p:cNvPr>
          <p:cNvSpPr/>
          <p:nvPr/>
        </p:nvSpPr>
        <p:spPr>
          <a:xfrm>
            <a:off x="6089848" y="4257092"/>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3">
            <a:extLst>
              <a:ext uri="{FF2B5EF4-FFF2-40B4-BE49-F238E27FC236}">
                <a16:creationId xmlns:a16="http://schemas.microsoft.com/office/drawing/2014/main" id="{D151640D-051A-A0BC-B10C-2FEEA1957B7D}"/>
              </a:ext>
            </a:extLst>
          </p:cNvPr>
          <p:cNvSpPr txBox="1">
            <a:spLocks/>
          </p:cNvSpPr>
          <p:nvPr/>
        </p:nvSpPr>
        <p:spPr bwMode="auto">
          <a:xfrm>
            <a:off x="549003" y="1412776"/>
            <a:ext cx="4069818" cy="221677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marL="0" indent="0" algn="l" rtl="0" fontAlgn="base">
              <a:spcBef>
                <a:spcPct val="20000"/>
              </a:spcBef>
              <a:spcAft>
                <a:spcPct val="0"/>
              </a:spcAft>
              <a:buFont typeface="Arial" charset="0"/>
              <a:buNone/>
              <a:defRPr sz="2400" b="1" kern="1200">
                <a:solidFill>
                  <a:schemeClr val="tx1"/>
                </a:solidFill>
                <a:latin typeface="+mn-lt"/>
                <a:ea typeface="+mn-ea"/>
                <a:cs typeface="+mn-cs"/>
              </a:defRPr>
            </a:lvl1pPr>
            <a:lvl2pPr marL="457200" indent="0" algn="l" rtl="0" fontAlgn="base">
              <a:spcBef>
                <a:spcPct val="20000"/>
              </a:spcBef>
              <a:spcAft>
                <a:spcPct val="0"/>
              </a:spcAft>
              <a:buFont typeface="Arial" charset="0"/>
              <a:buNone/>
              <a:defRPr sz="2000" b="1" kern="1200">
                <a:solidFill>
                  <a:schemeClr val="tx1"/>
                </a:solidFill>
                <a:latin typeface="+mn-lt"/>
                <a:ea typeface="+mn-ea"/>
                <a:cs typeface="+mn-cs"/>
              </a:defRPr>
            </a:lvl2pPr>
            <a:lvl3pPr marL="914400" indent="0" algn="l" rtl="0" fontAlgn="base">
              <a:spcBef>
                <a:spcPct val="20000"/>
              </a:spcBef>
              <a:spcAft>
                <a:spcPct val="0"/>
              </a:spcAft>
              <a:buFont typeface="Arial" charset="0"/>
              <a:buNone/>
              <a:defRPr sz="1800" b="1" kern="1200">
                <a:solidFill>
                  <a:schemeClr val="tx1"/>
                </a:solidFill>
                <a:latin typeface="+mn-lt"/>
                <a:ea typeface="+mn-ea"/>
                <a:cs typeface="+mn-cs"/>
              </a:defRPr>
            </a:lvl3pPr>
            <a:lvl4pPr marL="1371600" indent="0" algn="l" rtl="0" fontAlgn="base">
              <a:spcBef>
                <a:spcPct val="20000"/>
              </a:spcBef>
              <a:spcAft>
                <a:spcPct val="0"/>
              </a:spcAft>
              <a:buFont typeface="Arial" charset="0"/>
              <a:buNone/>
              <a:defRPr sz="1600" b="1" kern="1200">
                <a:solidFill>
                  <a:schemeClr val="tx1"/>
                </a:solidFill>
                <a:latin typeface="+mn-lt"/>
                <a:ea typeface="+mn-ea"/>
                <a:cs typeface="+mn-cs"/>
              </a:defRPr>
            </a:lvl4pPr>
            <a:lvl5pPr marL="1828800" indent="0" algn="l" rtl="0" fontAlgn="base">
              <a:spcBef>
                <a:spcPct val="20000"/>
              </a:spcBef>
              <a:spcAft>
                <a:spcPct val="0"/>
              </a:spcAft>
              <a:buFont typeface="Arial"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cy-GB" sz="1800" b="0" kern="1200" dirty="0">
                <a:solidFill>
                  <a:srgbClr val="000000"/>
                </a:solidFill>
                <a:effectLst/>
                <a:latin typeface="Arial" panose="020B0604020202020204" pitchFamily="34" charset="0"/>
                <a:ea typeface="DengXian" panose="02010600030101010101" pitchFamily="2" charset="-122"/>
              </a:rPr>
              <a:t>Byddwn nawr yn eich gadael am ychydig o funudau. A wnaiff un myfyriwr gymryd cyfrifoldeb am gasglu barn y lleill ac am roi’r crynodeb yn y blwch trafod yma neu ei anfon drwy e-bost at yr hyfforddwr wedyn.  Diolch.</a:t>
            </a:r>
            <a:endParaRPr lang="en-US" sz="1800" b="0" dirty="0"/>
          </a:p>
          <a:p>
            <a:endParaRPr lang="en-US" dirty="0">
              <a:highlight>
                <a:srgbClr val="FFFF00"/>
              </a:highlight>
            </a:endParaRPr>
          </a:p>
        </p:txBody>
      </p:sp>
      <p:sp>
        <p:nvSpPr>
          <p:cNvPr id="7" name="Content Placeholder 9">
            <a:extLst>
              <a:ext uri="{FF2B5EF4-FFF2-40B4-BE49-F238E27FC236}">
                <a16:creationId xmlns:a16="http://schemas.microsoft.com/office/drawing/2014/main" id="{F27987CB-6405-74B1-E121-6A2336914E5F}"/>
              </a:ext>
            </a:extLst>
          </p:cNvPr>
          <p:cNvSpPr txBox="1">
            <a:spLocks/>
          </p:cNvSpPr>
          <p:nvPr/>
        </p:nvSpPr>
        <p:spPr bwMode="auto">
          <a:xfrm>
            <a:off x="576126" y="2714444"/>
            <a:ext cx="4041775" cy="302433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4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0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18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6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charset="0"/>
              <a:buNone/>
            </a:pPr>
            <a:endParaRPr lang="en-US" dirty="0"/>
          </a:p>
          <a:p>
            <a:pPr marL="0" indent="0">
              <a:buFont typeface="Arial" charset="0"/>
              <a:buNone/>
            </a:pPr>
            <a:r>
              <a:rPr lang="en-US" sz="2000" dirty="0"/>
              <a:t>                     +</a:t>
            </a: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fwyaf defnyddiol i chi?</a:t>
            </a:r>
            <a:endParaRPr lang="cy-GB" sz="1800" dirty="0">
              <a:effectLst/>
              <a:latin typeface="Times New Roman" panose="02020603050405020304" pitchFamily="18" charset="0"/>
              <a:ea typeface="Times New Roman" panose="02020603050405020304" pitchFamily="18" charset="0"/>
            </a:endParaRP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dda am y sesiwn?</a:t>
            </a:r>
          </a:p>
          <a:p>
            <a:pPr marL="0" indent="0" fontAlgn="base">
              <a:buNone/>
            </a:pPr>
            <a:endParaRPr lang="cy-GB" sz="1800" dirty="0">
              <a:solidFill>
                <a:srgbClr val="000000"/>
              </a:solidFill>
              <a:latin typeface="Arial" panose="020B0604020202020204" pitchFamily="34" charset="0"/>
              <a:ea typeface="DengXian" panose="02010600030101010101" pitchFamily="2" charset="-122"/>
            </a:endParaRPr>
          </a:p>
          <a:p>
            <a:pPr marL="0" indent="0" fontAlgn="base">
              <a:buNone/>
            </a:pPr>
            <a:endParaRPr lang="cy-GB" sz="1800" dirty="0">
              <a:effectLst/>
              <a:latin typeface="Times New Roman" panose="02020603050405020304" pitchFamily="18" charset="0"/>
              <a:ea typeface="Times New Roman" panose="02020603050405020304" pitchFamily="18" charset="0"/>
            </a:endParaRPr>
          </a:p>
          <a:p>
            <a:pPr marL="0" indent="0">
              <a:buNone/>
            </a:pPr>
            <a:r>
              <a:rPr lang="cy-GB" sz="1800" kern="1200" dirty="0">
                <a:solidFill>
                  <a:srgbClr val="000000"/>
                </a:solidFill>
                <a:effectLst/>
                <a:latin typeface="Arial" panose="020B0604020202020204" pitchFamily="34" charset="0"/>
                <a:ea typeface="DengXian" panose="02010600030101010101" pitchFamily="2" charset="-122"/>
              </a:rPr>
              <a:t>Oes rhywbeth yr hoffech ei weld yn cael ei wella / ei ddatblygu?</a:t>
            </a:r>
            <a:endParaRPr lang="en-US" sz="2000" dirty="0"/>
          </a:p>
        </p:txBody>
      </p:sp>
      <p:sp>
        <p:nvSpPr>
          <p:cNvPr id="8" name="Triangle 10">
            <a:extLst>
              <a:ext uri="{FF2B5EF4-FFF2-40B4-BE49-F238E27FC236}">
                <a16:creationId xmlns:a16="http://schemas.microsoft.com/office/drawing/2014/main" id="{D7583B79-C88F-6584-494B-2D74B36DDDFD}"/>
              </a:ext>
            </a:extLst>
          </p:cNvPr>
          <p:cNvSpPr/>
          <p:nvPr/>
        </p:nvSpPr>
        <p:spPr>
          <a:xfrm>
            <a:off x="2020949" y="4277464"/>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0990036"/>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226</TotalTime>
  <Words>3264</Words>
  <Application>Microsoft Macintosh PowerPoint</Application>
  <PresentationFormat>On-screen Show (4:3)</PresentationFormat>
  <Paragraphs>336</Paragraphs>
  <Slides>34</Slides>
  <Notes>32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ArialMT</vt:lpstr>
      <vt:lpstr>Calibri</vt:lpstr>
      <vt:lpstr>Helvetica</vt:lpstr>
      <vt:lpstr>Myriad Pro</vt:lpstr>
      <vt:lpstr>SymbolMT</vt:lpstr>
      <vt:lpstr>Times New Roman</vt:lpstr>
      <vt:lpstr>201500625PowerPointPresentationTemplate</vt:lpstr>
      <vt:lpstr>PowerPoint Presentation</vt:lpstr>
      <vt:lpstr>PowerPoint Presentation</vt:lpstr>
      <vt:lpstr>Cysylltiadau staff allweddol ar gyfer eich rhaglen  Key staff contacts for your programme</vt:lpstr>
      <vt:lpstr>Nodyn Atgoffa i ddysgwyr Reminder for learners</vt:lpstr>
      <vt:lpstr>Induction to  Trinity St David’s</vt:lpstr>
      <vt:lpstr>PowerPoint Presentation</vt:lpstr>
      <vt:lpstr>Partneriaeth Porth Agored  Partnership</vt:lpstr>
      <vt:lpstr>CPEL</vt:lpstr>
      <vt:lpstr>Portffolio / Portfolio</vt:lpstr>
      <vt:lpstr>Cyfrinachedd / Confidentiality </vt:lpstr>
      <vt:lpstr>PowerPoint Presentation</vt:lpstr>
      <vt:lpstr>Tystysgrif Raddedig mewn Cadarnhau Ymarfer Gwaith Cymdeithasol  Graduate Certificate in Consolidation of Social Work Practice </vt:lpstr>
      <vt:lpstr>Tudalen Gynnwys / Contents Page</vt:lpstr>
      <vt:lpstr>Adolygiad Datblygiadol Tasg 1 Developmental Review Task 1 </vt:lpstr>
      <vt:lpstr>Adolygiad Datblygiadol – Tasg 1 Developmental Review - Task 1</vt:lpstr>
      <vt:lpstr>Arsylwad – Tasg 2 / Observation Task 2</vt:lpstr>
      <vt:lpstr>Diogelu -Tasg 3/ Safeguarding Task 3</vt:lpstr>
      <vt:lpstr>Tasg 4/Task 4</vt:lpstr>
      <vt:lpstr>Adolygiad Datblygiadol Tasg 1 rhan b Developmental Review Task 1 part b</vt:lpstr>
      <vt:lpstr>Adroddiad y Mentor a Gwiriad y Rheolwr Llinell Mentor’s Report and Line Managers Verification</vt:lpstr>
      <vt:lpstr> Adroddiad y Mentor a Gwiriad y Rheolwr Llinell Mentor’s Report and Line Managers Verification </vt:lpstr>
      <vt:lpstr>Adrannau Terfynol y Portffolio (Tasg 5) Final Sections of Portfolio (Task 5)</vt:lpstr>
      <vt:lpstr>Rolau a Chyfrifoldebau </vt:lpstr>
      <vt:lpstr>Cytundeb rhwng y dysgwr a’r cyflogwr  Learner and employer agreement </vt:lpstr>
      <vt:lpstr>Rôl yr Uned Hyfforddi Role of Training Department</vt:lpstr>
      <vt:lpstr>Cyfrifoldebau’r Dysgwr Learner Responsibility </vt:lpstr>
      <vt:lpstr>Rôl y Mentor / Mentor Role</vt:lpstr>
      <vt:lpstr>Rôl y Mentor / Mentor Role</vt:lpstr>
      <vt:lpstr>Trefniadau’r Rhaglen Arrangements for Programme</vt:lpstr>
      <vt:lpstr>Strategaethau Dysgu  Learning Strategies</vt:lpstr>
      <vt:lpstr>Cyflwyno’r Portffolio   Portfolio Submission</vt:lpstr>
      <vt:lpstr>PowerPoint Presentation</vt:lpstr>
      <vt:lpstr>Gwerthuso / Evaluation </vt:lpstr>
      <vt:lpstr>Gwerthuso’r sesiwn Evaluation of the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Paula McCreary</cp:lastModifiedBy>
  <cp:revision>346</cp:revision>
  <cp:lastPrinted>2020-02-10T14:16:01Z</cp:lastPrinted>
  <dcterms:created xsi:type="dcterms:W3CDTF">2015-04-14T15:21:28Z</dcterms:created>
  <dcterms:modified xsi:type="dcterms:W3CDTF">2024-02-09T09:27:40Z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ies>
</file>