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00DB38-BB8D-6879-ADCC-734F950C4D82}" v="1503" dt="2020-01-11T16:40:52.288"/>
    <p1510:client id="{4A3B1330-C1BF-CCD0-3585-23F45426BA0F}" v="7" dt="2020-01-12T21:03:48.4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12/01/2020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12/01/2020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12/01/2020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12/01/2020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gif"/><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hyperlink" Target="https://hortonparkprimary.co.uk/kids-zone/making-10-with-numicon/" TargetMode="External"/><Relationship Id="rId2" Type="http://schemas.openxmlformats.org/officeDocument/2006/relationships/hyperlink" Target="https://www.pinterest.co.uk/pin/75364993737880916/" TargetMode="External"/><Relationship Id="rId1" Type="http://schemas.openxmlformats.org/officeDocument/2006/relationships/slideLayout" Target="../slideLayouts/slideLayout2.xml"/><Relationship Id="rId6" Type="http://schemas.openxmlformats.org/officeDocument/2006/relationships/hyperlink" Target="https://hwb.gov.wales/curriculum-for-wales-2008/national-literacy-and-numeracy-framework-curriculum-for-wales-2008-version/" TargetMode="External"/><Relationship Id="rId5" Type="http://schemas.openxmlformats.org/officeDocument/2006/relationships/hyperlink" Target="https://hwb.gov.wales/storage/64812b0e-3d20-4d10-94e8-68221e47a38d/to-support-schools-in-introducing-the-national-literacy-and-numeracy-framework.pdf" TargetMode="External"/><Relationship Id="rId4" Type="http://schemas.openxmlformats.org/officeDocument/2006/relationships/hyperlink" Target="http://www.laghouat-dz.org/multiplication-table-template-printab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rot="10800000" flipV="1">
            <a:off x="2675316" y="2374164"/>
            <a:ext cx="5880342" cy="1336132"/>
          </a:xfrm>
        </p:spPr>
        <p:txBody>
          <a:bodyPr vert="horz" lIns="91440" tIns="45720" rIns="91440" bIns="45720" rtlCol="0" anchor="b">
            <a:noAutofit/>
          </a:bodyPr>
          <a:lstStyle/>
          <a:p>
            <a:pPr algn="ctr" rtl="0"/>
            <a:r>
              <a:rPr lang="en-GB" sz="2400" b="0" i="0" u="none" strike="noStrike">
                <a:solidFill>
                  <a:srgbClr val="000000"/>
                </a:solidFill>
                <a:latin typeface="Times New Roman"/>
                <a:ea typeface="&amp;quot"/>
                <a:cs typeface="&amp;quot"/>
              </a:rPr>
              <a:t>Presentation of Resource Pack</a:t>
            </a:r>
            <a:r>
              <a:rPr lang="en-US" sz="2400" b="0" i="0" u="none" strike="noStrike">
                <a:solidFill>
                  <a:srgbClr val="000000"/>
                </a:solidFill>
                <a:latin typeface="Times New Roman"/>
                <a:ea typeface="&amp;quot"/>
                <a:cs typeface="&amp;quot"/>
              </a:rPr>
              <a:t>​</a:t>
            </a:r>
          </a:p>
          <a:p>
            <a:pPr algn="ctr" rtl="0"/>
            <a:r>
              <a:rPr lang="en-GB" sz="2400" b="0" i="0" u="none" strike="noStrike">
                <a:solidFill>
                  <a:srgbClr val="000000"/>
                </a:solidFill>
                <a:latin typeface="Times New Roman"/>
                <a:ea typeface="&amp;quot"/>
                <a:cs typeface="&amp;quot"/>
              </a:rPr>
              <a:t>SJIE5001</a:t>
            </a:r>
            <a:r>
              <a:rPr lang="en-US" sz="2400" b="0" i="0" u="none" strike="noStrike">
                <a:solidFill>
                  <a:srgbClr val="000000"/>
                </a:solidFill>
                <a:latin typeface="Times New Roman"/>
                <a:ea typeface="&amp;quot"/>
                <a:cs typeface="&amp;quot"/>
              </a:rPr>
              <a:t>​</a:t>
            </a:r>
          </a:p>
          <a:p>
            <a:pPr algn="ctr" rtl="0"/>
            <a:r>
              <a:rPr lang="en-GB" sz="2400" b="0" i="0" u="none" strike="noStrike">
                <a:solidFill>
                  <a:srgbClr val="000000"/>
                </a:solidFill>
                <a:latin typeface="Times New Roman"/>
                <a:ea typeface="&amp;quot"/>
                <a:cs typeface="&amp;quot"/>
              </a:rPr>
              <a:t>By Jessica George</a:t>
            </a:r>
            <a:r>
              <a:rPr lang="en-US" sz="2400" b="0" i="0" u="none" strike="noStrike">
                <a:solidFill>
                  <a:srgbClr val="000000"/>
                </a:solidFill>
                <a:latin typeface="Times New Roman"/>
                <a:ea typeface="&amp;quot"/>
                <a:cs typeface="&amp;quot"/>
              </a:rPr>
              <a:t>​</a:t>
            </a:r>
            <a:endParaRPr lang="en-GB" sz="2400">
              <a:latin typeface="Times New Roman"/>
              <a:cs typeface="Calibri Light"/>
            </a:endParaRPr>
          </a:p>
        </p:txBody>
      </p:sp>
      <p:sp>
        <p:nvSpPr>
          <p:cNvPr id="3" name="Subtitle 2"/>
          <p:cNvSpPr>
            <a:spLocks noGrp="1"/>
          </p:cNvSpPr>
          <p:nvPr>
            <p:ph type="subTitle" idx="1"/>
          </p:nvPr>
        </p:nvSpPr>
        <p:spPr>
          <a:xfrm>
            <a:off x="71886" y="4896001"/>
            <a:ext cx="3910644" cy="1914553"/>
          </a:xfrm>
        </p:spPr>
        <p:txBody>
          <a:bodyPr vert="horz" lIns="91440" tIns="45720" rIns="91440" bIns="45720" rtlCol="0" anchor="t">
            <a:normAutofit lnSpcReduction="10000"/>
          </a:bodyPr>
          <a:lstStyle/>
          <a:p>
            <a:r>
              <a:rPr lang="en-GB" sz="1800" b="0" i="0" u="none" strike="noStrike" dirty="0">
                <a:solidFill>
                  <a:srgbClr val="000000"/>
                </a:solidFill>
                <a:latin typeface="Times New Roman"/>
                <a:ea typeface="&amp;quot"/>
                <a:cs typeface="&amp;quot"/>
              </a:rPr>
              <a:t>Trends of teaching in different methods to suit different learners such as Kinesthetic – doing. Visual – seeing and</a:t>
            </a:r>
            <a:r>
              <a:rPr lang="en-GB" sz="1800" dirty="0">
                <a:solidFill>
                  <a:srgbClr val="000000"/>
                </a:solidFill>
                <a:latin typeface="Times New Roman"/>
                <a:ea typeface="&amp;quot"/>
                <a:cs typeface="&amp;quot"/>
              </a:rPr>
              <a:t> </a:t>
            </a:r>
            <a:r>
              <a:rPr lang="en-GB" sz="1800">
                <a:solidFill>
                  <a:srgbClr val="000000"/>
                </a:solidFill>
                <a:latin typeface="Times New Roman"/>
                <a:ea typeface="&amp;quot"/>
                <a:cs typeface="&amp;quot"/>
              </a:rPr>
              <a:t>Auditory - </a:t>
            </a:r>
            <a:r>
              <a:rPr lang="en-GB" sz="1800" b="0" i="0" u="none" strike="noStrike">
                <a:solidFill>
                  <a:srgbClr val="000000"/>
                </a:solidFill>
                <a:latin typeface="Times New Roman"/>
                <a:ea typeface="&amp;quot"/>
                <a:cs typeface="&amp;quot"/>
              </a:rPr>
              <a:t> hearing</a:t>
            </a:r>
            <a:r>
              <a:rPr lang="en-GB" sz="1800">
                <a:solidFill>
                  <a:srgbClr val="000000"/>
                </a:solidFill>
                <a:latin typeface="Times New Roman"/>
                <a:ea typeface="&amp;quot"/>
                <a:cs typeface="&amp;quot"/>
              </a:rPr>
              <a:t>,</a:t>
            </a:r>
            <a:r>
              <a:rPr lang="en-GB" sz="1800" b="0" i="0" u="none" strike="noStrike">
                <a:solidFill>
                  <a:srgbClr val="000000"/>
                </a:solidFill>
                <a:latin typeface="Times New Roman"/>
                <a:ea typeface="&amp;quot"/>
                <a:cs typeface="&amp;quot"/>
              </a:rPr>
              <a:t> being told</a:t>
            </a:r>
            <a:r>
              <a:rPr lang="en-GB" sz="1800">
                <a:solidFill>
                  <a:srgbClr val="000000"/>
                </a:solidFill>
                <a:latin typeface="Times New Roman"/>
                <a:ea typeface="&amp;quot"/>
                <a:cs typeface="&amp;quot"/>
              </a:rPr>
              <a:t>.</a:t>
            </a:r>
            <a:r>
              <a:rPr lang="en-GB" sz="1800" b="0" i="0" u="none" strike="noStrike">
                <a:solidFill>
                  <a:srgbClr val="000000"/>
                </a:solidFill>
                <a:latin typeface="Times New Roman"/>
                <a:ea typeface="&amp;quot"/>
                <a:cs typeface="&amp;quot"/>
              </a:rPr>
              <a:t> </a:t>
            </a:r>
            <a:r>
              <a:rPr lang="en-GB" sz="1800">
                <a:solidFill>
                  <a:srgbClr val="000000"/>
                </a:solidFill>
                <a:latin typeface="Times New Roman"/>
                <a:ea typeface="&amp;quot"/>
                <a:cs typeface="&amp;quot"/>
              </a:rPr>
              <a:t>There</a:t>
            </a:r>
            <a:r>
              <a:rPr lang="en-GB" sz="1800" b="0" i="0" u="none" strike="noStrike">
                <a:solidFill>
                  <a:srgbClr val="000000"/>
                </a:solidFill>
                <a:latin typeface="Times New Roman"/>
                <a:ea typeface="&amp;quot"/>
                <a:cs typeface="&amp;quot"/>
              </a:rPr>
              <a:t> is </a:t>
            </a:r>
            <a:r>
              <a:rPr lang="en-GB" sz="1800" b="0" i="0" u="none" strike="noStrike" dirty="0">
                <a:solidFill>
                  <a:srgbClr val="000000"/>
                </a:solidFill>
                <a:latin typeface="Times New Roman"/>
                <a:ea typeface="&amp;quot"/>
                <a:cs typeface="&amp;quot"/>
              </a:rPr>
              <a:t>not only 1 way to do it. It is about finding the method to help you understand and be able to apply yourself. </a:t>
            </a:r>
            <a:endParaRPr lang="en-GB" sz="1800" dirty="0">
              <a:latin typeface="Times New Roman"/>
              <a:cs typeface="Calibri"/>
            </a:endParaRPr>
          </a:p>
        </p:txBody>
      </p:sp>
      <p:pic>
        <p:nvPicPr>
          <p:cNvPr id="4" name="Picture 4" descr="A screenshot of a cell phone&#10;&#10;Description generated with very high confidence">
            <a:extLst>
              <a:ext uri="{FF2B5EF4-FFF2-40B4-BE49-F238E27FC236}">
                <a16:creationId xmlns:a16="http://schemas.microsoft.com/office/drawing/2014/main" id="{DE9C208B-F7AF-4AF1-9854-F551E984FD33}"/>
              </a:ext>
            </a:extLst>
          </p:cNvPr>
          <p:cNvPicPr>
            <a:picLocks noChangeAspect="1"/>
          </p:cNvPicPr>
          <p:nvPr/>
        </p:nvPicPr>
        <p:blipFill>
          <a:blip r:embed="rId2"/>
          <a:stretch>
            <a:fillRect/>
          </a:stretch>
        </p:blipFill>
        <p:spPr>
          <a:xfrm>
            <a:off x="8626" y="273149"/>
            <a:ext cx="3217652" cy="3580003"/>
          </a:xfrm>
          <a:prstGeom prst="rect">
            <a:avLst/>
          </a:prstGeom>
        </p:spPr>
      </p:pic>
      <p:pic>
        <p:nvPicPr>
          <p:cNvPr id="6" name="Picture 6" descr="A screenshot of a cell phone&#10;&#10;Description generated with high confidence">
            <a:extLst>
              <a:ext uri="{FF2B5EF4-FFF2-40B4-BE49-F238E27FC236}">
                <a16:creationId xmlns:a16="http://schemas.microsoft.com/office/drawing/2014/main" id="{BBDA8DB0-9566-4BC2-8157-86A701E77759}"/>
              </a:ext>
            </a:extLst>
          </p:cNvPr>
          <p:cNvPicPr>
            <a:picLocks noChangeAspect="1"/>
          </p:cNvPicPr>
          <p:nvPr/>
        </p:nvPicPr>
        <p:blipFill>
          <a:blip r:embed="rId3"/>
          <a:stretch>
            <a:fillRect/>
          </a:stretch>
        </p:blipFill>
        <p:spPr>
          <a:xfrm>
            <a:off x="9282023" y="5607"/>
            <a:ext cx="2973237" cy="1714068"/>
          </a:xfrm>
          <a:prstGeom prst="rect">
            <a:avLst/>
          </a:prstGeom>
        </p:spPr>
      </p:pic>
      <p:pic>
        <p:nvPicPr>
          <p:cNvPr id="8" name="Picture 8" descr="A picture containing table&#10;&#10;Description generated with very high confidence">
            <a:extLst>
              <a:ext uri="{FF2B5EF4-FFF2-40B4-BE49-F238E27FC236}">
                <a16:creationId xmlns:a16="http://schemas.microsoft.com/office/drawing/2014/main" id="{7AE05C12-0F25-4348-BB12-F762B27CF71C}"/>
              </a:ext>
            </a:extLst>
          </p:cNvPr>
          <p:cNvPicPr>
            <a:picLocks noChangeAspect="1"/>
          </p:cNvPicPr>
          <p:nvPr/>
        </p:nvPicPr>
        <p:blipFill>
          <a:blip r:embed="rId4"/>
          <a:stretch>
            <a:fillRect/>
          </a:stretch>
        </p:blipFill>
        <p:spPr>
          <a:xfrm>
            <a:off x="4393721" y="3656163"/>
            <a:ext cx="4842293" cy="2852467"/>
          </a:xfrm>
          <a:prstGeom prst="rect">
            <a:avLst/>
          </a:prstGeom>
        </p:spPr>
      </p:pic>
      <p:sp>
        <p:nvSpPr>
          <p:cNvPr id="5" name="TextBox 4">
            <a:extLst>
              <a:ext uri="{FF2B5EF4-FFF2-40B4-BE49-F238E27FC236}">
                <a16:creationId xmlns:a16="http://schemas.microsoft.com/office/drawing/2014/main" id="{962566C1-80C5-4373-A5EF-57F1E01B642E}"/>
              </a:ext>
            </a:extLst>
          </p:cNvPr>
          <p:cNvSpPr txBox="1"/>
          <p:nvPr/>
        </p:nvSpPr>
        <p:spPr>
          <a:xfrm>
            <a:off x="9454551" y="2380891"/>
            <a:ext cx="2743200"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Times New Roman"/>
                <a:cs typeface="Times New Roman"/>
              </a:rPr>
              <a:t>Numicon – kinaesthetic and visual approach to learning, seeing and doing. Children can put out 5 squares of numicon and count out 5x5 a good way to help children do it themselves with additional learning needs to prevent barriers from learning. This links with Dewey approach of hands on learning, using a social environment with students interests for learning (Bates, 2019).</a:t>
            </a:r>
            <a:r>
              <a:rPr lang="en-GB" dirty="0">
                <a:latin typeface="Times New Roman"/>
                <a:cs typeface="Calibri"/>
              </a:rPr>
              <a:t> </a:t>
            </a:r>
          </a:p>
        </p:txBody>
      </p:sp>
      <p:sp>
        <p:nvSpPr>
          <p:cNvPr id="7" name="TextBox 6">
            <a:extLst>
              <a:ext uri="{FF2B5EF4-FFF2-40B4-BE49-F238E27FC236}">
                <a16:creationId xmlns:a16="http://schemas.microsoft.com/office/drawing/2014/main" id="{4619BA98-382B-42E4-8EB7-8ECC8A9916AB}"/>
              </a:ext>
            </a:extLst>
          </p:cNvPr>
          <p:cNvSpPr txBox="1"/>
          <p:nvPr/>
        </p:nvSpPr>
        <p:spPr>
          <a:xfrm>
            <a:off x="3833004" y="-5751"/>
            <a:ext cx="5029199"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Times New Roman"/>
                <a:cs typeface="Times New Roman"/>
              </a:rPr>
              <a:t>Vygotsky ‘scaffolding’ theory describes the teacher's role in engaging with people and supporting their development with things such as times table charts and numicon (Bates, 2019). This also links to conversations and working with others till children learn to do it on their own (Lindon and Brodie, 2016). </a:t>
            </a:r>
            <a:endParaRPr lang="en-US">
              <a:cs typeface="Calibri" panose="020F0502020204030204"/>
            </a:endParaRPr>
          </a:p>
        </p:txBody>
      </p:sp>
      <p:sp>
        <p:nvSpPr>
          <p:cNvPr id="11" name="TextBox 10">
            <a:extLst>
              <a:ext uri="{FF2B5EF4-FFF2-40B4-BE49-F238E27FC236}">
                <a16:creationId xmlns:a16="http://schemas.microsoft.com/office/drawing/2014/main" id="{207F3B21-95F0-43F6-AF99-07FA5C9038EF}"/>
              </a:ext>
            </a:extLst>
          </p:cNvPr>
          <p:cNvSpPr txBox="1"/>
          <p:nvPr/>
        </p:nvSpPr>
        <p:spPr>
          <a:xfrm>
            <a:off x="9871494" y="1733909"/>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Times New Roman"/>
                <a:cs typeface="Calibri"/>
              </a:rPr>
              <a:t>(Horton Park Primary </a:t>
            </a:r>
            <a:r>
              <a:rPr lang="en-US">
                <a:latin typeface="Times New Roman"/>
                <a:cs typeface="Calibri"/>
              </a:rPr>
              <a:t>School, 2020).</a:t>
            </a:r>
            <a:endParaRPr lang="en-US">
              <a:latin typeface="Times New Roman"/>
              <a:cs typeface="Times New Roman"/>
            </a:endParaRPr>
          </a:p>
        </p:txBody>
      </p:sp>
      <p:sp>
        <p:nvSpPr>
          <p:cNvPr id="13" name="TextBox 12">
            <a:extLst>
              <a:ext uri="{FF2B5EF4-FFF2-40B4-BE49-F238E27FC236}">
                <a16:creationId xmlns:a16="http://schemas.microsoft.com/office/drawing/2014/main" id="{2DCAA137-7D81-40C5-92C6-CBE8E82A596B}"/>
              </a:ext>
            </a:extLst>
          </p:cNvPr>
          <p:cNvSpPr txBox="1"/>
          <p:nvPr/>
        </p:nvSpPr>
        <p:spPr>
          <a:xfrm>
            <a:off x="-5750" y="862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Times New Roman"/>
                <a:cs typeface="Times New Roman"/>
              </a:rPr>
              <a:t>(Laghouat, 2016).</a:t>
            </a:r>
          </a:p>
        </p:txBody>
      </p:sp>
      <p:sp>
        <p:nvSpPr>
          <p:cNvPr id="14" name="TextBox 13">
            <a:extLst>
              <a:ext uri="{FF2B5EF4-FFF2-40B4-BE49-F238E27FC236}">
                <a16:creationId xmlns:a16="http://schemas.microsoft.com/office/drawing/2014/main" id="{679A068F-A2E8-47BE-BA90-988AE1A4F89B}"/>
              </a:ext>
            </a:extLst>
          </p:cNvPr>
          <p:cNvSpPr txBox="1"/>
          <p:nvPr/>
        </p:nvSpPr>
        <p:spPr>
          <a:xfrm>
            <a:off x="6205268" y="644968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Times New Roman"/>
                <a:cs typeface="Calibri"/>
              </a:rPr>
              <a:t>(Austin, 2014).</a:t>
            </a:r>
            <a:endParaRPr lang="en-US">
              <a:latin typeface="Times New Roman"/>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9AE33-4167-43A3-AC4E-5302A9F5CEDD}"/>
              </a:ext>
            </a:extLst>
          </p:cNvPr>
          <p:cNvSpPr>
            <a:spLocks noGrp="1"/>
          </p:cNvSpPr>
          <p:nvPr>
            <p:ph type="title"/>
          </p:nvPr>
        </p:nvSpPr>
        <p:spPr/>
        <p:txBody>
          <a:bodyPr>
            <a:normAutofit/>
          </a:bodyPr>
          <a:lstStyle/>
          <a:p>
            <a:r>
              <a:rPr lang="en-GB" sz="2400" dirty="0">
                <a:latin typeface="Times New Roman"/>
                <a:cs typeface="Calibri Light"/>
              </a:rPr>
              <a:t>Reference List:</a:t>
            </a:r>
          </a:p>
        </p:txBody>
      </p:sp>
      <p:sp>
        <p:nvSpPr>
          <p:cNvPr id="3" name="Content Placeholder 2">
            <a:extLst>
              <a:ext uri="{FF2B5EF4-FFF2-40B4-BE49-F238E27FC236}">
                <a16:creationId xmlns:a16="http://schemas.microsoft.com/office/drawing/2014/main" id="{BDF3BD55-E44D-4C5D-9889-753A89235160}"/>
              </a:ext>
            </a:extLst>
          </p:cNvPr>
          <p:cNvSpPr>
            <a:spLocks noGrp="1"/>
          </p:cNvSpPr>
          <p:nvPr>
            <p:ph idx="1"/>
          </p:nvPr>
        </p:nvSpPr>
        <p:spPr>
          <a:xfrm>
            <a:off x="838200" y="1408682"/>
            <a:ext cx="10515600" cy="5444016"/>
          </a:xfrm>
        </p:spPr>
        <p:txBody>
          <a:bodyPr vert="horz" lIns="91440" tIns="45720" rIns="91440" bIns="45720" rtlCol="0" anchor="t">
            <a:noAutofit/>
          </a:bodyPr>
          <a:lstStyle/>
          <a:p>
            <a:pPr marL="0" indent="0">
              <a:buNone/>
            </a:pPr>
            <a:endParaRPr lang="en-GB" sz="1800" dirty="0">
              <a:ea typeface="+mn-lt"/>
              <a:cs typeface="+mn-lt"/>
            </a:endParaRPr>
          </a:p>
          <a:p>
            <a:r>
              <a:rPr lang="en-GB" sz="1400" dirty="0">
                <a:latin typeface="Times New Roman"/>
                <a:ea typeface="+mn-lt"/>
                <a:cs typeface="+mn-lt"/>
              </a:rPr>
              <a:t>Austin A. (2014) </a:t>
            </a:r>
            <a:r>
              <a:rPr lang="en-GB" sz="1400" i="1" dirty="0">
                <a:latin typeface="Times New Roman"/>
                <a:ea typeface="+mn-lt"/>
                <a:cs typeface="+mn-lt"/>
              </a:rPr>
              <a:t>Is it ADHD or a kinesthetics learning style.  Available at: </a:t>
            </a:r>
            <a:r>
              <a:rPr lang="en-GB" sz="1400" u="sng" dirty="0">
                <a:latin typeface="Times New Roman"/>
                <a:ea typeface="+mn-lt"/>
                <a:cs typeface="+mn-lt"/>
                <a:hlinkClick r:id="rId2"/>
              </a:rPr>
              <a:t>https://www.pinterest.co.uk/pin/75364993737880916/</a:t>
            </a:r>
            <a:r>
              <a:rPr lang="en-GB" sz="1400" dirty="0">
                <a:latin typeface="Times New Roman"/>
                <a:ea typeface="+mn-lt"/>
                <a:cs typeface="+mn-lt"/>
              </a:rPr>
              <a:t> Accessed: 5</a:t>
            </a:r>
            <a:r>
              <a:rPr lang="en-GB" sz="1400" baseline="30000" dirty="0">
                <a:latin typeface="Times New Roman"/>
                <a:ea typeface="+mn-lt"/>
                <a:cs typeface="+mn-lt"/>
              </a:rPr>
              <a:t>th</a:t>
            </a:r>
            <a:r>
              <a:rPr lang="en-GB" sz="1400" dirty="0">
                <a:latin typeface="Times New Roman"/>
                <a:ea typeface="+mn-lt"/>
                <a:cs typeface="+mn-lt"/>
              </a:rPr>
              <a:t> January 2020.</a:t>
            </a:r>
          </a:p>
          <a:p>
            <a:r>
              <a:rPr lang="en-GB" sz="1400" dirty="0">
                <a:latin typeface="Times New Roman"/>
                <a:ea typeface="+mn-lt"/>
                <a:cs typeface="+mn-lt"/>
              </a:rPr>
              <a:t>Bates, B (2019) </a:t>
            </a:r>
            <a:r>
              <a:rPr lang="en-GB" sz="1400" i="1" dirty="0">
                <a:latin typeface="Times New Roman"/>
                <a:ea typeface="+mn-lt"/>
                <a:cs typeface="+mn-lt"/>
              </a:rPr>
              <a:t>LEARNING THEORIES SIMPIFIED. 2nd </a:t>
            </a:r>
            <a:r>
              <a:rPr lang="en-GB" sz="1400" i="1" dirty="0" err="1">
                <a:latin typeface="Times New Roman"/>
                <a:ea typeface="+mn-lt"/>
                <a:cs typeface="+mn-lt"/>
              </a:rPr>
              <a:t>edn</a:t>
            </a:r>
            <a:r>
              <a:rPr lang="en-GB" sz="1400" i="1" dirty="0">
                <a:latin typeface="Times New Roman"/>
                <a:ea typeface="+mn-lt"/>
                <a:cs typeface="+mn-lt"/>
              </a:rPr>
              <a:t>. London: SAGE.</a:t>
            </a:r>
          </a:p>
          <a:p>
            <a:r>
              <a:rPr lang="en-GB" sz="1400" dirty="0">
                <a:latin typeface="Times New Roman"/>
                <a:ea typeface="+mn-lt"/>
                <a:cs typeface="+mn-lt"/>
              </a:rPr>
              <a:t>Frederickson, N and Cline, T. (2015)</a:t>
            </a:r>
            <a:r>
              <a:rPr lang="en-GB" sz="1400" i="1" dirty="0">
                <a:latin typeface="Times New Roman"/>
                <a:ea typeface="+mn-lt"/>
                <a:cs typeface="+mn-lt"/>
              </a:rPr>
              <a:t> Special Educational Needs, Inclusion and Diversity</a:t>
            </a:r>
            <a:r>
              <a:rPr lang="en-GB" sz="1400" dirty="0">
                <a:latin typeface="Times New Roman"/>
                <a:ea typeface="+mn-lt"/>
                <a:cs typeface="+mn-lt"/>
              </a:rPr>
              <a:t>. 3</a:t>
            </a:r>
            <a:r>
              <a:rPr lang="en-GB" sz="1400" baseline="30000" dirty="0">
                <a:latin typeface="Times New Roman"/>
                <a:ea typeface="+mn-lt"/>
                <a:cs typeface="+mn-lt"/>
              </a:rPr>
              <a:t>rd</a:t>
            </a:r>
            <a:r>
              <a:rPr lang="en-GB" sz="1400" dirty="0">
                <a:latin typeface="Times New Roman"/>
                <a:ea typeface="+mn-lt"/>
                <a:cs typeface="+mn-lt"/>
              </a:rPr>
              <a:t> </a:t>
            </a:r>
            <a:r>
              <a:rPr lang="en-GB" sz="1400" dirty="0" err="1">
                <a:latin typeface="Times New Roman"/>
                <a:ea typeface="+mn-lt"/>
                <a:cs typeface="+mn-lt"/>
              </a:rPr>
              <a:t>edn</a:t>
            </a:r>
            <a:r>
              <a:rPr lang="en-GB" sz="1400" dirty="0">
                <a:latin typeface="Times New Roman"/>
                <a:ea typeface="+mn-lt"/>
                <a:cs typeface="+mn-lt"/>
              </a:rPr>
              <a:t>. Berkshire: Open University Press.</a:t>
            </a:r>
            <a:endParaRPr lang="en-US" sz="1400" dirty="0">
              <a:latin typeface="Times New Roman"/>
              <a:ea typeface="+mn-lt"/>
              <a:cs typeface="+mn-lt"/>
            </a:endParaRPr>
          </a:p>
          <a:p>
            <a:r>
              <a:rPr lang="en-GB" sz="1400" dirty="0">
                <a:latin typeface="Times New Roman"/>
                <a:ea typeface="+mn-lt"/>
                <a:cs typeface="+mn-lt"/>
              </a:rPr>
              <a:t>Horton Park Primary School. (2020) </a:t>
            </a:r>
            <a:r>
              <a:rPr lang="en-GB" sz="1400" i="1" dirty="0">
                <a:latin typeface="Times New Roman"/>
                <a:ea typeface="+mn-lt"/>
                <a:cs typeface="+mn-lt"/>
              </a:rPr>
              <a:t>Making 10 with </a:t>
            </a:r>
            <a:r>
              <a:rPr lang="en-GB" sz="1400" i="1" dirty="0" err="1">
                <a:latin typeface="Times New Roman"/>
                <a:ea typeface="+mn-lt"/>
                <a:cs typeface="+mn-lt"/>
              </a:rPr>
              <a:t>numicon</a:t>
            </a:r>
            <a:r>
              <a:rPr lang="en-GB" sz="1400" i="1" dirty="0">
                <a:latin typeface="Times New Roman"/>
                <a:ea typeface="+mn-lt"/>
                <a:cs typeface="+mn-lt"/>
              </a:rPr>
              <a:t>. </a:t>
            </a:r>
            <a:r>
              <a:rPr lang="en-GB" sz="1400" u="sng" dirty="0">
                <a:latin typeface="Times New Roman"/>
                <a:ea typeface="+mn-lt"/>
                <a:cs typeface="+mn-lt"/>
                <a:hlinkClick r:id="rId3"/>
              </a:rPr>
              <a:t>https://hortonparkprimary.co.uk/kids-zone/making-10-with-numicon/</a:t>
            </a:r>
            <a:r>
              <a:rPr lang="en-GB" sz="1400" dirty="0">
                <a:latin typeface="Times New Roman"/>
                <a:ea typeface="+mn-lt"/>
                <a:cs typeface="+mn-lt"/>
              </a:rPr>
              <a:t> Accessed on 1</a:t>
            </a:r>
            <a:r>
              <a:rPr lang="en-GB" sz="1400" baseline="30000" dirty="0">
                <a:latin typeface="Times New Roman"/>
                <a:ea typeface="+mn-lt"/>
                <a:cs typeface="+mn-lt"/>
              </a:rPr>
              <a:t>st</a:t>
            </a:r>
            <a:r>
              <a:rPr lang="en-GB" sz="1400" dirty="0">
                <a:latin typeface="Times New Roman"/>
                <a:ea typeface="+mn-lt"/>
                <a:cs typeface="+mn-lt"/>
              </a:rPr>
              <a:t> January 2020.</a:t>
            </a:r>
          </a:p>
          <a:p>
            <a:r>
              <a:rPr lang="en-GB" sz="1400" dirty="0" err="1">
                <a:latin typeface="Times New Roman"/>
                <a:ea typeface="+mn-lt"/>
                <a:cs typeface="+mn-lt"/>
              </a:rPr>
              <a:t>Laghouat</a:t>
            </a:r>
            <a:r>
              <a:rPr lang="en-GB" sz="1400" dirty="0">
                <a:latin typeface="Times New Roman"/>
                <a:ea typeface="+mn-lt"/>
                <a:cs typeface="+mn-lt"/>
              </a:rPr>
              <a:t> Dz. (2016) </a:t>
            </a:r>
            <a:r>
              <a:rPr lang="en-GB" sz="1400" i="1" dirty="0">
                <a:latin typeface="Times New Roman"/>
                <a:ea typeface="+mn-lt"/>
                <a:cs typeface="+mn-lt"/>
              </a:rPr>
              <a:t>Multiplication Table Printable.</a:t>
            </a:r>
            <a:r>
              <a:rPr lang="en-GB" sz="1400" dirty="0">
                <a:latin typeface="Times New Roman"/>
                <a:ea typeface="+mn-lt"/>
                <a:cs typeface="+mn-lt"/>
              </a:rPr>
              <a:t> DMCA. Available at: </a:t>
            </a:r>
            <a:r>
              <a:rPr lang="en-GB" sz="1400" u="sng" dirty="0">
                <a:latin typeface="Times New Roman"/>
                <a:ea typeface="+mn-lt"/>
                <a:cs typeface="+mn-lt"/>
                <a:hlinkClick r:id="rId4"/>
              </a:rPr>
              <a:t>www.laghouat-dz.org/multiplication-table-template-printable/</a:t>
            </a:r>
            <a:r>
              <a:rPr lang="en-GB" sz="1400" dirty="0">
                <a:latin typeface="Times New Roman"/>
                <a:ea typeface="+mn-lt"/>
                <a:cs typeface="+mn-lt"/>
              </a:rPr>
              <a:t> Accessed on:11</a:t>
            </a:r>
            <a:r>
              <a:rPr lang="en-GB" sz="1400" baseline="30000" dirty="0">
                <a:latin typeface="Times New Roman"/>
                <a:ea typeface="+mn-lt"/>
                <a:cs typeface="+mn-lt"/>
              </a:rPr>
              <a:t>th</a:t>
            </a:r>
            <a:r>
              <a:rPr lang="en-GB" sz="1400" dirty="0">
                <a:latin typeface="Times New Roman"/>
                <a:ea typeface="+mn-lt"/>
                <a:cs typeface="+mn-lt"/>
              </a:rPr>
              <a:t> January 2020.</a:t>
            </a:r>
          </a:p>
          <a:p>
            <a:r>
              <a:rPr lang="en-GB" sz="1400" dirty="0">
                <a:latin typeface="Times New Roman"/>
                <a:ea typeface="+mn-lt"/>
                <a:cs typeface="+mn-lt"/>
              </a:rPr>
              <a:t>Lindon and Brodie. (2016) </a:t>
            </a:r>
            <a:r>
              <a:rPr lang="en-GB" sz="1400" i="1" dirty="0">
                <a:latin typeface="Times New Roman"/>
                <a:ea typeface="+mn-lt"/>
                <a:cs typeface="+mn-lt"/>
              </a:rPr>
              <a:t>Understanding Child Development.</a:t>
            </a:r>
            <a:r>
              <a:rPr lang="en-GB" sz="1400" dirty="0">
                <a:latin typeface="Times New Roman"/>
                <a:ea typeface="+mn-lt"/>
                <a:cs typeface="+mn-lt"/>
              </a:rPr>
              <a:t> 4</a:t>
            </a:r>
            <a:r>
              <a:rPr lang="en-GB" sz="1400" baseline="30000" dirty="0">
                <a:latin typeface="Times New Roman"/>
                <a:ea typeface="+mn-lt"/>
                <a:cs typeface="+mn-lt"/>
              </a:rPr>
              <a:t>th</a:t>
            </a:r>
            <a:r>
              <a:rPr lang="en-GB" sz="1400" dirty="0">
                <a:latin typeface="Times New Roman"/>
                <a:ea typeface="+mn-lt"/>
                <a:cs typeface="+mn-lt"/>
              </a:rPr>
              <a:t> </a:t>
            </a:r>
            <a:r>
              <a:rPr lang="en-GB" sz="1400" dirty="0" err="1">
                <a:latin typeface="Times New Roman"/>
                <a:ea typeface="+mn-lt"/>
                <a:cs typeface="+mn-lt"/>
              </a:rPr>
              <a:t>edn</a:t>
            </a:r>
            <a:r>
              <a:rPr lang="en-GB" sz="1400" dirty="0">
                <a:latin typeface="Times New Roman"/>
                <a:ea typeface="+mn-lt"/>
                <a:cs typeface="+mn-lt"/>
              </a:rPr>
              <a:t>. London: Hodder Education. </a:t>
            </a:r>
          </a:p>
          <a:p>
            <a:r>
              <a:rPr lang="en-GB" sz="1400" dirty="0">
                <a:latin typeface="Times New Roman"/>
                <a:cs typeface="Calibri"/>
              </a:rPr>
              <a:t>Welsh Government, (2019) </a:t>
            </a:r>
            <a:r>
              <a:rPr lang="en-GB" sz="1400" i="1" dirty="0">
                <a:latin typeface="Times New Roman"/>
                <a:cs typeface="Calibri"/>
              </a:rPr>
              <a:t>Additional Learning Needs in the context of curriculum for wales 2022. W</a:t>
            </a:r>
            <a:r>
              <a:rPr lang="en-GB" sz="1400" dirty="0">
                <a:latin typeface="Times New Roman"/>
                <a:cs typeface="Calibri"/>
              </a:rPr>
              <a:t>elsh Government: Education Wales.</a:t>
            </a:r>
            <a:endParaRPr lang="en-US" sz="1400" dirty="0">
              <a:latin typeface="Times New Roman"/>
              <a:ea typeface="+mn-lt"/>
              <a:cs typeface="+mn-lt"/>
            </a:endParaRPr>
          </a:p>
          <a:p>
            <a:r>
              <a:rPr lang="en-GB" sz="1400" dirty="0">
                <a:latin typeface="Times New Roman"/>
                <a:cs typeface="Calibri"/>
              </a:rPr>
              <a:t>Welsh Government (2013) </a:t>
            </a:r>
            <a:r>
              <a:rPr lang="en-GB" sz="1400" i="1" dirty="0">
                <a:latin typeface="Times New Roman"/>
                <a:cs typeface="Calibri"/>
              </a:rPr>
              <a:t>National Literacy and Numeracy Framework: to support schools in introducing the National Literacy and Numeracy Framework. HWB: Education Wales. Available at: </a:t>
            </a:r>
            <a:r>
              <a:rPr lang="en-GB" sz="1400" dirty="0">
                <a:latin typeface="Times New Roman"/>
                <a:ea typeface="+mn-lt"/>
                <a:cs typeface="+mn-lt"/>
                <a:hlinkClick r:id="rId5"/>
              </a:rPr>
              <a:t>https://hwb.gov.wales/storage/64812b0e-3d20-4d10-94e8-68221e47a38d/to-support-schools-in-introducing-the-national-literacy-and-numeracy-framework.pdf</a:t>
            </a:r>
            <a:r>
              <a:rPr lang="en-GB" sz="1400" i="1" dirty="0">
                <a:latin typeface="Times New Roman"/>
                <a:ea typeface="+mn-lt"/>
                <a:cs typeface="+mn-lt"/>
              </a:rPr>
              <a:t> </a:t>
            </a:r>
            <a:r>
              <a:rPr lang="en-GB" sz="1400" dirty="0">
                <a:latin typeface="Times New Roman"/>
                <a:ea typeface="+mn-lt"/>
                <a:cs typeface="+mn-lt"/>
              </a:rPr>
              <a:t>Visited : 10th January 2020.</a:t>
            </a:r>
            <a:endParaRPr lang="en-GB" sz="1400" i="1" dirty="0">
              <a:latin typeface="Times New Roman"/>
              <a:cs typeface="Calibri"/>
            </a:endParaRPr>
          </a:p>
          <a:p>
            <a:r>
              <a:rPr lang="en-GB" sz="1400" i="1" dirty="0">
                <a:latin typeface="Times New Roman"/>
                <a:cs typeface="Calibri"/>
              </a:rPr>
              <a:t>Welsh Government. (2008) National Literacy and Numeracy framework: Curriculum for Wales 2008 version. HWB: Education Wales. Available at:  </a:t>
            </a:r>
            <a:r>
              <a:rPr lang="en-GB" sz="1400" dirty="0">
                <a:latin typeface="Times New Roman"/>
                <a:ea typeface="+mn-lt"/>
                <a:cs typeface="+mn-lt"/>
                <a:hlinkClick r:id="rId6"/>
              </a:rPr>
              <a:t>https://hwb.gov.wales/curriculum-for-wales-2008/national-literacy-and-numeracy-framework-curriculum-for-wales-2008-version/</a:t>
            </a:r>
            <a:r>
              <a:rPr lang="en-GB" sz="1400" dirty="0">
                <a:latin typeface="Times New Roman"/>
                <a:ea typeface="+mn-lt"/>
                <a:cs typeface="+mn-lt"/>
              </a:rPr>
              <a:t> Visited: 5th January 2020.</a:t>
            </a:r>
          </a:p>
          <a:p>
            <a:endParaRPr lang="en-GB" sz="1400" dirty="0">
              <a:cs typeface="Calibri"/>
            </a:endParaRPr>
          </a:p>
          <a:p>
            <a:pPr marL="0" indent="0">
              <a:buNone/>
            </a:pPr>
            <a:endParaRPr lang="en-GB" sz="1800" dirty="0">
              <a:cs typeface="Calibri"/>
            </a:endParaRPr>
          </a:p>
          <a:p>
            <a:endParaRPr lang="en-GB" sz="1800" dirty="0">
              <a:cs typeface="Calibri"/>
            </a:endParaRPr>
          </a:p>
          <a:p>
            <a:endParaRPr lang="en-GB" dirty="0">
              <a:cs typeface="Calibri"/>
            </a:endParaRPr>
          </a:p>
        </p:txBody>
      </p:sp>
    </p:spTree>
    <p:extLst>
      <p:ext uri="{BB962C8B-B14F-4D97-AF65-F5344CB8AC3E}">
        <p14:creationId xmlns:p14="http://schemas.microsoft.com/office/powerpoint/2010/main" val="345969472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Presentation of Resource Pack​ SJIE5001​ By Jessica George​</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350</cp:revision>
  <dcterms:created xsi:type="dcterms:W3CDTF">2020-01-11T13:57:06Z</dcterms:created>
  <dcterms:modified xsi:type="dcterms:W3CDTF">2020-01-12T21:05:18Z</dcterms:modified>
</cp:coreProperties>
</file>