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6" d="100"/>
          <a:sy n="86" d="100"/>
        </p:scale>
        <p:origin x="930" y="5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0BA1CFD-BFF0-48BC-9BA5-4974D7A6AB15}" type="datetimeFigureOut">
              <a:rPr lang="en-US" smtClean="0"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D12AA694-00EB-4F4B-AABB-6F50FB17891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  <p:sldLayoutId id="2147483793" r:id="rId12"/>
    <p:sldLayoutId id="2147483794" r:id="rId13"/>
    <p:sldLayoutId id="2147483795" r:id="rId14"/>
    <p:sldLayoutId id="2147483796" r:id="rId15"/>
    <p:sldLayoutId id="2147483797" r:id="rId16"/>
    <p:sldLayoutId id="2147483798" r:id="rId17"/>
    <p:sldLayoutId id="2147483799" r:id="rId18"/>
    <p:sldLayoutId id="2147483800" r:id="rId19"/>
    <p:sldLayoutId id="2147483801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FbuW91_z7HE" TargetMode="Externa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buW91_z7HE" TargetMode="External"/><Relationship Id="rId2" Type="http://schemas.openxmlformats.org/officeDocument/2006/relationships/hyperlink" Target="https://www.ons.gov.uk/peoplepopulationandcommunity/crimeandjustice/bulletins/" TargetMode="Externa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who.int/news-room/fact-sheets/detail/violence-against-wom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21999" y="4624668"/>
            <a:ext cx="4817201" cy="933450"/>
          </a:xfrm>
        </p:spPr>
        <p:txBody>
          <a:bodyPr>
            <a:normAutofit/>
          </a:bodyPr>
          <a:lstStyle/>
          <a:p>
            <a:r>
              <a:rPr lang="en-US" sz="3600" dirty="0" smtClean="0"/>
              <a:t>Behind Closed Doors</a:t>
            </a:r>
            <a:r>
              <a:rPr lang="en-US" dirty="0" smtClean="0"/>
              <a:t>	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21999" y="5562599"/>
            <a:ext cx="4817201" cy="748553"/>
          </a:xfrm>
        </p:spPr>
        <p:txBody>
          <a:bodyPr>
            <a:noAutofit/>
          </a:bodyPr>
          <a:lstStyle/>
          <a:p>
            <a:r>
              <a:rPr lang="en-US" sz="2000" dirty="0" smtClean="0">
                <a:solidFill>
                  <a:schemeClr val="tx1"/>
                </a:solidFill>
              </a:rPr>
              <a:t>Can psychotherapy be effective for perpetrators of domestic abuse?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66750" y="5635625"/>
            <a:ext cx="16859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Philippa Jones </a:t>
            </a:r>
          </a:p>
          <a:p>
            <a:r>
              <a:rPr lang="en-US" dirty="0" smtClean="0"/>
              <a:t>1604330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750" y="4829391"/>
            <a:ext cx="1470479" cy="588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829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454971" y="1400545"/>
            <a:ext cx="1400662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WHY?</a:t>
            </a:r>
            <a:endParaRPr lang="en-US"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2016956" y="2931807"/>
            <a:ext cx="46474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charset="2"/>
              <a:buChar char="v"/>
            </a:pPr>
            <a:r>
              <a:rPr lang="en-US" dirty="0" smtClean="0"/>
              <a:t>Personal experience</a:t>
            </a:r>
          </a:p>
          <a:p>
            <a:endParaRPr lang="en-US" dirty="0"/>
          </a:p>
          <a:p>
            <a:endParaRPr lang="en-US" dirty="0" smtClean="0"/>
          </a:p>
          <a:p>
            <a:pPr marL="285750" indent="-285750">
              <a:buFont typeface="Wingdings" charset="2"/>
              <a:buChar char="v"/>
            </a:pPr>
            <a:r>
              <a:rPr lang="en-US" dirty="0" smtClean="0"/>
              <a:t>Victim </a:t>
            </a:r>
            <a:r>
              <a:rPr lang="en-US" dirty="0" smtClean="0">
                <a:sym typeface="Wingdings"/>
              </a:rPr>
              <a:t> Survivor  Warrior  </a:t>
            </a:r>
            <a:r>
              <a:rPr lang="en-US" dirty="0" err="1" smtClean="0">
                <a:sym typeface="Wingdings"/>
              </a:rPr>
              <a:t>Thriver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170429"/>
            <a:ext cx="2975187" cy="168757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8858" y="816382"/>
            <a:ext cx="3375142" cy="1687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043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30201" y="2334241"/>
            <a:ext cx="5805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864109" y="2355266"/>
            <a:ext cx="5391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charset="2"/>
              <a:buChar char="v"/>
            </a:pPr>
            <a:r>
              <a:rPr lang="en-US" dirty="0">
                <a:hlinkClick r:id="rId2"/>
              </a:rPr>
              <a:t>https://www.youtube.com/watch?v=</a:t>
            </a:r>
            <a:r>
              <a:rPr lang="en-US" dirty="0" smtClean="0">
                <a:hlinkClick r:id="rId2"/>
              </a:rPr>
              <a:t>FbuW91_z7HE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904903" y="1381871"/>
            <a:ext cx="34033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A glimpse of reality</a:t>
            </a:r>
            <a:endParaRPr lang="en-US" sz="28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6512" y="3824907"/>
            <a:ext cx="3729441" cy="1125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495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99472" y="1493914"/>
            <a:ext cx="6445319" cy="4678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Statistics</a:t>
            </a:r>
          </a:p>
          <a:p>
            <a:endParaRPr lang="en-US" sz="3200" dirty="0"/>
          </a:p>
          <a:p>
            <a:r>
              <a:rPr lang="en-US" dirty="0" smtClean="0"/>
              <a:t>Up to March 2018, 2 million adults aged between 16 and 59 </a:t>
            </a:r>
          </a:p>
          <a:p>
            <a:r>
              <a:rPr lang="en-US" dirty="0"/>
              <a:t>e</a:t>
            </a:r>
            <a:r>
              <a:rPr lang="en-US" dirty="0" smtClean="0"/>
              <a:t>xperienced domestic abuse (Office of National Statistics, 2018)</a:t>
            </a:r>
          </a:p>
          <a:p>
            <a:endParaRPr lang="en-US" dirty="0"/>
          </a:p>
          <a:p>
            <a:r>
              <a:rPr lang="en-US" dirty="0" smtClean="0"/>
              <a:t>Approximately 600,000 domestic abuse related crimes recorded </a:t>
            </a:r>
          </a:p>
          <a:p>
            <a:r>
              <a:rPr lang="en-US" dirty="0" smtClean="0"/>
              <a:t>by police </a:t>
            </a:r>
            <a:r>
              <a:rPr lang="en-US" dirty="0" smtClean="0">
                <a:sym typeface="Wingdings"/>
              </a:rPr>
              <a:t> an increase of 23% from 2017</a:t>
            </a:r>
          </a:p>
          <a:p>
            <a:endParaRPr lang="en-US" dirty="0">
              <a:sym typeface="Wingdings"/>
            </a:endParaRPr>
          </a:p>
          <a:p>
            <a:r>
              <a:rPr lang="en-US" dirty="0" smtClean="0">
                <a:sym typeface="Wingdings"/>
              </a:rPr>
              <a:t>Globally, 1 in 3 women having experienced either physical and/or </a:t>
            </a:r>
          </a:p>
          <a:p>
            <a:r>
              <a:rPr lang="en-US" dirty="0" smtClean="0">
                <a:sym typeface="Wingdings"/>
              </a:rPr>
              <a:t>sexual violence in their lifetime (WHO, 2017)</a:t>
            </a:r>
          </a:p>
          <a:p>
            <a:endParaRPr lang="en-US" dirty="0">
              <a:sym typeface="Wingdings"/>
            </a:endParaRPr>
          </a:p>
          <a:p>
            <a:r>
              <a:rPr lang="en-US" dirty="0" smtClean="0">
                <a:sym typeface="Wingdings"/>
              </a:rPr>
              <a:t>As many as 38% of murders of women are committed by a male </a:t>
            </a:r>
            <a:endParaRPr lang="en-US" dirty="0">
              <a:sym typeface="Wingdings"/>
            </a:endParaRPr>
          </a:p>
          <a:p>
            <a:r>
              <a:rPr lang="en-US" dirty="0" smtClean="0">
                <a:sym typeface="Wingdings"/>
              </a:rPr>
              <a:t>intimate partner</a:t>
            </a:r>
          </a:p>
          <a:p>
            <a:endParaRPr lang="en-US" dirty="0">
              <a:sym typeface="Wingding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978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92914" y="1830045"/>
            <a:ext cx="43013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Health Implications </a:t>
            </a:r>
            <a:r>
              <a:rPr lang="mr-IN" sz="3200" dirty="0" smtClean="0"/>
              <a:t>–</a:t>
            </a:r>
            <a:r>
              <a:rPr lang="en-US" sz="3200" dirty="0" smtClean="0"/>
              <a:t> Survivors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67552" y="3417329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960929" y="3006502"/>
            <a:ext cx="50237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charset="2"/>
              <a:buChar char="v"/>
            </a:pPr>
            <a:r>
              <a:rPr lang="en-US" dirty="0" smtClean="0"/>
              <a:t>Physical</a:t>
            </a:r>
          </a:p>
          <a:p>
            <a:pPr marL="285750" indent="-285750">
              <a:buFont typeface="Wingdings" charset="2"/>
              <a:buChar char="v"/>
            </a:pPr>
            <a:endParaRPr lang="en-US" dirty="0"/>
          </a:p>
          <a:p>
            <a:pPr marL="285750" indent="-285750">
              <a:buFont typeface="Wingdings" charset="2"/>
              <a:buChar char="v"/>
            </a:pPr>
            <a:r>
              <a:rPr lang="en-US" dirty="0" smtClean="0"/>
              <a:t>Emotional      </a:t>
            </a:r>
          </a:p>
          <a:p>
            <a:pPr marL="285750" indent="-285750">
              <a:buFont typeface="Wingdings" charset="2"/>
              <a:buChar char="v"/>
            </a:pPr>
            <a:endParaRPr lang="en-US" dirty="0"/>
          </a:p>
          <a:p>
            <a:pPr marL="285750" indent="-285750">
              <a:buFont typeface="Wingdings" charset="2"/>
              <a:buChar char="v"/>
            </a:pPr>
            <a:r>
              <a:rPr lang="en-US" dirty="0" smtClean="0"/>
              <a:t>Sexual  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975386" y="5440928"/>
            <a:ext cx="1983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Herman, J. (2015)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804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527150" y="2010723"/>
            <a:ext cx="5679560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Consequences - Perpetrators</a:t>
            </a:r>
            <a:endParaRPr lang="en-US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1799315" y="3008525"/>
            <a:ext cx="2557110" cy="17543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charset="2"/>
              <a:buChar char="v"/>
            </a:pPr>
            <a:r>
              <a:rPr lang="en-US" dirty="0" smtClean="0"/>
              <a:t>Imprisonment</a:t>
            </a:r>
          </a:p>
          <a:p>
            <a:pPr marL="285750" indent="-285750">
              <a:buFont typeface="Wingdings" charset="2"/>
              <a:buChar char="v"/>
            </a:pPr>
            <a:endParaRPr lang="en-US" dirty="0"/>
          </a:p>
          <a:p>
            <a:pPr marL="285750" indent="-285750">
              <a:buFont typeface="Wingdings" charset="2"/>
              <a:buChar char="v"/>
            </a:pPr>
            <a:r>
              <a:rPr lang="en-US" dirty="0" smtClean="0"/>
              <a:t>Stigma</a:t>
            </a:r>
          </a:p>
          <a:p>
            <a:pPr marL="285750" indent="-285750">
              <a:buFont typeface="Wingdings" charset="2"/>
              <a:buChar char="v"/>
            </a:pPr>
            <a:endParaRPr lang="en-US" dirty="0"/>
          </a:p>
          <a:p>
            <a:pPr marL="285750" indent="-285750">
              <a:buFont typeface="Wingdings" charset="2"/>
              <a:buChar char="v"/>
            </a:pPr>
            <a:r>
              <a:rPr lang="en-US" dirty="0" smtClean="0"/>
              <a:t>Future relationships</a:t>
            </a:r>
          </a:p>
          <a:p>
            <a:pPr marL="285750" indent="-285750">
              <a:buFont typeface="Wingdings" charset="2"/>
              <a:buChar char="v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795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20278" y="2101432"/>
            <a:ext cx="2750272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Missing Link?</a:t>
            </a:r>
            <a:endParaRPr lang="en-US"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2131962" y="3114352"/>
            <a:ext cx="4026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Help and support &gt; Shun and shame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126538" y="3652112"/>
            <a:ext cx="63264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Anger management? Or simply papering over the cracks?</a:t>
            </a:r>
          </a:p>
          <a:p>
            <a:r>
              <a:rPr lang="en-US" dirty="0" smtClean="0"/>
              <a:t>(George et al., 2011)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1178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17872" y="1874659"/>
            <a:ext cx="530722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How can psychotherapy help perpetrators? -</a:t>
            </a:r>
          </a:p>
          <a:p>
            <a:r>
              <a:rPr lang="en-US" sz="2800" dirty="0" smtClean="0"/>
              <a:t>Theoretical links</a:t>
            </a:r>
            <a:endParaRPr lang="en-US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1723714" y="3507426"/>
            <a:ext cx="433965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charset="2"/>
              <a:buChar char="v"/>
            </a:pPr>
            <a:r>
              <a:rPr lang="en-US" dirty="0" smtClean="0"/>
              <a:t>Men and shame</a:t>
            </a:r>
          </a:p>
          <a:p>
            <a:pPr marL="285750" indent="-285750">
              <a:buFont typeface="Wingdings" charset="2"/>
              <a:buChar char="v"/>
            </a:pPr>
            <a:endParaRPr lang="en-US" dirty="0"/>
          </a:p>
          <a:p>
            <a:pPr marL="285750" indent="-285750">
              <a:buFont typeface="Wingdings" charset="2"/>
              <a:buChar char="v"/>
            </a:pPr>
            <a:r>
              <a:rPr lang="en-US" dirty="0" smtClean="0"/>
              <a:t>Attachment theory (Brown, 2004)</a:t>
            </a:r>
          </a:p>
          <a:p>
            <a:pPr marL="285750" indent="-285750">
              <a:buFont typeface="Wingdings" charset="2"/>
              <a:buChar char="v"/>
            </a:pPr>
            <a:endParaRPr lang="en-US" dirty="0"/>
          </a:p>
          <a:p>
            <a:pPr marL="285750" indent="-285750">
              <a:buFont typeface="Wingdings" charset="2"/>
              <a:buChar char="v"/>
            </a:pPr>
            <a:r>
              <a:rPr lang="en-US" dirty="0" smtClean="0"/>
              <a:t>Trauma response</a:t>
            </a:r>
          </a:p>
          <a:p>
            <a:pPr marL="285750" indent="-285750">
              <a:buFont typeface="Wingdings" charset="2"/>
              <a:buChar char="v"/>
            </a:pPr>
            <a:endParaRPr lang="en-US" dirty="0"/>
          </a:p>
          <a:p>
            <a:pPr marL="285750" indent="-285750">
              <a:buFont typeface="Wingdings" charset="2"/>
              <a:buChar char="v"/>
            </a:pPr>
            <a:r>
              <a:rPr lang="en-US" dirty="0" smtClean="0"/>
              <a:t>The use of Emotion Focused Therapy</a:t>
            </a:r>
          </a:p>
          <a:p>
            <a:pPr marL="285750" indent="-285750">
              <a:buFont typeface="Wingdings" charset="2"/>
              <a:buChar char="v"/>
            </a:pPr>
            <a:endParaRPr lang="en-US" dirty="0"/>
          </a:p>
          <a:p>
            <a:pPr marL="285750" indent="-285750">
              <a:buFont typeface="Wingdings" charset="2"/>
              <a:buChar char="v"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182052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90037" y="1844422"/>
            <a:ext cx="20441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Conclusion</a:t>
            </a:r>
            <a:endParaRPr lang="en-US" sz="2800" dirty="0"/>
          </a:p>
        </p:txBody>
      </p:sp>
      <p:sp>
        <p:nvSpPr>
          <p:cNvPr id="3" name="TextBox 2"/>
          <p:cNvSpPr txBox="1"/>
          <p:nvPr/>
        </p:nvSpPr>
        <p:spPr>
          <a:xfrm>
            <a:off x="1995879" y="3023643"/>
            <a:ext cx="52758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charset="2"/>
              <a:buChar char="v"/>
            </a:pPr>
            <a:r>
              <a:rPr lang="en-US" dirty="0" smtClean="0"/>
              <a:t>Humanistic perspective to help better society</a:t>
            </a:r>
          </a:p>
          <a:p>
            <a:pPr marL="285750" indent="-285750">
              <a:buFont typeface="Wingdings" charset="2"/>
              <a:buChar char="v"/>
            </a:pPr>
            <a:endParaRPr lang="en-US" dirty="0"/>
          </a:p>
          <a:p>
            <a:pPr marL="285750" indent="-285750">
              <a:buFont typeface="Wingdings" charset="2"/>
              <a:buChar char="v"/>
            </a:pPr>
            <a:r>
              <a:rPr lang="en-US" dirty="0" smtClean="0"/>
              <a:t>Gap in literature </a:t>
            </a:r>
            <a:r>
              <a:rPr lang="en-US" dirty="0" smtClean="0">
                <a:sym typeface="Wingdings"/>
              </a:rPr>
              <a:t> future implications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995879" y="4184498"/>
            <a:ext cx="40318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charset="2"/>
              <a:buChar char="v"/>
            </a:pPr>
            <a:r>
              <a:rPr lang="en-US" dirty="0" smtClean="0"/>
              <a:t>Education in healthy relationships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88003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1896" y="2351987"/>
            <a:ext cx="4374593" cy="2460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569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53955" y="1844422"/>
            <a:ext cx="20278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15239" y="2869423"/>
            <a:ext cx="66293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1200" dirty="0" smtClean="0"/>
          </a:p>
          <a:p>
            <a:r>
              <a:rPr lang="en-US" sz="1200" dirty="0" smtClean="0"/>
              <a:t>Domestic abuse in England and Wales: year ending March 2018 (2019)</a:t>
            </a:r>
          </a:p>
          <a:p>
            <a:r>
              <a:rPr lang="en-US" sz="1200" i="1" dirty="0" smtClean="0"/>
              <a:t>Office of National Statistics, </a:t>
            </a:r>
            <a:r>
              <a:rPr lang="en-US" sz="1200" dirty="0" smtClean="0"/>
              <a:t>Available at:</a:t>
            </a:r>
            <a:r>
              <a:rPr lang="en-US" sz="1200" i="1" dirty="0"/>
              <a:t> </a:t>
            </a:r>
            <a:endParaRPr lang="en-US" sz="1200" i="1" dirty="0" smtClean="0"/>
          </a:p>
          <a:p>
            <a:r>
              <a:rPr lang="en-US" sz="1200" dirty="0" smtClean="0">
                <a:hlinkClick r:id="rId2"/>
              </a:rPr>
              <a:t>https</a:t>
            </a:r>
            <a:r>
              <a:rPr lang="en-US" sz="1200" dirty="0">
                <a:hlinkClick r:id="rId2"/>
              </a:rPr>
              <a:t>://www.ons.gov.uk/peoplepopulationandcommunity</a:t>
            </a:r>
            <a:r>
              <a:rPr lang="en-US" sz="1200" dirty="0" smtClean="0">
                <a:hlinkClick r:id="rId2"/>
              </a:rPr>
              <a:t>/crimeandjustice</a:t>
            </a:r>
            <a:r>
              <a:rPr lang="en-US" sz="1200" dirty="0">
                <a:hlinkClick r:id="rId2"/>
              </a:rPr>
              <a:t>/bulletins</a:t>
            </a:r>
            <a:r>
              <a:rPr lang="en-US" sz="1200" dirty="0" smtClean="0">
                <a:hlinkClick r:id="rId2"/>
              </a:rPr>
              <a:t>/</a:t>
            </a:r>
            <a:endParaRPr lang="en-US" sz="1200" dirty="0" smtClean="0"/>
          </a:p>
          <a:p>
            <a:r>
              <a:rPr lang="en-US" sz="1200" dirty="0" err="1" smtClean="0"/>
              <a:t>domesticabuseinenglandandwales</a:t>
            </a:r>
            <a:r>
              <a:rPr lang="en-US" sz="1200" dirty="0" smtClean="0"/>
              <a:t>/Yearendingmarch2018 (Accessed: 25</a:t>
            </a:r>
            <a:r>
              <a:rPr lang="en-US" sz="1200" baseline="30000" dirty="0" smtClean="0"/>
              <a:t>th</a:t>
            </a:r>
            <a:r>
              <a:rPr lang="en-US" sz="1200" dirty="0" smtClean="0"/>
              <a:t> November 2019)</a:t>
            </a:r>
          </a:p>
          <a:p>
            <a:endParaRPr lang="en-US" sz="1200" dirty="0"/>
          </a:p>
        </p:txBody>
      </p:sp>
      <p:sp>
        <p:nvSpPr>
          <p:cNvPr id="4" name="TextBox 3"/>
          <p:cNvSpPr txBox="1"/>
          <p:nvPr/>
        </p:nvSpPr>
        <p:spPr>
          <a:xfrm>
            <a:off x="815240" y="4029736"/>
            <a:ext cx="68673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/>
              <a:t>Herman, J. (2015) </a:t>
            </a:r>
            <a:r>
              <a:rPr lang="en-US" sz="1200" i="1" dirty="0" smtClean="0"/>
              <a:t>Trauma and Recovery</a:t>
            </a:r>
            <a:r>
              <a:rPr lang="en-US" sz="1200" dirty="0" smtClean="0"/>
              <a:t>, New York: Basic Books</a:t>
            </a:r>
          </a:p>
          <a:p>
            <a:endParaRPr lang="en-US" sz="1200" dirty="0"/>
          </a:p>
          <a:p>
            <a:r>
              <a:rPr lang="en-US" sz="1200" dirty="0" err="1" smtClean="0"/>
              <a:t>Womensaid</a:t>
            </a:r>
            <a:r>
              <a:rPr lang="en-US" sz="1200" dirty="0" smtClean="0"/>
              <a:t>, (2018) </a:t>
            </a:r>
            <a:r>
              <a:rPr lang="en-US" sz="1200" i="1" dirty="0" smtClean="0"/>
              <a:t>YouTube</a:t>
            </a:r>
            <a:r>
              <a:rPr lang="en-US" sz="1200" dirty="0" smtClean="0"/>
              <a:t>, Available at: </a:t>
            </a:r>
            <a:r>
              <a:rPr lang="en-US" sz="1200" dirty="0" smtClean="0">
                <a:hlinkClick r:id="rId3"/>
              </a:rPr>
              <a:t>https</a:t>
            </a:r>
            <a:r>
              <a:rPr lang="en-US" sz="1200" dirty="0">
                <a:hlinkClick r:id="rId3"/>
              </a:rPr>
              <a:t>://www.youtube.com/watch?v=</a:t>
            </a:r>
            <a:r>
              <a:rPr lang="en-US" sz="1200" dirty="0" smtClean="0">
                <a:hlinkClick r:id="rId3"/>
              </a:rPr>
              <a:t>FbuW91_z7HE</a:t>
            </a:r>
            <a:r>
              <a:rPr lang="en-US" sz="1200" dirty="0" smtClean="0"/>
              <a:t> </a:t>
            </a:r>
          </a:p>
          <a:p>
            <a:r>
              <a:rPr lang="en-US" sz="1200" dirty="0" smtClean="0"/>
              <a:t>(Accessed:25</a:t>
            </a:r>
            <a:r>
              <a:rPr lang="en-US" sz="1200" baseline="30000" dirty="0" smtClean="0"/>
              <a:t>th</a:t>
            </a:r>
            <a:r>
              <a:rPr lang="en-US" sz="1200" dirty="0" smtClean="0"/>
              <a:t> November 2019)</a:t>
            </a:r>
          </a:p>
          <a:p>
            <a:endParaRPr lang="en-US" sz="1200" dirty="0"/>
          </a:p>
          <a:p>
            <a:r>
              <a:rPr lang="en-US" sz="1200" dirty="0" smtClean="0"/>
              <a:t>Violence Against Women, (2017) </a:t>
            </a:r>
            <a:r>
              <a:rPr lang="en-US" sz="1200" i="1" dirty="0" smtClean="0"/>
              <a:t>World Health </a:t>
            </a:r>
            <a:r>
              <a:rPr lang="en-US" sz="1200" i="1" dirty="0" err="1" smtClean="0"/>
              <a:t>Organisation</a:t>
            </a:r>
            <a:r>
              <a:rPr lang="en-US" sz="1200" dirty="0" smtClean="0"/>
              <a:t>, </a:t>
            </a:r>
            <a:r>
              <a:rPr lang="en-US" sz="1200" dirty="0"/>
              <a:t>Available at</a:t>
            </a:r>
            <a:r>
              <a:rPr lang="en-US" sz="1200" dirty="0" smtClean="0"/>
              <a:t>: </a:t>
            </a:r>
            <a:r>
              <a:rPr lang="en-US" sz="1200" dirty="0" smtClean="0">
                <a:hlinkClick r:id="rId4"/>
              </a:rPr>
              <a:t>https</a:t>
            </a:r>
            <a:r>
              <a:rPr lang="en-US" sz="1200" dirty="0">
                <a:hlinkClick r:id="rId4"/>
              </a:rPr>
              <a:t>://www.who.int/news-room/fact-sheets/detail/violence-against-</a:t>
            </a:r>
            <a:r>
              <a:rPr lang="en-US" sz="1200" dirty="0" smtClean="0">
                <a:hlinkClick r:id="rId4"/>
              </a:rPr>
              <a:t>women</a:t>
            </a:r>
            <a:r>
              <a:rPr lang="en-US" sz="1200" dirty="0" smtClean="0"/>
              <a:t> (Accessed: 25th November 2019) </a:t>
            </a:r>
            <a:endParaRPr lang="en-US" sz="1200" dirty="0"/>
          </a:p>
        </p:txBody>
      </p:sp>
      <p:sp>
        <p:nvSpPr>
          <p:cNvPr id="6" name="TextBox 5"/>
          <p:cNvSpPr txBox="1"/>
          <p:nvPr/>
        </p:nvSpPr>
        <p:spPr>
          <a:xfrm>
            <a:off x="816972" y="2500091"/>
            <a:ext cx="6300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Brown, J. (2004) ‘Shame and domestic violence: treatment perspectives for perpetrators</a:t>
            </a:r>
          </a:p>
          <a:p>
            <a:r>
              <a:rPr lang="en-US" sz="1200" dirty="0" smtClean="0"/>
              <a:t>From self psychology and affect theory’, Sexual and Relationship Therapy, 19, </a:t>
            </a:r>
            <a:r>
              <a:rPr lang="en-US" sz="1200" dirty="0" err="1" smtClean="0"/>
              <a:t>pp</a:t>
            </a:r>
            <a:r>
              <a:rPr lang="en-US" sz="1200" dirty="0"/>
              <a:t> </a:t>
            </a:r>
            <a:r>
              <a:rPr lang="en-US" sz="1200" dirty="0" smtClean="0"/>
              <a:t>39-56.</a:t>
            </a:r>
          </a:p>
        </p:txBody>
      </p:sp>
    </p:spTree>
    <p:extLst>
      <p:ext uri="{BB962C8B-B14F-4D97-AF65-F5344CB8AC3E}">
        <p14:creationId xmlns:p14="http://schemas.microsoft.com/office/powerpoint/2010/main" val="2661933382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  <a:font script="Hans" typeface="宋体"/>
        <a:font script="Hant" typeface="新細明體"/>
      </a:majorFont>
      <a:minorFont>
        <a:latin typeface="Rockwell"/>
        <a:ea typeface=""/>
        <a:cs typeface=""/>
        <a:font script="Jpan" typeface="ＭＳ ゴシック"/>
        <a:font script="Hans" typeface="宋体"/>
        <a:font script="Hant" typeface="新細明體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4744</TotalTime>
  <Words>332</Words>
  <Application>Microsoft Office PowerPoint</Application>
  <PresentationFormat>On-screen Show (4:3)</PresentationFormat>
  <Paragraphs>69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Rockwell</vt:lpstr>
      <vt:lpstr>Wingdings</vt:lpstr>
      <vt:lpstr>Advantage</vt:lpstr>
      <vt:lpstr>Behind Closed Doors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Behind Closed Doors</dc:title>
  <dc:creator>Philippa Jones</dc:creator>
  <cp:lastModifiedBy>Catherine Slade</cp:lastModifiedBy>
  <cp:revision>21</cp:revision>
  <dcterms:created xsi:type="dcterms:W3CDTF">2019-11-24T03:43:59Z</dcterms:created>
  <dcterms:modified xsi:type="dcterms:W3CDTF">2019-11-28T08:31:17Z</dcterms:modified>
</cp:coreProperties>
</file>