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71" r:id="rId3"/>
    <p:sldId id="261" r:id="rId4"/>
    <p:sldId id="259" r:id="rId5"/>
    <p:sldId id="262" r:id="rId6"/>
    <p:sldId id="260" r:id="rId7"/>
    <p:sldId id="257" r:id="rId8"/>
    <p:sldId id="270" r:id="rId9"/>
    <p:sldId id="272" r:id="rId10"/>
    <p:sldId id="268" r:id="rId11"/>
    <p:sldId id="269" r:id="rId12"/>
    <p:sldId id="274" r:id="rId13"/>
    <p:sldId id="273"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CE242E-5249-9C67-F8F4-55F847AD2C5A}" v="643" dt="2025-04-06T20:21:35.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4/6/2025</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626752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4/6/2025</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29904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4/6/2025</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37335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4/6/2025</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94763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4/6/2025</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600982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4/6/2025</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284358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4/6/2025</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116271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4/6/2025</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029130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4/6/2025</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118756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4/6/2025</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41764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4/6/2025</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227018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4/6/2025</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351612083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ncbi.nlm.nih.gov/books/NBK45912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Late-stage rehabilitation on Anterior shoulder dislocation </a:t>
            </a:r>
          </a:p>
        </p:txBody>
      </p:sp>
      <p:sp>
        <p:nvSpPr>
          <p:cNvPr id="3" name="Subtitle 2"/>
          <p:cNvSpPr>
            <a:spLocks noGrp="1"/>
          </p:cNvSpPr>
          <p:nvPr>
            <p:ph type="subTitle" idx="1"/>
          </p:nvPr>
        </p:nvSpPr>
        <p:spPr>
          <a:xfrm>
            <a:off x="1524000" y="5036692"/>
            <a:ext cx="3058298" cy="376972"/>
          </a:xfrm>
        </p:spPr>
        <p:txBody>
          <a:bodyPr/>
          <a:lstStyle/>
          <a:p>
            <a:r>
              <a:rPr lang="en-GB"/>
              <a:t>By Lewys Boswell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42326-43D4-2594-ADC8-74EC59637602}"/>
              </a:ext>
            </a:extLst>
          </p:cNvPr>
          <p:cNvSpPr>
            <a:spLocks noGrp="1"/>
          </p:cNvSpPr>
          <p:nvPr>
            <p:ph type="title"/>
          </p:nvPr>
        </p:nvSpPr>
        <p:spPr>
          <a:xfrm>
            <a:off x="871108" y="588245"/>
            <a:ext cx="10449784" cy="1132064"/>
          </a:xfrm>
        </p:spPr>
        <p:txBody>
          <a:bodyPr anchor="b">
            <a:normAutofit/>
          </a:bodyPr>
          <a:lstStyle/>
          <a:p>
            <a:r>
              <a:rPr lang="en-GB"/>
              <a:t>Anterior Shoulder dislocation </a:t>
            </a:r>
          </a:p>
        </p:txBody>
      </p:sp>
      <p:sp>
        <p:nvSpPr>
          <p:cNvPr id="3" name="Content Placeholder 2">
            <a:extLst>
              <a:ext uri="{FF2B5EF4-FFF2-40B4-BE49-F238E27FC236}">
                <a16:creationId xmlns:a16="http://schemas.microsoft.com/office/drawing/2014/main" id="{B2407A77-33ED-E5D7-BE23-2B74190C2227}"/>
              </a:ext>
            </a:extLst>
          </p:cNvPr>
          <p:cNvSpPr>
            <a:spLocks noGrp="1"/>
          </p:cNvSpPr>
          <p:nvPr>
            <p:ph sz="half" idx="1"/>
          </p:nvPr>
        </p:nvSpPr>
        <p:spPr>
          <a:xfrm>
            <a:off x="877824" y="1870851"/>
            <a:ext cx="4977453" cy="4306111"/>
          </a:xfrm>
        </p:spPr>
        <p:txBody>
          <a:bodyPr vert="horz" lIns="91440" tIns="45720" rIns="91440" bIns="45720" rtlCol="0" anchor="t">
            <a:normAutofit fontScale="92500" lnSpcReduction="10000"/>
          </a:bodyPr>
          <a:lstStyle/>
          <a:p>
            <a:r>
              <a:rPr lang="en-GB" sz="1800" dirty="0"/>
              <a:t>An anterior shoulder dislocation is the most common of the 3 different shoulder dislocation injuries with it being 90% of all shoulder dislocations  (Abrams and </a:t>
            </a:r>
            <a:r>
              <a:rPr lang="en-GB" sz="1800" dirty="0" err="1"/>
              <a:t>Akbarnia</a:t>
            </a:r>
            <a:r>
              <a:rPr lang="en-GB" sz="1800" dirty="0"/>
              <a:t> 2019)</a:t>
            </a:r>
          </a:p>
          <a:p>
            <a:r>
              <a:rPr lang="en-GB" sz="1800" dirty="0"/>
              <a:t>The injury occurs when the humerus moves forward and out of the shoulder socket (glenoid fossa) </a:t>
            </a:r>
          </a:p>
          <a:p>
            <a:r>
              <a:rPr lang="en-GB" sz="1800" dirty="0"/>
              <a:t>The causes for this injury is trauma ranging from sports to car accidents </a:t>
            </a:r>
          </a:p>
          <a:p>
            <a:r>
              <a:rPr lang="en-GB" sz="1800" dirty="0"/>
              <a:t>The mechanism for this injury is falling on an outstretched arm (FOOSH)</a:t>
            </a:r>
          </a:p>
          <a:p>
            <a:r>
              <a:rPr lang="en-GB" sz="1800" dirty="0"/>
              <a:t>(Twomey-Kozak et al 2021)</a:t>
            </a:r>
          </a:p>
        </p:txBody>
      </p:sp>
      <p:pic>
        <p:nvPicPr>
          <p:cNvPr id="7" name="Picture 6" descr="Shoulder Dislocation – Core EM">
            <a:extLst>
              <a:ext uri="{FF2B5EF4-FFF2-40B4-BE49-F238E27FC236}">
                <a16:creationId xmlns:a16="http://schemas.microsoft.com/office/drawing/2014/main" id="{3FBBED11-A08A-3050-29B9-30C3E6C6633D}"/>
              </a:ext>
            </a:extLst>
          </p:cNvPr>
          <p:cNvPicPr>
            <a:picLocks noChangeAspect="1"/>
          </p:cNvPicPr>
          <p:nvPr/>
        </p:nvPicPr>
        <p:blipFill>
          <a:blip r:embed="rId2"/>
          <a:srcRect t="2772" r="-4" b="16640"/>
          <a:stretch/>
        </p:blipFill>
        <p:spPr>
          <a:xfrm>
            <a:off x="7141877" y="1850256"/>
            <a:ext cx="4388542" cy="3523517"/>
          </a:xfrm>
          <a:prstGeom prst="rect">
            <a:avLst/>
          </a:prstGeom>
          <a:noFill/>
        </p:spPr>
      </p:pic>
      <p:sp>
        <p:nvSpPr>
          <p:cNvPr id="4" name="Date Placeholder 3">
            <a:extLst>
              <a:ext uri="{FF2B5EF4-FFF2-40B4-BE49-F238E27FC236}">
                <a16:creationId xmlns:a16="http://schemas.microsoft.com/office/drawing/2014/main" id="{73057931-C004-84DD-4F93-B4B8669894FF}"/>
              </a:ext>
            </a:extLst>
          </p:cNvPr>
          <p:cNvSpPr>
            <a:spLocks noGrp="1"/>
          </p:cNvSpPr>
          <p:nvPr>
            <p:ph type="dt" sz="half" idx="10"/>
          </p:nvPr>
        </p:nvSpPr>
        <p:spPr>
          <a:xfrm>
            <a:off x="877824" y="6356350"/>
            <a:ext cx="2743200" cy="365125"/>
          </a:xfrm>
        </p:spPr>
        <p:txBody>
          <a:bodyPr anchor="ctr">
            <a:normAutofit/>
          </a:bodyPr>
          <a:lstStyle/>
          <a:p>
            <a:pPr>
              <a:spcAft>
                <a:spcPts val="600"/>
              </a:spcAft>
            </a:pPr>
            <a:fld id="{CB973589-3865-4974-A934-4A581A865872}" type="datetime1">
              <a:pPr>
                <a:spcAft>
                  <a:spcPts val="600"/>
                </a:spcAft>
              </a:pPr>
              <a:t>4/6/2025</a:t>
            </a:fld>
            <a:endParaRPr lang="en-US"/>
          </a:p>
        </p:txBody>
      </p:sp>
      <p:sp>
        <p:nvSpPr>
          <p:cNvPr id="5" name="Footer Placeholder 4">
            <a:extLst>
              <a:ext uri="{FF2B5EF4-FFF2-40B4-BE49-F238E27FC236}">
                <a16:creationId xmlns:a16="http://schemas.microsoft.com/office/drawing/2014/main" id="{BED6ED21-D9B6-D7FF-5032-26F3D26F1622}"/>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61CD9B45-5ECE-FE80-FB94-5C1CF99E8978}"/>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2</a:t>
            </a:fld>
            <a:endParaRPr lang="en-US"/>
          </a:p>
        </p:txBody>
      </p:sp>
    </p:spTree>
    <p:extLst>
      <p:ext uri="{BB962C8B-B14F-4D97-AF65-F5344CB8AC3E}">
        <p14:creationId xmlns:p14="http://schemas.microsoft.com/office/powerpoint/2010/main" val="2249190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69C0AF66-4258-07A2-036D-929BF1EA5A52}"/>
              </a:ext>
            </a:extLst>
          </p:cNvPr>
          <p:cNvSpPr>
            <a:spLocks noGrp="1"/>
          </p:cNvSpPr>
          <p:nvPr>
            <p:ph type="title"/>
          </p:nvPr>
        </p:nvSpPr>
        <p:spPr>
          <a:xfrm>
            <a:off x="871108" y="588245"/>
            <a:ext cx="10449784" cy="1265928"/>
          </a:xfrm>
        </p:spPr>
        <p:txBody>
          <a:bodyPr anchor="b">
            <a:normAutofit/>
          </a:bodyPr>
          <a:lstStyle/>
          <a:p>
            <a:r>
              <a:rPr lang="en-US"/>
              <a:t>Criteria to progress to return to play phase </a:t>
            </a:r>
          </a:p>
        </p:txBody>
      </p:sp>
      <p:pic>
        <p:nvPicPr>
          <p:cNvPr id="2" name="Picture 1" descr="Top 5 Exercises For Shoulder Rehabilitation">
            <a:extLst>
              <a:ext uri="{FF2B5EF4-FFF2-40B4-BE49-F238E27FC236}">
                <a16:creationId xmlns:a16="http://schemas.microsoft.com/office/drawing/2014/main" id="{D34DC567-53CF-28C0-FE4F-ECA4A7D66EA9}"/>
              </a:ext>
            </a:extLst>
          </p:cNvPr>
          <p:cNvPicPr>
            <a:picLocks noChangeAspect="1"/>
          </p:cNvPicPr>
          <p:nvPr/>
        </p:nvPicPr>
        <p:blipFill>
          <a:blip r:embed="rId2"/>
          <a:srcRect l="17560" r="-1" b="-1"/>
          <a:stretch/>
        </p:blipFill>
        <p:spPr>
          <a:xfrm>
            <a:off x="877824" y="2159175"/>
            <a:ext cx="4977453" cy="4017787"/>
          </a:xfrm>
          <a:prstGeom prst="rect">
            <a:avLst/>
          </a:prstGeom>
          <a:noFill/>
        </p:spPr>
      </p:pic>
      <p:sp>
        <p:nvSpPr>
          <p:cNvPr id="14" name="Content Placeholder 2">
            <a:extLst>
              <a:ext uri="{FF2B5EF4-FFF2-40B4-BE49-F238E27FC236}">
                <a16:creationId xmlns:a16="http://schemas.microsoft.com/office/drawing/2014/main" id="{6F68A3FB-8A51-4121-1BE2-C98C0DE1F6A5}"/>
              </a:ext>
            </a:extLst>
          </p:cNvPr>
          <p:cNvSpPr>
            <a:spLocks noGrp="1"/>
          </p:cNvSpPr>
          <p:nvPr>
            <p:ph sz="half" idx="2"/>
          </p:nvPr>
        </p:nvSpPr>
        <p:spPr>
          <a:xfrm>
            <a:off x="6328391" y="2159175"/>
            <a:ext cx="4985785" cy="4017787"/>
          </a:xfrm>
        </p:spPr>
        <p:txBody>
          <a:bodyPr vert="horz" lIns="91440" tIns="45720" rIns="91440" bIns="45720" rtlCol="0" anchor="t">
            <a:normAutofit lnSpcReduction="10000"/>
          </a:bodyPr>
          <a:lstStyle/>
          <a:p>
            <a:r>
              <a:rPr lang="en-US" sz="1800"/>
              <a:t>No pain in all range of motion movements in the injured shoulder</a:t>
            </a:r>
          </a:p>
          <a:p>
            <a:r>
              <a:rPr lang="en-US" sz="1800"/>
              <a:t>90% Strength in the injured shoulder compared to the non-injured limb </a:t>
            </a:r>
          </a:p>
          <a:p>
            <a:r>
              <a:rPr lang="en-US" sz="1800"/>
              <a:t>Ensure that the structures surrounding the shoulder have full range of motion and strength that is equal to the non-injured side </a:t>
            </a:r>
          </a:p>
          <a:p>
            <a:r>
              <a:rPr lang="en-US" sz="1800"/>
              <a:t>The patient should be able to perform all the basic movements that involved in their sport with no pain </a:t>
            </a:r>
          </a:p>
          <a:p>
            <a:r>
              <a:rPr lang="en-US" sz="1800"/>
              <a:t>(Godin and Sekiya 2010)</a:t>
            </a:r>
          </a:p>
        </p:txBody>
      </p:sp>
      <p:sp>
        <p:nvSpPr>
          <p:cNvPr id="5" name="Date Placeholder 4">
            <a:extLst>
              <a:ext uri="{FF2B5EF4-FFF2-40B4-BE49-F238E27FC236}">
                <a16:creationId xmlns:a16="http://schemas.microsoft.com/office/drawing/2014/main" id="{FA6F9AA9-8F06-CAA3-74E0-7EB06D19833B}"/>
              </a:ext>
            </a:extLst>
          </p:cNvPr>
          <p:cNvSpPr>
            <a:spLocks noGrp="1"/>
          </p:cNvSpPr>
          <p:nvPr>
            <p:ph type="dt" sz="half" idx="10"/>
          </p:nvPr>
        </p:nvSpPr>
        <p:spPr>
          <a:xfrm>
            <a:off x="877824" y="6356350"/>
            <a:ext cx="2743200" cy="365125"/>
          </a:xfrm>
        </p:spPr>
        <p:txBody>
          <a:bodyPr anchor="ctr">
            <a:normAutofit/>
          </a:bodyPr>
          <a:lstStyle/>
          <a:p>
            <a:pPr>
              <a:spcAft>
                <a:spcPts val="600"/>
              </a:spcAft>
            </a:pPr>
            <a:fld id="{FA132FC3-8522-442D-99C4-CADD70D9291C}" type="datetime1">
              <a:rPr lang="en-US"/>
              <a:pPr>
                <a:spcAft>
                  <a:spcPts val="600"/>
                </a:spcAft>
              </a:pPr>
              <a:t>4/6/2025</a:t>
            </a:fld>
            <a:endParaRPr lang="en-US"/>
          </a:p>
        </p:txBody>
      </p:sp>
      <p:sp>
        <p:nvSpPr>
          <p:cNvPr id="6" name="Footer Placeholder 5">
            <a:extLst>
              <a:ext uri="{FF2B5EF4-FFF2-40B4-BE49-F238E27FC236}">
                <a16:creationId xmlns:a16="http://schemas.microsoft.com/office/drawing/2014/main" id="{872EC88C-1309-785D-B418-AE4DED351CF8}"/>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0B6091FE-9176-4C55-23C7-6FA491912B24}"/>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3</a:t>
            </a:fld>
            <a:endParaRPr lang="en-US"/>
          </a:p>
        </p:txBody>
      </p:sp>
    </p:spTree>
    <p:extLst>
      <p:ext uri="{BB962C8B-B14F-4D97-AF65-F5344CB8AC3E}">
        <p14:creationId xmlns:p14="http://schemas.microsoft.com/office/powerpoint/2010/main" val="3826238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F2D88-FFD5-873D-321F-0521EB2B147E}"/>
              </a:ext>
            </a:extLst>
          </p:cNvPr>
          <p:cNvSpPr>
            <a:spLocks noGrp="1"/>
          </p:cNvSpPr>
          <p:nvPr>
            <p:ph type="title"/>
          </p:nvPr>
        </p:nvSpPr>
        <p:spPr>
          <a:xfrm>
            <a:off x="871108" y="448859"/>
            <a:ext cx="10449784" cy="647494"/>
          </a:xfrm>
        </p:spPr>
        <p:txBody>
          <a:bodyPr/>
          <a:lstStyle/>
          <a:p>
            <a:r>
              <a:rPr lang="en-GB"/>
              <a:t>Medicine ball throws </a:t>
            </a:r>
          </a:p>
        </p:txBody>
      </p:sp>
      <p:sp>
        <p:nvSpPr>
          <p:cNvPr id="3" name="Content Placeholder 2">
            <a:extLst>
              <a:ext uri="{FF2B5EF4-FFF2-40B4-BE49-F238E27FC236}">
                <a16:creationId xmlns:a16="http://schemas.microsoft.com/office/drawing/2014/main" id="{8CF4394D-9709-0297-582D-7CD6DF8C9F41}"/>
              </a:ext>
            </a:extLst>
          </p:cNvPr>
          <p:cNvSpPr>
            <a:spLocks noGrp="1"/>
          </p:cNvSpPr>
          <p:nvPr>
            <p:ph idx="1"/>
          </p:nvPr>
        </p:nvSpPr>
        <p:spPr>
          <a:xfrm>
            <a:off x="774105" y="1601035"/>
            <a:ext cx="3681750" cy="3903819"/>
          </a:xfrm>
        </p:spPr>
        <p:txBody>
          <a:bodyPr vert="horz" lIns="91440" tIns="45720" rIns="91440" bIns="45720" rtlCol="0" anchor="t">
            <a:normAutofit/>
          </a:bodyPr>
          <a:lstStyle/>
          <a:p>
            <a:r>
              <a:rPr lang="en-GB"/>
              <a:t>Plyometric Training, The patient should aim to focus on being as explosive as possible, while maintaining good form</a:t>
            </a:r>
          </a:p>
          <a:p>
            <a:r>
              <a:rPr lang="en-GB"/>
              <a:t>6 reps , 3 sets</a:t>
            </a:r>
          </a:p>
          <a:p>
            <a:r>
              <a:rPr lang="en-GB"/>
              <a:t>3-minute rest between sets </a:t>
            </a:r>
          </a:p>
          <a:p>
            <a:r>
              <a:rPr lang="en-GB"/>
              <a:t>Progression – Two therapist one each side of the patient </a:t>
            </a:r>
          </a:p>
          <a:p>
            <a:r>
              <a:rPr lang="en-GB"/>
              <a:t>Regression – The therapist will place the ball into the patients' hands instead of dropping it </a:t>
            </a:r>
          </a:p>
          <a:p>
            <a:endParaRPr lang="en-GB"/>
          </a:p>
        </p:txBody>
      </p:sp>
      <p:sp>
        <p:nvSpPr>
          <p:cNvPr id="4" name="Date Placeholder 3">
            <a:extLst>
              <a:ext uri="{FF2B5EF4-FFF2-40B4-BE49-F238E27FC236}">
                <a16:creationId xmlns:a16="http://schemas.microsoft.com/office/drawing/2014/main" id="{404015DB-3145-92E6-EF67-156223AEEFD1}"/>
              </a:ext>
            </a:extLst>
          </p:cNvPr>
          <p:cNvSpPr>
            <a:spLocks noGrp="1"/>
          </p:cNvSpPr>
          <p:nvPr>
            <p:ph type="dt" sz="half" idx="10"/>
          </p:nvPr>
        </p:nvSpPr>
        <p:spPr/>
        <p:txBody>
          <a:bodyPr/>
          <a:lstStyle/>
          <a:p>
            <a:fld id="{D63BA621-5050-43FE-BD1B-276543744604}" type="datetime1">
              <a:t>4/6/2025</a:t>
            </a:fld>
            <a:endParaRPr lang="en-US"/>
          </a:p>
        </p:txBody>
      </p:sp>
      <p:sp>
        <p:nvSpPr>
          <p:cNvPr id="5" name="Footer Placeholder 4">
            <a:extLst>
              <a:ext uri="{FF2B5EF4-FFF2-40B4-BE49-F238E27FC236}">
                <a16:creationId xmlns:a16="http://schemas.microsoft.com/office/drawing/2014/main" id="{C997CCC0-EE48-8010-55BF-7108BB566B3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103E769-BEFB-4E84-6659-34AFA4560169}"/>
              </a:ext>
            </a:extLst>
          </p:cNvPr>
          <p:cNvSpPr>
            <a:spLocks noGrp="1"/>
          </p:cNvSpPr>
          <p:nvPr>
            <p:ph type="sldNum" sz="quarter" idx="12"/>
          </p:nvPr>
        </p:nvSpPr>
        <p:spPr/>
        <p:txBody>
          <a:bodyPr/>
          <a:lstStyle/>
          <a:p>
            <a:fld id="{5E4DE196-8A13-4FF7-A07E-102851959EAB}" type="slidenum">
              <a:rPr lang="en-US" dirty="0"/>
              <a:t>4</a:t>
            </a:fld>
            <a:endParaRPr lang="en-US"/>
          </a:p>
        </p:txBody>
      </p:sp>
      <p:pic>
        <p:nvPicPr>
          <p:cNvPr id="7" name="IMG_1800">
            <a:hlinkClick r:id="" action="ppaction://media"/>
            <a:extLst>
              <a:ext uri="{FF2B5EF4-FFF2-40B4-BE49-F238E27FC236}">
                <a16:creationId xmlns:a16="http://schemas.microsoft.com/office/drawing/2014/main" id="{9AED9BDF-865F-23C1-6A6C-3B0A549E284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862951" y="1596439"/>
            <a:ext cx="6948557" cy="3907184"/>
          </a:xfrm>
          <a:prstGeom prst="rect">
            <a:avLst/>
          </a:prstGeom>
        </p:spPr>
      </p:pic>
    </p:spTree>
    <p:extLst>
      <p:ext uri="{BB962C8B-B14F-4D97-AF65-F5344CB8AC3E}">
        <p14:creationId xmlns:p14="http://schemas.microsoft.com/office/powerpoint/2010/main" val="330774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0F842-9642-212F-A474-4BA50C8A867B}"/>
              </a:ext>
            </a:extLst>
          </p:cNvPr>
          <p:cNvSpPr>
            <a:spLocks noGrp="1"/>
          </p:cNvSpPr>
          <p:nvPr>
            <p:ph type="title"/>
          </p:nvPr>
        </p:nvSpPr>
        <p:spPr/>
        <p:txBody>
          <a:bodyPr/>
          <a:lstStyle/>
          <a:p>
            <a:r>
              <a:rPr lang="en-GB"/>
              <a:t> Farmers Walk </a:t>
            </a:r>
          </a:p>
        </p:txBody>
      </p:sp>
      <p:sp>
        <p:nvSpPr>
          <p:cNvPr id="3" name="Content Placeholder 2">
            <a:extLst>
              <a:ext uri="{FF2B5EF4-FFF2-40B4-BE49-F238E27FC236}">
                <a16:creationId xmlns:a16="http://schemas.microsoft.com/office/drawing/2014/main" id="{6C132A9F-FA64-5235-BCA8-6AAE4E784784}"/>
              </a:ext>
            </a:extLst>
          </p:cNvPr>
          <p:cNvSpPr>
            <a:spLocks noGrp="1"/>
          </p:cNvSpPr>
          <p:nvPr>
            <p:ph idx="1"/>
          </p:nvPr>
        </p:nvSpPr>
        <p:spPr>
          <a:xfrm>
            <a:off x="877824" y="2157984"/>
            <a:ext cx="6864362" cy="3914862"/>
          </a:xfrm>
        </p:spPr>
        <p:txBody>
          <a:bodyPr vert="horz" lIns="91440" tIns="45720" rIns="91440" bIns="45720" rtlCol="0" anchor="t">
            <a:normAutofit/>
          </a:bodyPr>
          <a:lstStyle/>
          <a:p>
            <a:r>
              <a:rPr lang="en-GB"/>
              <a:t>Strength – The patient should aim to stay controlled while walking maintaining full control of the weight. </a:t>
            </a:r>
          </a:p>
          <a:p>
            <a:r>
              <a:rPr lang="en-GB"/>
              <a:t>This exercise should be completed with 80-90% of 1 rep max </a:t>
            </a:r>
          </a:p>
          <a:p>
            <a:r>
              <a:rPr lang="en-GB"/>
              <a:t>3 Reps of 10 meters, 6 Sets </a:t>
            </a:r>
          </a:p>
          <a:p>
            <a:r>
              <a:rPr lang="en-GB"/>
              <a:t>3 Minute rest between sets </a:t>
            </a:r>
          </a:p>
          <a:p>
            <a:r>
              <a:rPr lang="en-GB"/>
              <a:t>Progression – Two separate barbells to introduce more instability </a:t>
            </a:r>
          </a:p>
          <a:p>
            <a:r>
              <a:rPr lang="en-GB"/>
              <a:t>Regression – With a barbell in only one hand </a:t>
            </a:r>
          </a:p>
          <a:p>
            <a:endParaRPr lang="en-GB"/>
          </a:p>
        </p:txBody>
      </p:sp>
      <p:sp>
        <p:nvSpPr>
          <p:cNvPr id="4" name="Date Placeholder 3">
            <a:extLst>
              <a:ext uri="{FF2B5EF4-FFF2-40B4-BE49-F238E27FC236}">
                <a16:creationId xmlns:a16="http://schemas.microsoft.com/office/drawing/2014/main" id="{4F8BD63C-6CD4-CB67-1881-39AB12945C9E}"/>
              </a:ext>
            </a:extLst>
          </p:cNvPr>
          <p:cNvSpPr>
            <a:spLocks noGrp="1"/>
          </p:cNvSpPr>
          <p:nvPr>
            <p:ph type="dt" sz="half" idx="10"/>
          </p:nvPr>
        </p:nvSpPr>
        <p:spPr/>
        <p:txBody>
          <a:bodyPr/>
          <a:lstStyle/>
          <a:p>
            <a:fld id="{BDF40C15-F7F2-4D9F-B046-7C14E5CFB8BD}" type="datetime1">
              <a:t>4/6/2025</a:t>
            </a:fld>
            <a:endParaRPr lang="en-US"/>
          </a:p>
        </p:txBody>
      </p:sp>
      <p:sp>
        <p:nvSpPr>
          <p:cNvPr id="5" name="Footer Placeholder 4">
            <a:extLst>
              <a:ext uri="{FF2B5EF4-FFF2-40B4-BE49-F238E27FC236}">
                <a16:creationId xmlns:a16="http://schemas.microsoft.com/office/drawing/2014/main" id="{6C56BB1C-311F-1B8D-A520-2663278357F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D7504D7-5E77-019B-466F-8781B4B4AB03}"/>
              </a:ext>
            </a:extLst>
          </p:cNvPr>
          <p:cNvSpPr>
            <a:spLocks noGrp="1"/>
          </p:cNvSpPr>
          <p:nvPr>
            <p:ph type="sldNum" sz="quarter" idx="12"/>
          </p:nvPr>
        </p:nvSpPr>
        <p:spPr/>
        <p:txBody>
          <a:bodyPr/>
          <a:lstStyle/>
          <a:p>
            <a:fld id="{5E4DE196-8A13-4FF7-A07E-102851959EAB}" type="slidenum">
              <a:rPr lang="en-US" dirty="0"/>
              <a:t>5</a:t>
            </a:fld>
            <a:endParaRPr lang="en-US"/>
          </a:p>
        </p:txBody>
      </p:sp>
      <p:pic>
        <p:nvPicPr>
          <p:cNvPr id="7" name="IMG_1798">
            <a:hlinkClick r:id="" action="ppaction://media"/>
            <a:extLst>
              <a:ext uri="{FF2B5EF4-FFF2-40B4-BE49-F238E27FC236}">
                <a16:creationId xmlns:a16="http://schemas.microsoft.com/office/drawing/2014/main" id="{BC0EFC12-9CC9-F9CF-6984-380518222FA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244647" y="586409"/>
            <a:ext cx="3078163" cy="5486400"/>
          </a:xfrm>
          <a:prstGeom prst="rect">
            <a:avLst/>
          </a:prstGeom>
        </p:spPr>
      </p:pic>
    </p:spTree>
    <p:extLst>
      <p:ext uri="{BB962C8B-B14F-4D97-AF65-F5344CB8AC3E}">
        <p14:creationId xmlns:p14="http://schemas.microsoft.com/office/powerpoint/2010/main" val="3841197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437D-83CF-0FA6-ED42-F4220B3189B2}"/>
              </a:ext>
            </a:extLst>
          </p:cNvPr>
          <p:cNvSpPr>
            <a:spLocks noGrp="1"/>
          </p:cNvSpPr>
          <p:nvPr>
            <p:ph type="title"/>
          </p:nvPr>
        </p:nvSpPr>
        <p:spPr>
          <a:xfrm>
            <a:off x="871108" y="588245"/>
            <a:ext cx="10449784" cy="1265928"/>
          </a:xfrm>
        </p:spPr>
        <p:txBody>
          <a:bodyPr anchor="b">
            <a:normAutofit/>
          </a:bodyPr>
          <a:lstStyle/>
          <a:p>
            <a:r>
              <a:rPr lang="en-GB"/>
              <a:t>Landmine press </a:t>
            </a:r>
          </a:p>
        </p:txBody>
      </p:sp>
      <p:sp>
        <p:nvSpPr>
          <p:cNvPr id="3" name="Content Placeholder 2">
            <a:extLst>
              <a:ext uri="{FF2B5EF4-FFF2-40B4-BE49-F238E27FC236}">
                <a16:creationId xmlns:a16="http://schemas.microsoft.com/office/drawing/2014/main" id="{87E20B14-E5B3-1D50-5FE5-9F6F93DCE4EF}"/>
              </a:ext>
            </a:extLst>
          </p:cNvPr>
          <p:cNvSpPr>
            <a:spLocks noGrp="1"/>
          </p:cNvSpPr>
          <p:nvPr>
            <p:ph sz="half" idx="1"/>
          </p:nvPr>
        </p:nvSpPr>
        <p:spPr>
          <a:xfrm>
            <a:off x="877824" y="2159175"/>
            <a:ext cx="4977453" cy="4017787"/>
          </a:xfrm>
        </p:spPr>
        <p:txBody>
          <a:bodyPr vert="horz" lIns="91440" tIns="45720" rIns="91440" bIns="45720" rtlCol="0" anchor="t">
            <a:normAutofit/>
          </a:bodyPr>
          <a:lstStyle/>
          <a:p>
            <a:r>
              <a:rPr lang="en-GB"/>
              <a:t>With barbell held above head with one hand and pressing out and upwards </a:t>
            </a:r>
          </a:p>
          <a:p>
            <a:r>
              <a:rPr lang="en-GB"/>
              <a:t>This is a power exercise, and the patient should aim to use 70% of their 1 rep max</a:t>
            </a:r>
          </a:p>
          <a:p>
            <a:r>
              <a:rPr lang="en-GB"/>
              <a:t>6 reps, 3 sets</a:t>
            </a:r>
          </a:p>
          <a:p>
            <a:r>
              <a:rPr lang="en-GB"/>
              <a:t>3-minute rest between sets</a:t>
            </a:r>
          </a:p>
          <a:p>
            <a:r>
              <a:rPr lang="en-GB"/>
              <a:t>Regression - Shoulder press machine</a:t>
            </a:r>
          </a:p>
          <a:p>
            <a:r>
              <a:rPr lang="en-GB"/>
              <a:t>Progression – Throw the bar and catch it to introduce more stability training </a:t>
            </a:r>
          </a:p>
          <a:p>
            <a:endParaRPr lang="en-GB"/>
          </a:p>
        </p:txBody>
      </p:sp>
      <p:sp>
        <p:nvSpPr>
          <p:cNvPr id="4" name="Date Placeholder 3">
            <a:extLst>
              <a:ext uri="{FF2B5EF4-FFF2-40B4-BE49-F238E27FC236}">
                <a16:creationId xmlns:a16="http://schemas.microsoft.com/office/drawing/2014/main" id="{F3B4D57E-ECEB-3D63-C541-BC711791E8A4}"/>
              </a:ext>
            </a:extLst>
          </p:cNvPr>
          <p:cNvSpPr>
            <a:spLocks noGrp="1"/>
          </p:cNvSpPr>
          <p:nvPr>
            <p:ph type="dt" sz="half" idx="10"/>
          </p:nvPr>
        </p:nvSpPr>
        <p:spPr>
          <a:xfrm>
            <a:off x="877824" y="6356350"/>
            <a:ext cx="2743200" cy="365125"/>
          </a:xfrm>
        </p:spPr>
        <p:txBody>
          <a:bodyPr anchor="ctr">
            <a:normAutofit/>
          </a:bodyPr>
          <a:lstStyle/>
          <a:p>
            <a:pPr>
              <a:spcAft>
                <a:spcPts val="600"/>
              </a:spcAft>
            </a:pPr>
            <a:fld id="{C343E744-9479-4407-875E-C250100A7920}" type="datetime1">
              <a:rPr lang="en-US"/>
              <a:pPr>
                <a:spcAft>
                  <a:spcPts val="600"/>
                </a:spcAft>
              </a:pPr>
              <a:t>4/6/2025</a:t>
            </a:fld>
            <a:endParaRPr lang="en-US"/>
          </a:p>
        </p:txBody>
      </p:sp>
      <p:sp>
        <p:nvSpPr>
          <p:cNvPr id="5" name="Footer Placeholder 4">
            <a:extLst>
              <a:ext uri="{FF2B5EF4-FFF2-40B4-BE49-F238E27FC236}">
                <a16:creationId xmlns:a16="http://schemas.microsoft.com/office/drawing/2014/main" id="{5F248CCD-DC55-985F-FCFC-79202E63DC8A}"/>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63D36607-DECB-2217-B2F0-F2C012655C1B}"/>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6</a:t>
            </a:fld>
            <a:endParaRPr lang="en-US"/>
          </a:p>
        </p:txBody>
      </p:sp>
      <p:pic>
        <p:nvPicPr>
          <p:cNvPr id="7" name="IMG_1799">
            <a:hlinkClick r:id="" action="ppaction://media"/>
            <a:extLst>
              <a:ext uri="{FF2B5EF4-FFF2-40B4-BE49-F238E27FC236}">
                <a16:creationId xmlns:a16="http://schemas.microsoft.com/office/drawing/2014/main" id="{D6AAE0E1-2035-310A-F735-FF2EF76BEA3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935429" y="586409"/>
            <a:ext cx="3078163" cy="5486400"/>
          </a:xfrm>
          <a:prstGeom prst="rect">
            <a:avLst/>
          </a:prstGeom>
        </p:spPr>
      </p:pic>
    </p:spTree>
    <p:extLst>
      <p:ext uri="{BB962C8B-B14F-4D97-AF65-F5344CB8AC3E}">
        <p14:creationId xmlns:p14="http://schemas.microsoft.com/office/powerpoint/2010/main" val="2082598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6252C-7D2C-E66D-C05D-829FCDDF4896}"/>
              </a:ext>
            </a:extLst>
          </p:cNvPr>
          <p:cNvSpPr>
            <a:spLocks noGrp="1"/>
          </p:cNvSpPr>
          <p:nvPr>
            <p:ph type="title"/>
          </p:nvPr>
        </p:nvSpPr>
        <p:spPr/>
        <p:txBody>
          <a:bodyPr/>
          <a:lstStyle/>
          <a:p>
            <a:r>
              <a:rPr lang="en-GB"/>
              <a:t>Falling on outstretched arms </a:t>
            </a:r>
          </a:p>
        </p:txBody>
      </p:sp>
      <p:sp>
        <p:nvSpPr>
          <p:cNvPr id="3" name="Content Placeholder 2">
            <a:extLst>
              <a:ext uri="{FF2B5EF4-FFF2-40B4-BE49-F238E27FC236}">
                <a16:creationId xmlns:a16="http://schemas.microsoft.com/office/drawing/2014/main" id="{854008F9-6D64-27D9-03AB-FD9CB0253B13}"/>
              </a:ext>
            </a:extLst>
          </p:cNvPr>
          <p:cNvSpPr>
            <a:spLocks noGrp="1"/>
          </p:cNvSpPr>
          <p:nvPr>
            <p:ph idx="1"/>
          </p:nvPr>
        </p:nvSpPr>
        <p:spPr>
          <a:xfrm>
            <a:off x="877824" y="2157984"/>
            <a:ext cx="7044340" cy="3903819"/>
          </a:xfrm>
        </p:spPr>
        <p:txBody>
          <a:bodyPr vert="horz" lIns="91440" tIns="45720" rIns="91440" bIns="45720" rtlCol="0" anchor="t">
            <a:normAutofit/>
          </a:bodyPr>
          <a:lstStyle/>
          <a:p>
            <a:r>
              <a:rPr lang="en-GB"/>
              <a:t>On your knees with a crash matt under you fall while keeping your arms outstretch, then walk your arms up do not push up </a:t>
            </a:r>
          </a:p>
          <a:p>
            <a:r>
              <a:rPr lang="en-GB"/>
              <a:t>This exercise aims to improve deceleration and return to falling </a:t>
            </a:r>
          </a:p>
          <a:p>
            <a:r>
              <a:rPr lang="en-GB"/>
              <a:t>6 reps, 3 sets </a:t>
            </a:r>
          </a:p>
          <a:p>
            <a:r>
              <a:rPr lang="en-GB"/>
              <a:t>3-minute rest between sets </a:t>
            </a:r>
          </a:p>
          <a:p>
            <a:r>
              <a:rPr lang="en-GB"/>
              <a:t>Progression – Fall onto one arm and do the same movement. Push up when you land to improve acceleration in the upper body</a:t>
            </a:r>
          </a:p>
          <a:p>
            <a:r>
              <a:rPr lang="en-GB"/>
              <a:t>Regression – stand vertical next to a wall and push of the wall </a:t>
            </a:r>
          </a:p>
        </p:txBody>
      </p:sp>
      <p:sp>
        <p:nvSpPr>
          <p:cNvPr id="4" name="Date Placeholder 3">
            <a:extLst>
              <a:ext uri="{FF2B5EF4-FFF2-40B4-BE49-F238E27FC236}">
                <a16:creationId xmlns:a16="http://schemas.microsoft.com/office/drawing/2014/main" id="{6673C3A8-ABBB-C330-70A2-957073365F7E}"/>
              </a:ext>
            </a:extLst>
          </p:cNvPr>
          <p:cNvSpPr>
            <a:spLocks noGrp="1"/>
          </p:cNvSpPr>
          <p:nvPr>
            <p:ph type="dt" sz="half" idx="10"/>
          </p:nvPr>
        </p:nvSpPr>
        <p:spPr/>
        <p:txBody>
          <a:bodyPr/>
          <a:lstStyle/>
          <a:p>
            <a:fld id="{50551163-F651-44EB-BD3D-F758C02421BA}" type="datetime1">
              <a:t>4/6/2025</a:t>
            </a:fld>
            <a:endParaRPr lang="en-US"/>
          </a:p>
        </p:txBody>
      </p:sp>
      <p:sp>
        <p:nvSpPr>
          <p:cNvPr id="5" name="Footer Placeholder 4">
            <a:extLst>
              <a:ext uri="{FF2B5EF4-FFF2-40B4-BE49-F238E27FC236}">
                <a16:creationId xmlns:a16="http://schemas.microsoft.com/office/drawing/2014/main" id="{C7BB424B-BF47-F7E6-08F8-B4DE782AF7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FBC2C7A-DD66-C99F-6ED8-6EA47116B845}"/>
              </a:ext>
            </a:extLst>
          </p:cNvPr>
          <p:cNvSpPr>
            <a:spLocks noGrp="1"/>
          </p:cNvSpPr>
          <p:nvPr>
            <p:ph type="sldNum" sz="quarter" idx="12"/>
          </p:nvPr>
        </p:nvSpPr>
        <p:spPr/>
        <p:txBody>
          <a:bodyPr/>
          <a:lstStyle/>
          <a:p>
            <a:fld id="{5E4DE196-8A13-4FF7-A07E-102851959EAB}" type="slidenum">
              <a:rPr lang="en-US" dirty="0"/>
              <a:t>7</a:t>
            </a:fld>
            <a:endParaRPr lang="en-US"/>
          </a:p>
        </p:txBody>
      </p:sp>
      <p:pic>
        <p:nvPicPr>
          <p:cNvPr id="7" name="IMG_1802">
            <a:hlinkClick r:id="" action="ppaction://media"/>
            <a:extLst>
              <a:ext uri="{FF2B5EF4-FFF2-40B4-BE49-F238E27FC236}">
                <a16:creationId xmlns:a16="http://schemas.microsoft.com/office/drawing/2014/main" id="{FE165406-4E4A-A1F8-4F2D-FE2D40EE89E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244647" y="685800"/>
            <a:ext cx="3078163" cy="5486400"/>
          </a:xfrm>
          <a:prstGeom prst="rect">
            <a:avLst/>
          </a:prstGeom>
        </p:spPr>
      </p:pic>
    </p:spTree>
    <p:extLst>
      <p:ext uri="{BB962C8B-B14F-4D97-AF65-F5344CB8AC3E}">
        <p14:creationId xmlns:p14="http://schemas.microsoft.com/office/powerpoint/2010/main" val="424522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FBB67-3A3D-3CBF-4020-73D26A2B84E5}"/>
              </a:ext>
            </a:extLst>
          </p:cNvPr>
          <p:cNvSpPr>
            <a:spLocks noGrp="1"/>
          </p:cNvSpPr>
          <p:nvPr>
            <p:ph type="title"/>
          </p:nvPr>
        </p:nvSpPr>
        <p:spPr/>
        <p:txBody>
          <a:bodyPr/>
          <a:lstStyle/>
          <a:p>
            <a:r>
              <a:rPr lang="en-GB"/>
              <a:t>Shoulder Push press  </a:t>
            </a:r>
          </a:p>
        </p:txBody>
      </p:sp>
      <p:sp>
        <p:nvSpPr>
          <p:cNvPr id="3" name="Content Placeholder 2">
            <a:extLst>
              <a:ext uri="{FF2B5EF4-FFF2-40B4-BE49-F238E27FC236}">
                <a16:creationId xmlns:a16="http://schemas.microsoft.com/office/drawing/2014/main" id="{7E644A44-1A85-158E-AE36-D027F9635823}"/>
              </a:ext>
            </a:extLst>
          </p:cNvPr>
          <p:cNvSpPr>
            <a:spLocks noGrp="1"/>
          </p:cNvSpPr>
          <p:nvPr>
            <p:ph idx="1"/>
          </p:nvPr>
        </p:nvSpPr>
        <p:spPr>
          <a:xfrm>
            <a:off x="877824" y="2157984"/>
            <a:ext cx="6714827" cy="3903819"/>
          </a:xfrm>
        </p:spPr>
        <p:txBody>
          <a:bodyPr vert="horz" lIns="91440" tIns="45720" rIns="91440" bIns="45720" rtlCol="0" anchor="t">
            <a:normAutofit/>
          </a:bodyPr>
          <a:lstStyle/>
          <a:p>
            <a:r>
              <a:rPr lang="en-GB" dirty="0"/>
              <a:t>Squat down and then press the barbell over head while pushing off feet</a:t>
            </a:r>
          </a:p>
          <a:p>
            <a:r>
              <a:rPr lang="en-GB" dirty="0"/>
              <a:t>As this exercise aims to improve power the patient should aim to work up to 70% of 1 rep max </a:t>
            </a:r>
          </a:p>
          <a:p>
            <a:r>
              <a:rPr lang="en-GB" dirty="0"/>
              <a:t>3 reps, 6 Sets</a:t>
            </a:r>
          </a:p>
          <a:p>
            <a:r>
              <a:rPr lang="en-GB" dirty="0"/>
              <a:t>3-minute rest between sets </a:t>
            </a:r>
          </a:p>
          <a:p>
            <a:r>
              <a:rPr lang="en-GB" dirty="0"/>
              <a:t>Progression – Use to dumbbells instead of the barbell, or wrap a exercise band around the waist of the patient with the therapist holding the band </a:t>
            </a:r>
          </a:p>
          <a:p>
            <a:r>
              <a:rPr lang="en-GB" dirty="0"/>
              <a:t>Regression – A normal overhead</a:t>
            </a:r>
            <a:r>
              <a:rPr lang="en-GB"/>
              <a:t> shoulder press</a:t>
            </a:r>
          </a:p>
        </p:txBody>
      </p:sp>
      <p:sp>
        <p:nvSpPr>
          <p:cNvPr id="4" name="Date Placeholder 3">
            <a:extLst>
              <a:ext uri="{FF2B5EF4-FFF2-40B4-BE49-F238E27FC236}">
                <a16:creationId xmlns:a16="http://schemas.microsoft.com/office/drawing/2014/main" id="{7FB8706A-888B-AD99-CAA4-A21F8FC2CB85}"/>
              </a:ext>
            </a:extLst>
          </p:cNvPr>
          <p:cNvSpPr>
            <a:spLocks noGrp="1"/>
          </p:cNvSpPr>
          <p:nvPr>
            <p:ph type="dt" sz="half" idx="10"/>
          </p:nvPr>
        </p:nvSpPr>
        <p:spPr/>
        <p:txBody>
          <a:bodyPr/>
          <a:lstStyle/>
          <a:p>
            <a:fld id="{899B47D4-8DBD-41C6-8020-A7615B0C473D}" type="datetime1">
              <a:t>4/6/2025</a:t>
            </a:fld>
            <a:endParaRPr lang="en-US"/>
          </a:p>
        </p:txBody>
      </p:sp>
      <p:sp>
        <p:nvSpPr>
          <p:cNvPr id="5" name="Footer Placeholder 4">
            <a:extLst>
              <a:ext uri="{FF2B5EF4-FFF2-40B4-BE49-F238E27FC236}">
                <a16:creationId xmlns:a16="http://schemas.microsoft.com/office/drawing/2014/main" id="{8198F312-F883-C26E-0E18-07C3F66E5A7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373E542-00C8-D3D2-0BCF-0B11EE3318E0}"/>
              </a:ext>
            </a:extLst>
          </p:cNvPr>
          <p:cNvSpPr>
            <a:spLocks noGrp="1"/>
          </p:cNvSpPr>
          <p:nvPr>
            <p:ph type="sldNum" sz="quarter" idx="12"/>
          </p:nvPr>
        </p:nvSpPr>
        <p:spPr/>
        <p:txBody>
          <a:bodyPr/>
          <a:lstStyle/>
          <a:p>
            <a:fld id="{5E4DE196-8A13-4FF7-A07E-102851959EAB}" type="slidenum">
              <a:rPr lang="en-US" dirty="0"/>
              <a:t>8</a:t>
            </a:fld>
            <a:endParaRPr lang="en-US"/>
          </a:p>
        </p:txBody>
      </p:sp>
      <p:pic>
        <p:nvPicPr>
          <p:cNvPr id="7" name="IMG_1804">
            <a:hlinkClick r:id="" action="ppaction://media"/>
            <a:extLst>
              <a:ext uri="{FF2B5EF4-FFF2-40B4-BE49-F238E27FC236}">
                <a16:creationId xmlns:a16="http://schemas.microsoft.com/office/drawing/2014/main" id="{3F874073-F7AC-E1D8-8588-8D666605878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108693" y="685800"/>
            <a:ext cx="3078163" cy="5486400"/>
          </a:xfrm>
          <a:prstGeom prst="rect">
            <a:avLst/>
          </a:prstGeom>
        </p:spPr>
      </p:pic>
    </p:spTree>
    <p:extLst>
      <p:ext uri="{BB962C8B-B14F-4D97-AF65-F5344CB8AC3E}">
        <p14:creationId xmlns:p14="http://schemas.microsoft.com/office/powerpoint/2010/main" val="3425599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8C3A6-FBFE-9121-ACC7-5B94F94CCB7C}"/>
              </a:ext>
            </a:extLst>
          </p:cNvPr>
          <p:cNvSpPr>
            <a:spLocks noGrp="1"/>
          </p:cNvSpPr>
          <p:nvPr>
            <p:ph type="title"/>
          </p:nvPr>
        </p:nvSpPr>
        <p:spPr>
          <a:xfrm>
            <a:off x="871108" y="145461"/>
            <a:ext cx="10449784" cy="1265928"/>
          </a:xfrm>
        </p:spPr>
        <p:txBody>
          <a:bodyPr/>
          <a:lstStyle/>
          <a:p>
            <a:r>
              <a:rPr lang="en-GB"/>
              <a:t>Acceleration and Deceleration </a:t>
            </a:r>
            <a:endParaRPr lang="en-US"/>
          </a:p>
        </p:txBody>
      </p:sp>
      <p:sp>
        <p:nvSpPr>
          <p:cNvPr id="3" name="Content Placeholder 2">
            <a:extLst>
              <a:ext uri="{FF2B5EF4-FFF2-40B4-BE49-F238E27FC236}">
                <a16:creationId xmlns:a16="http://schemas.microsoft.com/office/drawing/2014/main" id="{830266BE-C495-0F26-2DC9-A2851469C01A}"/>
              </a:ext>
            </a:extLst>
          </p:cNvPr>
          <p:cNvSpPr>
            <a:spLocks noGrp="1"/>
          </p:cNvSpPr>
          <p:nvPr>
            <p:ph sz="half" idx="1"/>
          </p:nvPr>
        </p:nvSpPr>
        <p:spPr>
          <a:xfrm>
            <a:off x="321770" y="1891445"/>
            <a:ext cx="7963669" cy="4470868"/>
          </a:xfrm>
        </p:spPr>
        <p:txBody>
          <a:bodyPr vert="horz" lIns="91440" tIns="45720" rIns="91440" bIns="45720" rtlCol="0" anchor="t">
            <a:normAutofit/>
          </a:bodyPr>
          <a:lstStyle/>
          <a:p>
            <a:r>
              <a:rPr lang="en-GB" dirty="0"/>
              <a:t>Acceleration phase should be targeted before the deceleration phase</a:t>
            </a:r>
            <a:endParaRPr lang="en-US" dirty="0"/>
          </a:p>
          <a:p>
            <a:r>
              <a:rPr lang="en-GB" dirty="0"/>
              <a:t>Acceleration and deceleration are extremely important when rehabilitating a shoulder dislocation for a rugby player as they will be doing these movement almost every play in game </a:t>
            </a:r>
          </a:p>
          <a:p>
            <a:r>
              <a:rPr lang="en-GB" dirty="0"/>
              <a:t>This phase aims to make sure that the patient s body will be able to handle the stresses of in game sis and this is completed by using resistance and plyometric training (Harper et al 2014)</a:t>
            </a:r>
          </a:p>
          <a:p>
            <a:r>
              <a:rPr lang="en-GB" dirty="0"/>
              <a:t>Exercises such as wall push ups and regular push ups are great at improving acceleration and deceleration. These exercises can be altered to isolate either movement depending on what stage of this phase the patient is on  (Asker and Whitely 2024)</a:t>
            </a:r>
          </a:p>
          <a:p>
            <a:r>
              <a:rPr lang="en-GB" dirty="0"/>
              <a:t>These exercises can be tailored to rugby by creating scenarios where the player stars by  laying on their front and the therapist calls out a coloured cone, then the player will have to push off the floor and run to the cone and back to the centre  </a:t>
            </a:r>
          </a:p>
        </p:txBody>
      </p:sp>
      <p:sp>
        <p:nvSpPr>
          <p:cNvPr id="5" name="Date Placeholder 4">
            <a:extLst>
              <a:ext uri="{FF2B5EF4-FFF2-40B4-BE49-F238E27FC236}">
                <a16:creationId xmlns:a16="http://schemas.microsoft.com/office/drawing/2014/main" id="{0956858F-E197-D61E-94D9-0D93C34EA596}"/>
              </a:ext>
            </a:extLst>
          </p:cNvPr>
          <p:cNvSpPr>
            <a:spLocks noGrp="1"/>
          </p:cNvSpPr>
          <p:nvPr>
            <p:ph type="dt" sz="half" idx="10"/>
          </p:nvPr>
        </p:nvSpPr>
        <p:spPr/>
        <p:txBody>
          <a:bodyPr/>
          <a:lstStyle/>
          <a:p>
            <a:fld id="{4A14C03E-837A-4317-8406-6A3DAFD0D7DC}" type="datetime1">
              <a:t>4/6/2025</a:t>
            </a:fld>
            <a:endParaRPr lang="en-US"/>
          </a:p>
        </p:txBody>
      </p:sp>
      <p:sp>
        <p:nvSpPr>
          <p:cNvPr id="6" name="Footer Placeholder 5">
            <a:extLst>
              <a:ext uri="{FF2B5EF4-FFF2-40B4-BE49-F238E27FC236}">
                <a16:creationId xmlns:a16="http://schemas.microsoft.com/office/drawing/2014/main" id="{4EAC1F29-DF3F-FE5A-3D92-C616A996D49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DA0DAA1-2D01-FDB9-23BC-8C819D6F0C23}"/>
              </a:ext>
            </a:extLst>
          </p:cNvPr>
          <p:cNvSpPr>
            <a:spLocks noGrp="1"/>
          </p:cNvSpPr>
          <p:nvPr>
            <p:ph type="sldNum" sz="quarter" idx="12"/>
          </p:nvPr>
        </p:nvSpPr>
        <p:spPr/>
        <p:txBody>
          <a:bodyPr/>
          <a:lstStyle/>
          <a:p>
            <a:fld id="{5E4DE196-8A13-4FF7-A07E-102851959EAB}" type="slidenum">
              <a:rPr lang="en-US" dirty="0"/>
              <a:t>9</a:t>
            </a:fld>
            <a:endParaRPr lang="en-US"/>
          </a:p>
        </p:txBody>
      </p:sp>
      <p:pic>
        <p:nvPicPr>
          <p:cNvPr id="8" name="Picture 7" descr="How to Do Wall Push-Ups: Tips and ...">
            <a:extLst>
              <a:ext uri="{FF2B5EF4-FFF2-40B4-BE49-F238E27FC236}">
                <a16:creationId xmlns:a16="http://schemas.microsoft.com/office/drawing/2014/main" id="{08502027-C749-C4F3-E7A5-D8ACCB620D0D}"/>
              </a:ext>
            </a:extLst>
          </p:cNvPr>
          <p:cNvPicPr>
            <a:picLocks noChangeAspect="1"/>
          </p:cNvPicPr>
          <p:nvPr/>
        </p:nvPicPr>
        <p:blipFill>
          <a:blip r:embed="rId2"/>
          <a:stretch>
            <a:fillRect/>
          </a:stretch>
        </p:blipFill>
        <p:spPr>
          <a:xfrm>
            <a:off x="8055061" y="414982"/>
            <a:ext cx="3629797" cy="1991497"/>
          </a:xfrm>
          <a:prstGeom prst="rect">
            <a:avLst/>
          </a:prstGeom>
        </p:spPr>
      </p:pic>
      <p:pic>
        <p:nvPicPr>
          <p:cNvPr id="9" name="Picture 8" descr="11 Cone ideas | soccer drills, soccer ...">
            <a:extLst>
              <a:ext uri="{FF2B5EF4-FFF2-40B4-BE49-F238E27FC236}">
                <a16:creationId xmlns:a16="http://schemas.microsoft.com/office/drawing/2014/main" id="{9B40C506-4A29-3A34-A36E-A5526B175F6C}"/>
              </a:ext>
            </a:extLst>
          </p:cNvPr>
          <p:cNvPicPr>
            <a:picLocks noChangeAspect="1"/>
          </p:cNvPicPr>
          <p:nvPr/>
        </p:nvPicPr>
        <p:blipFill>
          <a:blip r:embed="rId3"/>
          <a:stretch>
            <a:fillRect/>
          </a:stretch>
        </p:blipFill>
        <p:spPr>
          <a:xfrm>
            <a:off x="9193299" y="3620015"/>
            <a:ext cx="2506618" cy="2562997"/>
          </a:xfrm>
          <a:prstGeom prst="rect">
            <a:avLst/>
          </a:prstGeom>
        </p:spPr>
      </p:pic>
    </p:spTree>
    <p:extLst>
      <p:ext uri="{BB962C8B-B14F-4D97-AF65-F5344CB8AC3E}">
        <p14:creationId xmlns:p14="http://schemas.microsoft.com/office/powerpoint/2010/main" val="3357412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22B7B-0A9F-7556-EA46-A3C662243BE6}"/>
              </a:ext>
            </a:extLst>
          </p:cNvPr>
          <p:cNvSpPr>
            <a:spLocks noGrp="1"/>
          </p:cNvSpPr>
          <p:nvPr>
            <p:ph type="title"/>
          </p:nvPr>
        </p:nvSpPr>
        <p:spPr>
          <a:xfrm>
            <a:off x="871108" y="588245"/>
            <a:ext cx="10449784" cy="1265928"/>
          </a:xfrm>
        </p:spPr>
        <p:txBody>
          <a:bodyPr anchor="b">
            <a:normAutofit/>
          </a:bodyPr>
          <a:lstStyle/>
          <a:p>
            <a:r>
              <a:rPr lang="en-GB"/>
              <a:t>Fall Training </a:t>
            </a:r>
          </a:p>
        </p:txBody>
      </p:sp>
      <p:pic>
        <p:nvPicPr>
          <p:cNvPr id="7" name="Picture 6" descr="Super Rugby Rebooted Round 12 Australia ...">
            <a:extLst>
              <a:ext uri="{FF2B5EF4-FFF2-40B4-BE49-F238E27FC236}">
                <a16:creationId xmlns:a16="http://schemas.microsoft.com/office/drawing/2014/main" id="{71E92DDD-4A00-C409-260F-F41DEBE2930C}"/>
              </a:ext>
            </a:extLst>
          </p:cNvPr>
          <p:cNvPicPr>
            <a:picLocks noChangeAspect="1"/>
          </p:cNvPicPr>
          <p:nvPr/>
        </p:nvPicPr>
        <p:blipFill>
          <a:blip r:embed="rId2"/>
          <a:stretch>
            <a:fillRect/>
          </a:stretch>
        </p:blipFill>
        <p:spPr>
          <a:xfrm>
            <a:off x="877824" y="2774382"/>
            <a:ext cx="4977453" cy="2787373"/>
          </a:xfrm>
          <a:prstGeom prst="rect">
            <a:avLst/>
          </a:prstGeom>
          <a:noFill/>
        </p:spPr>
      </p:pic>
      <p:sp>
        <p:nvSpPr>
          <p:cNvPr id="3" name="Content Placeholder 2">
            <a:extLst>
              <a:ext uri="{FF2B5EF4-FFF2-40B4-BE49-F238E27FC236}">
                <a16:creationId xmlns:a16="http://schemas.microsoft.com/office/drawing/2014/main" id="{BF4F9549-0D2F-3970-122C-F1C834509212}"/>
              </a:ext>
            </a:extLst>
          </p:cNvPr>
          <p:cNvSpPr>
            <a:spLocks noGrp="1"/>
          </p:cNvSpPr>
          <p:nvPr>
            <p:ph sz="half" idx="2"/>
          </p:nvPr>
        </p:nvSpPr>
        <p:spPr>
          <a:xfrm>
            <a:off x="6328391" y="589061"/>
            <a:ext cx="4985785" cy="5133178"/>
          </a:xfrm>
        </p:spPr>
        <p:txBody>
          <a:bodyPr vert="horz" lIns="91440" tIns="45720" rIns="91440" bIns="45720" rtlCol="0" anchor="t">
            <a:noAutofit/>
          </a:bodyPr>
          <a:lstStyle/>
          <a:p>
            <a:r>
              <a:rPr lang="en-GB" dirty="0"/>
              <a:t>The fall training phase of rehab aims to regain strength,stablility and function in the shoulder. This is a it</a:t>
            </a:r>
          </a:p>
          <a:p>
            <a:pPr>
              <a:lnSpc>
                <a:spcPct val="110000"/>
              </a:lnSpc>
            </a:pPr>
            <a:r>
              <a:rPr lang="en-GB" dirty="0"/>
              <a:t>It is an important phase of rehab for a rugby player because of the number of falls and hits they will take throughout the game and that in rugby the shoulder will be put in the main mechanism for a dislocation (FOOSH) (Geldenhuys et al 2023)</a:t>
            </a:r>
          </a:p>
          <a:p>
            <a:pPr>
              <a:lnSpc>
                <a:spcPct val="110000"/>
              </a:lnSpc>
            </a:pPr>
            <a:r>
              <a:rPr lang="en-GB" dirty="0"/>
              <a:t>Exercises used in this phase will range from falling from your knees onto a crash pad, ensuring that the patient is falling at all angles possible to try and replicate what will happen in game</a:t>
            </a:r>
          </a:p>
          <a:p>
            <a:pPr>
              <a:lnSpc>
                <a:spcPct val="110000"/>
              </a:lnSpc>
            </a:pPr>
            <a:r>
              <a:rPr lang="en-GB" dirty="0"/>
              <a:t>This will be progressed by removing the crash mat and falling onto grass a harder surface which will provide more load onto the shoulder. Then falling from their feet onto a hard surface</a:t>
            </a:r>
          </a:p>
          <a:p>
            <a:pPr>
              <a:lnSpc>
                <a:spcPct val="110000"/>
              </a:lnSpc>
            </a:pPr>
            <a:r>
              <a:rPr lang="en-GB" dirty="0"/>
              <a:t>The final exercises that will be used at this point will be the therapist pushing the client down instead of them knowing when they a4re going to be hitting the ground </a:t>
            </a:r>
          </a:p>
          <a:p>
            <a:pPr>
              <a:lnSpc>
                <a:spcPct val="110000"/>
              </a:lnSpc>
            </a:pPr>
            <a:endParaRPr lang="en-GB" sz="1200"/>
          </a:p>
          <a:p>
            <a:pPr>
              <a:lnSpc>
                <a:spcPct val="110000"/>
              </a:lnSpc>
            </a:pPr>
            <a:endParaRPr lang="en-GB" sz="1200"/>
          </a:p>
          <a:p>
            <a:pPr>
              <a:lnSpc>
                <a:spcPct val="110000"/>
              </a:lnSpc>
            </a:pPr>
            <a:endParaRPr lang="en-GB" sz="1200"/>
          </a:p>
        </p:txBody>
      </p:sp>
      <p:sp>
        <p:nvSpPr>
          <p:cNvPr id="4" name="Date Placeholder 3">
            <a:extLst>
              <a:ext uri="{FF2B5EF4-FFF2-40B4-BE49-F238E27FC236}">
                <a16:creationId xmlns:a16="http://schemas.microsoft.com/office/drawing/2014/main" id="{94C410D3-434B-5C8B-B375-7E915B09703C}"/>
              </a:ext>
            </a:extLst>
          </p:cNvPr>
          <p:cNvSpPr>
            <a:spLocks noGrp="1"/>
          </p:cNvSpPr>
          <p:nvPr>
            <p:ph type="dt" sz="half" idx="10"/>
          </p:nvPr>
        </p:nvSpPr>
        <p:spPr>
          <a:xfrm>
            <a:off x="877824" y="6356350"/>
            <a:ext cx="2743200" cy="365125"/>
          </a:xfrm>
        </p:spPr>
        <p:txBody>
          <a:bodyPr anchor="ctr">
            <a:normAutofit/>
          </a:bodyPr>
          <a:lstStyle/>
          <a:p>
            <a:pPr>
              <a:spcAft>
                <a:spcPts val="600"/>
              </a:spcAft>
            </a:pPr>
            <a:fld id="{312EDBB2-58ED-4C48-B0B8-5205E490C86B}" type="datetime1">
              <a:rPr lang="en-US"/>
              <a:pPr>
                <a:spcAft>
                  <a:spcPts val="600"/>
                </a:spcAft>
              </a:pPr>
              <a:t>4/6/2025</a:t>
            </a:fld>
            <a:endParaRPr lang="en-US"/>
          </a:p>
        </p:txBody>
      </p:sp>
      <p:sp>
        <p:nvSpPr>
          <p:cNvPr id="5" name="Footer Placeholder 4">
            <a:extLst>
              <a:ext uri="{FF2B5EF4-FFF2-40B4-BE49-F238E27FC236}">
                <a16:creationId xmlns:a16="http://schemas.microsoft.com/office/drawing/2014/main" id="{F378CA04-75CF-D824-924D-5DE501F4E9E7}"/>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28D16622-0BAD-61D1-6097-7D50A9F9F3AD}"/>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10</a:t>
            </a:fld>
            <a:endParaRPr lang="en-US"/>
          </a:p>
        </p:txBody>
      </p:sp>
    </p:spTree>
    <p:extLst>
      <p:ext uri="{BB962C8B-B14F-4D97-AF65-F5344CB8AC3E}">
        <p14:creationId xmlns:p14="http://schemas.microsoft.com/office/powerpoint/2010/main" val="3227953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7BB2B-71A4-BE30-2583-DFCBCB960795}"/>
              </a:ext>
            </a:extLst>
          </p:cNvPr>
          <p:cNvSpPr>
            <a:spLocks noGrp="1"/>
          </p:cNvSpPr>
          <p:nvPr>
            <p:ph type="title"/>
          </p:nvPr>
        </p:nvSpPr>
        <p:spPr/>
        <p:txBody>
          <a:bodyPr/>
          <a:lstStyle/>
          <a:p>
            <a:r>
              <a:rPr lang="en-GB"/>
              <a:t>Return to Grappling</a:t>
            </a:r>
          </a:p>
        </p:txBody>
      </p:sp>
      <p:sp>
        <p:nvSpPr>
          <p:cNvPr id="3" name="Content Placeholder 2">
            <a:extLst>
              <a:ext uri="{FF2B5EF4-FFF2-40B4-BE49-F238E27FC236}">
                <a16:creationId xmlns:a16="http://schemas.microsoft.com/office/drawing/2014/main" id="{EE2D5B26-45C7-D7EC-0962-571CCE0C013D}"/>
              </a:ext>
            </a:extLst>
          </p:cNvPr>
          <p:cNvSpPr>
            <a:spLocks noGrp="1"/>
          </p:cNvSpPr>
          <p:nvPr>
            <p:ph idx="1"/>
          </p:nvPr>
        </p:nvSpPr>
        <p:spPr>
          <a:xfrm>
            <a:off x="877824" y="2157984"/>
            <a:ext cx="6510970" cy="3903819"/>
          </a:xfrm>
        </p:spPr>
        <p:txBody>
          <a:bodyPr vert="horz" lIns="91440" tIns="45720" rIns="91440" bIns="45720" rtlCol="0" anchor="t">
            <a:normAutofit/>
          </a:bodyPr>
          <a:lstStyle/>
          <a:p>
            <a:r>
              <a:rPr lang="en-GB" dirty="0"/>
              <a:t>Return to grappling is one of the most important phases for a shoulder injury in rugby </a:t>
            </a:r>
          </a:p>
          <a:p>
            <a:r>
              <a:rPr lang="en-GB" dirty="0"/>
              <a:t>This phase is broken down by three stages the first is Grappling with the therapist doing nothing but being a body for the injured player to grapple</a:t>
            </a:r>
          </a:p>
          <a:p>
            <a:r>
              <a:rPr lang="en-GB" dirty="0"/>
              <a:t>The next step will be the therapist grappling the player while they are both on their knees to try and get the player use to someone grappling </a:t>
            </a:r>
            <a:r>
              <a:rPr lang="en-GB"/>
              <a:t>them (Donnelly et al 2024)</a:t>
            </a:r>
          </a:p>
          <a:p>
            <a:r>
              <a:rPr lang="en-GB" dirty="0"/>
              <a:t>The third stage is both the player and the therapist grappling each other </a:t>
            </a:r>
          </a:p>
          <a:p>
            <a:r>
              <a:rPr lang="en-GB" dirty="0"/>
              <a:t>This can be related to rugby by tackling when the same steps will be used but the plyer will tackle the therapist then the therapist will tackle the player. </a:t>
            </a:r>
          </a:p>
          <a:p>
            <a:endParaRPr lang="en-GB"/>
          </a:p>
        </p:txBody>
      </p:sp>
      <p:sp>
        <p:nvSpPr>
          <p:cNvPr id="4" name="Date Placeholder 3">
            <a:extLst>
              <a:ext uri="{FF2B5EF4-FFF2-40B4-BE49-F238E27FC236}">
                <a16:creationId xmlns:a16="http://schemas.microsoft.com/office/drawing/2014/main" id="{B2092897-52CF-2BC3-1065-FF357EB91826}"/>
              </a:ext>
            </a:extLst>
          </p:cNvPr>
          <p:cNvSpPr>
            <a:spLocks noGrp="1"/>
          </p:cNvSpPr>
          <p:nvPr>
            <p:ph type="dt" sz="half" idx="10"/>
          </p:nvPr>
        </p:nvSpPr>
        <p:spPr/>
        <p:txBody>
          <a:bodyPr/>
          <a:lstStyle/>
          <a:p>
            <a:fld id="{0B77FE53-382C-46A3-BEC6-16198CD828F2}" type="datetime1">
              <a:t>4/6/2025</a:t>
            </a:fld>
            <a:endParaRPr lang="en-US"/>
          </a:p>
        </p:txBody>
      </p:sp>
      <p:sp>
        <p:nvSpPr>
          <p:cNvPr id="5" name="Footer Placeholder 4">
            <a:extLst>
              <a:ext uri="{FF2B5EF4-FFF2-40B4-BE49-F238E27FC236}">
                <a16:creationId xmlns:a16="http://schemas.microsoft.com/office/drawing/2014/main" id="{E2EC775A-A5D8-0231-C42E-22C1BB0C454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40DC21D-A033-C905-0E36-88A4CB804158}"/>
              </a:ext>
            </a:extLst>
          </p:cNvPr>
          <p:cNvSpPr>
            <a:spLocks noGrp="1"/>
          </p:cNvSpPr>
          <p:nvPr>
            <p:ph type="sldNum" sz="quarter" idx="12"/>
          </p:nvPr>
        </p:nvSpPr>
        <p:spPr/>
        <p:txBody>
          <a:bodyPr/>
          <a:lstStyle/>
          <a:p>
            <a:fld id="{5E4DE196-8A13-4FF7-A07E-102851959EAB}" type="slidenum">
              <a:rPr lang="en-US" dirty="0"/>
              <a:t>11</a:t>
            </a:fld>
            <a:endParaRPr lang="en-US"/>
          </a:p>
        </p:txBody>
      </p:sp>
      <p:pic>
        <p:nvPicPr>
          <p:cNvPr id="7" name="Picture 6" descr="Join England and use Wrestling to ...">
            <a:extLst>
              <a:ext uri="{FF2B5EF4-FFF2-40B4-BE49-F238E27FC236}">
                <a16:creationId xmlns:a16="http://schemas.microsoft.com/office/drawing/2014/main" id="{532137E0-B17F-842E-CA6C-0F2FAEF63FE2}"/>
              </a:ext>
            </a:extLst>
          </p:cNvPr>
          <p:cNvPicPr>
            <a:picLocks noChangeAspect="1"/>
          </p:cNvPicPr>
          <p:nvPr/>
        </p:nvPicPr>
        <p:blipFill>
          <a:blip r:embed="rId2"/>
          <a:stretch>
            <a:fillRect/>
          </a:stretch>
        </p:blipFill>
        <p:spPr>
          <a:xfrm>
            <a:off x="7877451" y="3750779"/>
            <a:ext cx="3803097" cy="1984789"/>
          </a:xfrm>
          <a:prstGeom prst="rect">
            <a:avLst/>
          </a:prstGeom>
        </p:spPr>
      </p:pic>
      <p:pic>
        <p:nvPicPr>
          <p:cNvPr id="8" name="Picture 7" descr="Rugby Grappling/Wrestling Exercises ...">
            <a:extLst>
              <a:ext uri="{FF2B5EF4-FFF2-40B4-BE49-F238E27FC236}">
                <a16:creationId xmlns:a16="http://schemas.microsoft.com/office/drawing/2014/main" id="{86293956-9794-8569-8859-1FB3AB8B2B80}"/>
              </a:ext>
            </a:extLst>
          </p:cNvPr>
          <p:cNvPicPr>
            <a:picLocks noChangeAspect="1"/>
          </p:cNvPicPr>
          <p:nvPr/>
        </p:nvPicPr>
        <p:blipFill>
          <a:blip r:embed="rId3"/>
          <a:stretch>
            <a:fillRect/>
          </a:stretch>
        </p:blipFill>
        <p:spPr>
          <a:xfrm>
            <a:off x="7749899" y="690010"/>
            <a:ext cx="4201767" cy="2319545"/>
          </a:xfrm>
          <a:prstGeom prst="rect">
            <a:avLst/>
          </a:prstGeom>
        </p:spPr>
      </p:pic>
    </p:spTree>
    <p:extLst>
      <p:ext uri="{BB962C8B-B14F-4D97-AF65-F5344CB8AC3E}">
        <p14:creationId xmlns:p14="http://schemas.microsoft.com/office/powerpoint/2010/main" val="3449295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A570-26D7-6F91-C050-2131AC030BF1}"/>
              </a:ext>
            </a:extLst>
          </p:cNvPr>
          <p:cNvSpPr>
            <a:spLocks noGrp="1"/>
          </p:cNvSpPr>
          <p:nvPr>
            <p:ph type="title"/>
          </p:nvPr>
        </p:nvSpPr>
        <p:spPr>
          <a:xfrm>
            <a:off x="871108" y="588245"/>
            <a:ext cx="10449784" cy="1265928"/>
          </a:xfrm>
        </p:spPr>
        <p:txBody>
          <a:bodyPr anchor="b">
            <a:normAutofit/>
          </a:bodyPr>
          <a:lstStyle/>
          <a:p>
            <a:r>
              <a:rPr lang="en-GB"/>
              <a:t>Return to Contact </a:t>
            </a:r>
          </a:p>
        </p:txBody>
      </p:sp>
      <p:pic>
        <p:nvPicPr>
          <p:cNvPr id="7" name="Picture 6" descr="Rugby Rucking &amp; Mauling Drills ...">
            <a:extLst>
              <a:ext uri="{FF2B5EF4-FFF2-40B4-BE49-F238E27FC236}">
                <a16:creationId xmlns:a16="http://schemas.microsoft.com/office/drawing/2014/main" id="{984FF916-967B-E8E3-C22D-B3F31B0DD3AA}"/>
              </a:ext>
            </a:extLst>
          </p:cNvPr>
          <p:cNvPicPr>
            <a:picLocks noChangeAspect="1"/>
          </p:cNvPicPr>
          <p:nvPr/>
        </p:nvPicPr>
        <p:blipFill>
          <a:blip r:embed="rId2"/>
          <a:srcRect l="4132" t="23072"/>
          <a:stretch/>
        </p:blipFill>
        <p:spPr>
          <a:xfrm>
            <a:off x="877824" y="3063742"/>
            <a:ext cx="4977453" cy="2208653"/>
          </a:xfrm>
          <a:prstGeom prst="rect">
            <a:avLst/>
          </a:prstGeom>
          <a:noFill/>
        </p:spPr>
      </p:pic>
      <p:sp>
        <p:nvSpPr>
          <p:cNvPr id="3" name="Content Placeholder 2">
            <a:extLst>
              <a:ext uri="{FF2B5EF4-FFF2-40B4-BE49-F238E27FC236}">
                <a16:creationId xmlns:a16="http://schemas.microsoft.com/office/drawing/2014/main" id="{AA8A90EA-E9CB-15DC-E4A3-716C33007C7B}"/>
              </a:ext>
            </a:extLst>
          </p:cNvPr>
          <p:cNvSpPr>
            <a:spLocks noGrp="1"/>
          </p:cNvSpPr>
          <p:nvPr>
            <p:ph sz="half" idx="2"/>
          </p:nvPr>
        </p:nvSpPr>
        <p:spPr>
          <a:xfrm>
            <a:off x="6328391" y="583690"/>
            <a:ext cx="4985785" cy="5830110"/>
          </a:xfrm>
        </p:spPr>
        <p:txBody>
          <a:bodyPr vert="horz" lIns="91440" tIns="45720" rIns="91440" bIns="45720" rtlCol="0" anchor="t">
            <a:normAutofit lnSpcReduction="10000"/>
          </a:bodyPr>
          <a:lstStyle/>
          <a:p>
            <a:pPr>
              <a:lnSpc>
                <a:spcPct val="110000"/>
              </a:lnSpc>
            </a:pPr>
            <a:r>
              <a:rPr lang="en-GB" dirty="0"/>
              <a:t>Return to contact with be targeted after the return to grappling phase </a:t>
            </a:r>
          </a:p>
          <a:p>
            <a:pPr>
              <a:lnSpc>
                <a:spcPct val="110000"/>
              </a:lnSpc>
            </a:pPr>
            <a:r>
              <a:rPr lang="en-GB" dirty="0"/>
              <a:t>This phase will look to use the same principles as the return to grappling phase, with it being split into three stages: Player to therapist, Therapist to player and then both using force.</a:t>
            </a:r>
          </a:p>
          <a:p>
            <a:pPr>
              <a:lnSpc>
                <a:spcPct val="110000"/>
              </a:lnSpc>
            </a:pPr>
            <a:r>
              <a:rPr lang="en-GB" dirty="0"/>
              <a:t>This will be advanced to bringing other players into the drills so that the injured player gets used to the physicality that will be present when they return to play</a:t>
            </a:r>
          </a:p>
          <a:p>
            <a:pPr>
              <a:lnSpc>
                <a:spcPct val="110000"/>
              </a:lnSpc>
            </a:pPr>
            <a:r>
              <a:rPr lang="en-GB" dirty="0"/>
              <a:t>When looking at being specific to rugby, using drills that involve ruck situations both attacking the ruck and defending the ruck will both be needed to ensure the players is used to all situations that may appear in game </a:t>
            </a:r>
          </a:p>
          <a:p>
            <a:pPr>
              <a:lnSpc>
                <a:spcPct val="110000"/>
              </a:lnSpc>
            </a:pPr>
            <a:r>
              <a:rPr lang="en-GB" dirty="0"/>
              <a:t>The final step of this stage will be to introduce the player to training with the team, this will be started by giving them a coloured shirt with the other players being told to not go into full contact with them</a:t>
            </a:r>
            <a:r>
              <a:rPr lang="en-GB"/>
              <a:t> (Reid et al 2013)</a:t>
            </a:r>
            <a:endParaRPr lang="en-GB" dirty="0"/>
          </a:p>
          <a:p>
            <a:pPr>
              <a:lnSpc>
                <a:spcPct val="110000"/>
              </a:lnSpc>
            </a:pPr>
            <a:endParaRPr lang="en-GB" sz="1500"/>
          </a:p>
        </p:txBody>
      </p:sp>
      <p:sp>
        <p:nvSpPr>
          <p:cNvPr id="4" name="Date Placeholder 3">
            <a:extLst>
              <a:ext uri="{FF2B5EF4-FFF2-40B4-BE49-F238E27FC236}">
                <a16:creationId xmlns:a16="http://schemas.microsoft.com/office/drawing/2014/main" id="{E51C6304-B56D-EC9B-78F8-8D89140719BB}"/>
              </a:ext>
            </a:extLst>
          </p:cNvPr>
          <p:cNvSpPr>
            <a:spLocks noGrp="1"/>
          </p:cNvSpPr>
          <p:nvPr>
            <p:ph type="dt" sz="half" idx="10"/>
          </p:nvPr>
        </p:nvSpPr>
        <p:spPr>
          <a:xfrm>
            <a:off x="877824" y="6356350"/>
            <a:ext cx="2743200" cy="365125"/>
          </a:xfrm>
        </p:spPr>
        <p:txBody>
          <a:bodyPr anchor="ctr">
            <a:normAutofit/>
          </a:bodyPr>
          <a:lstStyle/>
          <a:p>
            <a:pPr>
              <a:spcAft>
                <a:spcPts val="600"/>
              </a:spcAft>
            </a:pPr>
            <a:fld id="{D6B65057-6E5B-4404-8707-115C67FC2EED}" type="datetime1">
              <a:rPr lang="en-US"/>
              <a:pPr>
                <a:spcAft>
                  <a:spcPts val="600"/>
                </a:spcAft>
              </a:pPr>
              <a:t>4/6/2025</a:t>
            </a:fld>
            <a:endParaRPr lang="en-US"/>
          </a:p>
        </p:txBody>
      </p:sp>
      <p:sp>
        <p:nvSpPr>
          <p:cNvPr id="5" name="Footer Placeholder 4">
            <a:extLst>
              <a:ext uri="{FF2B5EF4-FFF2-40B4-BE49-F238E27FC236}">
                <a16:creationId xmlns:a16="http://schemas.microsoft.com/office/drawing/2014/main" id="{8E37A425-AEAB-F989-5616-975BF991C2E3}"/>
              </a:ext>
            </a:extLst>
          </p:cNvPr>
          <p:cNvSpPr>
            <a:spLocks noGrp="1"/>
          </p:cNvSpPr>
          <p:nvPr>
            <p:ph type="ftr" sz="quarter" idx="11"/>
          </p:nvPr>
        </p:nvSpPr>
        <p:spPr>
          <a:xfrm>
            <a:off x="7132320" y="6356350"/>
            <a:ext cx="4297680"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7C1E8AC1-E6FC-5E2A-DC39-B0FEA45663DE}"/>
              </a:ext>
            </a:extLst>
          </p:cNvPr>
          <p:cNvSpPr>
            <a:spLocks noGrp="1"/>
          </p:cNvSpPr>
          <p:nvPr>
            <p:ph type="sldNum" sz="quarter" idx="12"/>
          </p:nvPr>
        </p:nvSpPr>
        <p:spPr>
          <a:xfrm>
            <a:off x="11429999" y="6356350"/>
            <a:ext cx="521207" cy="365125"/>
          </a:xfrm>
        </p:spPr>
        <p:txBody>
          <a:bodyPr anchor="ctr">
            <a:normAutofit/>
          </a:bodyPr>
          <a:lstStyle/>
          <a:p>
            <a:pPr>
              <a:spcAft>
                <a:spcPts val="600"/>
              </a:spcAft>
            </a:pPr>
            <a:fld id="{5E4DE196-8A13-4FF7-A07E-102851959EAB}" type="slidenum">
              <a:rPr lang="en-US" dirty="0"/>
              <a:pPr>
                <a:spcAft>
                  <a:spcPts val="600"/>
                </a:spcAft>
              </a:pPr>
              <a:t>12</a:t>
            </a:fld>
            <a:endParaRPr lang="en-US"/>
          </a:p>
        </p:txBody>
      </p:sp>
    </p:spTree>
    <p:extLst>
      <p:ext uri="{BB962C8B-B14F-4D97-AF65-F5344CB8AC3E}">
        <p14:creationId xmlns:p14="http://schemas.microsoft.com/office/powerpoint/2010/main" val="1919346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9613E-7B95-5611-4DA8-35A64634649F}"/>
              </a:ext>
            </a:extLst>
          </p:cNvPr>
          <p:cNvSpPr>
            <a:spLocks noGrp="1"/>
          </p:cNvSpPr>
          <p:nvPr>
            <p:ph type="title"/>
          </p:nvPr>
        </p:nvSpPr>
        <p:spPr>
          <a:xfrm>
            <a:off x="871108" y="588245"/>
            <a:ext cx="10449784" cy="545118"/>
          </a:xfrm>
        </p:spPr>
        <p:txBody>
          <a:bodyPr>
            <a:normAutofit fontScale="90000"/>
          </a:bodyPr>
          <a:lstStyle/>
          <a:p>
            <a:r>
              <a:rPr lang="en-GB"/>
              <a:t>References </a:t>
            </a:r>
          </a:p>
        </p:txBody>
      </p:sp>
      <p:sp>
        <p:nvSpPr>
          <p:cNvPr id="3" name="Content Placeholder 2">
            <a:extLst>
              <a:ext uri="{FF2B5EF4-FFF2-40B4-BE49-F238E27FC236}">
                <a16:creationId xmlns:a16="http://schemas.microsoft.com/office/drawing/2014/main" id="{35A42C87-AE62-91E3-6180-F51A9E22B4B2}"/>
              </a:ext>
            </a:extLst>
          </p:cNvPr>
          <p:cNvSpPr>
            <a:spLocks noGrp="1"/>
          </p:cNvSpPr>
          <p:nvPr>
            <p:ph idx="1"/>
          </p:nvPr>
        </p:nvSpPr>
        <p:spPr>
          <a:xfrm>
            <a:off x="877824" y="1138552"/>
            <a:ext cx="10442448" cy="4923251"/>
          </a:xfrm>
        </p:spPr>
        <p:txBody>
          <a:bodyPr vert="horz" lIns="91440" tIns="45720" rIns="91440" bIns="45720" rtlCol="0" anchor="t">
            <a:normAutofit/>
          </a:bodyPr>
          <a:lstStyle/>
          <a:p>
            <a:pPr marL="0" indent="0">
              <a:buNone/>
            </a:pPr>
            <a:endParaRPr lang="en-GB" sz="1800" dirty="0">
              <a:latin typeface="Times New Roman"/>
              <a:cs typeface="Times New Roman"/>
            </a:endParaRPr>
          </a:p>
          <a:p>
            <a:r>
              <a:rPr lang="en-GB" sz="1200">
                <a:latin typeface="Times New Roman"/>
                <a:cs typeface="Times New Roman"/>
              </a:rPr>
              <a:t>Abrams, R. and Akbarnia, H. (2019). </a:t>
            </a:r>
            <a:r>
              <a:rPr lang="en-GB" sz="1200" i="1">
                <a:latin typeface="Times New Roman"/>
                <a:cs typeface="Times New Roman"/>
              </a:rPr>
              <a:t>Shoulder Dislocations Overview</a:t>
            </a:r>
            <a:r>
              <a:rPr lang="en-GB" sz="1200">
                <a:latin typeface="Times New Roman"/>
                <a:cs typeface="Times New Roman"/>
              </a:rPr>
              <a:t>. [online] Nih.gov. Available at: </a:t>
            </a:r>
            <a:r>
              <a:rPr lang="en-GB" sz="1200" dirty="0">
                <a:latin typeface="Times New Roman"/>
                <a:cs typeface="Times New Roman"/>
                <a:hlinkClick r:id="rId2"/>
              </a:rPr>
              <a:t>https://www.ncbi.nlm.nih.gov/books/NBK459125/</a:t>
            </a:r>
            <a:r>
              <a:rPr lang="en-GB" sz="1200" dirty="0">
                <a:latin typeface="Times New Roman"/>
                <a:cs typeface="Times New Roman"/>
              </a:rPr>
              <a:t>.</a:t>
            </a:r>
            <a:endParaRPr lang="en-GB"/>
          </a:p>
          <a:p>
            <a:r>
              <a:rPr lang="en-GB" sz="1200">
                <a:latin typeface="Times New Roman"/>
                <a:cs typeface="Times New Roman"/>
              </a:rPr>
              <a:t>Asker, M. and Whiteley, R. (2024). Rehabilitation and Return to Sports After Shoulder Injuries. </a:t>
            </a:r>
            <a:r>
              <a:rPr lang="en-GB" sz="1200" i="1">
                <a:latin typeface="Times New Roman"/>
                <a:cs typeface="Times New Roman"/>
              </a:rPr>
              <a:t>Orthopaedic Sports Medicine</a:t>
            </a:r>
            <a:r>
              <a:rPr lang="en-GB" sz="1200">
                <a:latin typeface="Times New Roman"/>
                <a:cs typeface="Times New Roman"/>
              </a:rPr>
              <a:t>, pp.1–23. doi:https://doi.org/10.1007/978-3-030-65430-6_142-1.</a:t>
            </a:r>
            <a:endParaRPr lang="en-GB"/>
          </a:p>
          <a:p>
            <a:r>
              <a:rPr lang="en-GB" sz="1200">
                <a:latin typeface="Times New Roman"/>
                <a:cs typeface="Times New Roman"/>
              </a:rPr>
              <a:t>Donnelly, G., Coltman, C., Dane, K., KJ Elliott‐Sale, Hayman, M., MF McCarthy‐Ryan, Perkins, J., Rollins, S. and Moore, I. (2024). Prioritise safety, optimise success! Return to rugby postpartum. </a:t>
            </a:r>
            <a:r>
              <a:rPr lang="en-GB" sz="1200" i="1">
                <a:latin typeface="Times New Roman"/>
                <a:cs typeface="Times New Roman"/>
              </a:rPr>
              <a:t>European Journal of Sport Science</a:t>
            </a:r>
            <a:r>
              <a:rPr lang="en-GB" sz="1200">
                <a:latin typeface="Times New Roman"/>
                <a:cs typeface="Times New Roman"/>
              </a:rPr>
              <a:t>. doi:https://doi.org/10.1002/ejsc.12144.</a:t>
            </a:r>
            <a:endParaRPr lang="en-GB"/>
          </a:p>
          <a:p>
            <a:r>
              <a:rPr lang="en-GB" sz="1200">
                <a:latin typeface="Times New Roman"/>
                <a:cs typeface="Times New Roman"/>
              </a:rPr>
              <a:t>Geldenhuys, A.G., Burgess, T., Roche, S. and Hendricks, S. (2023). Return to rugby following musculoskeletal injuries: A survey of views, practices and barriers among health and sport practitioners. </a:t>
            </a:r>
            <a:r>
              <a:rPr lang="en-GB" sz="1200" i="1">
                <a:latin typeface="Times New Roman"/>
                <a:cs typeface="Times New Roman"/>
              </a:rPr>
              <a:t>Physical Therapy in Sport</a:t>
            </a:r>
            <a:r>
              <a:rPr lang="en-GB" sz="1200">
                <a:latin typeface="Times New Roman"/>
                <a:cs typeface="Times New Roman"/>
              </a:rPr>
              <a:t>, 59, pp.49–59. doi:https://doi.org/10.1016/j.ptsp.2022.11.009.</a:t>
            </a:r>
            <a:endParaRPr lang="en-GB"/>
          </a:p>
          <a:p>
            <a:r>
              <a:rPr lang="en-GB" sz="1200">
                <a:latin typeface="Times New Roman"/>
                <a:cs typeface="Times New Roman"/>
              </a:rPr>
              <a:t>Godin, J. and Sekiya, J.K. (2010). Systematic Review of Rehabilitation Versus Operative Stabilization for the Treatment of First-Time Anterior Shoulder Dislocations. </a:t>
            </a:r>
            <a:r>
              <a:rPr lang="en-GB" sz="1200" i="1">
                <a:latin typeface="Times New Roman"/>
                <a:cs typeface="Times New Roman"/>
              </a:rPr>
              <a:t>Sports Health: A Multidisciplinary Approach</a:t>
            </a:r>
            <a:r>
              <a:rPr lang="en-GB" sz="1200">
                <a:latin typeface="Times New Roman"/>
                <a:cs typeface="Times New Roman"/>
              </a:rPr>
              <a:t>, 2(2), pp.156–165. doi:https://doi.org/10.1177/1941738109359507.</a:t>
            </a:r>
            <a:endParaRPr lang="en-GB"/>
          </a:p>
          <a:p>
            <a:r>
              <a:rPr lang="en-GB" sz="1200">
                <a:latin typeface="Times New Roman"/>
                <a:cs typeface="Times New Roman"/>
              </a:rPr>
              <a:t>Harper, D.J., Carling, C. and Kiely, J. (2019). High-Intensity Acceleration and Deceleration Demands in Elite Team Sports Competitive Match Play: A Systematic Review and Meta-Analysis of Observational Studies. </a:t>
            </a:r>
            <a:r>
              <a:rPr lang="en-GB" sz="1200" i="1">
                <a:latin typeface="Times New Roman"/>
                <a:cs typeface="Times New Roman"/>
              </a:rPr>
              <a:t>Sports Medicine</a:t>
            </a:r>
            <a:r>
              <a:rPr lang="en-GB" sz="1200">
                <a:latin typeface="Times New Roman"/>
                <a:cs typeface="Times New Roman"/>
              </a:rPr>
              <a:t>, 49(12). doi:https://doi.org/10.1007/s40279-019-01170-1.</a:t>
            </a:r>
            <a:endParaRPr lang="en-GB"/>
          </a:p>
          <a:p>
            <a:r>
              <a:rPr lang="en-GB" sz="1200">
                <a:latin typeface="Times New Roman"/>
                <a:cs typeface="Times New Roman"/>
              </a:rPr>
              <a:t>Reid, L.C., Cowman, J.R., Green, B.S. and Coughlan, G.F. (2013). Return to Play in Elite Rugby Union: Application of Global Positioning System Technology in Return-to-Running Programs. </a:t>
            </a:r>
            <a:r>
              <a:rPr lang="en-GB" sz="1200" i="1">
                <a:latin typeface="Times New Roman"/>
                <a:cs typeface="Times New Roman"/>
              </a:rPr>
              <a:t>Journal of Sport Rehabilitation</a:t>
            </a:r>
            <a:r>
              <a:rPr lang="en-GB" sz="1200">
                <a:latin typeface="Times New Roman"/>
                <a:cs typeface="Times New Roman"/>
              </a:rPr>
              <a:t>, [online] 22(2), pp.122–129. doi:https://doi.org/10.1123/jsr.22.2.122.</a:t>
            </a:r>
            <a:endParaRPr lang="en-GB"/>
          </a:p>
          <a:p>
            <a:r>
              <a:rPr lang="en-GB" sz="1200">
                <a:latin typeface="Times New Roman"/>
                <a:cs typeface="Times New Roman"/>
              </a:rPr>
              <a:t>Twomey-Kozak, J., Whitlock, K.G., O’Donnell, J.A., Anakwenze, O.A. and Klifto, C.S. (2021). Shoulder dislocations among high school–aged and college-aged athletes in the United States: an epidemiologic analysis. </a:t>
            </a:r>
            <a:r>
              <a:rPr lang="en-GB" sz="1200" i="1">
                <a:latin typeface="Times New Roman"/>
                <a:cs typeface="Times New Roman"/>
              </a:rPr>
              <a:t>JSES International</a:t>
            </a:r>
            <a:r>
              <a:rPr lang="en-GB" sz="1200">
                <a:latin typeface="Times New Roman"/>
                <a:cs typeface="Times New Roman"/>
              </a:rPr>
              <a:t>, 5(6), pp.967–971. doi:https://doi.org/10.1016/j.jseint.2021.06.006.</a:t>
            </a:r>
            <a:endParaRPr lang="en-GB"/>
          </a:p>
          <a:p>
            <a:endParaRPr lang="en-GB" dirty="0"/>
          </a:p>
        </p:txBody>
      </p:sp>
      <p:sp>
        <p:nvSpPr>
          <p:cNvPr id="4" name="Date Placeholder 3">
            <a:extLst>
              <a:ext uri="{FF2B5EF4-FFF2-40B4-BE49-F238E27FC236}">
                <a16:creationId xmlns:a16="http://schemas.microsoft.com/office/drawing/2014/main" id="{00319332-280B-24B7-C03F-07C4158262C0}"/>
              </a:ext>
            </a:extLst>
          </p:cNvPr>
          <p:cNvSpPr>
            <a:spLocks noGrp="1"/>
          </p:cNvSpPr>
          <p:nvPr>
            <p:ph type="dt" sz="half" idx="10"/>
          </p:nvPr>
        </p:nvSpPr>
        <p:spPr/>
        <p:txBody>
          <a:bodyPr/>
          <a:lstStyle/>
          <a:p>
            <a:fld id="{B99FD8B5-A374-4AD4-8020-D3B0B254005C}" type="datetime1">
              <a:t>4/6/2025</a:t>
            </a:fld>
            <a:endParaRPr lang="en-US"/>
          </a:p>
        </p:txBody>
      </p:sp>
      <p:sp>
        <p:nvSpPr>
          <p:cNvPr id="5" name="Footer Placeholder 4">
            <a:extLst>
              <a:ext uri="{FF2B5EF4-FFF2-40B4-BE49-F238E27FC236}">
                <a16:creationId xmlns:a16="http://schemas.microsoft.com/office/drawing/2014/main" id="{FBA2D663-5552-C0F4-E55B-C272BA67730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7734D73-CF92-7234-EEF8-430675E4D6E9}"/>
              </a:ext>
            </a:extLst>
          </p:cNvPr>
          <p:cNvSpPr>
            <a:spLocks noGrp="1"/>
          </p:cNvSpPr>
          <p:nvPr>
            <p:ph type="sldNum" sz="quarter" idx="12"/>
          </p:nvPr>
        </p:nvSpPr>
        <p:spPr/>
        <p:txBody>
          <a:bodyPr/>
          <a:lstStyle/>
          <a:p>
            <a:fld id="{5E4DE196-8A13-4FF7-A07E-102851959EAB}" type="slidenum">
              <a:rPr lang="en-US" dirty="0"/>
              <a:t>13</a:t>
            </a:fld>
            <a:endParaRPr lang="en-US"/>
          </a:p>
        </p:txBody>
      </p:sp>
    </p:spTree>
    <p:extLst>
      <p:ext uri="{BB962C8B-B14F-4D97-AF65-F5344CB8AC3E}">
        <p14:creationId xmlns:p14="http://schemas.microsoft.com/office/powerpoint/2010/main" val="837868078"/>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BohoVogueVTI</vt:lpstr>
      <vt:lpstr>Late-stage rehabilitation on Anterior shoulder dislocation </vt:lpstr>
      <vt:lpstr>Anterior Shoulder dislocation </vt:lpstr>
      <vt:lpstr>Criteria to progress to return to play phase </vt:lpstr>
      <vt:lpstr>Medicine ball throws </vt:lpstr>
      <vt:lpstr> Farmers Walk </vt:lpstr>
      <vt:lpstr>Landmine press </vt:lpstr>
      <vt:lpstr>Falling on outstretched arms </vt:lpstr>
      <vt:lpstr>Shoulder Push press  </vt:lpstr>
      <vt:lpstr>Acceleration and Deceleration </vt:lpstr>
      <vt:lpstr>Fall Training </vt:lpstr>
      <vt:lpstr>Return to Grappling</vt:lpstr>
      <vt:lpstr>Return to Contact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145</cp:revision>
  <dcterms:created xsi:type="dcterms:W3CDTF">2025-03-16T17:13:16Z</dcterms:created>
  <dcterms:modified xsi:type="dcterms:W3CDTF">2025-04-06T20:25:39Z</dcterms:modified>
</cp:coreProperties>
</file>