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handoutMasterIdLst>
    <p:handoutMasterId r:id="rId16"/>
  </p:handoutMasterIdLst>
  <p:sldIdLst>
    <p:sldId id="257" r:id="rId2"/>
    <p:sldId id="266" r:id="rId3"/>
    <p:sldId id="263" r:id="rId4"/>
    <p:sldId id="268" r:id="rId5"/>
    <p:sldId id="273" r:id="rId6"/>
    <p:sldId id="264" r:id="rId7"/>
    <p:sldId id="269" r:id="rId8"/>
    <p:sldId id="271" r:id="rId9"/>
    <p:sldId id="275" r:id="rId10"/>
    <p:sldId id="272" r:id="rId11"/>
    <p:sldId id="276" r:id="rId12"/>
    <p:sldId id="274" r:id="rId13"/>
    <p:sldId id="277" r:id="rId14"/>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AC5C8B4-D44B-427D-8A26-5E3535627EBA}">
          <p14:sldIdLst>
            <p14:sldId id="257"/>
            <p14:sldId id="266"/>
            <p14:sldId id="263"/>
            <p14:sldId id="268"/>
            <p14:sldId id="273"/>
            <p14:sldId id="264"/>
            <p14:sldId id="269"/>
            <p14:sldId id="271"/>
            <p14:sldId id="275"/>
            <p14:sldId id="272"/>
            <p14:sldId id="276"/>
            <p14:sldId id="274"/>
            <p14:sldId id="277"/>
          </p14:sldIdLst>
        </p14:section>
        <p14:section name="Untitled Section" id="{BD4BC212-30EC-420D-8557-4DF99F0D4583}">
          <p14:sldIdLst/>
        </p14:section>
      </p14:sectionLst>
    </p:ex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3792">
          <p15:clr>
            <a:srgbClr val="A4A3A4"/>
          </p15:clr>
        </p15:guide>
        <p15:guide id="4" orient="horz" pos="1152">
          <p15:clr>
            <a:srgbClr val="A4A3A4"/>
          </p15:clr>
        </p15:guide>
        <p15:guide id="5" orient="horz" pos="3360">
          <p15:clr>
            <a:srgbClr val="A4A3A4"/>
          </p15:clr>
        </p15:guide>
        <p15:guide id="6" orient="horz" pos="3072">
          <p15:clr>
            <a:srgbClr val="A4A3A4"/>
          </p15:clr>
        </p15:guide>
        <p15:guide id="7" orient="horz" pos="864">
          <p15:clr>
            <a:srgbClr val="A4A3A4"/>
          </p15:clr>
        </p15:guide>
        <p15:guide id="8" orient="horz" pos="528">
          <p15:clr>
            <a:srgbClr val="A4A3A4"/>
          </p15:clr>
        </p15:guide>
        <p15:guide id="9" orient="horz" pos="2784">
          <p15:clr>
            <a:srgbClr val="A4A3A4"/>
          </p15:clr>
        </p15:guide>
        <p15:guide id="10" pos="3839">
          <p15:clr>
            <a:srgbClr val="A4A3A4"/>
          </p15:clr>
        </p15:guide>
        <p15:guide id="11" pos="959">
          <p15:clr>
            <a:srgbClr val="A4A3A4"/>
          </p15:clr>
        </p15:guide>
        <p15:guide id="12" pos="7007">
          <p15:clr>
            <a:srgbClr val="A4A3A4"/>
          </p15:clr>
        </p15:guide>
        <p15:guide id="13" pos="6719">
          <p15:clr>
            <a:srgbClr val="A4A3A4"/>
          </p15:clr>
        </p15:guide>
        <p15:guide id="14" pos="6143">
          <p15:clr>
            <a:srgbClr val="A4A3A4"/>
          </p15:clr>
        </p15:guide>
        <p15:guide id="15" pos="3983">
          <p15:clr>
            <a:srgbClr val="A4A3A4"/>
          </p15:clr>
        </p15:guide>
        <p15:guide id="16" pos="527">
          <p15:clr>
            <a:srgbClr val="A4A3A4"/>
          </p15:clr>
        </p15:guide>
        <p15:guide id="17" pos="715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6372" autoAdjust="0"/>
  </p:normalViewPr>
  <p:slideViewPr>
    <p:cSldViewPr>
      <p:cViewPr varScale="1">
        <p:scale>
          <a:sx n="63" d="100"/>
          <a:sy n="63" d="100"/>
        </p:scale>
        <p:origin x="1020" y="60"/>
      </p:cViewPr>
      <p:guideLst>
        <p:guide orient="horz" pos="2160"/>
        <p:guide orient="horz" pos="1008"/>
        <p:guide orient="horz" pos="3792"/>
        <p:guide orient="horz" pos="1152"/>
        <p:guide orient="horz" pos="3360"/>
        <p:guide orient="horz" pos="3072"/>
        <p:guide orient="horz" pos="864"/>
        <p:guide orient="horz" pos="528"/>
        <p:guide orient="horz" pos="2784"/>
        <p:guide pos="3839"/>
        <p:guide pos="959"/>
        <p:guide pos="7007"/>
        <p:guide pos="6719"/>
        <p:guide pos="6143"/>
        <p:guide pos="3983"/>
        <p:guide pos="527"/>
        <p:guide pos="715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4" d="100"/>
          <a:sy n="84" d="100"/>
        </p:scale>
        <p:origin x="1002" y="6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04A8D02-4E65-4CCD-8312-4AB164C6C77D}" type="datetimeFigureOut">
              <a:rPr lang="en-US"/>
              <a:t>5/21/2018</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C119DBA-4540-49B3-8FA9-6259387ECF9E}" type="slidenum">
              <a:rPr/>
              <a:t>‹#›</a:t>
            </a:fld>
            <a:endParaRPr/>
          </a:p>
        </p:txBody>
      </p:sp>
    </p:spTree>
    <p:extLst>
      <p:ext uri="{BB962C8B-B14F-4D97-AF65-F5344CB8AC3E}">
        <p14:creationId xmlns:p14="http://schemas.microsoft.com/office/powerpoint/2010/main" val="35876198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A755D9-D361-47B8-9652-3B4EA9776CE5}" type="datetimeFigureOut">
              <a:rPr lang="en-US"/>
              <a:t>5/21/2018</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B36274-F2B9-4C45-BBB4-0EDF4CD651A7}" type="slidenum">
              <a:rPr/>
              <a:t>‹#›</a:t>
            </a:fld>
            <a:endParaRPr/>
          </a:p>
        </p:txBody>
      </p:sp>
    </p:spTree>
    <p:extLst>
      <p:ext uri="{BB962C8B-B14F-4D97-AF65-F5344CB8AC3E}">
        <p14:creationId xmlns:p14="http://schemas.microsoft.com/office/powerpoint/2010/main" val="2147688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Latour’s own associations and networks</a:t>
            </a:r>
            <a:r>
              <a:rPr lang="en-GB" baseline="0" dirty="0"/>
              <a:t> can be traced as follows. (see slide)</a:t>
            </a:r>
          </a:p>
          <a:p>
            <a:r>
              <a:rPr lang="en-GB" dirty="0"/>
              <a:t>the key principles of one of the theorists and their usefulness in understanding anthropological</a:t>
            </a:r>
          </a:p>
          <a:p>
            <a:r>
              <a:rPr lang="en-GB" dirty="0"/>
              <a:t>data</a:t>
            </a:r>
          </a:p>
        </p:txBody>
      </p:sp>
      <p:sp>
        <p:nvSpPr>
          <p:cNvPr id="4" name="Slide Number Placeholder 3"/>
          <p:cNvSpPr>
            <a:spLocks noGrp="1"/>
          </p:cNvSpPr>
          <p:nvPr>
            <p:ph type="sldNum" sz="quarter" idx="10"/>
          </p:nvPr>
        </p:nvSpPr>
        <p:spPr/>
        <p:txBody>
          <a:bodyPr/>
          <a:lstStyle/>
          <a:p>
            <a:fld id="{E3B36274-F2B9-4C45-BBB4-0EDF4CD651A7}" type="slidenum">
              <a:rPr lang="en-GB" smtClean="0"/>
              <a:t>2</a:t>
            </a:fld>
            <a:endParaRPr lang="en-GB"/>
          </a:p>
        </p:txBody>
      </p:sp>
    </p:spTree>
    <p:extLst>
      <p:ext uri="{BB962C8B-B14F-4D97-AF65-F5344CB8AC3E}">
        <p14:creationId xmlns:p14="http://schemas.microsoft.com/office/powerpoint/2010/main" val="2001777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can see evidence of his transdisciplinary nature on his website where you will find lectures, interviews, articles and even exhibitions- I am particularly intrigued by the ‘</a:t>
            </a:r>
            <a:r>
              <a:rPr lang="en-GB" dirty="0" err="1"/>
              <a:t>Iconoclash</a:t>
            </a:r>
            <a:r>
              <a:rPr lang="en-GB" dirty="0"/>
              <a:t>’ exhibition as I believe it is representative of a kind of engaged anthropology as its curators are from different backgrounds, including Latour and the topics are relevant today and assume to inspire action or further research.</a:t>
            </a:r>
          </a:p>
        </p:txBody>
      </p:sp>
      <p:sp>
        <p:nvSpPr>
          <p:cNvPr id="4" name="Slide Number Placeholder 3"/>
          <p:cNvSpPr>
            <a:spLocks noGrp="1"/>
          </p:cNvSpPr>
          <p:nvPr>
            <p:ph type="sldNum" sz="quarter" idx="10"/>
          </p:nvPr>
        </p:nvSpPr>
        <p:spPr/>
        <p:txBody>
          <a:bodyPr/>
          <a:lstStyle/>
          <a:p>
            <a:fld id="{E3B36274-F2B9-4C45-BBB4-0EDF4CD651A7}" type="slidenum">
              <a:rPr lang="en-GB" smtClean="0"/>
              <a:t>3</a:t>
            </a:fld>
            <a:endParaRPr lang="en-GB"/>
          </a:p>
        </p:txBody>
      </p:sp>
    </p:spTree>
    <p:extLst>
      <p:ext uri="{BB962C8B-B14F-4D97-AF65-F5344CB8AC3E}">
        <p14:creationId xmlns:p14="http://schemas.microsoft.com/office/powerpoint/2010/main" val="3439662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true ground breaker and an esteemed researcher who thinks outside the box and in my view gives a refreshing take on the world which could potentially mobilize action and more detailed explanations of phenomena. His work seems to constantly evolve and move from one subject to the next and this is what makes him interesting to watch and read. He appears to emulate what he preaches and is continuously engaged in research which is visible form the volume of work he has produced and his active websites such as the AIME project. His principles then seem to be in line with an engaged anthropology as he seeks to establish a new way of looking at the world. As </a:t>
            </a:r>
            <a:r>
              <a:rPr lang="en-GB" dirty="0" err="1"/>
              <a:t>Galusky</a:t>
            </a:r>
            <a:r>
              <a:rPr lang="en-GB" dirty="0"/>
              <a:t> (2008) states, “ Latour believes that analysts must participate in the perpetual performance of the social to show how it is possible that we live apart before we can try to live together.”</a:t>
            </a:r>
          </a:p>
        </p:txBody>
      </p:sp>
      <p:sp>
        <p:nvSpPr>
          <p:cNvPr id="4" name="Slide Number Placeholder 3"/>
          <p:cNvSpPr>
            <a:spLocks noGrp="1"/>
          </p:cNvSpPr>
          <p:nvPr>
            <p:ph type="sldNum" sz="quarter" idx="10"/>
          </p:nvPr>
        </p:nvSpPr>
        <p:spPr/>
        <p:txBody>
          <a:bodyPr/>
          <a:lstStyle/>
          <a:p>
            <a:fld id="{E3B36274-F2B9-4C45-BBB4-0EDF4CD651A7}" type="slidenum">
              <a:rPr lang="en-GB" smtClean="0"/>
              <a:t>4</a:t>
            </a:fld>
            <a:endParaRPr lang="en-GB"/>
          </a:p>
        </p:txBody>
      </p:sp>
    </p:spTree>
    <p:extLst>
      <p:ext uri="{BB962C8B-B14F-4D97-AF65-F5344CB8AC3E}">
        <p14:creationId xmlns:p14="http://schemas.microsoft.com/office/powerpoint/2010/main" val="3776937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“Where are we to situate the human? A historical succession of quasi-objects, quasi-subjects, it is impossible to define the human by an essence, as we have known for a long time. Its history and its anthropology are too diverse for it to be pinned down once and for all. But Sartre's clever move, defining it as a free existence uprooting itself from a nature devoid of significance, is obviously not one we can make, since we have invested all quasi-objects with action, will, meaning, and even speech.” (Latour 1991p 136)</a:t>
            </a:r>
          </a:p>
          <a:p>
            <a:r>
              <a:rPr lang="en-GB" dirty="0"/>
              <a:t>This extract from ‘we have never been modern’ (1991) summarizes Latour’s view on humans and modernity in that it suggests that we cannot simply ignore nature and the objects in it or that we have created, or start to analyse behaviour or things from a single-minded perspective. He posits that the Enlightenment and the modern period from the 17</a:t>
            </a:r>
            <a:r>
              <a:rPr lang="en-GB" baseline="30000" dirty="0"/>
              <a:t>th</a:t>
            </a:r>
            <a:r>
              <a:rPr lang="en-GB" dirty="0"/>
              <a:t> century marked a shift to this way of thinking where science was separated from the social or political for example. Despite the fact that he believes that we could maintain a great deal of the lessons we learned during the modern era such as networks and experimentation, he believes that we could also keep things from the pre modern such as the non separation of things and that we could benefit from post modernism by retaining constructivism and relativism.</a:t>
            </a:r>
          </a:p>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5</a:t>
            </a:fld>
            <a:endParaRPr lang="en-GB"/>
          </a:p>
        </p:txBody>
      </p:sp>
    </p:spTree>
    <p:extLst>
      <p:ext uri="{BB962C8B-B14F-4D97-AF65-F5344CB8AC3E}">
        <p14:creationId xmlns:p14="http://schemas.microsoft.com/office/powerpoint/2010/main" val="3159291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Latour criticizes sociology as a way of analysing society because the term in itself has not remained stable enough to offer any concrete value. He believes in an alternative, to refresh what we see as the social and its context. It is a critical sociology as such, which does not aim to provide reasons behind the social domains like law as the defender of order for example, as there is so much more going on than structural and systematic mandate, compliance, and submission. He does not believe in ‘society’ because instead he thinks that we are all in reciprocal relationships with worlds, other beings and objects which make up our own individual ‘societies’ or worlds or networks assembled under the umbrella of ‘society’, which of course brings us to ANT. (next slide)</a:t>
            </a:r>
          </a:p>
          <a:p>
            <a:r>
              <a:rPr lang="en-GB" dirty="0"/>
              <a:t>This principle is important for anthropology as it is often concerned with inequalities in society and if Latour is proposing that we look at social relations differently and in less macro terms, then it allows anthropologists to consider ethnographies and subjects of study from a more ‘zoomed in’ perspective. It makes time for subjectivity. It also allows for the context, tools, human, and non-human beings or things to be included and given agency when being analysed or described as a way of learning how we can all cohabit. This may be a better way of understanding why relations can become unequal. It also gives the anthropologist more scope, in that it is not just exclusively humans who play a part in or are responsible for inequality in the world.</a:t>
            </a:r>
          </a:p>
          <a:p>
            <a:endParaRPr lang="en-GB" dirty="0"/>
          </a:p>
        </p:txBody>
      </p:sp>
      <p:sp>
        <p:nvSpPr>
          <p:cNvPr id="4" name="Slide Number Placeholder 3"/>
          <p:cNvSpPr>
            <a:spLocks noGrp="1"/>
          </p:cNvSpPr>
          <p:nvPr>
            <p:ph type="sldNum" sz="quarter" idx="10"/>
          </p:nvPr>
        </p:nvSpPr>
        <p:spPr/>
        <p:txBody>
          <a:bodyPr/>
          <a:lstStyle/>
          <a:p>
            <a:fld id="{E3B36274-F2B9-4C45-BBB4-0EDF4CD651A7}" type="slidenum">
              <a:rPr lang="en-GB" smtClean="0"/>
              <a:t>6</a:t>
            </a:fld>
            <a:endParaRPr lang="en-GB"/>
          </a:p>
        </p:txBody>
      </p:sp>
    </p:spTree>
    <p:extLst>
      <p:ext uri="{BB962C8B-B14F-4D97-AF65-F5344CB8AC3E}">
        <p14:creationId xmlns:p14="http://schemas.microsoft.com/office/powerpoint/2010/main" val="2855065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Like traces on the beach in the photo, actor network theory reminds us that our world is not just about humans and the institutions of power and dominance that we have created. Like the beach, the ‘sociality’ is full of the traces of our existence, that cross, or not, with other beings or things that have agency too. ANT is a method that he explains in his book Reassembling the Social, which gives us “a map and set of tools for navigating fieldwork”(Collier, 2009) or a way of NOT studying things or subjects as we do through the social sciences such as sociology (Latour). He suggests giving the actors enough room to express themselves and then it could be possible for the ethnographer to observe and describe what flows and changes within that particular context. He believes that ‘quote on slide’. And compares the academic approaches as in the table. He suggests that traditional social science has failed in two ways; in accuracy and in effectiveness (</a:t>
            </a:r>
            <a:r>
              <a:rPr lang="en-GB" dirty="0" err="1"/>
              <a:t>Galusky</a:t>
            </a:r>
            <a:r>
              <a:rPr lang="en-GB" dirty="0"/>
              <a:t>, 2008). This implies that his actor network theory would serve as a better method to explain phenomena. For example, he thinks that there is no reason to simply demonstrate that a concept such as racism is behind a particular situation without accepting and tracing what that –ism conforms to(</a:t>
            </a:r>
            <a:r>
              <a:rPr lang="en-GB" dirty="0" err="1"/>
              <a:t>Galusky</a:t>
            </a:r>
            <a:r>
              <a:rPr lang="en-GB" dirty="0"/>
              <a:t>, 2008). I take this to mean that without going deeper into the thought processes and behaviour that people demonstrate or what objects they employ and what environment they are situated in, we have less chance of being able to understand one another and how we are connected. ANT is therefore “a refusal to ignore large realms of activity.”(Valverde, 2007). It is a way of meticulously ‘tracing associations’ that are all we could ever know of our world (Valverde, 2007). According to Oppenheim (2007) it is also a “charter for the re-making” of sociology and the social sciences.</a:t>
            </a:r>
          </a:p>
        </p:txBody>
      </p:sp>
      <p:sp>
        <p:nvSpPr>
          <p:cNvPr id="4" name="Slide Number Placeholder 3"/>
          <p:cNvSpPr>
            <a:spLocks noGrp="1"/>
          </p:cNvSpPr>
          <p:nvPr>
            <p:ph type="sldNum" sz="quarter" idx="10"/>
          </p:nvPr>
        </p:nvSpPr>
        <p:spPr/>
        <p:txBody>
          <a:bodyPr/>
          <a:lstStyle/>
          <a:p>
            <a:fld id="{E3B36274-F2B9-4C45-BBB4-0EDF4CD651A7}" type="slidenum">
              <a:rPr lang="en-GB" smtClean="0"/>
              <a:t>7</a:t>
            </a:fld>
            <a:endParaRPr lang="en-GB"/>
          </a:p>
        </p:txBody>
      </p:sp>
    </p:spTree>
    <p:extLst>
      <p:ext uri="{BB962C8B-B14F-4D97-AF65-F5344CB8AC3E}">
        <p14:creationId xmlns:p14="http://schemas.microsoft.com/office/powerpoint/2010/main" val="30570645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Although I understand how Collier came to this point, I would have to disagree that ANT should be giving us an indication of what is important or not. If you have chosen to study or explain a particular phenomenon through the method that Latour has indicated then its significance will develop through the course of the study and in my view, as you trace the associations through what is important to the actors themselves.</a:t>
            </a:r>
          </a:p>
        </p:txBody>
      </p:sp>
      <p:sp>
        <p:nvSpPr>
          <p:cNvPr id="4" name="Slide Number Placeholder 3"/>
          <p:cNvSpPr>
            <a:spLocks noGrp="1"/>
          </p:cNvSpPr>
          <p:nvPr>
            <p:ph type="sldNum" sz="quarter" idx="10"/>
          </p:nvPr>
        </p:nvSpPr>
        <p:spPr/>
        <p:txBody>
          <a:bodyPr/>
          <a:lstStyle/>
          <a:p>
            <a:fld id="{E3B36274-F2B9-4C45-BBB4-0EDF4CD651A7}" type="slidenum">
              <a:rPr lang="en-GB" smtClean="0"/>
              <a:t>8</a:t>
            </a:fld>
            <a:endParaRPr lang="en-GB"/>
          </a:p>
        </p:txBody>
      </p:sp>
    </p:spTree>
    <p:extLst>
      <p:ext uri="{BB962C8B-B14F-4D97-AF65-F5344CB8AC3E}">
        <p14:creationId xmlns:p14="http://schemas.microsoft.com/office/powerpoint/2010/main" val="3728823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give the final word to the man himself, despite Latour’s transdisciplinary nature he seems particularly excited about the field of anthropology which he claims to sit on the periphery of but is at the same time most loyal to (</a:t>
            </a:r>
            <a:r>
              <a:rPr lang="en-GB" dirty="0" err="1"/>
              <a:t>latour</a:t>
            </a:r>
            <a:r>
              <a:rPr lang="en-GB" dirty="0"/>
              <a:t>, 2014, p 139-AAA1)He believes that since the term ‘Anthropocene’ has become a debated concept to be considered across several disciplines, anthropology may finally find stability after experiencing years of doubt and questioning.</a:t>
            </a:r>
          </a:p>
        </p:txBody>
      </p:sp>
      <p:sp>
        <p:nvSpPr>
          <p:cNvPr id="4" name="Slide Number Placeholder 3"/>
          <p:cNvSpPr>
            <a:spLocks noGrp="1"/>
          </p:cNvSpPr>
          <p:nvPr>
            <p:ph type="sldNum" sz="quarter" idx="10"/>
          </p:nvPr>
        </p:nvSpPr>
        <p:spPr/>
        <p:txBody>
          <a:bodyPr/>
          <a:lstStyle/>
          <a:p>
            <a:fld id="{E3B36274-F2B9-4C45-BBB4-0EDF4CD651A7}" type="slidenum">
              <a:rPr lang="en-GB" smtClean="0"/>
              <a:t>10</a:t>
            </a:fld>
            <a:endParaRPr lang="en-GB"/>
          </a:p>
        </p:txBody>
      </p:sp>
    </p:spTree>
    <p:extLst>
      <p:ext uri="{BB962C8B-B14F-4D97-AF65-F5344CB8AC3E}">
        <p14:creationId xmlns:p14="http://schemas.microsoft.com/office/powerpoint/2010/main" val="10460639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88825" cy="6858000"/>
          </a:xfrm>
          <a:prstGeom prst="rect">
            <a:avLst/>
          </a:prstGeom>
        </p:spPr>
      </p:pic>
      <p:sp>
        <p:nvSpPr>
          <p:cNvPr id="8" name="Parallelogram 7"/>
          <p:cNvSpPr/>
          <p:nvPr userDrawn="1"/>
        </p:nvSpPr>
        <p:spPr>
          <a:xfrm>
            <a:off x="842352" y="606206"/>
            <a:ext cx="10484024" cy="5573039"/>
          </a:xfrm>
          <a:custGeom>
            <a:avLst/>
            <a:gdLst>
              <a:gd name="connsiteX0" fmla="*/ 0 w 10896600"/>
              <a:gd name="connsiteY0" fmla="*/ 5410200 h 5410200"/>
              <a:gd name="connsiteX1" fmla="*/ 1352550 w 10896600"/>
              <a:gd name="connsiteY1" fmla="*/ 0 h 5410200"/>
              <a:gd name="connsiteX2" fmla="*/ 10896600 w 10896600"/>
              <a:gd name="connsiteY2" fmla="*/ 0 h 5410200"/>
              <a:gd name="connsiteX3" fmla="*/ 9544050 w 10896600"/>
              <a:gd name="connsiteY3" fmla="*/ 5410200 h 5410200"/>
              <a:gd name="connsiteX4" fmla="*/ 0 w 10896600"/>
              <a:gd name="connsiteY4" fmla="*/ 5410200 h 5410200"/>
              <a:gd name="connsiteX0" fmla="*/ 0 w 10733762"/>
              <a:gd name="connsiteY0" fmla="*/ 5234835 h 5410200"/>
              <a:gd name="connsiteX1" fmla="*/ 1189712 w 10733762"/>
              <a:gd name="connsiteY1" fmla="*/ 0 h 5410200"/>
              <a:gd name="connsiteX2" fmla="*/ 10733762 w 10733762"/>
              <a:gd name="connsiteY2" fmla="*/ 0 h 5410200"/>
              <a:gd name="connsiteX3" fmla="*/ 9381212 w 10733762"/>
              <a:gd name="connsiteY3" fmla="*/ 5410200 h 5410200"/>
              <a:gd name="connsiteX4" fmla="*/ 0 w 10733762"/>
              <a:gd name="connsiteY4" fmla="*/ 5234835 h 5410200"/>
              <a:gd name="connsiteX0" fmla="*/ 0 w 10771340"/>
              <a:gd name="connsiteY0" fmla="*/ 5360096 h 5410200"/>
              <a:gd name="connsiteX1" fmla="*/ 1227290 w 10771340"/>
              <a:gd name="connsiteY1" fmla="*/ 0 h 5410200"/>
              <a:gd name="connsiteX2" fmla="*/ 10771340 w 10771340"/>
              <a:gd name="connsiteY2" fmla="*/ 0 h 5410200"/>
              <a:gd name="connsiteX3" fmla="*/ 9418790 w 10771340"/>
              <a:gd name="connsiteY3" fmla="*/ 5410200 h 5410200"/>
              <a:gd name="connsiteX4" fmla="*/ 0 w 10771340"/>
              <a:gd name="connsiteY4" fmla="*/ 5360096 h 5410200"/>
              <a:gd name="connsiteX0" fmla="*/ 0 w 10771340"/>
              <a:gd name="connsiteY0" fmla="*/ 5360096 h 5360096"/>
              <a:gd name="connsiteX1" fmla="*/ 1227290 w 10771340"/>
              <a:gd name="connsiteY1" fmla="*/ 0 h 5360096"/>
              <a:gd name="connsiteX2" fmla="*/ 10771340 w 10771340"/>
              <a:gd name="connsiteY2" fmla="*/ 0 h 5360096"/>
              <a:gd name="connsiteX3" fmla="*/ 9819623 w 10771340"/>
              <a:gd name="connsiteY3" fmla="*/ 5335043 h 5360096"/>
              <a:gd name="connsiteX4" fmla="*/ 0 w 10771340"/>
              <a:gd name="connsiteY4" fmla="*/ 5360096 h 5360096"/>
              <a:gd name="connsiteX0" fmla="*/ 0 w 10345455"/>
              <a:gd name="connsiteY0" fmla="*/ 5573039 h 5573039"/>
              <a:gd name="connsiteX1" fmla="*/ 1227290 w 10345455"/>
              <a:gd name="connsiteY1" fmla="*/ 212943 h 5573039"/>
              <a:gd name="connsiteX2" fmla="*/ 10345455 w 10345455"/>
              <a:gd name="connsiteY2" fmla="*/ 0 h 5573039"/>
              <a:gd name="connsiteX3" fmla="*/ 9819623 w 10345455"/>
              <a:gd name="connsiteY3" fmla="*/ 5547986 h 5573039"/>
              <a:gd name="connsiteX4" fmla="*/ 0 w 10345455"/>
              <a:gd name="connsiteY4" fmla="*/ 5573039 h 5573039"/>
              <a:gd name="connsiteX0" fmla="*/ 100469 w 10445924"/>
              <a:gd name="connsiteY0" fmla="*/ 5573039 h 5573039"/>
              <a:gd name="connsiteX1" fmla="*/ 0 w 10445924"/>
              <a:gd name="connsiteY1" fmla="*/ 250521 h 5573039"/>
              <a:gd name="connsiteX2" fmla="*/ 10445924 w 10445924"/>
              <a:gd name="connsiteY2" fmla="*/ 0 h 5573039"/>
              <a:gd name="connsiteX3" fmla="*/ 9920092 w 10445924"/>
              <a:gd name="connsiteY3" fmla="*/ 5547986 h 5573039"/>
              <a:gd name="connsiteX4" fmla="*/ 100469 w 10445924"/>
              <a:gd name="connsiteY4" fmla="*/ 5573039 h 5573039"/>
              <a:gd name="connsiteX0" fmla="*/ 376042 w 10445924"/>
              <a:gd name="connsiteY0" fmla="*/ 5435252 h 5547986"/>
              <a:gd name="connsiteX1" fmla="*/ 0 w 10445924"/>
              <a:gd name="connsiteY1" fmla="*/ 250521 h 5547986"/>
              <a:gd name="connsiteX2" fmla="*/ 10445924 w 10445924"/>
              <a:gd name="connsiteY2" fmla="*/ 0 h 5547986"/>
              <a:gd name="connsiteX3" fmla="*/ 9920092 w 10445924"/>
              <a:gd name="connsiteY3" fmla="*/ 5547986 h 5547986"/>
              <a:gd name="connsiteX4" fmla="*/ 376042 w 10445924"/>
              <a:gd name="connsiteY4" fmla="*/ 5435252 h 5547986"/>
              <a:gd name="connsiteX0" fmla="*/ 112995 w 10445924"/>
              <a:gd name="connsiteY0" fmla="*/ 5573039 h 5573039"/>
              <a:gd name="connsiteX1" fmla="*/ 0 w 10445924"/>
              <a:gd name="connsiteY1" fmla="*/ 250521 h 5573039"/>
              <a:gd name="connsiteX2" fmla="*/ 10445924 w 10445924"/>
              <a:gd name="connsiteY2" fmla="*/ 0 h 5573039"/>
              <a:gd name="connsiteX3" fmla="*/ 9920092 w 10445924"/>
              <a:gd name="connsiteY3" fmla="*/ 5547986 h 5573039"/>
              <a:gd name="connsiteX4" fmla="*/ 112995 w 10445924"/>
              <a:gd name="connsiteY4" fmla="*/ 5573039 h 5573039"/>
              <a:gd name="connsiteX0" fmla="*/ 112995 w 10464974"/>
              <a:gd name="connsiteY0" fmla="*/ 5592089 h 5592089"/>
              <a:gd name="connsiteX1" fmla="*/ 0 w 10464974"/>
              <a:gd name="connsiteY1" fmla="*/ 269571 h 5592089"/>
              <a:gd name="connsiteX2" fmla="*/ 10464974 w 10464974"/>
              <a:gd name="connsiteY2" fmla="*/ 0 h 5592089"/>
              <a:gd name="connsiteX3" fmla="*/ 9920092 w 10464974"/>
              <a:gd name="connsiteY3" fmla="*/ 5567036 h 5592089"/>
              <a:gd name="connsiteX4" fmla="*/ 112995 w 10464974"/>
              <a:gd name="connsiteY4" fmla="*/ 5592089 h 5592089"/>
              <a:gd name="connsiteX0" fmla="*/ 112995 w 10464974"/>
              <a:gd name="connsiteY0" fmla="*/ 5592089 h 5592089"/>
              <a:gd name="connsiteX1" fmla="*/ 0 w 10464974"/>
              <a:gd name="connsiteY1" fmla="*/ 269571 h 5592089"/>
              <a:gd name="connsiteX2" fmla="*/ 10464974 w 10464974"/>
              <a:gd name="connsiteY2" fmla="*/ 0 h 5592089"/>
              <a:gd name="connsiteX3" fmla="*/ 9920092 w 10464974"/>
              <a:gd name="connsiteY3" fmla="*/ 5547986 h 5592089"/>
              <a:gd name="connsiteX4" fmla="*/ 112995 w 10464974"/>
              <a:gd name="connsiteY4" fmla="*/ 5592089 h 5592089"/>
              <a:gd name="connsiteX0" fmla="*/ 112995 w 10464974"/>
              <a:gd name="connsiteY0" fmla="*/ 5573039 h 5573039"/>
              <a:gd name="connsiteX1" fmla="*/ 0 w 10464974"/>
              <a:gd name="connsiteY1" fmla="*/ 269571 h 5573039"/>
              <a:gd name="connsiteX2" fmla="*/ 10464974 w 10464974"/>
              <a:gd name="connsiteY2" fmla="*/ 0 h 5573039"/>
              <a:gd name="connsiteX3" fmla="*/ 9920092 w 10464974"/>
              <a:gd name="connsiteY3" fmla="*/ 5547986 h 5573039"/>
              <a:gd name="connsiteX4" fmla="*/ 112995 w 10464974"/>
              <a:gd name="connsiteY4" fmla="*/ 5573039 h 5573039"/>
              <a:gd name="connsiteX0" fmla="*/ 132045 w 10484024"/>
              <a:gd name="connsiteY0" fmla="*/ 5573039 h 5573039"/>
              <a:gd name="connsiteX1" fmla="*/ 0 w 10484024"/>
              <a:gd name="connsiteY1" fmla="*/ 269571 h 5573039"/>
              <a:gd name="connsiteX2" fmla="*/ 10484024 w 10484024"/>
              <a:gd name="connsiteY2" fmla="*/ 0 h 5573039"/>
              <a:gd name="connsiteX3" fmla="*/ 9939142 w 10484024"/>
              <a:gd name="connsiteY3" fmla="*/ 5547986 h 5573039"/>
              <a:gd name="connsiteX4" fmla="*/ 132045 w 10484024"/>
              <a:gd name="connsiteY4" fmla="*/ 5573039 h 5573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4024" h="5573039">
                <a:moveTo>
                  <a:pt x="132045" y="5573039"/>
                </a:moveTo>
                <a:lnTo>
                  <a:pt x="0" y="269571"/>
                </a:lnTo>
                <a:lnTo>
                  <a:pt x="10484024" y="0"/>
                </a:lnTo>
                <a:lnTo>
                  <a:pt x="9939142" y="5547986"/>
                </a:lnTo>
                <a:lnTo>
                  <a:pt x="132045" y="5573039"/>
                </a:lnTo>
                <a:close/>
              </a:path>
            </a:pathLst>
          </a:custGeom>
          <a:solidFill>
            <a:schemeClr val="bg2">
              <a:lumMod val="25000"/>
              <a:alpha val="73000"/>
            </a:schemeClr>
          </a:solidFill>
          <a:ln cap="rnd">
            <a:solidFill>
              <a:schemeClr val="bg2">
                <a:lumMod val="2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solidFill>
                <a:schemeClr val="tx1"/>
              </a:solidFill>
            </a:endParaRPr>
          </a:p>
        </p:txBody>
      </p:sp>
      <p:sp>
        <p:nvSpPr>
          <p:cNvPr id="2" name="Title 1"/>
          <p:cNvSpPr>
            <a:spLocks noGrp="1"/>
          </p:cNvSpPr>
          <p:nvPr>
            <p:ph type="ctrTitle"/>
          </p:nvPr>
        </p:nvSpPr>
        <p:spPr bwMode="white">
          <a:xfrm>
            <a:off x="1522413" y="914400"/>
            <a:ext cx="9144000" cy="3505200"/>
          </a:xfrm>
        </p:spPr>
        <p:txBody>
          <a:bodyPr>
            <a:noAutofit/>
          </a:bodyPr>
          <a:lstStyle>
            <a:lvl1pPr>
              <a:defRPr sz="7200">
                <a:solidFill>
                  <a:schemeClr val="bg1"/>
                </a:solidFill>
              </a:defRPr>
            </a:lvl1pPr>
          </a:lstStyle>
          <a:p>
            <a:r>
              <a:rPr lang="en-US"/>
              <a:t>Click to edit Master title style</a:t>
            </a:r>
            <a:endParaRPr dirty="0"/>
          </a:p>
        </p:txBody>
      </p:sp>
      <p:sp>
        <p:nvSpPr>
          <p:cNvPr id="3" name="Subtitle 2"/>
          <p:cNvSpPr>
            <a:spLocks noGrp="1"/>
          </p:cNvSpPr>
          <p:nvPr>
            <p:ph type="subTitle" idx="1"/>
          </p:nvPr>
        </p:nvSpPr>
        <p:spPr bwMode="white">
          <a:xfrm>
            <a:off x="1522413" y="4495800"/>
            <a:ext cx="8229600" cy="1066800"/>
          </a:xfrm>
        </p:spPr>
        <p:txBody>
          <a:bodyPr>
            <a:normAutofit/>
          </a:bodyPr>
          <a:lstStyle>
            <a:lvl1pPr marL="0" indent="0" algn="l">
              <a:spcBef>
                <a:spcPts val="0"/>
              </a:spcBef>
              <a:buNone/>
              <a:defRPr sz="24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5/21/2018</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9675216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baseline="0"/>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5/21/2018</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2273328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65213" y="2514601"/>
            <a:ext cx="9144000" cy="2819400"/>
          </a:xfrm>
        </p:spPr>
        <p:txBody>
          <a:bodyPr anchor="b">
            <a:noAutofit/>
          </a:bodyPr>
          <a:lstStyle>
            <a:lvl1pPr algn="l">
              <a:defRPr sz="6600" b="0" i="0" cap="none" baseline="0"/>
            </a:lvl1pPr>
          </a:lstStyle>
          <a:p>
            <a:r>
              <a:rPr lang="en-US"/>
              <a:t>Click to edit Master title style</a:t>
            </a:r>
            <a:endParaRPr/>
          </a:p>
        </p:txBody>
      </p:sp>
      <p:sp>
        <p:nvSpPr>
          <p:cNvPr id="3" name="Text Placeholder 2"/>
          <p:cNvSpPr>
            <a:spLocks noGrp="1"/>
          </p:cNvSpPr>
          <p:nvPr>
            <p:ph type="body" idx="1"/>
          </p:nvPr>
        </p:nvSpPr>
        <p:spPr>
          <a:xfrm>
            <a:off x="1065212" y="990600"/>
            <a:ext cx="8229600" cy="1143000"/>
          </a:xfrm>
        </p:spPr>
        <p:txBody>
          <a:bodyPr anchor="t">
            <a:normAutofit/>
          </a:bodyPr>
          <a:lstStyle>
            <a:lvl1pPr marL="0" indent="0">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1517950" y="6327648"/>
            <a:ext cx="6862462" cy="273049"/>
          </a:xfrm>
        </p:spPr>
        <p:txBody>
          <a:bodyPr/>
          <a:lstStyle/>
          <a:p>
            <a:r>
              <a:rPr lang="en-US" dirty="0"/>
              <a:t>Add a footer</a:t>
            </a:r>
          </a:p>
        </p:txBody>
      </p:sp>
      <p:sp>
        <p:nvSpPr>
          <p:cNvPr id="4" name="Date Placeholder 3"/>
          <p:cNvSpPr>
            <a:spLocks noGrp="1"/>
          </p:cNvSpPr>
          <p:nvPr>
            <p:ph type="dt" sz="half" idx="10"/>
          </p:nvPr>
        </p:nvSpPr>
        <p:spPr>
          <a:xfrm>
            <a:off x="8609012" y="6327648"/>
            <a:ext cx="1320059" cy="273049"/>
          </a:xfrm>
        </p:spPr>
        <p:txBody>
          <a:bodyPr/>
          <a:lstStyle/>
          <a:p>
            <a:fld id="{83829175-527E-46A3-863C-1BB1F163B849}" type="datetimeFigureOut">
              <a:rPr lang="en-US" smtClean="0"/>
              <a:t>5/21/2018</a:t>
            </a:fld>
            <a:endParaRPr lang="en-US" dirty="0"/>
          </a:p>
        </p:txBody>
      </p:sp>
      <p:sp>
        <p:nvSpPr>
          <p:cNvPr id="6" name="Slide Number Placeholder 5"/>
          <p:cNvSpPr>
            <a:spLocks noGrp="1"/>
          </p:cNvSpPr>
          <p:nvPr>
            <p:ph type="sldNum" sz="quarter" idx="12"/>
          </p:nvPr>
        </p:nvSpPr>
        <p:spPr>
          <a:xfrm>
            <a:off x="10133012" y="6327648"/>
            <a:ext cx="990601" cy="273049"/>
          </a:xfrm>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1690152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65212" y="533400"/>
            <a:ext cx="9601200" cy="1143000"/>
          </a:xfrm>
        </p:spPr>
        <p:txBody>
          <a:bodyPr/>
          <a:lstStyle/>
          <a:p>
            <a:r>
              <a:rPr lang="en-US"/>
              <a:t>Click to edit Master title style</a:t>
            </a:r>
            <a:endParaRPr/>
          </a:p>
        </p:txBody>
      </p:sp>
      <p:sp>
        <p:nvSpPr>
          <p:cNvPr id="3" name="Content Placeholder 2"/>
          <p:cNvSpPr>
            <a:spLocks noGrp="1"/>
          </p:cNvSpPr>
          <p:nvPr>
            <p:ph sz="half" idx="1"/>
          </p:nvPr>
        </p:nvSpPr>
        <p:spPr>
          <a:xfrm>
            <a:off x="1065212" y="1828800"/>
            <a:ext cx="4645152"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018210" y="1828800"/>
            <a:ext cx="4648201" cy="4191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83829175-527E-46A3-863C-1BB1F163B849}" type="datetimeFigureOut">
              <a:rPr lang="en-US" smtClean="0"/>
              <a:t>5/21/2018</a:t>
            </a:fld>
            <a:endParaRPr lang="en-US" dirty="0"/>
          </a:p>
        </p:txBody>
      </p:sp>
      <p:sp>
        <p:nvSpPr>
          <p:cNvPr id="7" name="Slide Number Placeholder 6"/>
          <p:cNvSpPr>
            <a:spLocks noGrp="1"/>
          </p:cNvSpPr>
          <p:nvPr>
            <p:ph type="sldNum" sz="quarter" idx="12"/>
          </p:nvPr>
        </p:nvSpPr>
        <p:spPr/>
        <p:txBody>
          <a:bodyPr/>
          <a:lstStyle/>
          <a:p>
            <a:fld id="{E5137D0E-4A4F-4307-8994-C1891D747D59}" type="slidenum">
              <a:rPr lang="en-US" smtClean="0"/>
              <a:t>‹#›</a:t>
            </a:fld>
            <a:endParaRPr lang="en-US" dirty="0"/>
          </a:p>
        </p:txBody>
      </p:sp>
    </p:spTree>
    <p:extLst>
      <p:ext uri="{BB962C8B-B14F-4D97-AF65-F5344CB8AC3E}">
        <p14:creationId xmlns:p14="http://schemas.microsoft.com/office/powerpoint/2010/main" val="2886291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0" orient="horz" pos="2160" userDrawn="1">
          <p15:clr>
            <a:srgbClr val="FBAE40"/>
          </p15:clr>
        </p15:guide>
        <p15:guide id="1" pos="671"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65212" y="533400"/>
            <a:ext cx="9601200" cy="1143000"/>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065212" y="1828800"/>
            <a:ext cx="46451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5212" y="2667000"/>
            <a:ext cx="4645152" cy="3352800"/>
          </a:xfrm>
        </p:spPr>
        <p:txBody>
          <a:bodyPr>
            <a:normAutofit/>
          </a:bodyPr>
          <a:lstStyle>
            <a:lvl1pPr>
              <a:defRPr sz="2000"/>
            </a:lvl1pPr>
            <a:lvl2pPr>
              <a:defRPr sz="1800"/>
            </a:lvl2pPr>
            <a:lvl3pPr>
              <a:defRPr sz="1600"/>
            </a:lvl3pPr>
            <a:lvl4pPr>
              <a:defRPr sz="1400"/>
            </a:lvl4pPr>
            <a:lvl5pPr>
              <a:defRPr sz="1400"/>
            </a:lvl5pPr>
            <a:lvl6pPr>
              <a:defRPr sz="1400" baseline="0"/>
            </a:lvl6pPr>
            <a:lvl7pPr>
              <a:defRPr sz="1400" baseline="0"/>
            </a:lvl7pPr>
            <a:lvl8pPr>
              <a:defRPr sz="1400" baseline="0"/>
            </a:lvl8pPr>
            <a:lvl9pPr>
              <a:defRPr sz="14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021260" y="1828800"/>
            <a:ext cx="46451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21260" y="2667000"/>
            <a:ext cx="4645152" cy="33528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83829175-527E-46A3-863C-1BB1F163B849}" type="datetimeFigureOut">
              <a:rPr lang="en-US" smtClean="0"/>
              <a:t>5/21/2018</a:t>
            </a:fld>
            <a:endParaRPr lang="en-US"/>
          </a:p>
        </p:txBody>
      </p:sp>
      <p:sp>
        <p:nvSpPr>
          <p:cNvPr id="9" name="Slide Number Placeholder 8"/>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1677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83829175-527E-46A3-863C-1BB1F163B849}" type="datetimeFigureOut">
              <a:rPr lang="en-US" smtClean="0"/>
              <a:t>5/21/2018</a:t>
            </a:fld>
            <a:endParaRPr lang="en-US"/>
          </a:p>
        </p:txBody>
      </p:sp>
      <p:sp>
        <p:nvSpPr>
          <p:cNvPr id="5" name="Slide Number Placeholder 4"/>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3876037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83829175-527E-46A3-863C-1BB1F163B849}" type="datetimeFigureOut">
              <a:rPr lang="en-US" smtClean="0"/>
              <a:t>5/21/2018</a:t>
            </a:fld>
            <a:endParaRPr lang="en-US"/>
          </a:p>
        </p:txBody>
      </p:sp>
      <p:sp>
        <p:nvSpPr>
          <p:cNvPr id="4" name="Slide Number Placeholder 3"/>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800589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65212" y="2590800"/>
            <a:ext cx="3276599" cy="1924050"/>
          </a:xfrm>
        </p:spPr>
        <p:txBody>
          <a:bodyPr anchor="b">
            <a:normAutofit/>
          </a:bodyPr>
          <a:lstStyle>
            <a:lvl1pPr algn="l">
              <a:defRPr sz="3200" b="0"/>
            </a:lvl1pPr>
          </a:lstStyle>
          <a:p>
            <a:r>
              <a:rPr lang="en-US"/>
              <a:t>Click to edit Master title style</a:t>
            </a:r>
            <a:endParaRPr/>
          </a:p>
        </p:txBody>
      </p:sp>
      <p:sp>
        <p:nvSpPr>
          <p:cNvPr id="3" name="Content Placeholder 2"/>
          <p:cNvSpPr>
            <a:spLocks noGrp="1"/>
          </p:cNvSpPr>
          <p:nvPr>
            <p:ph idx="1"/>
          </p:nvPr>
        </p:nvSpPr>
        <p:spPr>
          <a:xfrm>
            <a:off x="4646611" y="838200"/>
            <a:ext cx="6172201" cy="51816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1065212" y="4648200"/>
            <a:ext cx="3276599" cy="1371600"/>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Footer Placeholder 8"/>
          <p:cNvSpPr>
            <a:spLocks noGrp="1"/>
          </p:cNvSpPr>
          <p:nvPr>
            <p:ph type="ftr" sz="quarter" idx="11"/>
          </p:nvPr>
        </p:nvSpPr>
        <p:spPr/>
        <p:txBody>
          <a:bodyPr/>
          <a:lstStyle/>
          <a:p>
            <a:r>
              <a:rPr lang="en-US" dirty="0"/>
              <a:t>Add a footer</a:t>
            </a:r>
          </a:p>
        </p:txBody>
      </p:sp>
      <p:sp>
        <p:nvSpPr>
          <p:cNvPr id="8" name="Date Placeholder 7"/>
          <p:cNvSpPr>
            <a:spLocks noGrp="1"/>
          </p:cNvSpPr>
          <p:nvPr>
            <p:ph type="dt" sz="half" idx="10"/>
          </p:nvPr>
        </p:nvSpPr>
        <p:spPr/>
        <p:txBody>
          <a:bodyPr/>
          <a:lstStyle/>
          <a:p>
            <a:fld id="{83829175-527E-46A3-863C-1BB1F163B849}" type="datetimeFigureOut">
              <a:rPr lang="en-US" smtClean="0"/>
              <a:pPr/>
              <a:t>5/21/2018</a:t>
            </a:fld>
            <a:endParaRPr lang="en-US"/>
          </a:p>
        </p:txBody>
      </p:sp>
      <p:sp>
        <p:nvSpPr>
          <p:cNvPr id="10" name="Slide Number Placeholder 9"/>
          <p:cNvSpPr>
            <a:spLocks noGrp="1"/>
          </p:cNvSpPr>
          <p:nvPr>
            <p:ph type="sldNum" sz="quarter" idx="12"/>
          </p:nvPr>
        </p:nvSpPr>
        <p:spPr/>
        <p:txBody>
          <a:bodyPr/>
          <a:lstStyle/>
          <a:p>
            <a:fld id="{E5137D0E-4A4F-4307-8994-C1891D747D59}" type="slidenum">
              <a:rPr lang="en-US" smtClean="0"/>
              <a:pPr/>
              <a:t>‹#›</a:t>
            </a:fld>
            <a:endParaRPr lang="en-US"/>
          </a:p>
        </p:txBody>
      </p:sp>
    </p:spTree>
    <p:extLst>
      <p:ext uri="{BB962C8B-B14F-4D97-AF65-F5344CB8AC3E}">
        <p14:creationId xmlns:p14="http://schemas.microsoft.com/office/powerpoint/2010/main" val="1402759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65212" y="2590800"/>
            <a:ext cx="3276599" cy="1924050"/>
          </a:xfrm>
        </p:spPr>
        <p:txBody>
          <a:bodyPr anchor="b">
            <a:normAutofit/>
          </a:bodyPr>
          <a:lstStyle>
            <a:lvl1pPr algn="l">
              <a:defRPr sz="3200" b="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4799012" y="836610"/>
            <a:ext cx="5867401" cy="5183190"/>
          </a:xfrm>
          <a:solidFill>
            <a:schemeClr val="bg2"/>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1065212" y="4648200"/>
            <a:ext cx="3276599" cy="1371600"/>
          </a:xfrm>
        </p:spPr>
        <p:txBody>
          <a:bodyPr>
            <a:normAutofit/>
          </a:bodyPr>
          <a:lstStyle>
            <a:lvl1pPr marL="0" indent="0">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Footer Placeholder 8"/>
          <p:cNvSpPr>
            <a:spLocks noGrp="1"/>
          </p:cNvSpPr>
          <p:nvPr>
            <p:ph type="ftr" sz="quarter" idx="11"/>
          </p:nvPr>
        </p:nvSpPr>
        <p:spPr>
          <a:xfrm>
            <a:off x="1517950" y="6324600"/>
            <a:ext cx="6862462" cy="273049"/>
          </a:xfrm>
        </p:spPr>
        <p:txBody>
          <a:bodyPr/>
          <a:lstStyle/>
          <a:p>
            <a:r>
              <a:rPr lang="en-US" dirty="0"/>
              <a:t>Add a footer</a:t>
            </a:r>
          </a:p>
        </p:txBody>
      </p:sp>
      <p:sp>
        <p:nvSpPr>
          <p:cNvPr id="6" name="Date Placeholder 7"/>
          <p:cNvSpPr>
            <a:spLocks noGrp="1"/>
          </p:cNvSpPr>
          <p:nvPr>
            <p:ph type="dt" sz="half" idx="10"/>
          </p:nvPr>
        </p:nvSpPr>
        <p:spPr>
          <a:xfrm>
            <a:off x="8609012" y="6324600"/>
            <a:ext cx="1320059" cy="273049"/>
          </a:xfrm>
        </p:spPr>
        <p:txBody>
          <a:bodyPr/>
          <a:lstStyle/>
          <a:p>
            <a:fld id="{83829175-527E-46A3-863C-1BB1F163B849}" type="datetimeFigureOut">
              <a:rPr lang="en-US" smtClean="0"/>
              <a:pPr/>
              <a:t>5/21/2018</a:t>
            </a:fld>
            <a:endParaRPr lang="en-US"/>
          </a:p>
        </p:txBody>
      </p:sp>
      <p:sp>
        <p:nvSpPr>
          <p:cNvPr id="7" name="Slide Number Placeholder 9"/>
          <p:cNvSpPr>
            <a:spLocks noGrp="1"/>
          </p:cNvSpPr>
          <p:nvPr>
            <p:ph type="sldNum" sz="quarter" idx="12"/>
          </p:nvPr>
        </p:nvSpPr>
        <p:spPr>
          <a:xfrm>
            <a:off x="10133012" y="6324600"/>
            <a:ext cx="990601" cy="273049"/>
          </a:xfrm>
        </p:spPr>
        <p:txBody>
          <a:bodyPr/>
          <a:lstStyle/>
          <a:p>
            <a:fld id="{E5137D0E-4A4F-4307-8994-C1891D747D59}" type="slidenum">
              <a:rPr lang="en-US" smtClean="0"/>
              <a:pPr/>
              <a:t>‹#›</a:t>
            </a:fld>
            <a:endParaRPr lang="en-US"/>
          </a:p>
        </p:txBody>
      </p:sp>
    </p:spTree>
    <p:extLst>
      <p:ext uri="{BB962C8B-B14F-4D97-AF65-F5344CB8AC3E}">
        <p14:creationId xmlns:p14="http://schemas.microsoft.com/office/powerpoint/2010/main" val="2690778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baseline="0"/>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5/21/2018</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522290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52012" y="533400"/>
            <a:ext cx="1371600" cy="5592764"/>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522411" y="533400"/>
            <a:ext cx="8077201" cy="5592764"/>
          </a:xfrm>
        </p:spPr>
        <p:txBody>
          <a:bodyPr vert="eaVert"/>
          <a:lstStyle>
            <a:lvl5pPr>
              <a:defRPr/>
            </a:lvl5pPr>
            <a:lvl6pPr>
              <a:defRPr/>
            </a:lvl6pPr>
            <a:lvl7pPr>
              <a:defRPr/>
            </a:lvl7pPr>
            <a:lvl8pPr>
              <a:defRPr/>
            </a:lvl8pPr>
            <a:lvl9pPr>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83829175-527E-46A3-863C-1BB1F163B849}" type="datetimeFigureOut">
              <a:rPr lang="en-US" smtClean="0"/>
              <a:t>5/21/2018</a:t>
            </a:fld>
            <a:endParaRPr lang="en-US"/>
          </a:p>
        </p:txBody>
      </p:sp>
      <p:sp>
        <p:nvSpPr>
          <p:cNvPr id="6" name="Slide Number Placeholder 5"/>
          <p:cNvSpPr>
            <a:spLocks noGrp="1"/>
          </p:cNvSpPr>
          <p:nvPr>
            <p:ph type="sldNum" sz="quarter" idx="12"/>
          </p:nvPr>
        </p:nvSpPr>
        <p:spPr/>
        <p:txBody>
          <a:bodyPr/>
          <a:lstStyle/>
          <a:p>
            <a:fld id="{E5137D0E-4A4F-4307-8994-C1891D747D59}" type="slidenum">
              <a:rPr lang="en-US" smtClean="0"/>
              <a:t>‹#›</a:t>
            </a:fld>
            <a:endParaRPr lang="en-US"/>
          </a:p>
        </p:txBody>
      </p:sp>
    </p:spTree>
    <p:extLst>
      <p:ext uri="{BB962C8B-B14F-4D97-AF65-F5344CB8AC3E}">
        <p14:creationId xmlns:p14="http://schemas.microsoft.com/office/powerpoint/2010/main" val="257523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 y="0"/>
            <a:ext cx="12188825" cy="6858000"/>
          </a:xfrm>
          <a:prstGeom prst="rect">
            <a:avLst/>
          </a:prstGeom>
        </p:spPr>
      </p:pic>
      <p:sp>
        <p:nvSpPr>
          <p:cNvPr id="2" name="Title Placeholder 1"/>
          <p:cNvSpPr>
            <a:spLocks noGrp="1"/>
          </p:cNvSpPr>
          <p:nvPr>
            <p:ph type="title"/>
          </p:nvPr>
        </p:nvSpPr>
        <p:spPr>
          <a:xfrm>
            <a:off x="1065212" y="533400"/>
            <a:ext cx="9601200" cy="11430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2" y="1828800"/>
            <a:ext cx="9601200" cy="41910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3"/>
          </p:nvPr>
        </p:nvSpPr>
        <p:spPr>
          <a:xfrm>
            <a:off x="1517950" y="6324600"/>
            <a:ext cx="6862462" cy="273049"/>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8609012" y="6324600"/>
            <a:ext cx="1320059" cy="273049"/>
          </a:xfrm>
          <a:prstGeom prst="rect">
            <a:avLst/>
          </a:prstGeom>
        </p:spPr>
        <p:txBody>
          <a:bodyPr vert="horz" lIns="91440" tIns="45720" rIns="91440" bIns="45720" rtlCol="0" anchor="ctr"/>
          <a:lstStyle>
            <a:lvl1pPr algn="r">
              <a:defRPr sz="1100">
                <a:solidFill>
                  <a:schemeClr val="tx1"/>
                </a:solidFill>
              </a:defRPr>
            </a:lvl1pPr>
          </a:lstStyle>
          <a:p>
            <a:fld id="{83829175-527E-46A3-863C-1BB1F163B849}" type="datetimeFigureOut">
              <a:rPr lang="en-US" smtClean="0"/>
              <a:pPr/>
              <a:t>5/21/2018</a:t>
            </a:fld>
            <a:endParaRPr lang="en-US"/>
          </a:p>
        </p:txBody>
      </p:sp>
      <p:sp>
        <p:nvSpPr>
          <p:cNvPr id="6" name="Slide Number Placeholder 5"/>
          <p:cNvSpPr>
            <a:spLocks noGrp="1"/>
          </p:cNvSpPr>
          <p:nvPr>
            <p:ph type="sldNum" sz="quarter" idx="4"/>
          </p:nvPr>
        </p:nvSpPr>
        <p:spPr>
          <a:xfrm>
            <a:off x="10133012" y="6324600"/>
            <a:ext cx="990601" cy="273049"/>
          </a:xfrm>
          <a:prstGeom prst="rect">
            <a:avLst/>
          </a:prstGeom>
        </p:spPr>
        <p:txBody>
          <a:bodyPr vert="horz" lIns="91440" tIns="45720" rIns="91440" bIns="45720" rtlCol="0" anchor="ctr"/>
          <a:lstStyle>
            <a:lvl1pPr algn="r">
              <a:defRPr sz="1100">
                <a:solidFill>
                  <a:schemeClr val="tx1"/>
                </a:solidFill>
              </a:defRPr>
            </a:lvl1pPr>
          </a:lstStyle>
          <a:p>
            <a:fld id="{E5137D0E-4A4F-4307-8994-C1891D747D59}" type="slidenum">
              <a:rPr lang="en-US" smtClean="0"/>
              <a:pPr/>
              <a:t>‹#›</a:t>
            </a:fld>
            <a:endParaRPr lang="en-US"/>
          </a:p>
        </p:txBody>
      </p:sp>
    </p:spTree>
    <p:extLst>
      <p:ext uri="{BB962C8B-B14F-4D97-AF65-F5344CB8AC3E}">
        <p14:creationId xmlns:p14="http://schemas.microsoft.com/office/powerpoint/2010/main" val="38165403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Font typeface="Arial" pitchFamily="34" charset="0"/>
        <a:buChar char="•"/>
        <a:defRPr sz="2000" kern="1200">
          <a:solidFill>
            <a:schemeClr val="tx1"/>
          </a:solidFill>
          <a:latin typeface="+mn-lt"/>
          <a:ea typeface="+mn-ea"/>
          <a:cs typeface="+mn-cs"/>
        </a:defRPr>
      </a:lvl1pPr>
      <a:lvl2pPr marL="502920" indent="-223838" algn="l" defTabSz="914400" rtl="0" eaLnBrk="1" latinLnBrk="0" hangingPunct="1">
        <a:lnSpc>
          <a:spcPct val="90000"/>
        </a:lnSpc>
        <a:spcBef>
          <a:spcPts val="800"/>
        </a:spcBef>
        <a:buFont typeface="Arial" pitchFamily="34" charset="0"/>
        <a:buChar char="–"/>
        <a:defRPr sz="1800" kern="1200">
          <a:solidFill>
            <a:schemeClr val="tx1"/>
          </a:solidFill>
          <a:latin typeface="+mn-lt"/>
          <a:ea typeface="+mn-ea"/>
          <a:cs typeface="+mn-cs"/>
        </a:defRPr>
      </a:lvl2pPr>
      <a:lvl3pPr marL="741363" indent="-171450" algn="l" defTabSz="914400" rtl="0" eaLnBrk="1" latinLnBrk="0" hangingPunct="1">
        <a:lnSpc>
          <a:spcPct val="90000"/>
        </a:lnSpc>
        <a:spcBef>
          <a:spcPts val="600"/>
        </a:spcBef>
        <a:buFont typeface="Arial" pitchFamily="34" charset="0"/>
        <a:buChar char="•"/>
        <a:defRPr sz="1600" kern="1200">
          <a:solidFill>
            <a:schemeClr val="tx1"/>
          </a:solidFill>
          <a:latin typeface="+mn-lt"/>
          <a:ea typeface="+mn-ea"/>
          <a:cs typeface="+mn-cs"/>
        </a:defRPr>
      </a:lvl3pPr>
      <a:lvl4pPr marL="966788" indent="-173038"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4pPr>
      <a:lvl5pPr marL="1208088" indent="-173038"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5pPr>
      <a:lvl6pPr marL="1444752"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6pPr>
      <a:lvl7pPr marL="1682496"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7pPr>
      <a:lvl8pPr marL="1920240"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8pPr>
      <a:lvl9pPr marL="2157984" indent="-173736" algn="l" defTabSz="914400" rtl="0" eaLnBrk="1" latinLnBrk="0" hangingPunct="1">
        <a:lnSpc>
          <a:spcPct val="90000"/>
        </a:lnSpc>
        <a:spcBef>
          <a:spcPts val="600"/>
        </a:spcBef>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39" userDrawn="1">
          <p15:clr>
            <a:srgbClr val="F26B43"/>
          </p15:clr>
        </p15:guide>
        <p15:guide id="2" pos="671" userDrawn="1">
          <p15:clr>
            <a:srgbClr val="F26B43"/>
          </p15:clr>
        </p15:guide>
        <p15:guide id="3" pos="671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OKnpPCQyUec"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traces-sand-beach-auto-turtle-dog-2826842/" TargetMode="External"/><Relationship Id="rId2" Type="http://schemas.openxmlformats.org/officeDocument/2006/relationships/hyperlink" Target="https://angelaroothaan.wordpress.com/2013/08/29/the-circularity-of-symmetrical-anthropology/"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Bruno Latour</a:t>
            </a:r>
          </a:p>
        </p:txBody>
      </p:sp>
      <p:sp>
        <p:nvSpPr>
          <p:cNvPr id="3" name="Subtitle 2"/>
          <p:cNvSpPr>
            <a:spLocks noGrp="1"/>
          </p:cNvSpPr>
          <p:nvPr>
            <p:ph type="subTitle" idx="1"/>
          </p:nvPr>
        </p:nvSpPr>
        <p:spPr>
          <a:xfrm>
            <a:off x="1522413" y="4495800"/>
            <a:ext cx="8229600" cy="1447800"/>
          </a:xfrm>
        </p:spPr>
        <p:txBody>
          <a:bodyPr>
            <a:normAutofit/>
          </a:bodyPr>
          <a:lstStyle/>
          <a:p>
            <a:r>
              <a:rPr lang="en-US" dirty="0"/>
              <a:t>Key Principles &amp; Anthropological Application</a:t>
            </a:r>
          </a:p>
          <a:p>
            <a:endParaRPr lang="en-US" dirty="0"/>
          </a:p>
          <a:p>
            <a:r>
              <a:rPr lang="en-US" dirty="0"/>
              <a:t>by </a:t>
            </a:r>
          </a:p>
          <a:p>
            <a:r>
              <a:rPr lang="en-US" dirty="0"/>
              <a:t>Jamie Evans 1707469	</a:t>
            </a:r>
          </a:p>
        </p:txBody>
      </p:sp>
      <p:pic>
        <p:nvPicPr>
          <p:cNvPr id="4" name="Picture 3">
            <a:extLst>
              <a:ext uri="{FF2B5EF4-FFF2-40B4-BE49-F238E27FC236}">
                <a16:creationId xmlns:a16="http://schemas.microsoft.com/office/drawing/2014/main" id="{BCB1B9E0-A574-493E-8D7A-D503F504265D}"/>
              </a:ext>
            </a:extLst>
          </p:cNvPr>
          <p:cNvPicPr>
            <a:picLocks noChangeAspect="1"/>
          </p:cNvPicPr>
          <p:nvPr/>
        </p:nvPicPr>
        <p:blipFill>
          <a:blip r:embed="rId2"/>
          <a:stretch>
            <a:fillRect/>
          </a:stretch>
        </p:blipFill>
        <p:spPr>
          <a:xfrm>
            <a:off x="7942263" y="1295400"/>
            <a:ext cx="1809750" cy="723900"/>
          </a:xfrm>
          <a:prstGeom prst="rect">
            <a:avLst/>
          </a:prstGeom>
        </p:spPr>
      </p:pic>
    </p:spTree>
    <p:extLst>
      <p:ext uri="{BB962C8B-B14F-4D97-AF65-F5344CB8AC3E}">
        <p14:creationId xmlns:p14="http://schemas.microsoft.com/office/powerpoint/2010/main" val="456561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A5338-DFB2-421F-9CDF-B6DA742D94E4}"/>
              </a:ext>
            </a:extLst>
          </p:cNvPr>
          <p:cNvSpPr>
            <a:spLocks noGrp="1"/>
          </p:cNvSpPr>
          <p:nvPr>
            <p:ph type="title"/>
          </p:nvPr>
        </p:nvSpPr>
        <p:spPr>
          <a:xfrm>
            <a:off x="1065212" y="518160"/>
            <a:ext cx="9601200" cy="807368"/>
          </a:xfrm>
        </p:spPr>
        <p:txBody>
          <a:bodyPr/>
          <a:lstStyle/>
          <a:p>
            <a:r>
              <a:rPr lang="en-GB" u="sng" dirty="0"/>
              <a:t>Biography (</a:t>
            </a:r>
            <a:r>
              <a:rPr lang="en-GB" sz="1800" u="sng" dirty="0"/>
              <a:t>from </a:t>
            </a:r>
            <a:r>
              <a:rPr lang="en-GB" sz="1800" dirty="0"/>
              <a:t>www.bruno-latour.fr/</a:t>
            </a:r>
            <a:r>
              <a:rPr lang="en-GB" sz="1800" u="sng" dirty="0"/>
              <a:t> )</a:t>
            </a:r>
          </a:p>
        </p:txBody>
      </p:sp>
      <p:sp>
        <p:nvSpPr>
          <p:cNvPr id="3" name="Content Placeholder 2">
            <a:extLst>
              <a:ext uri="{FF2B5EF4-FFF2-40B4-BE49-F238E27FC236}">
                <a16:creationId xmlns:a16="http://schemas.microsoft.com/office/drawing/2014/main" id="{D4DA9640-6AAD-4D98-9F76-53DC817C2CC5}"/>
              </a:ext>
            </a:extLst>
          </p:cNvPr>
          <p:cNvSpPr>
            <a:spLocks noGrp="1"/>
          </p:cNvSpPr>
          <p:nvPr>
            <p:ph idx="1"/>
          </p:nvPr>
        </p:nvSpPr>
        <p:spPr>
          <a:xfrm>
            <a:off x="765821" y="1325528"/>
            <a:ext cx="8208911" cy="4870256"/>
          </a:xfrm>
        </p:spPr>
        <p:txBody>
          <a:bodyPr>
            <a:normAutofit lnSpcReduction="10000"/>
          </a:bodyPr>
          <a:lstStyle/>
          <a:p>
            <a:r>
              <a:rPr lang="en-GB" dirty="0"/>
              <a:t>Born in 1947 in Beaune, Burgundy, trained first as a philosopher and then an anthropologist</a:t>
            </a:r>
          </a:p>
          <a:p>
            <a:r>
              <a:rPr lang="en-GB" dirty="0"/>
              <a:t>Bruno Latour is now emeritus professor associated with the </a:t>
            </a:r>
            <a:r>
              <a:rPr lang="en-GB" dirty="0" err="1"/>
              <a:t>médialab</a:t>
            </a:r>
            <a:r>
              <a:rPr lang="en-GB" dirty="0"/>
              <a:t> and the program in political arts (SPEAP) of Sciences Po Paris.</a:t>
            </a:r>
          </a:p>
          <a:p>
            <a:r>
              <a:rPr lang="en-GB" dirty="0"/>
              <a:t> Member of several academies and recipient of six honorary doctorates, he was the recipient of the </a:t>
            </a:r>
            <a:r>
              <a:rPr lang="en-GB" dirty="0" err="1"/>
              <a:t>Holberg</a:t>
            </a:r>
            <a:r>
              <a:rPr lang="en-GB" dirty="0"/>
              <a:t> Prize in 2013. </a:t>
            </a:r>
          </a:p>
          <a:p>
            <a:r>
              <a:rPr lang="en-GB" dirty="0"/>
              <a:t>He has written and edited more than twenty books and published more than one hundred and fifty articles.</a:t>
            </a:r>
          </a:p>
          <a:p>
            <a:r>
              <a:rPr lang="en-GB" dirty="0"/>
              <a:t>In his books, he explores the impact of science studies on different traditional topics of the social sciences</a:t>
            </a:r>
          </a:p>
          <a:p>
            <a:r>
              <a:rPr lang="en-GB" dirty="0"/>
              <a:t> A new social theory which he developed with his colleagues in Paris is presented under the title: Reassembling the Social, an Introduction to Actor Network Theory.</a:t>
            </a:r>
          </a:p>
        </p:txBody>
      </p:sp>
      <p:pic>
        <p:nvPicPr>
          <p:cNvPr id="5" name="Picture 4">
            <a:extLst>
              <a:ext uri="{FF2B5EF4-FFF2-40B4-BE49-F238E27FC236}">
                <a16:creationId xmlns:a16="http://schemas.microsoft.com/office/drawing/2014/main" id="{5ECC1F10-764B-46BD-854C-4C22018A9931}"/>
              </a:ext>
            </a:extLst>
          </p:cNvPr>
          <p:cNvPicPr>
            <a:picLocks noChangeAspect="1"/>
          </p:cNvPicPr>
          <p:nvPr/>
        </p:nvPicPr>
        <p:blipFill>
          <a:blip r:embed="rId3"/>
          <a:stretch>
            <a:fillRect/>
          </a:stretch>
        </p:blipFill>
        <p:spPr>
          <a:xfrm>
            <a:off x="9262866" y="667584"/>
            <a:ext cx="1860747" cy="1681296"/>
          </a:xfrm>
          <a:prstGeom prst="rect">
            <a:avLst/>
          </a:prstGeom>
        </p:spPr>
      </p:pic>
    </p:spTree>
    <p:extLst>
      <p:ext uri="{BB962C8B-B14F-4D97-AF65-F5344CB8AC3E}">
        <p14:creationId xmlns:p14="http://schemas.microsoft.com/office/powerpoint/2010/main" val="394946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DD7C7-C36E-4341-B92E-C4C5BA74A236}"/>
              </a:ext>
            </a:extLst>
          </p:cNvPr>
          <p:cNvSpPr>
            <a:spLocks noGrp="1"/>
          </p:cNvSpPr>
          <p:nvPr>
            <p:ph type="title"/>
          </p:nvPr>
        </p:nvSpPr>
        <p:spPr/>
        <p:txBody>
          <a:bodyPr/>
          <a:lstStyle/>
          <a:p>
            <a:r>
              <a:rPr lang="en-GB" u="sng" dirty="0"/>
              <a:t>Introduction</a:t>
            </a:r>
          </a:p>
        </p:txBody>
      </p:sp>
      <p:sp>
        <p:nvSpPr>
          <p:cNvPr id="3" name="Content Placeholder 2">
            <a:extLst>
              <a:ext uri="{FF2B5EF4-FFF2-40B4-BE49-F238E27FC236}">
                <a16:creationId xmlns:a16="http://schemas.microsoft.com/office/drawing/2014/main" id="{0607857D-9D43-4D6B-9B8B-6614F27A6BC2}"/>
              </a:ext>
            </a:extLst>
          </p:cNvPr>
          <p:cNvSpPr>
            <a:spLocks noGrp="1"/>
          </p:cNvSpPr>
          <p:nvPr>
            <p:ph idx="1"/>
          </p:nvPr>
        </p:nvSpPr>
        <p:spPr>
          <a:xfrm>
            <a:off x="1065212" y="2420888"/>
            <a:ext cx="9601200" cy="3598912"/>
          </a:xfrm>
        </p:spPr>
        <p:txBody>
          <a:bodyPr/>
          <a:lstStyle/>
          <a:p>
            <a:r>
              <a:rPr lang="en-GB" dirty="0"/>
              <a:t>Latour’s research is truly transdisciplinary (</a:t>
            </a:r>
            <a:r>
              <a:rPr lang="en-GB" dirty="0" err="1"/>
              <a:t>Czarniawska</a:t>
            </a:r>
            <a:r>
              <a:rPr lang="en-GB" dirty="0"/>
              <a:t>, 2014)</a:t>
            </a:r>
          </a:p>
          <a:p>
            <a:r>
              <a:rPr lang="en-GB" dirty="0"/>
              <a:t>He combines philosophy, sociology, anthropology, history, semiology, fiction, and arts in his exploration of contemporary ways of life and work under the label of </a:t>
            </a:r>
            <a:r>
              <a:rPr lang="en-GB" b="1" dirty="0"/>
              <a:t>symmetrical anthropology</a:t>
            </a:r>
            <a:r>
              <a:rPr lang="en-GB" dirty="0"/>
              <a:t>. (</a:t>
            </a:r>
            <a:r>
              <a:rPr lang="en-GB" dirty="0" err="1"/>
              <a:t>Czarniawska</a:t>
            </a:r>
            <a:r>
              <a:rPr lang="en-GB" dirty="0"/>
              <a:t>, 2014)</a:t>
            </a:r>
          </a:p>
          <a:p>
            <a:r>
              <a:rPr lang="en-GB" dirty="0"/>
              <a:t>Latour decided at some point to turn the gaze of Western anthropological researchers, which is normally directed at the religions and cultures of ‘the others’ (the non-Westerners, if one may use this already ideological expression), around, and direct it at modern Western culture and religion itself. This endeavour he has called ‘</a:t>
            </a:r>
            <a:r>
              <a:rPr lang="en-GB" b="1" dirty="0"/>
              <a:t>symmetrical anthropology</a:t>
            </a:r>
            <a:r>
              <a:rPr lang="en-GB" dirty="0"/>
              <a:t>’: looking at one’s own world as if it were an exotic world – with the same tools of research. (</a:t>
            </a:r>
            <a:r>
              <a:rPr lang="en-GB" dirty="0" err="1"/>
              <a:t>Roothan</a:t>
            </a:r>
            <a:r>
              <a:rPr lang="en-GB" dirty="0"/>
              <a:t>, 2013)</a:t>
            </a:r>
          </a:p>
          <a:p>
            <a:endParaRPr lang="en-GB" dirty="0"/>
          </a:p>
        </p:txBody>
      </p:sp>
      <p:pic>
        <p:nvPicPr>
          <p:cNvPr id="4" name="Picture 3">
            <a:extLst>
              <a:ext uri="{FF2B5EF4-FFF2-40B4-BE49-F238E27FC236}">
                <a16:creationId xmlns:a16="http://schemas.microsoft.com/office/drawing/2014/main" id="{624E44EB-84D2-47C1-8890-CD6EE09693CB}"/>
              </a:ext>
            </a:extLst>
          </p:cNvPr>
          <p:cNvPicPr>
            <a:picLocks noChangeAspect="1"/>
          </p:cNvPicPr>
          <p:nvPr/>
        </p:nvPicPr>
        <p:blipFill>
          <a:blip r:embed="rId3"/>
          <a:stretch>
            <a:fillRect/>
          </a:stretch>
        </p:blipFill>
        <p:spPr>
          <a:xfrm>
            <a:off x="5374332" y="764096"/>
            <a:ext cx="5749281" cy="1656792"/>
          </a:xfrm>
          <a:prstGeom prst="rect">
            <a:avLst/>
          </a:prstGeom>
        </p:spPr>
      </p:pic>
    </p:spTree>
    <p:extLst>
      <p:ext uri="{BB962C8B-B14F-4D97-AF65-F5344CB8AC3E}">
        <p14:creationId xmlns:p14="http://schemas.microsoft.com/office/powerpoint/2010/main" val="456521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CE440F-DBE9-4705-A8D9-F32E9990DB2E}"/>
              </a:ext>
            </a:extLst>
          </p:cNvPr>
          <p:cNvSpPr>
            <a:spLocks noGrp="1"/>
          </p:cNvSpPr>
          <p:nvPr>
            <p:ph idx="1"/>
          </p:nvPr>
        </p:nvSpPr>
        <p:spPr>
          <a:xfrm>
            <a:off x="1065212" y="1124744"/>
            <a:ext cx="9601200" cy="4680520"/>
          </a:xfrm>
        </p:spPr>
        <p:txBody>
          <a:bodyPr>
            <a:normAutofit/>
          </a:bodyPr>
          <a:lstStyle/>
          <a:p>
            <a:r>
              <a:rPr lang="en-GB" dirty="0"/>
              <a:t>He reframes central questions to those in the varying intellectual fields.</a:t>
            </a:r>
          </a:p>
          <a:p>
            <a:r>
              <a:rPr lang="en-GB" dirty="0"/>
              <a:t>Challenges thinkers to transcend the dominant, categorical oppositions, such as culture-nature, human-non human and modern- post modern.</a:t>
            </a:r>
          </a:p>
          <a:p>
            <a:r>
              <a:rPr lang="en-GB" dirty="0"/>
              <a:t>He is concerned with actual situations, social dynamics, and practical concerns. E.g. </a:t>
            </a:r>
            <a:r>
              <a:rPr lang="en-GB" dirty="0" err="1"/>
              <a:t>Iconoclash</a:t>
            </a:r>
            <a:r>
              <a:rPr lang="en-GB" dirty="0"/>
              <a:t>, Anthropocene Monument, Modes of Existence</a:t>
            </a:r>
          </a:p>
          <a:p>
            <a:r>
              <a:rPr lang="en-GB" dirty="0"/>
              <a:t>He affects his readers at the moment and place of reading; </a:t>
            </a:r>
          </a:p>
          <a:p>
            <a:pPr marL="0" indent="0" algn="ctr">
              <a:buNone/>
            </a:pPr>
            <a:r>
              <a:rPr lang="en-GB" b="1" dirty="0"/>
              <a:t>“The sand dune like quality of his work always keeps you alert and intellectually alive”</a:t>
            </a:r>
          </a:p>
          <a:p>
            <a:r>
              <a:rPr lang="en-GB" dirty="0"/>
              <a:t>He keeps us attentive to emerging associations and frees us from subscribing to structural forms.</a:t>
            </a:r>
          </a:p>
          <a:p>
            <a:pPr marL="0" indent="0">
              <a:buNone/>
            </a:pPr>
            <a:r>
              <a:rPr lang="en-GB" dirty="0"/>
              <a:t>(Presenter at Danish Royal Academy of Science,2014)</a:t>
            </a:r>
          </a:p>
        </p:txBody>
      </p:sp>
    </p:spTree>
    <p:extLst>
      <p:ext uri="{BB962C8B-B14F-4D97-AF65-F5344CB8AC3E}">
        <p14:creationId xmlns:p14="http://schemas.microsoft.com/office/powerpoint/2010/main" val="285254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09ECD-E924-41AF-AB0F-30EAF94E2678}"/>
              </a:ext>
            </a:extLst>
          </p:cNvPr>
          <p:cNvSpPr>
            <a:spLocks noGrp="1"/>
          </p:cNvSpPr>
          <p:nvPr>
            <p:ph type="title"/>
          </p:nvPr>
        </p:nvSpPr>
        <p:spPr/>
        <p:txBody>
          <a:bodyPr/>
          <a:lstStyle/>
          <a:p>
            <a:r>
              <a:rPr lang="en-GB" u="sng" dirty="0"/>
              <a:t>Latour and the Modern</a:t>
            </a:r>
          </a:p>
        </p:txBody>
      </p:sp>
      <p:sp>
        <p:nvSpPr>
          <p:cNvPr id="3" name="Content Placeholder 2">
            <a:extLst>
              <a:ext uri="{FF2B5EF4-FFF2-40B4-BE49-F238E27FC236}">
                <a16:creationId xmlns:a16="http://schemas.microsoft.com/office/drawing/2014/main" id="{CB48E95E-CC83-4349-A539-897781BC937B}"/>
              </a:ext>
            </a:extLst>
          </p:cNvPr>
          <p:cNvSpPr>
            <a:spLocks noGrp="1"/>
          </p:cNvSpPr>
          <p:nvPr>
            <p:ph idx="1"/>
          </p:nvPr>
        </p:nvSpPr>
        <p:spPr>
          <a:xfrm>
            <a:off x="1065212" y="1676400"/>
            <a:ext cx="7837512" cy="4343400"/>
          </a:xfrm>
        </p:spPr>
        <p:txBody>
          <a:bodyPr>
            <a:normAutofit lnSpcReduction="10000"/>
          </a:bodyPr>
          <a:lstStyle/>
          <a:p>
            <a:r>
              <a:rPr lang="en-GB" dirty="0"/>
              <a:t>Modernity has lead to distinctions between nature and culture</a:t>
            </a:r>
          </a:p>
          <a:p>
            <a:r>
              <a:rPr lang="en-GB" dirty="0"/>
              <a:t>Putting things into separate boxes to analyse them</a:t>
            </a:r>
          </a:p>
          <a:p>
            <a:r>
              <a:rPr lang="en-GB" dirty="0"/>
              <a:t>Post modernity and anti modernity are the outcomes of this division</a:t>
            </a:r>
          </a:p>
          <a:p>
            <a:r>
              <a:rPr lang="en-GB" dirty="0"/>
              <a:t>Time for a synthesis to take place = hybrids of nature and culture or two distinct ontological zones (p11) = Parliament of Things</a:t>
            </a:r>
          </a:p>
          <a:p>
            <a:r>
              <a:rPr lang="en-GB" dirty="0"/>
              <a:t>“Re-established symmetry between the two branches of government, that of things - called science and technology - and that of human beings. “ p 138</a:t>
            </a:r>
          </a:p>
          <a:p>
            <a:r>
              <a:rPr lang="en-GB" dirty="0"/>
              <a:t>“We shall have to transform ourselves just as thoroughly in order to make room, today, for the nonhumans created by science and technology. “ p 136</a:t>
            </a:r>
          </a:p>
        </p:txBody>
      </p:sp>
      <p:pic>
        <p:nvPicPr>
          <p:cNvPr id="1026" name="Picture 2" descr="Image result for hybrid">
            <a:extLst>
              <a:ext uri="{FF2B5EF4-FFF2-40B4-BE49-F238E27FC236}">
                <a16:creationId xmlns:a16="http://schemas.microsoft.com/office/drawing/2014/main" id="{D359D175-A71F-4D51-A88B-C75D5EB939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47993" y="692696"/>
            <a:ext cx="1763688" cy="2328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710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3D236-5B87-4EE3-A0AF-4AD6EF64500F}"/>
              </a:ext>
            </a:extLst>
          </p:cNvPr>
          <p:cNvSpPr>
            <a:spLocks noGrp="1"/>
          </p:cNvSpPr>
          <p:nvPr>
            <p:ph type="title"/>
          </p:nvPr>
        </p:nvSpPr>
        <p:spPr/>
        <p:txBody>
          <a:bodyPr/>
          <a:lstStyle/>
          <a:p>
            <a:r>
              <a:rPr lang="en-GB" u="sng" dirty="0"/>
              <a:t>Latour and the Social</a:t>
            </a:r>
          </a:p>
        </p:txBody>
      </p:sp>
      <p:sp>
        <p:nvSpPr>
          <p:cNvPr id="3" name="Content Placeholder 2">
            <a:extLst>
              <a:ext uri="{FF2B5EF4-FFF2-40B4-BE49-F238E27FC236}">
                <a16:creationId xmlns:a16="http://schemas.microsoft.com/office/drawing/2014/main" id="{F815753A-5CF5-4846-B3A4-F96489CC7A97}"/>
              </a:ext>
            </a:extLst>
          </p:cNvPr>
          <p:cNvSpPr>
            <a:spLocks noGrp="1"/>
          </p:cNvSpPr>
          <p:nvPr>
            <p:ph idx="1"/>
          </p:nvPr>
        </p:nvSpPr>
        <p:spPr/>
        <p:txBody>
          <a:bodyPr>
            <a:normAutofit lnSpcReduction="10000"/>
          </a:bodyPr>
          <a:lstStyle/>
          <a:p>
            <a:r>
              <a:rPr lang="en-GB" dirty="0"/>
              <a:t>How does Latour help us to reframe the idea of the social?</a:t>
            </a:r>
          </a:p>
          <a:p>
            <a:pPr marL="0" indent="0">
              <a:buNone/>
            </a:pPr>
            <a:r>
              <a:rPr lang="en-GB" dirty="0"/>
              <a:t>Wants to redefine the notion of the social by going back to its original meaning and making it possible to trace connections.</a:t>
            </a:r>
          </a:p>
          <a:p>
            <a:pPr marL="0" indent="0">
              <a:buNone/>
            </a:pPr>
            <a:r>
              <a:rPr lang="en-GB" dirty="0"/>
              <a:t>The social is not just restricted to humans (p 6).</a:t>
            </a:r>
          </a:p>
          <a:p>
            <a:pPr marL="0" indent="0">
              <a:buNone/>
            </a:pPr>
            <a:r>
              <a:rPr lang="en-GB" dirty="0"/>
              <a:t>There is no such thing as ‘society’ (p 5).</a:t>
            </a:r>
          </a:p>
          <a:p>
            <a:pPr marL="0" indent="0">
              <a:buNone/>
            </a:pPr>
            <a:r>
              <a:rPr lang="en-GB" dirty="0"/>
              <a:t>“All domains exist through association without a deeper meaning to it, just an assemblage of connections.”</a:t>
            </a:r>
          </a:p>
          <a:p>
            <a:pPr marL="0" indent="0">
              <a:buNone/>
            </a:pPr>
            <a:r>
              <a:rPr lang="en-GB" dirty="0"/>
              <a:t>A sociology of associations = a way to reframe society.</a:t>
            </a:r>
          </a:p>
          <a:p>
            <a:pPr marL="0" indent="0" algn="ctr">
              <a:buNone/>
            </a:pPr>
            <a:r>
              <a:rPr lang="en-GB" dirty="0"/>
              <a:t>Garfinkel (1967); “Sociology should be about how society is held together not that society itself should be an explanation for something.”</a:t>
            </a:r>
          </a:p>
        </p:txBody>
      </p:sp>
      <p:pic>
        <p:nvPicPr>
          <p:cNvPr id="4" name="Picture 3">
            <a:extLst>
              <a:ext uri="{FF2B5EF4-FFF2-40B4-BE49-F238E27FC236}">
                <a16:creationId xmlns:a16="http://schemas.microsoft.com/office/drawing/2014/main" id="{F157D906-1C46-4C9D-83C8-2BF41BB6531A}"/>
              </a:ext>
            </a:extLst>
          </p:cNvPr>
          <p:cNvPicPr>
            <a:picLocks noChangeAspect="1"/>
          </p:cNvPicPr>
          <p:nvPr/>
        </p:nvPicPr>
        <p:blipFill>
          <a:blip r:embed="rId3"/>
          <a:stretch>
            <a:fillRect/>
          </a:stretch>
        </p:blipFill>
        <p:spPr>
          <a:xfrm>
            <a:off x="7840088" y="792480"/>
            <a:ext cx="2856704" cy="1510482"/>
          </a:xfrm>
          <a:prstGeom prst="rect">
            <a:avLst/>
          </a:prstGeom>
        </p:spPr>
      </p:pic>
    </p:spTree>
    <p:extLst>
      <p:ext uri="{BB962C8B-B14F-4D97-AF65-F5344CB8AC3E}">
        <p14:creationId xmlns:p14="http://schemas.microsoft.com/office/powerpoint/2010/main" val="2876963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8A633-31C3-42F2-8D79-0B6104F353D0}"/>
              </a:ext>
            </a:extLst>
          </p:cNvPr>
          <p:cNvSpPr>
            <a:spLocks noGrp="1"/>
          </p:cNvSpPr>
          <p:nvPr>
            <p:ph type="title"/>
          </p:nvPr>
        </p:nvSpPr>
        <p:spPr/>
        <p:txBody>
          <a:bodyPr/>
          <a:lstStyle/>
          <a:p>
            <a:r>
              <a:rPr lang="en-GB" u="sng" dirty="0"/>
              <a:t>Actor Network Theory (ANT)</a:t>
            </a:r>
          </a:p>
        </p:txBody>
      </p:sp>
      <p:sp>
        <p:nvSpPr>
          <p:cNvPr id="3" name="Content Placeholder 2">
            <a:extLst>
              <a:ext uri="{FF2B5EF4-FFF2-40B4-BE49-F238E27FC236}">
                <a16:creationId xmlns:a16="http://schemas.microsoft.com/office/drawing/2014/main" id="{994B7EDC-8D4B-44A2-BE33-FEEC76A64042}"/>
              </a:ext>
            </a:extLst>
          </p:cNvPr>
          <p:cNvSpPr>
            <a:spLocks noGrp="1"/>
          </p:cNvSpPr>
          <p:nvPr>
            <p:ph idx="1"/>
          </p:nvPr>
        </p:nvSpPr>
        <p:spPr/>
        <p:txBody>
          <a:bodyPr/>
          <a:lstStyle/>
          <a:p>
            <a:r>
              <a:rPr lang="en-GB" dirty="0"/>
              <a:t>“Our business is inquiry, we go, we listen, we learn, we practise,</a:t>
            </a:r>
          </a:p>
          <a:p>
            <a:pPr marL="0" indent="0">
              <a:buNone/>
            </a:pPr>
            <a:r>
              <a:rPr lang="en-GB" dirty="0"/>
              <a:t>we become competent, we change our views.” (Latour,)</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a:t>
            </a:r>
          </a:p>
          <a:p>
            <a:pPr marL="0" indent="0">
              <a:buNone/>
            </a:pPr>
            <a:r>
              <a:rPr lang="en-GB" dirty="0"/>
              <a:t>	(</a:t>
            </a:r>
            <a:r>
              <a:rPr lang="en-GB" dirty="0" err="1"/>
              <a:t>Galusky</a:t>
            </a:r>
            <a:r>
              <a:rPr lang="en-GB" dirty="0"/>
              <a:t>, 2008)</a:t>
            </a:r>
          </a:p>
        </p:txBody>
      </p:sp>
      <p:pic>
        <p:nvPicPr>
          <p:cNvPr id="2050" name="Picture 2" descr="Image result for traces">
            <a:extLst>
              <a:ext uri="{FF2B5EF4-FFF2-40B4-BE49-F238E27FC236}">
                <a16:creationId xmlns:a16="http://schemas.microsoft.com/office/drawing/2014/main" id="{C10BF808-6D45-4A05-AADC-8ED2E81A61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25356" y="740728"/>
            <a:ext cx="2496277" cy="174378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a16="http://schemas.microsoft.com/office/drawing/2014/main" id="{ED53BFD7-1E97-4743-BB34-559F69C7079E}"/>
              </a:ext>
            </a:extLst>
          </p:cNvPr>
          <p:cNvGraphicFramePr>
            <a:graphicFrameLocks noGrp="1"/>
          </p:cNvGraphicFramePr>
          <p:nvPr>
            <p:extLst>
              <p:ext uri="{D42A27DB-BD31-4B8C-83A1-F6EECF244321}">
                <p14:modId xmlns:p14="http://schemas.microsoft.com/office/powerpoint/2010/main" val="1715337079"/>
              </p:ext>
            </p:extLst>
          </p:nvPr>
        </p:nvGraphicFramePr>
        <p:xfrm>
          <a:off x="1802870" y="2938161"/>
          <a:ext cx="8125884" cy="2296160"/>
        </p:xfrm>
        <a:graphic>
          <a:graphicData uri="http://schemas.openxmlformats.org/drawingml/2006/table">
            <a:tbl>
              <a:tblPr firstRow="1" bandRow="1">
                <a:tableStyleId>{5C22544A-7EE6-4342-B048-85BDC9FD1C3A}</a:tableStyleId>
              </a:tblPr>
              <a:tblGrid>
                <a:gridCol w="4134949">
                  <a:extLst>
                    <a:ext uri="{9D8B030D-6E8A-4147-A177-3AD203B41FA5}">
                      <a16:colId xmlns:a16="http://schemas.microsoft.com/office/drawing/2014/main" val="1456333028"/>
                    </a:ext>
                  </a:extLst>
                </a:gridCol>
                <a:gridCol w="3990935">
                  <a:extLst>
                    <a:ext uri="{9D8B030D-6E8A-4147-A177-3AD203B41FA5}">
                      <a16:colId xmlns:a16="http://schemas.microsoft.com/office/drawing/2014/main" val="3589213177"/>
                    </a:ext>
                  </a:extLst>
                </a:gridCol>
              </a:tblGrid>
              <a:tr h="370840">
                <a:tc>
                  <a:txBody>
                    <a:bodyPr/>
                    <a:lstStyle/>
                    <a:p>
                      <a:pPr algn="ctr"/>
                      <a:r>
                        <a:rPr lang="en-GB" dirty="0"/>
                        <a:t>Social Science</a:t>
                      </a:r>
                    </a:p>
                  </a:txBody>
                  <a:tcPr/>
                </a:tc>
                <a:tc>
                  <a:txBody>
                    <a:bodyPr/>
                    <a:lstStyle/>
                    <a:p>
                      <a:pPr algn="ctr"/>
                      <a:r>
                        <a:rPr lang="en-GB" dirty="0"/>
                        <a:t>ANT</a:t>
                      </a:r>
                    </a:p>
                  </a:txBody>
                  <a:tcPr/>
                </a:tc>
                <a:extLst>
                  <a:ext uri="{0D108BD9-81ED-4DB2-BD59-A6C34878D82A}">
                    <a16:rowId xmlns:a16="http://schemas.microsoft.com/office/drawing/2014/main" val="352945443"/>
                  </a:ext>
                </a:extLst>
              </a:tr>
              <a:tr h="370840">
                <a:tc>
                  <a:txBody>
                    <a:bodyPr/>
                    <a:lstStyle/>
                    <a:p>
                      <a:r>
                        <a:rPr lang="en-GB" dirty="0"/>
                        <a:t>Concepts &amp; Frameworks</a:t>
                      </a:r>
                    </a:p>
                  </a:txBody>
                  <a:tcPr/>
                </a:tc>
                <a:tc>
                  <a:txBody>
                    <a:bodyPr/>
                    <a:lstStyle/>
                    <a:p>
                      <a:r>
                        <a:rPr lang="en-GB" dirty="0"/>
                        <a:t>Accounts &amp; Traces</a:t>
                      </a:r>
                    </a:p>
                  </a:txBody>
                  <a:tcPr/>
                </a:tc>
                <a:extLst>
                  <a:ext uri="{0D108BD9-81ED-4DB2-BD59-A6C34878D82A}">
                    <a16:rowId xmlns:a16="http://schemas.microsoft.com/office/drawing/2014/main" val="2311547060"/>
                  </a:ext>
                </a:extLst>
              </a:tr>
              <a:tr h="370840">
                <a:tc>
                  <a:txBody>
                    <a:bodyPr/>
                    <a:lstStyle/>
                    <a:p>
                      <a:r>
                        <a:rPr lang="en-GB" dirty="0"/>
                        <a:t>Ignorance of people and objects who make society possible</a:t>
                      </a:r>
                    </a:p>
                  </a:txBody>
                  <a:tcPr/>
                </a:tc>
                <a:tc>
                  <a:txBody>
                    <a:bodyPr/>
                    <a:lstStyle/>
                    <a:p>
                      <a:r>
                        <a:rPr lang="en-GB" dirty="0"/>
                        <a:t>Inclusion of people and objects who make society possible</a:t>
                      </a:r>
                    </a:p>
                  </a:txBody>
                  <a:tcPr/>
                </a:tc>
                <a:extLst>
                  <a:ext uri="{0D108BD9-81ED-4DB2-BD59-A6C34878D82A}">
                    <a16:rowId xmlns:a16="http://schemas.microsoft.com/office/drawing/2014/main" val="1414617965"/>
                  </a:ext>
                </a:extLst>
              </a:tr>
              <a:tr h="149695">
                <a:tc>
                  <a:txBody>
                    <a:bodyPr/>
                    <a:lstStyle/>
                    <a:p>
                      <a:r>
                        <a:rPr lang="en-GB" dirty="0"/>
                        <a:t>Work from what is given to them</a:t>
                      </a:r>
                    </a:p>
                  </a:txBody>
                  <a:tcPr/>
                </a:tc>
                <a:tc>
                  <a:txBody>
                    <a:bodyPr/>
                    <a:lstStyle/>
                    <a:p>
                      <a:r>
                        <a:rPr lang="en-GB" dirty="0"/>
                        <a:t>Participating in the “world- making activities” of actors in the deployment and invocation of objects</a:t>
                      </a:r>
                    </a:p>
                  </a:txBody>
                  <a:tcPr/>
                </a:tc>
                <a:extLst>
                  <a:ext uri="{0D108BD9-81ED-4DB2-BD59-A6C34878D82A}">
                    <a16:rowId xmlns:a16="http://schemas.microsoft.com/office/drawing/2014/main" val="1086582222"/>
                  </a:ext>
                </a:extLst>
              </a:tr>
            </a:tbl>
          </a:graphicData>
        </a:graphic>
      </p:graphicFrame>
      <p:sp>
        <p:nvSpPr>
          <p:cNvPr id="4" name="TextBox 3">
            <a:extLst>
              <a:ext uri="{FF2B5EF4-FFF2-40B4-BE49-F238E27FC236}">
                <a16:creationId xmlns:a16="http://schemas.microsoft.com/office/drawing/2014/main" id="{B7E11E50-D433-4E12-A14B-E7710B71B7A9}"/>
              </a:ext>
            </a:extLst>
          </p:cNvPr>
          <p:cNvSpPr txBox="1"/>
          <p:nvPr/>
        </p:nvSpPr>
        <p:spPr>
          <a:xfrm>
            <a:off x="8625355" y="2636912"/>
            <a:ext cx="2496277" cy="369332"/>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54560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793CA-4A45-497C-919A-14BA227F1C6C}"/>
              </a:ext>
            </a:extLst>
          </p:cNvPr>
          <p:cNvSpPr>
            <a:spLocks noGrp="1"/>
          </p:cNvSpPr>
          <p:nvPr>
            <p:ph type="title"/>
          </p:nvPr>
        </p:nvSpPr>
        <p:spPr/>
        <p:txBody>
          <a:bodyPr/>
          <a:lstStyle/>
          <a:p>
            <a:r>
              <a:rPr lang="en-GB" u="sng" dirty="0"/>
              <a:t>Some considerations &amp; criticism of ANT</a:t>
            </a:r>
          </a:p>
        </p:txBody>
      </p:sp>
      <p:sp>
        <p:nvSpPr>
          <p:cNvPr id="3" name="Content Placeholder 2">
            <a:extLst>
              <a:ext uri="{FF2B5EF4-FFF2-40B4-BE49-F238E27FC236}">
                <a16:creationId xmlns:a16="http://schemas.microsoft.com/office/drawing/2014/main" id="{EBBB6091-D767-4BA0-95EC-AD0A87CB75A6}"/>
              </a:ext>
            </a:extLst>
          </p:cNvPr>
          <p:cNvSpPr>
            <a:spLocks noGrp="1"/>
          </p:cNvSpPr>
          <p:nvPr>
            <p:ph idx="1"/>
          </p:nvPr>
        </p:nvSpPr>
        <p:spPr/>
        <p:txBody>
          <a:bodyPr/>
          <a:lstStyle/>
          <a:p>
            <a:r>
              <a:rPr lang="en-GB" dirty="0"/>
              <a:t>It is important that ANT is not related to social constructivism exclusively as it is “a discursive product where the materiality, social opportunities, technologies and politics should not be bypassed in the delineation of facts.”</a:t>
            </a:r>
          </a:p>
          <a:p>
            <a:r>
              <a:rPr lang="en-GB" dirty="0"/>
              <a:t>It is vital that we make the associations that are traced ‘flat’ within ANT to make them visible and stable (as in cartography) (Latour, 2005)</a:t>
            </a:r>
          </a:p>
          <a:p>
            <a:r>
              <a:rPr lang="en-GB" dirty="0"/>
              <a:t>A criticism given by Collier (2009) is that ANT “offers no insight into how we identify what is distinctive and significant in a certain assemblage-it is a toolkit but it does not help us decide how an inquiry would have substance.”</a:t>
            </a:r>
          </a:p>
          <a:p>
            <a:r>
              <a:rPr lang="en-GB" dirty="0"/>
              <a:t>With regard to anthropology and the social sciences, if there has been criticism of ANT it has only proven to invoke further debate around key issues for the discipline, for example around discourses in science, feminism, and capitalism. (Oppenheim, 2007).</a:t>
            </a:r>
          </a:p>
        </p:txBody>
      </p:sp>
    </p:spTree>
    <p:extLst>
      <p:ext uri="{BB962C8B-B14F-4D97-AF65-F5344CB8AC3E}">
        <p14:creationId xmlns:p14="http://schemas.microsoft.com/office/powerpoint/2010/main" val="401960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23152F2-E823-4E5C-85F4-4D246D0CDCDC}"/>
              </a:ext>
            </a:extLst>
          </p:cNvPr>
          <p:cNvSpPr>
            <a:spLocks noGrp="1"/>
          </p:cNvSpPr>
          <p:nvPr>
            <p:ph idx="1"/>
          </p:nvPr>
        </p:nvSpPr>
        <p:spPr>
          <a:xfrm>
            <a:off x="1065212" y="908720"/>
            <a:ext cx="9601200" cy="5111080"/>
          </a:xfrm>
        </p:spPr>
        <p: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(Latour, 2014, p 139-AAA 9)</a:t>
            </a:r>
          </a:p>
        </p:txBody>
      </p:sp>
      <p:sp>
        <p:nvSpPr>
          <p:cNvPr id="5" name="Speech Bubble: Oval 4">
            <a:extLst>
              <a:ext uri="{FF2B5EF4-FFF2-40B4-BE49-F238E27FC236}">
                <a16:creationId xmlns:a16="http://schemas.microsoft.com/office/drawing/2014/main" id="{F07DA485-48E9-4092-9EE4-81A3DB0CE884}"/>
              </a:ext>
            </a:extLst>
          </p:cNvPr>
          <p:cNvSpPr/>
          <p:nvPr/>
        </p:nvSpPr>
        <p:spPr>
          <a:xfrm>
            <a:off x="1680542" y="1124744"/>
            <a:ext cx="2973710" cy="93610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peech Bubble: Oval 8">
            <a:extLst>
              <a:ext uri="{FF2B5EF4-FFF2-40B4-BE49-F238E27FC236}">
                <a16:creationId xmlns:a16="http://schemas.microsoft.com/office/drawing/2014/main" id="{F83348D0-4B99-4E6B-9CA8-1DCD529E0A8A}"/>
              </a:ext>
            </a:extLst>
          </p:cNvPr>
          <p:cNvSpPr/>
          <p:nvPr/>
        </p:nvSpPr>
        <p:spPr>
          <a:xfrm>
            <a:off x="1341884" y="2348880"/>
            <a:ext cx="3312368" cy="57606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Oval 11">
            <a:extLst>
              <a:ext uri="{FF2B5EF4-FFF2-40B4-BE49-F238E27FC236}">
                <a16:creationId xmlns:a16="http://schemas.microsoft.com/office/drawing/2014/main" id="{F1A02FCA-39AF-4A7C-A735-C81B5434DCB6}"/>
              </a:ext>
            </a:extLst>
          </p:cNvPr>
          <p:cNvSpPr/>
          <p:nvPr/>
        </p:nvSpPr>
        <p:spPr>
          <a:xfrm flipH="1">
            <a:off x="6094412" y="1314056"/>
            <a:ext cx="3096344" cy="74679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8882F498-F740-4DC8-B44C-185FCD94E948}"/>
              </a:ext>
            </a:extLst>
          </p:cNvPr>
          <p:cNvSpPr txBox="1"/>
          <p:nvPr/>
        </p:nvSpPr>
        <p:spPr>
          <a:xfrm>
            <a:off x="2133972" y="1412776"/>
            <a:ext cx="3744416" cy="369332"/>
          </a:xfrm>
          <a:prstGeom prst="rect">
            <a:avLst/>
          </a:prstGeom>
          <a:noFill/>
        </p:spPr>
        <p:txBody>
          <a:bodyPr wrap="square" rtlCol="0">
            <a:spAutoFit/>
          </a:bodyPr>
          <a:lstStyle/>
          <a:p>
            <a:r>
              <a:rPr lang="en-GB" dirty="0"/>
              <a:t>What is your field?</a:t>
            </a:r>
          </a:p>
        </p:txBody>
      </p:sp>
      <p:sp>
        <p:nvSpPr>
          <p:cNvPr id="14" name="TextBox 13">
            <a:extLst>
              <a:ext uri="{FF2B5EF4-FFF2-40B4-BE49-F238E27FC236}">
                <a16:creationId xmlns:a16="http://schemas.microsoft.com/office/drawing/2014/main" id="{14C453CA-F414-491F-9DB5-34A42932C74E}"/>
              </a:ext>
            </a:extLst>
          </p:cNvPr>
          <p:cNvSpPr txBox="1"/>
          <p:nvPr/>
        </p:nvSpPr>
        <p:spPr>
          <a:xfrm>
            <a:off x="6331818" y="1412776"/>
            <a:ext cx="2858938" cy="369332"/>
          </a:xfrm>
          <a:prstGeom prst="rect">
            <a:avLst/>
          </a:prstGeom>
          <a:noFill/>
        </p:spPr>
        <p:txBody>
          <a:bodyPr wrap="square" rtlCol="0">
            <a:spAutoFit/>
          </a:bodyPr>
          <a:lstStyle/>
          <a:p>
            <a:r>
              <a:rPr lang="en-GB" dirty="0"/>
              <a:t>I’m an anthropologist.</a:t>
            </a:r>
          </a:p>
        </p:txBody>
      </p:sp>
      <p:sp>
        <p:nvSpPr>
          <p:cNvPr id="15" name="TextBox 14">
            <a:extLst>
              <a:ext uri="{FF2B5EF4-FFF2-40B4-BE49-F238E27FC236}">
                <a16:creationId xmlns:a16="http://schemas.microsoft.com/office/drawing/2014/main" id="{166EA5C4-7491-441D-94BC-4FB01F2586BB}"/>
              </a:ext>
            </a:extLst>
          </p:cNvPr>
          <p:cNvSpPr txBox="1"/>
          <p:nvPr/>
        </p:nvSpPr>
        <p:spPr>
          <a:xfrm>
            <a:off x="1845940" y="2525524"/>
            <a:ext cx="2808312" cy="369332"/>
          </a:xfrm>
          <a:prstGeom prst="rect">
            <a:avLst/>
          </a:prstGeom>
          <a:noFill/>
        </p:spPr>
        <p:txBody>
          <a:bodyPr wrap="square" rtlCol="0">
            <a:spAutoFit/>
          </a:bodyPr>
          <a:lstStyle/>
          <a:p>
            <a:r>
              <a:rPr lang="en-GB" dirty="0"/>
              <a:t>Meaning??</a:t>
            </a:r>
          </a:p>
        </p:txBody>
      </p:sp>
      <p:sp>
        <p:nvSpPr>
          <p:cNvPr id="16" name="Speech Bubble: Oval 15">
            <a:extLst>
              <a:ext uri="{FF2B5EF4-FFF2-40B4-BE49-F238E27FC236}">
                <a16:creationId xmlns:a16="http://schemas.microsoft.com/office/drawing/2014/main" id="{B4E46651-EA26-4528-A1AE-163F4B817F78}"/>
              </a:ext>
            </a:extLst>
          </p:cNvPr>
          <p:cNvSpPr/>
          <p:nvPr/>
        </p:nvSpPr>
        <p:spPr>
          <a:xfrm flipH="1">
            <a:off x="5614294" y="2416586"/>
            <a:ext cx="3840560" cy="1012413"/>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809E36E4-951E-4142-B902-C6F495E60546}"/>
              </a:ext>
            </a:extLst>
          </p:cNvPr>
          <p:cNvSpPr txBox="1"/>
          <p:nvPr/>
        </p:nvSpPr>
        <p:spPr>
          <a:xfrm flipH="1">
            <a:off x="6146146" y="2463279"/>
            <a:ext cx="3096343" cy="923330"/>
          </a:xfrm>
          <a:prstGeom prst="rect">
            <a:avLst/>
          </a:prstGeom>
          <a:noFill/>
        </p:spPr>
        <p:txBody>
          <a:bodyPr wrap="square" rtlCol="0">
            <a:spAutoFit/>
          </a:bodyPr>
          <a:lstStyle/>
          <a:p>
            <a:r>
              <a:rPr lang="en-GB"/>
              <a:t>Meaning I am studying people who live in the Anthropocene.</a:t>
            </a:r>
            <a:endParaRPr lang="en-GB" dirty="0"/>
          </a:p>
        </p:txBody>
      </p:sp>
      <p:sp>
        <p:nvSpPr>
          <p:cNvPr id="18" name="Speech Bubble: Oval 17">
            <a:extLst>
              <a:ext uri="{FF2B5EF4-FFF2-40B4-BE49-F238E27FC236}">
                <a16:creationId xmlns:a16="http://schemas.microsoft.com/office/drawing/2014/main" id="{6A748BEC-E05C-4AF0-B33D-F447863E46B0}"/>
              </a:ext>
            </a:extLst>
          </p:cNvPr>
          <p:cNvSpPr/>
          <p:nvPr/>
        </p:nvSpPr>
        <p:spPr>
          <a:xfrm>
            <a:off x="1630610" y="3488112"/>
            <a:ext cx="3721387" cy="656173"/>
          </a:xfrm>
          <a:prstGeom prst="wedgeEllipseCallout">
            <a:avLst>
              <a:gd name="adj1" fmla="val -44071"/>
              <a:gd name="adj2" fmla="val 7574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912FD1F2-2C32-4C6E-A4B5-84CB0198EBAC}"/>
              </a:ext>
            </a:extLst>
          </p:cNvPr>
          <p:cNvSpPr txBox="1"/>
          <p:nvPr/>
        </p:nvSpPr>
        <p:spPr>
          <a:xfrm flipH="1">
            <a:off x="2277988" y="3593813"/>
            <a:ext cx="2376264" cy="369332"/>
          </a:xfrm>
          <a:prstGeom prst="rect">
            <a:avLst/>
          </a:prstGeom>
          <a:noFill/>
        </p:spPr>
        <p:txBody>
          <a:bodyPr wrap="square" rtlCol="0">
            <a:spAutoFit/>
          </a:bodyPr>
          <a:lstStyle/>
          <a:p>
            <a:r>
              <a:rPr lang="en-GB" dirty="0"/>
              <a:t>Do you mean me?</a:t>
            </a:r>
          </a:p>
        </p:txBody>
      </p:sp>
      <p:sp>
        <p:nvSpPr>
          <p:cNvPr id="20" name="Speech Bubble: Oval 19">
            <a:extLst>
              <a:ext uri="{FF2B5EF4-FFF2-40B4-BE49-F238E27FC236}">
                <a16:creationId xmlns:a16="http://schemas.microsoft.com/office/drawing/2014/main" id="{0AAE4BCB-1D3F-4C56-A35C-1A3387979F56}"/>
              </a:ext>
            </a:extLst>
          </p:cNvPr>
          <p:cNvSpPr/>
          <p:nvPr/>
        </p:nvSpPr>
        <p:spPr>
          <a:xfrm flipH="1">
            <a:off x="6130906" y="4263493"/>
            <a:ext cx="3980714" cy="110311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B39BDCDB-918A-40E3-8FBB-E9BDEC6F15DA}"/>
              </a:ext>
            </a:extLst>
          </p:cNvPr>
          <p:cNvSpPr txBox="1"/>
          <p:nvPr/>
        </p:nvSpPr>
        <p:spPr>
          <a:xfrm>
            <a:off x="6331818" y="4491884"/>
            <a:ext cx="3507010" cy="646331"/>
          </a:xfrm>
          <a:prstGeom prst="rect">
            <a:avLst/>
          </a:prstGeom>
          <a:noFill/>
        </p:spPr>
        <p:txBody>
          <a:bodyPr wrap="square" rtlCol="0">
            <a:spAutoFit/>
          </a:bodyPr>
          <a:lstStyle/>
          <a:p>
            <a:r>
              <a:rPr lang="en-GB" dirty="0"/>
              <a:t>Yes, in addition to many others…</a:t>
            </a:r>
          </a:p>
        </p:txBody>
      </p:sp>
    </p:spTree>
    <p:extLst>
      <p:ext uri="{BB962C8B-B14F-4D97-AF65-F5344CB8AC3E}">
        <p14:creationId xmlns:p14="http://schemas.microsoft.com/office/powerpoint/2010/main" val="3091941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D2A1C-9BE4-4728-8421-F416F30654A7}"/>
              </a:ext>
            </a:extLst>
          </p:cNvPr>
          <p:cNvSpPr>
            <a:spLocks noGrp="1"/>
          </p:cNvSpPr>
          <p:nvPr>
            <p:ph type="title"/>
          </p:nvPr>
        </p:nvSpPr>
        <p:spPr/>
        <p:txBody>
          <a:bodyPr/>
          <a:lstStyle/>
          <a:p>
            <a:r>
              <a:rPr lang="en-GB" u="sng" dirty="0"/>
              <a:t>Latour and Anthropology</a:t>
            </a:r>
          </a:p>
        </p:txBody>
      </p:sp>
      <p:sp>
        <p:nvSpPr>
          <p:cNvPr id="3" name="Content Placeholder 2">
            <a:extLst>
              <a:ext uri="{FF2B5EF4-FFF2-40B4-BE49-F238E27FC236}">
                <a16:creationId xmlns:a16="http://schemas.microsoft.com/office/drawing/2014/main" id="{51BE0E3A-5196-4E0F-959B-A785982C20FA}"/>
              </a:ext>
            </a:extLst>
          </p:cNvPr>
          <p:cNvSpPr>
            <a:spLocks noGrp="1"/>
          </p:cNvSpPr>
          <p:nvPr>
            <p:ph idx="1"/>
          </p:nvPr>
        </p:nvSpPr>
        <p:spPr/>
        <p:txBody>
          <a:bodyPr/>
          <a:lstStyle/>
          <a:p>
            <a:r>
              <a:rPr lang="en-GB" dirty="0"/>
              <a:t>As soon as the “</a:t>
            </a:r>
            <a:r>
              <a:rPr lang="en-GB" dirty="0" err="1"/>
              <a:t>anthropos</a:t>
            </a:r>
            <a:r>
              <a:rPr lang="en-GB" dirty="0"/>
              <a:t>” became the centre of the collective attention of geochemists, economists, political scientists and many others, the idea of One Human in charge of that geo-story exploded into pieces. (Latour, 2014, 139-AAA5)</a:t>
            </a:r>
          </a:p>
          <a:p>
            <a:r>
              <a:rPr lang="en-GB" dirty="0"/>
              <a:t>“The name Anthropocene brings together three features fairly familiar to anthropologists : the concentration on human agency ; the necessity to tackle again the connection between what used to be called “physical” and “cultural” anthropology; and the reopening of the key question of what is common and what is specific in the various ways of inhabiting the earth.” (Latour, 2014, p 139-AAA 7)</a:t>
            </a:r>
          </a:p>
          <a:p>
            <a:r>
              <a:rPr lang="en-GB" dirty="0"/>
              <a:t>“This is what the definition of the Anthropocene could do: it gives another definition of time, it </a:t>
            </a:r>
            <a:r>
              <a:rPr lang="en-GB" dirty="0" err="1"/>
              <a:t>redescribes</a:t>
            </a:r>
            <a:r>
              <a:rPr lang="en-GB" dirty="0"/>
              <a:t> what it is to stand in space, and it reshuffles what it means to be entangled within animated agencies.”(Latour, 2014, p 139-AAA16 )</a:t>
            </a:r>
          </a:p>
        </p:txBody>
      </p:sp>
    </p:spTree>
    <p:extLst>
      <p:ext uri="{BB962C8B-B14F-4D97-AF65-F5344CB8AC3E}">
        <p14:creationId xmlns:p14="http://schemas.microsoft.com/office/powerpoint/2010/main" val="3080484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8D10B-436E-4A23-9831-328126F647D0}"/>
              </a:ext>
            </a:extLst>
          </p:cNvPr>
          <p:cNvSpPr>
            <a:spLocks noGrp="1"/>
          </p:cNvSpPr>
          <p:nvPr>
            <p:ph type="title"/>
          </p:nvPr>
        </p:nvSpPr>
        <p:spPr/>
        <p:txBody>
          <a:bodyPr/>
          <a:lstStyle/>
          <a:p>
            <a:r>
              <a:rPr lang="en-GB" u="sng" dirty="0"/>
              <a:t>Conclusion</a:t>
            </a:r>
          </a:p>
        </p:txBody>
      </p:sp>
      <p:sp>
        <p:nvSpPr>
          <p:cNvPr id="3" name="Content Placeholder 2">
            <a:extLst>
              <a:ext uri="{FF2B5EF4-FFF2-40B4-BE49-F238E27FC236}">
                <a16:creationId xmlns:a16="http://schemas.microsoft.com/office/drawing/2014/main" id="{14191EBB-0CD5-4C6C-A587-F66217C6C25E}"/>
              </a:ext>
            </a:extLst>
          </p:cNvPr>
          <p:cNvSpPr>
            <a:spLocks noGrp="1"/>
          </p:cNvSpPr>
          <p:nvPr>
            <p:ph idx="1"/>
          </p:nvPr>
        </p:nvSpPr>
        <p:spPr>
          <a:xfrm>
            <a:off x="1065212" y="1556792"/>
            <a:ext cx="9601200" cy="4608512"/>
          </a:xfrm>
        </p:spPr>
        <p:txBody>
          <a:bodyPr>
            <a:normAutofit fontScale="92500" lnSpcReduction="20000"/>
          </a:bodyPr>
          <a:lstStyle/>
          <a:p>
            <a:endParaRPr lang="en-GB" dirty="0"/>
          </a:p>
          <a:p>
            <a:endParaRPr lang="en-GB" dirty="0"/>
          </a:p>
          <a:p>
            <a:r>
              <a:rPr lang="en-GB" sz="2600" dirty="0"/>
              <a:t>I believe that Bruno Latour is a great philosopher, artist, anthropologist and social scientist of our time. He is accessible and a positive, powerful force in the Anthropocene who can provoke debate, guide and enhance the work of anthropology by helping us look at ourselves and our collaborative networks and he offers us a toolkit to aid understanding of our roles, situatedness and response-ability in this world, should we choose to engage with him.</a:t>
            </a:r>
          </a:p>
          <a:p>
            <a:pPr marL="0" indent="0">
              <a:buNone/>
            </a:pPr>
            <a:r>
              <a:rPr lang="en-GB" dirty="0"/>
              <a:t>(He also helps me to zoom in and out, a bit like this;</a:t>
            </a:r>
            <a:r>
              <a:rPr lang="en-GB" dirty="0">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en-GB" dirty="0"/>
              <a:t>	 </a:t>
            </a:r>
            <a:r>
              <a:rPr lang="en-GB" dirty="0">
                <a:hlinkClick r:id="rId2"/>
              </a:rPr>
              <a:t>https://www.youtube.com/watch?v=OKnpPCQyUec</a:t>
            </a:r>
            <a:r>
              <a:rPr lang="en-GB" dirty="0"/>
              <a:t> )</a:t>
            </a:r>
          </a:p>
          <a:p>
            <a:pPr marL="0" indent="0">
              <a:buNone/>
            </a:pPr>
            <a:r>
              <a:rPr lang="en-GB" dirty="0"/>
              <a:t>									</a:t>
            </a:r>
          </a:p>
        </p:txBody>
      </p:sp>
    </p:spTree>
    <p:extLst>
      <p:ext uri="{BB962C8B-B14F-4D97-AF65-F5344CB8AC3E}">
        <p14:creationId xmlns:p14="http://schemas.microsoft.com/office/powerpoint/2010/main" val="2064405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08B3D-C7AC-495D-B010-44F7965E78EA}"/>
              </a:ext>
            </a:extLst>
          </p:cNvPr>
          <p:cNvSpPr>
            <a:spLocks noGrp="1"/>
          </p:cNvSpPr>
          <p:nvPr>
            <p:ph type="title"/>
          </p:nvPr>
        </p:nvSpPr>
        <p:spPr>
          <a:xfrm>
            <a:off x="1065212" y="533400"/>
            <a:ext cx="9601200" cy="591344"/>
          </a:xfrm>
        </p:spPr>
        <p:txBody>
          <a:bodyPr>
            <a:normAutofit/>
          </a:bodyPr>
          <a:lstStyle/>
          <a:p>
            <a:r>
              <a:rPr lang="en-GB" sz="1400" dirty="0"/>
              <a:t>Bibliography</a:t>
            </a:r>
          </a:p>
        </p:txBody>
      </p:sp>
      <p:sp>
        <p:nvSpPr>
          <p:cNvPr id="3" name="Content Placeholder 2">
            <a:extLst>
              <a:ext uri="{FF2B5EF4-FFF2-40B4-BE49-F238E27FC236}">
                <a16:creationId xmlns:a16="http://schemas.microsoft.com/office/drawing/2014/main" id="{835A9DBB-59D3-4340-A679-EB3729F7FF40}"/>
              </a:ext>
            </a:extLst>
          </p:cNvPr>
          <p:cNvSpPr>
            <a:spLocks noGrp="1"/>
          </p:cNvSpPr>
          <p:nvPr>
            <p:ph idx="1"/>
          </p:nvPr>
        </p:nvSpPr>
        <p:spPr>
          <a:xfrm>
            <a:off x="1065212" y="1268760"/>
            <a:ext cx="9601200" cy="4751040"/>
          </a:xfrm>
        </p:spPr>
        <p:txBody>
          <a:bodyPr>
            <a:noAutofit/>
          </a:bodyPr>
          <a:lstStyle/>
          <a:p>
            <a:r>
              <a:rPr lang="en-GB" sz="1600" dirty="0" err="1"/>
              <a:t>Callon</a:t>
            </a:r>
            <a:r>
              <a:rPr lang="en-GB" sz="1600" dirty="0"/>
              <a:t>, M., &amp; Latour, B., 1981. 'Unscrewing the Big Leviathans: how do actors macrostructure reality ?', in </a:t>
            </a:r>
            <a:r>
              <a:rPr lang="en-GB" sz="1600" i="1" dirty="0"/>
              <a:t>Advances in Social Theory and Methodology: Toward an integration of micro and macro sociologies</a:t>
            </a:r>
            <a:r>
              <a:rPr lang="en-GB" sz="1600" dirty="0"/>
              <a:t>, ed. Karin Knorr and Aron </a:t>
            </a:r>
            <a:r>
              <a:rPr lang="en-GB" sz="1600" dirty="0" err="1"/>
              <a:t>Cicourel</a:t>
            </a:r>
            <a:r>
              <a:rPr lang="en-GB" sz="1600" dirty="0"/>
              <a:t>, pp. 277-303, London: Routledge. </a:t>
            </a:r>
          </a:p>
          <a:p>
            <a:r>
              <a:rPr lang="en-GB" sz="1600" dirty="0" err="1"/>
              <a:t>Czarniawska</a:t>
            </a:r>
            <a:r>
              <a:rPr lang="en-GB" sz="1600" dirty="0"/>
              <a:t>, B., 2014. Bruno Latour: An Accidental Organization Theorist. In: Sociology, Social Theory &amp; Organization Studies. Adler, P., Du Gay, P., Morgan, G., &amp; Reed, M. eds, Oxford: Oxford University Press. pp 87-105.</a:t>
            </a:r>
          </a:p>
          <a:p>
            <a:r>
              <a:rPr lang="en-GB" sz="1600" dirty="0"/>
              <a:t>Collier, S.J., 2009. Review: Reassembling the social. </a:t>
            </a:r>
            <a:r>
              <a:rPr lang="en-GB" sz="1600" i="1" dirty="0"/>
              <a:t>Contemporary Sociology</a:t>
            </a:r>
            <a:r>
              <a:rPr lang="en-GB" sz="1600" dirty="0"/>
              <a:t>, 38 (1) pp 81-83.</a:t>
            </a:r>
          </a:p>
          <a:p>
            <a:r>
              <a:rPr lang="en-GB" sz="1600" dirty="0" err="1"/>
              <a:t>Galusky</a:t>
            </a:r>
            <a:r>
              <a:rPr lang="en-GB" sz="1600" dirty="0"/>
              <a:t>, W.J., 2008. Review: </a:t>
            </a:r>
            <a:r>
              <a:rPr lang="en-GB" sz="1600" i="1" dirty="0"/>
              <a:t>Reassembling the Social. Science, Technology and Human Values, </a:t>
            </a:r>
            <a:r>
              <a:rPr lang="en-GB" sz="1600" dirty="0"/>
              <a:t>33 (1) pp 142 – 150.</a:t>
            </a:r>
          </a:p>
          <a:p>
            <a:r>
              <a:rPr lang="en-GB" sz="1600" dirty="0"/>
              <a:t>Garfinkel, H., 1967.  </a:t>
            </a:r>
            <a:r>
              <a:rPr lang="en-GB" sz="1600" i="1" dirty="0"/>
              <a:t>Studies in Ethnomethodology</a:t>
            </a:r>
            <a:r>
              <a:rPr lang="en-GB" sz="1600" dirty="0"/>
              <a:t>, Englewood Cliffs, NJ : Prentice Hall. </a:t>
            </a:r>
          </a:p>
          <a:p>
            <a:r>
              <a:rPr lang="en-GB" sz="1600" dirty="0"/>
              <a:t>Latour, B., n.d. On some of the affects of capitalism. Danish Royal Academy of Science. [Accessed 29 April 2018] Available at: www.bruno-latour.fr/ </a:t>
            </a:r>
          </a:p>
          <a:p>
            <a:r>
              <a:rPr lang="en-GB" sz="1600" dirty="0"/>
              <a:t>Latour, B., n.d. </a:t>
            </a:r>
            <a:r>
              <a:rPr lang="en-GB" sz="1600" i="1" dirty="0"/>
              <a:t>Biography</a:t>
            </a:r>
            <a:r>
              <a:rPr lang="en-GB" sz="1600" dirty="0"/>
              <a:t>.[</a:t>
            </a:r>
            <a:r>
              <a:rPr lang="en-GB" sz="1600" dirty="0">
                <a:solidFill>
                  <a:prstClr val="black"/>
                </a:solidFill>
              </a:rPr>
              <a:t>Accessed 29 April 2018] </a:t>
            </a:r>
            <a:r>
              <a:rPr lang="en-GB" sz="1600" dirty="0"/>
              <a:t>Available at: www.bruno-latour.fr/  </a:t>
            </a:r>
          </a:p>
          <a:p>
            <a:pPr lvl="0"/>
            <a:r>
              <a:rPr lang="en-GB" sz="1600" dirty="0"/>
              <a:t>Latour, B., 2014. Anthropology at the Time of the Anthropocene </a:t>
            </a:r>
            <a:r>
              <a:rPr lang="en-GB" sz="1600" i="1" dirty="0"/>
              <a:t>- </a:t>
            </a:r>
            <a:r>
              <a:rPr lang="en-GB" sz="1600" dirty="0"/>
              <a:t>a personal view of what is to be studied. In: </a:t>
            </a:r>
            <a:r>
              <a:rPr lang="en-GB" sz="1600" i="1" dirty="0"/>
              <a:t>The Anthropology of Sustainability. Brightman, M. &amp; Lewis, J. eds, </a:t>
            </a:r>
          </a:p>
        </p:txBody>
      </p:sp>
    </p:spTree>
    <p:extLst>
      <p:ext uri="{BB962C8B-B14F-4D97-AF65-F5344CB8AC3E}">
        <p14:creationId xmlns:p14="http://schemas.microsoft.com/office/powerpoint/2010/main" val="2231370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6798FD-8B3D-49F0-A033-AB4D3B9CE103}"/>
              </a:ext>
            </a:extLst>
          </p:cNvPr>
          <p:cNvSpPr/>
          <p:nvPr/>
        </p:nvSpPr>
        <p:spPr>
          <a:xfrm>
            <a:off x="1053852" y="1412776"/>
            <a:ext cx="9937104" cy="4228850"/>
          </a:xfrm>
          <a:prstGeom prst="rect">
            <a:avLst/>
          </a:prstGeom>
        </p:spPr>
        <p:txBody>
          <a:bodyPr wrap="square">
            <a:spAutoFit/>
          </a:bodyPr>
          <a:lstStyle/>
          <a:p>
            <a:pPr marL="223838" lvl="0" indent="-223838">
              <a:lnSpc>
                <a:spcPct val="90000"/>
              </a:lnSpc>
              <a:spcBef>
                <a:spcPts val="1800"/>
              </a:spcBef>
              <a:buFont typeface="Arial" pitchFamily="34" charset="0"/>
              <a:buChar char="•"/>
            </a:pPr>
            <a:r>
              <a:rPr lang="en-GB" sz="1400" dirty="0">
                <a:solidFill>
                  <a:prstClr val="black"/>
                </a:solidFill>
              </a:rPr>
              <a:t>Latour, B., n.d. Biography and image.[digital image][Accessed 29 April 2018] Available at: www.bruno-latour.fr/  </a:t>
            </a:r>
          </a:p>
          <a:p>
            <a:pPr marL="223838" lvl="0" indent="-223838">
              <a:lnSpc>
                <a:spcPct val="90000"/>
              </a:lnSpc>
              <a:spcBef>
                <a:spcPts val="1800"/>
              </a:spcBef>
              <a:buFont typeface="Arial" pitchFamily="34" charset="0"/>
              <a:buChar char="•"/>
            </a:pPr>
            <a:r>
              <a:rPr lang="en-GB" sz="1400" dirty="0">
                <a:solidFill>
                  <a:prstClr val="black"/>
                </a:solidFill>
              </a:rPr>
              <a:t>Latour, B., 2014. Anthropology at the Time of the Anthropocene - a personal view of what is to be studied. In: The Anthropology of Sustainability. Brightman, M. &amp; Lewis, J. eds, New York: </a:t>
            </a:r>
            <a:r>
              <a:rPr lang="en-GB" sz="1400" dirty="0" err="1">
                <a:solidFill>
                  <a:prstClr val="black"/>
                </a:solidFill>
              </a:rPr>
              <a:t>Palgreave</a:t>
            </a:r>
            <a:r>
              <a:rPr lang="en-GB" sz="1400" dirty="0">
                <a:solidFill>
                  <a:prstClr val="black"/>
                </a:solidFill>
              </a:rPr>
              <a:t> Macmillan US.</a:t>
            </a:r>
          </a:p>
          <a:p>
            <a:pPr marL="223838" lvl="0" indent="-223838">
              <a:lnSpc>
                <a:spcPct val="90000"/>
              </a:lnSpc>
              <a:spcBef>
                <a:spcPts val="1800"/>
              </a:spcBef>
              <a:buFont typeface="Arial" pitchFamily="34" charset="0"/>
              <a:buChar char="•"/>
            </a:pPr>
            <a:r>
              <a:rPr lang="en-GB" sz="1400" dirty="0">
                <a:solidFill>
                  <a:prstClr val="black"/>
                </a:solidFill>
              </a:rPr>
              <a:t>Latour, B., 2005. Reassembling the social: an introduction to actor-network-theory. Oxford, Oxford University Press.</a:t>
            </a:r>
          </a:p>
          <a:p>
            <a:pPr marL="285750" lvl="0" indent="-285750">
              <a:lnSpc>
                <a:spcPct val="90000"/>
              </a:lnSpc>
              <a:spcBef>
                <a:spcPts val="1800"/>
              </a:spcBef>
              <a:buFont typeface="Arial" panose="020B0604020202020204" pitchFamily="34" charset="0"/>
              <a:buChar char="•"/>
            </a:pPr>
            <a:r>
              <a:rPr lang="en-GB" sz="1400" dirty="0">
                <a:solidFill>
                  <a:prstClr val="black"/>
                </a:solidFill>
              </a:rPr>
              <a:t>Oppenheim, R., 2009. Actor-network theory and anthropology after science, technology, and society.  </a:t>
            </a:r>
            <a:r>
              <a:rPr lang="en-GB" sz="1400" i="1" dirty="0">
                <a:solidFill>
                  <a:prstClr val="black"/>
                </a:solidFill>
              </a:rPr>
              <a:t>Anthropological Theor</a:t>
            </a:r>
            <a:r>
              <a:rPr lang="en-GB" sz="1400" dirty="0">
                <a:solidFill>
                  <a:prstClr val="black"/>
                </a:solidFill>
              </a:rPr>
              <a:t>y, 7 (1) pp 471-493.</a:t>
            </a:r>
          </a:p>
          <a:p>
            <a:pPr marL="223838" lvl="0" indent="-223838">
              <a:lnSpc>
                <a:spcPct val="90000"/>
              </a:lnSpc>
              <a:spcBef>
                <a:spcPts val="1800"/>
              </a:spcBef>
              <a:buFont typeface="Arial" pitchFamily="34" charset="0"/>
              <a:buChar char="•"/>
            </a:pPr>
            <a:r>
              <a:rPr lang="en-GB" sz="1400" dirty="0" err="1">
                <a:solidFill>
                  <a:prstClr val="black"/>
                </a:solidFill>
              </a:rPr>
              <a:t>Roothan</a:t>
            </a:r>
            <a:r>
              <a:rPr lang="en-GB" sz="1400" dirty="0">
                <a:solidFill>
                  <a:prstClr val="black"/>
                </a:solidFill>
              </a:rPr>
              <a:t>, 2013. The Circularity of Symmetrical Anthropology. In: -</a:t>
            </a:r>
            <a:r>
              <a:rPr lang="en-GB" sz="1400" dirty="0" err="1">
                <a:solidFill>
                  <a:prstClr val="black"/>
                </a:solidFill>
              </a:rPr>
              <a:t>angelaroothaan</a:t>
            </a:r>
            <a:r>
              <a:rPr lang="en-GB" sz="1400" dirty="0">
                <a:solidFill>
                  <a:prstClr val="black"/>
                </a:solidFill>
              </a:rPr>
              <a:t>. [Accessed 28 April 2018] Available at: </a:t>
            </a:r>
            <a:r>
              <a:rPr lang="en-GB" sz="1400" dirty="0">
                <a:solidFill>
                  <a:prstClr val="black"/>
                </a:solidFill>
                <a:hlinkClick r:id="rId2"/>
              </a:rPr>
              <a:t>https://angelaroothaan.wordpress.com/2013/08/29/the-circularity-of-symmetrical-anthropology/</a:t>
            </a:r>
            <a:r>
              <a:rPr lang="en-GB" sz="1400" dirty="0">
                <a:solidFill>
                  <a:prstClr val="black"/>
                </a:solidFill>
              </a:rPr>
              <a:t> </a:t>
            </a:r>
          </a:p>
          <a:p>
            <a:pPr marL="223838" lvl="0" indent="-223838">
              <a:lnSpc>
                <a:spcPct val="90000"/>
              </a:lnSpc>
              <a:spcBef>
                <a:spcPts val="1800"/>
              </a:spcBef>
              <a:buFont typeface="Arial" pitchFamily="34" charset="0"/>
              <a:buChar char="•"/>
            </a:pPr>
            <a:r>
              <a:rPr lang="en-GB" sz="1400" dirty="0" err="1">
                <a:solidFill>
                  <a:prstClr val="black"/>
                </a:solidFill>
              </a:rPr>
              <a:t>Tiluria</a:t>
            </a:r>
            <a:r>
              <a:rPr lang="en-GB" sz="1400" dirty="0">
                <a:solidFill>
                  <a:prstClr val="black"/>
                </a:solidFill>
              </a:rPr>
              <a:t>. 2018. Traces in the sand [digital image][viewed 25 April 2018] Available at: </a:t>
            </a:r>
            <a:r>
              <a:rPr lang="en-GB" sz="1400" dirty="0">
                <a:solidFill>
                  <a:prstClr val="black"/>
                </a:solidFill>
                <a:hlinkClick r:id="rId3"/>
              </a:rPr>
              <a:t>https://pixabay.com/en/traces-sand-beach-auto-turtle-dog-2826842/</a:t>
            </a:r>
            <a:r>
              <a:rPr lang="en-GB" sz="1400" dirty="0">
                <a:solidFill>
                  <a:prstClr val="black"/>
                </a:solidFill>
              </a:rPr>
              <a:t> </a:t>
            </a:r>
          </a:p>
          <a:p>
            <a:pPr marL="223838" lvl="0" indent="-223838">
              <a:lnSpc>
                <a:spcPct val="90000"/>
              </a:lnSpc>
              <a:spcBef>
                <a:spcPts val="1800"/>
              </a:spcBef>
              <a:buFont typeface="Arial" pitchFamily="34" charset="0"/>
              <a:buChar char="•"/>
            </a:pPr>
            <a:r>
              <a:rPr lang="en-GB" sz="1400" dirty="0">
                <a:solidFill>
                  <a:prstClr val="black"/>
                </a:solidFill>
              </a:rPr>
              <a:t>Trump pig. 2018. Trump centaur pig [digital image] ][viewed 25 April 2018] Available at: https://me.me/i/fli-trump-pig-8896129  </a:t>
            </a:r>
          </a:p>
          <a:p>
            <a:pPr marL="223838" lvl="0" indent="-223838">
              <a:lnSpc>
                <a:spcPct val="90000"/>
              </a:lnSpc>
              <a:spcBef>
                <a:spcPts val="1800"/>
              </a:spcBef>
              <a:buFont typeface="Arial" pitchFamily="34" charset="0"/>
              <a:buChar char="•"/>
            </a:pPr>
            <a:r>
              <a:rPr lang="en-GB" sz="1400" dirty="0">
                <a:solidFill>
                  <a:prstClr val="black"/>
                </a:solidFill>
              </a:rPr>
              <a:t>Valverde, M., 2007. Review of Reassembling the Social. </a:t>
            </a:r>
            <a:r>
              <a:rPr lang="en-GB" sz="1400" i="1" dirty="0">
                <a:solidFill>
                  <a:prstClr val="black"/>
                </a:solidFill>
              </a:rPr>
              <a:t>Law and Society Review</a:t>
            </a:r>
            <a:r>
              <a:rPr lang="en-GB" sz="1400" dirty="0">
                <a:solidFill>
                  <a:prstClr val="black"/>
                </a:solidFill>
              </a:rPr>
              <a:t>, 41 (3) pp 744-746.</a:t>
            </a:r>
          </a:p>
        </p:txBody>
      </p:sp>
    </p:spTree>
    <p:extLst>
      <p:ext uri="{BB962C8B-B14F-4D97-AF65-F5344CB8AC3E}">
        <p14:creationId xmlns:p14="http://schemas.microsoft.com/office/powerpoint/2010/main" val="597999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Geometric design template">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12700"/>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Geometric design slides.potx" id="{F67263A8-1AB1-4C27-90C5-8DFF5AB0A457}" vid="{97C8510C-5076-4DB0-83F7-452F3E0654AF}"/>
    </a:ext>
  </a:extLst>
</a:theme>
</file>

<file path=ppt/theme/theme2.xml><?xml version="1.0" encoding="utf-8"?>
<a:theme xmlns:a="http://schemas.openxmlformats.org/drawingml/2006/main" name="Office Theme">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Watercolor_16x9">
      <a:dk1>
        <a:sysClr val="windowText" lastClr="000000"/>
      </a:dk1>
      <a:lt1>
        <a:sysClr val="window" lastClr="FFFFFF"/>
      </a:lt1>
      <a:dk2>
        <a:srgbClr val="09AFA7"/>
      </a:dk2>
      <a:lt2>
        <a:srgbClr val="AEF1EA"/>
      </a:lt2>
      <a:accent1>
        <a:srgbClr val="08CAC1"/>
      </a:accent1>
      <a:accent2>
        <a:srgbClr val="76C714"/>
      </a:accent2>
      <a:accent3>
        <a:srgbClr val="0E70C2"/>
      </a:accent3>
      <a:accent4>
        <a:srgbClr val="259F39"/>
      </a:accent4>
      <a:accent5>
        <a:srgbClr val="C8C015"/>
      </a:accent5>
      <a:accent6>
        <a:srgbClr val="444FDC"/>
      </a:accent6>
      <a:hlink>
        <a:srgbClr val="76C714"/>
      </a:hlink>
      <a:folHlink>
        <a:srgbClr val="7F7F7F"/>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Geometric design slides</Template>
  <TotalTime>2622</TotalTime>
  <Words>2916</Words>
  <Application>Microsoft Office PowerPoint</Application>
  <PresentationFormat>Custom</PresentationFormat>
  <Paragraphs>124</Paragraphs>
  <Slides>13</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Palatino Linotype</vt:lpstr>
      <vt:lpstr>Times New Roman</vt:lpstr>
      <vt:lpstr>Geometric design template</vt:lpstr>
      <vt:lpstr>Bruno Latour</vt:lpstr>
      <vt:lpstr>Biography (from www.bruno-latour.fr/ )</vt:lpstr>
      <vt:lpstr>Introduction</vt:lpstr>
      <vt:lpstr>PowerPoint Presentation</vt:lpstr>
      <vt:lpstr>Latour and the Modern</vt:lpstr>
      <vt:lpstr>Latour and the Social</vt:lpstr>
      <vt:lpstr>Actor Network Theory (ANT)</vt:lpstr>
      <vt:lpstr>Some considerations &amp; criticism of ANT</vt:lpstr>
      <vt:lpstr>PowerPoint Presentation</vt:lpstr>
      <vt:lpstr>Latour and Anthropology</vt:lpstr>
      <vt:lpstr>Conclusion</vt:lpstr>
      <vt:lpstr>Bibliography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Bruno Latour</dc:title>
  <dc:creator>jamie evans</dc:creator>
  <cp:lastModifiedBy>jamie evans</cp:lastModifiedBy>
  <cp:revision>91</cp:revision>
  <dcterms:created xsi:type="dcterms:W3CDTF">2018-04-26T16:09:28Z</dcterms:created>
  <dcterms:modified xsi:type="dcterms:W3CDTF">2018-05-21T18:23:19Z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74063800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