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Lst>
  <p:sldSz cy="10688625" cx="151241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7" roundtripDataSignature="AMtx7mh1/nNpLnDmg02XXWb2Df8PrE/em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 Id="rId7"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4"/>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4"/>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6"/>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6"/>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7"/>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7"/>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8"/>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8"/>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8"/>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8"/>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0"/>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0"/>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1"/>
          <p:cNvSpPr/>
          <p:nvPr>
            <p:ph idx="2" type="pic"/>
          </p:nvPr>
        </p:nvSpPr>
        <p:spPr>
          <a:xfrm>
            <a:off x="1792288" y="612775"/>
            <a:ext cx="5486400" cy="4114800"/>
          </a:xfrm>
          <a:prstGeom prst="rect">
            <a:avLst/>
          </a:prstGeom>
          <a:noFill/>
          <a:ln>
            <a:noFill/>
          </a:ln>
        </p:spPr>
      </p:sp>
      <p:sp>
        <p:nvSpPr>
          <p:cNvPr id="64" name="Google Shape;64;p11"/>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2"/>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3"/>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6F9FA"/>
        </a:solidFill>
      </p:bgPr>
    </p:bg>
    <p:spTree>
      <p:nvGrpSpPr>
        <p:cNvPr id="83" name="Shape 83"/>
        <p:cNvGrpSpPr/>
        <p:nvPr/>
      </p:nvGrpSpPr>
      <p:grpSpPr>
        <a:xfrm>
          <a:off x="0" y="0"/>
          <a:ext cx="0" cy="0"/>
          <a:chOff x="0" y="0"/>
          <a:chExt cx="0" cy="0"/>
        </a:xfrm>
      </p:grpSpPr>
      <p:sp>
        <p:nvSpPr>
          <p:cNvPr id="84" name="Google Shape;84;p1"/>
          <p:cNvSpPr/>
          <p:nvPr/>
        </p:nvSpPr>
        <p:spPr>
          <a:xfrm>
            <a:off x="0" y="0"/>
            <a:ext cx="15124176" cy="1874519"/>
          </a:xfrm>
          <a:prstGeom prst="rect">
            <a:avLst/>
          </a:prstGeom>
          <a:solidFill>
            <a:srgbClr val="182B42"/>
          </a:solidFill>
          <a:ln cap="flat" cmpd="sng" w="9525">
            <a:solidFill>
              <a:srgbClr val="182B42"/>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85" name="Google Shape;85;p1"/>
          <p:cNvSpPr/>
          <p:nvPr/>
        </p:nvSpPr>
        <p:spPr>
          <a:xfrm>
            <a:off x="13551408" y="201168"/>
            <a:ext cx="960120" cy="960120"/>
          </a:xfrm>
          <a:prstGeom prst="ellipse">
            <a:avLst/>
          </a:prstGeom>
          <a:solidFill>
            <a:srgbClr val="168287"/>
          </a:solidFill>
          <a:ln cap="flat" cmpd="sng" w="9525">
            <a:solidFill>
              <a:srgbClr val="168287"/>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86" name="Google Shape;86;p1"/>
          <p:cNvSpPr/>
          <p:nvPr/>
        </p:nvSpPr>
        <p:spPr>
          <a:xfrm>
            <a:off x="14127480" y="749808"/>
            <a:ext cx="502920" cy="502920"/>
          </a:xfrm>
          <a:prstGeom prst="ellipse">
            <a:avLst/>
          </a:prstGeom>
          <a:solidFill>
            <a:srgbClr val="F1B84B"/>
          </a:solidFill>
          <a:ln cap="flat" cmpd="sng" w="9525">
            <a:solidFill>
              <a:srgbClr val="F1B84B"/>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87" name="Google Shape;87;p1"/>
          <p:cNvSpPr txBox="1"/>
          <p:nvPr/>
        </p:nvSpPr>
        <p:spPr>
          <a:xfrm>
            <a:off x="438912" y="163799"/>
            <a:ext cx="12993624" cy="1334724"/>
          </a:xfrm>
          <a:prstGeom prst="rect">
            <a:avLst/>
          </a:prstGeom>
          <a:noFill/>
          <a:ln>
            <a:noFill/>
          </a:ln>
        </p:spPr>
        <p:txBody>
          <a:bodyPr anchorCtr="0" anchor="ctr" bIns="18275" lIns="18275" spcFirstLastPara="1" rIns="18275" wrap="square" tIns="18275">
            <a:spAutoFit/>
          </a:bodyPr>
          <a:lstStyle/>
          <a:p>
            <a:pPr indent="0" lvl="0" marL="0" marR="0" rtl="0" algn="ctr">
              <a:spcBef>
                <a:spcPts val="0"/>
              </a:spcBef>
              <a:spcAft>
                <a:spcPts val="0"/>
              </a:spcAft>
              <a:buNone/>
            </a:pPr>
            <a:r>
              <a:rPr b="1" i="0" lang="en-US" sz="2700" u="none" cap="none" strike="noStrike">
                <a:solidFill>
                  <a:srgbClr val="FFFFFF"/>
                </a:solidFill>
                <a:latin typeface="Arial"/>
                <a:ea typeface="Arial"/>
                <a:cs typeface="Arial"/>
                <a:sym typeface="Arial"/>
              </a:rPr>
              <a:t>Loneliness and Emotional Well-being Among Adults Aged 65+ In The UK Following COVID-19: A Review of Post-lockdown Interventions</a:t>
            </a:r>
            <a:endParaRPr/>
          </a:p>
          <a:p>
            <a:pPr indent="0" lvl="0" marL="0" marR="0" rtl="0" algn="ctr">
              <a:spcBef>
                <a:spcPts val="40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88" name="Google Shape;88;p1"/>
          <p:cNvSpPr txBox="1"/>
          <p:nvPr/>
        </p:nvSpPr>
        <p:spPr>
          <a:xfrm>
            <a:off x="457200" y="1481328"/>
            <a:ext cx="12344400" cy="164660"/>
          </a:xfrm>
          <a:prstGeom prst="rect">
            <a:avLst/>
          </a:prstGeom>
          <a:noFill/>
          <a:ln>
            <a:noFill/>
          </a:ln>
        </p:spPr>
        <p:txBody>
          <a:bodyPr anchorCtr="0" anchor="t" bIns="9125" lIns="9125" spcFirstLastPara="1" rIns="9125" wrap="square" tIns="9125">
            <a:spAutoFit/>
          </a:bodyPr>
          <a:lstStyle/>
          <a:p>
            <a:pPr indent="0" lvl="0" marL="0" marR="0" rtl="0" algn="l">
              <a:spcBef>
                <a:spcPts val="0"/>
              </a:spcBef>
              <a:spcAft>
                <a:spcPts val="0"/>
              </a:spcAft>
              <a:buNone/>
            </a:pPr>
            <a:r>
              <a:rPr b="1" i="0" lang="en-US" sz="950" u="none" cap="none" strike="noStrike">
                <a:solidFill>
                  <a:srgbClr val="F1B84B"/>
                </a:solidFill>
                <a:latin typeface="Arial"/>
                <a:ea typeface="Arial"/>
                <a:cs typeface="Arial"/>
                <a:sym typeface="Arial"/>
              </a:rPr>
              <a:t>PROPOSED DISSERTATION REVIEW  &amp; PUBLIC HEALTH &amp; SOCIAL CARE</a:t>
            </a:r>
            <a:endParaRPr/>
          </a:p>
        </p:txBody>
      </p:sp>
      <p:sp>
        <p:nvSpPr>
          <p:cNvPr id="89" name="Google Shape;89;p1"/>
          <p:cNvSpPr/>
          <p:nvPr/>
        </p:nvSpPr>
        <p:spPr>
          <a:xfrm>
            <a:off x="384048" y="1993392"/>
            <a:ext cx="14356080" cy="566928"/>
          </a:xfrm>
          <a:prstGeom prst="roundRect">
            <a:avLst>
              <a:gd fmla="val 16667" name="adj"/>
            </a:avLst>
          </a:prstGeom>
          <a:solidFill>
            <a:srgbClr val="E2F3EF"/>
          </a:solidFill>
          <a:ln cap="flat" cmpd="sng" w="9525">
            <a:solidFill>
              <a:srgbClr val="E2F3EF"/>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0" name="Google Shape;90;p1"/>
          <p:cNvSpPr txBox="1"/>
          <p:nvPr/>
        </p:nvSpPr>
        <p:spPr>
          <a:xfrm>
            <a:off x="566928" y="2159310"/>
            <a:ext cx="13944600" cy="198516"/>
          </a:xfrm>
          <a:prstGeom prst="rect">
            <a:avLst/>
          </a:prstGeom>
          <a:noFill/>
          <a:ln>
            <a:noFill/>
          </a:ln>
        </p:spPr>
        <p:txBody>
          <a:bodyPr anchorCtr="0" anchor="ctr" bIns="18275" lIns="18275" spcFirstLastPara="1" rIns="18275" wrap="square" tIns="18275">
            <a:spAutoFit/>
          </a:bodyPr>
          <a:lstStyle/>
          <a:p>
            <a:pPr indent="0" lvl="0" marL="0" marR="0" rtl="0" algn="l">
              <a:spcBef>
                <a:spcPts val="0"/>
              </a:spcBef>
              <a:spcAft>
                <a:spcPts val="0"/>
              </a:spcAft>
              <a:buNone/>
            </a:pPr>
            <a:r>
              <a:rPr b="1" i="0" lang="en-US" sz="1050" u="none" cap="none" strike="noStrike">
                <a:solidFill>
                  <a:srgbClr val="182B42"/>
                </a:solidFill>
                <a:latin typeface="Arial"/>
                <a:ea typeface="Arial"/>
                <a:cs typeface="Arial"/>
                <a:sym typeface="Arial"/>
              </a:rPr>
              <a:t>       LCHS7008 - Component 1 - Poster Presentation                      Student Name:               </a:t>
            </a:r>
            <a:r>
              <a:rPr b="1" lang="en-US" sz="1050">
                <a:solidFill>
                  <a:srgbClr val="182B42"/>
                </a:solidFill>
              </a:rPr>
              <a:t>Nadia Jabeen</a:t>
            </a:r>
            <a:r>
              <a:rPr b="1" i="0" lang="en-US" sz="1050" u="none" cap="none" strike="noStrike">
                <a:solidFill>
                  <a:srgbClr val="182B42"/>
                </a:solidFill>
                <a:latin typeface="Arial"/>
                <a:ea typeface="Arial"/>
                <a:cs typeface="Arial"/>
                <a:sym typeface="Arial"/>
              </a:rPr>
              <a:t>                                               ID:</a:t>
            </a:r>
            <a:r>
              <a:rPr b="1" lang="en-US" sz="1050">
                <a:solidFill>
                  <a:srgbClr val="182B42"/>
                </a:solidFill>
              </a:rPr>
              <a:t> 2234873</a:t>
            </a:r>
            <a:endParaRPr/>
          </a:p>
        </p:txBody>
      </p:sp>
      <p:sp>
        <p:nvSpPr>
          <p:cNvPr id="91" name="Google Shape;91;p1"/>
          <p:cNvSpPr/>
          <p:nvPr/>
        </p:nvSpPr>
        <p:spPr>
          <a:xfrm>
            <a:off x="384048" y="2761488"/>
            <a:ext cx="4572000" cy="2194560"/>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2" name="Google Shape;92;p1"/>
          <p:cNvSpPr/>
          <p:nvPr/>
        </p:nvSpPr>
        <p:spPr>
          <a:xfrm>
            <a:off x="384048" y="2761488"/>
            <a:ext cx="91440" cy="2194560"/>
          </a:xfrm>
          <a:prstGeom prst="rect">
            <a:avLst/>
          </a:prstGeom>
          <a:solidFill>
            <a:srgbClr val="E0745F"/>
          </a:solidFill>
          <a:ln cap="flat" cmpd="sng" w="9525">
            <a:solidFill>
              <a:srgbClr val="E0745F"/>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3" name="Google Shape;93;p1"/>
          <p:cNvSpPr txBox="1"/>
          <p:nvPr/>
        </p:nvSpPr>
        <p:spPr>
          <a:xfrm>
            <a:off x="566928" y="2852928"/>
            <a:ext cx="4251960" cy="292608"/>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E0745F"/>
                </a:solidFill>
                <a:latin typeface="Arial"/>
                <a:ea typeface="Arial"/>
                <a:cs typeface="Arial"/>
                <a:sym typeface="Arial"/>
              </a:rPr>
              <a:t>PREVALENCE: WHY THIS MATTERS</a:t>
            </a:r>
            <a:endParaRPr/>
          </a:p>
        </p:txBody>
      </p:sp>
      <p:sp>
        <p:nvSpPr>
          <p:cNvPr id="94" name="Google Shape;94;p1"/>
          <p:cNvSpPr txBox="1"/>
          <p:nvPr/>
        </p:nvSpPr>
        <p:spPr>
          <a:xfrm>
            <a:off x="566928" y="3191256"/>
            <a:ext cx="1993392" cy="749808"/>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2700" u="none" cap="none" strike="noStrike">
                <a:solidFill>
                  <a:srgbClr val="182B42"/>
                </a:solidFill>
                <a:latin typeface="Arial"/>
                <a:ea typeface="Arial"/>
                <a:cs typeface="Arial"/>
                <a:sym typeface="Arial"/>
              </a:rPr>
              <a:t>940,000</a:t>
            </a:r>
            <a:endParaRPr/>
          </a:p>
        </p:txBody>
      </p:sp>
      <p:sp>
        <p:nvSpPr>
          <p:cNvPr id="95" name="Google Shape;95;p1"/>
          <p:cNvSpPr txBox="1"/>
          <p:nvPr/>
        </p:nvSpPr>
        <p:spPr>
          <a:xfrm>
            <a:off x="566928" y="3877056"/>
            <a:ext cx="2011680" cy="563231"/>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0" i="0" lang="en-US" sz="1140" u="none" cap="none" strike="noStrike">
                <a:solidFill>
                  <a:srgbClr val="2B3843"/>
                </a:solidFill>
                <a:latin typeface="Arial"/>
                <a:ea typeface="Arial"/>
                <a:cs typeface="Arial"/>
                <a:sym typeface="Arial"/>
              </a:rPr>
              <a:t>The people aged 65+ in the UK are mostly lonely (Age UK, 2024).</a:t>
            </a:r>
            <a:endParaRPr/>
          </a:p>
        </p:txBody>
      </p:sp>
      <p:sp>
        <p:nvSpPr>
          <p:cNvPr id="96" name="Google Shape;96;p1"/>
          <p:cNvSpPr/>
          <p:nvPr/>
        </p:nvSpPr>
        <p:spPr>
          <a:xfrm>
            <a:off x="2651760" y="3236976"/>
            <a:ext cx="18288" cy="1353312"/>
          </a:xfrm>
          <a:prstGeom prst="rect">
            <a:avLst/>
          </a:prstGeom>
          <a:solidFill>
            <a:srgbClr val="D3E0E3"/>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7" name="Google Shape;97;p1"/>
          <p:cNvSpPr txBox="1"/>
          <p:nvPr/>
        </p:nvSpPr>
        <p:spPr>
          <a:xfrm>
            <a:off x="2834640" y="3191256"/>
            <a:ext cx="1874519" cy="749808"/>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2500" u="none" cap="none" strike="noStrike">
                <a:solidFill>
                  <a:srgbClr val="168287"/>
                </a:solidFill>
                <a:latin typeface="Arial"/>
                <a:ea typeface="Arial"/>
                <a:cs typeface="Arial"/>
                <a:sym typeface="Arial"/>
              </a:rPr>
              <a:t>270,000</a:t>
            </a:r>
            <a:endParaRPr/>
          </a:p>
        </p:txBody>
      </p:sp>
      <p:sp>
        <p:nvSpPr>
          <p:cNvPr id="98" name="Google Shape;98;p1"/>
          <p:cNvSpPr txBox="1"/>
          <p:nvPr/>
        </p:nvSpPr>
        <p:spPr>
          <a:xfrm>
            <a:off x="2834640" y="3877056"/>
            <a:ext cx="1874519" cy="695575"/>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0" i="0" lang="en-US" sz="1070" u="none" cap="none" strike="noStrike">
                <a:solidFill>
                  <a:srgbClr val="2B3843"/>
                </a:solidFill>
                <a:latin typeface="Arial"/>
                <a:ea typeface="Arial"/>
                <a:cs typeface="Arial"/>
                <a:sym typeface="Arial"/>
              </a:rPr>
              <a:t>Older adults in the UK go a week without talking to a family member or a friend (Age UK, 2024).</a:t>
            </a:r>
            <a:endParaRPr/>
          </a:p>
        </p:txBody>
      </p:sp>
      <p:sp>
        <p:nvSpPr>
          <p:cNvPr id="99" name="Google Shape;99;p1"/>
          <p:cNvSpPr txBox="1"/>
          <p:nvPr/>
        </p:nvSpPr>
        <p:spPr>
          <a:xfrm>
            <a:off x="585216" y="4617720"/>
            <a:ext cx="4206240" cy="186077"/>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0" i="1" lang="en-US" sz="969" u="none" cap="none" strike="noStrike">
                <a:solidFill>
                  <a:srgbClr val="5B6C78"/>
                </a:solidFill>
                <a:latin typeface="Arial"/>
                <a:ea typeface="Arial"/>
                <a:cs typeface="Arial"/>
                <a:sym typeface="Arial"/>
              </a:rPr>
              <a:t>Loneliness is subjective; loneliness and social isolation are not the same thing.</a:t>
            </a:r>
            <a:endParaRPr/>
          </a:p>
        </p:txBody>
      </p:sp>
      <p:sp>
        <p:nvSpPr>
          <p:cNvPr id="100" name="Google Shape;100;p1"/>
          <p:cNvSpPr/>
          <p:nvPr/>
        </p:nvSpPr>
        <p:spPr>
          <a:xfrm>
            <a:off x="384048" y="5084064"/>
            <a:ext cx="4572000" cy="2029968"/>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1" name="Google Shape;101;p1"/>
          <p:cNvSpPr/>
          <p:nvPr/>
        </p:nvSpPr>
        <p:spPr>
          <a:xfrm>
            <a:off x="384048" y="5084064"/>
            <a:ext cx="91440" cy="2029968"/>
          </a:xfrm>
          <a:prstGeom prst="rect">
            <a:avLst/>
          </a:prstGeom>
          <a:solidFill>
            <a:srgbClr val="E0745F"/>
          </a:solidFill>
          <a:ln cap="flat" cmpd="sng" w="9525">
            <a:solidFill>
              <a:srgbClr val="E0745F"/>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2" name="Google Shape;102;p1"/>
          <p:cNvSpPr txBox="1"/>
          <p:nvPr/>
        </p:nvSpPr>
        <p:spPr>
          <a:xfrm>
            <a:off x="566928" y="5175503"/>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E0745F"/>
                </a:solidFill>
                <a:latin typeface="Arial"/>
                <a:ea typeface="Arial"/>
                <a:cs typeface="Arial"/>
                <a:sym typeface="Arial"/>
              </a:rPr>
              <a:t>RATIONALE AND ORIGINALITY</a:t>
            </a:r>
            <a:endParaRPr/>
          </a:p>
        </p:txBody>
      </p:sp>
      <p:sp>
        <p:nvSpPr>
          <p:cNvPr id="103" name="Google Shape;103;p1"/>
          <p:cNvSpPr txBox="1"/>
          <p:nvPr/>
        </p:nvSpPr>
        <p:spPr>
          <a:xfrm>
            <a:off x="566928" y="5522975"/>
            <a:ext cx="4224528" cy="1594283"/>
          </a:xfrm>
          <a:prstGeom prst="rect">
            <a:avLst/>
          </a:prstGeom>
          <a:noFill/>
          <a:ln>
            <a:noFill/>
          </a:ln>
        </p:spPr>
        <p:txBody>
          <a:bodyPr anchorCtr="0" anchor="t" bIns="27425" lIns="27425" spcFirstLastPara="1" rIns="27425" wrap="square" tIns="27425">
            <a:spAutoFit/>
          </a:bodyPr>
          <a:lstStyle/>
          <a:p>
            <a:pPr indent="0" lvl="0" marL="0" marR="0" rtl="0" algn="just">
              <a:spcBef>
                <a:spcPts val="0"/>
              </a:spcBef>
              <a:spcAft>
                <a:spcPts val="0"/>
              </a:spcAft>
              <a:buNone/>
            </a:pPr>
            <a:r>
              <a:rPr b="0" i="0" lang="en-US" sz="1000" u="none" cap="none" strike="noStrike">
                <a:solidFill>
                  <a:srgbClr val="2B3843"/>
                </a:solidFill>
                <a:latin typeface="Arial"/>
                <a:ea typeface="Arial"/>
                <a:cs typeface="Arial"/>
                <a:sym typeface="Arial"/>
              </a:rPr>
              <a:t>Face-to-face contact, routines, and participation in the community were disrupted due to COVID-19. Even though restrictions have been lifted, bereavement, disability, transport issues, digital exclusion and lack of local support may have the potential to continue to impact connection. This review will consolidate post-lockdown evidence regarding what supports and nourishes feelings of connection and emotional health and wellness for older adults (65+), as well as who might be excluded. It will challenge the effectiveness of the intervention and not take for granted that attendance will always decrease loneliness; it will critically compare the quality of the evidence.</a:t>
            </a:r>
            <a:endParaRPr b="0" i="0" sz="1000" u="none" cap="none" strike="noStrike">
              <a:solidFill>
                <a:schemeClr val="dk1"/>
              </a:solidFill>
              <a:latin typeface="Calibri"/>
              <a:ea typeface="Calibri"/>
              <a:cs typeface="Calibri"/>
              <a:sym typeface="Calibri"/>
            </a:endParaRPr>
          </a:p>
        </p:txBody>
      </p:sp>
      <p:sp>
        <p:nvSpPr>
          <p:cNvPr id="104" name="Google Shape;104;p1"/>
          <p:cNvSpPr/>
          <p:nvPr/>
        </p:nvSpPr>
        <p:spPr>
          <a:xfrm>
            <a:off x="384048" y="7242048"/>
            <a:ext cx="4572000" cy="1508760"/>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5" name="Google Shape;105;p1"/>
          <p:cNvSpPr/>
          <p:nvPr/>
        </p:nvSpPr>
        <p:spPr>
          <a:xfrm>
            <a:off x="384048" y="7242048"/>
            <a:ext cx="91440" cy="1508760"/>
          </a:xfrm>
          <a:prstGeom prst="rect">
            <a:avLst/>
          </a:prstGeom>
          <a:solidFill>
            <a:srgbClr val="F1B84B"/>
          </a:solidFill>
          <a:ln cap="flat" cmpd="sng" w="9525">
            <a:solidFill>
              <a:srgbClr val="F1B84B"/>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6" name="Google Shape;106;p1"/>
          <p:cNvSpPr txBox="1"/>
          <p:nvPr/>
        </p:nvSpPr>
        <p:spPr>
          <a:xfrm>
            <a:off x="566928" y="7333488"/>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F1B84B"/>
                </a:solidFill>
                <a:latin typeface="Arial"/>
                <a:ea typeface="Arial"/>
                <a:cs typeface="Arial"/>
                <a:sym typeface="Arial"/>
              </a:rPr>
              <a:t>PUBLIC HEALTH SIGNIFICANCE</a:t>
            </a:r>
            <a:endParaRPr/>
          </a:p>
        </p:txBody>
      </p:sp>
      <p:sp>
        <p:nvSpPr>
          <p:cNvPr id="107" name="Google Shape;107;p1"/>
          <p:cNvSpPr txBox="1"/>
          <p:nvPr/>
        </p:nvSpPr>
        <p:spPr>
          <a:xfrm>
            <a:off x="566928" y="7680960"/>
            <a:ext cx="4224528" cy="517065"/>
          </a:xfrm>
          <a:prstGeom prst="rect">
            <a:avLst/>
          </a:prstGeom>
          <a:noFill/>
          <a:ln>
            <a:noFill/>
          </a:ln>
        </p:spPr>
        <p:txBody>
          <a:bodyPr anchorCtr="0" anchor="t" bIns="27425" lIns="27425" spcFirstLastPara="1" rIns="27425" wrap="square" tIns="27425">
            <a:spAutoFit/>
          </a:bodyPr>
          <a:lstStyle/>
          <a:p>
            <a:pPr indent="0" lvl="0" marL="0" marR="0" rtl="0" algn="just">
              <a:spcBef>
                <a:spcPts val="0"/>
              </a:spcBef>
              <a:spcAft>
                <a:spcPts val="0"/>
              </a:spcAft>
              <a:buNone/>
            </a:pPr>
            <a:r>
              <a:rPr b="0" i="0" lang="en-US" sz="1000" u="none" cap="none" strike="noStrike">
                <a:solidFill>
                  <a:srgbClr val="2B3843"/>
                </a:solidFill>
                <a:latin typeface="Arial"/>
                <a:ea typeface="Arial"/>
                <a:cs typeface="Arial"/>
                <a:sym typeface="Arial"/>
              </a:rPr>
              <a:t>Loneliness has been linked to poorer mental health and a greater risk of overall health problems. Services must be accessible, person-centred and sustainable - not ‘one-size-fits-all‘ activities (Age UK, 2024).</a:t>
            </a:r>
            <a:endParaRPr b="0" i="0" sz="1000" u="none" cap="none" strike="noStrike">
              <a:solidFill>
                <a:schemeClr val="dk1"/>
              </a:solidFill>
              <a:latin typeface="Calibri"/>
              <a:ea typeface="Calibri"/>
              <a:cs typeface="Calibri"/>
              <a:sym typeface="Calibri"/>
            </a:endParaRPr>
          </a:p>
        </p:txBody>
      </p:sp>
      <p:sp>
        <p:nvSpPr>
          <p:cNvPr id="108" name="Google Shape;108;p1"/>
          <p:cNvSpPr/>
          <p:nvPr/>
        </p:nvSpPr>
        <p:spPr>
          <a:xfrm>
            <a:off x="5285232" y="2761488"/>
            <a:ext cx="4572000" cy="1060704"/>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just">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9" name="Google Shape;109;p1"/>
          <p:cNvSpPr/>
          <p:nvPr/>
        </p:nvSpPr>
        <p:spPr>
          <a:xfrm>
            <a:off x="5285232" y="2761488"/>
            <a:ext cx="91440" cy="1389888"/>
          </a:xfrm>
          <a:prstGeom prst="rect">
            <a:avLst/>
          </a:prstGeom>
          <a:solidFill>
            <a:srgbClr val="168287"/>
          </a:solidFill>
          <a:ln cap="flat" cmpd="sng" w="9525">
            <a:solidFill>
              <a:srgbClr val="168287"/>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0" name="Google Shape;110;p1"/>
          <p:cNvSpPr txBox="1"/>
          <p:nvPr/>
        </p:nvSpPr>
        <p:spPr>
          <a:xfrm>
            <a:off x="5468112" y="2852928"/>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168287"/>
                </a:solidFill>
                <a:latin typeface="Arial"/>
                <a:ea typeface="Arial"/>
                <a:cs typeface="Arial"/>
                <a:sym typeface="Arial"/>
              </a:rPr>
              <a:t>RESEARCH QUESTION</a:t>
            </a:r>
            <a:endParaRPr/>
          </a:p>
        </p:txBody>
      </p:sp>
      <p:sp>
        <p:nvSpPr>
          <p:cNvPr id="111" name="Google Shape;111;p1"/>
          <p:cNvSpPr txBox="1"/>
          <p:nvPr/>
        </p:nvSpPr>
        <p:spPr>
          <a:xfrm>
            <a:off x="5468112" y="3200400"/>
            <a:ext cx="4224528" cy="517065"/>
          </a:xfrm>
          <a:prstGeom prst="rect">
            <a:avLst/>
          </a:prstGeom>
          <a:noFill/>
          <a:ln>
            <a:noFill/>
          </a:ln>
        </p:spPr>
        <p:txBody>
          <a:bodyPr anchorCtr="0" anchor="t" bIns="27425" lIns="27425" spcFirstLastPara="1" rIns="27425" wrap="square" tIns="27425">
            <a:spAutoFit/>
          </a:bodyPr>
          <a:lstStyle/>
          <a:p>
            <a:pPr indent="0" lvl="0" marL="0" marR="0" rtl="0" algn="just">
              <a:spcBef>
                <a:spcPts val="0"/>
              </a:spcBef>
              <a:spcAft>
                <a:spcPts val="0"/>
              </a:spcAft>
              <a:buNone/>
            </a:pPr>
            <a:r>
              <a:rPr b="0" i="0" lang="en-US" sz="1000" u="none" cap="none" strike="noStrike">
                <a:solidFill>
                  <a:srgbClr val="2B3843"/>
                </a:solidFill>
                <a:latin typeface="Arial"/>
                <a:ea typeface="Arial"/>
                <a:cs typeface="Arial"/>
                <a:sym typeface="Arial"/>
              </a:rPr>
              <a:t>What interventions have emerged following the pandemic that seem to be effective in the UK at decreasing loneliness and promoting emotional health in older adults (65+)?</a:t>
            </a:r>
            <a:endParaRPr b="0" i="0" sz="1000" u="none" cap="none" strike="noStrike">
              <a:solidFill>
                <a:schemeClr val="dk1"/>
              </a:solidFill>
              <a:latin typeface="Calibri"/>
              <a:ea typeface="Calibri"/>
              <a:cs typeface="Calibri"/>
              <a:sym typeface="Calibri"/>
            </a:endParaRPr>
          </a:p>
        </p:txBody>
      </p:sp>
      <p:sp>
        <p:nvSpPr>
          <p:cNvPr id="112" name="Google Shape;112;p1"/>
          <p:cNvSpPr/>
          <p:nvPr/>
        </p:nvSpPr>
        <p:spPr>
          <a:xfrm>
            <a:off x="5285232" y="3912306"/>
            <a:ext cx="4572000" cy="584587"/>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3" name="Google Shape;113;p1"/>
          <p:cNvSpPr/>
          <p:nvPr/>
        </p:nvSpPr>
        <p:spPr>
          <a:xfrm>
            <a:off x="5285232" y="3950208"/>
            <a:ext cx="91440" cy="853589"/>
          </a:xfrm>
          <a:prstGeom prst="rect">
            <a:avLst/>
          </a:prstGeom>
          <a:solidFill>
            <a:srgbClr val="168287"/>
          </a:solidFill>
          <a:ln cap="flat" cmpd="sng" w="9525">
            <a:solidFill>
              <a:srgbClr val="168287"/>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4" name="Google Shape;114;p1"/>
          <p:cNvSpPr txBox="1"/>
          <p:nvPr/>
        </p:nvSpPr>
        <p:spPr>
          <a:xfrm>
            <a:off x="5468112" y="3950208"/>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168287"/>
                </a:solidFill>
                <a:latin typeface="Arial"/>
                <a:ea typeface="Arial"/>
                <a:cs typeface="Arial"/>
                <a:sym typeface="Arial"/>
              </a:rPr>
              <a:t>AIM</a:t>
            </a:r>
            <a:endParaRPr/>
          </a:p>
        </p:txBody>
      </p:sp>
      <p:sp>
        <p:nvSpPr>
          <p:cNvPr id="115" name="Google Shape;115;p1"/>
          <p:cNvSpPr txBox="1"/>
          <p:nvPr/>
        </p:nvSpPr>
        <p:spPr>
          <a:xfrm>
            <a:off x="5449792" y="4133717"/>
            <a:ext cx="4224528" cy="363176"/>
          </a:xfrm>
          <a:prstGeom prst="rect">
            <a:avLst/>
          </a:prstGeom>
          <a:noFill/>
          <a:ln>
            <a:noFill/>
          </a:ln>
        </p:spPr>
        <p:txBody>
          <a:bodyPr anchorCtr="0" anchor="t" bIns="27425" lIns="27425" spcFirstLastPara="1" rIns="27425" wrap="square" tIns="27425">
            <a:spAutoFit/>
          </a:bodyPr>
          <a:lstStyle/>
          <a:p>
            <a:pPr indent="0" lvl="0" marL="0" marR="0" rtl="0" algn="just">
              <a:spcBef>
                <a:spcPts val="0"/>
              </a:spcBef>
              <a:spcAft>
                <a:spcPts val="0"/>
              </a:spcAft>
              <a:buNone/>
            </a:pPr>
            <a:r>
              <a:rPr b="0" i="0" lang="en-US" sz="1000" u="none" cap="none" strike="noStrike">
                <a:solidFill>
                  <a:srgbClr val="2B3843"/>
                </a:solidFill>
                <a:latin typeface="Arial"/>
                <a:ea typeface="Arial"/>
                <a:cs typeface="Arial"/>
                <a:sym typeface="Arial"/>
              </a:rPr>
              <a:t>To critically assess the UK evidence of interventions to tackle loneliness and emotional well-being in adults aged 65 and over after the lockdown.</a:t>
            </a:r>
            <a:endParaRPr b="0" i="0" sz="1000" u="none" cap="none" strike="noStrike">
              <a:solidFill>
                <a:schemeClr val="dk1"/>
              </a:solidFill>
              <a:latin typeface="Calibri"/>
              <a:ea typeface="Calibri"/>
              <a:cs typeface="Calibri"/>
              <a:sym typeface="Calibri"/>
            </a:endParaRPr>
          </a:p>
        </p:txBody>
      </p:sp>
      <p:sp>
        <p:nvSpPr>
          <p:cNvPr id="116" name="Google Shape;116;p1"/>
          <p:cNvSpPr/>
          <p:nvPr/>
        </p:nvSpPr>
        <p:spPr>
          <a:xfrm>
            <a:off x="5285232" y="6914819"/>
            <a:ext cx="4572000" cy="1857474"/>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7" name="Google Shape;117;p1"/>
          <p:cNvSpPr/>
          <p:nvPr/>
        </p:nvSpPr>
        <p:spPr>
          <a:xfrm flipH="1">
            <a:off x="5303552" y="6987971"/>
            <a:ext cx="91284" cy="1784322"/>
          </a:xfrm>
          <a:prstGeom prst="rect">
            <a:avLst/>
          </a:prstGeom>
          <a:solidFill>
            <a:srgbClr val="168287"/>
          </a:solidFill>
          <a:ln cap="flat" cmpd="sng" w="9525">
            <a:solidFill>
              <a:srgbClr val="168287"/>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8" name="Google Shape;118;p1"/>
          <p:cNvSpPr txBox="1"/>
          <p:nvPr/>
        </p:nvSpPr>
        <p:spPr>
          <a:xfrm>
            <a:off x="5504626" y="7112680"/>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168287"/>
                </a:solidFill>
                <a:latin typeface="Arial"/>
                <a:ea typeface="Arial"/>
                <a:cs typeface="Arial"/>
                <a:sym typeface="Arial"/>
              </a:rPr>
              <a:t>THREE RESEARCH OBJECTIVES</a:t>
            </a:r>
            <a:endParaRPr/>
          </a:p>
        </p:txBody>
      </p:sp>
      <p:sp>
        <p:nvSpPr>
          <p:cNvPr id="119" name="Google Shape;119;p1"/>
          <p:cNvSpPr txBox="1"/>
          <p:nvPr/>
        </p:nvSpPr>
        <p:spPr>
          <a:xfrm>
            <a:off x="5559584" y="7406359"/>
            <a:ext cx="4224528" cy="1389098"/>
          </a:xfrm>
          <a:prstGeom prst="rect">
            <a:avLst/>
          </a:prstGeom>
          <a:noFill/>
          <a:ln>
            <a:noFill/>
          </a:ln>
        </p:spPr>
        <p:txBody>
          <a:bodyPr anchorCtr="0" anchor="t" bIns="27425" lIns="27425" spcFirstLastPara="1" rIns="27425" wrap="square" tIns="27425">
            <a:spAutoFit/>
          </a:bodyPr>
          <a:lstStyle/>
          <a:p>
            <a:pPr indent="-228600" lvl="0" marL="228600" marR="0" rtl="0" algn="just">
              <a:spcBef>
                <a:spcPts val="0"/>
              </a:spcBef>
              <a:spcAft>
                <a:spcPts val="0"/>
              </a:spcAft>
              <a:buClr>
                <a:srgbClr val="2B3843"/>
              </a:buClr>
              <a:buSzPts val="1000"/>
              <a:buFont typeface="Calibri"/>
              <a:buAutoNum type="arabicPeriod"/>
            </a:pPr>
            <a:r>
              <a:rPr b="0" i="0" lang="en-US" sz="1000" u="none" cap="none" strike="noStrike">
                <a:solidFill>
                  <a:srgbClr val="2B3843"/>
                </a:solidFill>
                <a:latin typeface="Arial"/>
                <a:ea typeface="Arial"/>
                <a:cs typeface="Arial"/>
                <a:sym typeface="Arial"/>
              </a:rPr>
              <a:t>Describe and explain appropriate interventions following the lockdown, such as befriending services, community groups, digital connection and social prescribing.</a:t>
            </a:r>
            <a:endParaRPr/>
          </a:p>
          <a:p>
            <a:pPr indent="-228600" lvl="0" marL="228600" marR="0" rtl="0" algn="just">
              <a:spcBef>
                <a:spcPts val="400"/>
              </a:spcBef>
              <a:spcAft>
                <a:spcPts val="0"/>
              </a:spcAft>
              <a:buClr>
                <a:srgbClr val="2B3843"/>
              </a:buClr>
              <a:buSzPts val="1000"/>
              <a:buFont typeface="Calibri"/>
              <a:buAutoNum type="arabicPeriod"/>
            </a:pPr>
            <a:r>
              <a:rPr b="0" i="0" lang="en-US" sz="1000" u="none" cap="none" strike="noStrike">
                <a:solidFill>
                  <a:srgbClr val="2B3843"/>
                </a:solidFill>
                <a:latin typeface="Arial"/>
                <a:ea typeface="Arial"/>
                <a:cs typeface="Arial"/>
                <a:sym typeface="Arial"/>
              </a:rPr>
              <a:t>Make comparisons about reported impacts on loneliness, social participation and emotional wellbeing, with differences between groups of people or between settings.</a:t>
            </a:r>
            <a:endParaRPr/>
          </a:p>
          <a:p>
            <a:pPr indent="-228600" lvl="0" marL="228600" marR="0" rtl="0" algn="just">
              <a:spcBef>
                <a:spcPts val="400"/>
              </a:spcBef>
              <a:spcAft>
                <a:spcPts val="0"/>
              </a:spcAft>
              <a:buClr>
                <a:srgbClr val="2B3843"/>
              </a:buClr>
              <a:buSzPts val="1000"/>
              <a:buFont typeface="Calibri"/>
              <a:buAutoNum type="arabicPeriod"/>
            </a:pPr>
            <a:r>
              <a:rPr b="0" i="0" lang="en-US" sz="1000" u="none" cap="none" strike="noStrike">
                <a:solidFill>
                  <a:srgbClr val="2B3843"/>
                </a:solidFill>
                <a:latin typeface="Arial"/>
                <a:ea typeface="Arial"/>
                <a:cs typeface="Arial"/>
                <a:sym typeface="Arial"/>
              </a:rPr>
              <a:t>Evaluate the merits and disadvantages of evidence and make realistic suggestions for public health and social care services.</a:t>
            </a:r>
            <a:endParaRPr b="0" i="0" sz="1000" u="none" cap="none" strike="noStrike">
              <a:solidFill>
                <a:schemeClr val="dk1"/>
              </a:solidFill>
              <a:latin typeface="Calibri"/>
              <a:ea typeface="Calibri"/>
              <a:cs typeface="Calibri"/>
              <a:sym typeface="Calibri"/>
            </a:endParaRPr>
          </a:p>
        </p:txBody>
      </p:sp>
      <p:sp>
        <p:nvSpPr>
          <p:cNvPr id="120" name="Google Shape;120;p1"/>
          <p:cNvSpPr/>
          <p:nvPr/>
        </p:nvSpPr>
        <p:spPr>
          <a:xfrm>
            <a:off x="10186416" y="2761488"/>
            <a:ext cx="4572000" cy="2377440"/>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1" name="Google Shape;121;p1"/>
          <p:cNvSpPr/>
          <p:nvPr/>
        </p:nvSpPr>
        <p:spPr>
          <a:xfrm>
            <a:off x="10186416" y="2761488"/>
            <a:ext cx="91440" cy="2377440"/>
          </a:xfrm>
          <a:prstGeom prst="rect">
            <a:avLst/>
          </a:prstGeom>
          <a:solidFill>
            <a:srgbClr val="F1B84B"/>
          </a:solidFill>
          <a:ln cap="flat" cmpd="sng" w="9525">
            <a:solidFill>
              <a:srgbClr val="F1B84B"/>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2" name="Google Shape;122;p1"/>
          <p:cNvSpPr txBox="1"/>
          <p:nvPr/>
        </p:nvSpPr>
        <p:spPr>
          <a:xfrm>
            <a:off x="10369296" y="2852928"/>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F1B84B"/>
                </a:solidFill>
                <a:latin typeface="Arial"/>
                <a:ea typeface="Arial"/>
                <a:cs typeface="Arial"/>
                <a:sym typeface="Arial"/>
              </a:rPr>
              <a:t>PROPOSED REVIEW METHOD</a:t>
            </a:r>
            <a:endParaRPr/>
          </a:p>
        </p:txBody>
      </p:sp>
      <p:sp>
        <p:nvSpPr>
          <p:cNvPr id="123" name="Google Shape;123;p1"/>
          <p:cNvSpPr txBox="1"/>
          <p:nvPr/>
        </p:nvSpPr>
        <p:spPr>
          <a:xfrm>
            <a:off x="10369296" y="3200400"/>
            <a:ext cx="4224528" cy="1902059"/>
          </a:xfrm>
          <a:prstGeom prst="rect">
            <a:avLst/>
          </a:prstGeom>
          <a:noFill/>
          <a:ln>
            <a:noFill/>
          </a:ln>
        </p:spPr>
        <p:txBody>
          <a:bodyPr anchorCtr="0" anchor="t" bIns="27425" lIns="27425" spcFirstLastPara="1" rIns="27425" wrap="square" tIns="27425">
            <a:spAutoFit/>
          </a:bodyPr>
          <a:lstStyle/>
          <a:p>
            <a:pPr indent="0" lvl="0" marL="0" marR="0" rtl="0" algn="just">
              <a:spcBef>
                <a:spcPts val="0"/>
              </a:spcBef>
              <a:spcAft>
                <a:spcPts val="0"/>
              </a:spcAft>
              <a:buNone/>
            </a:pPr>
            <a:r>
              <a:rPr b="0" i="0" lang="en-US" sz="1000" u="none" cap="none" strike="noStrike">
                <a:solidFill>
                  <a:srgbClr val="2B3843"/>
                </a:solidFill>
                <a:latin typeface="Arial"/>
                <a:ea typeface="Arial"/>
                <a:cs typeface="Arial"/>
                <a:sym typeface="Arial"/>
              </a:rPr>
              <a:t>Design: secondary data literature review with a transparent and structured search and a thematic synthesis.</a:t>
            </a:r>
            <a:endParaRPr/>
          </a:p>
          <a:p>
            <a:pPr indent="0" lvl="0" marL="0" marR="0" rtl="0" algn="just">
              <a:spcBef>
                <a:spcPts val="400"/>
              </a:spcBef>
              <a:spcAft>
                <a:spcPts val="0"/>
              </a:spcAft>
              <a:buNone/>
            </a:pPr>
            <a:r>
              <a:rPr b="0" i="0" lang="en-US" sz="1000" u="none" cap="none" strike="noStrike">
                <a:solidFill>
                  <a:srgbClr val="2B3843"/>
                </a:solidFill>
                <a:latin typeface="Arial"/>
                <a:ea typeface="Arial"/>
                <a:cs typeface="Arial"/>
                <a:sym typeface="Arial"/>
              </a:rPr>
              <a:t>Sources: These sources include Age UK loneliness reports, the Office for National Statistics (ONS), the Department for Culture, Media and Sport (DCMS), NHS England social prescribing resources, Campaign to End Loneliness and peer-reviewed research.</a:t>
            </a:r>
            <a:endParaRPr/>
          </a:p>
          <a:p>
            <a:pPr indent="0" lvl="0" marL="0" marR="0" rtl="0" algn="just">
              <a:spcBef>
                <a:spcPts val="400"/>
              </a:spcBef>
              <a:spcAft>
                <a:spcPts val="0"/>
              </a:spcAft>
              <a:buNone/>
            </a:pPr>
            <a:r>
              <a:rPr b="0" i="0" lang="en-US" sz="1000" u="none" cap="none" strike="noStrike">
                <a:solidFill>
                  <a:srgbClr val="2B3843"/>
                </a:solidFill>
                <a:latin typeface="Arial"/>
                <a:ea typeface="Arial"/>
                <a:cs typeface="Arial"/>
                <a:sym typeface="Arial"/>
              </a:rPr>
              <a:t>Eligibility: Evidence published between 2016 – 2026 that is relevant to adults aged 65+ and interventions relevant to the post-lockdown period that were published in the UK. </a:t>
            </a:r>
            <a:endParaRPr/>
          </a:p>
          <a:p>
            <a:pPr indent="0" lvl="0" marL="0" marR="0" rtl="0" algn="just">
              <a:spcBef>
                <a:spcPts val="400"/>
              </a:spcBef>
              <a:spcAft>
                <a:spcPts val="0"/>
              </a:spcAft>
              <a:buNone/>
            </a:pPr>
            <a:r>
              <a:rPr b="0" i="0" lang="en-US" sz="1000" u="none" cap="none" strike="noStrike">
                <a:solidFill>
                  <a:srgbClr val="2B3843"/>
                </a:solidFill>
                <a:latin typeface="Arial"/>
                <a:ea typeface="Arial"/>
                <a:cs typeface="Arial"/>
                <a:sym typeface="Arial"/>
              </a:rPr>
              <a:t>Consider both qualitative, quantitative and mixed-methods studies; do not include opinion-only items with no evidence.</a:t>
            </a:r>
            <a:endParaRPr b="0" i="0" sz="1000" u="none" cap="none" strike="noStrike">
              <a:solidFill>
                <a:schemeClr val="dk1"/>
              </a:solidFill>
              <a:latin typeface="Calibri"/>
              <a:ea typeface="Calibri"/>
              <a:cs typeface="Calibri"/>
              <a:sym typeface="Calibri"/>
            </a:endParaRPr>
          </a:p>
        </p:txBody>
      </p:sp>
      <p:sp>
        <p:nvSpPr>
          <p:cNvPr id="124" name="Google Shape;124;p1"/>
          <p:cNvSpPr/>
          <p:nvPr/>
        </p:nvSpPr>
        <p:spPr>
          <a:xfrm>
            <a:off x="10186416" y="5266944"/>
            <a:ext cx="4572000" cy="1920240"/>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5" name="Google Shape;125;p1"/>
          <p:cNvSpPr/>
          <p:nvPr/>
        </p:nvSpPr>
        <p:spPr>
          <a:xfrm>
            <a:off x="10186416" y="5266944"/>
            <a:ext cx="91440" cy="1920240"/>
          </a:xfrm>
          <a:prstGeom prst="rect">
            <a:avLst/>
          </a:prstGeom>
          <a:solidFill>
            <a:srgbClr val="F1B84B"/>
          </a:solidFill>
          <a:ln cap="flat" cmpd="sng" w="9525">
            <a:solidFill>
              <a:srgbClr val="F1B84B"/>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6" name="Google Shape;126;p1"/>
          <p:cNvSpPr txBox="1"/>
          <p:nvPr/>
        </p:nvSpPr>
        <p:spPr>
          <a:xfrm>
            <a:off x="10369296" y="5358383"/>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F1B84B"/>
                </a:solidFill>
                <a:latin typeface="Arial"/>
                <a:ea typeface="Arial"/>
                <a:cs typeface="Arial"/>
                <a:sym typeface="Arial"/>
              </a:rPr>
              <a:t>RESEARCH IMPACT</a:t>
            </a:r>
            <a:endParaRPr/>
          </a:p>
        </p:txBody>
      </p:sp>
      <p:sp>
        <p:nvSpPr>
          <p:cNvPr id="127" name="Google Shape;127;p1"/>
          <p:cNvSpPr txBox="1"/>
          <p:nvPr/>
        </p:nvSpPr>
        <p:spPr>
          <a:xfrm>
            <a:off x="10369296" y="5705856"/>
            <a:ext cx="4224528" cy="1286506"/>
          </a:xfrm>
          <a:prstGeom prst="rect">
            <a:avLst/>
          </a:prstGeom>
          <a:noFill/>
          <a:ln>
            <a:noFill/>
          </a:ln>
        </p:spPr>
        <p:txBody>
          <a:bodyPr anchorCtr="0" anchor="t" bIns="27425" lIns="27425" spcFirstLastPara="1" rIns="27425" wrap="square" tIns="27425">
            <a:spAutoFit/>
          </a:bodyPr>
          <a:lstStyle/>
          <a:p>
            <a:pPr indent="0" lvl="0" marL="0" marR="0" rtl="0" algn="just">
              <a:spcBef>
                <a:spcPts val="0"/>
              </a:spcBef>
              <a:spcAft>
                <a:spcPts val="0"/>
              </a:spcAft>
              <a:buNone/>
            </a:pPr>
            <a:r>
              <a:rPr b="0" i="0" lang="en-US" sz="1000" u="none" cap="none" strike="noStrike">
                <a:solidFill>
                  <a:srgbClr val="2B3843"/>
                </a:solidFill>
                <a:latin typeface="Arial"/>
                <a:ea typeface="Arial"/>
                <a:cs typeface="Arial"/>
                <a:sym typeface="Arial"/>
              </a:rPr>
              <a:t>Support practitioners in the choice and adaptation of interventions, based on older people’s preferences.</a:t>
            </a:r>
            <a:endParaRPr/>
          </a:p>
          <a:p>
            <a:pPr indent="0" lvl="0" marL="0" marR="0" rtl="0" algn="just">
              <a:spcBef>
                <a:spcPts val="400"/>
              </a:spcBef>
              <a:spcAft>
                <a:spcPts val="0"/>
              </a:spcAft>
              <a:buNone/>
            </a:pPr>
            <a:r>
              <a:rPr b="0" i="0" lang="en-US" sz="1000" u="none" cap="none" strike="noStrike">
                <a:solidFill>
                  <a:srgbClr val="2B3843"/>
                </a:solidFill>
                <a:latin typeface="Arial"/>
                <a:ea typeface="Arial"/>
                <a:cs typeface="Arial"/>
                <a:sym typeface="Arial"/>
              </a:rPr>
              <a:t>Communicate information about social prescribing, voluntary-sector collaborations and community engagement.</a:t>
            </a:r>
            <a:endParaRPr/>
          </a:p>
          <a:p>
            <a:pPr indent="0" lvl="0" marL="0" marR="0" rtl="0" algn="just">
              <a:spcBef>
                <a:spcPts val="400"/>
              </a:spcBef>
              <a:spcAft>
                <a:spcPts val="0"/>
              </a:spcAft>
              <a:buNone/>
            </a:pPr>
            <a:r>
              <a:rPr b="0" i="0" lang="en-US" sz="1000" u="none" cap="none" strike="noStrike">
                <a:solidFill>
                  <a:srgbClr val="2B3843"/>
                </a:solidFill>
                <a:latin typeface="Arial"/>
                <a:ea typeface="Arial"/>
                <a:cs typeface="Arial"/>
                <a:sym typeface="Arial"/>
              </a:rPr>
              <a:t>Highlight access barriers for those with limited mobility, a low income, sensory impairment or low digital confidence.</a:t>
            </a:r>
            <a:endParaRPr/>
          </a:p>
          <a:p>
            <a:pPr indent="0" lvl="0" marL="0" marR="0" rtl="0" algn="just">
              <a:spcBef>
                <a:spcPts val="400"/>
              </a:spcBef>
              <a:spcAft>
                <a:spcPts val="0"/>
              </a:spcAft>
              <a:buNone/>
            </a:pPr>
            <a:r>
              <a:rPr b="0" i="0" lang="en-US" sz="1000" u="none" cap="none" strike="noStrike">
                <a:solidFill>
                  <a:srgbClr val="2B3843"/>
                </a:solidFill>
                <a:latin typeface="Arial"/>
                <a:ea typeface="Arial"/>
                <a:cs typeface="Arial"/>
                <a:sym typeface="Arial"/>
              </a:rPr>
              <a:t>Collect data to inform future service improvement and evaluation.</a:t>
            </a:r>
            <a:endParaRPr b="0" i="0" sz="1000" u="none" cap="none" strike="noStrike">
              <a:solidFill>
                <a:schemeClr val="dk1"/>
              </a:solidFill>
              <a:latin typeface="Calibri"/>
              <a:ea typeface="Calibri"/>
              <a:cs typeface="Calibri"/>
              <a:sym typeface="Calibri"/>
            </a:endParaRPr>
          </a:p>
        </p:txBody>
      </p:sp>
      <p:sp>
        <p:nvSpPr>
          <p:cNvPr id="128" name="Google Shape;128;p1"/>
          <p:cNvSpPr/>
          <p:nvPr/>
        </p:nvSpPr>
        <p:spPr>
          <a:xfrm>
            <a:off x="10186416" y="7296912"/>
            <a:ext cx="4572000" cy="1453896"/>
          </a:xfrm>
          <a:prstGeom prst="roundRect">
            <a:avLst>
              <a:gd fmla="val 16667" name="adj"/>
            </a:avLst>
          </a:prstGeom>
          <a:solidFill>
            <a:srgbClr val="FFFFFF"/>
          </a:solidFill>
          <a:ln cap="flat" cmpd="sng" w="9525">
            <a:solidFill>
              <a:srgbClr val="D3E0E3"/>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just">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9" name="Google Shape;129;p1"/>
          <p:cNvSpPr/>
          <p:nvPr/>
        </p:nvSpPr>
        <p:spPr>
          <a:xfrm>
            <a:off x="10186416" y="7296912"/>
            <a:ext cx="91440" cy="1453896"/>
          </a:xfrm>
          <a:prstGeom prst="rect">
            <a:avLst/>
          </a:prstGeom>
          <a:solidFill>
            <a:srgbClr val="F1B84B"/>
          </a:solidFill>
          <a:ln cap="flat" cmpd="sng" w="9525">
            <a:solidFill>
              <a:srgbClr val="F1B84B"/>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30" name="Google Shape;130;p1"/>
          <p:cNvSpPr txBox="1"/>
          <p:nvPr/>
        </p:nvSpPr>
        <p:spPr>
          <a:xfrm>
            <a:off x="10369296" y="7388352"/>
            <a:ext cx="4242816" cy="329184"/>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1" i="0" lang="en-US" sz="1300" u="none" cap="none" strike="noStrike">
                <a:solidFill>
                  <a:srgbClr val="F1B84B"/>
                </a:solidFill>
                <a:latin typeface="Arial"/>
                <a:ea typeface="Arial"/>
                <a:cs typeface="Arial"/>
                <a:sym typeface="Arial"/>
              </a:rPr>
              <a:t>ETHICS AND LIMITATIONS</a:t>
            </a:r>
            <a:endParaRPr/>
          </a:p>
        </p:txBody>
      </p:sp>
      <p:sp>
        <p:nvSpPr>
          <p:cNvPr id="131" name="Google Shape;131;p1"/>
          <p:cNvSpPr txBox="1"/>
          <p:nvPr/>
        </p:nvSpPr>
        <p:spPr>
          <a:xfrm>
            <a:off x="10369296" y="7735824"/>
            <a:ext cx="4224528" cy="670953"/>
          </a:xfrm>
          <a:prstGeom prst="rect">
            <a:avLst/>
          </a:prstGeom>
          <a:noFill/>
          <a:ln>
            <a:noFill/>
          </a:ln>
        </p:spPr>
        <p:txBody>
          <a:bodyPr anchorCtr="0" anchor="t" bIns="27425" lIns="27425" spcFirstLastPara="1" rIns="27425" wrap="square" tIns="27425">
            <a:spAutoFit/>
          </a:bodyPr>
          <a:lstStyle/>
          <a:p>
            <a:pPr indent="0" lvl="0" marL="0" marR="0" rtl="0" algn="l">
              <a:spcBef>
                <a:spcPts val="0"/>
              </a:spcBef>
              <a:spcAft>
                <a:spcPts val="0"/>
              </a:spcAft>
              <a:buNone/>
            </a:pPr>
            <a:r>
              <a:rPr b="0" i="0" lang="en-US" sz="1000" u="none" cap="none" strike="noStrike">
                <a:solidFill>
                  <a:srgbClr val="2B3843"/>
                </a:solidFill>
                <a:latin typeface="Arial"/>
                <a:ea typeface="Arial"/>
                <a:cs typeface="Arial"/>
                <a:sym typeface="Arial"/>
              </a:rPr>
              <a:t>No direct participants or personal data is intended. Properly cite sources, interpret fairly, and keep good records. Loneliness measures may vary and be inconsistent. Findings may be limited by small samples and inconsistent post-pandemic follow-up.</a:t>
            </a:r>
            <a:endParaRPr b="0" i="0" sz="1000" u="none" cap="none" strike="noStrike">
              <a:solidFill>
                <a:schemeClr val="dk1"/>
              </a:solidFill>
              <a:latin typeface="Calibri"/>
              <a:ea typeface="Calibri"/>
              <a:cs typeface="Calibri"/>
              <a:sym typeface="Calibri"/>
            </a:endParaRPr>
          </a:p>
        </p:txBody>
      </p:sp>
      <p:sp>
        <p:nvSpPr>
          <p:cNvPr id="132" name="Google Shape;132;p1"/>
          <p:cNvSpPr/>
          <p:nvPr/>
        </p:nvSpPr>
        <p:spPr>
          <a:xfrm>
            <a:off x="384048" y="8924544"/>
            <a:ext cx="14356080" cy="1353312"/>
          </a:xfrm>
          <a:prstGeom prst="roundRect">
            <a:avLst>
              <a:gd fmla="val 16667" name="adj"/>
            </a:avLst>
          </a:prstGeom>
          <a:solidFill>
            <a:srgbClr val="182B42"/>
          </a:solidFill>
          <a:ln cap="flat" cmpd="sng" w="9525">
            <a:solidFill>
              <a:srgbClr val="182B42"/>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33" name="Google Shape;133;p1"/>
          <p:cNvSpPr txBox="1"/>
          <p:nvPr/>
        </p:nvSpPr>
        <p:spPr>
          <a:xfrm>
            <a:off x="585216" y="9015984"/>
            <a:ext cx="1965960" cy="195438"/>
          </a:xfrm>
          <a:prstGeom prst="rect">
            <a:avLst/>
          </a:prstGeom>
          <a:noFill/>
          <a:ln>
            <a:noFill/>
          </a:ln>
        </p:spPr>
        <p:txBody>
          <a:bodyPr anchorCtr="0" anchor="t" bIns="9125" lIns="9125" spcFirstLastPara="1" rIns="9125" wrap="square" tIns="9125">
            <a:spAutoFit/>
          </a:bodyPr>
          <a:lstStyle/>
          <a:p>
            <a:pPr indent="0" lvl="0" marL="0" marR="0" rtl="0" algn="l">
              <a:spcBef>
                <a:spcPts val="0"/>
              </a:spcBef>
              <a:spcAft>
                <a:spcPts val="0"/>
              </a:spcAft>
              <a:buNone/>
            </a:pPr>
            <a:r>
              <a:rPr b="1" i="0" lang="en-US" sz="1150" u="none" cap="none" strike="noStrike">
                <a:solidFill>
                  <a:srgbClr val="F1B84B"/>
                </a:solidFill>
                <a:latin typeface="Arial"/>
                <a:ea typeface="Arial"/>
                <a:cs typeface="Arial"/>
                <a:sym typeface="Arial"/>
              </a:rPr>
              <a:t>REFERENCES</a:t>
            </a:r>
            <a:endParaRPr/>
          </a:p>
        </p:txBody>
      </p:sp>
      <p:sp>
        <p:nvSpPr>
          <p:cNvPr id="134" name="Google Shape;134;p1"/>
          <p:cNvSpPr txBox="1"/>
          <p:nvPr/>
        </p:nvSpPr>
        <p:spPr>
          <a:xfrm>
            <a:off x="585216" y="9299448"/>
            <a:ext cx="6876288" cy="580672"/>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0" i="0" lang="en-US" sz="800" u="none" cap="none" strike="noStrike">
                <a:solidFill>
                  <a:srgbClr val="FFFFFF"/>
                </a:solidFill>
                <a:latin typeface="Arial"/>
                <a:ea typeface="Arial"/>
                <a:cs typeface="Arial"/>
                <a:sym typeface="Arial"/>
              </a:rPr>
              <a:t>Age UK 2024. You are not alone in feeling lonely: loneliness in later life. Available at: https://www.ageuk.org.uk/our-impact/policy-research/loneliness-research-and-resources/ (Accessed: 10 October 2026).</a:t>
            </a:r>
            <a:endParaRPr/>
          </a:p>
          <a:p>
            <a:pPr indent="0" lvl="0" marL="0" marR="0" rtl="0" algn="l">
              <a:spcBef>
                <a:spcPts val="400"/>
              </a:spcBef>
              <a:spcAft>
                <a:spcPts val="0"/>
              </a:spcAft>
              <a:buNone/>
            </a:pPr>
            <a:r>
              <a:rPr b="0" i="0" lang="en-US" sz="800" u="none" cap="none" strike="noStrike">
                <a:solidFill>
                  <a:srgbClr val="FFFFFF"/>
                </a:solidFill>
                <a:latin typeface="Arial"/>
                <a:ea typeface="Arial"/>
                <a:cs typeface="Arial"/>
                <a:sym typeface="Arial"/>
              </a:rPr>
              <a:t>Department for Culture, Media and Sport 2025. Community Life Survey 2024/25: loneliness and support networks. Available at: https://www.gov.uk/government/statistics/community-life-survey-202425-annual-publication (Accessed: 10 October 2026).</a:t>
            </a:r>
            <a:endParaRPr/>
          </a:p>
        </p:txBody>
      </p:sp>
      <p:sp>
        <p:nvSpPr>
          <p:cNvPr id="135" name="Google Shape;135;p1"/>
          <p:cNvSpPr txBox="1"/>
          <p:nvPr/>
        </p:nvSpPr>
        <p:spPr>
          <a:xfrm>
            <a:off x="7571231" y="9299448"/>
            <a:ext cx="6912864" cy="580672"/>
          </a:xfrm>
          <a:prstGeom prst="rect">
            <a:avLst/>
          </a:prstGeom>
          <a:noFill/>
          <a:ln>
            <a:noFill/>
          </a:ln>
        </p:spPr>
        <p:txBody>
          <a:bodyPr anchorCtr="0" anchor="t" bIns="18275" lIns="18275" spcFirstLastPara="1" rIns="18275" wrap="square" tIns="18275">
            <a:spAutoFit/>
          </a:bodyPr>
          <a:lstStyle/>
          <a:p>
            <a:pPr indent="0" lvl="0" marL="0" marR="0" rtl="0" algn="l">
              <a:spcBef>
                <a:spcPts val="0"/>
              </a:spcBef>
              <a:spcAft>
                <a:spcPts val="0"/>
              </a:spcAft>
              <a:buNone/>
            </a:pPr>
            <a:r>
              <a:rPr b="0" i="0" lang="en-US" sz="800" u="none" cap="none" strike="noStrike">
                <a:solidFill>
                  <a:srgbClr val="FFFFFF"/>
                </a:solidFill>
                <a:latin typeface="Arial"/>
                <a:ea typeface="Arial"/>
                <a:cs typeface="Arial"/>
                <a:sym typeface="Arial"/>
              </a:rPr>
              <a:t>Reinhardt, G. et al. 2022. Systematic review of social prescribing and older adults: where to from here? BMJ Open, 12, e060135. Available at: https://pmc.ncbi.nlm.nih.gov/articles/PMC9557282/ (Accessed: 11 October 2026).</a:t>
            </a:r>
            <a:endParaRPr/>
          </a:p>
          <a:p>
            <a:pPr indent="0" lvl="0" marL="0" marR="0" rtl="0" algn="l">
              <a:spcBef>
                <a:spcPts val="400"/>
              </a:spcBef>
              <a:spcAft>
                <a:spcPts val="0"/>
              </a:spcAft>
              <a:buNone/>
            </a:pPr>
            <a:r>
              <a:rPr b="0" i="0" lang="en-US" sz="800" u="none" cap="none" strike="noStrike">
                <a:solidFill>
                  <a:srgbClr val="FFFFFF"/>
                </a:solidFill>
                <a:latin typeface="Arial"/>
                <a:ea typeface="Arial"/>
                <a:cs typeface="Arial"/>
                <a:sym typeface="Arial"/>
              </a:rPr>
              <a:t>Office for National Statistics 2023. Loneliness in adults in Great Britain. Available at: https://www.ons.gov.uk/peoplepopulationandcommunity/wellbeing (Accessed: 11 October 2026).</a:t>
            </a:r>
            <a:endParaRPr/>
          </a:p>
        </p:txBody>
      </p:sp>
      <p:pic>
        <p:nvPicPr>
          <p:cNvPr id="136" name="Google Shape;136;p1"/>
          <p:cNvPicPr preferRelativeResize="0"/>
          <p:nvPr/>
        </p:nvPicPr>
        <p:blipFill rotWithShape="1">
          <a:blip r:embed="rId3">
            <a:alphaModFix/>
          </a:blip>
          <a:srcRect b="0" l="0" r="0" t="0"/>
          <a:stretch/>
        </p:blipFill>
        <p:spPr>
          <a:xfrm>
            <a:off x="5925683" y="4663202"/>
            <a:ext cx="3308306" cy="2197123"/>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2013-01-27T09:14:16Z</dcterms:created>
</cp:coreProperties>
</file>