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</p:sldMasterIdLst>
  <p:notesMasterIdLst>
    <p:notesMasterId r:id="rId21"/>
  </p:notesMasterIdLst>
  <p:sldIdLst>
    <p:sldId id="257" r:id="rId5"/>
    <p:sldId id="263" r:id="rId6"/>
    <p:sldId id="268" r:id="rId7"/>
    <p:sldId id="267" r:id="rId8"/>
    <p:sldId id="278" r:id="rId9"/>
    <p:sldId id="279" r:id="rId10"/>
    <p:sldId id="287" r:id="rId11"/>
    <p:sldId id="283" r:id="rId12"/>
    <p:sldId id="286" r:id="rId13"/>
    <p:sldId id="288" r:id="rId14"/>
    <p:sldId id="282" r:id="rId15"/>
    <p:sldId id="273" r:id="rId16"/>
    <p:sldId id="281" r:id="rId17"/>
    <p:sldId id="277" r:id="rId18"/>
    <p:sldId id="280" r:id="rId19"/>
    <p:sldId id="27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19" autoAdjust="0"/>
  </p:normalViewPr>
  <p:slideViewPr>
    <p:cSldViewPr snapToGrid="0">
      <p:cViewPr varScale="1">
        <p:scale>
          <a:sx n="77" d="100"/>
          <a:sy n="77" d="100"/>
        </p:scale>
        <p:origin x="114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9C504-7114-48FB-83DF-4A4BB52D42AF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F2A11E-68DB-433F-9832-1DA699185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974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>
            <a:extLst>
              <a:ext uri="{FF2B5EF4-FFF2-40B4-BE49-F238E27FC236}">
                <a16:creationId xmlns:a16="http://schemas.microsoft.com/office/drawing/2014/main" id="{AF60DD99-E98C-406A-8C7E-132DFCC32C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>
            <a:extLst>
              <a:ext uri="{FF2B5EF4-FFF2-40B4-BE49-F238E27FC236}">
                <a16:creationId xmlns:a16="http://schemas.microsoft.com/office/drawing/2014/main" id="{93F6D8D5-D401-495D-9F9B-0912061F12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61444" name="Slide Number Placeholder 3">
            <a:extLst>
              <a:ext uri="{FF2B5EF4-FFF2-40B4-BE49-F238E27FC236}">
                <a16:creationId xmlns:a16="http://schemas.microsoft.com/office/drawing/2014/main" id="{4C47BC78-12CA-41ED-BB9B-D79E8D1746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71134DC-938D-4C37-B7E0-E8100958BE76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>
            <a:extLst>
              <a:ext uri="{FF2B5EF4-FFF2-40B4-BE49-F238E27FC236}">
                <a16:creationId xmlns:a16="http://schemas.microsoft.com/office/drawing/2014/main" id="{67E72015-98CE-405F-B6E2-45040C26813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>
            <a:extLst>
              <a:ext uri="{FF2B5EF4-FFF2-40B4-BE49-F238E27FC236}">
                <a16:creationId xmlns:a16="http://schemas.microsoft.com/office/drawing/2014/main" id="{40E9E455-2429-4CB2-9CD3-B1D0A13E6B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63492" name="Slide Number Placeholder 3">
            <a:extLst>
              <a:ext uri="{FF2B5EF4-FFF2-40B4-BE49-F238E27FC236}">
                <a16:creationId xmlns:a16="http://schemas.microsoft.com/office/drawing/2014/main" id="{F6F744CC-BCE0-42A4-A5A7-3FF323D3262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BB6426B-8A6B-4C19-91C7-98DC0364A023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708BC3-0147-4E71-BFDB-272DFB5B607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059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7/19/2021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7/19/2021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7/19/2021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7/19/2021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7/19/2021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7/19/2021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7/19/2021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7/19/2021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7/19/2021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7/19/2021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17434" y="2114027"/>
            <a:ext cx="5607792" cy="1881962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Workshop</a:t>
            </a:r>
            <a:br>
              <a:rPr lang="en-US" sz="3600" dirty="0">
                <a:solidFill>
                  <a:schemeClr val="tx1"/>
                </a:solidFill>
              </a:rPr>
            </a:br>
            <a:r>
              <a:rPr lang="en-US" sz="3600" dirty="0">
                <a:solidFill>
                  <a:schemeClr val="tx1"/>
                </a:solidFill>
              </a:rPr>
              <a:t>Component 2 </a:t>
            </a:r>
            <a:br>
              <a:rPr lang="en-US" sz="3600" dirty="0">
                <a:solidFill>
                  <a:schemeClr val="tx1"/>
                </a:solidFill>
              </a:rPr>
            </a:br>
            <a:r>
              <a:rPr lang="en-US" sz="3600" dirty="0">
                <a:solidFill>
                  <a:schemeClr val="tx1"/>
                </a:solidFill>
              </a:rPr>
              <a:t>Case study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/>
                </a:solidFill>
              </a:rPr>
              <a:t>Week 10 – BMHP4003 Psychology for health and social care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5C1CB-3B7E-466A-BB8E-9D84752C9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 far we have: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858FD7-0443-4CB8-A66A-F0EEF6C926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Discussed: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Theories of cognitive development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Psychodynamic theories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Self concept and Social identity theory. 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Attitude formation and Attribution Theory. 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Behaviourist Approaches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Humanistic Approach to psychology. 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836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This week we will be: 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CF8F100-389C-4536-AB32-E8820B1A20F3}"/>
              </a:ext>
            </a:extLst>
          </p:cNvPr>
          <p:cNvSpPr/>
          <p:nvPr/>
        </p:nvSpPr>
        <p:spPr>
          <a:xfrm>
            <a:off x="1683749" y="2620368"/>
            <a:ext cx="1818562" cy="1818562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6" name="Rectangle 5" descr="Bar graph with downward trend">
            <a:extLst>
              <a:ext uri="{FF2B5EF4-FFF2-40B4-BE49-F238E27FC236}">
                <a16:creationId xmlns:a16="http://schemas.microsoft.com/office/drawing/2014/main" id="{B303C86D-B95D-4FD9-AF45-1A201E8E2EBD}"/>
              </a:ext>
            </a:extLst>
          </p:cNvPr>
          <p:cNvSpPr/>
          <p:nvPr/>
        </p:nvSpPr>
        <p:spPr>
          <a:xfrm>
            <a:off x="2071312" y="3007931"/>
            <a:ext cx="1043437" cy="1043437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F17695-1D3D-4B72-849A-2BCE4B74943C}"/>
              </a:ext>
            </a:extLst>
          </p:cNvPr>
          <p:cNvSpPr/>
          <p:nvPr/>
        </p:nvSpPr>
        <p:spPr>
          <a:xfrm>
            <a:off x="922569" y="4773407"/>
            <a:ext cx="3404148" cy="720000"/>
          </a:xfrm>
          <a:custGeom>
            <a:avLst/>
            <a:gdLst>
              <a:gd name="connsiteX0" fmla="*/ 0 w 2981250"/>
              <a:gd name="connsiteY0" fmla="*/ 0 h 720000"/>
              <a:gd name="connsiteX1" fmla="*/ 2981250 w 2981250"/>
              <a:gd name="connsiteY1" fmla="*/ 0 h 720000"/>
              <a:gd name="connsiteX2" fmla="*/ 2981250 w 2981250"/>
              <a:gd name="connsiteY2" fmla="*/ 720000 h 720000"/>
              <a:gd name="connsiteX3" fmla="*/ 0 w 2981250"/>
              <a:gd name="connsiteY3" fmla="*/ 720000 h 720000"/>
              <a:gd name="connsiteX4" fmla="*/ 0 w 298125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1250" h="720000">
                <a:moveTo>
                  <a:pt x="0" y="0"/>
                </a:moveTo>
                <a:lnTo>
                  <a:pt x="2981250" y="0"/>
                </a:lnTo>
                <a:lnTo>
                  <a:pt x="298125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1120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US" sz="1600" dirty="0"/>
              <a:t>Ensuring everyone understands the Component 2 Assignment Brief. </a:t>
            </a:r>
            <a:endParaRPr lang="en-US" sz="1600" kern="12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069D7C3-41CE-4CBA-901E-674B703F9F40}"/>
              </a:ext>
            </a:extLst>
          </p:cNvPr>
          <p:cNvSpPr/>
          <p:nvPr/>
        </p:nvSpPr>
        <p:spPr>
          <a:xfrm>
            <a:off x="5186718" y="2620368"/>
            <a:ext cx="1818562" cy="1818562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9" name="Rectangle 8" descr="Presentation with bar chart">
            <a:extLst>
              <a:ext uri="{FF2B5EF4-FFF2-40B4-BE49-F238E27FC236}">
                <a16:creationId xmlns:a16="http://schemas.microsoft.com/office/drawing/2014/main" id="{D4F1DC50-1798-40D5-A1E6-C4D810A855A4}"/>
              </a:ext>
            </a:extLst>
          </p:cNvPr>
          <p:cNvSpPr/>
          <p:nvPr/>
        </p:nvSpPr>
        <p:spPr>
          <a:xfrm>
            <a:off x="5574281" y="3007931"/>
            <a:ext cx="1043437" cy="1043437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140FF6-0F88-4F69-9076-825585E54E3E}"/>
              </a:ext>
            </a:extLst>
          </p:cNvPr>
          <p:cNvSpPr/>
          <p:nvPr/>
        </p:nvSpPr>
        <p:spPr>
          <a:xfrm>
            <a:off x="4605374" y="5005369"/>
            <a:ext cx="2981250" cy="720000"/>
          </a:xfrm>
          <a:custGeom>
            <a:avLst/>
            <a:gdLst>
              <a:gd name="connsiteX0" fmla="*/ 0 w 2981250"/>
              <a:gd name="connsiteY0" fmla="*/ 0 h 720000"/>
              <a:gd name="connsiteX1" fmla="*/ 2981250 w 2981250"/>
              <a:gd name="connsiteY1" fmla="*/ 0 h 720000"/>
              <a:gd name="connsiteX2" fmla="*/ 2981250 w 2981250"/>
              <a:gd name="connsiteY2" fmla="*/ 720000 h 720000"/>
              <a:gd name="connsiteX3" fmla="*/ 0 w 2981250"/>
              <a:gd name="connsiteY3" fmla="*/ 720000 h 720000"/>
              <a:gd name="connsiteX4" fmla="*/ 0 w 298125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1250" h="720000">
                <a:moveTo>
                  <a:pt x="0" y="0"/>
                </a:moveTo>
                <a:lnTo>
                  <a:pt x="2981250" y="0"/>
                </a:lnTo>
                <a:lnTo>
                  <a:pt x="298125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1120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US" sz="1600" kern="1200" dirty="0"/>
              <a:t>Using the guidance, planner and checklist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25EBEB6-DCA2-488D-AEB4-A50D3EE65504}"/>
              </a:ext>
            </a:extLst>
          </p:cNvPr>
          <p:cNvSpPr/>
          <p:nvPr/>
        </p:nvSpPr>
        <p:spPr>
          <a:xfrm>
            <a:off x="8689687" y="2529234"/>
            <a:ext cx="1818562" cy="1818562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12" name="Rectangle 11" descr="Stopwatch">
            <a:extLst>
              <a:ext uri="{FF2B5EF4-FFF2-40B4-BE49-F238E27FC236}">
                <a16:creationId xmlns:a16="http://schemas.microsoft.com/office/drawing/2014/main" id="{16BCFE57-257A-4444-8E94-B7636DC7C45D}"/>
              </a:ext>
            </a:extLst>
          </p:cNvPr>
          <p:cNvSpPr/>
          <p:nvPr/>
        </p:nvSpPr>
        <p:spPr>
          <a:xfrm>
            <a:off x="9103753" y="2877032"/>
            <a:ext cx="1043437" cy="1043437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39AFF84D-2DD5-4C25-865E-F0B1A38431AA}"/>
              </a:ext>
            </a:extLst>
          </p:cNvPr>
          <p:cNvSpPr/>
          <p:nvPr/>
        </p:nvSpPr>
        <p:spPr>
          <a:xfrm>
            <a:off x="8143939" y="4951139"/>
            <a:ext cx="2981250" cy="1084536"/>
          </a:xfrm>
          <a:custGeom>
            <a:avLst/>
            <a:gdLst>
              <a:gd name="connsiteX0" fmla="*/ 0 w 2981250"/>
              <a:gd name="connsiteY0" fmla="*/ 0 h 1084536"/>
              <a:gd name="connsiteX1" fmla="*/ 2981250 w 2981250"/>
              <a:gd name="connsiteY1" fmla="*/ 0 h 1084536"/>
              <a:gd name="connsiteX2" fmla="*/ 2981250 w 2981250"/>
              <a:gd name="connsiteY2" fmla="*/ 1084536 h 1084536"/>
              <a:gd name="connsiteX3" fmla="*/ 0 w 2981250"/>
              <a:gd name="connsiteY3" fmla="*/ 1084536 h 1084536"/>
              <a:gd name="connsiteX4" fmla="*/ 0 w 2981250"/>
              <a:gd name="connsiteY4" fmla="*/ 0 h 1084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1250" h="1084536">
                <a:moveTo>
                  <a:pt x="0" y="0"/>
                </a:moveTo>
                <a:lnTo>
                  <a:pt x="2981250" y="0"/>
                </a:lnTo>
                <a:lnTo>
                  <a:pt x="2981250" y="1084536"/>
                </a:lnTo>
                <a:lnTo>
                  <a:pt x="0" y="1084536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1120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US" sz="1600" kern="1200" dirty="0"/>
              <a:t>Revising each of the key theories </a:t>
            </a:r>
          </a:p>
          <a:p>
            <a:pPr marL="0" lvl="0" indent="0" algn="ctr" defTabSz="71120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endParaRPr lang="en-US" sz="1600" kern="1200" dirty="0"/>
          </a:p>
        </p:txBody>
      </p:sp>
    </p:spTree>
    <p:extLst>
      <p:ext uri="{BB962C8B-B14F-4D97-AF65-F5344CB8AC3E}">
        <p14:creationId xmlns:p14="http://schemas.microsoft.com/office/powerpoint/2010/main" val="18324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31E07-C37F-494D-A7EF-2E22AA0A8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Assignment Brief and guidance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6CF18-AFD0-444B-A30E-0D6BC51405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7199745" cy="1015939"/>
          </a:xfrm>
        </p:spPr>
        <p:txBody>
          <a:bodyPr/>
          <a:lstStyle/>
          <a:p>
            <a:r>
              <a:rPr lang="en-GB" sz="1600" dirty="0"/>
              <a:t>Your assignment brief for component 2 is found on BMHP4019/4003 Moodle page in the Assignment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– in the Assignment Brief folder.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0CB657-EB74-446E-8040-849B9BDD1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8124" y="2103120"/>
            <a:ext cx="2457450" cy="14287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8D5D92-E6B5-4BE4-8076-E4BB6DBE88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587" y="3119059"/>
            <a:ext cx="4014495" cy="1999673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1047C2C-66BC-49F0-8C2D-509EE58C485D}"/>
              </a:ext>
            </a:extLst>
          </p:cNvPr>
          <p:cNvCxnSpPr>
            <a:cxnSpLocks/>
          </p:cNvCxnSpPr>
          <p:nvPr/>
        </p:nvCxnSpPr>
        <p:spPr>
          <a:xfrm flipH="1">
            <a:off x="2608977" y="4118895"/>
            <a:ext cx="3045203" cy="46149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5E7A7BE-4B9D-45BB-A03B-98AB3EB467C4}"/>
              </a:ext>
            </a:extLst>
          </p:cNvPr>
          <p:cNvSpPr txBox="1"/>
          <p:nvPr/>
        </p:nvSpPr>
        <p:spPr>
          <a:xfrm>
            <a:off x="5760505" y="3620796"/>
            <a:ext cx="30284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Your guidance can also be found in this folder.</a:t>
            </a:r>
          </a:p>
        </p:txBody>
      </p:sp>
    </p:spTree>
    <p:extLst>
      <p:ext uri="{BB962C8B-B14F-4D97-AF65-F5344CB8AC3E}">
        <p14:creationId xmlns:p14="http://schemas.microsoft.com/office/powerpoint/2010/main" val="261330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9F071-DD4C-46A5-BD37-E75ACD23E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10 Folder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0C0DC2-B973-4ED0-B178-A1CFD5008A7E}"/>
              </a:ext>
            </a:extLst>
          </p:cNvPr>
          <p:cNvSpPr txBox="1"/>
          <p:nvPr/>
        </p:nvSpPr>
        <p:spPr>
          <a:xfrm>
            <a:off x="3611418" y="5495636"/>
            <a:ext cx="61658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Let’s look at these together now. 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83AC5BD-2600-4382-90D3-B53048C429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6800" y="1919287"/>
            <a:ext cx="9105900" cy="3019425"/>
          </a:xfrm>
        </p:spPr>
      </p:pic>
    </p:spTree>
    <p:extLst>
      <p:ext uri="{BB962C8B-B14F-4D97-AF65-F5344CB8AC3E}">
        <p14:creationId xmlns:p14="http://schemas.microsoft.com/office/powerpoint/2010/main" val="3741290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4231E-030E-40C1-9BC3-82E82388F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i="0" kern="1200" cap="none" spc="0" baseline="0" dirty="0">
                <a:effectLst/>
                <a:latin typeface="+mj-lt"/>
                <a:ea typeface="+mn-ea"/>
                <a:cs typeface="+mn-cs"/>
              </a:rPr>
              <a:t>Revising the theories</a:t>
            </a:r>
          </a:p>
        </p:txBody>
      </p:sp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F28A9FCD-F7B9-4240-984A-0796926741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2256473"/>
            <a:ext cx="6858000" cy="2040254"/>
          </a:xfr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70560B4-0CA5-4ED1-B95E-6EBA34D3F7A7}"/>
              </a:ext>
            </a:extLst>
          </p:cNvPr>
          <p:cNvSpPr txBox="1"/>
          <p:nvPr/>
        </p:nvSpPr>
        <p:spPr>
          <a:xfrm>
            <a:off x="8458200" y="2336800"/>
            <a:ext cx="3161963" cy="360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0000"/>
              </a:lnSpc>
              <a:spcBef>
                <a:spcPts val="800"/>
              </a:spcBef>
              <a:buClr>
                <a:schemeClr val="tx1">
                  <a:lumMod val="85000"/>
                  <a:lumOff val="15000"/>
                </a:schemeClr>
              </a:buClr>
            </a:pPr>
            <a:r>
              <a:rPr lang="en-US" kern="1200" dirty="0">
                <a:latin typeface="+mn-lt"/>
                <a:ea typeface="+mn-ea"/>
                <a:cs typeface="+mn-cs"/>
              </a:rPr>
              <a:t>Within your brief, it clearly states the three theories that must be included. </a:t>
            </a:r>
          </a:p>
          <a:p>
            <a:pPr>
              <a:lnSpc>
                <a:spcPct val="110000"/>
              </a:lnSpc>
              <a:spcBef>
                <a:spcPts val="800"/>
              </a:spcBef>
              <a:buClr>
                <a:schemeClr val="tx1">
                  <a:lumMod val="85000"/>
                  <a:lumOff val="15000"/>
                </a:schemeClr>
              </a:buClr>
            </a:pPr>
            <a:endParaRPr lang="en-US" kern="1200" dirty="0">
              <a:latin typeface="+mn-lt"/>
              <a:ea typeface="+mn-ea"/>
              <a:cs typeface="+mn-cs"/>
            </a:endParaRPr>
          </a:p>
          <a:p>
            <a:pPr>
              <a:lnSpc>
                <a:spcPct val="110000"/>
              </a:lnSpc>
              <a:spcBef>
                <a:spcPts val="800"/>
              </a:spcBef>
              <a:buClr>
                <a:schemeClr val="tx1">
                  <a:lumMod val="85000"/>
                  <a:lumOff val="15000"/>
                </a:schemeClr>
              </a:buClr>
            </a:pPr>
            <a:r>
              <a:rPr lang="en-US" kern="1200" dirty="0">
                <a:latin typeface="+mn-lt"/>
                <a:ea typeface="+mn-ea"/>
                <a:cs typeface="+mn-cs"/>
              </a:rPr>
              <a:t>We will revise each of these now.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8BF5BD-ADE2-48F8-B1AF-2C3B396F5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162" y="607392"/>
            <a:ext cx="7933275" cy="5079076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DFCE5D0-CCF6-4F0F-BA7B-E83BFF815542}"/>
              </a:ext>
            </a:extLst>
          </p:cNvPr>
          <p:cNvCxnSpPr/>
          <p:nvPr/>
        </p:nvCxnSpPr>
        <p:spPr>
          <a:xfrm flipH="1">
            <a:off x="4954385" y="3857105"/>
            <a:ext cx="2211186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374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3A307-2671-410F-BDFF-BF83061A1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2216" y="2358660"/>
            <a:ext cx="5847567" cy="1371600"/>
          </a:xfrm>
        </p:spPr>
        <p:txBody>
          <a:bodyPr/>
          <a:lstStyle/>
          <a:p>
            <a:r>
              <a:rPr lang="en-GB" dirty="0">
                <a:highlight>
                  <a:srgbClr val="FFFF00"/>
                </a:highlight>
              </a:rPr>
              <a:t>Social Learning Theory</a:t>
            </a:r>
          </a:p>
        </p:txBody>
      </p:sp>
    </p:spTree>
    <p:extLst>
      <p:ext uri="{BB962C8B-B14F-4D97-AF65-F5344CB8AC3E}">
        <p14:creationId xmlns:p14="http://schemas.microsoft.com/office/powerpoint/2010/main" val="1218847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>
            <a:extLst>
              <a:ext uri="{FF2B5EF4-FFF2-40B4-BE49-F238E27FC236}">
                <a16:creationId xmlns:a16="http://schemas.microsoft.com/office/drawing/2014/main" id="{4F1D4AEB-7126-4863-BBEE-2A8DFE8BC8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Social learning theory </a:t>
            </a:r>
          </a:p>
        </p:txBody>
      </p:sp>
      <p:sp>
        <p:nvSpPr>
          <p:cNvPr id="38915" name="Content Placeholder 2">
            <a:extLst>
              <a:ext uri="{FF2B5EF4-FFF2-40B4-BE49-F238E27FC236}">
                <a16:creationId xmlns:a16="http://schemas.microsoft.com/office/drawing/2014/main" id="{1BA621C1-8BC2-495C-AD92-4ACA8F3DB63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66800" y="2464497"/>
            <a:ext cx="9442277" cy="4525963"/>
          </a:xfrm>
        </p:spPr>
        <p:txBody>
          <a:bodyPr/>
          <a:lstStyle/>
          <a:p>
            <a:pPr algn="just" eaLnBrk="1" hangingPunct="1"/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Albert Bandura 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agreed with 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Skinner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that learning typically involved rewards. However, he argued that most everyday learning 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does </a:t>
            </a:r>
            <a:r>
              <a:rPr lang="en-GB" alt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involve operant conditioning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(Eysenck, 2017) </a:t>
            </a:r>
          </a:p>
          <a:p>
            <a:pPr algn="just" eaLnBrk="1" hangingPunct="1"/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Learning in a social context – learning from other through observation/watching the behaviour of other and copying behaviours that is rewarded and not copying punished behaviour.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id="{C3CA4D3D-590F-4990-97D7-19BD4C779A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457201"/>
            <a:ext cx="8229600" cy="955675"/>
          </a:xfrm>
        </p:spPr>
        <p:txBody>
          <a:bodyPr/>
          <a:lstStyle/>
          <a:p>
            <a:pPr eaLnBrk="1" hangingPunct="1"/>
            <a:r>
              <a:rPr lang="en-GB" altLang="en-US"/>
              <a:t>Modelling: </a:t>
            </a:r>
            <a:endParaRPr lang="en-US" altLang="en-US"/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BD4D5453-6577-4723-9B68-46E2488FB6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7135" y="1690254"/>
            <a:ext cx="9484290" cy="4454525"/>
          </a:xfrm>
        </p:spPr>
        <p:txBody>
          <a:bodyPr rtlCol="0">
            <a:no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There are 4 steps to this processes which is known as ‘modelling’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en-GB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AutoNum type="arabicPeriod"/>
              <a:defRPr/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Attention – paying attention to all aspects of behaviour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AutoNum type="arabicPeriod"/>
              <a:defRPr/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Retention – remembering that behaviour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AutoNum type="arabicPeriod"/>
              <a:defRPr/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Reproduction – using the memories to reproduce actions/behaviour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AutoNum type="arabicPeriod"/>
              <a:defRPr/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Motivation – a reason for reproducing that behaviour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6C709-FE96-4041-A819-4A4C80338B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1797" y="2496446"/>
            <a:ext cx="4895589" cy="1371600"/>
          </a:xfrm>
        </p:spPr>
        <p:txBody>
          <a:bodyPr/>
          <a:lstStyle/>
          <a:p>
            <a:r>
              <a:rPr lang="en-GB" dirty="0">
                <a:highlight>
                  <a:srgbClr val="FFFF00"/>
                </a:highlight>
              </a:rPr>
              <a:t>Attitude formation</a:t>
            </a:r>
          </a:p>
        </p:txBody>
      </p:sp>
    </p:spTree>
    <p:extLst>
      <p:ext uri="{BB962C8B-B14F-4D97-AF65-F5344CB8AC3E}">
        <p14:creationId xmlns:p14="http://schemas.microsoft.com/office/powerpoint/2010/main" val="37683846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0C153B-27FE-42B7-93DC-DF306AB79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three-component model of attitude. 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2E606AB-C9B1-4319-8F84-83DC35195401}"/>
              </a:ext>
            </a:extLst>
          </p:cNvPr>
          <p:cNvSpPr/>
          <p:nvPr/>
        </p:nvSpPr>
        <p:spPr>
          <a:xfrm>
            <a:off x="565150" y="2014194"/>
            <a:ext cx="4978400" cy="3453155"/>
          </a:xfrm>
          <a:custGeom>
            <a:avLst/>
            <a:gdLst>
              <a:gd name="connsiteX0" fmla="*/ 0 w 5684043"/>
              <a:gd name="connsiteY0" fmla="*/ 24552 h 147311"/>
              <a:gd name="connsiteX1" fmla="*/ 24552 w 5684043"/>
              <a:gd name="connsiteY1" fmla="*/ 0 h 147311"/>
              <a:gd name="connsiteX2" fmla="*/ 5659491 w 5684043"/>
              <a:gd name="connsiteY2" fmla="*/ 0 h 147311"/>
              <a:gd name="connsiteX3" fmla="*/ 5684043 w 5684043"/>
              <a:gd name="connsiteY3" fmla="*/ 24552 h 147311"/>
              <a:gd name="connsiteX4" fmla="*/ 5684043 w 5684043"/>
              <a:gd name="connsiteY4" fmla="*/ 122759 h 147311"/>
              <a:gd name="connsiteX5" fmla="*/ 5659491 w 5684043"/>
              <a:gd name="connsiteY5" fmla="*/ 147311 h 147311"/>
              <a:gd name="connsiteX6" fmla="*/ 24552 w 5684043"/>
              <a:gd name="connsiteY6" fmla="*/ 147311 h 147311"/>
              <a:gd name="connsiteX7" fmla="*/ 0 w 5684043"/>
              <a:gd name="connsiteY7" fmla="*/ 122759 h 147311"/>
              <a:gd name="connsiteX8" fmla="*/ 0 w 5684043"/>
              <a:gd name="connsiteY8" fmla="*/ 24552 h 147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684043" h="147311">
                <a:moveTo>
                  <a:pt x="0" y="24552"/>
                </a:moveTo>
                <a:cubicBezTo>
                  <a:pt x="0" y="10992"/>
                  <a:pt x="10992" y="0"/>
                  <a:pt x="24552" y="0"/>
                </a:cubicBezTo>
                <a:lnTo>
                  <a:pt x="5659491" y="0"/>
                </a:lnTo>
                <a:cubicBezTo>
                  <a:pt x="5673051" y="0"/>
                  <a:pt x="5684043" y="10992"/>
                  <a:pt x="5684043" y="24552"/>
                </a:cubicBezTo>
                <a:lnTo>
                  <a:pt x="5684043" y="122759"/>
                </a:lnTo>
                <a:cubicBezTo>
                  <a:pt x="5684043" y="136319"/>
                  <a:pt x="5673051" y="147311"/>
                  <a:pt x="5659491" y="147311"/>
                </a:cubicBezTo>
                <a:lnTo>
                  <a:pt x="24552" y="147311"/>
                </a:lnTo>
                <a:cubicBezTo>
                  <a:pt x="10992" y="147311"/>
                  <a:pt x="0" y="136319"/>
                  <a:pt x="0" y="122759"/>
                </a:cubicBezTo>
                <a:lnTo>
                  <a:pt x="0" y="24552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7083455"/>
              <a:satOff val="4052"/>
              <a:lumOff val="-8824"/>
              <a:alphaOff val="0"/>
            </a:schemeClr>
          </a:fillRef>
          <a:effectRef idx="0">
            <a:schemeClr val="accent5">
              <a:hueOff val="-7083455"/>
              <a:satOff val="4052"/>
              <a:lumOff val="-882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2244" tIns="7191" rIns="222244" bIns="7191" numCol="1" spcCol="1270" anchor="ctr" anchorCtr="0">
            <a:no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2E37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However, the Three component model became popular in the mid 20</a:t>
            </a:r>
            <a:r>
              <a:rPr lang="en-GB" sz="2400" baseline="30000" dirty="0">
                <a:solidFill>
                  <a:srgbClr val="2E37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400" dirty="0">
                <a:solidFill>
                  <a:srgbClr val="2E37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century and actually comes from ancient philosophy. The three components of an attitude being: Thought (cognitive), Feeling (Affective) and Action (behavioural). 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A93DD69-EC1B-4D33-87A9-60D53E618E87}"/>
              </a:ext>
            </a:extLst>
          </p:cNvPr>
          <p:cNvSpPr/>
          <p:nvPr/>
        </p:nvSpPr>
        <p:spPr>
          <a:xfrm>
            <a:off x="6539495" y="1957076"/>
            <a:ext cx="3578661" cy="1242822"/>
          </a:xfrm>
          <a:prstGeom prst="ellipse">
            <a:avLst/>
          </a:pr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9C5D5AD6-7954-401A-9A9B-F3057FB2E236}"/>
              </a:ext>
            </a:extLst>
          </p:cNvPr>
          <p:cNvSpPr/>
          <p:nvPr/>
        </p:nvSpPr>
        <p:spPr>
          <a:xfrm>
            <a:off x="8516963" y="4931461"/>
            <a:ext cx="693539" cy="443865"/>
          </a:xfrm>
          <a:prstGeom prst="down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0C079E6-4BF6-4411-AB4D-72F1A5B13363}"/>
              </a:ext>
            </a:extLst>
          </p:cNvPr>
          <p:cNvSpPr/>
          <p:nvPr/>
        </p:nvSpPr>
        <p:spPr>
          <a:xfrm>
            <a:off x="7217059" y="5242074"/>
            <a:ext cx="3328987" cy="832246"/>
          </a:xfrm>
          <a:custGeom>
            <a:avLst/>
            <a:gdLst>
              <a:gd name="connsiteX0" fmla="*/ 0 w 3328987"/>
              <a:gd name="connsiteY0" fmla="*/ 0 h 832246"/>
              <a:gd name="connsiteX1" fmla="*/ 3328987 w 3328987"/>
              <a:gd name="connsiteY1" fmla="*/ 0 h 832246"/>
              <a:gd name="connsiteX2" fmla="*/ 3328987 w 3328987"/>
              <a:gd name="connsiteY2" fmla="*/ 832246 h 832246"/>
              <a:gd name="connsiteX3" fmla="*/ 0 w 3328987"/>
              <a:gd name="connsiteY3" fmla="*/ 832246 h 832246"/>
              <a:gd name="connsiteX4" fmla="*/ 0 w 3328987"/>
              <a:gd name="connsiteY4" fmla="*/ 0 h 832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28987" h="832246">
                <a:moveTo>
                  <a:pt x="0" y="0"/>
                </a:moveTo>
                <a:lnTo>
                  <a:pt x="3328987" y="0"/>
                </a:lnTo>
                <a:lnTo>
                  <a:pt x="3328987" y="832246"/>
                </a:lnTo>
                <a:lnTo>
                  <a:pt x="0" y="832246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06248" tIns="206248" rIns="206248" bIns="20624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900" kern="1200" dirty="0"/>
              <a:t>Attitude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D843F09-BEFE-4ACC-916F-266A051C3DB4}"/>
              </a:ext>
            </a:extLst>
          </p:cNvPr>
          <p:cNvSpPr/>
          <p:nvPr/>
        </p:nvSpPr>
        <p:spPr>
          <a:xfrm>
            <a:off x="8093938" y="3016583"/>
            <a:ext cx="1575231" cy="1356354"/>
          </a:xfrm>
          <a:custGeom>
            <a:avLst/>
            <a:gdLst>
              <a:gd name="connsiteX0" fmla="*/ 0 w 1575231"/>
              <a:gd name="connsiteY0" fmla="*/ 678177 h 1356354"/>
              <a:gd name="connsiteX1" fmla="*/ 787616 w 1575231"/>
              <a:gd name="connsiteY1" fmla="*/ 0 h 1356354"/>
              <a:gd name="connsiteX2" fmla="*/ 1575232 w 1575231"/>
              <a:gd name="connsiteY2" fmla="*/ 678177 h 1356354"/>
              <a:gd name="connsiteX3" fmla="*/ 787616 w 1575231"/>
              <a:gd name="connsiteY3" fmla="*/ 1356354 h 1356354"/>
              <a:gd name="connsiteX4" fmla="*/ 0 w 1575231"/>
              <a:gd name="connsiteY4" fmla="*/ 678177 h 1356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75231" h="1356354">
                <a:moveTo>
                  <a:pt x="0" y="678177"/>
                </a:moveTo>
                <a:cubicBezTo>
                  <a:pt x="0" y="303630"/>
                  <a:pt x="352628" y="0"/>
                  <a:pt x="787616" y="0"/>
                </a:cubicBezTo>
                <a:cubicBezTo>
                  <a:pt x="1222604" y="0"/>
                  <a:pt x="1575232" y="303630"/>
                  <a:pt x="1575232" y="678177"/>
                </a:cubicBezTo>
                <a:cubicBezTo>
                  <a:pt x="1575232" y="1052724"/>
                  <a:pt x="1222604" y="1356354"/>
                  <a:pt x="787616" y="1356354"/>
                </a:cubicBezTo>
                <a:cubicBezTo>
                  <a:pt x="352628" y="1356354"/>
                  <a:pt x="0" y="1052724"/>
                  <a:pt x="0" y="678177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1007" tIns="218953" rIns="251007" bIns="218953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600" kern="12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behavioural</a:t>
            </a:r>
            <a:endParaRPr lang="en-GB" sz="1600" kern="1200" dirty="0">
              <a:solidFill>
                <a:schemeClr val="bg2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6540E6A-7452-4B66-A026-B5DC6818A080}"/>
              </a:ext>
            </a:extLst>
          </p:cNvPr>
          <p:cNvSpPr/>
          <p:nvPr/>
        </p:nvSpPr>
        <p:spPr>
          <a:xfrm>
            <a:off x="7416505" y="1849814"/>
            <a:ext cx="1465049" cy="1428647"/>
          </a:xfrm>
          <a:custGeom>
            <a:avLst/>
            <a:gdLst>
              <a:gd name="connsiteX0" fmla="*/ 0 w 1465049"/>
              <a:gd name="connsiteY0" fmla="*/ 714324 h 1428647"/>
              <a:gd name="connsiteX1" fmla="*/ 732525 w 1465049"/>
              <a:gd name="connsiteY1" fmla="*/ 0 h 1428647"/>
              <a:gd name="connsiteX2" fmla="*/ 1465050 w 1465049"/>
              <a:gd name="connsiteY2" fmla="*/ 714324 h 1428647"/>
              <a:gd name="connsiteX3" fmla="*/ 732525 w 1465049"/>
              <a:gd name="connsiteY3" fmla="*/ 1428648 h 1428647"/>
              <a:gd name="connsiteX4" fmla="*/ 0 w 1465049"/>
              <a:gd name="connsiteY4" fmla="*/ 714324 h 1428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65049" h="1428647">
                <a:moveTo>
                  <a:pt x="0" y="714324"/>
                </a:moveTo>
                <a:cubicBezTo>
                  <a:pt x="0" y="319814"/>
                  <a:pt x="327963" y="0"/>
                  <a:pt x="732525" y="0"/>
                </a:cubicBezTo>
                <a:cubicBezTo>
                  <a:pt x="1137087" y="0"/>
                  <a:pt x="1465050" y="319814"/>
                  <a:pt x="1465050" y="714324"/>
                </a:cubicBezTo>
                <a:cubicBezTo>
                  <a:pt x="1465050" y="1108834"/>
                  <a:pt x="1137087" y="1428648"/>
                  <a:pt x="732525" y="1428648"/>
                </a:cubicBezTo>
                <a:cubicBezTo>
                  <a:pt x="327963" y="1428648"/>
                  <a:pt x="0" y="1108834"/>
                  <a:pt x="0" y="714324"/>
                </a:cubicBezTo>
                <a:close/>
              </a:path>
            </a:pathLst>
          </a:custGeom>
          <a:solidFill>
            <a:schemeClr val="accent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6141" tIns="230811" rIns="236141" bIns="230811" numCol="1" spcCol="1270" anchor="ctr" anchorCtr="0">
            <a:noAutofit/>
          </a:bodyPr>
          <a:lstStyle/>
          <a:p>
            <a:pPr marL="0" lvl="0" indent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700" kern="12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Affective</a:t>
            </a:r>
            <a:endParaRPr lang="en-GB" sz="1700" kern="1200" dirty="0">
              <a:solidFill>
                <a:schemeClr val="bg2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C170C790-6502-455C-9F48-A18A0BFCA094}"/>
              </a:ext>
            </a:extLst>
          </p:cNvPr>
          <p:cNvSpPr/>
          <p:nvPr/>
        </p:nvSpPr>
        <p:spPr>
          <a:xfrm>
            <a:off x="8863733" y="2069373"/>
            <a:ext cx="1392931" cy="1248370"/>
          </a:xfrm>
          <a:custGeom>
            <a:avLst/>
            <a:gdLst>
              <a:gd name="connsiteX0" fmla="*/ 0 w 1392931"/>
              <a:gd name="connsiteY0" fmla="*/ 624185 h 1248370"/>
              <a:gd name="connsiteX1" fmla="*/ 696466 w 1392931"/>
              <a:gd name="connsiteY1" fmla="*/ 0 h 1248370"/>
              <a:gd name="connsiteX2" fmla="*/ 1392932 w 1392931"/>
              <a:gd name="connsiteY2" fmla="*/ 624185 h 1248370"/>
              <a:gd name="connsiteX3" fmla="*/ 696466 w 1392931"/>
              <a:gd name="connsiteY3" fmla="*/ 1248370 h 1248370"/>
              <a:gd name="connsiteX4" fmla="*/ 0 w 1392931"/>
              <a:gd name="connsiteY4" fmla="*/ 624185 h 1248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2931" h="1248370">
                <a:moveTo>
                  <a:pt x="0" y="624185"/>
                </a:moveTo>
                <a:cubicBezTo>
                  <a:pt x="0" y="279457"/>
                  <a:pt x="311818" y="0"/>
                  <a:pt x="696466" y="0"/>
                </a:cubicBezTo>
                <a:cubicBezTo>
                  <a:pt x="1081114" y="0"/>
                  <a:pt x="1392932" y="279457"/>
                  <a:pt x="1392932" y="624185"/>
                </a:cubicBezTo>
                <a:cubicBezTo>
                  <a:pt x="1392932" y="968913"/>
                  <a:pt x="1081114" y="1248370"/>
                  <a:pt x="696466" y="1248370"/>
                </a:cubicBezTo>
                <a:cubicBezTo>
                  <a:pt x="311818" y="1248370"/>
                  <a:pt x="0" y="968913"/>
                  <a:pt x="0" y="624185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5580" tIns="204410" rIns="225580" bIns="204410" numCol="1" spcCol="1270" anchor="ctr" anchorCtr="0">
            <a:noAutofit/>
          </a:bodyPr>
          <a:lstStyle/>
          <a:p>
            <a:pPr marL="0" lvl="0" indent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700" b="0" i="0" kern="12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cognitive</a:t>
            </a:r>
            <a:endParaRPr lang="en-GB" sz="1700" b="0" i="0" kern="1200" dirty="0">
              <a:solidFill>
                <a:schemeClr val="bg2"/>
              </a:solidFill>
            </a:endParaRPr>
          </a:p>
        </p:txBody>
      </p:sp>
      <p:sp>
        <p:nvSpPr>
          <p:cNvPr id="14" name="Shape 13">
            <a:extLst>
              <a:ext uri="{FF2B5EF4-FFF2-40B4-BE49-F238E27FC236}">
                <a16:creationId xmlns:a16="http://schemas.microsoft.com/office/drawing/2014/main" id="{F16281A9-CF37-4812-9C05-6FEB384EEE45}"/>
              </a:ext>
            </a:extLst>
          </p:cNvPr>
          <p:cNvSpPr/>
          <p:nvPr/>
        </p:nvSpPr>
        <p:spPr>
          <a:xfrm>
            <a:off x="6858046" y="1770991"/>
            <a:ext cx="3883818" cy="3107055"/>
          </a:xfrm>
          <a:prstGeom prst="funnel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108737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28374-B2E5-430C-A81A-9FDCCD6EC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are attitudes formed? </a:t>
            </a:r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F911A243-EC0C-41DE-A7D9-1744F09F5F5A}"/>
              </a:ext>
            </a:extLst>
          </p:cNvPr>
          <p:cNvSpPr/>
          <p:nvPr/>
        </p:nvSpPr>
        <p:spPr>
          <a:xfrm>
            <a:off x="-3285065" y="1435892"/>
            <a:ext cx="5184779" cy="5184779"/>
          </a:xfrm>
          <a:prstGeom prst="blockArc">
            <a:avLst>
              <a:gd name="adj1" fmla="val 18900000"/>
              <a:gd name="adj2" fmla="val 2700000"/>
              <a:gd name="adj3" fmla="val 417"/>
            </a:avLst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0">
            <a:schemeClr val="accent2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1117FBE-17CD-47D0-A66B-7965EA570333}"/>
              </a:ext>
            </a:extLst>
          </p:cNvPr>
          <p:cNvSpPr/>
          <p:nvPr/>
        </p:nvSpPr>
        <p:spPr>
          <a:xfrm>
            <a:off x="1602460" y="2488406"/>
            <a:ext cx="9470937" cy="769937"/>
          </a:xfrm>
          <a:custGeom>
            <a:avLst/>
            <a:gdLst>
              <a:gd name="connsiteX0" fmla="*/ 0 w 9470937"/>
              <a:gd name="connsiteY0" fmla="*/ 0 h 769937"/>
              <a:gd name="connsiteX1" fmla="*/ 9470937 w 9470937"/>
              <a:gd name="connsiteY1" fmla="*/ 0 h 769937"/>
              <a:gd name="connsiteX2" fmla="*/ 9470937 w 9470937"/>
              <a:gd name="connsiteY2" fmla="*/ 769937 h 769937"/>
              <a:gd name="connsiteX3" fmla="*/ 0 w 9470937"/>
              <a:gd name="connsiteY3" fmla="*/ 769937 h 769937"/>
              <a:gd name="connsiteX4" fmla="*/ 0 w 9470937"/>
              <a:gd name="connsiteY4" fmla="*/ 0 h 769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70937" h="769937">
                <a:moveTo>
                  <a:pt x="0" y="0"/>
                </a:moveTo>
                <a:lnTo>
                  <a:pt x="9470937" y="0"/>
                </a:lnTo>
                <a:lnTo>
                  <a:pt x="9470937" y="769937"/>
                </a:lnTo>
                <a:lnTo>
                  <a:pt x="0" y="76993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11138" tIns="101600" rIns="101600" bIns="101600" numCol="1" spcCol="1270" anchor="ctr" anchorCtr="0">
            <a:noAutofit/>
          </a:bodyPr>
          <a:lstStyle/>
          <a:p>
            <a:pPr marL="0" lvl="0" indent="0" algn="l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4000" kern="1200" dirty="0"/>
              <a:t>Direct experience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62F2044-5D4E-4082-959F-9A6F01E323C1}"/>
              </a:ext>
            </a:extLst>
          </p:cNvPr>
          <p:cNvSpPr/>
          <p:nvPr/>
        </p:nvSpPr>
        <p:spPr>
          <a:xfrm>
            <a:off x="1121249" y="2392164"/>
            <a:ext cx="962421" cy="962421"/>
          </a:xfrm>
          <a:prstGeom prst="ellipse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18BAE13-CC07-47B9-A142-5E6F0E3DC3CE}"/>
              </a:ext>
            </a:extLst>
          </p:cNvPr>
          <p:cNvSpPr/>
          <p:nvPr/>
        </p:nvSpPr>
        <p:spPr>
          <a:xfrm>
            <a:off x="1882332" y="3643312"/>
            <a:ext cx="9191065" cy="769937"/>
          </a:xfrm>
          <a:custGeom>
            <a:avLst/>
            <a:gdLst>
              <a:gd name="connsiteX0" fmla="*/ 0 w 9191065"/>
              <a:gd name="connsiteY0" fmla="*/ 0 h 769937"/>
              <a:gd name="connsiteX1" fmla="*/ 9191065 w 9191065"/>
              <a:gd name="connsiteY1" fmla="*/ 0 h 769937"/>
              <a:gd name="connsiteX2" fmla="*/ 9191065 w 9191065"/>
              <a:gd name="connsiteY2" fmla="*/ 769937 h 769937"/>
              <a:gd name="connsiteX3" fmla="*/ 0 w 9191065"/>
              <a:gd name="connsiteY3" fmla="*/ 769937 h 769937"/>
              <a:gd name="connsiteX4" fmla="*/ 0 w 9191065"/>
              <a:gd name="connsiteY4" fmla="*/ 0 h 769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91065" h="769937">
                <a:moveTo>
                  <a:pt x="0" y="0"/>
                </a:moveTo>
                <a:lnTo>
                  <a:pt x="9191065" y="0"/>
                </a:lnTo>
                <a:lnTo>
                  <a:pt x="9191065" y="769937"/>
                </a:lnTo>
                <a:lnTo>
                  <a:pt x="0" y="76993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5617257"/>
              <a:satOff val="-17921"/>
              <a:lumOff val="-6961"/>
              <a:alphaOff val="0"/>
            </a:schemeClr>
          </a:fillRef>
          <a:effectRef idx="0">
            <a:schemeClr val="accent2">
              <a:hueOff val="5617257"/>
              <a:satOff val="-17921"/>
              <a:lumOff val="-696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11138" tIns="101600" rIns="101600" bIns="101600" numCol="1" spcCol="1270" anchor="ctr" anchorCtr="0">
            <a:noAutofit/>
          </a:bodyPr>
          <a:lstStyle/>
          <a:p>
            <a:pPr marL="0" lvl="0" indent="0" algn="l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4000" kern="1200" dirty="0"/>
              <a:t>Classic conditioning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3781C9B-651A-4CC1-82B8-2C65E82E4919}"/>
              </a:ext>
            </a:extLst>
          </p:cNvPr>
          <p:cNvSpPr/>
          <p:nvPr/>
        </p:nvSpPr>
        <p:spPr>
          <a:xfrm>
            <a:off x="1401121" y="3547070"/>
            <a:ext cx="962421" cy="962421"/>
          </a:xfrm>
          <a:prstGeom prst="ellipse">
            <a:avLst/>
          </a:prstGeom>
        </p:spPr>
        <p:style>
          <a:lnRef idx="2">
            <a:schemeClr val="accent2">
              <a:hueOff val="5617257"/>
              <a:satOff val="-17921"/>
              <a:lumOff val="-6961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CD4CF86-D322-4891-9D5D-7F912C28E701}"/>
              </a:ext>
            </a:extLst>
          </p:cNvPr>
          <p:cNvSpPr/>
          <p:nvPr/>
        </p:nvSpPr>
        <p:spPr>
          <a:xfrm>
            <a:off x="1602460" y="4798218"/>
            <a:ext cx="9470937" cy="769937"/>
          </a:xfrm>
          <a:custGeom>
            <a:avLst/>
            <a:gdLst>
              <a:gd name="connsiteX0" fmla="*/ 0 w 9470937"/>
              <a:gd name="connsiteY0" fmla="*/ 0 h 769937"/>
              <a:gd name="connsiteX1" fmla="*/ 9470937 w 9470937"/>
              <a:gd name="connsiteY1" fmla="*/ 0 h 769937"/>
              <a:gd name="connsiteX2" fmla="*/ 9470937 w 9470937"/>
              <a:gd name="connsiteY2" fmla="*/ 769937 h 769937"/>
              <a:gd name="connsiteX3" fmla="*/ 0 w 9470937"/>
              <a:gd name="connsiteY3" fmla="*/ 769937 h 769937"/>
              <a:gd name="connsiteX4" fmla="*/ 0 w 9470937"/>
              <a:gd name="connsiteY4" fmla="*/ 0 h 769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70937" h="769937">
                <a:moveTo>
                  <a:pt x="0" y="0"/>
                </a:moveTo>
                <a:lnTo>
                  <a:pt x="9470937" y="0"/>
                </a:lnTo>
                <a:lnTo>
                  <a:pt x="9470937" y="769937"/>
                </a:lnTo>
                <a:lnTo>
                  <a:pt x="0" y="76993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11234514"/>
              <a:satOff val="-35841"/>
              <a:lumOff val="-13922"/>
              <a:alphaOff val="0"/>
            </a:schemeClr>
          </a:fillRef>
          <a:effectRef idx="0">
            <a:schemeClr val="accent2">
              <a:hueOff val="11234514"/>
              <a:satOff val="-35841"/>
              <a:lumOff val="-1392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11138" tIns="101600" rIns="101600" bIns="101600" numCol="1" spcCol="1270" anchor="ctr" anchorCtr="0">
            <a:noAutofit/>
          </a:bodyPr>
          <a:lstStyle/>
          <a:p>
            <a:pPr marL="0" lvl="0" indent="0" algn="l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4000" kern="1200" dirty="0"/>
              <a:t>Observational learning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BEE97F6-0969-4203-89A1-0924BDF00039}"/>
              </a:ext>
            </a:extLst>
          </p:cNvPr>
          <p:cNvSpPr/>
          <p:nvPr/>
        </p:nvSpPr>
        <p:spPr>
          <a:xfrm>
            <a:off x="1121249" y="4701976"/>
            <a:ext cx="962421" cy="962421"/>
          </a:xfrm>
          <a:prstGeom prst="ellipse">
            <a:avLst/>
          </a:prstGeom>
        </p:spPr>
        <p:style>
          <a:lnRef idx="2">
            <a:schemeClr val="accent2">
              <a:hueOff val="11234514"/>
              <a:satOff val="-35841"/>
              <a:lumOff val="-13922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427417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48E540A-1FDE-4179-ACA3-7D24C43B9558}"/>
              </a:ext>
            </a:extLst>
          </p:cNvPr>
          <p:cNvSpPr txBox="1"/>
          <p:nvPr/>
        </p:nvSpPr>
        <p:spPr>
          <a:xfrm>
            <a:off x="2931091" y="2880986"/>
            <a:ext cx="740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highlight>
                  <a:srgbClr val="FFFF00"/>
                </a:highlight>
              </a:rPr>
              <a:t>Theory of Planned Behaviour</a:t>
            </a:r>
          </a:p>
        </p:txBody>
      </p:sp>
    </p:spTree>
    <p:extLst>
      <p:ext uri="{BB962C8B-B14F-4D97-AF65-F5344CB8AC3E}">
        <p14:creationId xmlns:p14="http://schemas.microsoft.com/office/powerpoint/2010/main" val="34142282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F7902-93CE-4675-89EE-F97333545B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9143" y="231790"/>
            <a:ext cx="10058400" cy="1126116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Theory of Planned Behaviour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25BA5-FBF9-4CBE-9975-DC7E54827D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7542" y="1212763"/>
            <a:ext cx="5145315" cy="52025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first factor that we need to consider is the actual </a:t>
            </a: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attitude</a:t>
            </a: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that we hold towards the behaviour, and it is important to note that it is the attitude towards the behaviour that is crucial, </a:t>
            </a:r>
          </a:p>
          <a:p>
            <a:pPr marL="0" indent="0">
              <a:buNone/>
            </a:pP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Next, we have </a:t>
            </a: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subjective norms, </a:t>
            </a: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which are basically the beliefs of the people who matter to us, so, perhaps, our family and our friends, and whether they have a favourable attitude towards the behaviour.</a:t>
            </a:r>
          </a:p>
          <a:p>
            <a:pPr marL="0" indent="0">
              <a:buNone/>
            </a:pP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Following this, we have </a:t>
            </a: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perceived control</a:t>
            </a: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and this relates to whether the person believes they have the resources and opportunity to engage in the behaviour.</a:t>
            </a:r>
          </a:p>
          <a:p>
            <a:pPr marL="0" indent="0">
              <a:buNone/>
            </a:pP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Each one of these three factors feeds into the </a:t>
            </a: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intention</a:t>
            </a: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and this should be specific to one particular behaviour in order for it to carry through. </a:t>
            </a:r>
          </a:p>
          <a:p>
            <a:pPr marL="0" indent="0">
              <a:buNone/>
            </a:pP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Finally, we have the actual </a:t>
            </a: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itself.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Content Placeholder 5" descr="A close up of a device&#10;&#10;Description automatically generated">
            <a:extLst>
              <a:ext uri="{FF2B5EF4-FFF2-40B4-BE49-F238E27FC236}">
                <a16:creationId xmlns:a16="http://schemas.microsoft.com/office/drawing/2014/main" id="{F5D6FED7-C730-4086-A177-F7D8CBB6C5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381" t="29686" r="66429" b="49188"/>
          <a:stretch/>
        </p:blipFill>
        <p:spPr>
          <a:xfrm>
            <a:off x="489850" y="2984000"/>
            <a:ext cx="1676399" cy="889999"/>
          </a:xfrm>
          <a:prstGeom prst="rect">
            <a:avLst/>
          </a:prstGeom>
        </p:spPr>
      </p:pic>
      <p:pic>
        <p:nvPicPr>
          <p:cNvPr id="5" name="Content Placeholder 5" descr="A close up of a device&#10;&#10;Description automatically generated">
            <a:extLst>
              <a:ext uri="{FF2B5EF4-FFF2-40B4-BE49-F238E27FC236}">
                <a16:creationId xmlns:a16="http://schemas.microsoft.com/office/drawing/2014/main" id="{22F17569-7FA9-4DC6-926C-B3180BAAF2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916" t="53346" r="66905" b="29308"/>
          <a:stretch/>
        </p:blipFill>
        <p:spPr>
          <a:xfrm>
            <a:off x="489850" y="4121610"/>
            <a:ext cx="1676399" cy="767352"/>
          </a:xfrm>
          <a:prstGeom prst="rect">
            <a:avLst/>
          </a:prstGeom>
        </p:spPr>
      </p:pic>
      <p:pic>
        <p:nvPicPr>
          <p:cNvPr id="6" name="Content Placeholder 5" descr="A close up of a device&#10;&#10;Description automatically generated">
            <a:extLst>
              <a:ext uri="{FF2B5EF4-FFF2-40B4-BE49-F238E27FC236}">
                <a16:creationId xmlns:a16="http://schemas.microsoft.com/office/drawing/2014/main" id="{046260A1-C117-45A3-8821-16EE2DB3AA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571" t="73932" r="67857" b="8722"/>
          <a:stretch/>
        </p:blipFill>
        <p:spPr>
          <a:xfrm>
            <a:off x="489852" y="5136574"/>
            <a:ext cx="1676399" cy="833759"/>
          </a:xfrm>
          <a:prstGeom prst="rect">
            <a:avLst/>
          </a:prstGeom>
        </p:spPr>
      </p:pic>
      <p:pic>
        <p:nvPicPr>
          <p:cNvPr id="7" name="Content Placeholder 5" descr="A close up of a device&#10;&#10;Description automatically generated">
            <a:extLst>
              <a:ext uri="{FF2B5EF4-FFF2-40B4-BE49-F238E27FC236}">
                <a16:creationId xmlns:a16="http://schemas.microsoft.com/office/drawing/2014/main" id="{848DAAB8-17C2-4F7B-A85D-86164A79A32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190" t="51859" r="40238" b="29197"/>
          <a:stretch/>
        </p:blipFill>
        <p:spPr>
          <a:xfrm>
            <a:off x="2458355" y="4079330"/>
            <a:ext cx="1568451" cy="85191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8F49E75-63E5-46A2-9ACF-CF4B1DFC8D1F}"/>
              </a:ext>
            </a:extLst>
          </p:cNvPr>
          <p:cNvSpPr txBox="1"/>
          <p:nvPr/>
        </p:nvSpPr>
        <p:spPr>
          <a:xfrm>
            <a:off x="488865" y="1274331"/>
            <a:ext cx="527330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Probably the best-known theory that examines our attitudes and behaviour is Ajzen' s (1991) theory of planned behaviour. </a:t>
            </a:r>
          </a:p>
          <a:p>
            <a:pPr marL="0" indent="0">
              <a:buNone/>
            </a:pPr>
            <a:r>
              <a:rPr lang="en-GB" sz="16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theory suggests that there are a number of different factors that shape whether our attitudes are reflected in our behaviour. </a:t>
            </a:r>
          </a:p>
          <a:p>
            <a:endParaRPr lang="en-GB" dirty="0"/>
          </a:p>
        </p:txBody>
      </p:sp>
      <p:pic>
        <p:nvPicPr>
          <p:cNvPr id="10" name="Content Placeholder 5" descr="A close up of a device&#10;&#10;Description automatically generated">
            <a:extLst>
              <a:ext uri="{FF2B5EF4-FFF2-40B4-BE49-F238E27FC236}">
                <a16:creationId xmlns:a16="http://schemas.microsoft.com/office/drawing/2014/main" id="{73AF5ADC-73D3-4E23-B405-C9DFC965E09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7976" t="52694" r="13491" b="29960"/>
          <a:stretch/>
        </p:blipFill>
        <p:spPr>
          <a:xfrm>
            <a:off x="4415563" y="4079331"/>
            <a:ext cx="1849171" cy="809632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F1281B8-2026-4B8F-BF34-80ABD8A7C306}"/>
              </a:ext>
            </a:extLst>
          </p:cNvPr>
          <p:cNvCxnSpPr>
            <a:cxnSpLocks/>
            <a:stCxn id="4" idx="3"/>
          </p:cNvCxnSpPr>
          <p:nvPr/>
        </p:nvCxnSpPr>
        <p:spPr>
          <a:xfrm>
            <a:off x="2166249" y="3429000"/>
            <a:ext cx="997865" cy="54791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05F9C4E-4482-423D-AA65-A7E44CD2D2AD}"/>
              </a:ext>
            </a:extLst>
          </p:cNvPr>
          <p:cNvCxnSpPr>
            <a:cxnSpLocks/>
          </p:cNvCxnSpPr>
          <p:nvPr/>
        </p:nvCxnSpPr>
        <p:spPr>
          <a:xfrm flipV="1">
            <a:off x="2235187" y="5033657"/>
            <a:ext cx="928927" cy="60228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E6C9DC4-7D0F-4F88-82AC-21ABF842BCBB}"/>
              </a:ext>
            </a:extLst>
          </p:cNvPr>
          <p:cNvCxnSpPr>
            <a:cxnSpLocks/>
          </p:cNvCxnSpPr>
          <p:nvPr/>
        </p:nvCxnSpPr>
        <p:spPr>
          <a:xfrm flipV="1">
            <a:off x="1962128" y="4543332"/>
            <a:ext cx="703053" cy="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1F910D1-C7C0-4F30-9F09-65F8D0430990}"/>
              </a:ext>
            </a:extLst>
          </p:cNvPr>
          <p:cNvCxnSpPr>
            <a:cxnSpLocks/>
          </p:cNvCxnSpPr>
          <p:nvPr/>
        </p:nvCxnSpPr>
        <p:spPr>
          <a:xfrm flipV="1">
            <a:off x="3866684" y="4497664"/>
            <a:ext cx="703053" cy="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033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7CD70E8-1ED5-4305-89C1-223EC290CC4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tretch/>
        </p:blipFill>
        <p:spPr>
          <a:xfrm>
            <a:off x="228599" y="542925"/>
            <a:ext cx="7696201" cy="5772150"/>
          </a:xfrm>
          <a:noFill/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41B38849-8374-4606-8E08-BD7B5B2B4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/>
          <a:lstStyle/>
          <a:p>
            <a:r>
              <a:rPr lang="en-US" dirty="0"/>
              <a:t>Study Skills Videos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2DAEDA44-7027-4DE8-8328-F907E55A38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/>
          <a:lstStyle/>
          <a:p>
            <a:r>
              <a:rPr lang="en-US" dirty="0"/>
              <a:t>Remember that short study skills videos are available on the module Moodle Page to help you too. </a:t>
            </a:r>
          </a:p>
        </p:txBody>
      </p:sp>
    </p:spTree>
    <p:extLst>
      <p:ext uri="{BB962C8B-B14F-4D97-AF65-F5344CB8AC3E}">
        <p14:creationId xmlns:p14="http://schemas.microsoft.com/office/powerpoint/2010/main" val="29571161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CECBD-EEB3-4E4A-8198-8903D4130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657" y="428171"/>
            <a:ext cx="10058400" cy="1371600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86D586-1F44-476E-B2CA-976F3A491A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657" y="1799772"/>
            <a:ext cx="10457543" cy="283485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Ajzen, I. (1991). The theory of planned behaviour, 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Organizational Behaviour and Human Decision Processes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 50(2), 179-211. </a:t>
            </a: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Eysenck, M., (2017), 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Simply Psychology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 Taylor &amp; Francis Group, ProQuest 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Ebook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Central. </a:t>
            </a: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Hogg, M. and Vaughan, G., (2017), 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Social Psychology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 8</a:t>
            </a:r>
            <a:r>
              <a:rPr lang="en-GB" sz="18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edition, Harlow: Pearson Education.</a:t>
            </a:r>
          </a:p>
        </p:txBody>
      </p:sp>
    </p:spTree>
    <p:extLst>
      <p:ext uri="{BB962C8B-B14F-4D97-AF65-F5344CB8AC3E}">
        <p14:creationId xmlns:p14="http://schemas.microsoft.com/office/powerpoint/2010/main" val="22540718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2D276E62-80A3-44DD-9BCC-97ED2B99B5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7651BA-F45C-4845-9AB3-E0A65B39F5E1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{B24A9C12-8F93-4DD8-9B88-5E97887464E9}tf78438558_win32</Template>
  <TotalTime>127</TotalTime>
  <Words>614</Words>
  <Application>Microsoft Office PowerPoint</Application>
  <PresentationFormat>Widescreen</PresentationFormat>
  <Paragraphs>65</Paragraphs>
  <Slides>16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Century Gothic</vt:lpstr>
      <vt:lpstr>Garamond</vt:lpstr>
      <vt:lpstr>Wingdings</vt:lpstr>
      <vt:lpstr>SavonVTI</vt:lpstr>
      <vt:lpstr>Workshop Component 2  Case study</vt:lpstr>
      <vt:lpstr>So far we have: </vt:lpstr>
      <vt:lpstr>This week we will be: </vt:lpstr>
      <vt:lpstr>Assignment Brief and guidance</vt:lpstr>
      <vt:lpstr>Week 10 Folder</vt:lpstr>
      <vt:lpstr>Revising the theories</vt:lpstr>
      <vt:lpstr>Social Learning Theory</vt:lpstr>
      <vt:lpstr>Social learning theory </vt:lpstr>
      <vt:lpstr>Modelling: </vt:lpstr>
      <vt:lpstr>Attitude formation</vt:lpstr>
      <vt:lpstr>The three-component model of attitude. </vt:lpstr>
      <vt:lpstr>How are attitudes formed? </vt:lpstr>
      <vt:lpstr>PowerPoint Presentation</vt:lpstr>
      <vt:lpstr>Theory of Planned Behaviour</vt:lpstr>
      <vt:lpstr>Study Skills Videos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Aggression theories and prosocial Behaviour</dc:title>
  <dc:creator>Rebecca Kavanagh</dc:creator>
  <cp:lastModifiedBy>Rebecca Kavanagh</cp:lastModifiedBy>
  <cp:revision>12</cp:revision>
  <dcterms:created xsi:type="dcterms:W3CDTF">2020-11-03T22:53:34Z</dcterms:created>
  <dcterms:modified xsi:type="dcterms:W3CDTF">2021-07-19T07:34:57Z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