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1.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Lst>
  <p:sldSz cy="5143500" cx="9144000"/>
  <p:notesSz cx="51435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B6290A12-9427-4C52-AD3F-6E78450EA1EC}">
  <a:tblStyle styleId="{B6290A12-9427-4C52-AD3F-6E78450EA1EC}"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10" Type="http://schemas.openxmlformats.org/officeDocument/2006/relationships/slide" Target="slides/slide5.xml"/><Relationship Id="rId32" Type="http://schemas.openxmlformats.org/officeDocument/2006/relationships/slide" Target="slides/slide27.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 name="Shape 11"/>
        <p:cNvGrpSpPr/>
        <p:nvPr/>
      </p:nvGrpSpPr>
      <p:grpSpPr>
        <a:xfrm>
          <a:off x="0" y="0"/>
          <a:ext cx="0" cy="0"/>
          <a:chOff x="0" y="0"/>
          <a:chExt cx="0" cy="0"/>
        </a:xfrm>
      </p:grpSpPr>
      <p:sp>
        <p:nvSpPr>
          <p:cNvPr id="12" name="Google Shape;12;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 name="Google Shape;13;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This deck doubles as a workbook: students follow the tasks live in the session and keep the slides as their reference afterwards. Each task is a click path ending in a check of what they should see. Distribute Practice_Interview_Amina.docx with the slides.</a:t>
            </a:r>
            <a:endParaRPr/>
          </a:p>
        </p:txBody>
      </p:sp>
      <p:sp>
        <p:nvSpPr>
          <p:cNvPr id="14" name="Google Shape;14;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 name="Shape 23"/>
        <p:cNvGrpSpPr/>
        <p:nvPr/>
      </p:nvGrpSpPr>
      <p:grpSpPr>
        <a:xfrm>
          <a:off x="0" y="0"/>
          <a:ext cx="0" cy="0"/>
          <a:chOff x="0" y="0"/>
          <a:chExt cx="0" cy="0"/>
        </a:xfrm>
      </p:grpSpPr>
      <p:sp>
        <p:nvSpPr>
          <p:cNvPr id="24" name="Google Shape;24;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 name="Google Shape;25;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Set expectations: this is a doing session. Students without NVivo installed pair up with a neighbour and swap at the halfway point. Menu labels can vary slightly between versions; the shape of each task does not.</a:t>
            </a:r>
            <a:endParaRPr/>
          </a:p>
        </p:txBody>
      </p:sp>
      <p:sp>
        <p:nvSpPr>
          <p:cNvPr id="26" name="Google Shape;26;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 name="Shape 39"/>
        <p:cNvGrpSpPr/>
        <p:nvPr/>
      </p:nvGrpSpPr>
      <p:grpSpPr>
        <a:xfrm>
          <a:off x="0" y="0"/>
          <a:ext cx="0" cy="0"/>
          <a:chOff x="0" y="0"/>
          <a:chExt cx="0" cy="0"/>
        </a:xfrm>
      </p:grpSpPr>
      <p:sp>
        <p:nvSpPr>
          <p:cNvPr id="40" name="Google Shape;40;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1" name="Google Shape;41;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Everything in the workbook happens inside this fictional study, so every click has a research purpose. Walk through the pack briefly: background, aim, RQs, design, then the interview guide on page 2. Amina's transcript is one interview produced with that guide, covering core questions 2, 4, 5 and 6.</a:t>
            </a:r>
            <a:endParaRPr/>
          </a:p>
        </p:txBody>
      </p:sp>
      <p:sp>
        <p:nvSpPr>
          <p:cNvPr id="42" name="Google Shape;42;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 name="Shape 58"/>
        <p:cNvGrpSpPr/>
        <p:nvPr/>
      </p:nvGrpSpPr>
      <p:grpSpPr>
        <a:xfrm>
          <a:off x="0" y="0"/>
          <a:ext cx="0" cy="0"/>
          <a:chOff x="0" y="0"/>
          <a:chExt cx="0" cy="0"/>
        </a:xfrm>
      </p:grpSpPr>
      <p:sp>
        <p:nvSpPr>
          <p:cNvPr id="59" name="Google Shape;59;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0" name="Google Shape;60;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This slide is the bridge students usually lack: they learn clicks without seeing why. Return to it after Task 10 and ask which RQ each artefact serves. The same mapping exercise, done for their own study, is the first step of their real NVivo setup.</a:t>
            </a:r>
            <a:endParaRPr/>
          </a:p>
        </p:txBody>
      </p:sp>
      <p:sp>
        <p:nvSpPr>
          <p:cNvPr id="61" name="Google Shape;61;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 name="Shape 67"/>
        <p:cNvGrpSpPr/>
        <p:nvPr/>
      </p:nvGrpSpPr>
      <p:grpSpPr>
        <a:xfrm>
          <a:off x="0" y="0"/>
          <a:ext cx="0" cy="0"/>
          <a:chOff x="0" y="0"/>
          <a:chExt cx="0" cy="0"/>
        </a:xfrm>
      </p:grpSpPr>
      <p:sp>
        <p:nvSpPr>
          <p:cNvPr id="68" name="Google Shape;68;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9" name="Google Shape;69;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Keep this map in mind throughout: every task starts either from the ribbon along the top or from the navigation pane on the left. Illustrative recreation; show the real interface alongside if presenting live.</a:t>
            </a:r>
            <a:endParaRPr/>
          </a:p>
        </p:txBody>
      </p:sp>
      <p:sp>
        <p:nvSpPr>
          <p:cNvPr id="70" name="Google Shape;70;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7" name="Google Shape;167;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Licence keys and download links come from the university software portal; students should sort installation before the session where possible. Mac installation differs slightly; point Mac users to the Lumivero help pages.</a:t>
            </a:r>
            <a:endParaRPr/>
          </a:p>
        </p:txBody>
      </p:sp>
      <p:sp>
        <p:nvSpPr>
          <p:cNvPr id="168" name="Google Shape;168;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7" name="Shape 187"/>
        <p:cNvGrpSpPr/>
        <p:nvPr/>
      </p:nvGrpSpPr>
      <p:grpSpPr>
        <a:xfrm>
          <a:off x="0" y="0"/>
          <a:ext cx="0" cy="0"/>
          <a:chOff x="0" y="0"/>
          <a:chExt cx="0" cy="0"/>
        </a:xfrm>
      </p:grpSpPr>
      <p:sp>
        <p:nvSpPr>
          <p:cNvPr id="188" name="Google Shape;188;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9" name="Google Shape;189;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Windows saves .nvp files, Mac .nvpx; NVivo 15 projects move between the two. The dated-copy habit is non-negotiable for doctoral data: one copy on the machine, one on separate storage such as university OneDrive.</a:t>
            </a:r>
            <a:endParaRPr/>
          </a:p>
        </p:txBody>
      </p:sp>
      <p:sp>
        <p:nvSpPr>
          <p:cNvPr id="190" name="Google Shape;190;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9" name="Shape 209"/>
        <p:cNvGrpSpPr/>
        <p:nvPr/>
      </p:nvGrpSpPr>
      <p:grpSpPr>
        <a:xfrm>
          <a:off x="0" y="0"/>
          <a:ext cx="0" cy="0"/>
          <a:chOff x="0" y="0"/>
          <a:chExt cx="0" cy="0"/>
        </a:xfrm>
      </p:grpSpPr>
      <p:sp>
        <p:nvSpPr>
          <p:cNvPr id="210" name="Google Shape;210;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1" name="Google Shape;211;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practice file is distributed with this workbook. Its speaker turns are styled Heading 2 for the interviewer and Heading 3 for Amina, so later it can be auto-coded by section, and it gives everyone identical material for the coding tasks. The same Import ribbon handles PDFs, audio, video, surveys and bibliographies from EndNote or Zotero.</a:t>
            </a:r>
            <a:endParaRPr/>
          </a:p>
        </p:txBody>
      </p:sp>
      <p:sp>
        <p:nvSpPr>
          <p:cNvPr id="212" name="Google Shape;212;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1" name="Shape 231"/>
        <p:cNvGrpSpPr/>
        <p:nvPr/>
      </p:nvGrpSpPr>
      <p:grpSpPr>
        <a:xfrm>
          <a:off x="0" y="0"/>
          <a:ext cx="0" cy="0"/>
          <a:chOff x="0" y="0"/>
          <a:chExt cx="0" cy="0"/>
        </a:xfrm>
      </p:grpSpPr>
      <p:sp>
        <p:nvSpPr>
          <p:cNvPr id="232" name="Google Shape;232;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3" name="Google Shape;233;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Insist on the description: a code without a definition cannot be applied consistently, and the exported codebook with definitions is what supervisors and examiners read. Two broad codes are enough to start; child codes come once the data demands them.</a:t>
            </a:r>
            <a:endParaRPr/>
          </a:p>
        </p:txBody>
      </p:sp>
      <p:sp>
        <p:nvSpPr>
          <p:cNvPr id="234" name="Google Shape;234;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3" name="Shape 253"/>
        <p:cNvGrpSpPr/>
        <p:nvPr/>
      </p:nvGrpSpPr>
      <p:grpSpPr>
        <a:xfrm>
          <a:off x="0" y="0"/>
          <a:ext cx="0" cy="0"/>
          <a:chOff x="0" y="0"/>
          <a:chExt cx="0" cy="0"/>
        </a:xfrm>
      </p:grpSpPr>
      <p:sp>
        <p:nvSpPr>
          <p:cNvPr id="254" name="Google Shape;254;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5" name="Google Shape;255;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This is the heart of the session: coding is you reading, selecting and deciding, and the software recording it. Circulate until every student has coded at least three passages. Ask pairs to compare which passages they chose; disagreement is the teaching point, not a problem.</a:t>
            </a:r>
            <a:endParaRPr/>
          </a:p>
        </p:txBody>
      </p:sp>
      <p:sp>
        <p:nvSpPr>
          <p:cNvPr id="256" name="Google Shape;256;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8" name="Shape 278"/>
        <p:cNvGrpSpPr/>
        <p:nvPr/>
      </p:nvGrpSpPr>
      <p:grpSpPr>
        <a:xfrm>
          <a:off x="0" y="0"/>
          <a:ext cx="0" cy="0"/>
          <a:chOff x="0" y="0"/>
          <a:chExt cx="0" cy="0"/>
        </a:xfrm>
      </p:grpSpPr>
      <p:sp>
        <p:nvSpPr>
          <p:cNvPr id="279" name="Google Shape;279;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0" name="Google Shape;280;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Recoding, uncoding, merging and renaming are normal and expected: the codebook is a living structure. The double-click retrieval is the payoff of coding: every passage about barriers, from every file, in one window.</a:t>
            </a:r>
            <a:endParaRPr/>
          </a:p>
        </p:txBody>
      </p:sp>
      <p:sp>
        <p:nvSpPr>
          <p:cNvPr id="281" name="Google Shape;281;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0" name="Shape 300"/>
        <p:cNvGrpSpPr/>
        <p:nvPr/>
      </p:nvGrpSpPr>
      <p:grpSpPr>
        <a:xfrm>
          <a:off x="0" y="0"/>
          <a:ext cx="0" cy="0"/>
          <a:chOff x="0" y="0"/>
          <a:chExt cx="0" cy="0"/>
        </a:xfrm>
      </p:grpSpPr>
      <p:sp>
        <p:nvSpPr>
          <p:cNvPr id="301" name="Google Shape;301;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2" name="Google Shape;302;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With one practice file, students will have 1 in the Files column; this shows where sustained coding leads. Child codes emerge by splitting broad codes as understanding grows, not by inventing a taxonomy up front.</a:t>
            </a:r>
            <a:endParaRPr/>
          </a:p>
        </p:txBody>
      </p:sp>
      <p:sp>
        <p:nvSpPr>
          <p:cNvPr id="303" name="Google Shape;303;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4" name="Shape 314"/>
        <p:cNvGrpSpPr/>
        <p:nvPr/>
      </p:nvGrpSpPr>
      <p:grpSpPr>
        <a:xfrm>
          <a:off x="0" y="0"/>
          <a:ext cx="0" cy="0"/>
          <a:chOff x="0" y="0"/>
          <a:chExt cx="0" cy="0"/>
        </a:xfrm>
      </p:grpSpPr>
      <p:sp>
        <p:nvSpPr>
          <p:cNvPr id="315" name="Google Shape;315;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16" name="Google Shape;316;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Cases and attributes are what make comparison possible later: with 20 interviews classified this way, one query compares seniors with juniors or site with site. Attribute tables can also be prepared in Excel and imported in one step when the cohort of participants is large.</a:t>
            </a:r>
            <a:endParaRPr/>
          </a:p>
        </p:txBody>
      </p:sp>
      <p:sp>
        <p:nvSpPr>
          <p:cNvPr id="317" name="Google Shape;317;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6" name="Shape 336"/>
        <p:cNvGrpSpPr/>
        <p:nvPr/>
      </p:nvGrpSpPr>
      <p:grpSpPr>
        <a:xfrm>
          <a:off x="0" y="0"/>
          <a:ext cx="0" cy="0"/>
          <a:chOff x="0" y="0"/>
          <a:chExt cx="0" cy="0"/>
        </a:xfrm>
      </p:grpSpPr>
      <p:sp>
        <p:nvSpPr>
          <p:cNvPr id="337" name="Google Shape;337;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38" name="Google Shape;338;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Bazeley and Richards' core advice: start the journal before the real data, because early explorations are themselves data. Dated memos are the audit trail that answers the viva question of how a passage became a theme. Memoing in balance with coding is what separates analysis from filing.</a:t>
            </a:r>
            <a:endParaRPr/>
          </a:p>
        </p:txBody>
      </p:sp>
      <p:sp>
        <p:nvSpPr>
          <p:cNvPr id="339" name="Google Shape;339;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8" name="Shape 358"/>
        <p:cNvGrpSpPr/>
        <p:nvPr/>
      </p:nvGrpSpPr>
      <p:grpSpPr>
        <a:xfrm>
          <a:off x="0" y="0"/>
          <a:ext cx="0" cy="0"/>
          <a:chOff x="0" y="0"/>
          <a:chExt cx="0" cy="0"/>
        </a:xfrm>
      </p:grpSpPr>
      <p:sp>
        <p:nvSpPr>
          <p:cNvPr id="359" name="Google Shape;359;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60" name="Google Shape;360;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Show how changing stop words and stemming changes the word frequency result: a useful demonstration of why counts are a starting point, not findings. Saved queries rerun automatically as new files are added.</a:t>
            </a:r>
            <a:endParaRPr/>
          </a:p>
        </p:txBody>
      </p:sp>
      <p:sp>
        <p:nvSpPr>
          <p:cNvPr id="361" name="Google Shape;361;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0" name="Shape 380"/>
        <p:cNvGrpSpPr/>
        <p:nvPr/>
      </p:nvGrpSpPr>
      <p:grpSpPr>
        <a:xfrm>
          <a:off x="0" y="0"/>
          <a:ext cx="0" cy="0"/>
          <a:chOff x="0" y="0"/>
          <a:chExt cx="0" cy="0"/>
        </a:xfrm>
      </p:grpSpPr>
      <p:sp>
        <p:nvSpPr>
          <p:cNvPr id="381" name="Google Shape;381;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82" name="Google Shape;382;p1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With one practice interview the grid is small; the point is the mechanics. Crosstab, next to Matrix Coding on the Explore ribbon, does the same job directly against classification attributes and is often quicker for demographic comparisons.</a:t>
            </a:r>
            <a:endParaRPr/>
          </a:p>
        </p:txBody>
      </p:sp>
      <p:sp>
        <p:nvSpPr>
          <p:cNvPr id="383" name="Google Shape;383;p1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2" name="Shape 402"/>
        <p:cNvGrpSpPr/>
        <p:nvPr/>
      </p:nvGrpSpPr>
      <p:grpSpPr>
        <a:xfrm>
          <a:off x="0" y="0"/>
          <a:ext cx="0" cy="0"/>
          <a:chOff x="0" y="0"/>
          <a:chExt cx="0" cy="0"/>
        </a:xfrm>
      </p:grpSpPr>
      <p:sp>
        <p:nvSpPr>
          <p:cNvPr id="403" name="Google Shape;403;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04" name="Google Shape;404;p1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Ask the room what the matrix might mean: why would seniors talk three times more about barriers? The answer comes from reading the extracts behind the cells. That habit, from count to extract to interpretation, is the whole discipline of query work.</a:t>
            </a:r>
            <a:endParaRPr/>
          </a:p>
        </p:txBody>
      </p:sp>
      <p:sp>
        <p:nvSpPr>
          <p:cNvPr id="405" name="Google Shape;405;p1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9" name="Shape 429"/>
        <p:cNvGrpSpPr/>
        <p:nvPr/>
      </p:nvGrpSpPr>
      <p:grpSpPr>
        <a:xfrm>
          <a:off x="0" y="0"/>
          <a:ext cx="0" cy="0"/>
          <a:chOff x="0" y="0"/>
          <a:chExt cx="0" cy="0"/>
        </a:xfrm>
      </p:grpSpPr>
      <p:sp>
        <p:nvSpPr>
          <p:cNvPr id="430" name="Google Shape;430;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31" name="Google Shape;431;p1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codebook export plus dated memos is the audit trail in portable form. Encourage students to export the codebook before each supervision meeting so the discussion works from evidence, not memory.</a:t>
            </a:r>
            <a:endParaRPr/>
          </a:p>
        </p:txBody>
      </p:sp>
      <p:sp>
        <p:nvSpPr>
          <p:cNvPr id="432" name="Google Shape;432;p1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1" name="Shape 451"/>
        <p:cNvGrpSpPr/>
        <p:nvPr/>
      </p:nvGrpSpPr>
      <p:grpSpPr>
        <a:xfrm>
          <a:off x="0" y="0"/>
          <a:ext cx="0" cy="0"/>
          <a:chOff x="0" y="0"/>
          <a:chExt cx="0" cy="0"/>
        </a:xfrm>
      </p:grpSpPr>
      <p:sp>
        <p:nvSpPr>
          <p:cNvPr id="452" name="Google Shape;452;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53" name="Google Shape;453;p1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Frame carefully: Tasks 1 to 11 are the ordinary, complete way of working. The Assistant is an optional paid add-on that many university licences exclude. The rule comes first, before any clicks.</a:t>
            </a:r>
            <a:endParaRPr/>
          </a:p>
        </p:txBody>
      </p:sp>
      <p:sp>
        <p:nvSpPr>
          <p:cNvPr id="454" name="Google Shape;454;p1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1" name="Shape 461"/>
        <p:cNvGrpSpPr/>
        <p:nvPr/>
      </p:nvGrpSpPr>
      <p:grpSpPr>
        <a:xfrm>
          <a:off x="0" y="0"/>
          <a:ext cx="0" cy="0"/>
          <a:chOff x="0" y="0"/>
          <a:chExt cx="0" cy="0"/>
        </a:xfrm>
      </p:grpSpPr>
      <p:sp>
        <p:nvSpPr>
          <p:cNvPr id="462" name="Google Shape;462;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63" name="Google Shape;463;p2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Read aloud, slowly. Proofreading means grammar and syntax: not rewriting, not restructuring, not generating. Everything analytical is the student's own work, without exception. Tasks 12 and 13 exist so that any student who does use the Assistant does so lawfully, ethically and transparently.</a:t>
            </a:r>
            <a:endParaRPr/>
          </a:p>
        </p:txBody>
      </p:sp>
      <p:sp>
        <p:nvSpPr>
          <p:cNvPr id="464" name="Google Shape;464;p2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0" name="Shape 470"/>
        <p:cNvGrpSpPr/>
        <p:nvPr/>
      </p:nvGrpSpPr>
      <p:grpSpPr>
        <a:xfrm>
          <a:off x="0" y="0"/>
          <a:ext cx="0" cy="0"/>
          <a:chOff x="0" y="0"/>
          <a:chExt cx="0" cy="0"/>
        </a:xfrm>
      </p:grpSpPr>
      <p:sp>
        <p:nvSpPr>
          <p:cNvPr id="471" name="Google Shape;471;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72" name="Google Shape;472;p2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Lumivero states that Assistant data is sent securely, processed, returned to the project and deleted from the servers with zero retention, and is not used to train external models; students verify current terms themselves and cite them in the ethics application. If the option is greyed out, they are not logged in.</a:t>
            </a:r>
            <a:endParaRPr/>
          </a:p>
        </p:txBody>
      </p:sp>
      <p:sp>
        <p:nvSpPr>
          <p:cNvPr id="473" name="Google Shape;473;p2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1" name="Shape 491"/>
        <p:cNvGrpSpPr/>
        <p:nvPr/>
      </p:nvGrpSpPr>
      <p:grpSpPr>
        <a:xfrm>
          <a:off x="0" y="0"/>
          <a:ext cx="0" cy="0"/>
          <a:chOff x="0" y="0"/>
          <a:chExt cx="0" cy="0"/>
        </a:xfrm>
      </p:grpSpPr>
      <p:sp>
        <p:nvSpPr>
          <p:cNvPr id="492" name="Google Shape;492;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93" name="Google Shape;493;p2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These are the three menu items students will actually see. Note what the Assistant will not process: spreadsheet datasets and audio or video without transcripts. The suggest-child-codes evidence view is worth demonstrating: it shows exactly which passages drove each suggestion, which is what makes accept-or-reject a genuine researcher decision.</a:t>
            </a:r>
            <a:endParaRPr/>
          </a:p>
        </p:txBody>
      </p:sp>
      <p:sp>
        <p:nvSpPr>
          <p:cNvPr id="494" name="Google Shape;494;p2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8" name="Shape 508"/>
        <p:cNvGrpSpPr/>
        <p:nvPr/>
      </p:nvGrpSpPr>
      <p:grpSpPr>
        <a:xfrm>
          <a:off x="0" y="0"/>
          <a:ext cx="0" cy="0"/>
          <a:chOff x="0" y="0"/>
          <a:chExt cx="0" cy="0"/>
        </a:xfrm>
      </p:grpSpPr>
      <p:sp>
        <p:nvSpPr>
          <p:cNvPr id="509" name="Google Shape;509;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10" name="Google Shape;510;p2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left column is deliberately narrow. If a suggestion survives into the codebook, the interpretation and wording must be demonstrably the student's own, and the memo trail must show it. When in doubt, do it yourself and ask your supervisor.</a:t>
            </a:r>
            <a:endParaRPr/>
          </a:p>
        </p:txBody>
      </p:sp>
      <p:sp>
        <p:nvSpPr>
          <p:cNvPr id="511" name="Google Shape;511;p2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0" name="Shape 520"/>
        <p:cNvGrpSpPr/>
        <p:nvPr/>
      </p:nvGrpSpPr>
      <p:grpSpPr>
        <a:xfrm>
          <a:off x="0" y="0"/>
          <a:ext cx="0" cy="0"/>
          <a:chOff x="0" y="0"/>
          <a:chExt cx="0" cy="0"/>
        </a:xfrm>
      </p:grpSpPr>
      <p:sp>
        <p:nvSpPr>
          <p:cNvPr id="521" name="Google Shape;521;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22" name="Google Shape;522;p2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Transparency converts risk into rigour: a thesis stating that grammar was checked with a named tool and all analysis was conducted manually, evidenced in the memo log, is stronger than silence. This log answers the viva question about AI before it is asked.</a:t>
            </a:r>
            <a:endParaRPr/>
          </a:p>
        </p:txBody>
      </p:sp>
      <p:sp>
        <p:nvSpPr>
          <p:cNvPr id="523" name="Google Shape;523;p2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4" name="Shape 544"/>
        <p:cNvGrpSpPr/>
        <p:nvPr/>
      </p:nvGrpSpPr>
      <p:grpSpPr>
        <a:xfrm>
          <a:off x="0" y="0"/>
          <a:ext cx="0" cy="0"/>
          <a:chOff x="0" y="0"/>
          <a:chExt cx="0" cy="0"/>
        </a:xfrm>
      </p:grpSpPr>
      <p:sp>
        <p:nvSpPr>
          <p:cNvPr id="545" name="Google Shape;545;p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46" name="Google Shape;546;p2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tasks only stick if repeated on the student's own material within the week. The Sample Project on the start screen is the fallback for students who have not yet collected data.</a:t>
            </a:r>
            <a:endParaRPr/>
          </a:p>
        </p:txBody>
      </p:sp>
      <p:sp>
        <p:nvSpPr>
          <p:cNvPr id="547" name="Google Shape;547;p2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4" name="Shape 564"/>
        <p:cNvGrpSpPr/>
        <p:nvPr/>
      </p:nvGrpSpPr>
      <p:grpSpPr>
        <a:xfrm>
          <a:off x="0" y="0"/>
          <a:ext cx="0" cy="0"/>
          <a:chOff x="0" y="0"/>
          <a:chExt cx="0" cy="0"/>
        </a:xfrm>
      </p:grpSpPr>
      <p:sp>
        <p:nvSpPr>
          <p:cNvPr id="565" name="Google Shape;565;p2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66" name="Google Shape;566;p2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Press F1 anywhere in NVivo for context-specific help on the dialog that is open. One tutorial before each supervision meeting, practised on the sample project, builds competence faster than any single long course.</a:t>
            </a:r>
            <a:endParaRPr/>
          </a:p>
        </p:txBody>
      </p:sp>
      <p:sp>
        <p:nvSpPr>
          <p:cNvPr id="567" name="Google Shape;567;p2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0" name="Shape 590"/>
        <p:cNvGrpSpPr/>
        <p:nvPr/>
      </p:nvGrpSpPr>
      <p:grpSpPr>
        <a:xfrm>
          <a:off x="0" y="0"/>
          <a:ext cx="0" cy="0"/>
          <a:chOff x="0" y="0"/>
          <a:chExt cx="0" cy="0"/>
        </a:xfrm>
      </p:grpSpPr>
      <p:sp>
        <p:nvSpPr>
          <p:cNvPr id="591" name="Google Shape;591;p2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92" name="Google Shape;592;p2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Close by inviting students to bring their exported codebook and journal to their next supervision meeting.</a:t>
            </a:r>
            <a:endParaRPr/>
          </a:p>
        </p:txBody>
      </p:sp>
      <p:sp>
        <p:nvSpPr>
          <p:cNvPr id="593" name="Google Shape;593;p2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10" name="Shape 1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 name="Shape 9"/>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8"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 Id="rId3" Type="http://schemas.openxmlformats.org/officeDocument/2006/relationships/image" Target="../media/image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6.xml"/><Relationship Id="rId3" Type="http://schemas.openxmlformats.org/officeDocument/2006/relationships/image" Target="../media/image6.png"/><Relationship Id="rId4" Type="http://schemas.openxmlformats.org/officeDocument/2006/relationships/image" Target="../media/image2.png"/><Relationship Id="rId5" Type="http://schemas.openxmlformats.org/officeDocument/2006/relationships/image" Target="../media/image4.png"/><Relationship Id="rId6" Type="http://schemas.openxmlformats.org/officeDocument/2006/relationships/image" Target="../media/image5.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7.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F2A44"/>
        </a:solidFill>
      </p:bgPr>
    </p:bg>
    <p:spTree>
      <p:nvGrpSpPr>
        <p:cNvPr id="15" name="Shape 15"/>
        <p:cNvGrpSpPr/>
        <p:nvPr/>
      </p:nvGrpSpPr>
      <p:grpSpPr>
        <a:xfrm>
          <a:off x="0" y="0"/>
          <a:ext cx="0" cy="0"/>
          <a:chOff x="0" y="0"/>
          <a:chExt cx="0" cy="0"/>
        </a:xfrm>
      </p:grpSpPr>
      <p:sp>
        <p:nvSpPr>
          <p:cNvPr id="16" name="Google Shape;16;p3"/>
          <p:cNvSpPr/>
          <p:nvPr/>
        </p:nvSpPr>
        <p:spPr>
          <a:xfrm>
            <a:off x="7406640" y="-1280160"/>
            <a:ext cx="3291840" cy="3291840"/>
          </a:xfrm>
          <a:prstGeom prst="ellipse">
            <a:avLst/>
          </a:prstGeom>
          <a:solidFill>
            <a:srgbClr val="31456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3"/>
          <p:cNvSpPr/>
          <p:nvPr/>
        </p:nvSpPr>
        <p:spPr>
          <a:xfrm>
            <a:off x="-1371600" y="3749040"/>
            <a:ext cx="3108960" cy="3108960"/>
          </a:xfrm>
          <a:prstGeom prst="ellipse">
            <a:avLst/>
          </a:prstGeom>
          <a:solidFill>
            <a:srgbClr val="31456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 name="Google Shape;18;p3"/>
          <p:cNvSpPr/>
          <p:nvPr/>
        </p:nvSpPr>
        <p:spPr>
          <a:xfrm>
            <a:off x="566928" y="777240"/>
            <a:ext cx="822960" cy="822960"/>
          </a:xfrm>
          <a:prstGeom prst="ellipse">
            <a:avLst/>
          </a:prstGeom>
          <a:solidFill>
            <a:srgbClr val="31456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19" name="Google Shape;19;p3"/>
          <p:cNvPicPr preferRelativeResize="0"/>
          <p:nvPr/>
        </p:nvPicPr>
        <p:blipFill rotWithShape="1">
          <a:blip r:embed="rId3">
            <a:alphaModFix/>
          </a:blip>
          <a:srcRect b="0" l="0" r="0" t="0"/>
          <a:stretch/>
        </p:blipFill>
        <p:spPr>
          <a:xfrm>
            <a:off x="780898" y="991210"/>
            <a:ext cx="395021" cy="395021"/>
          </a:xfrm>
          <a:prstGeom prst="rect">
            <a:avLst/>
          </a:prstGeom>
          <a:noFill/>
          <a:ln>
            <a:noFill/>
          </a:ln>
        </p:spPr>
      </p:pic>
      <p:sp>
        <p:nvSpPr>
          <p:cNvPr id="20" name="Google Shape;20;p3"/>
          <p:cNvSpPr/>
          <p:nvPr/>
        </p:nvSpPr>
        <p:spPr>
          <a:xfrm>
            <a:off x="548640" y="1737360"/>
            <a:ext cx="8046720" cy="13716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4200"/>
              <a:buFont typeface="Cambria"/>
              <a:buNone/>
            </a:pPr>
            <a:r>
              <a:rPr b="1" i="0" lang="en-US" sz="4200" u="none" cap="none" strike="noStrike">
                <a:solidFill>
                  <a:srgbClr val="FFFFFF"/>
                </a:solidFill>
                <a:latin typeface="Cambria"/>
                <a:ea typeface="Cambria"/>
                <a:cs typeface="Cambria"/>
                <a:sym typeface="Cambria"/>
              </a:rPr>
              <a:t>Using NVivo in Doctoral Research</a:t>
            </a:r>
            <a:endParaRPr b="0" i="0" sz="4200" u="none" cap="none" strike="noStrike">
              <a:solidFill>
                <a:schemeClr val="dk1"/>
              </a:solidFill>
              <a:latin typeface="Calibri"/>
              <a:ea typeface="Calibri"/>
              <a:cs typeface="Calibri"/>
              <a:sym typeface="Calibri"/>
            </a:endParaRPr>
          </a:p>
        </p:txBody>
      </p:sp>
      <p:sp>
        <p:nvSpPr>
          <p:cNvPr id="21" name="Google Shape;21;p3"/>
          <p:cNvSpPr/>
          <p:nvPr/>
        </p:nvSpPr>
        <p:spPr>
          <a:xfrm>
            <a:off x="548640" y="3063240"/>
            <a:ext cx="7863840" cy="8686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E8CB6B"/>
              </a:buClr>
              <a:buSzPts val="2100"/>
              <a:buFont typeface="Calibri"/>
              <a:buNone/>
            </a:pPr>
            <a:r>
              <a:rPr b="0" i="0" lang="en-US" sz="2100" u="none" cap="none" strike="noStrike">
                <a:solidFill>
                  <a:srgbClr val="E8CB6B"/>
                </a:solidFill>
                <a:latin typeface="Calibri"/>
                <a:ea typeface="Calibri"/>
                <a:cs typeface="Calibri"/>
                <a:sym typeface="Calibri"/>
              </a:rPr>
              <a:t>A step-by-step workbook: 13 tasks to complete at your own machine, with and without AI</a:t>
            </a:r>
            <a:endParaRPr b="0" i="0" sz="2100" u="none" cap="none" strike="noStrike">
              <a:solidFill>
                <a:schemeClr val="dk1"/>
              </a:solidFill>
              <a:latin typeface="Calibri"/>
              <a:ea typeface="Calibri"/>
              <a:cs typeface="Calibri"/>
              <a:sym typeface="Calibri"/>
            </a:endParaRPr>
          </a:p>
        </p:txBody>
      </p:sp>
      <p:sp>
        <p:nvSpPr>
          <p:cNvPr id="22" name="Google Shape;22;p3"/>
          <p:cNvSpPr/>
          <p:nvPr/>
        </p:nvSpPr>
        <p:spPr>
          <a:xfrm>
            <a:off x="548640" y="4297680"/>
            <a:ext cx="768096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1600"/>
              <a:buFont typeface="Calibri"/>
              <a:buNone/>
            </a:pPr>
            <a:r>
              <a:rPr b="0" i="0" lang="en-US" sz="1600" u="none" cap="none" strike="noStrike">
                <a:solidFill>
                  <a:srgbClr val="FFFFFF"/>
                </a:solidFill>
                <a:latin typeface="Calibri"/>
                <a:ea typeface="Calibri"/>
                <a:cs typeface="Calibri"/>
                <a:sym typeface="Calibri"/>
              </a:rPr>
              <a:t>Dr Caroline Jawad   ·   Swansea Business School</a:t>
            </a:r>
            <a:endParaRPr b="0" i="0" sz="1600" u="none" cap="none" strike="noStrike">
              <a:solidFill>
                <a:schemeClr val="dk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7" name="Shape 27"/>
        <p:cNvGrpSpPr/>
        <p:nvPr/>
      </p:nvGrpSpPr>
      <p:grpSpPr>
        <a:xfrm>
          <a:off x="0" y="0"/>
          <a:ext cx="0" cy="0"/>
          <a:chOff x="0" y="0"/>
          <a:chExt cx="0" cy="0"/>
        </a:xfrm>
      </p:grpSpPr>
      <p:sp>
        <p:nvSpPr>
          <p:cNvPr id="28" name="Google Shape;28;p4"/>
          <p:cNvSpPr/>
          <p:nvPr/>
        </p:nvSpPr>
        <p:spPr>
          <a:xfrm>
            <a:off x="502920" y="292608"/>
            <a:ext cx="813816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3000"/>
              <a:buFont typeface="Cambria"/>
              <a:buNone/>
            </a:pPr>
            <a:r>
              <a:rPr b="1" i="0" lang="en-US" sz="3000" u="none" cap="none" strike="noStrike">
                <a:solidFill>
                  <a:srgbClr val="1F2A44"/>
                </a:solidFill>
                <a:latin typeface="Cambria"/>
                <a:ea typeface="Cambria"/>
                <a:cs typeface="Cambria"/>
                <a:sym typeface="Cambria"/>
              </a:rPr>
              <a:t>How to use this workbook</a:t>
            </a:r>
            <a:endParaRPr b="0" i="0" sz="3000" u="none" cap="none" strike="noStrike">
              <a:solidFill>
                <a:schemeClr val="dk1"/>
              </a:solidFill>
              <a:latin typeface="Calibri"/>
              <a:ea typeface="Calibri"/>
              <a:cs typeface="Calibri"/>
              <a:sym typeface="Calibri"/>
            </a:endParaRPr>
          </a:p>
        </p:txBody>
      </p:sp>
      <p:sp>
        <p:nvSpPr>
          <p:cNvPr id="29" name="Google Shape;29;p4"/>
          <p:cNvSpPr/>
          <p:nvPr/>
        </p:nvSpPr>
        <p:spPr>
          <a:xfrm>
            <a:off x="502920" y="1188720"/>
            <a:ext cx="8138160" cy="658368"/>
          </a:xfrm>
          <a:prstGeom prst="roundRect">
            <a:avLst>
              <a:gd fmla="val 11111" name="adj"/>
            </a:avLst>
          </a:prstGeom>
          <a:solidFill>
            <a:srgbClr val="F4F6F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4"/>
          <p:cNvSpPr/>
          <p:nvPr/>
        </p:nvSpPr>
        <p:spPr>
          <a:xfrm>
            <a:off x="777240" y="1234440"/>
            <a:ext cx="7680960" cy="5669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Work through the tasks in order  </a:t>
            </a:r>
            <a:r>
              <a:rPr b="0" i="0" lang="en-US" sz="1500" u="none" cap="none" strike="noStrike">
                <a:solidFill>
                  <a:srgbClr val="1E2433"/>
                </a:solidFill>
                <a:latin typeface="Calibri"/>
                <a:ea typeface="Calibri"/>
                <a:cs typeface="Calibri"/>
                <a:sym typeface="Calibri"/>
              </a:rPr>
              <a:t>at a machine with NVivo 15 open; each task takes a few minutes</a:t>
            </a:r>
            <a:endParaRPr b="0" i="0" sz="1500" u="none" cap="none" strike="noStrike">
              <a:solidFill>
                <a:schemeClr val="dk1"/>
              </a:solidFill>
              <a:latin typeface="Calibri"/>
              <a:ea typeface="Calibri"/>
              <a:cs typeface="Calibri"/>
              <a:sym typeface="Calibri"/>
            </a:endParaRPr>
          </a:p>
        </p:txBody>
      </p:sp>
      <p:sp>
        <p:nvSpPr>
          <p:cNvPr id="31" name="Google Shape;31;p4"/>
          <p:cNvSpPr/>
          <p:nvPr/>
        </p:nvSpPr>
        <p:spPr>
          <a:xfrm>
            <a:off x="502920" y="1956816"/>
            <a:ext cx="8138160" cy="658368"/>
          </a:xfrm>
          <a:prstGeom prst="roundRect">
            <a:avLst>
              <a:gd fmla="val 11111" name="adj"/>
            </a:avLst>
          </a:prstGeom>
          <a:solidFill>
            <a:srgbClr val="F4F6F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4"/>
          <p:cNvSpPr/>
          <p:nvPr/>
        </p:nvSpPr>
        <p:spPr>
          <a:xfrm>
            <a:off x="777240" y="2002536"/>
            <a:ext cx="7680960" cy="5669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Bold text is exactly what you click  </a:t>
            </a:r>
            <a:r>
              <a:rPr b="0" i="0" lang="en-US" sz="1500" u="none" cap="none" strike="noStrike">
                <a:solidFill>
                  <a:srgbClr val="1E2433"/>
                </a:solidFill>
                <a:latin typeface="Calibri"/>
                <a:ea typeface="Calibri"/>
                <a:cs typeface="Calibri"/>
                <a:sym typeface="Calibri"/>
              </a:rPr>
              <a:t>paths are given for Windows; Mac menus are very similar</a:t>
            </a:r>
            <a:endParaRPr b="0" i="0" sz="1500" u="none" cap="none" strike="noStrike">
              <a:solidFill>
                <a:schemeClr val="dk1"/>
              </a:solidFill>
              <a:latin typeface="Calibri"/>
              <a:ea typeface="Calibri"/>
              <a:cs typeface="Calibri"/>
              <a:sym typeface="Calibri"/>
            </a:endParaRPr>
          </a:p>
        </p:txBody>
      </p:sp>
      <p:sp>
        <p:nvSpPr>
          <p:cNvPr id="33" name="Google Shape;33;p4"/>
          <p:cNvSpPr/>
          <p:nvPr/>
        </p:nvSpPr>
        <p:spPr>
          <a:xfrm>
            <a:off x="502920" y="2724912"/>
            <a:ext cx="8138160" cy="658368"/>
          </a:xfrm>
          <a:prstGeom prst="roundRect">
            <a:avLst>
              <a:gd fmla="val 11111" name="adj"/>
            </a:avLst>
          </a:prstGeom>
          <a:solidFill>
            <a:srgbClr val="F4F6F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4"/>
          <p:cNvSpPr/>
          <p:nvPr/>
        </p:nvSpPr>
        <p:spPr>
          <a:xfrm>
            <a:off x="777240" y="2770632"/>
            <a:ext cx="7680960" cy="5669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Every task ends with a Check  </a:t>
            </a:r>
            <a:r>
              <a:rPr b="0" i="0" lang="en-US" sz="1500" u="none" cap="none" strike="noStrike">
                <a:solidFill>
                  <a:srgbClr val="1E2433"/>
                </a:solidFill>
                <a:latin typeface="Calibri"/>
                <a:ea typeface="Calibri"/>
                <a:cs typeface="Calibri"/>
                <a:sym typeface="Calibri"/>
              </a:rPr>
              <a:t>telling you what you should now see before moving on</a:t>
            </a:r>
            <a:endParaRPr b="0" i="0" sz="1500" u="none" cap="none" strike="noStrike">
              <a:solidFill>
                <a:schemeClr val="dk1"/>
              </a:solidFill>
              <a:latin typeface="Calibri"/>
              <a:ea typeface="Calibri"/>
              <a:cs typeface="Calibri"/>
              <a:sym typeface="Calibri"/>
            </a:endParaRPr>
          </a:p>
        </p:txBody>
      </p:sp>
      <p:sp>
        <p:nvSpPr>
          <p:cNvPr id="35" name="Google Shape;35;p4"/>
          <p:cNvSpPr/>
          <p:nvPr/>
        </p:nvSpPr>
        <p:spPr>
          <a:xfrm>
            <a:off x="502920" y="3493008"/>
            <a:ext cx="8138160" cy="658368"/>
          </a:xfrm>
          <a:prstGeom prst="roundRect">
            <a:avLst>
              <a:gd fmla="val 11111" name="adj"/>
            </a:avLst>
          </a:prstGeom>
          <a:solidFill>
            <a:srgbClr val="F4F6F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 name="Google Shape;36;p4"/>
          <p:cNvSpPr/>
          <p:nvPr/>
        </p:nvSpPr>
        <p:spPr>
          <a:xfrm>
            <a:off x="777240" y="3538728"/>
            <a:ext cx="7680960" cy="5669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You need two documents  </a:t>
            </a:r>
            <a:r>
              <a:rPr b="0" i="0" lang="en-US" sz="1500" u="none" cap="none" strike="noStrike">
                <a:solidFill>
                  <a:srgbClr val="1E2433"/>
                </a:solidFill>
                <a:latin typeface="Calibri"/>
                <a:ea typeface="Calibri"/>
                <a:cs typeface="Calibri"/>
                <a:sym typeface="Calibri"/>
              </a:rPr>
              <a:t>the practice research pack (scenario and interview guide) plus the transcript Practice_Interview_Amina.docx for import</a:t>
            </a:r>
            <a:endParaRPr b="0" i="0" sz="1500" u="none" cap="none" strike="noStrike">
              <a:solidFill>
                <a:schemeClr val="dk1"/>
              </a:solidFill>
              <a:latin typeface="Calibri"/>
              <a:ea typeface="Calibri"/>
              <a:cs typeface="Calibri"/>
              <a:sym typeface="Calibri"/>
            </a:endParaRPr>
          </a:p>
        </p:txBody>
      </p:sp>
      <p:sp>
        <p:nvSpPr>
          <p:cNvPr id="37" name="Google Shape;37;p4"/>
          <p:cNvSpPr/>
          <p:nvPr/>
        </p:nvSpPr>
        <p:spPr>
          <a:xfrm>
            <a:off x="502920" y="4261104"/>
            <a:ext cx="8138160" cy="658368"/>
          </a:xfrm>
          <a:prstGeom prst="roundRect">
            <a:avLst>
              <a:gd fmla="val 11111" name="adj"/>
            </a:avLst>
          </a:prstGeom>
          <a:solidFill>
            <a:srgbClr val="F4F6F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4"/>
          <p:cNvSpPr/>
          <p:nvPr/>
        </p:nvSpPr>
        <p:spPr>
          <a:xfrm>
            <a:off x="777240" y="4306824"/>
            <a:ext cx="7680960" cy="5669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No AI until Task 12  </a:t>
            </a:r>
            <a:r>
              <a:rPr b="0" i="0" lang="en-US" sz="1500" u="none" cap="none" strike="noStrike">
                <a:solidFill>
                  <a:srgbClr val="1E2433"/>
                </a:solidFill>
                <a:latin typeface="Calibri"/>
                <a:ea typeface="Calibri"/>
                <a:cs typeface="Calibri"/>
                <a:sym typeface="Calibri"/>
              </a:rPr>
              <a:t>Tasks 1 to 11 are the ordinary, manual way of working and need no AI at all</a:t>
            </a:r>
            <a:endParaRPr b="0" i="0" sz="1500" u="none" cap="none" strike="noStrik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3" name="Shape 43"/>
        <p:cNvGrpSpPr/>
        <p:nvPr/>
      </p:nvGrpSpPr>
      <p:grpSpPr>
        <a:xfrm>
          <a:off x="0" y="0"/>
          <a:ext cx="0" cy="0"/>
          <a:chOff x="0" y="0"/>
          <a:chExt cx="0" cy="0"/>
        </a:xfrm>
      </p:grpSpPr>
      <p:sp>
        <p:nvSpPr>
          <p:cNvPr id="44" name="Google Shape;44;p5"/>
          <p:cNvSpPr/>
          <p:nvPr/>
        </p:nvSpPr>
        <p:spPr>
          <a:xfrm>
            <a:off x="502920" y="292608"/>
            <a:ext cx="813816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3000"/>
              <a:buFont typeface="Cambria"/>
              <a:buNone/>
            </a:pPr>
            <a:r>
              <a:rPr b="1" i="0" lang="en-US" sz="3000" u="none" cap="none" strike="noStrike">
                <a:solidFill>
                  <a:srgbClr val="1F2A44"/>
                </a:solidFill>
                <a:latin typeface="Cambria"/>
                <a:ea typeface="Cambria"/>
                <a:cs typeface="Cambria"/>
                <a:sym typeface="Cambria"/>
              </a:rPr>
              <a:t>The practice study</a:t>
            </a:r>
            <a:endParaRPr b="0" i="0" sz="3000" u="none" cap="none" strike="noStrike">
              <a:solidFill>
                <a:schemeClr val="dk1"/>
              </a:solidFill>
              <a:latin typeface="Calibri"/>
              <a:ea typeface="Calibri"/>
              <a:cs typeface="Calibri"/>
              <a:sym typeface="Calibri"/>
            </a:endParaRPr>
          </a:p>
        </p:txBody>
      </p:sp>
      <p:sp>
        <p:nvSpPr>
          <p:cNvPr id="45" name="Google Shape;45;p5"/>
          <p:cNvSpPr/>
          <p:nvPr/>
        </p:nvSpPr>
        <p:spPr>
          <a:xfrm>
            <a:off x="502920" y="1097280"/>
            <a:ext cx="8138160" cy="1325880"/>
          </a:xfrm>
          <a:prstGeom prst="roundRect">
            <a:avLst>
              <a:gd fmla="val 5517" name="adj"/>
            </a:avLst>
          </a:prstGeom>
          <a:solidFill>
            <a:srgbClr val="1F2A44"/>
          </a:solidFill>
          <a:ln>
            <a:noFill/>
          </a:ln>
          <a:effectLst>
            <a:outerShdw blurRad="76200" rotWithShape="0" algn="bl" dir="2700000" dist="25400">
              <a:srgbClr val="000000">
                <a:alpha val="1215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5"/>
          <p:cNvSpPr/>
          <p:nvPr/>
        </p:nvSpPr>
        <p:spPr>
          <a:xfrm>
            <a:off x="777240" y="1234440"/>
            <a:ext cx="7589520" cy="10515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E8CB6B"/>
              </a:buClr>
              <a:buSzPts val="1700"/>
              <a:buFont typeface="Calibri"/>
              <a:buNone/>
            </a:pPr>
            <a:r>
              <a:rPr b="1" i="0" lang="en-US" sz="1700" u="none" cap="none" strike="noStrike">
                <a:solidFill>
                  <a:srgbClr val="E8CB6B"/>
                </a:solidFill>
                <a:latin typeface="Calibri"/>
                <a:ea typeface="Calibri"/>
                <a:cs typeface="Calibri"/>
                <a:sym typeface="Calibri"/>
              </a:rPr>
              <a:t>Keeping knowledge moving: </a:t>
            </a:r>
            <a:endParaRPr b="0" i="0" sz="17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FFFFFF"/>
              </a:buClr>
              <a:buSzPts val="1700"/>
              <a:buFont typeface="Calibri"/>
              <a:buNone/>
            </a:pPr>
            <a:r>
              <a:rPr b="0" i="0" lang="en-US" sz="1700" u="none" cap="none" strike="noStrike">
                <a:solidFill>
                  <a:srgbClr val="FFFFFF"/>
                </a:solidFill>
                <a:latin typeface="Calibri"/>
                <a:ea typeface="Calibri"/>
                <a:cs typeface="Calibri"/>
                <a:sym typeface="Calibri"/>
              </a:rPr>
              <a:t>employee experiences of knowledge sharing during organisational restructure at Harlow Bryce LLP, a fictional professional services firm with two UK sites</a:t>
            </a:r>
            <a:endParaRPr b="0" i="0" sz="1700" u="none" cap="none" strike="noStrike">
              <a:solidFill>
                <a:schemeClr val="dk1"/>
              </a:solidFill>
              <a:latin typeface="Calibri"/>
              <a:ea typeface="Calibri"/>
              <a:cs typeface="Calibri"/>
              <a:sym typeface="Calibri"/>
            </a:endParaRPr>
          </a:p>
        </p:txBody>
      </p:sp>
      <p:sp>
        <p:nvSpPr>
          <p:cNvPr id="47" name="Google Shape;47;p5"/>
          <p:cNvSpPr/>
          <p:nvPr/>
        </p:nvSpPr>
        <p:spPr>
          <a:xfrm>
            <a:off x="502920" y="2560320"/>
            <a:ext cx="8138160" cy="47548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Aim:  </a:t>
            </a:r>
            <a:r>
              <a:rPr b="0" i="0" lang="en-US" sz="1450" u="none" cap="none" strike="noStrike">
                <a:solidFill>
                  <a:srgbClr val="1E2433"/>
                </a:solidFill>
                <a:latin typeface="Calibri"/>
                <a:ea typeface="Calibri"/>
                <a:cs typeface="Calibri"/>
                <a:sym typeface="Calibri"/>
              </a:rPr>
              <a:t>to explore how employees experience knowledge sharing during a restructure and what shapes their willingness to share.</a:t>
            </a:r>
            <a:endParaRPr b="0" i="0" sz="1450" u="none" cap="none" strike="noStrike">
              <a:solidFill>
                <a:schemeClr val="dk1"/>
              </a:solidFill>
              <a:latin typeface="Calibri"/>
              <a:ea typeface="Calibri"/>
              <a:cs typeface="Calibri"/>
              <a:sym typeface="Calibri"/>
            </a:endParaRPr>
          </a:p>
        </p:txBody>
      </p:sp>
      <p:sp>
        <p:nvSpPr>
          <p:cNvPr id="48" name="Google Shape;48;p5"/>
          <p:cNvSpPr/>
          <p:nvPr/>
        </p:nvSpPr>
        <p:spPr>
          <a:xfrm>
            <a:off x="502920" y="3127248"/>
            <a:ext cx="8138160" cy="475488"/>
          </a:xfrm>
          <a:prstGeom prst="roundRect">
            <a:avLst>
              <a:gd fmla="val 15385" name="adj"/>
            </a:avLst>
          </a:prstGeom>
          <a:solidFill>
            <a:srgbClr val="F4F6F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 name="Google Shape;49;p5"/>
          <p:cNvSpPr/>
          <p:nvPr/>
        </p:nvSpPr>
        <p:spPr>
          <a:xfrm>
            <a:off x="685800" y="3127248"/>
            <a:ext cx="685800" cy="47548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RQ1</a:t>
            </a:r>
            <a:endParaRPr b="0" i="0" sz="1500" u="none" cap="none" strike="noStrike">
              <a:solidFill>
                <a:schemeClr val="dk1"/>
              </a:solidFill>
              <a:latin typeface="Calibri"/>
              <a:ea typeface="Calibri"/>
              <a:cs typeface="Calibri"/>
              <a:sym typeface="Calibri"/>
            </a:endParaRPr>
          </a:p>
        </p:txBody>
      </p:sp>
      <p:sp>
        <p:nvSpPr>
          <p:cNvPr id="50" name="Google Shape;50;p5"/>
          <p:cNvSpPr/>
          <p:nvPr/>
        </p:nvSpPr>
        <p:spPr>
          <a:xfrm>
            <a:off x="1417320" y="3127248"/>
            <a:ext cx="7132320" cy="47548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What barriers to knowledge sharing do employees experience during the restructure?</a:t>
            </a:r>
            <a:endParaRPr b="0" i="0" sz="1450" u="none" cap="none" strike="noStrike">
              <a:solidFill>
                <a:schemeClr val="dk1"/>
              </a:solidFill>
              <a:latin typeface="Calibri"/>
              <a:ea typeface="Calibri"/>
              <a:cs typeface="Calibri"/>
              <a:sym typeface="Calibri"/>
            </a:endParaRPr>
          </a:p>
        </p:txBody>
      </p:sp>
      <p:sp>
        <p:nvSpPr>
          <p:cNvPr id="51" name="Google Shape;51;p5"/>
          <p:cNvSpPr/>
          <p:nvPr/>
        </p:nvSpPr>
        <p:spPr>
          <a:xfrm>
            <a:off x="502920" y="3694176"/>
            <a:ext cx="8138160" cy="475488"/>
          </a:xfrm>
          <a:prstGeom prst="roundRect">
            <a:avLst>
              <a:gd fmla="val 15385" name="adj"/>
            </a:avLst>
          </a:prstGeom>
          <a:solidFill>
            <a:srgbClr val="F4F6F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5"/>
          <p:cNvSpPr/>
          <p:nvPr/>
        </p:nvSpPr>
        <p:spPr>
          <a:xfrm>
            <a:off x="685800" y="3694176"/>
            <a:ext cx="685800" cy="47548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RQ2</a:t>
            </a:r>
            <a:endParaRPr b="0" i="0" sz="1500" u="none" cap="none" strike="noStrike">
              <a:solidFill>
                <a:schemeClr val="dk1"/>
              </a:solidFill>
              <a:latin typeface="Calibri"/>
              <a:ea typeface="Calibri"/>
              <a:cs typeface="Calibri"/>
              <a:sym typeface="Calibri"/>
            </a:endParaRPr>
          </a:p>
        </p:txBody>
      </p:sp>
      <p:sp>
        <p:nvSpPr>
          <p:cNvPr id="53" name="Google Shape;53;p5"/>
          <p:cNvSpPr/>
          <p:nvPr/>
        </p:nvSpPr>
        <p:spPr>
          <a:xfrm>
            <a:off x="1417320" y="3694176"/>
            <a:ext cx="7132320" cy="47548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What conditions enable knowledge sharing to continue during the restructure?</a:t>
            </a:r>
            <a:endParaRPr b="0" i="0" sz="1450" u="none" cap="none" strike="noStrike">
              <a:solidFill>
                <a:schemeClr val="dk1"/>
              </a:solidFill>
              <a:latin typeface="Calibri"/>
              <a:ea typeface="Calibri"/>
              <a:cs typeface="Calibri"/>
              <a:sym typeface="Calibri"/>
            </a:endParaRPr>
          </a:p>
        </p:txBody>
      </p:sp>
      <p:sp>
        <p:nvSpPr>
          <p:cNvPr id="54" name="Google Shape;54;p5"/>
          <p:cNvSpPr/>
          <p:nvPr/>
        </p:nvSpPr>
        <p:spPr>
          <a:xfrm>
            <a:off x="502920" y="4261104"/>
            <a:ext cx="8138160" cy="475488"/>
          </a:xfrm>
          <a:prstGeom prst="roundRect">
            <a:avLst>
              <a:gd fmla="val 15385" name="adj"/>
            </a:avLst>
          </a:prstGeom>
          <a:solidFill>
            <a:srgbClr val="F4F6F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 name="Google Shape;55;p5"/>
          <p:cNvSpPr/>
          <p:nvPr/>
        </p:nvSpPr>
        <p:spPr>
          <a:xfrm>
            <a:off x="685800" y="4261104"/>
            <a:ext cx="685800" cy="47548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RQ3</a:t>
            </a:r>
            <a:endParaRPr b="0" i="0" sz="1500" u="none" cap="none" strike="noStrike">
              <a:solidFill>
                <a:schemeClr val="dk1"/>
              </a:solidFill>
              <a:latin typeface="Calibri"/>
              <a:ea typeface="Calibri"/>
              <a:cs typeface="Calibri"/>
              <a:sym typeface="Calibri"/>
            </a:endParaRPr>
          </a:p>
        </p:txBody>
      </p:sp>
      <p:sp>
        <p:nvSpPr>
          <p:cNvPr id="56" name="Google Shape;56;p5"/>
          <p:cNvSpPr/>
          <p:nvPr/>
        </p:nvSpPr>
        <p:spPr>
          <a:xfrm>
            <a:off x="1417320" y="4261104"/>
            <a:ext cx="7132320" cy="47548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How does leadership behaviour shape employees' willingness to share knowledge?</a:t>
            </a:r>
            <a:endParaRPr b="0" i="0" sz="1450" u="none" cap="none" strike="noStrike">
              <a:solidFill>
                <a:schemeClr val="dk1"/>
              </a:solidFill>
              <a:latin typeface="Calibri"/>
              <a:ea typeface="Calibri"/>
              <a:cs typeface="Calibri"/>
              <a:sym typeface="Calibri"/>
            </a:endParaRPr>
          </a:p>
        </p:txBody>
      </p:sp>
      <p:sp>
        <p:nvSpPr>
          <p:cNvPr id="57" name="Google Shape;57;p5"/>
          <p:cNvSpPr/>
          <p:nvPr/>
        </p:nvSpPr>
        <p:spPr>
          <a:xfrm>
            <a:off x="502920" y="4864608"/>
            <a:ext cx="813816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07085"/>
              </a:buClr>
              <a:buSzPts val="1400"/>
              <a:buFont typeface="Calibri"/>
              <a:buNone/>
            </a:pPr>
            <a:r>
              <a:rPr b="0" i="1" lang="en-US" sz="1400" u="none" cap="none" strike="noStrike">
                <a:solidFill>
                  <a:srgbClr val="607085"/>
                </a:solidFill>
                <a:latin typeface="Calibri"/>
                <a:ea typeface="Calibri"/>
                <a:cs typeface="Calibri"/>
                <a:sym typeface="Calibri"/>
              </a:rPr>
              <a:t>Full design and the interview guide are in the practice research pack.</a:t>
            </a:r>
            <a:endParaRPr b="0" i="0" sz="1400" u="none" cap="none" strike="noStrik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62" name="Shape 62"/>
        <p:cNvGrpSpPr/>
        <p:nvPr/>
      </p:nvGrpSpPr>
      <p:grpSpPr>
        <a:xfrm>
          <a:off x="0" y="0"/>
          <a:ext cx="0" cy="0"/>
          <a:chOff x="0" y="0"/>
          <a:chExt cx="0" cy="0"/>
        </a:xfrm>
      </p:grpSpPr>
      <p:sp>
        <p:nvSpPr>
          <p:cNvPr id="63" name="Google Shape;63;p6"/>
          <p:cNvSpPr/>
          <p:nvPr/>
        </p:nvSpPr>
        <p:spPr>
          <a:xfrm>
            <a:off x="502920" y="292608"/>
            <a:ext cx="813816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2800"/>
              <a:buFont typeface="Cambria"/>
              <a:buNone/>
            </a:pPr>
            <a:r>
              <a:rPr b="1" i="0" lang="en-US" sz="2800" u="none" cap="none" strike="noStrike">
                <a:solidFill>
                  <a:srgbClr val="1F2A44"/>
                </a:solidFill>
                <a:latin typeface="Cambria"/>
                <a:ea typeface="Cambria"/>
                <a:cs typeface="Cambria"/>
                <a:sym typeface="Cambria"/>
              </a:rPr>
              <a:t>From research questions to your project</a:t>
            </a:r>
            <a:endParaRPr b="0" i="0" sz="2800" u="none" cap="none" strike="noStrike">
              <a:solidFill>
                <a:schemeClr val="dk1"/>
              </a:solidFill>
              <a:latin typeface="Calibri"/>
              <a:ea typeface="Calibri"/>
              <a:cs typeface="Calibri"/>
              <a:sym typeface="Calibri"/>
            </a:endParaRPr>
          </a:p>
        </p:txBody>
      </p:sp>
      <p:sp>
        <p:nvSpPr>
          <p:cNvPr id="64" name="Google Shape;64;p6"/>
          <p:cNvSpPr/>
          <p:nvPr/>
        </p:nvSpPr>
        <p:spPr>
          <a:xfrm>
            <a:off x="502920" y="1005840"/>
            <a:ext cx="813816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07085"/>
              </a:buClr>
              <a:buSzPts val="1500"/>
              <a:buFont typeface="Calibri"/>
              <a:buNone/>
            </a:pPr>
            <a:r>
              <a:rPr b="0" i="1" lang="en-US" sz="1500" u="none" cap="none" strike="noStrike">
                <a:solidFill>
                  <a:srgbClr val="607085"/>
                </a:solidFill>
                <a:latin typeface="Calibri"/>
                <a:ea typeface="Calibri"/>
                <a:cs typeface="Calibri"/>
                <a:sym typeface="Calibri"/>
              </a:rPr>
              <a:t>Every task builds something the study needs. Nothing in NVivo exists for its own sake.</a:t>
            </a:r>
            <a:endParaRPr b="0" i="0" sz="1500" u="none" cap="none" strike="noStrike">
              <a:solidFill>
                <a:schemeClr val="dk1"/>
              </a:solidFill>
              <a:latin typeface="Calibri"/>
              <a:ea typeface="Calibri"/>
              <a:cs typeface="Calibri"/>
              <a:sym typeface="Calibri"/>
            </a:endParaRPr>
          </a:p>
        </p:txBody>
      </p:sp>
      <p:graphicFrame>
        <p:nvGraphicFramePr>
          <p:cNvPr id="65" name="Google Shape;65;p6"/>
          <p:cNvGraphicFramePr/>
          <p:nvPr/>
        </p:nvGraphicFramePr>
        <p:xfrm>
          <a:off x="502920" y="1463040"/>
          <a:ext cx="3000000" cy="3000000"/>
        </p:xfrm>
        <a:graphic>
          <a:graphicData uri="http://schemas.openxmlformats.org/drawingml/2006/table">
            <a:tbl>
              <a:tblPr>
                <a:noFill/>
                <a:tableStyleId>{B6290A12-9427-4C52-AD3F-6E78450EA1EC}</a:tableStyleId>
              </a:tblPr>
              <a:tblGrid>
                <a:gridCol w="1965950"/>
                <a:gridCol w="4709150"/>
                <a:gridCol w="1463050"/>
              </a:tblGrid>
              <a:tr h="530350">
                <a:tc>
                  <a:txBody>
                    <a:bodyPr/>
                    <a:lstStyle/>
                    <a:p>
                      <a:pPr indent="0" lvl="0" marL="0" marR="0" rtl="0" algn="l">
                        <a:spcBef>
                          <a:spcPts val="0"/>
                        </a:spcBef>
                        <a:spcAft>
                          <a:spcPts val="0"/>
                        </a:spcAft>
                        <a:buClr>
                          <a:srgbClr val="FFFFFF"/>
                        </a:buClr>
                        <a:buSzPts val="1450"/>
                        <a:buFont typeface="Calibri"/>
                        <a:buNone/>
                      </a:pPr>
                      <a:r>
                        <a:rPr b="1" lang="en-US" sz="1450" u="none" cap="none" strike="noStrike">
                          <a:solidFill>
                            <a:srgbClr val="FFFFFF"/>
                          </a:solidFill>
                          <a:latin typeface="Calibri"/>
                          <a:ea typeface="Calibri"/>
                          <a:cs typeface="Calibri"/>
                          <a:sym typeface="Calibri"/>
                        </a:rPr>
                        <a:t>Research question</a:t>
                      </a:r>
                      <a:endParaRPr sz="1450" u="none" cap="none" strike="noStrike">
                        <a:latin typeface="Calibri"/>
                        <a:ea typeface="Calibri"/>
                        <a:cs typeface="Calibri"/>
                        <a:sym typeface="Calibri"/>
                      </a:endParaRPr>
                    </a:p>
                  </a:txBody>
                  <a:tcPr marT="73150" marB="73150" marR="73150" marL="73150" anchor="ctr">
                    <a:lnL cap="flat" cmpd="sng" w="12700">
                      <a:solidFill>
                        <a:srgbClr val="FFFFFF"/>
                      </a:solidFill>
                      <a:prstDash val="solid"/>
                      <a:round/>
                      <a:headEnd len="sm" w="sm" type="none"/>
                      <a:tailEnd len="sm" w="sm" type="none"/>
                    </a:lnL>
                    <a:lnR cap="flat" cmpd="sng" w="12700">
                      <a:solidFill>
                        <a:srgbClr val="FFFFFF"/>
                      </a:solidFill>
                      <a:prstDash val="solid"/>
                      <a:round/>
                      <a:headEnd len="sm" w="sm" type="none"/>
                      <a:tailEnd len="sm" w="sm" type="none"/>
                    </a:lnR>
                    <a:lnT cap="flat" cmpd="sng" w="12700">
                      <a:solidFill>
                        <a:srgbClr val="FFFFFF"/>
                      </a:solidFill>
                      <a:prstDash val="solid"/>
                      <a:round/>
                      <a:headEnd len="sm" w="sm" type="none"/>
                      <a:tailEnd len="sm" w="sm" type="none"/>
                    </a:lnT>
                    <a:lnB cap="flat" cmpd="sng" w="12700">
                      <a:solidFill>
                        <a:srgbClr val="FFFFFF"/>
                      </a:solidFill>
                      <a:prstDash val="solid"/>
                      <a:round/>
                      <a:headEnd len="sm" w="sm" type="none"/>
                      <a:tailEnd len="sm" w="sm" type="none"/>
                    </a:lnB>
                    <a:solidFill>
                      <a:srgbClr val="1F2A44"/>
                    </a:solidFill>
                  </a:tcPr>
                </a:tc>
                <a:tc>
                  <a:txBody>
                    <a:bodyPr/>
                    <a:lstStyle/>
                    <a:p>
                      <a:pPr indent="0" lvl="0" marL="0" marR="0" rtl="0" algn="l">
                        <a:spcBef>
                          <a:spcPts val="0"/>
                        </a:spcBef>
                        <a:spcAft>
                          <a:spcPts val="0"/>
                        </a:spcAft>
                        <a:buClr>
                          <a:srgbClr val="FFFFFF"/>
                        </a:buClr>
                        <a:buSzPts val="1450"/>
                        <a:buFont typeface="Calibri"/>
                        <a:buNone/>
                      </a:pPr>
                      <a:r>
                        <a:rPr b="1" lang="en-US" sz="1450" u="none" cap="none" strike="noStrike">
                          <a:solidFill>
                            <a:srgbClr val="FFFFFF"/>
                          </a:solidFill>
                          <a:latin typeface="Calibri"/>
                          <a:ea typeface="Calibri"/>
                          <a:cs typeface="Calibri"/>
                          <a:sym typeface="Calibri"/>
                        </a:rPr>
                        <a:t>What you build in NVivo</a:t>
                      </a:r>
                      <a:endParaRPr sz="1450" u="none" cap="none" strike="noStrike">
                        <a:latin typeface="Calibri"/>
                        <a:ea typeface="Calibri"/>
                        <a:cs typeface="Calibri"/>
                        <a:sym typeface="Calibri"/>
                      </a:endParaRPr>
                    </a:p>
                  </a:txBody>
                  <a:tcPr marT="73150" marB="73150" marR="73150" marL="73150" anchor="ctr">
                    <a:lnL cap="flat" cmpd="sng" w="12700">
                      <a:solidFill>
                        <a:srgbClr val="FFFFFF"/>
                      </a:solidFill>
                      <a:prstDash val="solid"/>
                      <a:round/>
                      <a:headEnd len="sm" w="sm" type="none"/>
                      <a:tailEnd len="sm" w="sm" type="none"/>
                    </a:lnL>
                    <a:lnR cap="flat" cmpd="sng" w="12700">
                      <a:solidFill>
                        <a:srgbClr val="FFFFFF"/>
                      </a:solidFill>
                      <a:prstDash val="solid"/>
                      <a:round/>
                      <a:headEnd len="sm" w="sm" type="none"/>
                      <a:tailEnd len="sm" w="sm" type="none"/>
                    </a:lnR>
                    <a:lnT cap="flat" cmpd="sng" w="12700">
                      <a:solidFill>
                        <a:srgbClr val="FFFFFF"/>
                      </a:solidFill>
                      <a:prstDash val="solid"/>
                      <a:round/>
                      <a:headEnd len="sm" w="sm" type="none"/>
                      <a:tailEnd len="sm" w="sm" type="none"/>
                    </a:lnT>
                    <a:lnB cap="flat" cmpd="sng" w="12700">
                      <a:solidFill>
                        <a:srgbClr val="FFFFFF"/>
                      </a:solidFill>
                      <a:prstDash val="solid"/>
                      <a:round/>
                      <a:headEnd len="sm" w="sm" type="none"/>
                      <a:tailEnd len="sm" w="sm" type="none"/>
                    </a:lnB>
                    <a:solidFill>
                      <a:srgbClr val="1F2A44"/>
                    </a:solidFill>
                  </a:tcPr>
                </a:tc>
                <a:tc>
                  <a:txBody>
                    <a:bodyPr/>
                    <a:lstStyle/>
                    <a:p>
                      <a:pPr indent="0" lvl="0" marL="0" marR="0" rtl="0" algn="l">
                        <a:spcBef>
                          <a:spcPts val="0"/>
                        </a:spcBef>
                        <a:spcAft>
                          <a:spcPts val="0"/>
                        </a:spcAft>
                        <a:buClr>
                          <a:srgbClr val="FFFFFF"/>
                        </a:buClr>
                        <a:buSzPts val="1450"/>
                        <a:buFont typeface="Calibri"/>
                        <a:buNone/>
                      </a:pPr>
                      <a:r>
                        <a:rPr b="1" lang="en-US" sz="1450" u="none" cap="none" strike="noStrike">
                          <a:solidFill>
                            <a:srgbClr val="FFFFFF"/>
                          </a:solidFill>
                          <a:latin typeface="Calibri"/>
                          <a:ea typeface="Calibri"/>
                          <a:cs typeface="Calibri"/>
                          <a:sym typeface="Calibri"/>
                        </a:rPr>
                        <a:t>Where</a:t>
                      </a:r>
                      <a:endParaRPr sz="1450" u="none" cap="none" strike="noStrike">
                        <a:latin typeface="Calibri"/>
                        <a:ea typeface="Calibri"/>
                        <a:cs typeface="Calibri"/>
                        <a:sym typeface="Calibri"/>
                      </a:endParaRPr>
                    </a:p>
                  </a:txBody>
                  <a:tcPr marT="73150" marB="73150" marR="73150" marL="73150" anchor="ctr">
                    <a:lnL cap="flat" cmpd="sng" w="12700">
                      <a:solidFill>
                        <a:srgbClr val="FFFFFF"/>
                      </a:solidFill>
                      <a:prstDash val="solid"/>
                      <a:round/>
                      <a:headEnd len="sm" w="sm" type="none"/>
                      <a:tailEnd len="sm" w="sm" type="none"/>
                    </a:lnL>
                    <a:lnR cap="flat" cmpd="sng" w="12700">
                      <a:solidFill>
                        <a:srgbClr val="FFFFFF"/>
                      </a:solidFill>
                      <a:prstDash val="solid"/>
                      <a:round/>
                      <a:headEnd len="sm" w="sm" type="none"/>
                      <a:tailEnd len="sm" w="sm" type="none"/>
                    </a:lnR>
                    <a:lnT cap="flat" cmpd="sng" w="12700">
                      <a:solidFill>
                        <a:srgbClr val="FFFFFF"/>
                      </a:solidFill>
                      <a:prstDash val="solid"/>
                      <a:round/>
                      <a:headEnd len="sm" w="sm" type="none"/>
                      <a:tailEnd len="sm" w="sm" type="none"/>
                    </a:lnT>
                    <a:lnB cap="flat" cmpd="sng" w="12700">
                      <a:solidFill>
                        <a:srgbClr val="FFFFFF"/>
                      </a:solidFill>
                      <a:prstDash val="solid"/>
                      <a:round/>
                      <a:headEnd len="sm" w="sm" type="none"/>
                      <a:tailEnd len="sm" w="sm" type="none"/>
                    </a:lnB>
                    <a:solidFill>
                      <a:srgbClr val="1F2A44"/>
                    </a:solidFill>
                  </a:tcPr>
                </a:tc>
              </a:tr>
              <a:tr h="530350">
                <a:tc>
                  <a:txBody>
                    <a:bodyPr/>
                    <a:lstStyle/>
                    <a:p>
                      <a:pPr indent="0" lvl="0" marL="0" marR="0" rtl="0" algn="l">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RQ1  Barriers</a:t>
                      </a:r>
                      <a:endParaRPr sz="1400" u="none" cap="none" strike="noStrike">
                        <a:latin typeface="Calibri"/>
                        <a:ea typeface="Calibri"/>
                        <a:cs typeface="Calibri"/>
                        <a:sym typeface="Calibri"/>
                      </a:endParaRPr>
                    </a:p>
                  </a:txBody>
                  <a:tcPr marT="73150" marB="73150" marR="73150" marL="73150" anchor="ctr">
                    <a:lnL cap="flat" cmpd="sng" w="12700">
                      <a:solidFill>
                        <a:srgbClr val="FFFFFF"/>
                      </a:solidFill>
                      <a:prstDash val="solid"/>
                      <a:round/>
                      <a:headEnd len="sm" w="sm" type="none"/>
                      <a:tailEnd len="sm" w="sm" type="none"/>
                    </a:lnL>
                    <a:lnR cap="flat" cmpd="sng" w="12700">
                      <a:solidFill>
                        <a:srgbClr val="FFFFFF"/>
                      </a:solidFill>
                      <a:prstDash val="solid"/>
                      <a:round/>
                      <a:headEnd len="sm" w="sm" type="none"/>
                      <a:tailEnd len="sm" w="sm" type="none"/>
                    </a:lnR>
                    <a:lnT cap="flat" cmpd="sng" w="12700">
                      <a:solidFill>
                        <a:srgbClr val="FFFFFF"/>
                      </a:solidFill>
                      <a:prstDash val="solid"/>
                      <a:round/>
                      <a:headEnd len="sm" w="sm" type="none"/>
                      <a:tailEnd len="sm" w="sm" type="none"/>
                    </a:lnT>
                    <a:lnB cap="flat" cmpd="sng" w="12700">
                      <a:solidFill>
                        <a:srgbClr val="FFFFFF"/>
                      </a:solidFill>
                      <a:prstDash val="solid"/>
                      <a:round/>
                      <a:headEnd len="sm" w="sm" type="none"/>
                      <a:tailEnd len="sm" w="sm" type="none"/>
                    </a:lnB>
                    <a:solidFill>
                      <a:srgbClr val="F4F6FA"/>
                    </a:solidFill>
                  </a:tcPr>
                </a:tc>
                <a:tc>
                  <a:txBody>
                    <a:bodyPr/>
                    <a:lstStyle/>
                    <a:p>
                      <a:pPr indent="0" lvl="0" marL="0" marR="0" rtl="0" algn="l">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Code: Barriers to sharing, with definition and coded passages</a:t>
                      </a:r>
                      <a:endParaRPr sz="1400" u="none" cap="none" strike="noStrike">
                        <a:latin typeface="Calibri"/>
                        <a:ea typeface="Calibri"/>
                        <a:cs typeface="Calibri"/>
                        <a:sym typeface="Calibri"/>
                      </a:endParaRPr>
                    </a:p>
                  </a:txBody>
                  <a:tcPr marT="73150" marB="73150" marR="73150" marL="73150" anchor="ctr">
                    <a:lnL cap="flat" cmpd="sng" w="12700">
                      <a:solidFill>
                        <a:srgbClr val="FFFFFF"/>
                      </a:solidFill>
                      <a:prstDash val="solid"/>
                      <a:round/>
                      <a:headEnd len="sm" w="sm" type="none"/>
                      <a:tailEnd len="sm" w="sm" type="none"/>
                    </a:lnL>
                    <a:lnR cap="flat" cmpd="sng" w="12700">
                      <a:solidFill>
                        <a:srgbClr val="FFFFFF"/>
                      </a:solidFill>
                      <a:prstDash val="solid"/>
                      <a:round/>
                      <a:headEnd len="sm" w="sm" type="none"/>
                      <a:tailEnd len="sm" w="sm" type="none"/>
                    </a:lnR>
                    <a:lnT cap="flat" cmpd="sng" w="12700">
                      <a:solidFill>
                        <a:srgbClr val="FFFFFF"/>
                      </a:solidFill>
                      <a:prstDash val="solid"/>
                      <a:round/>
                      <a:headEnd len="sm" w="sm" type="none"/>
                      <a:tailEnd len="sm" w="sm" type="none"/>
                    </a:lnT>
                    <a:lnB cap="flat" cmpd="sng" w="12700">
                      <a:solidFill>
                        <a:srgbClr val="FFFFFF"/>
                      </a:solidFill>
                      <a:prstDash val="solid"/>
                      <a:round/>
                      <a:headEnd len="sm" w="sm" type="none"/>
                      <a:tailEnd len="sm" w="sm" type="none"/>
                    </a:lnB>
                    <a:solidFill>
                      <a:srgbClr val="F4F6FA"/>
                    </a:solidFill>
                  </a:tcPr>
                </a:tc>
                <a:tc>
                  <a:txBody>
                    <a:bodyPr/>
                    <a:lstStyle/>
                    <a:p>
                      <a:pPr indent="0" lvl="0" marL="0" marR="0" rtl="0" algn="l">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Tasks 4 to 6</a:t>
                      </a:r>
                      <a:endParaRPr sz="1400" u="none" cap="none" strike="noStrike">
                        <a:latin typeface="Calibri"/>
                        <a:ea typeface="Calibri"/>
                        <a:cs typeface="Calibri"/>
                        <a:sym typeface="Calibri"/>
                      </a:endParaRPr>
                    </a:p>
                  </a:txBody>
                  <a:tcPr marT="73150" marB="73150" marR="73150" marL="73150" anchor="ctr">
                    <a:lnL cap="flat" cmpd="sng" w="12700">
                      <a:solidFill>
                        <a:srgbClr val="FFFFFF"/>
                      </a:solidFill>
                      <a:prstDash val="solid"/>
                      <a:round/>
                      <a:headEnd len="sm" w="sm" type="none"/>
                      <a:tailEnd len="sm" w="sm" type="none"/>
                    </a:lnL>
                    <a:lnR cap="flat" cmpd="sng" w="12700">
                      <a:solidFill>
                        <a:srgbClr val="FFFFFF"/>
                      </a:solidFill>
                      <a:prstDash val="solid"/>
                      <a:round/>
                      <a:headEnd len="sm" w="sm" type="none"/>
                      <a:tailEnd len="sm" w="sm" type="none"/>
                    </a:lnR>
                    <a:lnT cap="flat" cmpd="sng" w="12700">
                      <a:solidFill>
                        <a:srgbClr val="FFFFFF"/>
                      </a:solidFill>
                      <a:prstDash val="solid"/>
                      <a:round/>
                      <a:headEnd len="sm" w="sm" type="none"/>
                      <a:tailEnd len="sm" w="sm" type="none"/>
                    </a:lnT>
                    <a:lnB cap="flat" cmpd="sng" w="12700">
                      <a:solidFill>
                        <a:srgbClr val="FFFFFF"/>
                      </a:solidFill>
                      <a:prstDash val="solid"/>
                      <a:round/>
                      <a:headEnd len="sm" w="sm" type="none"/>
                      <a:tailEnd len="sm" w="sm" type="none"/>
                    </a:lnB>
                    <a:solidFill>
                      <a:srgbClr val="F4F6FA"/>
                    </a:solidFill>
                  </a:tcPr>
                </a:tc>
              </a:tr>
              <a:tr h="530350">
                <a:tc>
                  <a:txBody>
                    <a:bodyPr/>
                    <a:lstStyle/>
                    <a:p>
                      <a:pPr indent="0" lvl="0" marL="0" marR="0" rtl="0" algn="l">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RQ2  Enablers</a:t>
                      </a:r>
                      <a:endParaRPr sz="1400" u="none" cap="none" strike="noStrike">
                        <a:latin typeface="Calibri"/>
                        <a:ea typeface="Calibri"/>
                        <a:cs typeface="Calibri"/>
                        <a:sym typeface="Calibri"/>
                      </a:endParaRPr>
                    </a:p>
                  </a:txBody>
                  <a:tcPr marT="73150" marB="73150" marR="73150" marL="73150" anchor="ctr">
                    <a:lnL cap="flat" cmpd="sng" w="12700">
                      <a:solidFill>
                        <a:srgbClr val="FFFFFF"/>
                      </a:solidFill>
                      <a:prstDash val="solid"/>
                      <a:round/>
                      <a:headEnd len="sm" w="sm" type="none"/>
                      <a:tailEnd len="sm" w="sm" type="none"/>
                    </a:lnL>
                    <a:lnR cap="flat" cmpd="sng" w="12700">
                      <a:solidFill>
                        <a:srgbClr val="FFFFFF"/>
                      </a:solidFill>
                      <a:prstDash val="solid"/>
                      <a:round/>
                      <a:headEnd len="sm" w="sm" type="none"/>
                      <a:tailEnd len="sm" w="sm" type="none"/>
                    </a:lnR>
                    <a:lnT cap="flat" cmpd="sng" w="12700">
                      <a:solidFill>
                        <a:srgbClr val="FFFFFF"/>
                      </a:solidFill>
                      <a:prstDash val="solid"/>
                      <a:round/>
                      <a:headEnd len="sm" w="sm" type="none"/>
                      <a:tailEnd len="sm" w="sm" type="none"/>
                    </a:lnT>
                    <a:lnB cap="flat" cmpd="sng" w="12700">
                      <a:solidFill>
                        <a:srgbClr val="FFFFF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Code: Enablers of sharing, plus in vivo codes in her own words</a:t>
                      </a:r>
                      <a:endParaRPr sz="1400" u="none" cap="none" strike="noStrike">
                        <a:latin typeface="Calibri"/>
                        <a:ea typeface="Calibri"/>
                        <a:cs typeface="Calibri"/>
                        <a:sym typeface="Calibri"/>
                      </a:endParaRPr>
                    </a:p>
                  </a:txBody>
                  <a:tcPr marT="73150" marB="73150" marR="73150" marL="73150" anchor="ctr">
                    <a:lnL cap="flat" cmpd="sng" w="12700">
                      <a:solidFill>
                        <a:srgbClr val="FFFFFF"/>
                      </a:solidFill>
                      <a:prstDash val="solid"/>
                      <a:round/>
                      <a:headEnd len="sm" w="sm" type="none"/>
                      <a:tailEnd len="sm" w="sm" type="none"/>
                    </a:lnL>
                    <a:lnR cap="flat" cmpd="sng" w="12700">
                      <a:solidFill>
                        <a:srgbClr val="FFFFFF"/>
                      </a:solidFill>
                      <a:prstDash val="solid"/>
                      <a:round/>
                      <a:headEnd len="sm" w="sm" type="none"/>
                      <a:tailEnd len="sm" w="sm" type="none"/>
                    </a:lnR>
                    <a:lnT cap="flat" cmpd="sng" w="12700">
                      <a:solidFill>
                        <a:srgbClr val="FFFFFF"/>
                      </a:solidFill>
                      <a:prstDash val="solid"/>
                      <a:round/>
                      <a:headEnd len="sm" w="sm" type="none"/>
                      <a:tailEnd len="sm" w="sm" type="none"/>
                    </a:lnT>
                    <a:lnB cap="flat" cmpd="sng" w="12700">
                      <a:solidFill>
                        <a:srgbClr val="FFFFF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Tasks 4 to 6</a:t>
                      </a:r>
                      <a:endParaRPr sz="1400" u="none" cap="none" strike="noStrike">
                        <a:latin typeface="Calibri"/>
                        <a:ea typeface="Calibri"/>
                        <a:cs typeface="Calibri"/>
                        <a:sym typeface="Calibri"/>
                      </a:endParaRPr>
                    </a:p>
                  </a:txBody>
                  <a:tcPr marT="73150" marB="73150" marR="73150" marL="73150" anchor="ctr">
                    <a:lnL cap="flat" cmpd="sng" w="12700">
                      <a:solidFill>
                        <a:srgbClr val="FFFFFF"/>
                      </a:solidFill>
                      <a:prstDash val="solid"/>
                      <a:round/>
                      <a:headEnd len="sm" w="sm" type="none"/>
                      <a:tailEnd len="sm" w="sm" type="none"/>
                    </a:lnL>
                    <a:lnR cap="flat" cmpd="sng" w="12700">
                      <a:solidFill>
                        <a:srgbClr val="FFFFFF"/>
                      </a:solidFill>
                      <a:prstDash val="solid"/>
                      <a:round/>
                      <a:headEnd len="sm" w="sm" type="none"/>
                      <a:tailEnd len="sm" w="sm" type="none"/>
                    </a:lnR>
                    <a:lnT cap="flat" cmpd="sng" w="12700">
                      <a:solidFill>
                        <a:srgbClr val="FFFFFF"/>
                      </a:solidFill>
                      <a:prstDash val="solid"/>
                      <a:round/>
                      <a:headEnd len="sm" w="sm" type="none"/>
                      <a:tailEnd len="sm" w="sm" type="none"/>
                    </a:lnT>
                    <a:lnB cap="flat" cmpd="sng" w="12700">
                      <a:solidFill>
                        <a:srgbClr val="FFFFFF"/>
                      </a:solidFill>
                      <a:prstDash val="solid"/>
                      <a:round/>
                      <a:headEnd len="sm" w="sm" type="none"/>
                      <a:tailEnd len="sm" w="sm" type="none"/>
                    </a:lnB>
                    <a:solidFill>
                      <a:srgbClr val="FFFFFF"/>
                    </a:solidFill>
                  </a:tcPr>
                </a:tc>
              </a:tr>
              <a:tr h="530350">
                <a:tc>
                  <a:txBody>
                    <a:bodyPr/>
                    <a:lstStyle/>
                    <a:p>
                      <a:pPr indent="0" lvl="0" marL="0" marR="0" rtl="0" algn="l">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RQ3  Leadership</a:t>
                      </a:r>
                      <a:endParaRPr sz="1400" u="none" cap="none" strike="noStrike">
                        <a:latin typeface="Calibri"/>
                        <a:ea typeface="Calibri"/>
                        <a:cs typeface="Calibri"/>
                        <a:sym typeface="Calibri"/>
                      </a:endParaRPr>
                    </a:p>
                  </a:txBody>
                  <a:tcPr marT="73150" marB="73150" marR="73150" marL="73150" anchor="ctr">
                    <a:lnL cap="flat" cmpd="sng" w="12700">
                      <a:solidFill>
                        <a:srgbClr val="FFFFFF"/>
                      </a:solidFill>
                      <a:prstDash val="solid"/>
                      <a:round/>
                      <a:headEnd len="sm" w="sm" type="none"/>
                      <a:tailEnd len="sm" w="sm" type="none"/>
                    </a:lnL>
                    <a:lnR cap="flat" cmpd="sng" w="12700">
                      <a:solidFill>
                        <a:srgbClr val="FFFFFF"/>
                      </a:solidFill>
                      <a:prstDash val="solid"/>
                      <a:round/>
                      <a:headEnd len="sm" w="sm" type="none"/>
                      <a:tailEnd len="sm" w="sm" type="none"/>
                    </a:lnR>
                    <a:lnT cap="flat" cmpd="sng" w="12700">
                      <a:solidFill>
                        <a:srgbClr val="FFFFFF"/>
                      </a:solidFill>
                      <a:prstDash val="solid"/>
                      <a:round/>
                      <a:headEnd len="sm" w="sm" type="none"/>
                      <a:tailEnd len="sm" w="sm" type="none"/>
                    </a:lnT>
                    <a:lnB cap="flat" cmpd="sng" w="12700">
                      <a:solidFill>
                        <a:srgbClr val="FFFFFF"/>
                      </a:solidFill>
                      <a:prstDash val="solid"/>
                      <a:round/>
                      <a:headEnd len="sm" w="sm" type="none"/>
                      <a:tailEnd len="sm" w="sm" type="none"/>
                    </a:lnB>
                    <a:solidFill>
                      <a:srgbClr val="F4F6FA"/>
                    </a:solidFill>
                  </a:tcPr>
                </a:tc>
                <a:tc>
                  <a:txBody>
                    <a:bodyPr/>
                    <a:lstStyle/>
                    <a:p>
                      <a:pPr indent="0" lvl="0" marL="0" marR="0" rtl="0" algn="l">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Cases with Role and Site; trust search; matrix of codes by role</a:t>
                      </a:r>
                      <a:endParaRPr sz="1400" u="none" cap="none" strike="noStrike">
                        <a:latin typeface="Calibri"/>
                        <a:ea typeface="Calibri"/>
                        <a:cs typeface="Calibri"/>
                        <a:sym typeface="Calibri"/>
                      </a:endParaRPr>
                    </a:p>
                  </a:txBody>
                  <a:tcPr marT="73150" marB="73150" marR="73150" marL="73150" anchor="ctr">
                    <a:lnL cap="flat" cmpd="sng" w="12700">
                      <a:solidFill>
                        <a:srgbClr val="FFFFFF"/>
                      </a:solidFill>
                      <a:prstDash val="solid"/>
                      <a:round/>
                      <a:headEnd len="sm" w="sm" type="none"/>
                      <a:tailEnd len="sm" w="sm" type="none"/>
                    </a:lnL>
                    <a:lnR cap="flat" cmpd="sng" w="12700">
                      <a:solidFill>
                        <a:srgbClr val="FFFFFF"/>
                      </a:solidFill>
                      <a:prstDash val="solid"/>
                      <a:round/>
                      <a:headEnd len="sm" w="sm" type="none"/>
                      <a:tailEnd len="sm" w="sm" type="none"/>
                    </a:lnR>
                    <a:lnT cap="flat" cmpd="sng" w="12700">
                      <a:solidFill>
                        <a:srgbClr val="FFFFFF"/>
                      </a:solidFill>
                      <a:prstDash val="solid"/>
                      <a:round/>
                      <a:headEnd len="sm" w="sm" type="none"/>
                      <a:tailEnd len="sm" w="sm" type="none"/>
                    </a:lnT>
                    <a:lnB cap="flat" cmpd="sng" w="12700">
                      <a:solidFill>
                        <a:srgbClr val="FFFFFF"/>
                      </a:solidFill>
                      <a:prstDash val="solid"/>
                      <a:round/>
                      <a:headEnd len="sm" w="sm" type="none"/>
                      <a:tailEnd len="sm" w="sm" type="none"/>
                    </a:lnB>
                    <a:solidFill>
                      <a:srgbClr val="F4F6FA"/>
                    </a:solidFill>
                  </a:tcPr>
                </a:tc>
                <a:tc>
                  <a:txBody>
                    <a:bodyPr/>
                    <a:lstStyle/>
                    <a:p>
                      <a:pPr indent="0" lvl="0" marL="0" marR="0" rtl="0" algn="l">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Tasks 7, 9, 10</a:t>
                      </a:r>
                      <a:endParaRPr sz="1400" u="none" cap="none" strike="noStrike">
                        <a:latin typeface="Calibri"/>
                        <a:ea typeface="Calibri"/>
                        <a:cs typeface="Calibri"/>
                        <a:sym typeface="Calibri"/>
                      </a:endParaRPr>
                    </a:p>
                  </a:txBody>
                  <a:tcPr marT="73150" marB="73150" marR="73150" marL="73150" anchor="ctr">
                    <a:lnL cap="flat" cmpd="sng" w="12700">
                      <a:solidFill>
                        <a:srgbClr val="FFFFFF"/>
                      </a:solidFill>
                      <a:prstDash val="solid"/>
                      <a:round/>
                      <a:headEnd len="sm" w="sm" type="none"/>
                      <a:tailEnd len="sm" w="sm" type="none"/>
                    </a:lnL>
                    <a:lnR cap="flat" cmpd="sng" w="12700">
                      <a:solidFill>
                        <a:srgbClr val="FFFFFF"/>
                      </a:solidFill>
                      <a:prstDash val="solid"/>
                      <a:round/>
                      <a:headEnd len="sm" w="sm" type="none"/>
                      <a:tailEnd len="sm" w="sm" type="none"/>
                    </a:lnR>
                    <a:lnT cap="flat" cmpd="sng" w="12700">
                      <a:solidFill>
                        <a:srgbClr val="FFFFFF"/>
                      </a:solidFill>
                      <a:prstDash val="solid"/>
                      <a:round/>
                      <a:headEnd len="sm" w="sm" type="none"/>
                      <a:tailEnd len="sm" w="sm" type="none"/>
                    </a:lnT>
                    <a:lnB cap="flat" cmpd="sng" w="12700">
                      <a:solidFill>
                        <a:srgbClr val="FFFFFF"/>
                      </a:solidFill>
                      <a:prstDash val="solid"/>
                      <a:round/>
                      <a:headEnd len="sm" w="sm" type="none"/>
                      <a:tailEnd len="sm" w="sm" type="none"/>
                    </a:lnB>
                    <a:solidFill>
                      <a:srgbClr val="F4F6FA"/>
                    </a:solidFill>
                  </a:tcPr>
                </a:tc>
              </a:tr>
              <a:tr h="530350">
                <a:tc>
                  <a:txBody>
                    <a:bodyPr/>
                    <a:lstStyle/>
                    <a:p>
                      <a:pPr indent="0" lvl="0" marL="0" marR="0" rtl="0" algn="l">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All three</a:t>
                      </a:r>
                      <a:endParaRPr sz="1400" u="none" cap="none" strike="noStrike">
                        <a:latin typeface="Calibri"/>
                        <a:ea typeface="Calibri"/>
                        <a:cs typeface="Calibri"/>
                        <a:sym typeface="Calibri"/>
                      </a:endParaRPr>
                    </a:p>
                  </a:txBody>
                  <a:tcPr marT="73150" marB="73150" marR="73150" marL="73150" anchor="ctr">
                    <a:lnL cap="flat" cmpd="sng" w="12700">
                      <a:solidFill>
                        <a:srgbClr val="FFFFFF"/>
                      </a:solidFill>
                      <a:prstDash val="solid"/>
                      <a:round/>
                      <a:headEnd len="sm" w="sm" type="none"/>
                      <a:tailEnd len="sm" w="sm" type="none"/>
                    </a:lnL>
                    <a:lnR cap="flat" cmpd="sng" w="12700">
                      <a:solidFill>
                        <a:srgbClr val="FFFFFF"/>
                      </a:solidFill>
                      <a:prstDash val="solid"/>
                      <a:round/>
                      <a:headEnd len="sm" w="sm" type="none"/>
                      <a:tailEnd len="sm" w="sm" type="none"/>
                    </a:lnR>
                    <a:lnT cap="flat" cmpd="sng" w="12700">
                      <a:solidFill>
                        <a:srgbClr val="FFFFFF"/>
                      </a:solidFill>
                      <a:prstDash val="solid"/>
                      <a:round/>
                      <a:headEnd len="sm" w="sm" type="none"/>
                      <a:tailEnd len="sm" w="sm" type="none"/>
                    </a:lnT>
                    <a:lnB cap="flat" cmpd="sng" w="12700">
                      <a:solidFill>
                        <a:srgbClr val="FFFFF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Journal, memos and annotations: the audit trail for every answer</a:t>
                      </a:r>
                      <a:endParaRPr sz="1400" u="none" cap="none" strike="noStrike">
                        <a:latin typeface="Calibri"/>
                        <a:ea typeface="Calibri"/>
                        <a:cs typeface="Calibri"/>
                        <a:sym typeface="Calibri"/>
                      </a:endParaRPr>
                    </a:p>
                  </a:txBody>
                  <a:tcPr marT="73150" marB="73150" marR="73150" marL="73150" anchor="ctr">
                    <a:lnL cap="flat" cmpd="sng" w="12700">
                      <a:solidFill>
                        <a:srgbClr val="FFFFFF"/>
                      </a:solidFill>
                      <a:prstDash val="solid"/>
                      <a:round/>
                      <a:headEnd len="sm" w="sm" type="none"/>
                      <a:tailEnd len="sm" w="sm" type="none"/>
                    </a:lnL>
                    <a:lnR cap="flat" cmpd="sng" w="12700">
                      <a:solidFill>
                        <a:srgbClr val="FFFFFF"/>
                      </a:solidFill>
                      <a:prstDash val="solid"/>
                      <a:round/>
                      <a:headEnd len="sm" w="sm" type="none"/>
                      <a:tailEnd len="sm" w="sm" type="none"/>
                    </a:lnR>
                    <a:lnT cap="flat" cmpd="sng" w="12700">
                      <a:solidFill>
                        <a:srgbClr val="FFFFFF"/>
                      </a:solidFill>
                      <a:prstDash val="solid"/>
                      <a:round/>
                      <a:headEnd len="sm" w="sm" type="none"/>
                      <a:tailEnd len="sm" w="sm" type="none"/>
                    </a:lnT>
                    <a:lnB cap="flat" cmpd="sng" w="12700">
                      <a:solidFill>
                        <a:srgbClr val="FFFFFF"/>
                      </a:solidFill>
                      <a:prstDash val="solid"/>
                      <a:round/>
                      <a:headEnd len="sm" w="sm" type="none"/>
                      <a:tailEnd len="sm" w="sm" type="none"/>
                    </a:lnB>
                    <a:solidFill>
                      <a:srgbClr val="FFFFFF"/>
                    </a:solidFill>
                  </a:tcPr>
                </a:tc>
                <a:tc>
                  <a:txBody>
                    <a:bodyPr/>
                    <a:lstStyle/>
                    <a:p>
                      <a:pPr indent="0" lvl="0" marL="0" marR="0" rtl="0" algn="l">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Task 8</a:t>
                      </a:r>
                      <a:endParaRPr sz="1400" u="none" cap="none" strike="noStrike">
                        <a:latin typeface="Calibri"/>
                        <a:ea typeface="Calibri"/>
                        <a:cs typeface="Calibri"/>
                        <a:sym typeface="Calibri"/>
                      </a:endParaRPr>
                    </a:p>
                  </a:txBody>
                  <a:tcPr marT="73150" marB="73150" marR="73150" marL="73150" anchor="ctr">
                    <a:lnL cap="flat" cmpd="sng" w="12700">
                      <a:solidFill>
                        <a:srgbClr val="FFFFFF"/>
                      </a:solidFill>
                      <a:prstDash val="solid"/>
                      <a:round/>
                      <a:headEnd len="sm" w="sm" type="none"/>
                      <a:tailEnd len="sm" w="sm" type="none"/>
                    </a:lnL>
                    <a:lnR cap="flat" cmpd="sng" w="12700">
                      <a:solidFill>
                        <a:srgbClr val="FFFFFF"/>
                      </a:solidFill>
                      <a:prstDash val="solid"/>
                      <a:round/>
                      <a:headEnd len="sm" w="sm" type="none"/>
                      <a:tailEnd len="sm" w="sm" type="none"/>
                    </a:lnR>
                    <a:lnT cap="flat" cmpd="sng" w="12700">
                      <a:solidFill>
                        <a:srgbClr val="FFFFFF"/>
                      </a:solidFill>
                      <a:prstDash val="solid"/>
                      <a:round/>
                      <a:headEnd len="sm" w="sm" type="none"/>
                      <a:tailEnd len="sm" w="sm" type="none"/>
                    </a:lnT>
                    <a:lnB cap="flat" cmpd="sng" w="12700">
                      <a:solidFill>
                        <a:srgbClr val="FFFFFF"/>
                      </a:solidFill>
                      <a:prstDash val="solid"/>
                      <a:round/>
                      <a:headEnd len="sm" w="sm" type="none"/>
                      <a:tailEnd len="sm" w="sm" type="none"/>
                    </a:lnB>
                    <a:solidFill>
                      <a:srgbClr val="FFFFFF"/>
                    </a:solidFill>
                  </a:tcPr>
                </a:tc>
              </a:tr>
            </a:tbl>
          </a:graphicData>
        </a:graphic>
      </p:graphicFrame>
      <p:sp>
        <p:nvSpPr>
          <p:cNvPr id="66" name="Google Shape;66;p6"/>
          <p:cNvSpPr/>
          <p:nvPr/>
        </p:nvSpPr>
        <p:spPr>
          <a:xfrm>
            <a:off x="502920" y="4343400"/>
            <a:ext cx="8138160" cy="5669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07085"/>
              </a:buClr>
              <a:buSzPts val="1400"/>
              <a:buFont typeface="Calibri"/>
              <a:buNone/>
            </a:pPr>
            <a:r>
              <a:rPr b="0" i="1" lang="en-US" sz="1400" u="none" cap="none" strike="noStrike">
                <a:solidFill>
                  <a:srgbClr val="607085"/>
                </a:solidFill>
                <a:latin typeface="Calibri"/>
                <a:ea typeface="Calibri"/>
                <a:cs typeface="Calibri"/>
                <a:sym typeface="Calibri"/>
              </a:rPr>
              <a:t>The interview guide in the pack maps each question to an RQ, so when you code Amina's answers you are coding evidence towards a specific research question.</a:t>
            </a:r>
            <a:endParaRPr b="0" i="0" sz="1400" u="none" cap="none" strike="noStrik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71" name="Shape 71"/>
        <p:cNvGrpSpPr/>
        <p:nvPr/>
      </p:nvGrpSpPr>
      <p:grpSpPr>
        <a:xfrm>
          <a:off x="0" y="0"/>
          <a:ext cx="0" cy="0"/>
          <a:chOff x="0" y="0"/>
          <a:chExt cx="0" cy="0"/>
        </a:xfrm>
      </p:grpSpPr>
      <p:sp>
        <p:nvSpPr>
          <p:cNvPr id="72" name="Google Shape;72;p7"/>
          <p:cNvSpPr txBox="1"/>
          <p:nvPr/>
        </p:nvSpPr>
        <p:spPr>
          <a:xfrm>
            <a:off x="502920" y="292608"/>
            <a:ext cx="813816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3000"/>
              <a:buFont typeface="Cambria"/>
              <a:buNone/>
            </a:pPr>
            <a:r>
              <a:rPr b="1" i="0" lang="en-US" sz="3000" u="none" cap="none" strike="noStrike">
                <a:solidFill>
                  <a:srgbClr val="1F2A44"/>
                </a:solidFill>
                <a:latin typeface="Cambria"/>
                <a:ea typeface="Cambria"/>
                <a:cs typeface="Cambria"/>
                <a:sym typeface="Cambria"/>
              </a:rPr>
              <a:t>Find your way around first</a:t>
            </a:r>
            <a:endParaRPr b="0" i="0" sz="3000" u="none" cap="none" strike="noStrike">
              <a:solidFill>
                <a:schemeClr val="dk1"/>
              </a:solidFill>
              <a:latin typeface="Calibri"/>
              <a:ea typeface="Calibri"/>
              <a:cs typeface="Calibri"/>
              <a:sym typeface="Calibri"/>
            </a:endParaRPr>
          </a:p>
        </p:txBody>
      </p:sp>
      <p:sp>
        <p:nvSpPr>
          <p:cNvPr id="73" name="Google Shape;73;p7"/>
          <p:cNvSpPr/>
          <p:nvPr/>
        </p:nvSpPr>
        <p:spPr>
          <a:xfrm>
            <a:off x="502920" y="1051560"/>
            <a:ext cx="8138160" cy="3383280"/>
          </a:xfrm>
          <a:prstGeom prst="roundRect">
            <a:avLst>
              <a:gd fmla="val 1622" name="adj"/>
            </a:avLst>
          </a:prstGeom>
          <a:solidFill>
            <a:srgbClr val="FFFFFF"/>
          </a:solidFill>
          <a:ln cap="flat" cmpd="sng" w="12700">
            <a:solidFill>
              <a:srgbClr val="D5DBE6"/>
            </a:solidFill>
            <a:prstDash val="solid"/>
            <a:round/>
            <a:headEnd len="sm" w="sm" type="none"/>
            <a:tailEnd len="sm" w="sm" type="none"/>
          </a:ln>
          <a:effectLst>
            <a:outerShdw blurRad="76200" rotWithShape="0" algn="bl" dir="5400000" dist="25400">
              <a:srgbClr val="000000">
                <a:alpha val="1215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7"/>
          <p:cNvSpPr/>
          <p:nvPr/>
        </p:nvSpPr>
        <p:spPr>
          <a:xfrm>
            <a:off x="502920" y="1051560"/>
            <a:ext cx="8138160" cy="219456"/>
          </a:xfrm>
          <a:prstGeom prst="roundRect">
            <a:avLst>
              <a:gd fmla="val 145833" name="adj"/>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7"/>
          <p:cNvSpPr/>
          <p:nvPr/>
        </p:nvSpPr>
        <p:spPr>
          <a:xfrm>
            <a:off x="502920" y="1161288"/>
            <a:ext cx="8138160" cy="109728"/>
          </a:xfrm>
          <a:prstGeom prst="rect">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7"/>
          <p:cNvSpPr/>
          <p:nvPr/>
        </p:nvSpPr>
        <p:spPr>
          <a:xfrm>
            <a:off x="630936" y="1120140"/>
            <a:ext cx="82296" cy="82296"/>
          </a:xfrm>
          <a:prstGeom prst="ellipse">
            <a:avLst/>
          </a:prstGeom>
          <a:solidFill>
            <a:srgbClr val="E8635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7"/>
          <p:cNvSpPr/>
          <p:nvPr/>
        </p:nvSpPr>
        <p:spPr>
          <a:xfrm>
            <a:off x="777240" y="1120140"/>
            <a:ext cx="82296" cy="82296"/>
          </a:xfrm>
          <a:prstGeom prst="ellipse">
            <a:avLst/>
          </a:prstGeom>
          <a:solidFill>
            <a:srgbClr val="EFC13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7"/>
          <p:cNvSpPr/>
          <p:nvPr/>
        </p:nvSpPr>
        <p:spPr>
          <a:xfrm>
            <a:off x="923544" y="1120140"/>
            <a:ext cx="82296" cy="82296"/>
          </a:xfrm>
          <a:prstGeom prst="ellipse">
            <a:avLst/>
          </a:prstGeom>
          <a:solidFill>
            <a:srgbClr val="61C45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7"/>
          <p:cNvSpPr txBox="1"/>
          <p:nvPr/>
        </p:nvSpPr>
        <p:spPr>
          <a:xfrm>
            <a:off x="1143000" y="1051560"/>
            <a:ext cx="3657600" cy="219456"/>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C7CCDA"/>
              </a:buClr>
              <a:buSzPts val="900"/>
              <a:buFont typeface="Calibri"/>
              <a:buNone/>
            </a:pPr>
            <a:r>
              <a:rPr b="0" i="1" lang="en-US" sz="900" u="none" cap="none" strike="noStrike">
                <a:solidFill>
                  <a:srgbClr val="C7CCDA"/>
                </a:solidFill>
                <a:latin typeface="Calibri"/>
                <a:ea typeface="Calibri"/>
                <a:cs typeface="Calibri"/>
                <a:sym typeface="Calibri"/>
              </a:rPr>
              <a:t>NVivo 15  —  DBA Practice.nvp</a:t>
            </a:r>
            <a:endParaRPr b="0" i="0" sz="900" u="none" cap="none" strike="noStrike">
              <a:solidFill>
                <a:schemeClr val="dk1"/>
              </a:solidFill>
              <a:latin typeface="Calibri"/>
              <a:ea typeface="Calibri"/>
              <a:cs typeface="Calibri"/>
              <a:sym typeface="Calibri"/>
            </a:endParaRPr>
          </a:p>
        </p:txBody>
      </p:sp>
      <p:sp>
        <p:nvSpPr>
          <p:cNvPr id="80" name="Google Shape;80;p7"/>
          <p:cNvSpPr/>
          <p:nvPr/>
        </p:nvSpPr>
        <p:spPr>
          <a:xfrm>
            <a:off x="502920" y="1271016"/>
            <a:ext cx="8138160" cy="566928"/>
          </a:xfrm>
          <a:prstGeom prst="rect">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7"/>
          <p:cNvSpPr txBox="1"/>
          <p:nvPr/>
        </p:nvSpPr>
        <p:spPr>
          <a:xfrm>
            <a:off x="758952" y="1325880"/>
            <a:ext cx="777240" cy="219456"/>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AEB6C9"/>
              </a:buClr>
              <a:buSzPts val="1100"/>
              <a:buFont typeface="Calibri"/>
              <a:buNone/>
            </a:pPr>
            <a:r>
              <a:rPr b="0" i="0" lang="en-US" sz="1100" u="none" cap="none" strike="noStrike">
                <a:solidFill>
                  <a:srgbClr val="AEB6C9"/>
                </a:solidFill>
                <a:latin typeface="Calibri"/>
                <a:ea typeface="Calibri"/>
                <a:cs typeface="Calibri"/>
                <a:sym typeface="Calibri"/>
              </a:rPr>
              <a:t>File</a:t>
            </a:r>
            <a:endParaRPr b="0" i="0" sz="1100" u="none" cap="none" strike="noStrike">
              <a:solidFill>
                <a:schemeClr val="dk1"/>
              </a:solidFill>
              <a:latin typeface="Calibri"/>
              <a:ea typeface="Calibri"/>
              <a:cs typeface="Calibri"/>
              <a:sym typeface="Calibri"/>
            </a:endParaRPr>
          </a:p>
        </p:txBody>
      </p:sp>
      <p:sp>
        <p:nvSpPr>
          <p:cNvPr id="82" name="Google Shape;82;p7"/>
          <p:cNvSpPr/>
          <p:nvPr/>
        </p:nvSpPr>
        <p:spPr>
          <a:xfrm>
            <a:off x="1591056" y="1325880"/>
            <a:ext cx="777240" cy="219456"/>
          </a:xfrm>
          <a:prstGeom prst="rect">
            <a:avLst/>
          </a:prstGeom>
          <a:solidFill>
            <a:srgbClr val="FFFFFF">
              <a:alpha val="12157"/>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7"/>
          <p:cNvSpPr/>
          <p:nvPr/>
        </p:nvSpPr>
        <p:spPr>
          <a:xfrm>
            <a:off x="1591056" y="1527048"/>
            <a:ext cx="777240" cy="27432"/>
          </a:xfrm>
          <a:prstGeom prst="rect">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 name="Google Shape;84;p7"/>
          <p:cNvSpPr txBox="1"/>
          <p:nvPr/>
        </p:nvSpPr>
        <p:spPr>
          <a:xfrm>
            <a:off x="1645920" y="1325880"/>
            <a:ext cx="777240" cy="219456"/>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1100"/>
              <a:buFont typeface="Calibri"/>
              <a:buNone/>
            </a:pPr>
            <a:r>
              <a:rPr b="1" i="0" lang="en-US" sz="1100" u="none" cap="none" strike="noStrike">
                <a:solidFill>
                  <a:srgbClr val="FFFFFF"/>
                </a:solidFill>
                <a:latin typeface="Calibri"/>
                <a:ea typeface="Calibri"/>
                <a:cs typeface="Calibri"/>
                <a:sym typeface="Calibri"/>
              </a:rPr>
              <a:t>Home</a:t>
            </a:r>
            <a:endParaRPr b="0" i="0" sz="1100" u="none" cap="none" strike="noStrike">
              <a:solidFill>
                <a:schemeClr val="dk1"/>
              </a:solidFill>
              <a:latin typeface="Calibri"/>
              <a:ea typeface="Calibri"/>
              <a:cs typeface="Calibri"/>
              <a:sym typeface="Calibri"/>
            </a:endParaRPr>
          </a:p>
        </p:txBody>
      </p:sp>
      <p:sp>
        <p:nvSpPr>
          <p:cNvPr id="85" name="Google Shape;85;p7"/>
          <p:cNvSpPr txBox="1"/>
          <p:nvPr/>
        </p:nvSpPr>
        <p:spPr>
          <a:xfrm>
            <a:off x="2532888" y="1325880"/>
            <a:ext cx="914400" cy="219456"/>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AEB6C9"/>
              </a:buClr>
              <a:buSzPts val="1100"/>
              <a:buFont typeface="Calibri"/>
              <a:buNone/>
            </a:pPr>
            <a:r>
              <a:rPr b="0" i="0" lang="en-US" sz="1100" u="none" cap="none" strike="noStrike">
                <a:solidFill>
                  <a:srgbClr val="AEB6C9"/>
                </a:solidFill>
                <a:latin typeface="Calibri"/>
                <a:ea typeface="Calibri"/>
                <a:cs typeface="Calibri"/>
                <a:sym typeface="Calibri"/>
              </a:rPr>
              <a:t>Import</a:t>
            </a:r>
            <a:endParaRPr b="0" i="0" sz="1100" u="none" cap="none" strike="noStrike">
              <a:solidFill>
                <a:schemeClr val="dk1"/>
              </a:solidFill>
              <a:latin typeface="Calibri"/>
              <a:ea typeface="Calibri"/>
              <a:cs typeface="Calibri"/>
              <a:sym typeface="Calibri"/>
            </a:endParaRPr>
          </a:p>
        </p:txBody>
      </p:sp>
      <p:sp>
        <p:nvSpPr>
          <p:cNvPr id="86" name="Google Shape;86;p7"/>
          <p:cNvSpPr txBox="1"/>
          <p:nvPr/>
        </p:nvSpPr>
        <p:spPr>
          <a:xfrm>
            <a:off x="3557016" y="1325880"/>
            <a:ext cx="914400" cy="219456"/>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AEB6C9"/>
              </a:buClr>
              <a:buSzPts val="1100"/>
              <a:buFont typeface="Calibri"/>
              <a:buNone/>
            </a:pPr>
            <a:r>
              <a:rPr b="0" i="0" lang="en-US" sz="1100" u="none" cap="none" strike="noStrike">
                <a:solidFill>
                  <a:srgbClr val="AEB6C9"/>
                </a:solidFill>
                <a:latin typeface="Calibri"/>
                <a:ea typeface="Calibri"/>
                <a:cs typeface="Calibri"/>
                <a:sym typeface="Calibri"/>
              </a:rPr>
              <a:t>Create</a:t>
            </a:r>
            <a:endParaRPr b="0" i="0" sz="1100" u="none" cap="none" strike="noStrike">
              <a:solidFill>
                <a:schemeClr val="dk1"/>
              </a:solidFill>
              <a:latin typeface="Calibri"/>
              <a:ea typeface="Calibri"/>
              <a:cs typeface="Calibri"/>
              <a:sym typeface="Calibri"/>
            </a:endParaRPr>
          </a:p>
        </p:txBody>
      </p:sp>
      <p:sp>
        <p:nvSpPr>
          <p:cNvPr id="87" name="Google Shape;87;p7"/>
          <p:cNvSpPr txBox="1"/>
          <p:nvPr/>
        </p:nvSpPr>
        <p:spPr>
          <a:xfrm>
            <a:off x="4581144" y="1325880"/>
            <a:ext cx="982980" cy="219456"/>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AEB6C9"/>
              </a:buClr>
              <a:buSzPts val="1100"/>
              <a:buFont typeface="Calibri"/>
              <a:buNone/>
            </a:pPr>
            <a:r>
              <a:rPr b="0" i="0" lang="en-US" sz="1100" u="none" cap="none" strike="noStrike">
                <a:solidFill>
                  <a:srgbClr val="AEB6C9"/>
                </a:solidFill>
                <a:latin typeface="Calibri"/>
                <a:ea typeface="Calibri"/>
                <a:cs typeface="Calibri"/>
                <a:sym typeface="Calibri"/>
              </a:rPr>
              <a:t>Explore</a:t>
            </a:r>
            <a:endParaRPr b="0" i="0" sz="1100" u="none" cap="none" strike="noStrike">
              <a:solidFill>
                <a:schemeClr val="dk1"/>
              </a:solidFill>
              <a:latin typeface="Calibri"/>
              <a:ea typeface="Calibri"/>
              <a:cs typeface="Calibri"/>
              <a:sym typeface="Calibri"/>
            </a:endParaRPr>
          </a:p>
        </p:txBody>
      </p:sp>
      <p:sp>
        <p:nvSpPr>
          <p:cNvPr id="88" name="Google Shape;88;p7"/>
          <p:cNvSpPr txBox="1"/>
          <p:nvPr/>
        </p:nvSpPr>
        <p:spPr>
          <a:xfrm>
            <a:off x="5673852" y="1325880"/>
            <a:ext cx="845820" cy="219456"/>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AEB6C9"/>
              </a:buClr>
              <a:buSzPts val="1100"/>
              <a:buFont typeface="Calibri"/>
              <a:buNone/>
            </a:pPr>
            <a:r>
              <a:rPr b="0" i="0" lang="en-US" sz="1100" u="none" cap="none" strike="noStrike">
                <a:solidFill>
                  <a:srgbClr val="AEB6C9"/>
                </a:solidFill>
                <a:latin typeface="Calibri"/>
                <a:ea typeface="Calibri"/>
                <a:cs typeface="Calibri"/>
                <a:sym typeface="Calibri"/>
              </a:rPr>
              <a:t>Share</a:t>
            </a:r>
            <a:endParaRPr b="0" i="0" sz="1100" u="none" cap="none" strike="noStrike">
              <a:solidFill>
                <a:schemeClr val="dk1"/>
              </a:solidFill>
              <a:latin typeface="Calibri"/>
              <a:ea typeface="Calibri"/>
              <a:cs typeface="Calibri"/>
              <a:sym typeface="Calibri"/>
            </a:endParaRPr>
          </a:p>
        </p:txBody>
      </p:sp>
      <p:sp>
        <p:nvSpPr>
          <p:cNvPr id="89" name="Google Shape;89;p7"/>
          <p:cNvSpPr txBox="1"/>
          <p:nvPr/>
        </p:nvSpPr>
        <p:spPr>
          <a:xfrm>
            <a:off x="6629400" y="1325880"/>
            <a:ext cx="982980" cy="219456"/>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AEB6C9"/>
              </a:buClr>
              <a:buSzPts val="1100"/>
              <a:buFont typeface="Calibri"/>
              <a:buNone/>
            </a:pPr>
            <a:r>
              <a:rPr b="0" i="0" lang="en-US" sz="1100" u="none" cap="none" strike="noStrike">
                <a:solidFill>
                  <a:srgbClr val="AEB6C9"/>
                </a:solidFill>
                <a:latin typeface="Calibri"/>
                <a:ea typeface="Calibri"/>
                <a:cs typeface="Calibri"/>
                <a:sym typeface="Calibri"/>
              </a:rPr>
              <a:t>Modules</a:t>
            </a:r>
            <a:endParaRPr b="0" i="0" sz="1100" u="none" cap="none" strike="noStrike">
              <a:solidFill>
                <a:schemeClr val="dk1"/>
              </a:solidFill>
              <a:latin typeface="Calibri"/>
              <a:ea typeface="Calibri"/>
              <a:cs typeface="Calibri"/>
              <a:sym typeface="Calibri"/>
            </a:endParaRPr>
          </a:p>
        </p:txBody>
      </p:sp>
      <p:sp>
        <p:nvSpPr>
          <p:cNvPr id="90" name="Google Shape;90;p7"/>
          <p:cNvSpPr/>
          <p:nvPr/>
        </p:nvSpPr>
        <p:spPr>
          <a:xfrm>
            <a:off x="758952" y="1545336"/>
            <a:ext cx="310896" cy="237744"/>
          </a:xfrm>
          <a:prstGeom prst="roundRect">
            <a:avLst>
              <a:gd fmla="val 11538" name="adj"/>
            </a:avLst>
          </a:prstGeom>
          <a:solidFill>
            <a:srgbClr val="2C3A5E"/>
          </a:solidFill>
          <a:ln cap="flat" cmpd="sng" w="9525">
            <a:solidFill>
              <a:srgbClr val="3A4A7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7"/>
          <p:cNvSpPr/>
          <p:nvPr/>
        </p:nvSpPr>
        <p:spPr>
          <a:xfrm>
            <a:off x="850392" y="1609344"/>
            <a:ext cx="128016" cy="109728"/>
          </a:xfrm>
          <a:prstGeom prst="rect">
            <a:avLst/>
          </a:prstGeom>
          <a:solidFill>
            <a:srgbClr val="C7CCD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7"/>
          <p:cNvSpPr/>
          <p:nvPr/>
        </p:nvSpPr>
        <p:spPr>
          <a:xfrm>
            <a:off x="1179576" y="1545336"/>
            <a:ext cx="310896" cy="237744"/>
          </a:xfrm>
          <a:prstGeom prst="roundRect">
            <a:avLst>
              <a:gd fmla="val 11538" name="adj"/>
            </a:avLst>
          </a:prstGeom>
          <a:solidFill>
            <a:srgbClr val="2C3A5E"/>
          </a:solidFill>
          <a:ln cap="flat" cmpd="sng" w="9525">
            <a:solidFill>
              <a:srgbClr val="3A4A7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7"/>
          <p:cNvSpPr/>
          <p:nvPr/>
        </p:nvSpPr>
        <p:spPr>
          <a:xfrm>
            <a:off x="1271016" y="1609344"/>
            <a:ext cx="128016" cy="109728"/>
          </a:xfrm>
          <a:prstGeom prst="ellipse">
            <a:avLst/>
          </a:prstGeom>
          <a:solidFill>
            <a:srgbClr val="C7CCD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7"/>
          <p:cNvSpPr/>
          <p:nvPr/>
        </p:nvSpPr>
        <p:spPr>
          <a:xfrm>
            <a:off x="1600200" y="1545336"/>
            <a:ext cx="310896" cy="237744"/>
          </a:xfrm>
          <a:prstGeom prst="roundRect">
            <a:avLst>
              <a:gd fmla="val 11538" name="adj"/>
            </a:avLst>
          </a:prstGeom>
          <a:solidFill>
            <a:srgbClr val="2C3A5E"/>
          </a:solidFill>
          <a:ln cap="flat" cmpd="sng" w="9525">
            <a:solidFill>
              <a:srgbClr val="3A4A7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5" name="Google Shape;95;p7"/>
          <p:cNvSpPr/>
          <p:nvPr/>
        </p:nvSpPr>
        <p:spPr>
          <a:xfrm>
            <a:off x="1691640" y="1609344"/>
            <a:ext cx="128016" cy="109728"/>
          </a:xfrm>
          <a:prstGeom prst="triangle">
            <a:avLst>
              <a:gd fmla="val 50000" name="adj"/>
            </a:avLst>
          </a:prstGeom>
          <a:solidFill>
            <a:srgbClr val="C7CCD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 name="Google Shape;96;p7"/>
          <p:cNvSpPr/>
          <p:nvPr/>
        </p:nvSpPr>
        <p:spPr>
          <a:xfrm>
            <a:off x="2020824" y="1545336"/>
            <a:ext cx="310896" cy="237744"/>
          </a:xfrm>
          <a:prstGeom prst="roundRect">
            <a:avLst>
              <a:gd fmla="val 11538" name="adj"/>
            </a:avLst>
          </a:prstGeom>
          <a:solidFill>
            <a:srgbClr val="2C3A5E"/>
          </a:solidFill>
          <a:ln cap="flat" cmpd="sng" w="9525">
            <a:solidFill>
              <a:srgbClr val="3A4A7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7"/>
          <p:cNvSpPr/>
          <p:nvPr/>
        </p:nvSpPr>
        <p:spPr>
          <a:xfrm>
            <a:off x="2112264" y="1609344"/>
            <a:ext cx="128016" cy="109728"/>
          </a:xfrm>
          <a:prstGeom prst="rect">
            <a:avLst/>
          </a:prstGeom>
          <a:solidFill>
            <a:srgbClr val="C7CCD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 name="Google Shape;98;p7"/>
          <p:cNvSpPr/>
          <p:nvPr/>
        </p:nvSpPr>
        <p:spPr>
          <a:xfrm>
            <a:off x="2441448" y="1545336"/>
            <a:ext cx="310896" cy="237744"/>
          </a:xfrm>
          <a:prstGeom prst="roundRect">
            <a:avLst>
              <a:gd fmla="val 11538" name="adj"/>
            </a:avLst>
          </a:prstGeom>
          <a:solidFill>
            <a:srgbClr val="2C3A5E"/>
          </a:solidFill>
          <a:ln cap="flat" cmpd="sng" w="9525">
            <a:solidFill>
              <a:srgbClr val="3A4A7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7"/>
          <p:cNvSpPr/>
          <p:nvPr/>
        </p:nvSpPr>
        <p:spPr>
          <a:xfrm>
            <a:off x="2532888" y="1609344"/>
            <a:ext cx="128016" cy="109728"/>
          </a:xfrm>
          <a:prstGeom prst="ellipse">
            <a:avLst/>
          </a:prstGeom>
          <a:solidFill>
            <a:srgbClr val="C7CCD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 name="Google Shape;100;p7"/>
          <p:cNvSpPr/>
          <p:nvPr/>
        </p:nvSpPr>
        <p:spPr>
          <a:xfrm>
            <a:off x="2862072" y="1545336"/>
            <a:ext cx="310896" cy="237744"/>
          </a:xfrm>
          <a:prstGeom prst="roundRect">
            <a:avLst>
              <a:gd fmla="val 11538" name="adj"/>
            </a:avLst>
          </a:prstGeom>
          <a:solidFill>
            <a:srgbClr val="2C3A5E"/>
          </a:solidFill>
          <a:ln cap="flat" cmpd="sng" w="9525">
            <a:solidFill>
              <a:srgbClr val="3A4A7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 name="Google Shape;101;p7"/>
          <p:cNvSpPr/>
          <p:nvPr/>
        </p:nvSpPr>
        <p:spPr>
          <a:xfrm>
            <a:off x="2953512" y="1609344"/>
            <a:ext cx="128016" cy="109728"/>
          </a:xfrm>
          <a:prstGeom prst="rect">
            <a:avLst/>
          </a:prstGeom>
          <a:solidFill>
            <a:srgbClr val="C7CCD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7"/>
          <p:cNvSpPr/>
          <p:nvPr/>
        </p:nvSpPr>
        <p:spPr>
          <a:xfrm>
            <a:off x="502920" y="1837944"/>
            <a:ext cx="1417320" cy="2596896"/>
          </a:xfrm>
          <a:prstGeom prst="rect">
            <a:avLst/>
          </a:prstGeom>
          <a:solidFill>
            <a:srgbClr val="FFFFFF"/>
          </a:solidFill>
          <a:ln cap="flat" cmpd="sng" w="9525">
            <a:solidFill>
              <a:srgbClr val="D5DBE6"/>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 name="Google Shape;103;p7"/>
          <p:cNvSpPr/>
          <p:nvPr/>
        </p:nvSpPr>
        <p:spPr>
          <a:xfrm>
            <a:off x="612648" y="1993392"/>
            <a:ext cx="118872" cy="118872"/>
          </a:xfrm>
          <a:prstGeom prst="roundRect">
            <a:avLst>
              <a:gd fmla="val 15385" name="adj"/>
            </a:avLst>
          </a:prstGeom>
          <a:solidFill>
            <a:srgbClr val="7C9CB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7"/>
          <p:cNvSpPr txBox="1"/>
          <p:nvPr/>
        </p:nvSpPr>
        <p:spPr>
          <a:xfrm>
            <a:off x="813816" y="1938528"/>
            <a:ext cx="1051560" cy="29260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050"/>
              <a:buFont typeface="Calibri"/>
              <a:buNone/>
            </a:pPr>
            <a:r>
              <a:rPr b="0" i="0" lang="en-US" sz="1050" u="none" cap="none" strike="noStrike">
                <a:solidFill>
                  <a:srgbClr val="1E2433"/>
                </a:solidFill>
                <a:latin typeface="Calibri"/>
                <a:ea typeface="Calibri"/>
                <a:cs typeface="Calibri"/>
                <a:sym typeface="Calibri"/>
              </a:rPr>
              <a:t>Files</a:t>
            </a:r>
            <a:endParaRPr b="0" i="0" sz="1050" u="none" cap="none" strike="noStrike">
              <a:solidFill>
                <a:schemeClr val="dk1"/>
              </a:solidFill>
              <a:latin typeface="Calibri"/>
              <a:ea typeface="Calibri"/>
              <a:cs typeface="Calibri"/>
              <a:sym typeface="Calibri"/>
            </a:endParaRPr>
          </a:p>
        </p:txBody>
      </p:sp>
      <p:sp>
        <p:nvSpPr>
          <p:cNvPr id="105" name="Google Shape;105;p7"/>
          <p:cNvSpPr/>
          <p:nvPr/>
        </p:nvSpPr>
        <p:spPr>
          <a:xfrm>
            <a:off x="612648" y="2286000"/>
            <a:ext cx="118872" cy="118872"/>
          </a:xfrm>
          <a:prstGeom prst="roundRect">
            <a:avLst>
              <a:gd fmla="val 15385" name="adj"/>
            </a:avLst>
          </a:prstGeom>
          <a:solidFill>
            <a:srgbClr val="B9A6D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 name="Google Shape;106;p7"/>
          <p:cNvSpPr txBox="1"/>
          <p:nvPr/>
        </p:nvSpPr>
        <p:spPr>
          <a:xfrm>
            <a:off x="813816" y="2231136"/>
            <a:ext cx="1051560" cy="29260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050"/>
              <a:buFont typeface="Calibri"/>
              <a:buNone/>
            </a:pPr>
            <a:r>
              <a:rPr b="0" i="0" lang="en-US" sz="1050" u="none" cap="none" strike="noStrike">
                <a:solidFill>
                  <a:srgbClr val="1E2433"/>
                </a:solidFill>
                <a:latin typeface="Calibri"/>
                <a:ea typeface="Calibri"/>
                <a:cs typeface="Calibri"/>
                <a:sym typeface="Calibri"/>
              </a:rPr>
              <a:t>Externals</a:t>
            </a:r>
            <a:endParaRPr b="0" i="0" sz="1050" u="none" cap="none" strike="noStrike">
              <a:solidFill>
                <a:schemeClr val="dk1"/>
              </a:solidFill>
              <a:latin typeface="Calibri"/>
              <a:ea typeface="Calibri"/>
              <a:cs typeface="Calibri"/>
              <a:sym typeface="Calibri"/>
            </a:endParaRPr>
          </a:p>
        </p:txBody>
      </p:sp>
      <p:sp>
        <p:nvSpPr>
          <p:cNvPr id="107" name="Google Shape;107;p7"/>
          <p:cNvSpPr/>
          <p:nvPr/>
        </p:nvSpPr>
        <p:spPr>
          <a:xfrm>
            <a:off x="530352" y="2523744"/>
            <a:ext cx="1362456" cy="292608"/>
          </a:xfrm>
          <a:prstGeom prst="rect">
            <a:avLst/>
          </a:prstGeom>
          <a:solidFill>
            <a:srgbClr val="F3E3B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7"/>
          <p:cNvSpPr/>
          <p:nvPr/>
        </p:nvSpPr>
        <p:spPr>
          <a:xfrm>
            <a:off x="612648" y="2578608"/>
            <a:ext cx="118872" cy="118872"/>
          </a:xfrm>
          <a:prstGeom prst="roundRect">
            <a:avLst>
              <a:gd fmla="val 15385" name="adj"/>
            </a:avLst>
          </a:prstGeom>
          <a:solidFill>
            <a:srgbClr val="D98A5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7"/>
          <p:cNvSpPr txBox="1"/>
          <p:nvPr/>
        </p:nvSpPr>
        <p:spPr>
          <a:xfrm>
            <a:off x="813816" y="2523744"/>
            <a:ext cx="1051560" cy="29260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050"/>
              <a:buFont typeface="Calibri"/>
              <a:buNone/>
            </a:pPr>
            <a:r>
              <a:rPr b="1" i="0" lang="en-US" sz="1050" u="none" cap="none" strike="noStrike">
                <a:solidFill>
                  <a:srgbClr val="1E2433"/>
                </a:solidFill>
                <a:latin typeface="Calibri"/>
                <a:ea typeface="Calibri"/>
                <a:cs typeface="Calibri"/>
                <a:sym typeface="Calibri"/>
              </a:rPr>
              <a:t>Codes</a:t>
            </a:r>
            <a:endParaRPr b="0" i="0" sz="1050" u="none" cap="none" strike="noStrike">
              <a:solidFill>
                <a:schemeClr val="dk1"/>
              </a:solidFill>
              <a:latin typeface="Calibri"/>
              <a:ea typeface="Calibri"/>
              <a:cs typeface="Calibri"/>
              <a:sym typeface="Calibri"/>
            </a:endParaRPr>
          </a:p>
        </p:txBody>
      </p:sp>
      <p:sp>
        <p:nvSpPr>
          <p:cNvPr id="110" name="Google Shape;110;p7"/>
          <p:cNvSpPr/>
          <p:nvPr/>
        </p:nvSpPr>
        <p:spPr>
          <a:xfrm>
            <a:off x="612648" y="2871216"/>
            <a:ext cx="118872" cy="118872"/>
          </a:xfrm>
          <a:prstGeom prst="roundRect">
            <a:avLst>
              <a:gd fmla="val 15385" name="adj"/>
            </a:avLst>
          </a:prstGeom>
          <a:solidFill>
            <a:srgbClr val="6FBF9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7"/>
          <p:cNvSpPr txBox="1"/>
          <p:nvPr/>
        </p:nvSpPr>
        <p:spPr>
          <a:xfrm>
            <a:off x="813816" y="2816352"/>
            <a:ext cx="1051560" cy="29260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050"/>
              <a:buFont typeface="Calibri"/>
              <a:buNone/>
            </a:pPr>
            <a:r>
              <a:rPr b="0" i="0" lang="en-US" sz="1050" u="none" cap="none" strike="noStrike">
                <a:solidFill>
                  <a:srgbClr val="1E2433"/>
                </a:solidFill>
                <a:latin typeface="Calibri"/>
                <a:ea typeface="Calibri"/>
                <a:cs typeface="Calibri"/>
                <a:sym typeface="Calibri"/>
              </a:rPr>
              <a:t>Cases</a:t>
            </a:r>
            <a:endParaRPr b="0" i="0" sz="1050" u="none" cap="none" strike="noStrike">
              <a:solidFill>
                <a:schemeClr val="dk1"/>
              </a:solidFill>
              <a:latin typeface="Calibri"/>
              <a:ea typeface="Calibri"/>
              <a:cs typeface="Calibri"/>
              <a:sym typeface="Calibri"/>
            </a:endParaRPr>
          </a:p>
        </p:txBody>
      </p:sp>
      <p:sp>
        <p:nvSpPr>
          <p:cNvPr id="112" name="Google Shape;112;p7"/>
          <p:cNvSpPr/>
          <p:nvPr/>
        </p:nvSpPr>
        <p:spPr>
          <a:xfrm>
            <a:off x="612648" y="3163824"/>
            <a:ext cx="118872" cy="118872"/>
          </a:xfrm>
          <a:prstGeom prst="roundRect">
            <a:avLst>
              <a:gd fmla="val 15385" name="adj"/>
            </a:avLst>
          </a:prstGeom>
          <a:solidFill>
            <a:srgbClr val="E0B84B"/>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7"/>
          <p:cNvSpPr txBox="1"/>
          <p:nvPr/>
        </p:nvSpPr>
        <p:spPr>
          <a:xfrm>
            <a:off x="813816" y="3108960"/>
            <a:ext cx="1051560" cy="29260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050"/>
              <a:buFont typeface="Calibri"/>
              <a:buNone/>
            </a:pPr>
            <a:r>
              <a:rPr b="0" i="0" lang="en-US" sz="1050" u="none" cap="none" strike="noStrike">
                <a:solidFill>
                  <a:srgbClr val="1E2433"/>
                </a:solidFill>
                <a:latin typeface="Calibri"/>
                <a:ea typeface="Calibri"/>
                <a:cs typeface="Calibri"/>
                <a:sym typeface="Calibri"/>
              </a:rPr>
              <a:t>Notes</a:t>
            </a:r>
            <a:endParaRPr b="0" i="0" sz="1050" u="none" cap="none" strike="noStrike">
              <a:solidFill>
                <a:schemeClr val="dk1"/>
              </a:solidFill>
              <a:latin typeface="Calibri"/>
              <a:ea typeface="Calibri"/>
              <a:cs typeface="Calibri"/>
              <a:sym typeface="Calibri"/>
            </a:endParaRPr>
          </a:p>
        </p:txBody>
      </p:sp>
      <p:sp>
        <p:nvSpPr>
          <p:cNvPr id="114" name="Google Shape;114;p7"/>
          <p:cNvSpPr/>
          <p:nvPr/>
        </p:nvSpPr>
        <p:spPr>
          <a:xfrm>
            <a:off x="612648" y="3456432"/>
            <a:ext cx="118872" cy="118872"/>
          </a:xfrm>
          <a:prstGeom prst="roundRect">
            <a:avLst>
              <a:gd fmla="val 15385" name="adj"/>
            </a:avLst>
          </a:prstGeom>
          <a:solidFill>
            <a:srgbClr val="5B8FD9"/>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7"/>
          <p:cNvSpPr txBox="1"/>
          <p:nvPr/>
        </p:nvSpPr>
        <p:spPr>
          <a:xfrm>
            <a:off x="813816" y="3401568"/>
            <a:ext cx="1051560" cy="29260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050"/>
              <a:buFont typeface="Calibri"/>
              <a:buNone/>
            </a:pPr>
            <a:r>
              <a:rPr b="0" i="0" lang="en-US" sz="1050" u="none" cap="none" strike="noStrike">
                <a:solidFill>
                  <a:srgbClr val="1E2433"/>
                </a:solidFill>
                <a:latin typeface="Calibri"/>
                <a:ea typeface="Calibri"/>
                <a:cs typeface="Calibri"/>
                <a:sym typeface="Calibri"/>
              </a:rPr>
              <a:t>Queries</a:t>
            </a:r>
            <a:endParaRPr b="0" i="0" sz="1050" u="none" cap="none" strike="noStrike">
              <a:solidFill>
                <a:schemeClr val="dk1"/>
              </a:solidFill>
              <a:latin typeface="Calibri"/>
              <a:ea typeface="Calibri"/>
              <a:cs typeface="Calibri"/>
              <a:sym typeface="Calibri"/>
            </a:endParaRPr>
          </a:p>
        </p:txBody>
      </p:sp>
      <p:sp>
        <p:nvSpPr>
          <p:cNvPr id="116" name="Google Shape;116;p7"/>
          <p:cNvSpPr/>
          <p:nvPr/>
        </p:nvSpPr>
        <p:spPr>
          <a:xfrm>
            <a:off x="612648" y="3749040"/>
            <a:ext cx="118872" cy="118872"/>
          </a:xfrm>
          <a:prstGeom prst="roundRect">
            <a:avLst>
              <a:gd fmla="val 15385" name="adj"/>
            </a:avLst>
          </a:prstGeom>
          <a:solidFill>
            <a:srgbClr val="C97A9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7"/>
          <p:cNvSpPr txBox="1"/>
          <p:nvPr/>
        </p:nvSpPr>
        <p:spPr>
          <a:xfrm>
            <a:off x="813816" y="3694176"/>
            <a:ext cx="1051560" cy="29260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050"/>
              <a:buFont typeface="Calibri"/>
              <a:buNone/>
            </a:pPr>
            <a:r>
              <a:rPr b="0" i="0" lang="en-US" sz="1050" u="none" cap="none" strike="noStrike">
                <a:solidFill>
                  <a:srgbClr val="1E2433"/>
                </a:solidFill>
                <a:latin typeface="Calibri"/>
                <a:ea typeface="Calibri"/>
                <a:cs typeface="Calibri"/>
                <a:sym typeface="Calibri"/>
              </a:rPr>
              <a:t>Visualisations</a:t>
            </a:r>
            <a:endParaRPr b="0" i="0" sz="1050" u="none" cap="none" strike="noStrike">
              <a:solidFill>
                <a:schemeClr val="dk1"/>
              </a:solidFill>
              <a:latin typeface="Calibri"/>
              <a:ea typeface="Calibri"/>
              <a:cs typeface="Calibri"/>
              <a:sym typeface="Calibri"/>
            </a:endParaRPr>
          </a:p>
        </p:txBody>
      </p:sp>
      <p:sp>
        <p:nvSpPr>
          <p:cNvPr id="118" name="Google Shape;118;p7"/>
          <p:cNvSpPr/>
          <p:nvPr/>
        </p:nvSpPr>
        <p:spPr>
          <a:xfrm>
            <a:off x="1920240" y="1837944"/>
            <a:ext cx="2331720" cy="2596896"/>
          </a:xfrm>
          <a:prstGeom prst="rect">
            <a:avLst/>
          </a:prstGeom>
          <a:solidFill>
            <a:srgbClr val="FFFFFF"/>
          </a:solidFill>
          <a:ln cap="flat" cmpd="sng" w="9525">
            <a:solidFill>
              <a:srgbClr val="D5DBE6"/>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7"/>
          <p:cNvSpPr/>
          <p:nvPr/>
        </p:nvSpPr>
        <p:spPr>
          <a:xfrm>
            <a:off x="1920240" y="1837944"/>
            <a:ext cx="2331720" cy="237744"/>
          </a:xfrm>
          <a:prstGeom prst="rect">
            <a:avLst/>
          </a:prstGeom>
          <a:solidFill>
            <a:srgbClr val="F4F6F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7"/>
          <p:cNvSpPr txBox="1"/>
          <p:nvPr/>
        </p:nvSpPr>
        <p:spPr>
          <a:xfrm>
            <a:off x="2029968" y="1837944"/>
            <a:ext cx="1234440" cy="23774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8A93A6"/>
              </a:buClr>
              <a:buSzPts val="850"/>
              <a:buFont typeface="Calibri"/>
              <a:buNone/>
            </a:pPr>
            <a:r>
              <a:rPr b="1" i="0" lang="en-US" sz="850" u="none" cap="none" strike="noStrike">
                <a:solidFill>
                  <a:srgbClr val="8A93A6"/>
                </a:solidFill>
                <a:latin typeface="Calibri"/>
                <a:ea typeface="Calibri"/>
                <a:cs typeface="Calibri"/>
                <a:sym typeface="Calibri"/>
              </a:rPr>
              <a:t>Name</a:t>
            </a:r>
            <a:endParaRPr b="0" i="0" sz="850" u="none" cap="none" strike="noStrike">
              <a:solidFill>
                <a:schemeClr val="dk1"/>
              </a:solidFill>
              <a:latin typeface="Calibri"/>
              <a:ea typeface="Calibri"/>
              <a:cs typeface="Calibri"/>
              <a:sym typeface="Calibri"/>
            </a:endParaRPr>
          </a:p>
        </p:txBody>
      </p:sp>
      <p:sp>
        <p:nvSpPr>
          <p:cNvPr id="121" name="Google Shape;121;p7"/>
          <p:cNvSpPr txBox="1"/>
          <p:nvPr/>
        </p:nvSpPr>
        <p:spPr>
          <a:xfrm>
            <a:off x="3264408" y="1837944"/>
            <a:ext cx="502920" cy="23774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8A93A6"/>
              </a:buClr>
              <a:buSzPts val="850"/>
              <a:buFont typeface="Calibri"/>
              <a:buNone/>
            </a:pPr>
            <a:r>
              <a:rPr b="1" i="0" lang="en-US" sz="850" u="none" cap="none" strike="noStrike">
                <a:solidFill>
                  <a:srgbClr val="8A93A6"/>
                </a:solidFill>
                <a:latin typeface="Calibri"/>
                <a:ea typeface="Calibri"/>
                <a:cs typeface="Calibri"/>
                <a:sym typeface="Calibri"/>
              </a:rPr>
              <a:t>Files</a:t>
            </a:r>
            <a:endParaRPr b="0" i="0" sz="850" u="none" cap="none" strike="noStrike">
              <a:solidFill>
                <a:schemeClr val="dk1"/>
              </a:solidFill>
              <a:latin typeface="Calibri"/>
              <a:ea typeface="Calibri"/>
              <a:cs typeface="Calibri"/>
              <a:sym typeface="Calibri"/>
            </a:endParaRPr>
          </a:p>
        </p:txBody>
      </p:sp>
      <p:sp>
        <p:nvSpPr>
          <p:cNvPr id="122" name="Google Shape;122;p7"/>
          <p:cNvSpPr txBox="1"/>
          <p:nvPr/>
        </p:nvSpPr>
        <p:spPr>
          <a:xfrm>
            <a:off x="3767328" y="1837944"/>
            <a:ext cx="594360" cy="23774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8A93A6"/>
              </a:buClr>
              <a:buSzPts val="850"/>
              <a:buFont typeface="Calibri"/>
              <a:buNone/>
            </a:pPr>
            <a:r>
              <a:rPr b="1" i="0" lang="en-US" sz="850" u="none" cap="none" strike="noStrike">
                <a:solidFill>
                  <a:srgbClr val="8A93A6"/>
                </a:solidFill>
                <a:latin typeface="Calibri"/>
                <a:ea typeface="Calibri"/>
                <a:cs typeface="Calibri"/>
                <a:sym typeface="Calibri"/>
              </a:rPr>
              <a:t>References</a:t>
            </a:r>
            <a:endParaRPr b="0" i="0" sz="850" u="none" cap="none" strike="noStrike">
              <a:solidFill>
                <a:schemeClr val="dk1"/>
              </a:solidFill>
              <a:latin typeface="Calibri"/>
              <a:ea typeface="Calibri"/>
              <a:cs typeface="Calibri"/>
              <a:sym typeface="Calibri"/>
            </a:endParaRPr>
          </a:p>
        </p:txBody>
      </p:sp>
      <p:sp>
        <p:nvSpPr>
          <p:cNvPr id="123" name="Google Shape;123;p7"/>
          <p:cNvSpPr/>
          <p:nvPr/>
        </p:nvSpPr>
        <p:spPr>
          <a:xfrm>
            <a:off x="2029968" y="2256739"/>
            <a:ext cx="100584" cy="118872"/>
          </a:xfrm>
          <a:prstGeom prst="rect">
            <a:avLst/>
          </a:prstGeom>
          <a:solidFill>
            <a:srgbClr val="9BA6B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7"/>
          <p:cNvSpPr txBox="1"/>
          <p:nvPr/>
        </p:nvSpPr>
        <p:spPr>
          <a:xfrm>
            <a:off x="2194560" y="2075688"/>
            <a:ext cx="1069848" cy="47183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900"/>
              <a:buFont typeface="Calibri"/>
              <a:buNone/>
            </a:pPr>
            <a:r>
              <a:rPr b="0" i="0" lang="en-US" sz="900" u="none" cap="none" strike="noStrike">
                <a:solidFill>
                  <a:srgbClr val="1E2433"/>
                </a:solidFill>
                <a:latin typeface="Calibri"/>
                <a:ea typeface="Calibri"/>
                <a:cs typeface="Calibri"/>
                <a:sym typeface="Calibri"/>
              </a:rPr>
              <a:t>Interview 01</a:t>
            </a:r>
            <a:endParaRPr b="0" i="0" sz="900" u="none" cap="none" strike="noStrike">
              <a:solidFill>
                <a:schemeClr val="dk1"/>
              </a:solidFill>
              <a:latin typeface="Calibri"/>
              <a:ea typeface="Calibri"/>
              <a:cs typeface="Calibri"/>
              <a:sym typeface="Calibri"/>
            </a:endParaRPr>
          </a:p>
        </p:txBody>
      </p:sp>
      <p:sp>
        <p:nvSpPr>
          <p:cNvPr id="125" name="Google Shape;125;p7"/>
          <p:cNvSpPr txBox="1"/>
          <p:nvPr/>
        </p:nvSpPr>
        <p:spPr>
          <a:xfrm>
            <a:off x="3264408" y="2075688"/>
            <a:ext cx="502920" cy="47183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900"/>
              <a:buFont typeface="Calibri"/>
              <a:buNone/>
            </a:pPr>
            <a:r>
              <a:rPr b="0" i="0" lang="en-US" sz="900" u="none" cap="none" strike="noStrike">
                <a:solidFill>
                  <a:srgbClr val="1E2433"/>
                </a:solidFill>
                <a:latin typeface="Calibri"/>
                <a:ea typeface="Calibri"/>
                <a:cs typeface="Calibri"/>
                <a:sym typeface="Calibri"/>
              </a:rPr>
              <a:t>1</a:t>
            </a:r>
            <a:endParaRPr b="0" i="0" sz="900" u="none" cap="none" strike="noStrike">
              <a:solidFill>
                <a:schemeClr val="dk1"/>
              </a:solidFill>
              <a:latin typeface="Calibri"/>
              <a:ea typeface="Calibri"/>
              <a:cs typeface="Calibri"/>
              <a:sym typeface="Calibri"/>
            </a:endParaRPr>
          </a:p>
        </p:txBody>
      </p:sp>
      <p:sp>
        <p:nvSpPr>
          <p:cNvPr id="126" name="Google Shape;126;p7"/>
          <p:cNvSpPr txBox="1"/>
          <p:nvPr/>
        </p:nvSpPr>
        <p:spPr>
          <a:xfrm>
            <a:off x="3767328" y="2075688"/>
            <a:ext cx="594360" cy="47183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900"/>
              <a:buFont typeface="Calibri"/>
              <a:buNone/>
            </a:pPr>
            <a:r>
              <a:rPr b="0" i="0" lang="en-US" sz="900" u="none" cap="none" strike="noStrike">
                <a:solidFill>
                  <a:srgbClr val="1E2433"/>
                </a:solidFill>
                <a:latin typeface="Calibri"/>
                <a:ea typeface="Calibri"/>
                <a:cs typeface="Calibri"/>
                <a:sym typeface="Calibri"/>
              </a:rPr>
              <a:t>24</a:t>
            </a:r>
            <a:endParaRPr b="0" i="0" sz="900" u="none" cap="none" strike="noStrike">
              <a:solidFill>
                <a:schemeClr val="dk1"/>
              </a:solidFill>
              <a:latin typeface="Calibri"/>
              <a:ea typeface="Calibri"/>
              <a:cs typeface="Calibri"/>
              <a:sym typeface="Calibri"/>
            </a:endParaRPr>
          </a:p>
        </p:txBody>
      </p:sp>
      <p:sp>
        <p:nvSpPr>
          <p:cNvPr id="127" name="Google Shape;127;p7"/>
          <p:cNvSpPr/>
          <p:nvPr/>
        </p:nvSpPr>
        <p:spPr>
          <a:xfrm>
            <a:off x="1920240" y="2547518"/>
            <a:ext cx="2331720" cy="471830"/>
          </a:xfrm>
          <a:prstGeom prst="rect">
            <a:avLst/>
          </a:prstGeom>
          <a:solidFill>
            <a:srgbClr val="F8F9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 name="Google Shape;128;p7"/>
          <p:cNvSpPr/>
          <p:nvPr/>
        </p:nvSpPr>
        <p:spPr>
          <a:xfrm>
            <a:off x="2029968" y="2728570"/>
            <a:ext cx="100584" cy="118872"/>
          </a:xfrm>
          <a:prstGeom prst="rect">
            <a:avLst/>
          </a:prstGeom>
          <a:solidFill>
            <a:srgbClr val="9BA6B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 name="Google Shape;129;p7"/>
          <p:cNvSpPr txBox="1"/>
          <p:nvPr/>
        </p:nvSpPr>
        <p:spPr>
          <a:xfrm>
            <a:off x="2194560" y="2547518"/>
            <a:ext cx="1069848" cy="47183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900"/>
              <a:buFont typeface="Calibri"/>
              <a:buNone/>
            </a:pPr>
            <a:r>
              <a:rPr b="0" i="0" lang="en-US" sz="900" u="none" cap="none" strike="noStrike">
                <a:solidFill>
                  <a:srgbClr val="1E2433"/>
                </a:solidFill>
                <a:latin typeface="Calibri"/>
                <a:ea typeface="Calibri"/>
                <a:cs typeface="Calibri"/>
                <a:sym typeface="Calibri"/>
              </a:rPr>
              <a:t>Interview 02</a:t>
            </a:r>
            <a:endParaRPr b="0" i="0" sz="900" u="none" cap="none" strike="noStrike">
              <a:solidFill>
                <a:schemeClr val="dk1"/>
              </a:solidFill>
              <a:latin typeface="Calibri"/>
              <a:ea typeface="Calibri"/>
              <a:cs typeface="Calibri"/>
              <a:sym typeface="Calibri"/>
            </a:endParaRPr>
          </a:p>
        </p:txBody>
      </p:sp>
      <p:sp>
        <p:nvSpPr>
          <p:cNvPr id="130" name="Google Shape;130;p7"/>
          <p:cNvSpPr txBox="1"/>
          <p:nvPr/>
        </p:nvSpPr>
        <p:spPr>
          <a:xfrm>
            <a:off x="3264408" y="2547518"/>
            <a:ext cx="502920" cy="47183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900"/>
              <a:buFont typeface="Calibri"/>
              <a:buNone/>
            </a:pPr>
            <a:r>
              <a:rPr b="0" i="0" lang="en-US" sz="900" u="none" cap="none" strike="noStrike">
                <a:solidFill>
                  <a:srgbClr val="1E2433"/>
                </a:solidFill>
                <a:latin typeface="Calibri"/>
                <a:ea typeface="Calibri"/>
                <a:cs typeface="Calibri"/>
                <a:sym typeface="Calibri"/>
              </a:rPr>
              <a:t>1</a:t>
            </a:r>
            <a:endParaRPr b="0" i="0" sz="900" u="none" cap="none" strike="noStrike">
              <a:solidFill>
                <a:schemeClr val="dk1"/>
              </a:solidFill>
              <a:latin typeface="Calibri"/>
              <a:ea typeface="Calibri"/>
              <a:cs typeface="Calibri"/>
              <a:sym typeface="Calibri"/>
            </a:endParaRPr>
          </a:p>
        </p:txBody>
      </p:sp>
      <p:sp>
        <p:nvSpPr>
          <p:cNvPr id="131" name="Google Shape;131;p7"/>
          <p:cNvSpPr txBox="1"/>
          <p:nvPr/>
        </p:nvSpPr>
        <p:spPr>
          <a:xfrm>
            <a:off x="3767328" y="2547518"/>
            <a:ext cx="594360" cy="47183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900"/>
              <a:buFont typeface="Calibri"/>
              <a:buNone/>
            </a:pPr>
            <a:r>
              <a:rPr b="0" i="0" lang="en-US" sz="900" u="none" cap="none" strike="noStrike">
                <a:solidFill>
                  <a:srgbClr val="1E2433"/>
                </a:solidFill>
                <a:latin typeface="Calibri"/>
                <a:ea typeface="Calibri"/>
                <a:cs typeface="Calibri"/>
                <a:sym typeface="Calibri"/>
              </a:rPr>
              <a:t>19</a:t>
            </a:r>
            <a:endParaRPr b="0" i="0" sz="900" u="none" cap="none" strike="noStrike">
              <a:solidFill>
                <a:schemeClr val="dk1"/>
              </a:solidFill>
              <a:latin typeface="Calibri"/>
              <a:ea typeface="Calibri"/>
              <a:cs typeface="Calibri"/>
              <a:sym typeface="Calibri"/>
            </a:endParaRPr>
          </a:p>
        </p:txBody>
      </p:sp>
      <p:sp>
        <p:nvSpPr>
          <p:cNvPr id="132" name="Google Shape;132;p7"/>
          <p:cNvSpPr/>
          <p:nvPr/>
        </p:nvSpPr>
        <p:spPr>
          <a:xfrm>
            <a:off x="2029968" y="3200400"/>
            <a:ext cx="100584" cy="118872"/>
          </a:xfrm>
          <a:prstGeom prst="rect">
            <a:avLst/>
          </a:prstGeom>
          <a:solidFill>
            <a:srgbClr val="9BA6B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 name="Google Shape;133;p7"/>
          <p:cNvSpPr txBox="1"/>
          <p:nvPr/>
        </p:nvSpPr>
        <p:spPr>
          <a:xfrm>
            <a:off x="2194560" y="3019349"/>
            <a:ext cx="1069848" cy="47183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900"/>
              <a:buFont typeface="Calibri"/>
              <a:buNone/>
            </a:pPr>
            <a:r>
              <a:rPr b="0" i="0" lang="en-US" sz="900" u="none" cap="none" strike="noStrike">
                <a:solidFill>
                  <a:srgbClr val="1E2433"/>
                </a:solidFill>
                <a:latin typeface="Calibri"/>
                <a:ea typeface="Calibri"/>
                <a:cs typeface="Calibri"/>
                <a:sym typeface="Calibri"/>
              </a:rPr>
              <a:t>Interview 03</a:t>
            </a:r>
            <a:endParaRPr b="0" i="0" sz="900" u="none" cap="none" strike="noStrike">
              <a:solidFill>
                <a:schemeClr val="dk1"/>
              </a:solidFill>
              <a:latin typeface="Calibri"/>
              <a:ea typeface="Calibri"/>
              <a:cs typeface="Calibri"/>
              <a:sym typeface="Calibri"/>
            </a:endParaRPr>
          </a:p>
        </p:txBody>
      </p:sp>
      <p:sp>
        <p:nvSpPr>
          <p:cNvPr id="134" name="Google Shape;134;p7"/>
          <p:cNvSpPr txBox="1"/>
          <p:nvPr/>
        </p:nvSpPr>
        <p:spPr>
          <a:xfrm>
            <a:off x="3264408" y="3019349"/>
            <a:ext cx="502920" cy="47183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900"/>
              <a:buFont typeface="Calibri"/>
              <a:buNone/>
            </a:pPr>
            <a:r>
              <a:rPr b="0" i="0" lang="en-US" sz="900" u="none" cap="none" strike="noStrike">
                <a:solidFill>
                  <a:srgbClr val="1E2433"/>
                </a:solidFill>
                <a:latin typeface="Calibri"/>
                <a:ea typeface="Calibri"/>
                <a:cs typeface="Calibri"/>
                <a:sym typeface="Calibri"/>
              </a:rPr>
              <a:t>1</a:t>
            </a:r>
            <a:endParaRPr b="0" i="0" sz="900" u="none" cap="none" strike="noStrike">
              <a:solidFill>
                <a:schemeClr val="dk1"/>
              </a:solidFill>
              <a:latin typeface="Calibri"/>
              <a:ea typeface="Calibri"/>
              <a:cs typeface="Calibri"/>
              <a:sym typeface="Calibri"/>
            </a:endParaRPr>
          </a:p>
        </p:txBody>
      </p:sp>
      <p:sp>
        <p:nvSpPr>
          <p:cNvPr id="135" name="Google Shape;135;p7"/>
          <p:cNvSpPr txBox="1"/>
          <p:nvPr/>
        </p:nvSpPr>
        <p:spPr>
          <a:xfrm>
            <a:off x="3767328" y="3019349"/>
            <a:ext cx="594360" cy="47183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900"/>
              <a:buFont typeface="Calibri"/>
              <a:buNone/>
            </a:pPr>
            <a:r>
              <a:rPr b="0" i="0" lang="en-US" sz="900" u="none" cap="none" strike="noStrike">
                <a:solidFill>
                  <a:srgbClr val="1E2433"/>
                </a:solidFill>
                <a:latin typeface="Calibri"/>
                <a:ea typeface="Calibri"/>
                <a:cs typeface="Calibri"/>
                <a:sym typeface="Calibri"/>
              </a:rPr>
              <a:t>16</a:t>
            </a:r>
            <a:endParaRPr b="0" i="0" sz="900" u="none" cap="none" strike="noStrike">
              <a:solidFill>
                <a:schemeClr val="dk1"/>
              </a:solidFill>
              <a:latin typeface="Calibri"/>
              <a:ea typeface="Calibri"/>
              <a:cs typeface="Calibri"/>
              <a:sym typeface="Calibri"/>
            </a:endParaRPr>
          </a:p>
        </p:txBody>
      </p:sp>
      <p:sp>
        <p:nvSpPr>
          <p:cNvPr id="136" name="Google Shape;136;p7"/>
          <p:cNvSpPr/>
          <p:nvPr/>
        </p:nvSpPr>
        <p:spPr>
          <a:xfrm>
            <a:off x="1920240" y="3491179"/>
            <a:ext cx="2331720" cy="471830"/>
          </a:xfrm>
          <a:prstGeom prst="rect">
            <a:avLst/>
          </a:prstGeom>
          <a:solidFill>
            <a:srgbClr val="F8F9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 name="Google Shape;137;p7"/>
          <p:cNvSpPr/>
          <p:nvPr/>
        </p:nvSpPr>
        <p:spPr>
          <a:xfrm>
            <a:off x="2029968" y="3672230"/>
            <a:ext cx="100584" cy="118872"/>
          </a:xfrm>
          <a:prstGeom prst="rect">
            <a:avLst/>
          </a:prstGeom>
          <a:solidFill>
            <a:srgbClr val="9BA6B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7"/>
          <p:cNvSpPr txBox="1"/>
          <p:nvPr/>
        </p:nvSpPr>
        <p:spPr>
          <a:xfrm>
            <a:off x="2194560" y="3491179"/>
            <a:ext cx="1069848" cy="47183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900"/>
              <a:buFont typeface="Calibri"/>
              <a:buNone/>
            </a:pPr>
            <a:r>
              <a:rPr b="0" i="0" lang="en-US" sz="900" u="none" cap="none" strike="noStrike">
                <a:solidFill>
                  <a:srgbClr val="1E2433"/>
                </a:solidFill>
                <a:latin typeface="Calibri"/>
                <a:ea typeface="Calibri"/>
                <a:cs typeface="Calibri"/>
                <a:sym typeface="Calibri"/>
              </a:rPr>
              <a:t>Focus group A</a:t>
            </a:r>
            <a:endParaRPr b="0" i="0" sz="900" u="none" cap="none" strike="noStrike">
              <a:solidFill>
                <a:schemeClr val="dk1"/>
              </a:solidFill>
              <a:latin typeface="Calibri"/>
              <a:ea typeface="Calibri"/>
              <a:cs typeface="Calibri"/>
              <a:sym typeface="Calibri"/>
            </a:endParaRPr>
          </a:p>
        </p:txBody>
      </p:sp>
      <p:sp>
        <p:nvSpPr>
          <p:cNvPr id="139" name="Google Shape;139;p7"/>
          <p:cNvSpPr txBox="1"/>
          <p:nvPr/>
        </p:nvSpPr>
        <p:spPr>
          <a:xfrm>
            <a:off x="3264408" y="3491179"/>
            <a:ext cx="502920" cy="47183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900"/>
              <a:buFont typeface="Calibri"/>
              <a:buNone/>
            </a:pPr>
            <a:r>
              <a:rPr b="0" i="0" lang="en-US" sz="900" u="none" cap="none" strike="noStrike">
                <a:solidFill>
                  <a:srgbClr val="1E2433"/>
                </a:solidFill>
                <a:latin typeface="Calibri"/>
                <a:ea typeface="Calibri"/>
                <a:cs typeface="Calibri"/>
                <a:sym typeface="Calibri"/>
              </a:rPr>
              <a:t>1</a:t>
            </a:r>
            <a:endParaRPr b="0" i="0" sz="900" u="none" cap="none" strike="noStrike">
              <a:solidFill>
                <a:schemeClr val="dk1"/>
              </a:solidFill>
              <a:latin typeface="Calibri"/>
              <a:ea typeface="Calibri"/>
              <a:cs typeface="Calibri"/>
              <a:sym typeface="Calibri"/>
            </a:endParaRPr>
          </a:p>
        </p:txBody>
      </p:sp>
      <p:sp>
        <p:nvSpPr>
          <p:cNvPr id="140" name="Google Shape;140;p7"/>
          <p:cNvSpPr txBox="1"/>
          <p:nvPr/>
        </p:nvSpPr>
        <p:spPr>
          <a:xfrm>
            <a:off x="3767328" y="3491179"/>
            <a:ext cx="594360" cy="47183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900"/>
              <a:buFont typeface="Calibri"/>
              <a:buNone/>
            </a:pPr>
            <a:r>
              <a:rPr b="0" i="0" lang="en-US" sz="900" u="none" cap="none" strike="noStrike">
                <a:solidFill>
                  <a:srgbClr val="1E2433"/>
                </a:solidFill>
                <a:latin typeface="Calibri"/>
                <a:ea typeface="Calibri"/>
                <a:cs typeface="Calibri"/>
                <a:sym typeface="Calibri"/>
              </a:rPr>
              <a:t>31</a:t>
            </a:r>
            <a:endParaRPr b="0" i="0" sz="900" u="none" cap="none" strike="noStrike">
              <a:solidFill>
                <a:schemeClr val="dk1"/>
              </a:solidFill>
              <a:latin typeface="Calibri"/>
              <a:ea typeface="Calibri"/>
              <a:cs typeface="Calibri"/>
              <a:sym typeface="Calibri"/>
            </a:endParaRPr>
          </a:p>
        </p:txBody>
      </p:sp>
      <p:sp>
        <p:nvSpPr>
          <p:cNvPr id="141" name="Google Shape;141;p7"/>
          <p:cNvSpPr/>
          <p:nvPr/>
        </p:nvSpPr>
        <p:spPr>
          <a:xfrm>
            <a:off x="2029968" y="4144061"/>
            <a:ext cx="100584" cy="118872"/>
          </a:xfrm>
          <a:prstGeom prst="rect">
            <a:avLst/>
          </a:prstGeom>
          <a:solidFill>
            <a:srgbClr val="9BA6B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2" name="Google Shape;142;p7"/>
          <p:cNvSpPr txBox="1"/>
          <p:nvPr/>
        </p:nvSpPr>
        <p:spPr>
          <a:xfrm>
            <a:off x="2194560" y="3963010"/>
            <a:ext cx="1069848" cy="47183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900"/>
              <a:buFont typeface="Calibri"/>
              <a:buNone/>
            </a:pPr>
            <a:r>
              <a:rPr b="0" i="0" lang="en-US" sz="900" u="none" cap="none" strike="noStrike">
                <a:solidFill>
                  <a:srgbClr val="1E2433"/>
                </a:solidFill>
                <a:latin typeface="Calibri"/>
                <a:ea typeface="Calibri"/>
                <a:cs typeface="Calibri"/>
                <a:sym typeface="Calibri"/>
              </a:rPr>
              <a:t>Policy document</a:t>
            </a:r>
            <a:endParaRPr b="0" i="0" sz="900" u="none" cap="none" strike="noStrike">
              <a:solidFill>
                <a:schemeClr val="dk1"/>
              </a:solidFill>
              <a:latin typeface="Calibri"/>
              <a:ea typeface="Calibri"/>
              <a:cs typeface="Calibri"/>
              <a:sym typeface="Calibri"/>
            </a:endParaRPr>
          </a:p>
        </p:txBody>
      </p:sp>
      <p:sp>
        <p:nvSpPr>
          <p:cNvPr id="143" name="Google Shape;143;p7"/>
          <p:cNvSpPr txBox="1"/>
          <p:nvPr/>
        </p:nvSpPr>
        <p:spPr>
          <a:xfrm>
            <a:off x="3264408" y="3963010"/>
            <a:ext cx="502920" cy="47183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900"/>
              <a:buFont typeface="Calibri"/>
              <a:buNone/>
            </a:pPr>
            <a:r>
              <a:rPr b="0" i="0" lang="en-US" sz="900" u="none" cap="none" strike="noStrike">
                <a:solidFill>
                  <a:srgbClr val="1E2433"/>
                </a:solidFill>
                <a:latin typeface="Calibri"/>
                <a:ea typeface="Calibri"/>
                <a:cs typeface="Calibri"/>
                <a:sym typeface="Calibri"/>
              </a:rPr>
              <a:t>1</a:t>
            </a:r>
            <a:endParaRPr b="0" i="0" sz="900" u="none" cap="none" strike="noStrike">
              <a:solidFill>
                <a:schemeClr val="dk1"/>
              </a:solidFill>
              <a:latin typeface="Calibri"/>
              <a:ea typeface="Calibri"/>
              <a:cs typeface="Calibri"/>
              <a:sym typeface="Calibri"/>
            </a:endParaRPr>
          </a:p>
        </p:txBody>
      </p:sp>
      <p:sp>
        <p:nvSpPr>
          <p:cNvPr id="144" name="Google Shape;144;p7"/>
          <p:cNvSpPr txBox="1"/>
          <p:nvPr/>
        </p:nvSpPr>
        <p:spPr>
          <a:xfrm>
            <a:off x="3767328" y="3963010"/>
            <a:ext cx="594360" cy="47183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900"/>
              <a:buFont typeface="Calibri"/>
              <a:buNone/>
            </a:pPr>
            <a:r>
              <a:rPr b="0" i="0" lang="en-US" sz="900" u="none" cap="none" strike="noStrike">
                <a:solidFill>
                  <a:srgbClr val="1E2433"/>
                </a:solidFill>
                <a:latin typeface="Calibri"/>
                <a:ea typeface="Calibri"/>
                <a:cs typeface="Calibri"/>
                <a:sym typeface="Calibri"/>
              </a:rPr>
              <a:t>6</a:t>
            </a:r>
            <a:endParaRPr b="0" i="0" sz="900" u="none" cap="none" strike="noStrike">
              <a:solidFill>
                <a:schemeClr val="dk1"/>
              </a:solidFill>
              <a:latin typeface="Calibri"/>
              <a:ea typeface="Calibri"/>
              <a:cs typeface="Calibri"/>
              <a:sym typeface="Calibri"/>
            </a:endParaRPr>
          </a:p>
        </p:txBody>
      </p:sp>
      <p:sp>
        <p:nvSpPr>
          <p:cNvPr id="145" name="Google Shape;145;p7"/>
          <p:cNvSpPr/>
          <p:nvPr/>
        </p:nvSpPr>
        <p:spPr>
          <a:xfrm>
            <a:off x="4251960" y="1837944"/>
            <a:ext cx="4389120" cy="2596896"/>
          </a:xfrm>
          <a:prstGeom prst="rect">
            <a:avLst/>
          </a:prstGeom>
          <a:solidFill>
            <a:srgbClr val="FFFFFF"/>
          </a:solidFill>
          <a:ln cap="flat" cmpd="sng" w="9525">
            <a:solidFill>
              <a:srgbClr val="D5DBE6"/>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 name="Google Shape;146;p7"/>
          <p:cNvSpPr/>
          <p:nvPr/>
        </p:nvSpPr>
        <p:spPr>
          <a:xfrm>
            <a:off x="4379976" y="2002536"/>
            <a:ext cx="3575304" cy="50292"/>
          </a:xfrm>
          <a:prstGeom prst="rect">
            <a:avLst/>
          </a:prstGeom>
          <a:solidFill>
            <a:srgbClr val="D7DCE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 name="Google Shape;147;p7"/>
          <p:cNvSpPr/>
          <p:nvPr/>
        </p:nvSpPr>
        <p:spPr>
          <a:xfrm>
            <a:off x="4379976" y="2135124"/>
            <a:ext cx="3031236" cy="50292"/>
          </a:xfrm>
          <a:prstGeom prst="rect">
            <a:avLst/>
          </a:prstGeom>
          <a:solidFill>
            <a:srgbClr val="D7DCE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 name="Google Shape;148;p7"/>
          <p:cNvSpPr/>
          <p:nvPr/>
        </p:nvSpPr>
        <p:spPr>
          <a:xfrm>
            <a:off x="4379976" y="2267712"/>
            <a:ext cx="3303270" cy="50292"/>
          </a:xfrm>
          <a:prstGeom prst="rect">
            <a:avLst/>
          </a:prstGeom>
          <a:solidFill>
            <a:srgbClr val="D7DCE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7"/>
          <p:cNvSpPr/>
          <p:nvPr/>
        </p:nvSpPr>
        <p:spPr>
          <a:xfrm>
            <a:off x="4379976" y="2400300"/>
            <a:ext cx="2137410" cy="50292"/>
          </a:xfrm>
          <a:prstGeom prst="rect">
            <a:avLst/>
          </a:prstGeom>
          <a:solidFill>
            <a:srgbClr val="D7DCE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7"/>
          <p:cNvSpPr/>
          <p:nvPr/>
        </p:nvSpPr>
        <p:spPr>
          <a:xfrm>
            <a:off x="4379976" y="2532888"/>
            <a:ext cx="3497580" cy="50292"/>
          </a:xfrm>
          <a:prstGeom prst="rect">
            <a:avLst/>
          </a:prstGeom>
          <a:solidFill>
            <a:srgbClr val="D7DCE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7"/>
          <p:cNvSpPr/>
          <p:nvPr/>
        </p:nvSpPr>
        <p:spPr>
          <a:xfrm>
            <a:off x="4379976" y="2665476"/>
            <a:ext cx="2720340" cy="50292"/>
          </a:xfrm>
          <a:prstGeom prst="rect">
            <a:avLst/>
          </a:prstGeom>
          <a:solidFill>
            <a:srgbClr val="D7DCE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 name="Google Shape;152;p7"/>
          <p:cNvSpPr/>
          <p:nvPr/>
        </p:nvSpPr>
        <p:spPr>
          <a:xfrm>
            <a:off x="4379976" y="2798064"/>
            <a:ext cx="1554480" cy="50292"/>
          </a:xfrm>
          <a:prstGeom prst="rect">
            <a:avLst/>
          </a:prstGeom>
          <a:solidFill>
            <a:srgbClr val="D7DCE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7"/>
          <p:cNvSpPr/>
          <p:nvPr/>
        </p:nvSpPr>
        <p:spPr>
          <a:xfrm>
            <a:off x="4379976" y="2930652"/>
            <a:ext cx="3419856" cy="50292"/>
          </a:xfrm>
          <a:prstGeom prst="rect">
            <a:avLst/>
          </a:prstGeom>
          <a:solidFill>
            <a:srgbClr val="D7DCE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 name="Google Shape;154;p7"/>
          <p:cNvSpPr/>
          <p:nvPr/>
        </p:nvSpPr>
        <p:spPr>
          <a:xfrm>
            <a:off x="4379976" y="3063240"/>
            <a:ext cx="2331720" cy="50292"/>
          </a:xfrm>
          <a:prstGeom prst="rect">
            <a:avLst/>
          </a:prstGeom>
          <a:solidFill>
            <a:srgbClr val="D7DCE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 name="Google Shape;155;p7"/>
          <p:cNvSpPr/>
          <p:nvPr/>
        </p:nvSpPr>
        <p:spPr>
          <a:xfrm>
            <a:off x="4343400" y="2382012"/>
            <a:ext cx="3570732" cy="283464"/>
          </a:xfrm>
          <a:prstGeom prst="rect">
            <a:avLst/>
          </a:prstGeom>
          <a:solidFill>
            <a:srgbClr val="F3E3B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7"/>
          <p:cNvSpPr/>
          <p:nvPr/>
        </p:nvSpPr>
        <p:spPr>
          <a:xfrm>
            <a:off x="4379976" y="2400300"/>
            <a:ext cx="2137410" cy="50292"/>
          </a:xfrm>
          <a:prstGeom prst="rect">
            <a:avLst/>
          </a:prstGeom>
          <a:solidFill>
            <a:srgbClr val="9C8A4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 name="Google Shape;157;p7"/>
          <p:cNvSpPr/>
          <p:nvPr/>
        </p:nvSpPr>
        <p:spPr>
          <a:xfrm>
            <a:off x="4379976" y="2532888"/>
            <a:ext cx="3497580" cy="50292"/>
          </a:xfrm>
          <a:prstGeom prst="rect">
            <a:avLst/>
          </a:prstGeom>
          <a:solidFill>
            <a:srgbClr val="9C8A4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 name="Google Shape;158;p7"/>
          <p:cNvSpPr/>
          <p:nvPr/>
        </p:nvSpPr>
        <p:spPr>
          <a:xfrm>
            <a:off x="8348472" y="1837944"/>
            <a:ext cx="292608" cy="2596896"/>
          </a:xfrm>
          <a:prstGeom prst="rect">
            <a:avLst/>
          </a:prstGeom>
          <a:solidFill>
            <a:srgbClr val="F4F6FA"/>
          </a:solidFill>
          <a:ln cap="flat" cmpd="sng" w="9525">
            <a:solidFill>
              <a:srgbClr val="D5DBE6"/>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 name="Google Shape;159;p7"/>
          <p:cNvSpPr/>
          <p:nvPr/>
        </p:nvSpPr>
        <p:spPr>
          <a:xfrm>
            <a:off x="8403336" y="2382012"/>
            <a:ext cx="182880" cy="283464"/>
          </a:xfrm>
          <a:prstGeom prst="rect">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60" name="Google Shape;160;p7"/>
          <p:cNvCxnSpPr/>
          <p:nvPr/>
        </p:nvCxnSpPr>
        <p:spPr>
          <a:xfrm>
            <a:off x="6389370" y="2528316"/>
            <a:ext cx="914" cy="274320"/>
          </a:xfrm>
          <a:prstGeom prst="straightConnector1">
            <a:avLst/>
          </a:prstGeom>
          <a:noFill/>
          <a:ln cap="flat" cmpd="sng" w="9525">
            <a:solidFill>
              <a:srgbClr val="8A93A6"/>
            </a:solidFill>
            <a:prstDash val="dash"/>
            <a:round/>
            <a:headEnd len="sm" w="sm" type="none"/>
            <a:tailEnd len="sm" w="sm" type="none"/>
          </a:ln>
        </p:spPr>
      </p:cxnSp>
      <p:sp>
        <p:nvSpPr>
          <p:cNvPr id="161" name="Google Shape;161;p7"/>
          <p:cNvSpPr txBox="1"/>
          <p:nvPr/>
        </p:nvSpPr>
        <p:spPr>
          <a:xfrm>
            <a:off x="502920" y="4526280"/>
            <a:ext cx="1344168" cy="5029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8A93A6"/>
              </a:buClr>
              <a:buSzPts val="950"/>
              <a:buFont typeface="Calibri"/>
              <a:buNone/>
            </a:pPr>
            <a:r>
              <a:rPr b="0" i="1" lang="en-US" sz="950" u="none" cap="none" strike="noStrike">
                <a:solidFill>
                  <a:srgbClr val="8A93A6"/>
                </a:solidFill>
                <a:latin typeface="Calibri"/>
                <a:ea typeface="Calibri"/>
                <a:cs typeface="Calibri"/>
                <a:sym typeface="Calibri"/>
              </a:rPr>
              <a:t>Navigation pane: everything lives here</a:t>
            </a:r>
            <a:endParaRPr b="0" i="0" sz="950" u="none" cap="none" strike="noStrike">
              <a:solidFill>
                <a:schemeClr val="dk1"/>
              </a:solidFill>
              <a:latin typeface="Calibri"/>
              <a:ea typeface="Calibri"/>
              <a:cs typeface="Calibri"/>
              <a:sym typeface="Calibri"/>
            </a:endParaRPr>
          </a:p>
        </p:txBody>
      </p:sp>
      <p:sp>
        <p:nvSpPr>
          <p:cNvPr id="162" name="Google Shape;162;p7"/>
          <p:cNvSpPr txBox="1"/>
          <p:nvPr/>
        </p:nvSpPr>
        <p:spPr>
          <a:xfrm>
            <a:off x="1920240" y="4526280"/>
            <a:ext cx="2258568" cy="5029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8A93A6"/>
              </a:buClr>
              <a:buSzPts val="950"/>
              <a:buFont typeface="Calibri"/>
              <a:buNone/>
            </a:pPr>
            <a:r>
              <a:rPr b="0" i="1" lang="en-US" sz="950" u="none" cap="none" strike="noStrike">
                <a:solidFill>
                  <a:srgbClr val="8A93A6"/>
                </a:solidFill>
                <a:latin typeface="Calibri"/>
                <a:ea typeface="Calibri"/>
                <a:cs typeface="Calibri"/>
                <a:sym typeface="Calibri"/>
              </a:rPr>
              <a:t>List view: contents of the open folder</a:t>
            </a:r>
            <a:endParaRPr b="0" i="0" sz="950" u="none" cap="none" strike="noStrike">
              <a:solidFill>
                <a:schemeClr val="dk1"/>
              </a:solidFill>
              <a:latin typeface="Calibri"/>
              <a:ea typeface="Calibri"/>
              <a:cs typeface="Calibri"/>
              <a:sym typeface="Calibri"/>
            </a:endParaRPr>
          </a:p>
        </p:txBody>
      </p:sp>
      <p:sp>
        <p:nvSpPr>
          <p:cNvPr id="163" name="Google Shape;163;p7"/>
          <p:cNvSpPr txBox="1"/>
          <p:nvPr/>
        </p:nvSpPr>
        <p:spPr>
          <a:xfrm>
            <a:off x="4251960" y="4526280"/>
            <a:ext cx="4315968" cy="5029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8A93A6"/>
              </a:buClr>
              <a:buSzPts val="950"/>
              <a:buFont typeface="Calibri"/>
              <a:buNone/>
            </a:pPr>
            <a:r>
              <a:rPr b="0" i="1" lang="en-US" sz="950" u="none" cap="none" strike="noStrike">
                <a:solidFill>
                  <a:srgbClr val="8A93A6"/>
                </a:solidFill>
                <a:latin typeface="Calibri"/>
                <a:ea typeface="Calibri"/>
                <a:cs typeface="Calibri"/>
                <a:sym typeface="Calibri"/>
              </a:rPr>
              <a:t>Detail view: read and code here; the stripe shows coding</a:t>
            </a:r>
            <a:endParaRPr b="0" i="0" sz="950" u="none" cap="none" strike="noStrike">
              <a:solidFill>
                <a:schemeClr val="dk1"/>
              </a:solidFill>
              <a:latin typeface="Calibri"/>
              <a:ea typeface="Calibri"/>
              <a:cs typeface="Calibri"/>
              <a:sym typeface="Calibri"/>
            </a:endParaRPr>
          </a:p>
        </p:txBody>
      </p:sp>
      <p:sp>
        <p:nvSpPr>
          <p:cNvPr id="164" name="Google Shape;164;p7"/>
          <p:cNvSpPr txBox="1"/>
          <p:nvPr/>
        </p:nvSpPr>
        <p:spPr>
          <a:xfrm>
            <a:off x="5417820" y="2784348"/>
            <a:ext cx="1463040" cy="1828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B5D2C"/>
              </a:buClr>
              <a:buSzPts val="850"/>
              <a:buFont typeface="Calibri"/>
              <a:buNone/>
            </a:pPr>
            <a:r>
              <a:rPr b="0" i="1" lang="en-US" sz="850" u="none" cap="none" strike="noStrike">
                <a:solidFill>
                  <a:srgbClr val="6B5D2C"/>
                </a:solidFill>
                <a:latin typeface="Calibri"/>
                <a:ea typeface="Calibri"/>
                <a:cs typeface="Calibri"/>
                <a:sym typeface="Calibri"/>
              </a:rPr>
              <a:t>coded passage</a:t>
            </a:r>
            <a:endParaRPr b="0" i="0" sz="850" u="none" cap="none" strike="noStrik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69" name="Shape 169"/>
        <p:cNvGrpSpPr/>
        <p:nvPr/>
      </p:nvGrpSpPr>
      <p:grpSpPr>
        <a:xfrm>
          <a:off x="0" y="0"/>
          <a:ext cx="0" cy="0"/>
          <a:chOff x="0" y="0"/>
          <a:chExt cx="0" cy="0"/>
        </a:xfrm>
      </p:grpSpPr>
      <p:sp>
        <p:nvSpPr>
          <p:cNvPr id="170" name="Google Shape;170;p8"/>
          <p:cNvSpPr/>
          <p:nvPr/>
        </p:nvSpPr>
        <p:spPr>
          <a:xfrm>
            <a:off x="502920" y="292608"/>
            <a:ext cx="667512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3000"/>
              <a:buFont typeface="Cambria"/>
              <a:buNone/>
            </a:pPr>
            <a:r>
              <a:rPr b="1" i="0" lang="en-US" sz="3000" u="none" cap="none" strike="noStrike">
                <a:solidFill>
                  <a:srgbClr val="1F2A44"/>
                </a:solidFill>
                <a:latin typeface="Cambria"/>
                <a:ea typeface="Cambria"/>
                <a:cs typeface="Cambria"/>
                <a:sym typeface="Cambria"/>
              </a:rPr>
              <a:t>Install and open NVivo</a:t>
            </a:r>
            <a:endParaRPr b="0" i="0" sz="3000" u="none" cap="none" strike="noStrike">
              <a:solidFill>
                <a:schemeClr val="dk1"/>
              </a:solidFill>
              <a:latin typeface="Calibri"/>
              <a:ea typeface="Calibri"/>
              <a:cs typeface="Calibri"/>
              <a:sym typeface="Calibri"/>
            </a:endParaRPr>
          </a:p>
        </p:txBody>
      </p:sp>
      <p:sp>
        <p:nvSpPr>
          <p:cNvPr id="171" name="Google Shape;171;p8"/>
          <p:cNvSpPr/>
          <p:nvPr/>
        </p:nvSpPr>
        <p:spPr>
          <a:xfrm>
            <a:off x="7315200" y="347472"/>
            <a:ext cx="1371600" cy="475488"/>
          </a:xfrm>
          <a:prstGeom prst="roundRect">
            <a:avLst>
              <a:gd fmla="val 23077" name="adj"/>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 name="Google Shape;172;p8"/>
          <p:cNvSpPr/>
          <p:nvPr/>
        </p:nvSpPr>
        <p:spPr>
          <a:xfrm>
            <a:off x="7315200" y="347472"/>
            <a:ext cx="1371600" cy="475488"/>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TASK 1</a:t>
            </a:r>
            <a:endParaRPr b="0" i="0" sz="1500" u="none" cap="none" strike="noStrike">
              <a:solidFill>
                <a:schemeClr val="dk1"/>
              </a:solidFill>
              <a:latin typeface="Calibri"/>
              <a:ea typeface="Calibri"/>
              <a:cs typeface="Calibri"/>
              <a:sym typeface="Calibri"/>
            </a:endParaRPr>
          </a:p>
        </p:txBody>
      </p:sp>
      <p:sp>
        <p:nvSpPr>
          <p:cNvPr id="173" name="Google Shape;173;p8"/>
          <p:cNvSpPr/>
          <p:nvPr/>
        </p:nvSpPr>
        <p:spPr>
          <a:xfrm>
            <a:off x="502920" y="1412748"/>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 name="Google Shape;174;p8"/>
          <p:cNvSpPr/>
          <p:nvPr/>
        </p:nvSpPr>
        <p:spPr>
          <a:xfrm>
            <a:off x="502920" y="1412748"/>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1</a:t>
            </a:r>
            <a:endParaRPr b="0" i="0" sz="1600" u="none" cap="none" strike="noStrike">
              <a:solidFill>
                <a:schemeClr val="dk1"/>
              </a:solidFill>
              <a:latin typeface="Calibri"/>
              <a:ea typeface="Calibri"/>
              <a:cs typeface="Calibri"/>
              <a:sym typeface="Calibri"/>
            </a:endParaRPr>
          </a:p>
        </p:txBody>
      </p:sp>
      <p:sp>
        <p:nvSpPr>
          <p:cNvPr id="175" name="Google Shape;175;p8"/>
          <p:cNvSpPr/>
          <p:nvPr/>
        </p:nvSpPr>
        <p:spPr>
          <a:xfrm>
            <a:off x="1097280" y="1234440"/>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Download NVivo 15 from your </a:t>
            </a:r>
            <a:r>
              <a:rPr b="1" i="0" lang="en-US" sz="1450" u="none" cap="none" strike="noStrike">
                <a:solidFill>
                  <a:srgbClr val="1F2A44"/>
                </a:solidFill>
                <a:latin typeface="Calibri"/>
                <a:ea typeface="Calibri"/>
                <a:cs typeface="Calibri"/>
                <a:sym typeface="Calibri"/>
              </a:rPr>
              <a:t>university software portal</a:t>
            </a:r>
            <a:r>
              <a:rPr b="0" i="0" lang="en-US" sz="1450" u="none" cap="none" strike="noStrike">
                <a:solidFill>
                  <a:srgbClr val="1E2433"/>
                </a:solidFill>
                <a:latin typeface="Calibri"/>
                <a:ea typeface="Calibri"/>
                <a:cs typeface="Calibri"/>
                <a:sym typeface="Calibri"/>
              </a:rPr>
              <a:t> or your </a:t>
            </a:r>
            <a:r>
              <a:rPr b="1" i="0" lang="en-US" sz="1450" u="none" cap="none" strike="noStrike">
                <a:solidFill>
                  <a:srgbClr val="1F2A44"/>
                </a:solidFill>
                <a:latin typeface="Calibri"/>
                <a:ea typeface="Calibri"/>
                <a:cs typeface="Calibri"/>
                <a:sym typeface="Calibri"/>
              </a:rPr>
              <a:t>myLumivero</a:t>
            </a:r>
            <a:r>
              <a:rPr b="0" i="0" lang="en-US" sz="1450" u="none" cap="none" strike="noStrike">
                <a:solidFill>
                  <a:srgbClr val="1E2433"/>
                </a:solidFill>
                <a:latin typeface="Calibri"/>
                <a:ea typeface="Calibri"/>
                <a:cs typeface="Calibri"/>
                <a:sym typeface="Calibri"/>
              </a:rPr>
              <a:t> account</a:t>
            </a:r>
            <a:endParaRPr b="0" i="0" sz="1450" u="none" cap="none" strike="noStrike">
              <a:solidFill>
                <a:schemeClr val="dk1"/>
              </a:solidFill>
              <a:latin typeface="Calibri"/>
              <a:ea typeface="Calibri"/>
              <a:cs typeface="Calibri"/>
              <a:sym typeface="Calibri"/>
            </a:endParaRPr>
          </a:p>
        </p:txBody>
      </p:sp>
      <p:sp>
        <p:nvSpPr>
          <p:cNvPr id="176" name="Google Shape;176;p8"/>
          <p:cNvSpPr/>
          <p:nvPr/>
        </p:nvSpPr>
        <p:spPr>
          <a:xfrm>
            <a:off x="502920" y="2244852"/>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8"/>
          <p:cNvSpPr/>
          <p:nvPr/>
        </p:nvSpPr>
        <p:spPr>
          <a:xfrm>
            <a:off x="502920" y="2244852"/>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2</a:t>
            </a:r>
            <a:endParaRPr b="0" i="0" sz="1600" u="none" cap="none" strike="noStrike">
              <a:solidFill>
                <a:schemeClr val="dk1"/>
              </a:solidFill>
              <a:latin typeface="Calibri"/>
              <a:ea typeface="Calibri"/>
              <a:cs typeface="Calibri"/>
              <a:sym typeface="Calibri"/>
            </a:endParaRPr>
          </a:p>
        </p:txBody>
      </p:sp>
      <p:sp>
        <p:nvSpPr>
          <p:cNvPr id="178" name="Google Shape;178;p8"/>
          <p:cNvSpPr/>
          <p:nvPr/>
        </p:nvSpPr>
        <p:spPr>
          <a:xfrm>
            <a:off x="1097280" y="2066544"/>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Run the installer and accept the default options</a:t>
            </a:r>
            <a:endParaRPr b="0" i="0" sz="1450" u="none" cap="none" strike="noStrike">
              <a:solidFill>
                <a:schemeClr val="dk1"/>
              </a:solidFill>
              <a:latin typeface="Calibri"/>
              <a:ea typeface="Calibri"/>
              <a:cs typeface="Calibri"/>
              <a:sym typeface="Calibri"/>
            </a:endParaRPr>
          </a:p>
        </p:txBody>
      </p:sp>
      <p:sp>
        <p:nvSpPr>
          <p:cNvPr id="179" name="Google Shape;179;p8"/>
          <p:cNvSpPr/>
          <p:nvPr/>
        </p:nvSpPr>
        <p:spPr>
          <a:xfrm>
            <a:off x="502920" y="3076956"/>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 name="Google Shape;180;p8"/>
          <p:cNvSpPr/>
          <p:nvPr/>
        </p:nvSpPr>
        <p:spPr>
          <a:xfrm>
            <a:off x="502920" y="3076956"/>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3</a:t>
            </a:r>
            <a:endParaRPr b="0" i="0" sz="1600" u="none" cap="none" strike="noStrike">
              <a:solidFill>
                <a:schemeClr val="dk1"/>
              </a:solidFill>
              <a:latin typeface="Calibri"/>
              <a:ea typeface="Calibri"/>
              <a:cs typeface="Calibri"/>
              <a:sym typeface="Calibri"/>
            </a:endParaRPr>
          </a:p>
        </p:txBody>
      </p:sp>
      <p:sp>
        <p:nvSpPr>
          <p:cNvPr id="181" name="Google Shape;181;p8"/>
          <p:cNvSpPr/>
          <p:nvPr/>
        </p:nvSpPr>
        <p:spPr>
          <a:xfrm>
            <a:off x="1097280" y="2898648"/>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Open NVivo and enter the licence key from your university if prompted</a:t>
            </a:r>
            <a:endParaRPr b="0" i="0" sz="1450" u="none" cap="none" strike="noStrike">
              <a:solidFill>
                <a:schemeClr val="dk1"/>
              </a:solidFill>
              <a:latin typeface="Calibri"/>
              <a:ea typeface="Calibri"/>
              <a:cs typeface="Calibri"/>
              <a:sym typeface="Calibri"/>
            </a:endParaRPr>
          </a:p>
        </p:txBody>
      </p:sp>
      <p:sp>
        <p:nvSpPr>
          <p:cNvPr id="182" name="Google Shape;182;p8"/>
          <p:cNvSpPr/>
          <p:nvPr/>
        </p:nvSpPr>
        <p:spPr>
          <a:xfrm>
            <a:off x="502920" y="3909060"/>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8"/>
          <p:cNvSpPr/>
          <p:nvPr/>
        </p:nvSpPr>
        <p:spPr>
          <a:xfrm>
            <a:off x="502920" y="3909060"/>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4</a:t>
            </a:r>
            <a:endParaRPr b="0" i="0" sz="1600" u="none" cap="none" strike="noStrike">
              <a:solidFill>
                <a:schemeClr val="dk1"/>
              </a:solidFill>
              <a:latin typeface="Calibri"/>
              <a:ea typeface="Calibri"/>
              <a:cs typeface="Calibri"/>
              <a:sym typeface="Calibri"/>
            </a:endParaRPr>
          </a:p>
        </p:txBody>
      </p:sp>
      <p:sp>
        <p:nvSpPr>
          <p:cNvPr id="184" name="Google Shape;184;p8"/>
          <p:cNvSpPr/>
          <p:nvPr/>
        </p:nvSpPr>
        <p:spPr>
          <a:xfrm>
            <a:off x="1097280" y="3730752"/>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Do not log in: no account is needed to create projects. Login is only required later, for the AI Assistant in Task 12</a:t>
            </a:r>
            <a:endParaRPr b="0" i="0" sz="1450" u="none" cap="none" strike="noStrike">
              <a:solidFill>
                <a:schemeClr val="dk1"/>
              </a:solidFill>
              <a:latin typeface="Calibri"/>
              <a:ea typeface="Calibri"/>
              <a:cs typeface="Calibri"/>
              <a:sym typeface="Calibri"/>
            </a:endParaRPr>
          </a:p>
        </p:txBody>
      </p:sp>
      <p:sp>
        <p:nvSpPr>
          <p:cNvPr id="185" name="Google Shape;185;p8"/>
          <p:cNvSpPr/>
          <p:nvPr/>
        </p:nvSpPr>
        <p:spPr>
          <a:xfrm>
            <a:off x="502920" y="4526280"/>
            <a:ext cx="8138160" cy="566928"/>
          </a:xfrm>
          <a:prstGeom prst="roundRect">
            <a:avLst>
              <a:gd fmla="val 12903" name="adj"/>
            </a:avLst>
          </a:prstGeom>
          <a:solidFill>
            <a:srgbClr val="F3E3B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 name="Google Shape;186;p8"/>
          <p:cNvSpPr/>
          <p:nvPr/>
        </p:nvSpPr>
        <p:spPr>
          <a:xfrm>
            <a:off x="777240" y="4553712"/>
            <a:ext cx="7680960" cy="51206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Check:  </a:t>
            </a:r>
            <a:r>
              <a:rPr b="0" i="0" lang="en-US" sz="1450" u="none" cap="none" strike="noStrike">
                <a:solidFill>
                  <a:srgbClr val="1E2433"/>
                </a:solidFill>
                <a:latin typeface="Calibri"/>
                <a:ea typeface="Calibri"/>
                <a:cs typeface="Calibri"/>
                <a:sym typeface="Calibri"/>
              </a:rPr>
              <a:t>the NVivo start screen appears, showing New Project and a built-in Sample Project.</a:t>
            </a:r>
            <a:endParaRPr b="0" i="0" sz="1450" u="none" cap="none" strike="noStrik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91" name="Shape 191"/>
        <p:cNvGrpSpPr/>
        <p:nvPr/>
      </p:nvGrpSpPr>
      <p:grpSpPr>
        <a:xfrm>
          <a:off x="0" y="0"/>
          <a:ext cx="0" cy="0"/>
          <a:chOff x="0" y="0"/>
          <a:chExt cx="0" cy="0"/>
        </a:xfrm>
      </p:grpSpPr>
      <p:sp>
        <p:nvSpPr>
          <p:cNvPr id="192" name="Google Shape;192;p9"/>
          <p:cNvSpPr/>
          <p:nvPr/>
        </p:nvSpPr>
        <p:spPr>
          <a:xfrm>
            <a:off x="502920" y="292608"/>
            <a:ext cx="667512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3000"/>
              <a:buFont typeface="Cambria"/>
              <a:buNone/>
            </a:pPr>
            <a:r>
              <a:rPr b="1" i="0" lang="en-US" sz="3000" u="none" cap="none" strike="noStrike">
                <a:solidFill>
                  <a:srgbClr val="1F2A44"/>
                </a:solidFill>
                <a:latin typeface="Cambria"/>
                <a:ea typeface="Cambria"/>
                <a:cs typeface="Cambria"/>
                <a:sym typeface="Cambria"/>
              </a:rPr>
              <a:t>Create and save your project</a:t>
            </a:r>
            <a:endParaRPr b="0" i="0" sz="3000" u="none" cap="none" strike="noStrike">
              <a:solidFill>
                <a:schemeClr val="dk1"/>
              </a:solidFill>
              <a:latin typeface="Calibri"/>
              <a:ea typeface="Calibri"/>
              <a:cs typeface="Calibri"/>
              <a:sym typeface="Calibri"/>
            </a:endParaRPr>
          </a:p>
        </p:txBody>
      </p:sp>
      <p:sp>
        <p:nvSpPr>
          <p:cNvPr id="193" name="Google Shape;193;p9"/>
          <p:cNvSpPr/>
          <p:nvPr/>
        </p:nvSpPr>
        <p:spPr>
          <a:xfrm>
            <a:off x="7315200" y="347472"/>
            <a:ext cx="1371600" cy="475488"/>
          </a:xfrm>
          <a:prstGeom prst="roundRect">
            <a:avLst>
              <a:gd fmla="val 23077" name="adj"/>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 name="Google Shape;194;p9"/>
          <p:cNvSpPr/>
          <p:nvPr/>
        </p:nvSpPr>
        <p:spPr>
          <a:xfrm>
            <a:off x="7315200" y="347472"/>
            <a:ext cx="1371600" cy="475488"/>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TASK 2</a:t>
            </a:r>
            <a:endParaRPr b="0" i="0" sz="1500" u="none" cap="none" strike="noStrike">
              <a:solidFill>
                <a:schemeClr val="dk1"/>
              </a:solidFill>
              <a:latin typeface="Calibri"/>
              <a:ea typeface="Calibri"/>
              <a:cs typeface="Calibri"/>
              <a:sym typeface="Calibri"/>
            </a:endParaRPr>
          </a:p>
        </p:txBody>
      </p:sp>
      <p:sp>
        <p:nvSpPr>
          <p:cNvPr id="195" name="Google Shape;195;p9"/>
          <p:cNvSpPr/>
          <p:nvPr/>
        </p:nvSpPr>
        <p:spPr>
          <a:xfrm>
            <a:off x="502920" y="1412748"/>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 name="Google Shape;196;p9"/>
          <p:cNvSpPr/>
          <p:nvPr/>
        </p:nvSpPr>
        <p:spPr>
          <a:xfrm>
            <a:off x="502920" y="1412748"/>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1</a:t>
            </a:r>
            <a:endParaRPr b="0" i="0" sz="1600" u="none" cap="none" strike="noStrike">
              <a:solidFill>
                <a:schemeClr val="dk1"/>
              </a:solidFill>
              <a:latin typeface="Calibri"/>
              <a:ea typeface="Calibri"/>
              <a:cs typeface="Calibri"/>
              <a:sym typeface="Calibri"/>
            </a:endParaRPr>
          </a:p>
        </p:txBody>
      </p:sp>
      <p:sp>
        <p:nvSpPr>
          <p:cNvPr id="197" name="Google Shape;197;p9"/>
          <p:cNvSpPr/>
          <p:nvPr/>
        </p:nvSpPr>
        <p:spPr>
          <a:xfrm>
            <a:off x="1097280" y="1234440"/>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On the start screen click </a:t>
            </a:r>
            <a:r>
              <a:rPr b="1" i="0" lang="en-US" sz="1450" u="none" cap="none" strike="noStrike">
                <a:solidFill>
                  <a:srgbClr val="1F2A44"/>
                </a:solidFill>
                <a:latin typeface="Calibri"/>
                <a:ea typeface="Calibri"/>
                <a:cs typeface="Calibri"/>
                <a:sym typeface="Calibri"/>
              </a:rPr>
              <a:t>New Project</a:t>
            </a:r>
            <a:endParaRPr b="0" i="0" sz="1450" u="none" cap="none" strike="noStrike">
              <a:solidFill>
                <a:schemeClr val="dk1"/>
              </a:solidFill>
              <a:latin typeface="Calibri"/>
              <a:ea typeface="Calibri"/>
              <a:cs typeface="Calibri"/>
              <a:sym typeface="Calibri"/>
            </a:endParaRPr>
          </a:p>
        </p:txBody>
      </p:sp>
      <p:sp>
        <p:nvSpPr>
          <p:cNvPr id="198" name="Google Shape;198;p9"/>
          <p:cNvSpPr/>
          <p:nvPr/>
        </p:nvSpPr>
        <p:spPr>
          <a:xfrm>
            <a:off x="502920" y="2244852"/>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 name="Google Shape;199;p9"/>
          <p:cNvSpPr/>
          <p:nvPr/>
        </p:nvSpPr>
        <p:spPr>
          <a:xfrm>
            <a:off x="502920" y="2244852"/>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2</a:t>
            </a:r>
            <a:endParaRPr b="0" i="0" sz="1600" u="none" cap="none" strike="noStrike">
              <a:solidFill>
                <a:schemeClr val="dk1"/>
              </a:solidFill>
              <a:latin typeface="Calibri"/>
              <a:ea typeface="Calibri"/>
              <a:cs typeface="Calibri"/>
              <a:sym typeface="Calibri"/>
            </a:endParaRPr>
          </a:p>
        </p:txBody>
      </p:sp>
      <p:sp>
        <p:nvSpPr>
          <p:cNvPr id="200" name="Google Shape;200;p9"/>
          <p:cNvSpPr/>
          <p:nvPr/>
        </p:nvSpPr>
        <p:spPr>
          <a:xfrm>
            <a:off x="1097280" y="2066544"/>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Type a </a:t>
            </a:r>
            <a:r>
              <a:rPr b="1" i="0" lang="en-US" sz="1450" u="none" cap="none" strike="noStrike">
                <a:solidFill>
                  <a:srgbClr val="1F2A44"/>
                </a:solidFill>
                <a:latin typeface="Calibri"/>
                <a:ea typeface="Calibri"/>
                <a:cs typeface="Calibri"/>
                <a:sym typeface="Calibri"/>
              </a:rPr>
              <a:t>Project title</a:t>
            </a:r>
            <a:r>
              <a:rPr b="0" i="0" lang="en-US" sz="1450" u="none" cap="none" strike="noStrike">
                <a:solidFill>
                  <a:srgbClr val="1E2433"/>
                </a:solidFill>
                <a:latin typeface="Calibri"/>
                <a:ea typeface="Calibri"/>
                <a:cs typeface="Calibri"/>
                <a:sym typeface="Calibri"/>
              </a:rPr>
              <a:t> such as DBA Practice and a one-line description of what the project is for</a:t>
            </a:r>
            <a:endParaRPr b="0" i="0" sz="1450" u="none" cap="none" strike="noStrike">
              <a:solidFill>
                <a:schemeClr val="dk1"/>
              </a:solidFill>
              <a:latin typeface="Calibri"/>
              <a:ea typeface="Calibri"/>
              <a:cs typeface="Calibri"/>
              <a:sym typeface="Calibri"/>
            </a:endParaRPr>
          </a:p>
        </p:txBody>
      </p:sp>
      <p:sp>
        <p:nvSpPr>
          <p:cNvPr id="201" name="Google Shape;201;p9"/>
          <p:cNvSpPr/>
          <p:nvPr/>
        </p:nvSpPr>
        <p:spPr>
          <a:xfrm>
            <a:off x="502920" y="3076956"/>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 name="Google Shape;202;p9"/>
          <p:cNvSpPr/>
          <p:nvPr/>
        </p:nvSpPr>
        <p:spPr>
          <a:xfrm>
            <a:off x="502920" y="3076956"/>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3</a:t>
            </a:r>
            <a:endParaRPr b="0" i="0" sz="1600" u="none" cap="none" strike="noStrike">
              <a:solidFill>
                <a:schemeClr val="dk1"/>
              </a:solidFill>
              <a:latin typeface="Calibri"/>
              <a:ea typeface="Calibri"/>
              <a:cs typeface="Calibri"/>
              <a:sym typeface="Calibri"/>
            </a:endParaRPr>
          </a:p>
        </p:txBody>
      </p:sp>
      <p:sp>
        <p:nvSpPr>
          <p:cNvPr id="203" name="Google Shape;203;p9"/>
          <p:cNvSpPr/>
          <p:nvPr/>
        </p:nvSpPr>
        <p:spPr>
          <a:xfrm>
            <a:off x="1097280" y="2898648"/>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Click </a:t>
            </a:r>
            <a:r>
              <a:rPr b="1" i="0" lang="en-US" sz="1450" u="none" cap="none" strike="noStrike">
                <a:solidFill>
                  <a:srgbClr val="1F2A44"/>
                </a:solidFill>
                <a:latin typeface="Calibri"/>
                <a:ea typeface="Calibri"/>
                <a:cs typeface="Calibri"/>
                <a:sym typeface="Calibri"/>
              </a:rPr>
              <a:t>Next</a:t>
            </a:r>
            <a:r>
              <a:rPr b="0" i="0" lang="en-US" sz="1450" u="none" cap="none" strike="noStrike">
                <a:solidFill>
                  <a:srgbClr val="1E2433"/>
                </a:solidFill>
                <a:latin typeface="Calibri"/>
                <a:ea typeface="Calibri"/>
                <a:cs typeface="Calibri"/>
                <a:sym typeface="Calibri"/>
              </a:rPr>
              <a:t>, choose where to save the project file and click </a:t>
            </a:r>
            <a:r>
              <a:rPr b="1" i="0" lang="en-US" sz="1450" u="none" cap="none" strike="noStrike">
                <a:solidFill>
                  <a:srgbClr val="1F2A44"/>
                </a:solidFill>
                <a:latin typeface="Calibri"/>
                <a:ea typeface="Calibri"/>
                <a:cs typeface="Calibri"/>
                <a:sym typeface="Calibri"/>
              </a:rPr>
              <a:t>Create</a:t>
            </a:r>
            <a:endParaRPr b="0" i="0" sz="1450" u="none" cap="none" strike="noStrike">
              <a:solidFill>
                <a:schemeClr val="dk1"/>
              </a:solidFill>
              <a:latin typeface="Calibri"/>
              <a:ea typeface="Calibri"/>
              <a:cs typeface="Calibri"/>
              <a:sym typeface="Calibri"/>
            </a:endParaRPr>
          </a:p>
        </p:txBody>
      </p:sp>
      <p:sp>
        <p:nvSpPr>
          <p:cNvPr id="204" name="Google Shape;204;p9"/>
          <p:cNvSpPr/>
          <p:nvPr/>
        </p:nvSpPr>
        <p:spPr>
          <a:xfrm>
            <a:off x="502920" y="3909060"/>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9"/>
          <p:cNvSpPr/>
          <p:nvPr/>
        </p:nvSpPr>
        <p:spPr>
          <a:xfrm>
            <a:off x="502920" y="3909060"/>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4</a:t>
            </a:r>
            <a:endParaRPr b="0" i="0" sz="1600" u="none" cap="none" strike="noStrike">
              <a:solidFill>
                <a:schemeClr val="dk1"/>
              </a:solidFill>
              <a:latin typeface="Calibri"/>
              <a:ea typeface="Calibri"/>
              <a:cs typeface="Calibri"/>
              <a:sym typeface="Calibri"/>
            </a:endParaRPr>
          </a:p>
        </p:txBody>
      </p:sp>
      <p:sp>
        <p:nvSpPr>
          <p:cNvPr id="206" name="Google Shape;206;p9"/>
          <p:cNvSpPr/>
          <p:nvPr/>
        </p:nvSpPr>
        <p:spPr>
          <a:xfrm>
            <a:off x="1097280" y="3730752"/>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Now make your backup habit: click </a:t>
            </a:r>
            <a:r>
              <a:rPr b="1" i="0" lang="en-US" sz="1450" u="none" cap="none" strike="noStrike">
                <a:solidFill>
                  <a:srgbClr val="1F2A44"/>
                </a:solidFill>
                <a:latin typeface="Calibri"/>
                <a:ea typeface="Calibri"/>
                <a:cs typeface="Calibri"/>
                <a:sym typeface="Calibri"/>
              </a:rPr>
              <a:t>File</a:t>
            </a:r>
            <a:r>
              <a:rPr b="0" i="0" lang="en-US" sz="1450" u="none" cap="none" strike="noStrike">
                <a:solidFill>
                  <a:srgbClr val="1E2433"/>
                </a:solidFill>
                <a:latin typeface="Calibri"/>
                <a:ea typeface="Calibri"/>
                <a:cs typeface="Calibri"/>
                <a:sym typeface="Calibri"/>
              </a:rPr>
              <a:t>, then </a:t>
            </a:r>
            <a:r>
              <a:rPr b="1" i="0" lang="en-US" sz="1450" u="none" cap="none" strike="noStrike">
                <a:solidFill>
                  <a:srgbClr val="1F2A44"/>
                </a:solidFill>
                <a:latin typeface="Calibri"/>
                <a:ea typeface="Calibri"/>
                <a:cs typeface="Calibri"/>
                <a:sym typeface="Calibri"/>
              </a:rPr>
              <a:t>Copy Project</a:t>
            </a:r>
            <a:r>
              <a:rPr b="0" i="0" lang="en-US" sz="1450" u="none" cap="none" strike="noStrike">
                <a:solidFill>
                  <a:srgbClr val="1E2433"/>
                </a:solidFill>
                <a:latin typeface="Calibri"/>
                <a:ea typeface="Calibri"/>
                <a:cs typeface="Calibri"/>
                <a:sym typeface="Calibri"/>
              </a:rPr>
              <a:t> and add today's date to the copy's name. Repeat at the end of every session</a:t>
            </a:r>
            <a:endParaRPr b="0" i="0" sz="1450" u="none" cap="none" strike="noStrike">
              <a:solidFill>
                <a:schemeClr val="dk1"/>
              </a:solidFill>
              <a:latin typeface="Calibri"/>
              <a:ea typeface="Calibri"/>
              <a:cs typeface="Calibri"/>
              <a:sym typeface="Calibri"/>
            </a:endParaRPr>
          </a:p>
        </p:txBody>
      </p:sp>
      <p:sp>
        <p:nvSpPr>
          <p:cNvPr id="207" name="Google Shape;207;p9"/>
          <p:cNvSpPr/>
          <p:nvPr/>
        </p:nvSpPr>
        <p:spPr>
          <a:xfrm>
            <a:off x="502920" y="4526280"/>
            <a:ext cx="8138160" cy="566928"/>
          </a:xfrm>
          <a:prstGeom prst="roundRect">
            <a:avLst>
              <a:gd fmla="val 12903" name="adj"/>
            </a:avLst>
          </a:prstGeom>
          <a:solidFill>
            <a:srgbClr val="F3E3B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8" name="Google Shape;208;p9"/>
          <p:cNvSpPr/>
          <p:nvPr/>
        </p:nvSpPr>
        <p:spPr>
          <a:xfrm>
            <a:off x="777240" y="4553712"/>
            <a:ext cx="7680960" cy="51206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Check:  </a:t>
            </a:r>
            <a:r>
              <a:rPr b="0" i="0" lang="en-US" sz="1450" u="none" cap="none" strike="noStrike">
                <a:solidFill>
                  <a:srgbClr val="1E2433"/>
                </a:solidFill>
                <a:latin typeface="Calibri"/>
                <a:ea typeface="Calibri"/>
                <a:cs typeface="Calibri"/>
                <a:sym typeface="Calibri"/>
              </a:rPr>
              <a:t>an empty project opens with Files selected in the navigation pane on the left.</a:t>
            </a:r>
            <a:endParaRPr b="0" i="0" sz="1450" u="none" cap="none" strike="noStrik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13" name="Shape 213"/>
        <p:cNvGrpSpPr/>
        <p:nvPr/>
      </p:nvGrpSpPr>
      <p:grpSpPr>
        <a:xfrm>
          <a:off x="0" y="0"/>
          <a:ext cx="0" cy="0"/>
          <a:chOff x="0" y="0"/>
          <a:chExt cx="0" cy="0"/>
        </a:xfrm>
      </p:grpSpPr>
      <p:sp>
        <p:nvSpPr>
          <p:cNvPr id="214" name="Google Shape;214;p10"/>
          <p:cNvSpPr/>
          <p:nvPr/>
        </p:nvSpPr>
        <p:spPr>
          <a:xfrm>
            <a:off x="502920" y="292608"/>
            <a:ext cx="667512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3000"/>
              <a:buFont typeface="Cambria"/>
              <a:buNone/>
            </a:pPr>
            <a:r>
              <a:rPr b="1" i="0" lang="en-US" sz="3000" u="none" cap="none" strike="noStrike">
                <a:solidFill>
                  <a:srgbClr val="1F2A44"/>
                </a:solidFill>
                <a:latin typeface="Cambria"/>
                <a:ea typeface="Cambria"/>
                <a:cs typeface="Cambria"/>
                <a:sym typeface="Cambria"/>
              </a:rPr>
              <a:t>Import the practice interview</a:t>
            </a:r>
            <a:endParaRPr b="0" i="0" sz="3000" u="none" cap="none" strike="noStrike">
              <a:solidFill>
                <a:schemeClr val="dk1"/>
              </a:solidFill>
              <a:latin typeface="Calibri"/>
              <a:ea typeface="Calibri"/>
              <a:cs typeface="Calibri"/>
              <a:sym typeface="Calibri"/>
            </a:endParaRPr>
          </a:p>
        </p:txBody>
      </p:sp>
      <p:sp>
        <p:nvSpPr>
          <p:cNvPr id="215" name="Google Shape;215;p10"/>
          <p:cNvSpPr/>
          <p:nvPr/>
        </p:nvSpPr>
        <p:spPr>
          <a:xfrm>
            <a:off x="7315200" y="347472"/>
            <a:ext cx="1371600" cy="475488"/>
          </a:xfrm>
          <a:prstGeom prst="roundRect">
            <a:avLst>
              <a:gd fmla="val 23077" name="adj"/>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10"/>
          <p:cNvSpPr/>
          <p:nvPr/>
        </p:nvSpPr>
        <p:spPr>
          <a:xfrm>
            <a:off x="7315200" y="347472"/>
            <a:ext cx="1371600" cy="475488"/>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TASK 3</a:t>
            </a:r>
            <a:endParaRPr b="0" i="0" sz="1500" u="none" cap="none" strike="noStrike">
              <a:solidFill>
                <a:schemeClr val="dk1"/>
              </a:solidFill>
              <a:latin typeface="Calibri"/>
              <a:ea typeface="Calibri"/>
              <a:cs typeface="Calibri"/>
              <a:sym typeface="Calibri"/>
            </a:endParaRPr>
          </a:p>
        </p:txBody>
      </p:sp>
      <p:sp>
        <p:nvSpPr>
          <p:cNvPr id="217" name="Google Shape;217;p10"/>
          <p:cNvSpPr/>
          <p:nvPr/>
        </p:nvSpPr>
        <p:spPr>
          <a:xfrm>
            <a:off x="502920" y="1412748"/>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 name="Google Shape;218;p10"/>
          <p:cNvSpPr/>
          <p:nvPr/>
        </p:nvSpPr>
        <p:spPr>
          <a:xfrm>
            <a:off x="502920" y="1412748"/>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1</a:t>
            </a:r>
            <a:endParaRPr b="0" i="0" sz="1600" u="none" cap="none" strike="noStrike">
              <a:solidFill>
                <a:schemeClr val="dk1"/>
              </a:solidFill>
              <a:latin typeface="Calibri"/>
              <a:ea typeface="Calibri"/>
              <a:cs typeface="Calibri"/>
              <a:sym typeface="Calibri"/>
            </a:endParaRPr>
          </a:p>
        </p:txBody>
      </p:sp>
      <p:sp>
        <p:nvSpPr>
          <p:cNvPr id="219" name="Google Shape;219;p10"/>
          <p:cNvSpPr/>
          <p:nvPr/>
        </p:nvSpPr>
        <p:spPr>
          <a:xfrm>
            <a:off x="1097280" y="1234440"/>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In the navigation pane, under </a:t>
            </a:r>
            <a:r>
              <a:rPr b="1" i="0" lang="en-US" sz="1450" u="none" cap="none" strike="noStrike">
                <a:solidFill>
                  <a:srgbClr val="1F2A44"/>
                </a:solidFill>
                <a:latin typeface="Calibri"/>
                <a:ea typeface="Calibri"/>
                <a:cs typeface="Calibri"/>
                <a:sym typeface="Calibri"/>
              </a:rPr>
              <a:t>Data</a:t>
            </a:r>
            <a:r>
              <a:rPr b="0" i="0" lang="en-US" sz="1450" u="none" cap="none" strike="noStrike">
                <a:solidFill>
                  <a:srgbClr val="1E2433"/>
                </a:solidFill>
                <a:latin typeface="Calibri"/>
                <a:ea typeface="Calibri"/>
                <a:cs typeface="Calibri"/>
                <a:sym typeface="Calibri"/>
              </a:rPr>
              <a:t>, click </a:t>
            </a:r>
            <a:r>
              <a:rPr b="1" i="0" lang="en-US" sz="1450" u="none" cap="none" strike="noStrike">
                <a:solidFill>
                  <a:srgbClr val="1F2A44"/>
                </a:solidFill>
                <a:latin typeface="Calibri"/>
                <a:ea typeface="Calibri"/>
                <a:cs typeface="Calibri"/>
                <a:sym typeface="Calibri"/>
              </a:rPr>
              <a:t>Files</a:t>
            </a:r>
            <a:endParaRPr b="0" i="0" sz="1450" u="none" cap="none" strike="noStrike">
              <a:solidFill>
                <a:schemeClr val="dk1"/>
              </a:solidFill>
              <a:latin typeface="Calibri"/>
              <a:ea typeface="Calibri"/>
              <a:cs typeface="Calibri"/>
              <a:sym typeface="Calibri"/>
            </a:endParaRPr>
          </a:p>
        </p:txBody>
      </p:sp>
      <p:sp>
        <p:nvSpPr>
          <p:cNvPr id="220" name="Google Shape;220;p10"/>
          <p:cNvSpPr/>
          <p:nvPr/>
        </p:nvSpPr>
        <p:spPr>
          <a:xfrm>
            <a:off x="502920" y="2244852"/>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10"/>
          <p:cNvSpPr/>
          <p:nvPr/>
        </p:nvSpPr>
        <p:spPr>
          <a:xfrm>
            <a:off x="502920" y="2244852"/>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2</a:t>
            </a:r>
            <a:endParaRPr b="0" i="0" sz="1600" u="none" cap="none" strike="noStrike">
              <a:solidFill>
                <a:schemeClr val="dk1"/>
              </a:solidFill>
              <a:latin typeface="Calibri"/>
              <a:ea typeface="Calibri"/>
              <a:cs typeface="Calibri"/>
              <a:sym typeface="Calibri"/>
            </a:endParaRPr>
          </a:p>
        </p:txBody>
      </p:sp>
      <p:sp>
        <p:nvSpPr>
          <p:cNvPr id="222" name="Google Shape;222;p10"/>
          <p:cNvSpPr/>
          <p:nvPr/>
        </p:nvSpPr>
        <p:spPr>
          <a:xfrm>
            <a:off x="1097280" y="2066544"/>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Right-click in the empty list view, choose </a:t>
            </a:r>
            <a:r>
              <a:rPr b="1" i="0" lang="en-US" sz="1450" u="none" cap="none" strike="noStrike">
                <a:solidFill>
                  <a:srgbClr val="1F2A44"/>
                </a:solidFill>
                <a:latin typeface="Calibri"/>
                <a:ea typeface="Calibri"/>
                <a:cs typeface="Calibri"/>
                <a:sym typeface="Calibri"/>
              </a:rPr>
              <a:t>New Folder</a:t>
            </a:r>
            <a:r>
              <a:rPr b="0" i="0" lang="en-US" sz="1450" u="none" cap="none" strike="noStrike">
                <a:solidFill>
                  <a:srgbClr val="1E2433"/>
                </a:solidFill>
                <a:latin typeface="Calibri"/>
                <a:ea typeface="Calibri"/>
                <a:cs typeface="Calibri"/>
                <a:sym typeface="Calibri"/>
              </a:rPr>
              <a:t> and name it Interviews, then double-click to open it</a:t>
            </a:r>
            <a:endParaRPr b="0" i="0" sz="1450" u="none" cap="none" strike="noStrike">
              <a:solidFill>
                <a:schemeClr val="dk1"/>
              </a:solidFill>
              <a:latin typeface="Calibri"/>
              <a:ea typeface="Calibri"/>
              <a:cs typeface="Calibri"/>
              <a:sym typeface="Calibri"/>
            </a:endParaRPr>
          </a:p>
        </p:txBody>
      </p:sp>
      <p:sp>
        <p:nvSpPr>
          <p:cNvPr id="223" name="Google Shape;223;p10"/>
          <p:cNvSpPr/>
          <p:nvPr/>
        </p:nvSpPr>
        <p:spPr>
          <a:xfrm>
            <a:off x="502920" y="3076956"/>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4" name="Google Shape;224;p10"/>
          <p:cNvSpPr/>
          <p:nvPr/>
        </p:nvSpPr>
        <p:spPr>
          <a:xfrm>
            <a:off x="502920" y="3076956"/>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3</a:t>
            </a:r>
            <a:endParaRPr b="0" i="0" sz="1600" u="none" cap="none" strike="noStrike">
              <a:solidFill>
                <a:schemeClr val="dk1"/>
              </a:solidFill>
              <a:latin typeface="Calibri"/>
              <a:ea typeface="Calibri"/>
              <a:cs typeface="Calibri"/>
              <a:sym typeface="Calibri"/>
            </a:endParaRPr>
          </a:p>
        </p:txBody>
      </p:sp>
      <p:sp>
        <p:nvSpPr>
          <p:cNvPr id="225" name="Google Shape;225;p10"/>
          <p:cNvSpPr/>
          <p:nvPr/>
        </p:nvSpPr>
        <p:spPr>
          <a:xfrm>
            <a:off x="1097280" y="2898648"/>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On the ribbon click </a:t>
            </a:r>
            <a:r>
              <a:rPr b="1" i="0" lang="en-US" sz="1450" u="none" cap="none" strike="noStrike">
                <a:solidFill>
                  <a:srgbClr val="1F2A44"/>
                </a:solidFill>
                <a:latin typeface="Calibri"/>
                <a:ea typeface="Calibri"/>
                <a:cs typeface="Calibri"/>
                <a:sym typeface="Calibri"/>
              </a:rPr>
              <a:t>Import</a:t>
            </a:r>
            <a:r>
              <a:rPr b="0" i="0" lang="en-US" sz="1450" u="none" cap="none" strike="noStrike">
                <a:solidFill>
                  <a:srgbClr val="1E2433"/>
                </a:solidFill>
                <a:latin typeface="Calibri"/>
                <a:ea typeface="Calibri"/>
                <a:cs typeface="Calibri"/>
                <a:sym typeface="Calibri"/>
              </a:rPr>
              <a:t>, then </a:t>
            </a:r>
            <a:r>
              <a:rPr b="1" i="0" lang="en-US" sz="1450" u="none" cap="none" strike="noStrike">
                <a:solidFill>
                  <a:srgbClr val="1F2A44"/>
                </a:solidFill>
                <a:latin typeface="Calibri"/>
                <a:ea typeface="Calibri"/>
                <a:cs typeface="Calibri"/>
                <a:sym typeface="Calibri"/>
              </a:rPr>
              <a:t>Files</a:t>
            </a:r>
            <a:endParaRPr b="0" i="0" sz="1450" u="none" cap="none" strike="noStrike">
              <a:solidFill>
                <a:schemeClr val="dk1"/>
              </a:solidFill>
              <a:latin typeface="Calibri"/>
              <a:ea typeface="Calibri"/>
              <a:cs typeface="Calibri"/>
              <a:sym typeface="Calibri"/>
            </a:endParaRPr>
          </a:p>
        </p:txBody>
      </p:sp>
      <p:sp>
        <p:nvSpPr>
          <p:cNvPr id="226" name="Google Shape;226;p10"/>
          <p:cNvSpPr/>
          <p:nvPr/>
        </p:nvSpPr>
        <p:spPr>
          <a:xfrm>
            <a:off x="502920" y="3909060"/>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 name="Google Shape;227;p10"/>
          <p:cNvSpPr/>
          <p:nvPr/>
        </p:nvSpPr>
        <p:spPr>
          <a:xfrm>
            <a:off x="502920" y="3909060"/>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4</a:t>
            </a:r>
            <a:endParaRPr b="0" i="0" sz="1600" u="none" cap="none" strike="noStrike">
              <a:solidFill>
                <a:schemeClr val="dk1"/>
              </a:solidFill>
              <a:latin typeface="Calibri"/>
              <a:ea typeface="Calibri"/>
              <a:cs typeface="Calibri"/>
              <a:sym typeface="Calibri"/>
            </a:endParaRPr>
          </a:p>
        </p:txBody>
      </p:sp>
      <p:sp>
        <p:nvSpPr>
          <p:cNvPr id="228" name="Google Shape;228;p10"/>
          <p:cNvSpPr/>
          <p:nvPr/>
        </p:nvSpPr>
        <p:spPr>
          <a:xfrm>
            <a:off x="1097280" y="3730752"/>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Browse to </a:t>
            </a:r>
            <a:r>
              <a:rPr b="1" i="0" lang="en-US" sz="1450" u="none" cap="none" strike="noStrike">
                <a:solidFill>
                  <a:srgbClr val="1F2A44"/>
                </a:solidFill>
                <a:latin typeface="Calibri"/>
                <a:ea typeface="Calibri"/>
                <a:cs typeface="Calibri"/>
                <a:sym typeface="Calibri"/>
              </a:rPr>
              <a:t>Practice_Interview_Amina.docx</a:t>
            </a:r>
            <a:r>
              <a:rPr b="0" i="0" lang="en-US" sz="1450" u="none" cap="none" strike="noStrike">
                <a:solidFill>
                  <a:srgbClr val="1E2433"/>
                </a:solidFill>
                <a:latin typeface="Calibri"/>
                <a:ea typeface="Calibri"/>
                <a:cs typeface="Calibri"/>
                <a:sym typeface="Calibri"/>
              </a:rPr>
              <a:t>, click </a:t>
            </a:r>
            <a:r>
              <a:rPr b="1" i="0" lang="en-US" sz="1450" u="none" cap="none" strike="noStrike">
                <a:solidFill>
                  <a:srgbClr val="1F2A44"/>
                </a:solidFill>
                <a:latin typeface="Calibri"/>
                <a:ea typeface="Calibri"/>
                <a:cs typeface="Calibri"/>
                <a:sym typeface="Calibri"/>
              </a:rPr>
              <a:t>Open</a:t>
            </a:r>
            <a:r>
              <a:rPr b="0" i="0" lang="en-US" sz="1450" u="none" cap="none" strike="noStrike">
                <a:solidFill>
                  <a:srgbClr val="1E2433"/>
                </a:solidFill>
                <a:latin typeface="Calibri"/>
                <a:ea typeface="Calibri"/>
                <a:cs typeface="Calibri"/>
                <a:sym typeface="Calibri"/>
              </a:rPr>
              <a:t>, then </a:t>
            </a:r>
            <a:r>
              <a:rPr b="1" i="0" lang="en-US" sz="1450" u="none" cap="none" strike="noStrike">
                <a:solidFill>
                  <a:srgbClr val="1F2A44"/>
                </a:solidFill>
                <a:latin typeface="Calibri"/>
                <a:ea typeface="Calibri"/>
                <a:cs typeface="Calibri"/>
                <a:sym typeface="Calibri"/>
              </a:rPr>
              <a:t>Import</a:t>
            </a:r>
            <a:r>
              <a:rPr b="0" i="0" lang="en-US" sz="1450" u="none" cap="none" strike="noStrike">
                <a:solidFill>
                  <a:srgbClr val="1E2433"/>
                </a:solidFill>
                <a:latin typeface="Calibri"/>
                <a:ea typeface="Calibri"/>
                <a:cs typeface="Calibri"/>
                <a:sym typeface="Calibri"/>
              </a:rPr>
              <a:t>. Dragging the file from your desktop into the list view does the same job</a:t>
            </a:r>
            <a:endParaRPr b="0" i="0" sz="1450" u="none" cap="none" strike="noStrike">
              <a:solidFill>
                <a:schemeClr val="dk1"/>
              </a:solidFill>
              <a:latin typeface="Calibri"/>
              <a:ea typeface="Calibri"/>
              <a:cs typeface="Calibri"/>
              <a:sym typeface="Calibri"/>
            </a:endParaRPr>
          </a:p>
        </p:txBody>
      </p:sp>
      <p:sp>
        <p:nvSpPr>
          <p:cNvPr id="229" name="Google Shape;229;p10"/>
          <p:cNvSpPr/>
          <p:nvPr/>
        </p:nvSpPr>
        <p:spPr>
          <a:xfrm>
            <a:off x="502920" y="4526280"/>
            <a:ext cx="8138160" cy="566928"/>
          </a:xfrm>
          <a:prstGeom prst="roundRect">
            <a:avLst>
              <a:gd fmla="val 12903" name="adj"/>
            </a:avLst>
          </a:prstGeom>
          <a:solidFill>
            <a:srgbClr val="F3E3B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 name="Google Shape;230;p10"/>
          <p:cNvSpPr/>
          <p:nvPr/>
        </p:nvSpPr>
        <p:spPr>
          <a:xfrm>
            <a:off x="777240" y="4553712"/>
            <a:ext cx="7680960" cy="51206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Check:  </a:t>
            </a:r>
            <a:r>
              <a:rPr b="0" i="0" lang="en-US" sz="1450" u="none" cap="none" strike="noStrike">
                <a:solidFill>
                  <a:srgbClr val="1E2433"/>
                </a:solidFill>
                <a:latin typeface="Calibri"/>
                <a:ea typeface="Calibri"/>
                <a:cs typeface="Calibri"/>
                <a:sym typeface="Calibri"/>
              </a:rPr>
              <a:t>the file appears in the list view; double-click it and the interview opens in the detail view.</a:t>
            </a:r>
            <a:endParaRPr b="0" i="0" sz="1450" u="none" cap="none" strike="noStrik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35" name="Shape 235"/>
        <p:cNvGrpSpPr/>
        <p:nvPr/>
      </p:nvGrpSpPr>
      <p:grpSpPr>
        <a:xfrm>
          <a:off x="0" y="0"/>
          <a:ext cx="0" cy="0"/>
          <a:chOff x="0" y="0"/>
          <a:chExt cx="0" cy="0"/>
        </a:xfrm>
      </p:grpSpPr>
      <p:sp>
        <p:nvSpPr>
          <p:cNvPr id="236" name="Google Shape;236;p11"/>
          <p:cNvSpPr/>
          <p:nvPr/>
        </p:nvSpPr>
        <p:spPr>
          <a:xfrm>
            <a:off x="502920" y="292608"/>
            <a:ext cx="667512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3000"/>
              <a:buFont typeface="Cambria"/>
              <a:buNone/>
            </a:pPr>
            <a:r>
              <a:rPr b="1" i="0" lang="en-US" sz="3000" u="none" cap="none" strike="noStrike">
                <a:solidFill>
                  <a:srgbClr val="1F2A44"/>
                </a:solidFill>
                <a:latin typeface="Cambria"/>
                <a:ea typeface="Cambria"/>
                <a:cs typeface="Cambria"/>
                <a:sym typeface="Cambria"/>
              </a:rPr>
              <a:t>Create your first codes</a:t>
            </a:r>
            <a:endParaRPr b="0" i="0" sz="3000" u="none" cap="none" strike="noStrike">
              <a:solidFill>
                <a:schemeClr val="dk1"/>
              </a:solidFill>
              <a:latin typeface="Calibri"/>
              <a:ea typeface="Calibri"/>
              <a:cs typeface="Calibri"/>
              <a:sym typeface="Calibri"/>
            </a:endParaRPr>
          </a:p>
        </p:txBody>
      </p:sp>
      <p:sp>
        <p:nvSpPr>
          <p:cNvPr id="237" name="Google Shape;237;p11"/>
          <p:cNvSpPr/>
          <p:nvPr/>
        </p:nvSpPr>
        <p:spPr>
          <a:xfrm>
            <a:off x="7315200" y="347472"/>
            <a:ext cx="1371600" cy="475488"/>
          </a:xfrm>
          <a:prstGeom prst="roundRect">
            <a:avLst>
              <a:gd fmla="val 23077" name="adj"/>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 name="Google Shape;238;p11"/>
          <p:cNvSpPr/>
          <p:nvPr/>
        </p:nvSpPr>
        <p:spPr>
          <a:xfrm>
            <a:off x="7315200" y="347472"/>
            <a:ext cx="1371600" cy="475488"/>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TASK 4</a:t>
            </a:r>
            <a:endParaRPr b="0" i="0" sz="1500" u="none" cap="none" strike="noStrike">
              <a:solidFill>
                <a:schemeClr val="dk1"/>
              </a:solidFill>
              <a:latin typeface="Calibri"/>
              <a:ea typeface="Calibri"/>
              <a:cs typeface="Calibri"/>
              <a:sym typeface="Calibri"/>
            </a:endParaRPr>
          </a:p>
        </p:txBody>
      </p:sp>
      <p:sp>
        <p:nvSpPr>
          <p:cNvPr id="239" name="Google Shape;239;p11"/>
          <p:cNvSpPr/>
          <p:nvPr/>
        </p:nvSpPr>
        <p:spPr>
          <a:xfrm>
            <a:off x="502920" y="1412748"/>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 name="Google Shape;240;p11"/>
          <p:cNvSpPr/>
          <p:nvPr/>
        </p:nvSpPr>
        <p:spPr>
          <a:xfrm>
            <a:off x="502920" y="1412748"/>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1</a:t>
            </a:r>
            <a:endParaRPr b="0" i="0" sz="1600" u="none" cap="none" strike="noStrike">
              <a:solidFill>
                <a:schemeClr val="dk1"/>
              </a:solidFill>
              <a:latin typeface="Calibri"/>
              <a:ea typeface="Calibri"/>
              <a:cs typeface="Calibri"/>
              <a:sym typeface="Calibri"/>
            </a:endParaRPr>
          </a:p>
        </p:txBody>
      </p:sp>
      <p:sp>
        <p:nvSpPr>
          <p:cNvPr id="241" name="Google Shape;241;p11"/>
          <p:cNvSpPr/>
          <p:nvPr/>
        </p:nvSpPr>
        <p:spPr>
          <a:xfrm>
            <a:off x="1097280" y="1234440"/>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In the navigation pane click </a:t>
            </a:r>
            <a:r>
              <a:rPr b="1" i="0" lang="en-US" sz="1450" u="none" cap="none" strike="noStrike">
                <a:solidFill>
                  <a:srgbClr val="1F2A44"/>
                </a:solidFill>
                <a:latin typeface="Calibri"/>
                <a:ea typeface="Calibri"/>
                <a:cs typeface="Calibri"/>
                <a:sym typeface="Calibri"/>
              </a:rPr>
              <a:t>Codes</a:t>
            </a:r>
            <a:endParaRPr b="0" i="0" sz="1450" u="none" cap="none" strike="noStrike">
              <a:solidFill>
                <a:schemeClr val="dk1"/>
              </a:solidFill>
              <a:latin typeface="Calibri"/>
              <a:ea typeface="Calibri"/>
              <a:cs typeface="Calibri"/>
              <a:sym typeface="Calibri"/>
            </a:endParaRPr>
          </a:p>
        </p:txBody>
      </p:sp>
      <p:sp>
        <p:nvSpPr>
          <p:cNvPr id="242" name="Google Shape;242;p11"/>
          <p:cNvSpPr/>
          <p:nvPr/>
        </p:nvSpPr>
        <p:spPr>
          <a:xfrm>
            <a:off x="502920" y="2244852"/>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3" name="Google Shape;243;p11"/>
          <p:cNvSpPr/>
          <p:nvPr/>
        </p:nvSpPr>
        <p:spPr>
          <a:xfrm>
            <a:off x="502920" y="2244852"/>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2</a:t>
            </a:r>
            <a:endParaRPr b="0" i="0" sz="1600" u="none" cap="none" strike="noStrike">
              <a:solidFill>
                <a:schemeClr val="dk1"/>
              </a:solidFill>
              <a:latin typeface="Calibri"/>
              <a:ea typeface="Calibri"/>
              <a:cs typeface="Calibri"/>
              <a:sym typeface="Calibri"/>
            </a:endParaRPr>
          </a:p>
        </p:txBody>
      </p:sp>
      <p:sp>
        <p:nvSpPr>
          <p:cNvPr id="244" name="Google Shape;244;p11"/>
          <p:cNvSpPr/>
          <p:nvPr/>
        </p:nvSpPr>
        <p:spPr>
          <a:xfrm>
            <a:off x="1097280" y="2066544"/>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Right-click in the list view and choose </a:t>
            </a:r>
            <a:r>
              <a:rPr b="1" i="0" lang="en-US" sz="1450" u="none" cap="none" strike="noStrike">
                <a:solidFill>
                  <a:srgbClr val="1F2A44"/>
                </a:solidFill>
                <a:latin typeface="Calibri"/>
                <a:ea typeface="Calibri"/>
                <a:cs typeface="Calibri"/>
                <a:sym typeface="Calibri"/>
              </a:rPr>
              <a:t>New Code</a:t>
            </a:r>
            <a:endParaRPr b="0" i="0" sz="1450" u="none" cap="none" strike="noStrike">
              <a:solidFill>
                <a:schemeClr val="dk1"/>
              </a:solidFill>
              <a:latin typeface="Calibri"/>
              <a:ea typeface="Calibri"/>
              <a:cs typeface="Calibri"/>
              <a:sym typeface="Calibri"/>
            </a:endParaRPr>
          </a:p>
        </p:txBody>
      </p:sp>
      <p:sp>
        <p:nvSpPr>
          <p:cNvPr id="245" name="Google Shape;245;p11"/>
          <p:cNvSpPr/>
          <p:nvPr/>
        </p:nvSpPr>
        <p:spPr>
          <a:xfrm>
            <a:off x="502920" y="3076956"/>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 name="Google Shape;246;p11"/>
          <p:cNvSpPr/>
          <p:nvPr/>
        </p:nvSpPr>
        <p:spPr>
          <a:xfrm>
            <a:off x="502920" y="3076956"/>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3</a:t>
            </a:r>
            <a:endParaRPr b="0" i="0" sz="1600" u="none" cap="none" strike="noStrike">
              <a:solidFill>
                <a:schemeClr val="dk1"/>
              </a:solidFill>
              <a:latin typeface="Calibri"/>
              <a:ea typeface="Calibri"/>
              <a:cs typeface="Calibri"/>
              <a:sym typeface="Calibri"/>
            </a:endParaRPr>
          </a:p>
        </p:txBody>
      </p:sp>
      <p:sp>
        <p:nvSpPr>
          <p:cNvPr id="247" name="Google Shape;247;p11"/>
          <p:cNvSpPr/>
          <p:nvPr/>
        </p:nvSpPr>
        <p:spPr>
          <a:xfrm>
            <a:off x="1097280" y="2898648"/>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Name it Barriers to sharing. In </a:t>
            </a:r>
            <a:r>
              <a:rPr b="1" i="0" lang="en-US" sz="1450" u="none" cap="none" strike="noStrike">
                <a:solidFill>
                  <a:srgbClr val="1F2A44"/>
                </a:solidFill>
                <a:latin typeface="Calibri"/>
                <a:ea typeface="Calibri"/>
                <a:cs typeface="Calibri"/>
                <a:sym typeface="Calibri"/>
              </a:rPr>
              <a:t>Description</a:t>
            </a:r>
            <a:r>
              <a:rPr b="0" i="0" lang="en-US" sz="1450" u="none" cap="none" strike="noStrike">
                <a:solidFill>
                  <a:srgbClr val="1E2433"/>
                </a:solidFill>
                <a:latin typeface="Calibri"/>
                <a:ea typeface="Calibri"/>
                <a:cs typeface="Calibri"/>
                <a:sym typeface="Calibri"/>
              </a:rPr>
              <a:t>, write one sentence defining what belongs in it. This code gathers evidence for RQ1</a:t>
            </a:r>
            <a:endParaRPr b="0" i="0" sz="1450" u="none" cap="none" strike="noStrike">
              <a:solidFill>
                <a:schemeClr val="dk1"/>
              </a:solidFill>
              <a:latin typeface="Calibri"/>
              <a:ea typeface="Calibri"/>
              <a:cs typeface="Calibri"/>
              <a:sym typeface="Calibri"/>
            </a:endParaRPr>
          </a:p>
        </p:txBody>
      </p:sp>
      <p:sp>
        <p:nvSpPr>
          <p:cNvPr id="248" name="Google Shape;248;p11"/>
          <p:cNvSpPr/>
          <p:nvPr/>
        </p:nvSpPr>
        <p:spPr>
          <a:xfrm>
            <a:off x="502920" y="3909060"/>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9" name="Google Shape;249;p11"/>
          <p:cNvSpPr/>
          <p:nvPr/>
        </p:nvSpPr>
        <p:spPr>
          <a:xfrm>
            <a:off x="502920" y="3909060"/>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4</a:t>
            </a:r>
            <a:endParaRPr b="0" i="0" sz="1600" u="none" cap="none" strike="noStrike">
              <a:solidFill>
                <a:schemeClr val="dk1"/>
              </a:solidFill>
              <a:latin typeface="Calibri"/>
              <a:ea typeface="Calibri"/>
              <a:cs typeface="Calibri"/>
              <a:sym typeface="Calibri"/>
            </a:endParaRPr>
          </a:p>
        </p:txBody>
      </p:sp>
      <p:sp>
        <p:nvSpPr>
          <p:cNvPr id="250" name="Google Shape;250;p11"/>
          <p:cNvSpPr/>
          <p:nvPr/>
        </p:nvSpPr>
        <p:spPr>
          <a:xfrm>
            <a:off x="1097280" y="3730752"/>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Click </a:t>
            </a:r>
            <a:r>
              <a:rPr b="1" i="0" lang="en-US" sz="1450" u="none" cap="none" strike="noStrike">
                <a:solidFill>
                  <a:srgbClr val="1F2A44"/>
                </a:solidFill>
                <a:latin typeface="Calibri"/>
                <a:ea typeface="Calibri"/>
                <a:cs typeface="Calibri"/>
                <a:sym typeface="Calibri"/>
              </a:rPr>
              <a:t>OK</a:t>
            </a:r>
            <a:r>
              <a:rPr b="0" i="0" lang="en-US" sz="1450" u="none" cap="none" strike="noStrike">
                <a:solidFill>
                  <a:srgbClr val="1E2433"/>
                </a:solidFill>
                <a:latin typeface="Calibri"/>
                <a:ea typeface="Calibri"/>
                <a:cs typeface="Calibri"/>
                <a:sym typeface="Calibri"/>
              </a:rPr>
              <a:t>, then repeat to create Enablers of sharing, which serves RQ2</a:t>
            </a:r>
            <a:endParaRPr b="0" i="0" sz="1450" u="none" cap="none" strike="noStrike">
              <a:solidFill>
                <a:schemeClr val="dk1"/>
              </a:solidFill>
              <a:latin typeface="Calibri"/>
              <a:ea typeface="Calibri"/>
              <a:cs typeface="Calibri"/>
              <a:sym typeface="Calibri"/>
            </a:endParaRPr>
          </a:p>
        </p:txBody>
      </p:sp>
      <p:sp>
        <p:nvSpPr>
          <p:cNvPr id="251" name="Google Shape;251;p11"/>
          <p:cNvSpPr/>
          <p:nvPr/>
        </p:nvSpPr>
        <p:spPr>
          <a:xfrm>
            <a:off x="502920" y="4526280"/>
            <a:ext cx="8138160" cy="566928"/>
          </a:xfrm>
          <a:prstGeom prst="roundRect">
            <a:avLst>
              <a:gd fmla="val 12903" name="adj"/>
            </a:avLst>
          </a:prstGeom>
          <a:solidFill>
            <a:srgbClr val="F3E3B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 name="Google Shape;252;p11"/>
          <p:cNvSpPr/>
          <p:nvPr/>
        </p:nvSpPr>
        <p:spPr>
          <a:xfrm>
            <a:off x="777240" y="4553712"/>
            <a:ext cx="7680960" cy="51206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Check:  </a:t>
            </a:r>
            <a:r>
              <a:rPr b="0" i="0" lang="en-US" sz="1450" u="none" cap="none" strike="noStrike">
                <a:solidFill>
                  <a:srgbClr val="1E2433"/>
                </a:solidFill>
                <a:latin typeface="Calibri"/>
                <a:ea typeface="Calibri"/>
                <a:cs typeface="Calibri"/>
                <a:sym typeface="Calibri"/>
              </a:rPr>
              <a:t>two codes appear, each showing 0 in the Files and References columns. Those zeros change in the next task.</a:t>
            </a:r>
            <a:endParaRPr b="0" i="0" sz="1450" u="none" cap="none" strike="noStrik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57" name="Shape 257"/>
        <p:cNvGrpSpPr/>
        <p:nvPr/>
      </p:nvGrpSpPr>
      <p:grpSpPr>
        <a:xfrm>
          <a:off x="0" y="0"/>
          <a:ext cx="0" cy="0"/>
          <a:chOff x="0" y="0"/>
          <a:chExt cx="0" cy="0"/>
        </a:xfrm>
      </p:grpSpPr>
      <p:sp>
        <p:nvSpPr>
          <p:cNvPr id="258" name="Google Shape;258;p12"/>
          <p:cNvSpPr/>
          <p:nvPr/>
        </p:nvSpPr>
        <p:spPr>
          <a:xfrm>
            <a:off x="502920" y="292608"/>
            <a:ext cx="667512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3000"/>
              <a:buFont typeface="Cambria"/>
              <a:buNone/>
            </a:pPr>
            <a:r>
              <a:rPr b="1" i="0" lang="en-US" sz="3000" u="none" cap="none" strike="noStrike">
                <a:solidFill>
                  <a:srgbClr val="1F2A44"/>
                </a:solidFill>
                <a:latin typeface="Cambria"/>
                <a:ea typeface="Cambria"/>
                <a:cs typeface="Cambria"/>
                <a:sym typeface="Cambria"/>
              </a:rPr>
              <a:t>Code a passage by hand</a:t>
            </a:r>
            <a:endParaRPr b="0" i="0" sz="3000" u="none" cap="none" strike="noStrike">
              <a:solidFill>
                <a:schemeClr val="dk1"/>
              </a:solidFill>
              <a:latin typeface="Calibri"/>
              <a:ea typeface="Calibri"/>
              <a:cs typeface="Calibri"/>
              <a:sym typeface="Calibri"/>
            </a:endParaRPr>
          </a:p>
        </p:txBody>
      </p:sp>
      <p:sp>
        <p:nvSpPr>
          <p:cNvPr id="259" name="Google Shape;259;p12"/>
          <p:cNvSpPr/>
          <p:nvPr/>
        </p:nvSpPr>
        <p:spPr>
          <a:xfrm>
            <a:off x="7315200" y="347472"/>
            <a:ext cx="1371600" cy="475488"/>
          </a:xfrm>
          <a:prstGeom prst="roundRect">
            <a:avLst>
              <a:gd fmla="val 23077" name="adj"/>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 name="Google Shape;260;p12"/>
          <p:cNvSpPr/>
          <p:nvPr/>
        </p:nvSpPr>
        <p:spPr>
          <a:xfrm>
            <a:off x="7315200" y="347472"/>
            <a:ext cx="1371600" cy="475488"/>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TASK 5</a:t>
            </a:r>
            <a:endParaRPr b="0" i="0" sz="1500" u="none" cap="none" strike="noStrike">
              <a:solidFill>
                <a:schemeClr val="dk1"/>
              </a:solidFill>
              <a:latin typeface="Calibri"/>
              <a:ea typeface="Calibri"/>
              <a:cs typeface="Calibri"/>
              <a:sym typeface="Calibri"/>
            </a:endParaRPr>
          </a:p>
        </p:txBody>
      </p:sp>
      <p:sp>
        <p:nvSpPr>
          <p:cNvPr id="261" name="Google Shape;261;p12"/>
          <p:cNvSpPr/>
          <p:nvPr/>
        </p:nvSpPr>
        <p:spPr>
          <a:xfrm>
            <a:off x="502920" y="1234440"/>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 name="Google Shape;262;p12"/>
          <p:cNvSpPr/>
          <p:nvPr/>
        </p:nvSpPr>
        <p:spPr>
          <a:xfrm>
            <a:off x="502920" y="1234440"/>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1</a:t>
            </a:r>
            <a:endParaRPr b="0" i="0" sz="1600" u="none" cap="none" strike="noStrike">
              <a:solidFill>
                <a:schemeClr val="dk1"/>
              </a:solidFill>
              <a:latin typeface="Calibri"/>
              <a:ea typeface="Calibri"/>
              <a:cs typeface="Calibri"/>
              <a:sym typeface="Calibri"/>
            </a:endParaRPr>
          </a:p>
        </p:txBody>
      </p:sp>
      <p:sp>
        <p:nvSpPr>
          <p:cNvPr id="263" name="Google Shape;263;p12"/>
          <p:cNvSpPr/>
          <p:nvPr/>
        </p:nvSpPr>
        <p:spPr>
          <a:xfrm>
            <a:off x="1097280" y="1143000"/>
            <a:ext cx="7040880" cy="60350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Open the practice interview from </a:t>
            </a:r>
            <a:r>
              <a:rPr b="1" i="0" lang="en-US" sz="1400" u="none" cap="none" strike="noStrike">
                <a:solidFill>
                  <a:srgbClr val="1F2A44"/>
                </a:solidFill>
                <a:latin typeface="Calibri"/>
                <a:ea typeface="Calibri"/>
                <a:cs typeface="Calibri"/>
                <a:sym typeface="Calibri"/>
              </a:rPr>
              <a:t>Files</a:t>
            </a:r>
            <a:r>
              <a:rPr b="0" i="0" lang="en-US" sz="1400" u="none" cap="none" strike="noStrike">
                <a:solidFill>
                  <a:srgbClr val="1E2433"/>
                </a:solidFill>
                <a:latin typeface="Calibri"/>
                <a:ea typeface="Calibri"/>
                <a:cs typeface="Calibri"/>
                <a:sym typeface="Calibri"/>
              </a:rPr>
              <a:t> and read it once in full before coding anything</a:t>
            </a:r>
            <a:endParaRPr b="0" i="0" sz="1400" u="none" cap="none" strike="noStrike">
              <a:solidFill>
                <a:schemeClr val="dk1"/>
              </a:solidFill>
              <a:latin typeface="Calibri"/>
              <a:ea typeface="Calibri"/>
              <a:cs typeface="Calibri"/>
              <a:sym typeface="Calibri"/>
            </a:endParaRPr>
          </a:p>
        </p:txBody>
      </p:sp>
      <p:sp>
        <p:nvSpPr>
          <p:cNvPr id="264" name="Google Shape;264;p12"/>
          <p:cNvSpPr/>
          <p:nvPr/>
        </p:nvSpPr>
        <p:spPr>
          <a:xfrm>
            <a:off x="502920" y="1883664"/>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 name="Google Shape;265;p12"/>
          <p:cNvSpPr/>
          <p:nvPr/>
        </p:nvSpPr>
        <p:spPr>
          <a:xfrm>
            <a:off x="502920" y="1883664"/>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2</a:t>
            </a:r>
            <a:endParaRPr b="0" i="0" sz="1600" u="none" cap="none" strike="noStrike">
              <a:solidFill>
                <a:schemeClr val="dk1"/>
              </a:solidFill>
              <a:latin typeface="Calibri"/>
              <a:ea typeface="Calibri"/>
              <a:cs typeface="Calibri"/>
              <a:sym typeface="Calibri"/>
            </a:endParaRPr>
          </a:p>
        </p:txBody>
      </p:sp>
      <p:sp>
        <p:nvSpPr>
          <p:cNvPr id="266" name="Google Shape;266;p12"/>
          <p:cNvSpPr/>
          <p:nvPr/>
        </p:nvSpPr>
        <p:spPr>
          <a:xfrm>
            <a:off x="1097280" y="1792224"/>
            <a:ext cx="7040880" cy="60350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Select the phrase where Amina says sharing felt like giving away her only advantage</a:t>
            </a:r>
            <a:endParaRPr b="0" i="0" sz="1400" u="none" cap="none" strike="noStrike">
              <a:solidFill>
                <a:schemeClr val="dk1"/>
              </a:solidFill>
              <a:latin typeface="Calibri"/>
              <a:ea typeface="Calibri"/>
              <a:cs typeface="Calibri"/>
              <a:sym typeface="Calibri"/>
            </a:endParaRPr>
          </a:p>
        </p:txBody>
      </p:sp>
      <p:sp>
        <p:nvSpPr>
          <p:cNvPr id="267" name="Google Shape;267;p12"/>
          <p:cNvSpPr/>
          <p:nvPr/>
        </p:nvSpPr>
        <p:spPr>
          <a:xfrm>
            <a:off x="502920" y="2532888"/>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 name="Google Shape;268;p12"/>
          <p:cNvSpPr/>
          <p:nvPr/>
        </p:nvSpPr>
        <p:spPr>
          <a:xfrm>
            <a:off x="502920" y="2532888"/>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3</a:t>
            </a:r>
            <a:endParaRPr b="0" i="0" sz="1600" u="none" cap="none" strike="noStrike">
              <a:solidFill>
                <a:schemeClr val="dk1"/>
              </a:solidFill>
              <a:latin typeface="Calibri"/>
              <a:ea typeface="Calibri"/>
              <a:cs typeface="Calibri"/>
              <a:sym typeface="Calibri"/>
            </a:endParaRPr>
          </a:p>
        </p:txBody>
      </p:sp>
      <p:sp>
        <p:nvSpPr>
          <p:cNvPr id="269" name="Google Shape;269;p12"/>
          <p:cNvSpPr/>
          <p:nvPr/>
        </p:nvSpPr>
        <p:spPr>
          <a:xfrm>
            <a:off x="1097280" y="2441448"/>
            <a:ext cx="7040880" cy="60350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Right-click the selection and choose </a:t>
            </a:r>
            <a:r>
              <a:rPr b="1" i="0" lang="en-US" sz="1400" u="none" cap="none" strike="noStrike">
                <a:solidFill>
                  <a:srgbClr val="1F2A44"/>
                </a:solidFill>
                <a:latin typeface="Calibri"/>
                <a:ea typeface="Calibri"/>
                <a:cs typeface="Calibri"/>
                <a:sym typeface="Calibri"/>
              </a:rPr>
              <a:t>Code Selection</a:t>
            </a:r>
            <a:r>
              <a:rPr b="0" i="0" lang="en-US" sz="1400" u="none" cap="none" strike="noStrike">
                <a:solidFill>
                  <a:srgbClr val="1E2433"/>
                </a:solidFill>
                <a:latin typeface="Calibri"/>
                <a:ea typeface="Calibri"/>
                <a:cs typeface="Calibri"/>
                <a:sym typeface="Calibri"/>
              </a:rPr>
              <a:t> (labelled </a:t>
            </a:r>
            <a:r>
              <a:rPr b="1" i="0" lang="en-US" sz="1400" u="none" cap="none" strike="noStrike">
                <a:solidFill>
                  <a:srgbClr val="1F2A44"/>
                </a:solidFill>
                <a:latin typeface="Calibri"/>
                <a:ea typeface="Calibri"/>
                <a:cs typeface="Calibri"/>
                <a:sym typeface="Calibri"/>
              </a:rPr>
              <a:t>Code</a:t>
            </a:r>
            <a:r>
              <a:rPr b="0" i="0" lang="en-US" sz="1400" u="none" cap="none" strike="noStrike">
                <a:solidFill>
                  <a:srgbClr val="1E2433"/>
                </a:solidFill>
                <a:latin typeface="Calibri"/>
                <a:ea typeface="Calibri"/>
                <a:cs typeface="Calibri"/>
                <a:sym typeface="Calibri"/>
              </a:rPr>
              <a:t> in some versions). Tick Barriers to sharing and click </a:t>
            </a:r>
            <a:r>
              <a:rPr b="1" i="0" lang="en-US" sz="1400" u="none" cap="none" strike="noStrike">
                <a:solidFill>
                  <a:srgbClr val="1F2A44"/>
                </a:solidFill>
                <a:latin typeface="Calibri"/>
                <a:ea typeface="Calibri"/>
                <a:cs typeface="Calibri"/>
                <a:sym typeface="Calibri"/>
              </a:rPr>
              <a:t>OK</a:t>
            </a:r>
            <a:endParaRPr b="0" i="0" sz="1400" u="none" cap="none" strike="noStrike">
              <a:solidFill>
                <a:schemeClr val="dk1"/>
              </a:solidFill>
              <a:latin typeface="Calibri"/>
              <a:ea typeface="Calibri"/>
              <a:cs typeface="Calibri"/>
              <a:sym typeface="Calibri"/>
            </a:endParaRPr>
          </a:p>
        </p:txBody>
      </p:sp>
      <p:sp>
        <p:nvSpPr>
          <p:cNvPr id="270" name="Google Shape;270;p12"/>
          <p:cNvSpPr/>
          <p:nvPr/>
        </p:nvSpPr>
        <p:spPr>
          <a:xfrm>
            <a:off x="502920" y="3182112"/>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 name="Google Shape;271;p12"/>
          <p:cNvSpPr/>
          <p:nvPr/>
        </p:nvSpPr>
        <p:spPr>
          <a:xfrm>
            <a:off x="502920" y="3182112"/>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4</a:t>
            </a:r>
            <a:endParaRPr b="0" i="0" sz="1600" u="none" cap="none" strike="noStrike">
              <a:solidFill>
                <a:schemeClr val="dk1"/>
              </a:solidFill>
              <a:latin typeface="Calibri"/>
              <a:ea typeface="Calibri"/>
              <a:cs typeface="Calibri"/>
              <a:sym typeface="Calibri"/>
            </a:endParaRPr>
          </a:p>
        </p:txBody>
      </p:sp>
      <p:sp>
        <p:nvSpPr>
          <p:cNvPr id="272" name="Google Shape;272;p12"/>
          <p:cNvSpPr/>
          <p:nvPr/>
        </p:nvSpPr>
        <p:spPr>
          <a:xfrm>
            <a:off x="1097280" y="3090672"/>
            <a:ext cx="7040880" cy="60350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Alternative: drag the selected text straight onto the code in the </a:t>
            </a:r>
            <a:r>
              <a:rPr b="1" i="0" lang="en-US" sz="1400" u="none" cap="none" strike="noStrike">
                <a:solidFill>
                  <a:srgbClr val="1F2A44"/>
                </a:solidFill>
                <a:latin typeface="Calibri"/>
                <a:ea typeface="Calibri"/>
                <a:cs typeface="Calibri"/>
                <a:sym typeface="Calibri"/>
              </a:rPr>
              <a:t>Codes</a:t>
            </a:r>
            <a:r>
              <a:rPr b="0" i="0" lang="en-US" sz="1400" u="none" cap="none" strike="noStrike">
                <a:solidFill>
                  <a:srgbClr val="1E2433"/>
                </a:solidFill>
                <a:latin typeface="Calibri"/>
                <a:ea typeface="Calibri"/>
                <a:cs typeface="Calibri"/>
                <a:sym typeface="Calibri"/>
              </a:rPr>
              <a:t> list</a:t>
            </a:r>
            <a:endParaRPr b="0" i="0" sz="1400" u="none" cap="none" strike="noStrike">
              <a:solidFill>
                <a:schemeClr val="dk1"/>
              </a:solidFill>
              <a:latin typeface="Calibri"/>
              <a:ea typeface="Calibri"/>
              <a:cs typeface="Calibri"/>
              <a:sym typeface="Calibri"/>
            </a:endParaRPr>
          </a:p>
        </p:txBody>
      </p:sp>
      <p:sp>
        <p:nvSpPr>
          <p:cNvPr id="273" name="Google Shape;273;p12"/>
          <p:cNvSpPr/>
          <p:nvPr/>
        </p:nvSpPr>
        <p:spPr>
          <a:xfrm>
            <a:off x="502920" y="3831336"/>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 name="Google Shape;274;p12"/>
          <p:cNvSpPr/>
          <p:nvPr/>
        </p:nvSpPr>
        <p:spPr>
          <a:xfrm>
            <a:off x="502920" y="3831336"/>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5</a:t>
            </a:r>
            <a:endParaRPr b="0" i="0" sz="1600" u="none" cap="none" strike="noStrike">
              <a:solidFill>
                <a:schemeClr val="dk1"/>
              </a:solidFill>
              <a:latin typeface="Calibri"/>
              <a:ea typeface="Calibri"/>
              <a:cs typeface="Calibri"/>
              <a:sym typeface="Calibri"/>
            </a:endParaRPr>
          </a:p>
        </p:txBody>
      </p:sp>
      <p:sp>
        <p:nvSpPr>
          <p:cNvPr id="275" name="Google Shape;275;p12"/>
          <p:cNvSpPr/>
          <p:nvPr/>
        </p:nvSpPr>
        <p:spPr>
          <a:xfrm>
            <a:off x="1097280" y="3739896"/>
            <a:ext cx="7040880" cy="60350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Find her phrase about the director going first, select it and choose </a:t>
            </a:r>
            <a:r>
              <a:rPr b="1" i="0" lang="en-US" sz="1400" u="none" cap="none" strike="noStrike">
                <a:solidFill>
                  <a:srgbClr val="1F2A44"/>
                </a:solidFill>
                <a:latin typeface="Calibri"/>
                <a:ea typeface="Calibri"/>
                <a:cs typeface="Calibri"/>
                <a:sym typeface="Calibri"/>
              </a:rPr>
              <a:t>Code In Vivo</a:t>
            </a:r>
            <a:r>
              <a:rPr b="0" i="0" lang="en-US" sz="1400" u="none" cap="none" strike="noStrike">
                <a:solidFill>
                  <a:srgbClr val="1E2433"/>
                </a:solidFill>
                <a:latin typeface="Calibri"/>
                <a:ea typeface="Calibri"/>
                <a:cs typeface="Calibri"/>
                <a:sym typeface="Calibri"/>
              </a:rPr>
              <a:t> to create a code named in Amina's own words</a:t>
            </a:r>
            <a:endParaRPr b="0" i="0" sz="1400" u="none" cap="none" strike="noStrike">
              <a:solidFill>
                <a:schemeClr val="dk1"/>
              </a:solidFill>
              <a:latin typeface="Calibri"/>
              <a:ea typeface="Calibri"/>
              <a:cs typeface="Calibri"/>
              <a:sym typeface="Calibri"/>
            </a:endParaRPr>
          </a:p>
        </p:txBody>
      </p:sp>
      <p:sp>
        <p:nvSpPr>
          <p:cNvPr id="276" name="Google Shape;276;p12"/>
          <p:cNvSpPr/>
          <p:nvPr/>
        </p:nvSpPr>
        <p:spPr>
          <a:xfrm>
            <a:off x="502920" y="4553712"/>
            <a:ext cx="8138160" cy="566928"/>
          </a:xfrm>
          <a:prstGeom prst="roundRect">
            <a:avLst>
              <a:gd fmla="val 12903" name="adj"/>
            </a:avLst>
          </a:prstGeom>
          <a:solidFill>
            <a:srgbClr val="F3E3B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 name="Google Shape;277;p12"/>
          <p:cNvSpPr/>
          <p:nvPr/>
        </p:nvSpPr>
        <p:spPr>
          <a:xfrm>
            <a:off x="777240" y="4581144"/>
            <a:ext cx="7680960" cy="51206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Check:  </a:t>
            </a:r>
            <a:r>
              <a:rPr b="0" i="0" lang="en-US" sz="1450" u="none" cap="none" strike="noStrike">
                <a:solidFill>
                  <a:srgbClr val="1E2433"/>
                </a:solidFill>
                <a:latin typeface="Calibri"/>
                <a:ea typeface="Calibri"/>
                <a:cs typeface="Calibri"/>
                <a:sym typeface="Calibri"/>
              </a:rPr>
              <a:t>the Codes list now shows 1 File and a rising References count against your codes.</a:t>
            </a:r>
            <a:endParaRPr b="0" i="0" sz="1450" u="none" cap="none" strike="noStrik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82" name="Shape 282"/>
        <p:cNvGrpSpPr/>
        <p:nvPr/>
      </p:nvGrpSpPr>
      <p:grpSpPr>
        <a:xfrm>
          <a:off x="0" y="0"/>
          <a:ext cx="0" cy="0"/>
          <a:chOff x="0" y="0"/>
          <a:chExt cx="0" cy="0"/>
        </a:xfrm>
      </p:grpSpPr>
      <p:sp>
        <p:nvSpPr>
          <p:cNvPr id="283" name="Google Shape;283;p13"/>
          <p:cNvSpPr/>
          <p:nvPr/>
        </p:nvSpPr>
        <p:spPr>
          <a:xfrm>
            <a:off x="502920" y="292608"/>
            <a:ext cx="667512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3000"/>
              <a:buFont typeface="Cambria"/>
              <a:buNone/>
            </a:pPr>
            <a:r>
              <a:rPr b="1" i="0" lang="en-US" sz="3000" u="none" cap="none" strike="noStrike">
                <a:solidFill>
                  <a:srgbClr val="1F2A44"/>
                </a:solidFill>
                <a:latin typeface="Cambria"/>
                <a:ea typeface="Cambria"/>
                <a:cs typeface="Cambria"/>
                <a:sym typeface="Cambria"/>
              </a:rPr>
              <a:t>See and change your coding</a:t>
            </a:r>
            <a:endParaRPr b="0" i="0" sz="3000" u="none" cap="none" strike="noStrike">
              <a:solidFill>
                <a:schemeClr val="dk1"/>
              </a:solidFill>
              <a:latin typeface="Calibri"/>
              <a:ea typeface="Calibri"/>
              <a:cs typeface="Calibri"/>
              <a:sym typeface="Calibri"/>
            </a:endParaRPr>
          </a:p>
        </p:txBody>
      </p:sp>
      <p:sp>
        <p:nvSpPr>
          <p:cNvPr id="284" name="Google Shape;284;p13"/>
          <p:cNvSpPr/>
          <p:nvPr/>
        </p:nvSpPr>
        <p:spPr>
          <a:xfrm>
            <a:off x="7315200" y="347472"/>
            <a:ext cx="1371600" cy="475488"/>
          </a:xfrm>
          <a:prstGeom prst="roundRect">
            <a:avLst>
              <a:gd fmla="val 23077" name="adj"/>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 name="Google Shape;285;p13"/>
          <p:cNvSpPr/>
          <p:nvPr/>
        </p:nvSpPr>
        <p:spPr>
          <a:xfrm>
            <a:off x="7315200" y="347472"/>
            <a:ext cx="1371600" cy="475488"/>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TASK 6</a:t>
            </a:r>
            <a:endParaRPr b="0" i="0" sz="1500" u="none" cap="none" strike="noStrike">
              <a:solidFill>
                <a:schemeClr val="dk1"/>
              </a:solidFill>
              <a:latin typeface="Calibri"/>
              <a:ea typeface="Calibri"/>
              <a:cs typeface="Calibri"/>
              <a:sym typeface="Calibri"/>
            </a:endParaRPr>
          </a:p>
        </p:txBody>
      </p:sp>
      <p:sp>
        <p:nvSpPr>
          <p:cNvPr id="286" name="Google Shape;286;p13"/>
          <p:cNvSpPr/>
          <p:nvPr/>
        </p:nvSpPr>
        <p:spPr>
          <a:xfrm>
            <a:off x="502920" y="1412748"/>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 name="Google Shape;287;p13"/>
          <p:cNvSpPr/>
          <p:nvPr/>
        </p:nvSpPr>
        <p:spPr>
          <a:xfrm>
            <a:off x="502920" y="1412748"/>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1</a:t>
            </a:r>
            <a:endParaRPr b="0" i="0" sz="1600" u="none" cap="none" strike="noStrike">
              <a:solidFill>
                <a:schemeClr val="dk1"/>
              </a:solidFill>
              <a:latin typeface="Calibri"/>
              <a:ea typeface="Calibri"/>
              <a:cs typeface="Calibri"/>
              <a:sym typeface="Calibri"/>
            </a:endParaRPr>
          </a:p>
        </p:txBody>
      </p:sp>
      <p:sp>
        <p:nvSpPr>
          <p:cNvPr id="288" name="Google Shape;288;p13"/>
          <p:cNvSpPr/>
          <p:nvPr/>
        </p:nvSpPr>
        <p:spPr>
          <a:xfrm>
            <a:off x="1097280" y="1234440"/>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With the interview open, switch on </a:t>
            </a:r>
            <a:r>
              <a:rPr b="1" i="0" lang="en-US" sz="1450" u="none" cap="none" strike="noStrike">
                <a:solidFill>
                  <a:srgbClr val="1F2A44"/>
                </a:solidFill>
                <a:latin typeface="Calibri"/>
                <a:ea typeface="Calibri"/>
                <a:cs typeface="Calibri"/>
                <a:sym typeface="Calibri"/>
              </a:rPr>
              <a:t>Highlight</a:t>
            </a:r>
            <a:r>
              <a:rPr b="0" i="0" lang="en-US" sz="1450" u="none" cap="none" strike="noStrike">
                <a:solidFill>
                  <a:srgbClr val="1E2433"/>
                </a:solidFill>
                <a:latin typeface="Calibri"/>
                <a:ea typeface="Calibri"/>
                <a:cs typeface="Calibri"/>
                <a:sym typeface="Calibri"/>
              </a:rPr>
              <a:t> and </a:t>
            </a:r>
            <a:r>
              <a:rPr b="1" i="0" lang="en-US" sz="1450" u="none" cap="none" strike="noStrike">
                <a:solidFill>
                  <a:srgbClr val="1F2A44"/>
                </a:solidFill>
                <a:latin typeface="Calibri"/>
                <a:ea typeface="Calibri"/>
                <a:cs typeface="Calibri"/>
                <a:sym typeface="Calibri"/>
              </a:rPr>
              <a:t>Coding Stripes</a:t>
            </a:r>
            <a:r>
              <a:rPr b="0" i="0" lang="en-US" sz="1450" u="none" cap="none" strike="noStrike">
                <a:solidFill>
                  <a:srgbClr val="1E2433"/>
                </a:solidFill>
                <a:latin typeface="Calibri"/>
                <a:ea typeface="Calibri"/>
                <a:cs typeface="Calibri"/>
                <a:sym typeface="Calibri"/>
              </a:rPr>
              <a:t> from the ribbon (on the </a:t>
            </a:r>
            <a:r>
              <a:rPr b="1" i="0" lang="en-US" sz="1450" u="none" cap="none" strike="noStrike">
                <a:solidFill>
                  <a:srgbClr val="1F2A44"/>
                </a:solidFill>
                <a:latin typeface="Calibri"/>
                <a:ea typeface="Calibri"/>
                <a:cs typeface="Calibri"/>
                <a:sym typeface="Calibri"/>
              </a:rPr>
              <a:t>Document</a:t>
            </a:r>
            <a:r>
              <a:rPr b="0" i="0" lang="en-US" sz="1450" u="none" cap="none" strike="noStrike">
                <a:solidFill>
                  <a:srgbClr val="1E2433"/>
                </a:solidFill>
                <a:latin typeface="Calibri"/>
                <a:ea typeface="Calibri"/>
                <a:cs typeface="Calibri"/>
                <a:sym typeface="Calibri"/>
              </a:rPr>
              <a:t> or </a:t>
            </a:r>
            <a:r>
              <a:rPr b="1" i="0" lang="en-US" sz="1450" u="none" cap="none" strike="noStrike">
                <a:solidFill>
                  <a:srgbClr val="1F2A44"/>
                </a:solidFill>
                <a:latin typeface="Calibri"/>
                <a:ea typeface="Calibri"/>
                <a:cs typeface="Calibri"/>
                <a:sym typeface="Calibri"/>
              </a:rPr>
              <a:t>View</a:t>
            </a:r>
            <a:r>
              <a:rPr b="0" i="0" lang="en-US" sz="1450" u="none" cap="none" strike="noStrike">
                <a:solidFill>
                  <a:srgbClr val="1E2433"/>
                </a:solidFill>
                <a:latin typeface="Calibri"/>
                <a:ea typeface="Calibri"/>
                <a:cs typeface="Calibri"/>
                <a:sym typeface="Calibri"/>
              </a:rPr>
              <a:t> tab, depending on version) and choose </a:t>
            </a:r>
            <a:r>
              <a:rPr b="1" i="0" lang="en-US" sz="1450" u="none" cap="none" strike="noStrike">
                <a:solidFill>
                  <a:srgbClr val="1F2A44"/>
                </a:solidFill>
                <a:latin typeface="Calibri"/>
                <a:ea typeface="Calibri"/>
                <a:cs typeface="Calibri"/>
                <a:sym typeface="Calibri"/>
              </a:rPr>
              <a:t>All Coding</a:t>
            </a:r>
            <a:endParaRPr b="0" i="0" sz="1450" u="none" cap="none" strike="noStrike">
              <a:solidFill>
                <a:schemeClr val="dk1"/>
              </a:solidFill>
              <a:latin typeface="Calibri"/>
              <a:ea typeface="Calibri"/>
              <a:cs typeface="Calibri"/>
              <a:sym typeface="Calibri"/>
            </a:endParaRPr>
          </a:p>
        </p:txBody>
      </p:sp>
      <p:sp>
        <p:nvSpPr>
          <p:cNvPr id="289" name="Google Shape;289;p13"/>
          <p:cNvSpPr/>
          <p:nvPr/>
        </p:nvSpPr>
        <p:spPr>
          <a:xfrm>
            <a:off x="502920" y="2244852"/>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 name="Google Shape;290;p13"/>
          <p:cNvSpPr/>
          <p:nvPr/>
        </p:nvSpPr>
        <p:spPr>
          <a:xfrm>
            <a:off x="502920" y="2244852"/>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2</a:t>
            </a:r>
            <a:endParaRPr b="0" i="0" sz="1600" u="none" cap="none" strike="noStrike">
              <a:solidFill>
                <a:schemeClr val="dk1"/>
              </a:solidFill>
              <a:latin typeface="Calibri"/>
              <a:ea typeface="Calibri"/>
              <a:cs typeface="Calibri"/>
              <a:sym typeface="Calibri"/>
            </a:endParaRPr>
          </a:p>
        </p:txBody>
      </p:sp>
      <p:sp>
        <p:nvSpPr>
          <p:cNvPr id="291" name="Google Shape;291;p13"/>
          <p:cNvSpPr/>
          <p:nvPr/>
        </p:nvSpPr>
        <p:spPr>
          <a:xfrm>
            <a:off x="1097280" y="2066544"/>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Double-click Barriers to sharing in the </a:t>
            </a:r>
            <a:r>
              <a:rPr b="1" i="0" lang="en-US" sz="1450" u="none" cap="none" strike="noStrike">
                <a:solidFill>
                  <a:srgbClr val="1F2A44"/>
                </a:solidFill>
                <a:latin typeface="Calibri"/>
                <a:ea typeface="Calibri"/>
                <a:cs typeface="Calibri"/>
                <a:sym typeface="Calibri"/>
              </a:rPr>
              <a:t>Codes</a:t>
            </a:r>
            <a:r>
              <a:rPr b="0" i="0" lang="en-US" sz="1450" u="none" cap="none" strike="noStrike">
                <a:solidFill>
                  <a:srgbClr val="1E2433"/>
                </a:solidFill>
                <a:latin typeface="Calibri"/>
                <a:ea typeface="Calibri"/>
                <a:cs typeface="Calibri"/>
                <a:sym typeface="Calibri"/>
              </a:rPr>
              <a:t> list to read every extract coded there gathered in one place</a:t>
            </a:r>
            <a:endParaRPr b="0" i="0" sz="1450" u="none" cap="none" strike="noStrike">
              <a:solidFill>
                <a:schemeClr val="dk1"/>
              </a:solidFill>
              <a:latin typeface="Calibri"/>
              <a:ea typeface="Calibri"/>
              <a:cs typeface="Calibri"/>
              <a:sym typeface="Calibri"/>
            </a:endParaRPr>
          </a:p>
        </p:txBody>
      </p:sp>
      <p:sp>
        <p:nvSpPr>
          <p:cNvPr id="292" name="Google Shape;292;p13"/>
          <p:cNvSpPr/>
          <p:nvPr/>
        </p:nvSpPr>
        <p:spPr>
          <a:xfrm>
            <a:off x="502920" y="3076956"/>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 name="Google Shape;293;p13"/>
          <p:cNvSpPr/>
          <p:nvPr/>
        </p:nvSpPr>
        <p:spPr>
          <a:xfrm>
            <a:off x="502920" y="3076956"/>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3</a:t>
            </a:r>
            <a:endParaRPr b="0" i="0" sz="1600" u="none" cap="none" strike="noStrike">
              <a:solidFill>
                <a:schemeClr val="dk1"/>
              </a:solidFill>
              <a:latin typeface="Calibri"/>
              <a:ea typeface="Calibri"/>
              <a:cs typeface="Calibri"/>
              <a:sym typeface="Calibri"/>
            </a:endParaRPr>
          </a:p>
        </p:txBody>
      </p:sp>
      <p:sp>
        <p:nvSpPr>
          <p:cNvPr id="294" name="Google Shape;294;p13"/>
          <p:cNvSpPr/>
          <p:nvPr/>
        </p:nvSpPr>
        <p:spPr>
          <a:xfrm>
            <a:off x="1097280" y="2898648"/>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To remove coding: select the coded text, right-click and choose </a:t>
            </a:r>
            <a:r>
              <a:rPr b="1" i="0" lang="en-US" sz="1450" u="none" cap="none" strike="noStrike">
                <a:solidFill>
                  <a:srgbClr val="1F2A44"/>
                </a:solidFill>
                <a:latin typeface="Calibri"/>
                <a:ea typeface="Calibri"/>
                <a:cs typeface="Calibri"/>
                <a:sym typeface="Calibri"/>
              </a:rPr>
              <a:t>Uncode</a:t>
            </a:r>
            <a:endParaRPr b="0" i="0" sz="1450" u="none" cap="none" strike="noStrike">
              <a:solidFill>
                <a:schemeClr val="dk1"/>
              </a:solidFill>
              <a:latin typeface="Calibri"/>
              <a:ea typeface="Calibri"/>
              <a:cs typeface="Calibri"/>
              <a:sym typeface="Calibri"/>
            </a:endParaRPr>
          </a:p>
        </p:txBody>
      </p:sp>
      <p:sp>
        <p:nvSpPr>
          <p:cNvPr id="295" name="Google Shape;295;p13"/>
          <p:cNvSpPr/>
          <p:nvPr/>
        </p:nvSpPr>
        <p:spPr>
          <a:xfrm>
            <a:off x="502920" y="3909060"/>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 name="Google Shape;296;p13"/>
          <p:cNvSpPr/>
          <p:nvPr/>
        </p:nvSpPr>
        <p:spPr>
          <a:xfrm>
            <a:off x="502920" y="3909060"/>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4</a:t>
            </a:r>
            <a:endParaRPr b="0" i="0" sz="1600" u="none" cap="none" strike="noStrike">
              <a:solidFill>
                <a:schemeClr val="dk1"/>
              </a:solidFill>
              <a:latin typeface="Calibri"/>
              <a:ea typeface="Calibri"/>
              <a:cs typeface="Calibri"/>
              <a:sym typeface="Calibri"/>
            </a:endParaRPr>
          </a:p>
        </p:txBody>
      </p:sp>
      <p:sp>
        <p:nvSpPr>
          <p:cNvPr id="297" name="Google Shape;297;p13"/>
          <p:cNvSpPr/>
          <p:nvPr/>
        </p:nvSpPr>
        <p:spPr>
          <a:xfrm>
            <a:off x="1097280" y="3730752"/>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To build a hierarchy: drag one code onto another to nest it as a child</a:t>
            </a:r>
            <a:endParaRPr b="0" i="0" sz="1450" u="none" cap="none" strike="noStrike">
              <a:solidFill>
                <a:schemeClr val="dk1"/>
              </a:solidFill>
              <a:latin typeface="Calibri"/>
              <a:ea typeface="Calibri"/>
              <a:cs typeface="Calibri"/>
              <a:sym typeface="Calibri"/>
            </a:endParaRPr>
          </a:p>
        </p:txBody>
      </p:sp>
      <p:sp>
        <p:nvSpPr>
          <p:cNvPr id="298" name="Google Shape;298;p13"/>
          <p:cNvSpPr/>
          <p:nvPr/>
        </p:nvSpPr>
        <p:spPr>
          <a:xfrm>
            <a:off x="502920" y="4526280"/>
            <a:ext cx="8138160" cy="566928"/>
          </a:xfrm>
          <a:prstGeom prst="roundRect">
            <a:avLst>
              <a:gd fmla="val 12903" name="adj"/>
            </a:avLst>
          </a:prstGeom>
          <a:solidFill>
            <a:srgbClr val="F3E3B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 name="Google Shape;299;p13"/>
          <p:cNvSpPr/>
          <p:nvPr/>
        </p:nvSpPr>
        <p:spPr>
          <a:xfrm>
            <a:off x="777240" y="4553712"/>
            <a:ext cx="7680960" cy="51206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Check:  </a:t>
            </a:r>
            <a:r>
              <a:rPr b="0" i="0" lang="en-US" sz="1450" u="none" cap="none" strike="noStrike">
                <a:solidFill>
                  <a:srgbClr val="1E2433"/>
                </a:solidFill>
                <a:latin typeface="Calibri"/>
                <a:ea typeface="Calibri"/>
                <a:cs typeface="Calibri"/>
                <a:sym typeface="Calibri"/>
              </a:rPr>
              <a:t>coloured stripes appear beside coded passages and opening a code shows its extracts. Next slide: what your Codes list should be building towards.</a:t>
            </a:r>
            <a:endParaRPr b="0" i="0" sz="1450" u="none" cap="none" strike="noStrike">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04" name="Shape 304"/>
        <p:cNvGrpSpPr/>
        <p:nvPr/>
      </p:nvGrpSpPr>
      <p:grpSpPr>
        <a:xfrm>
          <a:off x="0" y="0"/>
          <a:ext cx="0" cy="0"/>
          <a:chOff x="0" y="0"/>
          <a:chExt cx="0" cy="0"/>
        </a:xfrm>
      </p:grpSpPr>
      <p:sp>
        <p:nvSpPr>
          <p:cNvPr id="305" name="Google Shape;305;p14"/>
          <p:cNvSpPr/>
          <p:nvPr/>
        </p:nvSpPr>
        <p:spPr>
          <a:xfrm>
            <a:off x="502920" y="292608"/>
            <a:ext cx="813816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3000"/>
              <a:buFont typeface="Cambria"/>
              <a:buNone/>
            </a:pPr>
            <a:r>
              <a:rPr b="1" i="0" lang="en-US" sz="3000" u="none" cap="none" strike="noStrike">
                <a:solidFill>
                  <a:srgbClr val="1F2A44"/>
                </a:solidFill>
                <a:latin typeface="Cambria"/>
                <a:ea typeface="Cambria"/>
                <a:cs typeface="Cambria"/>
                <a:sym typeface="Cambria"/>
              </a:rPr>
              <a:t>Check: how your Codes list grows</a:t>
            </a:r>
            <a:endParaRPr b="0" i="0" sz="3000" u="none" cap="none" strike="noStrike">
              <a:solidFill>
                <a:schemeClr val="dk1"/>
              </a:solidFill>
              <a:latin typeface="Calibri"/>
              <a:ea typeface="Calibri"/>
              <a:cs typeface="Calibri"/>
              <a:sym typeface="Calibri"/>
            </a:endParaRPr>
          </a:p>
        </p:txBody>
      </p:sp>
      <p:graphicFrame>
        <p:nvGraphicFramePr>
          <p:cNvPr id="306" name="Google Shape;306;p14"/>
          <p:cNvGraphicFramePr/>
          <p:nvPr/>
        </p:nvGraphicFramePr>
        <p:xfrm>
          <a:off x="502920" y="1188720"/>
          <a:ext cx="3000000" cy="3000000"/>
        </p:xfrm>
        <a:graphic>
          <a:graphicData uri="http://schemas.openxmlformats.org/drawingml/2006/table">
            <a:tbl>
              <a:tblPr>
                <a:noFill/>
                <a:tableStyleId>{B6290A12-9427-4C52-AD3F-6E78450EA1EC}</a:tableStyleId>
              </a:tblPr>
              <a:tblGrid>
                <a:gridCol w="3108950"/>
                <a:gridCol w="868675"/>
                <a:gridCol w="1143000"/>
              </a:tblGrid>
              <a:tr h="402325">
                <a:tc>
                  <a:txBody>
                    <a:bodyPr/>
                    <a:lstStyle/>
                    <a:p>
                      <a:pPr indent="0" lvl="0" marL="0" marR="0" rtl="0" algn="l">
                        <a:spcBef>
                          <a:spcPts val="0"/>
                        </a:spcBef>
                        <a:spcAft>
                          <a:spcPts val="0"/>
                        </a:spcAft>
                        <a:buClr>
                          <a:srgbClr val="FFFFFF"/>
                        </a:buClr>
                        <a:buSzPts val="1400"/>
                        <a:buFont typeface="Calibri"/>
                        <a:buNone/>
                      </a:pPr>
                      <a:r>
                        <a:rPr b="1" lang="en-US" sz="1400" u="none" cap="none" strike="noStrike">
                          <a:solidFill>
                            <a:srgbClr val="FFFFFF"/>
                          </a:solidFill>
                          <a:latin typeface="Calibri"/>
                          <a:ea typeface="Calibri"/>
                          <a:cs typeface="Calibri"/>
                          <a:sym typeface="Calibri"/>
                        </a:rPr>
                        <a:t>Name</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1F2A44"/>
                    </a:solidFill>
                  </a:tcPr>
                </a:tc>
                <a:tc>
                  <a:txBody>
                    <a:bodyPr/>
                    <a:lstStyle/>
                    <a:p>
                      <a:pPr indent="0" lvl="0" marL="0" marR="0" rtl="0" algn="l">
                        <a:spcBef>
                          <a:spcPts val="0"/>
                        </a:spcBef>
                        <a:spcAft>
                          <a:spcPts val="0"/>
                        </a:spcAft>
                        <a:buClr>
                          <a:srgbClr val="FFFFFF"/>
                        </a:buClr>
                        <a:buSzPts val="1400"/>
                        <a:buFont typeface="Calibri"/>
                        <a:buNone/>
                      </a:pPr>
                      <a:r>
                        <a:rPr b="1" lang="en-US" sz="1400" u="none" cap="none" strike="noStrike">
                          <a:solidFill>
                            <a:srgbClr val="FFFFFF"/>
                          </a:solidFill>
                          <a:latin typeface="Calibri"/>
                          <a:ea typeface="Calibri"/>
                          <a:cs typeface="Calibri"/>
                          <a:sym typeface="Calibri"/>
                        </a:rPr>
                        <a:t>Files</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1F2A44"/>
                    </a:solidFill>
                  </a:tcPr>
                </a:tc>
                <a:tc>
                  <a:txBody>
                    <a:bodyPr/>
                    <a:lstStyle/>
                    <a:p>
                      <a:pPr indent="0" lvl="0" marL="0" marR="0" rtl="0" algn="l">
                        <a:spcBef>
                          <a:spcPts val="0"/>
                        </a:spcBef>
                        <a:spcAft>
                          <a:spcPts val="0"/>
                        </a:spcAft>
                        <a:buClr>
                          <a:srgbClr val="FFFFFF"/>
                        </a:buClr>
                        <a:buSzPts val="1400"/>
                        <a:buFont typeface="Calibri"/>
                        <a:buNone/>
                      </a:pPr>
                      <a:r>
                        <a:rPr b="1" lang="en-US" sz="1400" u="none" cap="none" strike="noStrike">
                          <a:solidFill>
                            <a:srgbClr val="FFFFFF"/>
                          </a:solidFill>
                          <a:latin typeface="Calibri"/>
                          <a:ea typeface="Calibri"/>
                          <a:cs typeface="Calibri"/>
                          <a:sym typeface="Calibri"/>
                        </a:rPr>
                        <a:t>References</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1F2A44"/>
                    </a:solidFill>
                  </a:tcPr>
                </a:tc>
              </a:tr>
              <a:tr h="402325">
                <a:tc>
                  <a:txBody>
                    <a:bodyPr/>
                    <a:lstStyle/>
                    <a:p>
                      <a:pPr indent="0" lvl="0" marL="0" marR="0" rtl="0" algn="l">
                        <a:spcBef>
                          <a:spcPts val="0"/>
                        </a:spcBef>
                        <a:spcAft>
                          <a:spcPts val="0"/>
                        </a:spcAft>
                        <a:buClr>
                          <a:srgbClr val="1E2433"/>
                        </a:buClr>
                        <a:buSzPts val="1400"/>
                        <a:buFont typeface="Calibri"/>
                        <a:buNone/>
                      </a:pPr>
                      <a:r>
                        <a:rPr b="1" lang="en-US" sz="1400" u="none" cap="none" strike="noStrike">
                          <a:solidFill>
                            <a:srgbClr val="1E2433"/>
                          </a:solidFill>
                          <a:latin typeface="Calibri"/>
                          <a:ea typeface="Calibri"/>
                          <a:cs typeface="Calibri"/>
                          <a:sym typeface="Calibri"/>
                        </a:rPr>
                        <a:t>Barriers to sharing</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4F6FA"/>
                    </a:solidFill>
                  </a:tcPr>
                </a:tc>
                <a:tc>
                  <a:txBody>
                    <a:bodyPr/>
                    <a:lstStyle/>
                    <a:p>
                      <a:pPr indent="0" lvl="0" marL="0" marR="0" rtl="0" algn="ctr">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12</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4F6FA"/>
                    </a:solidFill>
                  </a:tcPr>
                </a:tc>
                <a:tc>
                  <a:txBody>
                    <a:bodyPr/>
                    <a:lstStyle/>
                    <a:p>
                      <a:pPr indent="0" lvl="0" marL="0" marR="0" rtl="0" algn="ctr">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48</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4F6FA"/>
                    </a:solidFill>
                  </a:tcPr>
                </a:tc>
              </a:tr>
              <a:tr h="402325">
                <a:tc>
                  <a:txBody>
                    <a:bodyPr/>
                    <a:lstStyle/>
                    <a:p>
                      <a:pPr indent="0" lvl="0" marL="0" marR="0" rtl="0" algn="l">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      Fear of losing status</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FFFFF"/>
                    </a:solidFill>
                  </a:tcPr>
                </a:tc>
                <a:tc>
                  <a:txBody>
                    <a:bodyPr/>
                    <a:lstStyle/>
                    <a:p>
                      <a:pPr indent="0" lvl="0" marL="0" marR="0" rtl="0" algn="ctr">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8</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FFFFF"/>
                    </a:solidFill>
                  </a:tcPr>
                </a:tc>
                <a:tc>
                  <a:txBody>
                    <a:bodyPr/>
                    <a:lstStyle/>
                    <a:p>
                      <a:pPr indent="0" lvl="0" marL="0" marR="0" rtl="0" algn="ctr">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21</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FFFFF"/>
                    </a:solidFill>
                  </a:tcPr>
                </a:tc>
              </a:tr>
              <a:tr h="402325">
                <a:tc>
                  <a:txBody>
                    <a:bodyPr/>
                    <a:lstStyle/>
                    <a:p>
                      <a:pPr indent="0" lvl="0" marL="0" marR="0" rtl="0" algn="l">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      Time pressure</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4F6FA"/>
                    </a:solidFill>
                  </a:tcPr>
                </a:tc>
                <a:tc>
                  <a:txBody>
                    <a:bodyPr/>
                    <a:lstStyle/>
                    <a:p>
                      <a:pPr indent="0" lvl="0" marL="0" marR="0" rtl="0" algn="ctr">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9</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4F6FA"/>
                    </a:solidFill>
                  </a:tcPr>
                </a:tc>
                <a:tc>
                  <a:txBody>
                    <a:bodyPr/>
                    <a:lstStyle/>
                    <a:p>
                      <a:pPr indent="0" lvl="0" marL="0" marR="0" rtl="0" algn="ctr">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15</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4F6FA"/>
                    </a:solidFill>
                  </a:tcPr>
                </a:tc>
              </a:tr>
              <a:tr h="402325">
                <a:tc>
                  <a:txBody>
                    <a:bodyPr/>
                    <a:lstStyle/>
                    <a:p>
                      <a:pPr indent="0" lvl="0" marL="0" marR="0" rtl="0" algn="l">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      Distrust of colleagues</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FFFFF"/>
                    </a:solidFill>
                  </a:tcPr>
                </a:tc>
                <a:tc>
                  <a:txBody>
                    <a:bodyPr/>
                    <a:lstStyle/>
                    <a:p>
                      <a:pPr indent="0" lvl="0" marL="0" marR="0" rtl="0" algn="ctr">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6</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FFFFF"/>
                    </a:solidFill>
                  </a:tcPr>
                </a:tc>
                <a:tc>
                  <a:txBody>
                    <a:bodyPr/>
                    <a:lstStyle/>
                    <a:p>
                      <a:pPr indent="0" lvl="0" marL="0" marR="0" rtl="0" algn="ctr">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12</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FFFFF"/>
                    </a:solidFill>
                  </a:tcPr>
                </a:tc>
              </a:tr>
              <a:tr h="402325">
                <a:tc>
                  <a:txBody>
                    <a:bodyPr/>
                    <a:lstStyle/>
                    <a:p>
                      <a:pPr indent="0" lvl="0" marL="0" marR="0" rtl="0" algn="l">
                        <a:spcBef>
                          <a:spcPts val="0"/>
                        </a:spcBef>
                        <a:spcAft>
                          <a:spcPts val="0"/>
                        </a:spcAft>
                        <a:buClr>
                          <a:srgbClr val="1E2433"/>
                        </a:buClr>
                        <a:buSzPts val="1400"/>
                        <a:buFont typeface="Calibri"/>
                        <a:buNone/>
                      </a:pPr>
                      <a:r>
                        <a:rPr b="1" lang="en-US" sz="1400" u="none" cap="none" strike="noStrike">
                          <a:solidFill>
                            <a:srgbClr val="1E2433"/>
                          </a:solidFill>
                          <a:latin typeface="Calibri"/>
                          <a:ea typeface="Calibri"/>
                          <a:cs typeface="Calibri"/>
                          <a:sym typeface="Calibri"/>
                        </a:rPr>
                        <a:t>Enablers of sharing</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4F6FA"/>
                    </a:solidFill>
                  </a:tcPr>
                </a:tc>
                <a:tc>
                  <a:txBody>
                    <a:bodyPr/>
                    <a:lstStyle/>
                    <a:p>
                      <a:pPr indent="0" lvl="0" marL="0" marR="0" rtl="0" algn="ctr">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10</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4F6FA"/>
                    </a:solidFill>
                  </a:tcPr>
                </a:tc>
                <a:tc>
                  <a:txBody>
                    <a:bodyPr/>
                    <a:lstStyle/>
                    <a:p>
                      <a:pPr indent="0" lvl="0" marL="0" marR="0" rtl="0" algn="ctr">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33</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4F6FA"/>
                    </a:solidFill>
                  </a:tcPr>
                </a:tc>
              </a:tr>
              <a:tr h="402325">
                <a:tc>
                  <a:txBody>
                    <a:bodyPr/>
                    <a:lstStyle/>
                    <a:p>
                      <a:pPr indent="0" lvl="0" marL="0" marR="0" rtl="0" algn="l">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      Leadership modelling</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FFFFF"/>
                    </a:solidFill>
                  </a:tcPr>
                </a:tc>
                <a:tc>
                  <a:txBody>
                    <a:bodyPr/>
                    <a:lstStyle/>
                    <a:p>
                      <a:pPr indent="0" lvl="0" marL="0" marR="0" rtl="0" algn="ctr">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7</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FFFFF"/>
                    </a:solidFill>
                  </a:tcPr>
                </a:tc>
                <a:tc>
                  <a:txBody>
                    <a:bodyPr/>
                    <a:lstStyle/>
                    <a:p>
                      <a:pPr indent="0" lvl="0" marL="0" marR="0" rtl="0" algn="ctr">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19</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FFFFF"/>
                    </a:solidFill>
                  </a:tcPr>
                </a:tc>
              </a:tr>
              <a:tr h="402325">
                <a:tc>
                  <a:txBody>
                    <a:bodyPr/>
                    <a:lstStyle/>
                    <a:p>
                      <a:pPr indent="0" lvl="0" marL="0" marR="0" rtl="0" algn="l">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      Psychological safety</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4F6FA"/>
                    </a:solidFill>
                  </a:tcPr>
                </a:tc>
                <a:tc>
                  <a:txBody>
                    <a:bodyPr/>
                    <a:lstStyle/>
                    <a:p>
                      <a:pPr indent="0" lvl="0" marL="0" marR="0" rtl="0" algn="ctr">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8</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4F6FA"/>
                    </a:solidFill>
                  </a:tcPr>
                </a:tc>
                <a:tc>
                  <a:txBody>
                    <a:bodyPr/>
                    <a:lstStyle/>
                    <a:p>
                      <a:pPr indent="0" lvl="0" marL="0" marR="0" rtl="0" algn="ctr">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14</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4F6FA"/>
                    </a:solidFill>
                  </a:tcPr>
                </a:tc>
              </a:tr>
            </a:tbl>
          </a:graphicData>
        </a:graphic>
      </p:graphicFrame>
      <p:sp>
        <p:nvSpPr>
          <p:cNvPr id="307" name="Google Shape;307;p14"/>
          <p:cNvSpPr/>
          <p:nvPr/>
        </p:nvSpPr>
        <p:spPr>
          <a:xfrm>
            <a:off x="5806440" y="1234440"/>
            <a:ext cx="2834640" cy="1024128"/>
          </a:xfrm>
          <a:prstGeom prst="roundRect">
            <a:avLst>
              <a:gd fmla="val 7143" name="adj"/>
            </a:avLst>
          </a:prstGeom>
          <a:solidFill>
            <a:srgbClr val="FBF4E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8" name="Google Shape;308;p14"/>
          <p:cNvSpPr/>
          <p:nvPr/>
        </p:nvSpPr>
        <p:spPr>
          <a:xfrm>
            <a:off x="5989320" y="1307592"/>
            <a:ext cx="2468880" cy="87782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00"/>
              <a:buFont typeface="Calibri"/>
              <a:buNone/>
            </a:pPr>
            <a:r>
              <a:rPr b="1" i="0" lang="en-US" sz="1400" u="none" cap="none" strike="noStrike">
                <a:solidFill>
                  <a:srgbClr val="1F2A44"/>
                </a:solidFill>
                <a:latin typeface="Calibri"/>
                <a:ea typeface="Calibri"/>
                <a:cs typeface="Calibri"/>
                <a:sym typeface="Calibri"/>
              </a:rPr>
              <a:t>Files: </a:t>
            </a:r>
            <a:r>
              <a:rPr b="0" i="0" lang="en-US" sz="1400" u="none" cap="none" strike="noStrike">
                <a:solidFill>
                  <a:srgbClr val="1E2433"/>
                </a:solidFill>
                <a:latin typeface="Calibri"/>
                <a:ea typeface="Calibri"/>
                <a:cs typeface="Calibri"/>
                <a:sym typeface="Calibri"/>
              </a:rPr>
              <a:t>how many documents contain at least one passage coded here</a:t>
            </a:r>
            <a:endParaRPr b="0" i="0" sz="1400" u="none" cap="none" strike="noStrike">
              <a:solidFill>
                <a:schemeClr val="dk1"/>
              </a:solidFill>
              <a:latin typeface="Calibri"/>
              <a:ea typeface="Calibri"/>
              <a:cs typeface="Calibri"/>
              <a:sym typeface="Calibri"/>
            </a:endParaRPr>
          </a:p>
        </p:txBody>
      </p:sp>
      <p:sp>
        <p:nvSpPr>
          <p:cNvPr id="309" name="Google Shape;309;p14"/>
          <p:cNvSpPr/>
          <p:nvPr/>
        </p:nvSpPr>
        <p:spPr>
          <a:xfrm>
            <a:off x="5806440" y="2368296"/>
            <a:ext cx="2834640" cy="1024128"/>
          </a:xfrm>
          <a:prstGeom prst="roundRect">
            <a:avLst>
              <a:gd fmla="val 7143" name="adj"/>
            </a:avLst>
          </a:prstGeom>
          <a:solidFill>
            <a:srgbClr val="FBF4E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0" name="Google Shape;310;p14"/>
          <p:cNvSpPr/>
          <p:nvPr/>
        </p:nvSpPr>
        <p:spPr>
          <a:xfrm>
            <a:off x="5989320" y="2441448"/>
            <a:ext cx="2468880" cy="87782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00"/>
              <a:buFont typeface="Calibri"/>
              <a:buNone/>
            </a:pPr>
            <a:r>
              <a:rPr b="1" i="0" lang="en-US" sz="1400" u="none" cap="none" strike="noStrike">
                <a:solidFill>
                  <a:srgbClr val="1F2A44"/>
                </a:solidFill>
                <a:latin typeface="Calibri"/>
                <a:ea typeface="Calibri"/>
                <a:cs typeface="Calibri"/>
                <a:sym typeface="Calibri"/>
              </a:rPr>
              <a:t>References: </a:t>
            </a:r>
            <a:r>
              <a:rPr b="0" i="0" lang="en-US" sz="1400" u="none" cap="none" strike="noStrike">
                <a:solidFill>
                  <a:srgbClr val="1E2433"/>
                </a:solidFill>
                <a:latin typeface="Calibri"/>
                <a:ea typeface="Calibri"/>
                <a:cs typeface="Calibri"/>
                <a:sym typeface="Calibri"/>
              </a:rPr>
              <a:t>how many coded passages the code holds in total</a:t>
            </a:r>
            <a:endParaRPr b="0" i="0" sz="1400" u="none" cap="none" strike="noStrike">
              <a:solidFill>
                <a:schemeClr val="dk1"/>
              </a:solidFill>
              <a:latin typeface="Calibri"/>
              <a:ea typeface="Calibri"/>
              <a:cs typeface="Calibri"/>
              <a:sym typeface="Calibri"/>
            </a:endParaRPr>
          </a:p>
        </p:txBody>
      </p:sp>
      <p:sp>
        <p:nvSpPr>
          <p:cNvPr id="311" name="Google Shape;311;p14"/>
          <p:cNvSpPr/>
          <p:nvPr/>
        </p:nvSpPr>
        <p:spPr>
          <a:xfrm>
            <a:off x="5806440" y="3502152"/>
            <a:ext cx="2834640" cy="1024128"/>
          </a:xfrm>
          <a:prstGeom prst="roundRect">
            <a:avLst>
              <a:gd fmla="val 7143" name="adj"/>
            </a:avLst>
          </a:prstGeom>
          <a:solidFill>
            <a:srgbClr val="FBF4E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2" name="Google Shape;312;p14"/>
          <p:cNvSpPr/>
          <p:nvPr/>
        </p:nvSpPr>
        <p:spPr>
          <a:xfrm>
            <a:off x="5989320" y="3575304"/>
            <a:ext cx="2468880" cy="87782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00"/>
              <a:buFont typeface="Calibri"/>
              <a:buNone/>
            </a:pPr>
            <a:r>
              <a:rPr b="1" i="0" lang="en-US" sz="1400" u="none" cap="none" strike="noStrike">
                <a:solidFill>
                  <a:srgbClr val="1F2A44"/>
                </a:solidFill>
                <a:latin typeface="Calibri"/>
                <a:ea typeface="Calibri"/>
                <a:cs typeface="Calibri"/>
                <a:sym typeface="Calibri"/>
              </a:rPr>
              <a:t>Watch the balance: </a:t>
            </a:r>
            <a:r>
              <a:rPr b="0" i="0" lang="en-US" sz="1400" u="none" cap="none" strike="noStrike">
                <a:solidFill>
                  <a:srgbClr val="1E2433"/>
                </a:solidFill>
                <a:latin typeface="Calibri"/>
                <a:ea typeface="Calibri"/>
                <a:cs typeface="Calibri"/>
                <a:sym typeface="Calibri"/>
              </a:rPr>
              <a:t>40 references from one file is one person's story, not a pattern across the data</a:t>
            </a:r>
            <a:endParaRPr b="0" i="0" sz="1400" u="none" cap="none" strike="noStrike">
              <a:solidFill>
                <a:schemeClr val="dk1"/>
              </a:solidFill>
              <a:latin typeface="Calibri"/>
              <a:ea typeface="Calibri"/>
              <a:cs typeface="Calibri"/>
              <a:sym typeface="Calibri"/>
            </a:endParaRPr>
          </a:p>
        </p:txBody>
      </p:sp>
      <p:sp>
        <p:nvSpPr>
          <p:cNvPr id="313" name="Google Shape;313;p14"/>
          <p:cNvSpPr/>
          <p:nvPr/>
        </p:nvSpPr>
        <p:spPr>
          <a:xfrm>
            <a:off x="502920" y="4617720"/>
            <a:ext cx="8138160" cy="38404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07085"/>
              </a:buClr>
              <a:buSzPts val="1400"/>
              <a:buFont typeface="Calibri"/>
              <a:buNone/>
            </a:pPr>
            <a:r>
              <a:rPr b="0" i="1" lang="en-US" sz="1400" u="none" cap="none" strike="noStrike">
                <a:solidFill>
                  <a:srgbClr val="607085"/>
                </a:solidFill>
                <a:latin typeface="Calibri"/>
                <a:ea typeface="Calibri"/>
                <a:cs typeface="Calibri"/>
                <a:sym typeface="Calibri"/>
              </a:rPr>
              <a:t>Illustrative recreation: this is roughly what a codebook looks like a few weeks into fieldwork.</a:t>
            </a:r>
            <a:endParaRPr b="0" i="0" sz="1400" u="none" cap="none" strike="noStrike">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18" name="Shape 318"/>
        <p:cNvGrpSpPr/>
        <p:nvPr/>
      </p:nvGrpSpPr>
      <p:grpSpPr>
        <a:xfrm>
          <a:off x="0" y="0"/>
          <a:ext cx="0" cy="0"/>
          <a:chOff x="0" y="0"/>
          <a:chExt cx="0" cy="0"/>
        </a:xfrm>
      </p:grpSpPr>
      <p:sp>
        <p:nvSpPr>
          <p:cNvPr id="319" name="Google Shape;319;p15"/>
          <p:cNvSpPr/>
          <p:nvPr/>
        </p:nvSpPr>
        <p:spPr>
          <a:xfrm>
            <a:off x="502920" y="292608"/>
            <a:ext cx="667512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3000"/>
              <a:buFont typeface="Cambria"/>
              <a:buNone/>
            </a:pPr>
            <a:r>
              <a:rPr b="1" i="0" lang="en-US" sz="3000" u="none" cap="none" strike="noStrike">
                <a:solidFill>
                  <a:srgbClr val="1F2A44"/>
                </a:solidFill>
                <a:latin typeface="Cambria"/>
                <a:ea typeface="Cambria"/>
                <a:cs typeface="Cambria"/>
                <a:sym typeface="Cambria"/>
              </a:rPr>
              <a:t>Create a case with attributes</a:t>
            </a:r>
            <a:endParaRPr b="0" i="0" sz="3000" u="none" cap="none" strike="noStrike">
              <a:solidFill>
                <a:schemeClr val="dk1"/>
              </a:solidFill>
              <a:latin typeface="Calibri"/>
              <a:ea typeface="Calibri"/>
              <a:cs typeface="Calibri"/>
              <a:sym typeface="Calibri"/>
            </a:endParaRPr>
          </a:p>
        </p:txBody>
      </p:sp>
      <p:sp>
        <p:nvSpPr>
          <p:cNvPr id="320" name="Google Shape;320;p15"/>
          <p:cNvSpPr/>
          <p:nvPr/>
        </p:nvSpPr>
        <p:spPr>
          <a:xfrm>
            <a:off x="7315200" y="347472"/>
            <a:ext cx="1371600" cy="475488"/>
          </a:xfrm>
          <a:prstGeom prst="roundRect">
            <a:avLst>
              <a:gd fmla="val 23077" name="adj"/>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1" name="Google Shape;321;p15"/>
          <p:cNvSpPr/>
          <p:nvPr/>
        </p:nvSpPr>
        <p:spPr>
          <a:xfrm>
            <a:off x="7315200" y="347472"/>
            <a:ext cx="1371600" cy="475488"/>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TASK 7</a:t>
            </a:r>
            <a:endParaRPr b="0" i="0" sz="1500" u="none" cap="none" strike="noStrike">
              <a:solidFill>
                <a:schemeClr val="dk1"/>
              </a:solidFill>
              <a:latin typeface="Calibri"/>
              <a:ea typeface="Calibri"/>
              <a:cs typeface="Calibri"/>
              <a:sym typeface="Calibri"/>
            </a:endParaRPr>
          </a:p>
        </p:txBody>
      </p:sp>
      <p:sp>
        <p:nvSpPr>
          <p:cNvPr id="322" name="Google Shape;322;p15"/>
          <p:cNvSpPr/>
          <p:nvPr/>
        </p:nvSpPr>
        <p:spPr>
          <a:xfrm>
            <a:off x="502920" y="1367028"/>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3" name="Google Shape;323;p15"/>
          <p:cNvSpPr/>
          <p:nvPr/>
        </p:nvSpPr>
        <p:spPr>
          <a:xfrm>
            <a:off x="502920" y="1367028"/>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1</a:t>
            </a:r>
            <a:endParaRPr b="0" i="0" sz="1600" u="none" cap="none" strike="noStrike">
              <a:solidFill>
                <a:schemeClr val="dk1"/>
              </a:solidFill>
              <a:latin typeface="Calibri"/>
              <a:ea typeface="Calibri"/>
              <a:cs typeface="Calibri"/>
              <a:sym typeface="Calibri"/>
            </a:endParaRPr>
          </a:p>
        </p:txBody>
      </p:sp>
      <p:sp>
        <p:nvSpPr>
          <p:cNvPr id="324" name="Google Shape;324;p15"/>
          <p:cNvSpPr/>
          <p:nvPr/>
        </p:nvSpPr>
        <p:spPr>
          <a:xfrm>
            <a:off x="1097280" y="1188720"/>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In </a:t>
            </a:r>
            <a:r>
              <a:rPr b="1" i="0" lang="en-US" sz="1400" u="none" cap="none" strike="noStrike">
                <a:solidFill>
                  <a:srgbClr val="1F2A44"/>
                </a:solidFill>
                <a:latin typeface="Calibri"/>
                <a:ea typeface="Calibri"/>
                <a:cs typeface="Calibri"/>
                <a:sym typeface="Calibri"/>
              </a:rPr>
              <a:t>Files</a:t>
            </a:r>
            <a:r>
              <a:rPr b="0" i="0" lang="en-US" sz="1400" u="none" cap="none" strike="noStrike">
                <a:solidFill>
                  <a:srgbClr val="1E2433"/>
                </a:solidFill>
                <a:latin typeface="Calibri"/>
                <a:ea typeface="Calibri"/>
                <a:cs typeface="Calibri"/>
                <a:sym typeface="Calibri"/>
              </a:rPr>
              <a:t>, select the practice interview, right-click and choose </a:t>
            </a:r>
            <a:r>
              <a:rPr b="1" i="0" lang="en-US" sz="1400" u="none" cap="none" strike="noStrike">
                <a:solidFill>
                  <a:srgbClr val="1F2A44"/>
                </a:solidFill>
                <a:latin typeface="Calibri"/>
                <a:ea typeface="Calibri"/>
                <a:cs typeface="Calibri"/>
                <a:sym typeface="Calibri"/>
              </a:rPr>
              <a:t>Create As Cases</a:t>
            </a:r>
            <a:r>
              <a:rPr b="0" i="0" lang="en-US" sz="1400" u="none" cap="none" strike="noStrike">
                <a:solidFill>
                  <a:srgbClr val="1E2433"/>
                </a:solidFill>
                <a:latin typeface="Calibri"/>
                <a:ea typeface="Calibri"/>
                <a:cs typeface="Calibri"/>
                <a:sym typeface="Calibri"/>
              </a:rPr>
              <a:t> (under </a:t>
            </a:r>
            <a:r>
              <a:rPr b="1" i="0" lang="en-US" sz="1400" u="none" cap="none" strike="noStrike">
                <a:solidFill>
                  <a:srgbClr val="1F2A44"/>
                </a:solidFill>
                <a:latin typeface="Calibri"/>
                <a:ea typeface="Calibri"/>
                <a:cs typeface="Calibri"/>
                <a:sym typeface="Calibri"/>
              </a:rPr>
              <a:t>Create As</a:t>
            </a:r>
            <a:r>
              <a:rPr b="0" i="0" lang="en-US" sz="1400" u="none" cap="none" strike="noStrike">
                <a:solidFill>
                  <a:srgbClr val="1E2433"/>
                </a:solidFill>
                <a:latin typeface="Calibri"/>
                <a:ea typeface="Calibri"/>
                <a:cs typeface="Calibri"/>
                <a:sym typeface="Calibri"/>
              </a:rPr>
              <a:t> in some versions)</a:t>
            </a:r>
            <a:endParaRPr b="0" i="0" sz="1400" u="none" cap="none" strike="noStrike">
              <a:solidFill>
                <a:schemeClr val="dk1"/>
              </a:solidFill>
              <a:latin typeface="Calibri"/>
              <a:ea typeface="Calibri"/>
              <a:cs typeface="Calibri"/>
              <a:sym typeface="Calibri"/>
            </a:endParaRPr>
          </a:p>
        </p:txBody>
      </p:sp>
      <p:sp>
        <p:nvSpPr>
          <p:cNvPr id="325" name="Google Shape;325;p15"/>
          <p:cNvSpPr/>
          <p:nvPr/>
        </p:nvSpPr>
        <p:spPr>
          <a:xfrm>
            <a:off x="502920" y="2199132"/>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6" name="Google Shape;326;p15"/>
          <p:cNvSpPr/>
          <p:nvPr/>
        </p:nvSpPr>
        <p:spPr>
          <a:xfrm>
            <a:off x="502920" y="2199132"/>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2</a:t>
            </a:r>
            <a:endParaRPr b="0" i="0" sz="1600" u="none" cap="none" strike="noStrike">
              <a:solidFill>
                <a:schemeClr val="dk1"/>
              </a:solidFill>
              <a:latin typeface="Calibri"/>
              <a:ea typeface="Calibri"/>
              <a:cs typeface="Calibri"/>
              <a:sym typeface="Calibri"/>
            </a:endParaRPr>
          </a:p>
        </p:txBody>
      </p:sp>
      <p:sp>
        <p:nvSpPr>
          <p:cNvPr id="327" name="Google Shape;327;p15"/>
          <p:cNvSpPr/>
          <p:nvPr/>
        </p:nvSpPr>
        <p:spPr>
          <a:xfrm>
            <a:off x="1097280" y="2020824"/>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On the ribbon click </a:t>
            </a:r>
            <a:r>
              <a:rPr b="1" i="0" lang="en-US" sz="1400" u="none" cap="none" strike="noStrike">
                <a:solidFill>
                  <a:srgbClr val="1F2A44"/>
                </a:solidFill>
                <a:latin typeface="Calibri"/>
                <a:ea typeface="Calibri"/>
                <a:cs typeface="Calibri"/>
                <a:sym typeface="Calibri"/>
              </a:rPr>
              <a:t>Create</a:t>
            </a:r>
            <a:r>
              <a:rPr b="0" i="0" lang="en-US" sz="1400" u="none" cap="none" strike="noStrike">
                <a:solidFill>
                  <a:srgbClr val="1E2433"/>
                </a:solidFill>
                <a:latin typeface="Calibri"/>
                <a:ea typeface="Calibri"/>
                <a:cs typeface="Calibri"/>
                <a:sym typeface="Calibri"/>
              </a:rPr>
              <a:t>, then </a:t>
            </a:r>
            <a:r>
              <a:rPr b="1" i="0" lang="en-US" sz="1400" u="none" cap="none" strike="noStrike">
                <a:solidFill>
                  <a:srgbClr val="1F2A44"/>
                </a:solidFill>
                <a:latin typeface="Calibri"/>
                <a:ea typeface="Calibri"/>
                <a:cs typeface="Calibri"/>
                <a:sym typeface="Calibri"/>
              </a:rPr>
              <a:t>Case Classification</a:t>
            </a:r>
            <a:r>
              <a:rPr b="0" i="0" lang="en-US" sz="1400" u="none" cap="none" strike="noStrike">
                <a:solidFill>
                  <a:srgbClr val="1E2433"/>
                </a:solidFill>
                <a:latin typeface="Calibri"/>
                <a:ea typeface="Calibri"/>
                <a:cs typeface="Calibri"/>
                <a:sym typeface="Calibri"/>
              </a:rPr>
              <a:t>; name it Person and click </a:t>
            </a:r>
            <a:r>
              <a:rPr b="1" i="0" lang="en-US" sz="1400" u="none" cap="none" strike="noStrike">
                <a:solidFill>
                  <a:srgbClr val="1F2A44"/>
                </a:solidFill>
                <a:latin typeface="Calibri"/>
                <a:ea typeface="Calibri"/>
                <a:cs typeface="Calibri"/>
                <a:sym typeface="Calibri"/>
              </a:rPr>
              <a:t>OK</a:t>
            </a:r>
            <a:endParaRPr b="0" i="0" sz="1400" u="none" cap="none" strike="noStrike">
              <a:solidFill>
                <a:schemeClr val="dk1"/>
              </a:solidFill>
              <a:latin typeface="Calibri"/>
              <a:ea typeface="Calibri"/>
              <a:cs typeface="Calibri"/>
              <a:sym typeface="Calibri"/>
            </a:endParaRPr>
          </a:p>
        </p:txBody>
      </p:sp>
      <p:sp>
        <p:nvSpPr>
          <p:cNvPr id="328" name="Google Shape;328;p15"/>
          <p:cNvSpPr/>
          <p:nvPr/>
        </p:nvSpPr>
        <p:spPr>
          <a:xfrm>
            <a:off x="502920" y="3031236"/>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9" name="Google Shape;329;p15"/>
          <p:cNvSpPr/>
          <p:nvPr/>
        </p:nvSpPr>
        <p:spPr>
          <a:xfrm>
            <a:off x="502920" y="3031236"/>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3</a:t>
            </a:r>
            <a:endParaRPr b="0" i="0" sz="1600" u="none" cap="none" strike="noStrike">
              <a:solidFill>
                <a:schemeClr val="dk1"/>
              </a:solidFill>
              <a:latin typeface="Calibri"/>
              <a:ea typeface="Calibri"/>
              <a:cs typeface="Calibri"/>
              <a:sym typeface="Calibri"/>
            </a:endParaRPr>
          </a:p>
        </p:txBody>
      </p:sp>
      <p:sp>
        <p:nvSpPr>
          <p:cNvPr id="330" name="Google Shape;330;p15"/>
          <p:cNvSpPr/>
          <p:nvPr/>
        </p:nvSpPr>
        <p:spPr>
          <a:xfrm>
            <a:off x="1097280" y="2852928"/>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Open </a:t>
            </a:r>
            <a:r>
              <a:rPr b="1" i="0" lang="en-US" sz="1400" u="none" cap="none" strike="noStrike">
                <a:solidFill>
                  <a:srgbClr val="1F2A44"/>
                </a:solidFill>
                <a:latin typeface="Calibri"/>
                <a:ea typeface="Calibri"/>
                <a:cs typeface="Calibri"/>
                <a:sym typeface="Calibri"/>
              </a:rPr>
              <a:t>Cases</a:t>
            </a:r>
            <a:r>
              <a:rPr b="0" i="0" lang="en-US" sz="1400" u="none" cap="none" strike="noStrike">
                <a:solidFill>
                  <a:srgbClr val="1E2433"/>
                </a:solidFill>
                <a:latin typeface="Calibri"/>
                <a:ea typeface="Calibri"/>
                <a:cs typeface="Calibri"/>
                <a:sym typeface="Calibri"/>
              </a:rPr>
              <a:t> in the navigation pane, right-click the new case, choose </a:t>
            </a:r>
            <a:r>
              <a:rPr b="1" i="0" lang="en-US" sz="1400" u="none" cap="none" strike="noStrike">
                <a:solidFill>
                  <a:srgbClr val="1F2A44"/>
                </a:solidFill>
                <a:latin typeface="Calibri"/>
                <a:ea typeface="Calibri"/>
                <a:cs typeface="Calibri"/>
                <a:sym typeface="Calibri"/>
              </a:rPr>
              <a:t>Case Properties</a:t>
            </a:r>
            <a:r>
              <a:rPr b="0" i="0" lang="en-US" sz="1400" u="none" cap="none" strike="noStrike">
                <a:solidFill>
                  <a:srgbClr val="1E2433"/>
                </a:solidFill>
                <a:latin typeface="Calibri"/>
                <a:ea typeface="Calibri"/>
                <a:cs typeface="Calibri"/>
                <a:sym typeface="Calibri"/>
              </a:rPr>
              <a:t>, then on the </a:t>
            </a:r>
            <a:r>
              <a:rPr b="1" i="0" lang="en-US" sz="1400" u="none" cap="none" strike="noStrike">
                <a:solidFill>
                  <a:srgbClr val="1F2A44"/>
                </a:solidFill>
                <a:latin typeface="Calibri"/>
                <a:ea typeface="Calibri"/>
                <a:cs typeface="Calibri"/>
                <a:sym typeface="Calibri"/>
              </a:rPr>
              <a:t>Attribute Values</a:t>
            </a:r>
            <a:r>
              <a:rPr b="0" i="0" lang="en-US" sz="1400" u="none" cap="none" strike="noStrike">
                <a:solidFill>
                  <a:srgbClr val="1E2433"/>
                </a:solidFill>
                <a:latin typeface="Calibri"/>
                <a:ea typeface="Calibri"/>
                <a:cs typeface="Calibri"/>
                <a:sym typeface="Calibri"/>
              </a:rPr>
              <a:t> tab set Classification to Person</a:t>
            </a:r>
            <a:endParaRPr b="0" i="0" sz="1400" u="none" cap="none" strike="noStrike">
              <a:solidFill>
                <a:schemeClr val="dk1"/>
              </a:solidFill>
              <a:latin typeface="Calibri"/>
              <a:ea typeface="Calibri"/>
              <a:cs typeface="Calibri"/>
              <a:sym typeface="Calibri"/>
            </a:endParaRPr>
          </a:p>
        </p:txBody>
      </p:sp>
      <p:sp>
        <p:nvSpPr>
          <p:cNvPr id="331" name="Google Shape;331;p15"/>
          <p:cNvSpPr/>
          <p:nvPr/>
        </p:nvSpPr>
        <p:spPr>
          <a:xfrm>
            <a:off x="502920" y="3863340"/>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2" name="Google Shape;332;p15"/>
          <p:cNvSpPr/>
          <p:nvPr/>
        </p:nvSpPr>
        <p:spPr>
          <a:xfrm>
            <a:off x="502920" y="3863340"/>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4</a:t>
            </a:r>
            <a:endParaRPr b="0" i="0" sz="1600" u="none" cap="none" strike="noStrike">
              <a:solidFill>
                <a:schemeClr val="dk1"/>
              </a:solidFill>
              <a:latin typeface="Calibri"/>
              <a:ea typeface="Calibri"/>
              <a:cs typeface="Calibri"/>
              <a:sym typeface="Calibri"/>
            </a:endParaRPr>
          </a:p>
        </p:txBody>
      </p:sp>
      <p:sp>
        <p:nvSpPr>
          <p:cNvPr id="333" name="Google Shape;333;p15"/>
          <p:cNvSpPr/>
          <p:nvPr/>
        </p:nvSpPr>
        <p:spPr>
          <a:xfrm>
            <a:off x="1097280" y="3685032"/>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Add attribute values such as Role = Middle manager and Site = Head office</a:t>
            </a:r>
            <a:endParaRPr b="0" i="0" sz="1400" u="none" cap="none" strike="noStrike">
              <a:solidFill>
                <a:schemeClr val="dk1"/>
              </a:solidFill>
              <a:latin typeface="Calibri"/>
              <a:ea typeface="Calibri"/>
              <a:cs typeface="Calibri"/>
              <a:sym typeface="Calibri"/>
            </a:endParaRPr>
          </a:p>
        </p:txBody>
      </p:sp>
      <p:sp>
        <p:nvSpPr>
          <p:cNvPr id="334" name="Google Shape;334;p15"/>
          <p:cNvSpPr/>
          <p:nvPr/>
        </p:nvSpPr>
        <p:spPr>
          <a:xfrm>
            <a:off x="502920" y="4526280"/>
            <a:ext cx="8138160" cy="566928"/>
          </a:xfrm>
          <a:prstGeom prst="roundRect">
            <a:avLst>
              <a:gd fmla="val 12903" name="adj"/>
            </a:avLst>
          </a:prstGeom>
          <a:solidFill>
            <a:srgbClr val="F3E3B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5" name="Google Shape;335;p15"/>
          <p:cNvSpPr/>
          <p:nvPr/>
        </p:nvSpPr>
        <p:spPr>
          <a:xfrm>
            <a:off x="777240" y="4553712"/>
            <a:ext cx="7680960" cy="51206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Check:  </a:t>
            </a:r>
            <a:r>
              <a:rPr b="0" i="0" lang="en-US" sz="1450" u="none" cap="none" strike="noStrike">
                <a:solidFill>
                  <a:srgbClr val="1E2433"/>
                </a:solidFill>
                <a:latin typeface="Calibri"/>
                <a:ea typeface="Calibri"/>
                <a:cs typeface="Calibri"/>
                <a:sym typeface="Calibri"/>
              </a:rPr>
              <a:t>Cases shows a case for Amina, classified as Person, with her interview linked to it.</a:t>
            </a:r>
            <a:endParaRPr b="0" i="0" sz="1450" u="none" cap="none" strike="noStrike">
              <a:solidFill>
                <a:schemeClr val="dk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40" name="Shape 340"/>
        <p:cNvGrpSpPr/>
        <p:nvPr/>
      </p:nvGrpSpPr>
      <p:grpSpPr>
        <a:xfrm>
          <a:off x="0" y="0"/>
          <a:ext cx="0" cy="0"/>
          <a:chOff x="0" y="0"/>
          <a:chExt cx="0" cy="0"/>
        </a:xfrm>
      </p:grpSpPr>
      <p:sp>
        <p:nvSpPr>
          <p:cNvPr id="341" name="Google Shape;341;p16"/>
          <p:cNvSpPr/>
          <p:nvPr/>
        </p:nvSpPr>
        <p:spPr>
          <a:xfrm>
            <a:off x="502920" y="292608"/>
            <a:ext cx="667512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2700"/>
              <a:buFont typeface="Cambria"/>
              <a:buNone/>
            </a:pPr>
            <a:r>
              <a:rPr b="1" i="0" lang="en-US" sz="2700" u="none" cap="none" strike="noStrike">
                <a:solidFill>
                  <a:srgbClr val="1F2A44"/>
                </a:solidFill>
                <a:latin typeface="Cambria"/>
                <a:ea typeface="Cambria"/>
                <a:cs typeface="Cambria"/>
                <a:sym typeface="Cambria"/>
              </a:rPr>
              <a:t>Start your journal, memo and annotate</a:t>
            </a:r>
            <a:endParaRPr b="0" i="0" sz="2700" u="none" cap="none" strike="noStrike">
              <a:solidFill>
                <a:schemeClr val="dk1"/>
              </a:solidFill>
              <a:latin typeface="Calibri"/>
              <a:ea typeface="Calibri"/>
              <a:cs typeface="Calibri"/>
              <a:sym typeface="Calibri"/>
            </a:endParaRPr>
          </a:p>
        </p:txBody>
      </p:sp>
      <p:sp>
        <p:nvSpPr>
          <p:cNvPr id="342" name="Google Shape;342;p16"/>
          <p:cNvSpPr/>
          <p:nvPr/>
        </p:nvSpPr>
        <p:spPr>
          <a:xfrm>
            <a:off x="7315200" y="347472"/>
            <a:ext cx="1371600" cy="475488"/>
          </a:xfrm>
          <a:prstGeom prst="roundRect">
            <a:avLst>
              <a:gd fmla="val 23077" name="adj"/>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3" name="Google Shape;343;p16"/>
          <p:cNvSpPr/>
          <p:nvPr/>
        </p:nvSpPr>
        <p:spPr>
          <a:xfrm>
            <a:off x="7315200" y="347472"/>
            <a:ext cx="1371600" cy="475488"/>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TASK 8</a:t>
            </a:r>
            <a:endParaRPr b="0" i="0" sz="1500" u="none" cap="none" strike="noStrike">
              <a:solidFill>
                <a:schemeClr val="dk1"/>
              </a:solidFill>
              <a:latin typeface="Calibri"/>
              <a:ea typeface="Calibri"/>
              <a:cs typeface="Calibri"/>
              <a:sym typeface="Calibri"/>
            </a:endParaRPr>
          </a:p>
        </p:txBody>
      </p:sp>
      <p:sp>
        <p:nvSpPr>
          <p:cNvPr id="344" name="Google Shape;344;p16"/>
          <p:cNvSpPr/>
          <p:nvPr/>
        </p:nvSpPr>
        <p:spPr>
          <a:xfrm>
            <a:off x="502920" y="1367028"/>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5" name="Google Shape;345;p16"/>
          <p:cNvSpPr/>
          <p:nvPr/>
        </p:nvSpPr>
        <p:spPr>
          <a:xfrm>
            <a:off x="502920" y="1367028"/>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1</a:t>
            </a:r>
            <a:endParaRPr b="0" i="0" sz="1600" u="none" cap="none" strike="noStrike">
              <a:solidFill>
                <a:schemeClr val="dk1"/>
              </a:solidFill>
              <a:latin typeface="Calibri"/>
              <a:ea typeface="Calibri"/>
              <a:cs typeface="Calibri"/>
              <a:sym typeface="Calibri"/>
            </a:endParaRPr>
          </a:p>
        </p:txBody>
      </p:sp>
      <p:sp>
        <p:nvSpPr>
          <p:cNvPr id="346" name="Google Shape;346;p16"/>
          <p:cNvSpPr/>
          <p:nvPr/>
        </p:nvSpPr>
        <p:spPr>
          <a:xfrm>
            <a:off x="1097280" y="1188720"/>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In the navigation pane open </a:t>
            </a:r>
            <a:r>
              <a:rPr b="1" i="0" lang="en-US" sz="1400" u="none" cap="none" strike="noStrike">
                <a:solidFill>
                  <a:srgbClr val="1F2A44"/>
                </a:solidFill>
                <a:latin typeface="Calibri"/>
                <a:ea typeface="Calibri"/>
                <a:cs typeface="Calibri"/>
                <a:sym typeface="Calibri"/>
              </a:rPr>
              <a:t>Notes</a:t>
            </a:r>
            <a:r>
              <a:rPr b="0" i="0" lang="en-US" sz="1400" u="none" cap="none" strike="noStrike">
                <a:solidFill>
                  <a:srgbClr val="1E2433"/>
                </a:solidFill>
                <a:latin typeface="Calibri"/>
                <a:ea typeface="Calibri"/>
                <a:cs typeface="Calibri"/>
                <a:sym typeface="Calibri"/>
              </a:rPr>
              <a:t>, click </a:t>
            </a:r>
            <a:r>
              <a:rPr b="1" i="0" lang="en-US" sz="1400" u="none" cap="none" strike="noStrike">
                <a:solidFill>
                  <a:srgbClr val="1F2A44"/>
                </a:solidFill>
                <a:latin typeface="Calibri"/>
                <a:ea typeface="Calibri"/>
                <a:cs typeface="Calibri"/>
                <a:sym typeface="Calibri"/>
              </a:rPr>
              <a:t>Memos</a:t>
            </a:r>
            <a:r>
              <a:rPr b="0" i="0" lang="en-US" sz="1400" u="none" cap="none" strike="noStrike">
                <a:solidFill>
                  <a:srgbClr val="1E2433"/>
                </a:solidFill>
                <a:latin typeface="Calibri"/>
                <a:ea typeface="Calibri"/>
                <a:cs typeface="Calibri"/>
                <a:sym typeface="Calibri"/>
              </a:rPr>
              <a:t>, right-click and choose </a:t>
            </a:r>
            <a:r>
              <a:rPr b="1" i="0" lang="en-US" sz="1400" u="none" cap="none" strike="noStrike">
                <a:solidFill>
                  <a:srgbClr val="1F2A44"/>
                </a:solidFill>
                <a:latin typeface="Calibri"/>
                <a:ea typeface="Calibri"/>
                <a:cs typeface="Calibri"/>
                <a:sym typeface="Calibri"/>
              </a:rPr>
              <a:t>New Memo</a:t>
            </a:r>
            <a:r>
              <a:rPr b="0" i="0" lang="en-US" sz="1400" u="none" cap="none" strike="noStrike">
                <a:solidFill>
                  <a:srgbClr val="1E2433"/>
                </a:solidFill>
                <a:latin typeface="Calibri"/>
                <a:ea typeface="Calibri"/>
                <a:cs typeface="Calibri"/>
                <a:sym typeface="Calibri"/>
              </a:rPr>
              <a:t>; name it Project Journal</a:t>
            </a:r>
            <a:endParaRPr b="0" i="0" sz="1400" u="none" cap="none" strike="noStrike">
              <a:solidFill>
                <a:schemeClr val="dk1"/>
              </a:solidFill>
              <a:latin typeface="Calibri"/>
              <a:ea typeface="Calibri"/>
              <a:cs typeface="Calibri"/>
              <a:sym typeface="Calibri"/>
            </a:endParaRPr>
          </a:p>
        </p:txBody>
      </p:sp>
      <p:sp>
        <p:nvSpPr>
          <p:cNvPr id="347" name="Google Shape;347;p16"/>
          <p:cNvSpPr/>
          <p:nvPr/>
        </p:nvSpPr>
        <p:spPr>
          <a:xfrm>
            <a:off x="502920" y="2199132"/>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8" name="Google Shape;348;p16"/>
          <p:cNvSpPr/>
          <p:nvPr/>
        </p:nvSpPr>
        <p:spPr>
          <a:xfrm>
            <a:off x="502920" y="2199132"/>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2</a:t>
            </a:r>
            <a:endParaRPr b="0" i="0" sz="1600" u="none" cap="none" strike="noStrike">
              <a:solidFill>
                <a:schemeClr val="dk1"/>
              </a:solidFill>
              <a:latin typeface="Calibri"/>
              <a:ea typeface="Calibri"/>
              <a:cs typeface="Calibri"/>
              <a:sym typeface="Calibri"/>
            </a:endParaRPr>
          </a:p>
        </p:txBody>
      </p:sp>
      <p:sp>
        <p:nvSpPr>
          <p:cNvPr id="349" name="Google Shape;349;p16"/>
          <p:cNvSpPr/>
          <p:nvPr/>
        </p:nvSpPr>
        <p:spPr>
          <a:xfrm>
            <a:off x="1097280" y="2020824"/>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Type today's date and a first entry: your goals, questions and what you expect to find. Date every entry you ever add</a:t>
            </a:r>
            <a:endParaRPr b="0" i="0" sz="1400" u="none" cap="none" strike="noStrike">
              <a:solidFill>
                <a:schemeClr val="dk1"/>
              </a:solidFill>
              <a:latin typeface="Calibri"/>
              <a:ea typeface="Calibri"/>
              <a:cs typeface="Calibri"/>
              <a:sym typeface="Calibri"/>
            </a:endParaRPr>
          </a:p>
        </p:txBody>
      </p:sp>
      <p:sp>
        <p:nvSpPr>
          <p:cNvPr id="350" name="Google Shape;350;p16"/>
          <p:cNvSpPr/>
          <p:nvPr/>
        </p:nvSpPr>
        <p:spPr>
          <a:xfrm>
            <a:off x="502920" y="3031236"/>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1" name="Google Shape;351;p16"/>
          <p:cNvSpPr/>
          <p:nvPr/>
        </p:nvSpPr>
        <p:spPr>
          <a:xfrm>
            <a:off x="502920" y="3031236"/>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3</a:t>
            </a:r>
            <a:endParaRPr b="0" i="0" sz="1600" u="none" cap="none" strike="noStrike">
              <a:solidFill>
                <a:schemeClr val="dk1"/>
              </a:solidFill>
              <a:latin typeface="Calibri"/>
              <a:ea typeface="Calibri"/>
              <a:cs typeface="Calibri"/>
              <a:sym typeface="Calibri"/>
            </a:endParaRPr>
          </a:p>
        </p:txBody>
      </p:sp>
      <p:sp>
        <p:nvSpPr>
          <p:cNvPr id="352" name="Google Shape;352;p16"/>
          <p:cNvSpPr/>
          <p:nvPr/>
        </p:nvSpPr>
        <p:spPr>
          <a:xfrm>
            <a:off x="1097280" y="2852928"/>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Link a memo to the interview: right-click the file in </a:t>
            </a:r>
            <a:r>
              <a:rPr b="1" i="0" lang="en-US" sz="1400" u="none" cap="none" strike="noStrike">
                <a:solidFill>
                  <a:srgbClr val="1F2A44"/>
                </a:solidFill>
                <a:latin typeface="Calibri"/>
                <a:ea typeface="Calibri"/>
                <a:cs typeface="Calibri"/>
                <a:sym typeface="Calibri"/>
              </a:rPr>
              <a:t>Files</a:t>
            </a:r>
            <a:r>
              <a:rPr b="0" i="0" lang="en-US" sz="1400" u="none" cap="none" strike="noStrike">
                <a:solidFill>
                  <a:srgbClr val="1E2433"/>
                </a:solidFill>
                <a:latin typeface="Calibri"/>
                <a:ea typeface="Calibri"/>
                <a:cs typeface="Calibri"/>
                <a:sym typeface="Calibri"/>
              </a:rPr>
              <a:t>, choose </a:t>
            </a:r>
            <a:r>
              <a:rPr b="1" i="0" lang="en-US" sz="1400" u="none" cap="none" strike="noStrike">
                <a:solidFill>
                  <a:srgbClr val="1F2A44"/>
                </a:solidFill>
                <a:latin typeface="Calibri"/>
                <a:ea typeface="Calibri"/>
                <a:cs typeface="Calibri"/>
                <a:sym typeface="Calibri"/>
              </a:rPr>
              <a:t>Memo Link</a:t>
            </a:r>
            <a:r>
              <a:rPr b="0" i="0" lang="en-US" sz="1400" u="none" cap="none" strike="noStrike">
                <a:solidFill>
                  <a:srgbClr val="1E2433"/>
                </a:solidFill>
                <a:latin typeface="Calibri"/>
                <a:ea typeface="Calibri"/>
                <a:cs typeface="Calibri"/>
                <a:sym typeface="Calibri"/>
              </a:rPr>
              <a:t>, then </a:t>
            </a:r>
            <a:r>
              <a:rPr b="1" i="0" lang="en-US" sz="1400" u="none" cap="none" strike="noStrike">
                <a:solidFill>
                  <a:srgbClr val="1F2A44"/>
                </a:solidFill>
                <a:latin typeface="Calibri"/>
                <a:ea typeface="Calibri"/>
                <a:cs typeface="Calibri"/>
                <a:sym typeface="Calibri"/>
              </a:rPr>
              <a:t>Link to New Memo</a:t>
            </a:r>
            <a:r>
              <a:rPr b="0" i="0" lang="en-US" sz="1400" u="none" cap="none" strike="noStrike">
                <a:solidFill>
                  <a:srgbClr val="1E2433"/>
                </a:solidFill>
                <a:latin typeface="Calibri"/>
                <a:ea typeface="Calibri"/>
                <a:cs typeface="Calibri"/>
                <a:sym typeface="Calibri"/>
              </a:rPr>
              <a:t> and record your first impressions of Amina</a:t>
            </a:r>
            <a:endParaRPr b="0" i="0" sz="1400" u="none" cap="none" strike="noStrike">
              <a:solidFill>
                <a:schemeClr val="dk1"/>
              </a:solidFill>
              <a:latin typeface="Calibri"/>
              <a:ea typeface="Calibri"/>
              <a:cs typeface="Calibri"/>
              <a:sym typeface="Calibri"/>
            </a:endParaRPr>
          </a:p>
        </p:txBody>
      </p:sp>
      <p:sp>
        <p:nvSpPr>
          <p:cNvPr id="353" name="Google Shape;353;p16"/>
          <p:cNvSpPr/>
          <p:nvPr/>
        </p:nvSpPr>
        <p:spPr>
          <a:xfrm>
            <a:off x="502920" y="3863340"/>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 name="Google Shape;354;p16"/>
          <p:cNvSpPr/>
          <p:nvPr/>
        </p:nvSpPr>
        <p:spPr>
          <a:xfrm>
            <a:off x="502920" y="3863340"/>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4</a:t>
            </a:r>
            <a:endParaRPr b="0" i="0" sz="1600" u="none" cap="none" strike="noStrike">
              <a:solidFill>
                <a:schemeClr val="dk1"/>
              </a:solidFill>
              <a:latin typeface="Calibri"/>
              <a:ea typeface="Calibri"/>
              <a:cs typeface="Calibri"/>
              <a:sym typeface="Calibri"/>
            </a:endParaRPr>
          </a:p>
        </p:txBody>
      </p:sp>
      <p:sp>
        <p:nvSpPr>
          <p:cNvPr id="355" name="Google Shape;355;p16"/>
          <p:cNvSpPr/>
          <p:nvPr/>
        </p:nvSpPr>
        <p:spPr>
          <a:xfrm>
            <a:off x="1097280" y="3685032"/>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Annotate: select her vague-answer line, right-click, choose </a:t>
            </a:r>
            <a:r>
              <a:rPr b="1" i="0" lang="en-US" sz="1400" u="none" cap="none" strike="noStrike">
                <a:solidFill>
                  <a:srgbClr val="1F2A44"/>
                </a:solidFill>
                <a:latin typeface="Calibri"/>
                <a:ea typeface="Calibri"/>
                <a:cs typeface="Calibri"/>
                <a:sym typeface="Calibri"/>
              </a:rPr>
              <a:t>New Annotation</a:t>
            </a:r>
            <a:r>
              <a:rPr b="0" i="0" lang="en-US" sz="1400" u="none" cap="none" strike="noStrike">
                <a:solidFill>
                  <a:srgbClr val="1E2433"/>
                </a:solidFill>
                <a:latin typeface="Calibri"/>
                <a:ea typeface="Calibri"/>
                <a:cs typeface="Calibri"/>
                <a:sym typeface="Calibri"/>
              </a:rPr>
              <a:t> and type the question you would ask as a follow-up</a:t>
            </a:r>
            <a:endParaRPr b="0" i="0" sz="1400" u="none" cap="none" strike="noStrike">
              <a:solidFill>
                <a:schemeClr val="dk1"/>
              </a:solidFill>
              <a:latin typeface="Calibri"/>
              <a:ea typeface="Calibri"/>
              <a:cs typeface="Calibri"/>
              <a:sym typeface="Calibri"/>
            </a:endParaRPr>
          </a:p>
        </p:txBody>
      </p:sp>
      <p:sp>
        <p:nvSpPr>
          <p:cNvPr id="356" name="Google Shape;356;p16"/>
          <p:cNvSpPr/>
          <p:nvPr/>
        </p:nvSpPr>
        <p:spPr>
          <a:xfrm>
            <a:off x="502920" y="4526280"/>
            <a:ext cx="8138160" cy="566928"/>
          </a:xfrm>
          <a:prstGeom prst="roundRect">
            <a:avLst>
              <a:gd fmla="val 12903" name="adj"/>
            </a:avLst>
          </a:prstGeom>
          <a:solidFill>
            <a:srgbClr val="F3E3B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7" name="Google Shape;357;p16"/>
          <p:cNvSpPr/>
          <p:nvPr/>
        </p:nvSpPr>
        <p:spPr>
          <a:xfrm>
            <a:off x="777240" y="4553712"/>
            <a:ext cx="7680960" cy="51206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Check:  </a:t>
            </a:r>
            <a:r>
              <a:rPr b="0" i="0" lang="en-US" sz="1450" u="none" cap="none" strike="noStrike">
                <a:solidFill>
                  <a:srgbClr val="1E2433"/>
                </a:solidFill>
                <a:latin typeface="Calibri"/>
                <a:ea typeface="Calibri"/>
                <a:cs typeface="Calibri"/>
                <a:sym typeface="Calibri"/>
              </a:rPr>
              <a:t>Notes lists two memos and the annotated text shows a marker in the detail view.</a:t>
            </a:r>
            <a:endParaRPr b="0" i="0" sz="1450" u="none" cap="none" strike="noStrike">
              <a:solidFill>
                <a:schemeClr val="dk1"/>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62" name="Shape 362"/>
        <p:cNvGrpSpPr/>
        <p:nvPr/>
      </p:nvGrpSpPr>
      <p:grpSpPr>
        <a:xfrm>
          <a:off x="0" y="0"/>
          <a:ext cx="0" cy="0"/>
          <a:chOff x="0" y="0"/>
          <a:chExt cx="0" cy="0"/>
        </a:xfrm>
      </p:grpSpPr>
      <p:sp>
        <p:nvSpPr>
          <p:cNvPr id="363" name="Google Shape;363;p17"/>
          <p:cNvSpPr/>
          <p:nvPr/>
        </p:nvSpPr>
        <p:spPr>
          <a:xfrm>
            <a:off x="502920" y="292608"/>
            <a:ext cx="667512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3000"/>
              <a:buFont typeface="Cambria"/>
              <a:buNone/>
            </a:pPr>
            <a:r>
              <a:rPr b="1" i="0" lang="en-US" sz="3000" u="none" cap="none" strike="noStrike">
                <a:solidFill>
                  <a:srgbClr val="1F2A44"/>
                </a:solidFill>
                <a:latin typeface="Cambria"/>
                <a:ea typeface="Cambria"/>
                <a:cs typeface="Cambria"/>
                <a:sym typeface="Cambria"/>
              </a:rPr>
              <a:t>Run your first two queries</a:t>
            </a:r>
            <a:endParaRPr b="0" i="0" sz="3000" u="none" cap="none" strike="noStrike">
              <a:solidFill>
                <a:schemeClr val="dk1"/>
              </a:solidFill>
              <a:latin typeface="Calibri"/>
              <a:ea typeface="Calibri"/>
              <a:cs typeface="Calibri"/>
              <a:sym typeface="Calibri"/>
            </a:endParaRPr>
          </a:p>
        </p:txBody>
      </p:sp>
      <p:sp>
        <p:nvSpPr>
          <p:cNvPr id="364" name="Google Shape;364;p17"/>
          <p:cNvSpPr/>
          <p:nvPr/>
        </p:nvSpPr>
        <p:spPr>
          <a:xfrm>
            <a:off x="7315200" y="347472"/>
            <a:ext cx="1371600" cy="475488"/>
          </a:xfrm>
          <a:prstGeom prst="roundRect">
            <a:avLst>
              <a:gd fmla="val 23077" name="adj"/>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5" name="Google Shape;365;p17"/>
          <p:cNvSpPr/>
          <p:nvPr/>
        </p:nvSpPr>
        <p:spPr>
          <a:xfrm>
            <a:off x="7315200" y="347472"/>
            <a:ext cx="1371600" cy="475488"/>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TASK 9</a:t>
            </a:r>
            <a:endParaRPr b="0" i="0" sz="1500" u="none" cap="none" strike="noStrike">
              <a:solidFill>
                <a:schemeClr val="dk1"/>
              </a:solidFill>
              <a:latin typeface="Calibri"/>
              <a:ea typeface="Calibri"/>
              <a:cs typeface="Calibri"/>
              <a:sym typeface="Calibri"/>
            </a:endParaRPr>
          </a:p>
        </p:txBody>
      </p:sp>
      <p:sp>
        <p:nvSpPr>
          <p:cNvPr id="366" name="Google Shape;366;p17"/>
          <p:cNvSpPr/>
          <p:nvPr/>
        </p:nvSpPr>
        <p:spPr>
          <a:xfrm>
            <a:off x="502920" y="1412748"/>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7" name="Google Shape;367;p17"/>
          <p:cNvSpPr/>
          <p:nvPr/>
        </p:nvSpPr>
        <p:spPr>
          <a:xfrm>
            <a:off x="502920" y="1412748"/>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1</a:t>
            </a:r>
            <a:endParaRPr b="0" i="0" sz="1600" u="none" cap="none" strike="noStrike">
              <a:solidFill>
                <a:schemeClr val="dk1"/>
              </a:solidFill>
              <a:latin typeface="Calibri"/>
              <a:ea typeface="Calibri"/>
              <a:cs typeface="Calibri"/>
              <a:sym typeface="Calibri"/>
            </a:endParaRPr>
          </a:p>
        </p:txBody>
      </p:sp>
      <p:sp>
        <p:nvSpPr>
          <p:cNvPr id="368" name="Google Shape;368;p17"/>
          <p:cNvSpPr/>
          <p:nvPr/>
        </p:nvSpPr>
        <p:spPr>
          <a:xfrm>
            <a:off x="1097280" y="1234440"/>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On the ribbon click </a:t>
            </a:r>
            <a:r>
              <a:rPr b="1" i="0" lang="en-US" sz="1400" u="none" cap="none" strike="noStrike">
                <a:solidFill>
                  <a:srgbClr val="1F2A44"/>
                </a:solidFill>
                <a:latin typeface="Calibri"/>
                <a:ea typeface="Calibri"/>
                <a:cs typeface="Calibri"/>
                <a:sym typeface="Calibri"/>
              </a:rPr>
              <a:t>Explore</a:t>
            </a:r>
            <a:r>
              <a:rPr b="0" i="0" lang="en-US" sz="1400" u="none" cap="none" strike="noStrike">
                <a:solidFill>
                  <a:srgbClr val="1E2433"/>
                </a:solidFill>
                <a:latin typeface="Calibri"/>
                <a:ea typeface="Calibri"/>
                <a:cs typeface="Calibri"/>
                <a:sym typeface="Calibri"/>
              </a:rPr>
              <a:t>, then </a:t>
            </a:r>
            <a:r>
              <a:rPr b="1" i="0" lang="en-US" sz="1400" u="none" cap="none" strike="noStrike">
                <a:solidFill>
                  <a:srgbClr val="1F2A44"/>
                </a:solidFill>
                <a:latin typeface="Calibri"/>
                <a:ea typeface="Calibri"/>
                <a:cs typeface="Calibri"/>
                <a:sym typeface="Calibri"/>
              </a:rPr>
              <a:t>Word Frequency</a:t>
            </a:r>
            <a:endParaRPr b="0" i="0" sz="1400" u="none" cap="none" strike="noStrike">
              <a:solidFill>
                <a:schemeClr val="dk1"/>
              </a:solidFill>
              <a:latin typeface="Calibri"/>
              <a:ea typeface="Calibri"/>
              <a:cs typeface="Calibri"/>
              <a:sym typeface="Calibri"/>
            </a:endParaRPr>
          </a:p>
        </p:txBody>
      </p:sp>
      <p:sp>
        <p:nvSpPr>
          <p:cNvPr id="369" name="Google Shape;369;p17"/>
          <p:cNvSpPr/>
          <p:nvPr/>
        </p:nvSpPr>
        <p:spPr>
          <a:xfrm>
            <a:off x="502920" y="2244852"/>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0" name="Google Shape;370;p17"/>
          <p:cNvSpPr/>
          <p:nvPr/>
        </p:nvSpPr>
        <p:spPr>
          <a:xfrm>
            <a:off x="502920" y="2244852"/>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2</a:t>
            </a:r>
            <a:endParaRPr b="0" i="0" sz="1600" u="none" cap="none" strike="noStrike">
              <a:solidFill>
                <a:schemeClr val="dk1"/>
              </a:solidFill>
              <a:latin typeface="Calibri"/>
              <a:ea typeface="Calibri"/>
              <a:cs typeface="Calibri"/>
              <a:sym typeface="Calibri"/>
            </a:endParaRPr>
          </a:p>
        </p:txBody>
      </p:sp>
      <p:sp>
        <p:nvSpPr>
          <p:cNvPr id="371" name="Google Shape;371;p17"/>
          <p:cNvSpPr/>
          <p:nvPr/>
        </p:nvSpPr>
        <p:spPr>
          <a:xfrm>
            <a:off x="1097280" y="2066544"/>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Set the scope to your Interviews folder, leave the defaults and click </a:t>
            </a:r>
            <a:r>
              <a:rPr b="1" i="0" lang="en-US" sz="1400" u="none" cap="none" strike="noStrike">
                <a:solidFill>
                  <a:srgbClr val="1F2A44"/>
                </a:solidFill>
                <a:latin typeface="Calibri"/>
                <a:ea typeface="Calibri"/>
                <a:cs typeface="Calibri"/>
                <a:sym typeface="Calibri"/>
              </a:rPr>
              <a:t>Run Query</a:t>
            </a:r>
            <a:r>
              <a:rPr b="0" i="0" lang="en-US" sz="1400" u="none" cap="none" strike="noStrike">
                <a:solidFill>
                  <a:srgbClr val="1E2433"/>
                </a:solidFill>
                <a:latin typeface="Calibri"/>
                <a:ea typeface="Calibri"/>
                <a:cs typeface="Calibri"/>
                <a:sym typeface="Calibri"/>
              </a:rPr>
              <a:t>; open the </a:t>
            </a:r>
            <a:r>
              <a:rPr b="1" i="0" lang="en-US" sz="1400" u="none" cap="none" strike="noStrike">
                <a:solidFill>
                  <a:srgbClr val="1F2A44"/>
                </a:solidFill>
                <a:latin typeface="Calibri"/>
                <a:ea typeface="Calibri"/>
                <a:cs typeface="Calibri"/>
                <a:sym typeface="Calibri"/>
              </a:rPr>
              <a:t>Word Cloud</a:t>
            </a:r>
            <a:r>
              <a:rPr b="0" i="0" lang="en-US" sz="1400" u="none" cap="none" strike="noStrike">
                <a:solidFill>
                  <a:srgbClr val="1E2433"/>
                </a:solidFill>
                <a:latin typeface="Calibri"/>
                <a:ea typeface="Calibri"/>
                <a:cs typeface="Calibri"/>
                <a:sym typeface="Calibri"/>
              </a:rPr>
              <a:t> tab of the result</a:t>
            </a:r>
            <a:endParaRPr b="0" i="0" sz="1400" u="none" cap="none" strike="noStrike">
              <a:solidFill>
                <a:schemeClr val="dk1"/>
              </a:solidFill>
              <a:latin typeface="Calibri"/>
              <a:ea typeface="Calibri"/>
              <a:cs typeface="Calibri"/>
              <a:sym typeface="Calibri"/>
            </a:endParaRPr>
          </a:p>
        </p:txBody>
      </p:sp>
      <p:sp>
        <p:nvSpPr>
          <p:cNvPr id="372" name="Google Shape;372;p17"/>
          <p:cNvSpPr/>
          <p:nvPr/>
        </p:nvSpPr>
        <p:spPr>
          <a:xfrm>
            <a:off x="502920" y="3076956"/>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3" name="Google Shape;373;p17"/>
          <p:cNvSpPr/>
          <p:nvPr/>
        </p:nvSpPr>
        <p:spPr>
          <a:xfrm>
            <a:off x="502920" y="3076956"/>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3</a:t>
            </a:r>
            <a:endParaRPr b="0" i="0" sz="1600" u="none" cap="none" strike="noStrike">
              <a:solidFill>
                <a:schemeClr val="dk1"/>
              </a:solidFill>
              <a:latin typeface="Calibri"/>
              <a:ea typeface="Calibri"/>
              <a:cs typeface="Calibri"/>
              <a:sym typeface="Calibri"/>
            </a:endParaRPr>
          </a:p>
        </p:txBody>
      </p:sp>
      <p:sp>
        <p:nvSpPr>
          <p:cNvPr id="374" name="Google Shape;374;p17"/>
          <p:cNvSpPr/>
          <p:nvPr/>
        </p:nvSpPr>
        <p:spPr>
          <a:xfrm>
            <a:off x="1097280" y="2898648"/>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Back on </a:t>
            </a:r>
            <a:r>
              <a:rPr b="1" i="0" lang="en-US" sz="1400" u="none" cap="none" strike="noStrike">
                <a:solidFill>
                  <a:srgbClr val="1F2A44"/>
                </a:solidFill>
                <a:latin typeface="Calibri"/>
                <a:ea typeface="Calibri"/>
                <a:cs typeface="Calibri"/>
                <a:sym typeface="Calibri"/>
              </a:rPr>
              <a:t>Explore</a:t>
            </a:r>
            <a:r>
              <a:rPr b="0" i="0" lang="en-US" sz="1400" u="none" cap="none" strike="noStrike">
                <a:solidFill>
                  <a:srgbClr val="1E2433"/>
                </a:solidFill>
                <a:latin typeface="Calibri"/>
                <a:ea typeface="Calibri"/>
                <a:cs typeface="Calibri"/>
                <a:sym typeface="Calibri"/>
              </a:rPr>
              <a:t>, click </a:t>
            </a:r>
            <a:r>
              <a:rPr b="1" i="0" lang="en-US" sz="1400" u="none" cap="none" strike="noStrike">
                <a:solidFill>
                  <a:srgbClr val="1F2A44"/>
                </a:solidFill>
                <a:latin typeface="Calibri"/>
                <a:ea typeface="Calibri"/>
                <a:cs typeface="Calibri"/>
                <a:sym typeface="Calibri"/>
              </a:rPr>
              <a:t>Text Search</a:t>
            </a:r>
            <a:r>
              <a:rPr b="0" i="0" lang="en-US" sz="1400" u="none" cap="none" strike="noStrike">
                <a:solidFill>
                  <a:srgbClr val="1E2433"/>
                </a:solidFill>
                <a:latin typeface="Calibri"/>
                <a:ea typeface="Calibri"/>
                <a:cs typeface="Calibri"/>
                <a:sym typeface="Calibri"/>
              </a:rPr>
              <a:t>, search for trust, a term at the heart of RQ3, include stemmed words, then </a:t>
            </a:r>
            <a:r>
              <a:rPr b="1" i="0" lang="en-US" sz="1400" u="none" cap="none" strike="noStrike">
                <a:solidFill>
                  <a:srgbClr val="1F2A44"/>
                </a:solidFill>
                <a:latin typeface="Calibri"/>
                <a:ea typeface="Calibri"/>
                <a:cs typeface="Calibri"/>
                <a:sym typeface="Calibri"/>
              </a:rPr>
              <a:t>Run Query</a:t>
            </a:r>
            <a:endParaRPr b="0" i="0" sz="1400" u="none" cap="none" strike="noStrike">
              <a:solidFill>
                <a:schemeClr val="dk1"/>
              </a:solidFill>
              <a:latin typeface="Calibri"/>
              <a:ea typeface="Calibri"/>
              <a:cs typeface="Calibri"/>
              <a:sym typeface="Calibri"/>
            </a:endParaRPr>
          </a:p>
        </p:txBody>
      </p:sp>
      <p:sp>
        <p:nvSpPr>
          <p:cNvPr id="375" name="Google Shape;375;p17"/>
          <p:cNvSpPr/>
          <p:nvPr/>
        </p:nvSpPr>
        <p:spPr>
          <a:xfrm>
            <a:off x="502920" y="3909060"/>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6" name="Google Shape;376;p17"/>
          <p:cNvSpPr/>
          <p:nvPr/>
        </p:nvSpPr>
        <p:spPr>
          <a:xfrm>
            <a:off x="502920" y="3909060"/>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4</a:t>
            </a:r>
            <a:endParaRPr b="0" i="0" sz="1600" u="none" cap="none" strike="noStrike">
              <a:solidFill>
                <a:schemeClr val="dk1"/>
              </a:solidFill>
              <a:latin typeface="Calibri"/>
              <a:ea typeface="Calibri"/>
              <a:cs typeface="Calibri"/>
              <a:sym typeface="Calibri"/>
            </a:endParaRPr>
          </a:p>
        </p:txBody>
      </p:sp>
      <p:sp>
        <p:nvSpPr>
          <p:cNvPr id="377" name="Google Shape;377;p17"/>
          <p:cNvSpPr/>
          <p:nvPr/>
        </p:nvSpPr>
        <p:spPr>
          <a:xfrm>
            <a:off x="1097280" y="3730752"/>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In the results, click any hit to jump to it in context; use </a:t>
            </a:r>
            <a:r>
              <a:rPr b="1" i="0" lang="en-US" sz="1400" u="none" cap="none" strike="noStrike">
                <a:solidFill>
                  <a:srgbClr val="1F2A44"/>
                </a:solidFill>
                <a:latin typeface="Calibri"/>
                <a:ea typeface="Calibri"/>
                <a:cs typeface="Calibri"/>
                <a:sym typeface="Calibri"/>
              </a:rPr>
              <a:t>Save Results</a:t>
            </a:r>
            <a:r>
              <a:rPr b="0" i="0" lang="en-US" sz="1400" u="none" cap="none" strike="noStrike">
                <a:solidFill>
                  <a:srgbClr val="1E2433"/>
                </a:solidFill>
                <a:latin typeface="Calibri"/>
                <a:ea typeface="Calibri"/>
                <a:cs typeface="Calibri"/>
                <a:sym typeface="Calibri"/>
              </a:rPr>
              <a:t> if a query is worth keeping in the project</a:t>
            </a:r>
            <a:endParaRPr b="0" i="0" sz="1400" u="none" cap="none" strike="noStrike">
              <a:solidFill>
                <a:schemeClr val="dk1"/>
              </a:solidFill>
              <a:latin typeface="Calibri"/>
              <a:ea typeface="Calibri"/>
              <a:cs typeface="Calibri"/>
              <a:sym typeface="Calibri"/>
            </a:endParaRPr>
          </a:p>
        </p:txBody>
      </p:sp>
      <p:sp>
        <p:nvSpPr>
          <p:cNvPr id="378" name="Google Shape;378;p17"/>
          <p:cNvSpPr/>
          <p:nvPr/>
        </p:nvSpPr>
        <p:spPr>
          <a:xfrm>
            <a:off x="502920" y="4526280"/>
            <a:ext cx="8138160" cy="566928"/>
          </a:xfrm>
          <a:prstGeom prst="roundRect">
            <a:avLst>
              <a:gd fmla="val 12903" name="adj"/>
            </a:avLst>
          </a:prstGeom>
          <a:solidFill>
            <a:srgbClr val="F3E3B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9" name="Google Shape;379;p17"/>
          <p:cNvSpPr/>
          <p:nvPr/>
        </p:nvSpPr>
        <p:spPr>
          <a:xfrm>
            <a:off x="777240" y="4553712"/>
            <a:ext cx="7680960" cy="51206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Check:  </a:t>
            </a:r>
            <a:r>
              <a:rPr b="0" i="0" lang="en-US" sz="1450" u="none" cap="none" strike="noStrike">
                <a:solidFill>
                  <a:srgbClr val="1E2433"/>
                </a:solidFill>
                <a:latin typeface="Calibri"/>
                <a:ea typeface="Calibri"/>
                <a:cs typeface="Calibri"/>
                <a:sym typeface="Calibri"/>
              </a:rPr>
              <a:t>each query opens as a results tab. Treat both as familiarisation: frequency is not meaning.</a:t>
            </a:r>
            <a:endParaRPr b="0" i="0" sz="1450" u="none" cap="none" strike="noStrike">
              <a:solidFill>
                <a:schemeClr val="dk1"/>
              </a:solidFill>
              <a:latin typeface="Calibri"/>
              <a:ea typeface="Calibri"/>
              <a:cs typeface="Calibri"/>
              <a:sym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84" name="Shape 384"/>
        <p:cNvGrpSpPr/>
        <p:nvPr/>
      </p:nvGrpSpPr>
      <p:grpSpPr>
        <a:xfrm>
          <a:off x="0" y="0"/>
          <a:ext cx="0" cy="0"/>
          <a:chOff x="0" y="0"/>
          <a:chExt cx="0" cy="0"/>
        </a:xfrm>
      </p:grpSpPr>
      <p:sp>
        <p:nvSpPr>
          <p:cNvPr id="385" name="Google Shape;385;p18"/>
          <p:cNvSpPr/>
          <p:nvPr/>
        </p:nvSpPr>
        <p:spPr>
          <a:xfrm>
            <a:off x="502920" y="292608"/>
            <a:ext cx="667512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3000"/>
              <a:buFont typeface="Cambria"/>
              <a:buNone/>
            </a:pPr>
            <a:r>
              <a:rPr b="1" i="0" lang="en-US" sz="3000" u="none" cap="none" strike="noStrike">
                <a:solidFill>
                  <a:srgbClr val="1F2A44"/>
                </a:solidFill>
                <a:latin typeface="Cambria"/>
                <a:ea typeface="Cambria"/>
                <a:cs typeface="Cambria"/>
                <a:sym typeface="Cambria"/>
              </a:rPr>
              <a:t>Cross your codes with your cases</a:t>
            </a:r>
            <a:endParaRPr b="0" i="0" sz="3000" u="none" cap="none" strike="noStrike">
              <a:solidFill>
                <a:schemeClr val="dk1"/>
              </a:solidFill>
              <a:latin typeface="Calibri"/>
              <a:ea typeface="Calibri"/>
              <a:cs typeface="Calibri"/>
              <a:sym typeface="Calibri"/>
            </a:endParaRPr>
          </a:p>
        </p:txBody>
      </p:sp>
      <p:sp>
        <p:nvSpPr>
          <p:cNvPr id="386" name="Google Shape;386;p18"/>
          <p:cNvSpPr/>
          <p:nvPr/>
        </p:nvSpPr>
        <p:spPr>
          <a:xfrm>
            <a:off x="7315200" y="347472"/>
            <a:ext cx="1371600" cy="475488"/>
          </a:xfrm>
          <a:prstGeom prst="roundRect">
            <a:avLst>
              <a:gd fmla="val 23077" name="adj"/>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7" name="Google Shape;387;p18"/>
          <p:cNvSpPr/>
          <p:nvPr/>
        </p:nvSpPr>
        <p:spPr>
          <a:xfrm>
            <a:off x="7315200" y="347472"/>
            <a:ext cx="1371600" cy="475488"/>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TASK 10</a:t>
            </a:r>
            <a:endParaRPr b="0" i="0" sz="1500" u="none" cap="none" strike="noStrike">
              <a:solidFill>
                <a:schemeClr val="dk1"/>
              </a:solidFill>
              <a:latin typeface="Calibri"/>
              <a:ea typeface="Calibri"/>
              <a:cs typeface="Calibri"/>
              <a:sym typeface="Calibri"/>
            </a:endParaRPr>
          </a:p>
        </p:txBody>
      </p:sp>
      <p:sp>
        <p:nvSpPr>
          <p:cNvPr id="388" name="Google Shape;388;p18"/>
          <p:cNvSpPr/>
          <p:nvPr/>
        </p:nvSpPr>
        <p:spPr>
          <a:xfrm>
            <a:off x="502920" y="1412748"/>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9" name="Google Shape;389;p18"/>
          <p:cNvSpPr/>
          <p:nvPr/>
        </p:nvSpPr>
        <p:spPr>
          <a:xfrm>
            <a:off x="502920" y="1412748"/>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1</a:t>
            </a:r>
            <a:endParaRPr b="0" i="0" sz="1600" u="none" cap="none" strike="noStrike">
              <a:solidFill>
                <a:schemeClr val="dk1"/>
              </a:solidFill>
              <a:latin typeface="Calibri"/>
              <a:ea typeface="Calibri"/>
              <a:cs typeface="Calibri"/>
              <a:sym typeface="Calibri"/>
            </a:endParaRPr>
          </a:p>
        </p:txBody>
      </p:sp>
      <p:sp>
        <p:nvSpPr>
          <p:cNvPr id="390" name="Google Shape;390;p18"/>
          <p:cNvSpPr/>
          <p:nvPr/>
        </p:nvSpPr>
        <p:spPr>
          <a:xfrm>
            <a:off x="1097280" y="1234440"/>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On the ribbon click </a:t>
            </a:r>
            <a:r>
              <a:rPr b="1" i="0" lang="en-US" sz="1450" u="none" cap="none" strike="noStrike">
                <a:solidFill>
                  <a:srgbClr val="1F2A44"/>
                </a:solidFill>
                <a:latin typeface="Calibri"/>
                <a:ea typeface="Calibri"/>
                <a:cs typeface="Calibri"/>
                <a:sym typeface="Calibri"/>
              </a:rPr>
              <a:t>Explore</a:t>
            </a:r>
            <a:r>
              <a:rPr b="0" i="0" lang="en-US" sz="1450" u="none" cap="none" strike="noStrike">
                <a:solidFill>
                  <a:srgbClr val="1E2433"/>
                </a:solidFill>
                <a:latin typeface="Calibri"/>
                <a:ea typeface="Calibri"/>
                <a:cs typeface="Calibri"/>
                <a:sym typeface="Calibri"/>
              </a:rPr>
              <a:t>, then </a:t>
            </a:r>
            <a:r>
              <a:rPr b="1" i="0" lang="en-US" sz="1450" u="none" cap="none" strike="noStrike">
                <a:solidFill>
                  <a:srgbClr val="1F2A44"/>
                </a:solidFill>
                <a:latin typeface="Calibri"/>
                <a:ea typeface="Calibri"/>
                <a:cs typeface="Calibri"/>
                <a:sym typeface="Calibri"/>
              </a:rPr>
              <a:t>Matrix Coding</a:t>
            </a:r>
            <a:endParaRPr b="0" i="0" sz="1450" u="none" cap="none" strike="noStrike">
              <a:solidFill>
                <a:schemeClr val="dk1"/>
              </a:solidFill>
              <a:latin typeface="Calibri"/>
              <a:ea typeface="Calibri"/>
              <a:cs typeface="Calibri"/>
              <a:sym typeface="Calibri"/>
            </a:endParaRPr>
          </a:p>
        </p:txBody>
      </p:sp>
      <p:sp>
        <p:nvSpPr>
          <p:cNvPr id="391" name="Google Shape;391;p18"/>
          <p:cNvSpPr/>
          <p:nvPr/>
        </p:nvSpPr>
        <p:spPr>
          <a:xfrm>
            <a:off x="502920" y="2244852"/>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2" name="Google Shape;392;p18"/>
          <p:cNvSpPr/>
          <p:nvPr/>
        </p:nvSpPr>
        <p:spPr>
          <a:xfrm>
            <a:off x="502920" y="2244852"/>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2</a:t>
            </a:r>
            <a:endParaRPr b="0" i="0" sz="1600" u="none" cap="none" strike="noStrike">
              <a:solidFill>
                <a:schemeClr val="dk1"/>
              </a:solidFill>
              <a:latin typeface="Calibri"/>
              <a:ea typeface="Calibri"/>
              <a:cs typeface="Calibri"/>
              <a:sym typeface="Calibri"/>
            </a:endParaRPr>
          </a:p>
        </p:txBody>
      </p:sp>
      <p:sp>
        <p:nvSpPr>
          <p:cNvPr id="393" name="Google Shape;393;p18"/>
          <p:cNvSpPr/>
          <p:nvPr/>
        </p:nvSpPr>
        <p:spPr>
          <a:xfrm>
            <a:off x="1097280" y="2066544"/>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Under </a:t>
            </a:r>
            <a:r>
              <a:rPr b="1" i="0" lang="en-US" sz="1450" u="none" cap="none" strike="noStrike">
                <a:solidFill>
                  <a:srgbClr val="1F2A44"/>
                </a:solidFill>
                <a:latin typeface="Calibri"/>
                <a:ea typeface="Calibri"/>
                <a:cs typeface="Calibri"/>
                <a:sym typeface="Calibri"/>
              </a:rPr>
              <a:t>Rows</a:t>
            </a:r>
            <a:r>
              <a:rPr b="0" i="0" lang="en-US" sz="1450" u="none" cap="none" strike="noStrike">
                <a:solidFill>
                  <a:srgbClr val="1E2433"/>
                </a:solidFill>
                <a:latin typeface="Calibri"/>
                <a:ea typeface="Calibri"/>
                <a:cs typeface="Calibri"/>
                <a:sym typeface="Calibri"/>
              </a:rPr>
              <a:t>, click the </a:t>
            </a:r>
            <a:r>
              <a:rPr b="1" i="0" lang="en-US" sz="1450" u="none" cap="none" strike="noStrike">
                <a:solidFill>
                  <a:srgbClr val="1F2A44"/>
                </a:solidFill>
                <a:latin typeface="Calibri"/>
                <a:ea typeface="Calibri"/>
                <a:cs typeface="Calibri"/>
                <a:sym typeface="Calibri"/>
              </a:rPr>
              <a:t>+</a:t>
            </a:r>
            <a:r>
              <a:rPr b="0" i="0" lang="en-US" sz="1450" u="none" cap="none" strike="noStrike">
                <a:solidFill>
                  <a:srgbClr val="1E2433"/>
                </a:solidFill>
                <a:latin typeface="Calibri"/>
                <a:ea typeface="Calibri"/>
                <a:cs typeface="Calibri"/>
                <a:sym typeface="Calibri"/>
              </a:rPr>
              <a:t> and add your codes: Barriers to sharing and Enablers of sharing</a:t>
            </a:r>
            <a:endParaRPr b="0" i="0" sz="1450" u="none" cap="none" strike="noStrike">
              <a:solidFill>
                <a:schemeClr val="dk1"/>
              </a:solidFill>
              <a:latin typeface="Calibri"/>
              <a:ea typeface="Calibri"/>
              <a:cs typeface="Calibri"/>
              <a:sym typeface="Calibri"/>
            </a:endParaRPr>
          </a:p>
        </p:txBody>
      </p:sp>
      <p:sp>
        <p:nvSpPr>
          <p:cNvPr id="394" name="Google Shape;394;p18"/>
          <p:cNvSpPr/>
          <p:nvPr/>
        </p:nvSpPr>
        <p:spPr>
          <a:xfrm>
            <a:off x="502920" y="3076956"/>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5" name="Google Shape;395;p18"/>
          <p:cNvSpPr/>
          <p:nvPr/>
        </p:nvSpPr>
        <p:spPr>
          <a:xfrm>
            <a:off x="502920" y="3076956"/>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3</a:t>
            </a:r>
            <a:endParaRPr b="0" i="0" sz="1600" u="none" cap="none" strike="noStrike">
              <a:solidFill>
                <a:schemeClr val="dk1"/>
              </a:solidFill>
              <a:latin typeface="Calibri"/>
              <a:ea typeface="Calibri"/>
              <a:cs typeface="Calibri"/>
              <a:sym typeface="Calibri"/>
            </a:endParaRPr>
          </a:p>
        </p:txBody>
      </p:sp>
      <p:sp>
        <p:nvSpPr>
          <p:cNvPr id="396" name="Google Shape;396;p18"/>
          <p:cNvSpPr/>
          <p:nvPr/>
        </p:nvSpPr>
        <p:spPr>
          <a:xfrm>
            <a:off x="1097280" y="2898648"/>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Under </a:t>
            </a:r>
            <a:r>
              <a:rPr b="1" i="0" lang="en-US" sz="1450" u="none" cap="none" strike="noStrike">
                <a:solidFill>
                  <a:srgbClr val="1F2A44"/>
                </a:solidFill>
                <a:latin typeface="Calibri"/>
                <a:ea typeface="Calibri"/>
                <a:cs typeface="Calibri"/>
                <a:sym typeface="Calibri"/>
              </a:rPr>
              <a:t>Columns</a:t>
            </a:r>
            <a:r>
              <a:rPr b="0" i="0" lang="en-US" sz="1450" u="none" cap="none" strike="noStrike">
                <a:solidFill>
                  <a:srgbClr val="1E2433"/>
                </a:solidFill>
                <a:latin typeface="Calibri"/>
                <a:ea typeface="Calibri"/>
                <a:cs typeface="Calibri"/>
                <a:sym typeface="Calibri"/>
              </a:rPr>
              <a:t>, add your cases or an attribute such as Role once you have several participants</a:t>
            </a:r>
            <a:endParaRPr b="0" i="0" sz="1450" u="none" cap="none" strike="noStrike">
              <a:solidFill>
                <a:schemeClr val="dk1"/>
              </a:solidFill>
              <a:latin typeface="Calibri"/>
              <a:ea typeface="Calibri"/>
              <a:cs typeface="Calibri"/>
              <a:sym typeface="Calibri"/>
            </a:endParaRPr>
          </a:p>
        </p:txBody>
      </p:sp>
      <p:sp>
        <p:nvSpPr>
          <p:cNvPr id="397" name="Google Shape;397;p18"/>
          <p:cNvSpPr/>
          <p:nvPr/>
        </p:nvSpPr>
        <p:spPr>
          <a:xfrm>
            <a:off x="502920" y="3909060"/>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8" name="Google Shape;398;p18"/>
          <p:cNvSpPr/>
          <p:nvPr/>
        </p:nvSpPr>
        <p:spPr>
          <a:xfrm>
            <a:off x="502920" y="3909060"/>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4</a:t>
            </a:r>
            <a:endParaRPr b="0" i="0" sz="1600" u="none" cap="none" strike="noStrike">
              <a:solidFill>
                <a:schemeClr val="dk1"/>
              </a:solidFill>
              <a:latin typeface="Calibri"/>
              <a:ea typeface="Calibri"/>
              <a:cs typeface="Calibri"/>
              <a:sym typeface="Calibri"/>
            </a:endParaRPr>
          </a:p>
        </p:txBody>
      </p:sp>
      <p:sp>
        <p:nvSpPr>
          <p:cNvPr id="399" name="Google Shape;399;p18"/>
          <p:cNvSpPr/>
          <p:nvPr/>
        </p:nvSpPr>
        <p:spPr>
          <a:xfrm>
            <a:off x="1097280" y="3730752"/>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50"/>
              <a:buFont typeface="Calibri"/>
              <a:buNone/>
            </a:pPr>
            <a:r>
              <a:rPr b="0" i="0" lang="en-US" sz="1450" u="none" cap="none" strike="noStrike">
                <a:solidFill>
                  <a:srgbClr val="1E2433"/>
                </a:solidFill>
                <a:latin typeface="Calibri"/>
                <a:ea typeface="Calibri"/>
                <a:cs typeface="Calibri"/>
                <a:sym typeface="Calibri"/>
              </a:rPr>
              <a:t>Click </a:t>
            </a:r>
            <a:r>
              <a:rPr b="1" i="0" lang="en-US" sz="1450" u="none" cap="none" strike="noStrike">
                <a:solidFill>
                  <a:srgbClr val="1F2A44"/>
                </a:solidFill>
                <a:latin typeface="Calibri"/>
                <a:ea typeface="Calibri"/>
                <a:cs typeface="Calibri"/>
                <a:sym typeface="Calibri"/>
              </a:rPr>
              <a:t>Run Query</a:t>
            </a:r>
            <a:r>
              <a:rPr b="0" i="0" lang="en-US" sz="1450" u="none" cap="none" strike="noStrike">
                <a:solidFill>
                  <a:srgbClr val="1E2433"/>
                </a:solidFill>
                <a:latin typeface="Calibri"/>
                <a:ea typeface="Calibri"/>
                <a:cs typeface="Calibri"/>
                <a:sym typeface="Calibri"/>
              </a:rPr>
              <a:t>. Double-click any cell to open the exact extracts behind that number</a:t>
            </a:r>
            <a:endParaRPr b="0" i="0" sz="1450" u="none" cap="none" strike="noStrike">
              <a:solidFill>
                <a:schemeClr val="dk1"/>
              </a:solidFill>
              <a:latin typeface="Calibri"/>
              <a:ea typeface="Calibri"/>
              <a:cs typeface="Calibri"/>
              <a:sym typeface="Calibri"/>
            </a:endParaRPr>
          </a:p>
        </p:txBody>
      </p:sp>
      <p:sp>
        <p:nvSpPr>
          <p:cNvPr id="400" name="Google Shape;400;p18"/>
          <p:cNvSpPr/>
          <p:nvPr/>
        </p:nvSpPr>
        <p:spPr>
          <a:xfrm>
            <a:off x="502920" y="4526280"/>
            <a:ext cx="8138160" cy="566928"/>
          </a:xfrm>
          <a:prstGeom prst="roundRect">
            <a:avLst>
              <a:gd fmla="val 12903" name="adj"/>
            </a:avLst>
          </a:prstGeom>
          <a:solidFill>
            <a:srgbClr val="F3E3B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 name="Google Shape;401;p18"/>
          <p:cNvSpPr/>
          <p:nvPr/>
        </p:nvSpPr>
        <p:spPr>
          <a:xfrm>
            <a:off x="777240" y="4553712"/>
            <a:ext cx="7680960" cy="51206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Check:  </a:t>
            </a:r>
            <a:r>
              <a:rPr b="0" i="0" lang="en-US" sz="1450" u="none" cap="none" strike="noStrike">
                <a:solidFill>
                  <a:srgbClr val="1E2433"/>
                </a:solidFill>
                <a:latin typeface="Calibri"/>
                <a:ea typeface="Calibri"/>
                <a:cs typeface="Calibri"/>
                <a:sym typeface="Calibri"/>
              </a:rPr>
              <a:t>a grid of counts appears: the machinery for RQ3 and for cross-role comparison. The next slide shows how to read it.</a:t>
            </a:r>
            <a:endParaRPr b="0" i="0" sz="1450" u="none" cap="none" strike="noStrike">
              <a:solidFill>
                <a:schemeClr val="dk1"/>
              </a:solidFill>
              <a:latin typeface="Calibri"/>
              <a:ea typeface="Calibri"/>
              <a:cs typeface="Calibri"/>
              <a:sym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06" name="Shape 406"/>
        <p:cNvGrpSpPr/>
        <p:nvPr/>
      </p:nvGrpSpPr>
      <p:grpSpPr>
        <a:xfrm>
          <a:off x="0" y="0"/>
          <a:ext cx="0" cy="0"/>
          <a:chOff x="0" y="0"/>
          <a:chExt cx="0" cy="0"/>
        </a:xfrm>
      </p:grpSpPr>
      <p:sp>
        <p:nvSpPr>
          <p:cNvPr id="407" name="Google Shape;407;p19"/>
          <p:cNvSpPr/>
          <p:nvPr/>
        </p:nvSpPr>
        <p:spPr>
          <a:xfrm>
            <a:off x="502920" y="292608"/>
            <a:ext cx="813816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3000"/>
              <a:buFont typeface="Cambria"/>
              <a:buNone/>
            </a:pPr>
            <a:r>
              <a:rPr b="1" i="0" lang="en-US" sz="3000" u="none" cap="none" strike="noStrike">
                <a:solidFill>
                  <a:srgbClr val="1F2A44"/>
                </a:solidFill>
                <a:latin typeface="Cambria"/>
                <a:ea typeface="Cambria"/>
                <a:cs typeface="Cambria"/>
                <a:sym typeface="Cambria"/>
              </a:rPr>
              <a:t>Check: reading query output</a:t>
            </a:r>
            <a:endParaRPr b="0" i="0" sz="3000" u="none" cap="none" strike="noStrike">
              <a:solidFill>
                <a:schemeClr val="dk1"/>
              </a:solidFill>
              <a:latin typeface="Calibri"/>
              <a:ea typeface="Calibri"/>
              <a:cs typeface="Calibri"/>
              <a:sym typeface="Calibri"/>
            </a:endParaRPr>
          </a:p>
        </p:txBody>
      </p:sp>
      <p:sp>
        <p:nvSpPr>
          <p:cNvPr id="408" name="Google Shape;408;p19"/>
          <p:cNvSpPr/>
          <p:nvPr/>
        </p:nvSpPr>
        <p:spPr>
          <a:xfrm>
            <a:off x="502920" y="1078992"/>
            <a:ext cx="402336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Matrix coding: codes crossed with an attribute</a:t>
            </a:r>
            <a:endParaRPr b="0" i="0" sz="1500" u="none" cap="none" strike="noStrike">
              <a:solidFill>
                <a:schemeClr val="dk1"/>
              </a:solidFill>
              <a:latin typeface="Calibri"/>
              <a:ea typeface="Calibri"/>
              <a:cs typeface="Calibri"/>
              <a:sym typeface="Calibri"/>
            </a:endParaRPr>
          </a:p>
        </p:txBody>
      </p:sp>
      <p:graphicFrame>
        <p:nvGraphicFramePr>
          <p:cNvPr id="409" name="Google Shape;409;p19"/>
          <p:cNvGraphicFramePr/>
          <p:nvPr/>
        </p:nvGraphicFramePr>
        <p:xfrm>
          <a:off x="502920" y="1554480"/>
          <a:ext cx="3000000" cy="3000000"/>
        </p:xfrm>
        <a:graphic>
          <a:graphicData uri="http://schemas.openxmlformats.org/drawingml/2006/table">
            <a:tbl>
              <a:tblPr>
                <a:noFill/>
                <a:tableStyleId>{B6290A12-9427-4C52-AD3F-6E78450EA1EC}</a:tableStyleId>
              </a:tblPr>
              <a:tblGrid>
                <a:gridCol w="1920250"/>
                <a:gridCol w="1051550"/>
                <a:gridCol w="1051550"/>
              </a:tblGrid>
              <a:tr h="457200">
                <a:tc>
                  <a:txBody>
                    <a:bodyPr/>
                    <a:lstStyle/>
                    <a:p>
                      <a:pPr indent="0" lvl="0" marL="0" marR="0" rtl="0" algn="ctr">
                        <a:spcBef>
                          <a:spcPts val="0"/>
                        </a:spcBef>
                        <a:spcAft>
                          <a:spcPts val="0"/>
                        </a:spcAft>
                        <a:buClr>
                          <a:schemeClr val="dk1"/>
                        </a:buClr>
                        <a:buSzPts val="1400"/>
                        <a:buFont typeface="Calibri"/>
                        <a:buNone/>
                      </a:pPr>
                      <a:r>
                        <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1F2A44"/>
                    </a:solidFill>
                  </a:tcPr>
                </a:tc>
                <a:tc>
                  <a:txBody>
                    <a:bodyPr/>
                    <a:lstStyle/>
                    <a:p>
                      <a:pPr indent="0" lvl="0" marL="0" marR="0" rtl="0" algn="ctr">
                        <a:spcBef>
                          <a:spcPts val="0"/>
                        </a:spcBef>
                        <a:spcAft>
                          <a:spcPts val="0"/>
                        </a:spcAft>
                        <a:buClr>
                          <a:srgbClr val="FFFFFF"/>
                        </a:buClr>
                        <a:buSzPts val="1400"/>
                        <a:buFont typeface="Calibri"/>
                        <a:buNone/>
                      </a:pPr>
                      <a:r>
                        <a:rPr b="1" lang="en-US" sz="1400" u="none" cap="none" strike="noStrike">
                          <a:solidFill>
                            <a:srgbClr val="FFFFFF"/>
                          </a:solidFill>
                          <a:latin typeface="Calibri"/>
                          <a:ea typeface="Calibri"/>
                          <a:cs typeface="Calibri"/>
                          <a:sym typeface="Calibri"/>
                        </a:rPr>
                        <a:t>Senior</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1F2A44"/>
                    </a:solidFill>
                  </a:tcPr>
                </a:tc>
                <a:tc>
                  <a:txBody>
                    <a:bodyPr/>
                    <a:lstStyle/>
                    <a:p>
                      <a:pPr indent="0" lvl="0" marL="0" marR="0" rtl="0" algn="ctr">
                        <a:spcBef>
                          <a:spcPts val="0"/>
                        </a:spcBef>
                        <a:spcAft>
                          <a:spcPts val="0"/>
                        </a:spcAft>
                        <a:buClr>
                          <a:srgbClr val="FFFFFF"/>
                        </a:buClr>
                        <a:buSzPts val="1400"/>
                        <a:buFont typeface="Calibri"/>
                        <a:buNone/>
                      </a:pPr>
                      <a:r>
                        <a:rPr b="1" lang="en-US" sz="1400" u="none" cap="none" strike="noStrike">
                          <a:solidFill>
                            <a:srgbClr val="FFFFFF"/>
                          </a:solidFill>
                          <a:latin typeface="Calibri"/>
                          <a:ea typeface="Calibri"/>
                          <a:cs typeface="Calibri"/>
                          <a:sym typeface="Calibri"/>
                        </a:rPr>
                        <a:t>Junior</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1F2A44"/>
                    </a:solidFill>
                  </a:tcPr>
                </a:tc>
              </a:tr>
              <a:tr h="457200">
                <a:tc>
                  <a:txBody>
                    <a:bodyPr/>
                    <a:lstStyle/>
                    <a:p>
                      <a:pPr indent="0" lvl="0" marL="0" marR="0" rtl="0" algn="l">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Barriers</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4F6FA"/>
                    </a:solidFill>
                  </a:tcPr>
                </a:tc>
                <a:tc>
                  <a:txBody>
                    <a:bodyPr/>
                    <a:lstStyle/>
                    <a:p>
                      <a:pPr indent="0" lvl="0" marL="0" marR="0" rtl="0" algn="ctr">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18</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4F6FA"/>
                    </a:solidFill>
                  </a:tcPr>
                </a:tc>
                <a:tc>
                  <a:txBody>
                    <a:bodyPr/>
                    <a:lstStyle/>
                    <a:p>
                      <a:pPr indent="0" lvl="0" marL="0" marR="0" rtl="0" algn="ctr">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6</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4F6FA"/>
                    </a:solidFill>
                  </a:tcPr>
                </a:tc>
              </a:tr>
              <a:tr h="457200">
                <a:tc>
                  <a:txBody>
                    <a:bodyPr/>
                    <a:lstStyle/>
                    <a:p>
                      <a:pPr indent="0" lvl="0" marL="0" marR="0" rtl="0" algn="l">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Enablers</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FFFFF"/>
                    </a:solidFill>
                  </a:tcPr>
                </a:tc>
                <a:tc>
                  <a:txBody>
                    <a:bodyPr/>
                    <a:lstStyle/>
                    <a:p>
                      <a:pPr indent="0" lvl="0" marL="0" marR="0" rtl="0" algn="ctr">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7</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FFFFF"/>
                    </a:solidFill>
                  </a:tcPr>
                </a:tc>
                <a:tc>
                  <a:txBody>
                    <a:bodyPr/>
                    <a:lstStyle/>
                    <a:p>
                      <a:pPr indent="0" lvl="0" marL="0" marR="0" rtl="0" algn="ctr">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14</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FFFFF"/>
                    </a:solidFill>
                  </a:tcPr>
                </a:tc>
              </a:tr>
              <a:tr h="457200">
                <a:tc>
                  <a:txBody>
                    <a:bodyPr/>
                    <a:lstStyle/>
                    <a:p>
                      <a:pPr indent="0" lvl="0" marL="0" marR="0" rtl="0" algn="l">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Trust in leadership</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4F6FA"/>
                    </a:solidFill>
                  </a:tcPr>
                </a:tc>
                <a:tc>
                  <a:txBody>
                    <a:bodyPr/>
                    <a:lstStyle/>
                    <a:p>
                      <a:pPr indent="0" lvl="0" marL="0" marR="0" rtl="0" algn="ctr">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4</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4F6FA"/>
                    </a:solidFill>
                  </a:tcPr>
                </a:tc>
                <a:tc>
                  <a:txBody>
                    <a:bodyPr/>
                    <a:lstStyle/>
                    <a:p>
                      <a:pPr indent="0" lvl="0" marL="0" marR="0" rtl="0" algn="ctr">
                        <a:spcBef>
                          <a:spcPts val="0"/>
                        </a:spcBef>
                        <a:spcAft>
                          <a:spcPts val="0"/>
                        </a:spcAft>
                        <a:buClr>
                          <a:srgbClr val="1E2433"/>
                        </a:buClr>
                        <a:buSzPts val="1400"/>
                        <a:buFont typeface="Calibri"/>
                        <a:buNone/>
                      </a:pPr>
                      <a:r>
                        <a:rPr lang="en-US" sz="1400" u="none" cap="none" strike="noStrike">
                          <a:solidFill>
                            <a:srgbClr val="1E2433"/>
                          </a:solidFill>
                          <a:latin typeface="Calibri"/>
                          <a:ea typeface="Calibri"/>
                          <a:cs typeface="Calibri"/>
                          <a:sym typeface="Calibri"/>
                        </a:rPr>
                        <a:t>11</a:t>
                      </a:r>
                      <a:endParaRPr sz="1400" u="none" cap="none" strike="noStrike">
                        <a:latin typeface="Calibri"/>
                        <a:ea typeface="Calibri"/>
                        <a:cs typeface="Calibri"/>
                        <a:sym typeface="Calibri"/>
                      </a:endParaRPr>
                    </a:p>
                  </a:txBody>
                  <a:tcPr marT="54875" marB="54875" marR="54875" marL="54875" anchor="ctr">
                    <a:lnL cap="flat" cmpd="sng" w="12700">
                      <a:solidFill>
                        <a:srgbClr val="D5DBE6"/>
                      </a:solidFill>
                      <a:prstDash val="solid"/>
                      <a:round/>
                      <a:headEnd len="sm" w="sm" type="none"/>
                      <a:tailEnd len="sm" w="sm" type="none"/>
                    </a:lnL>
                    <a:lnR cap="flat" cmpd="sng" w="12700">
                      <a:solidFill>
                        <a:srgbClr val="D5DBE6"/>
                      </a:solidFill>
                      <a:prstDash val="solid"/>
                      <a:round/>
                      <a:headEnd len="sm" w="sm" type="none"/>
                      <a:tailEnd len="sm" w="sm" type="none"/>
                    </a:lnR>
                    <a:lnT cap="flat" cmpd="sng" w="12700">
                      <a:solidFill>
                        <a:srgbClr val="D5DBE6"/>
                      </a:solidFill>
                      <a:prstDash val="solid"/>
                      <a:round/>
                      <a:headEnd len="sm" w="sm" type="none"/>
                      <a:tailEnd len="sm" w="sm" type="none"/>
                    </a:lnT>
                    <a:lnB cap="flat" cmpd="sng" w="12700">
                      <a:solidFill>
                        <a:srgbClr val="D5DBE6"/>
                      </a:solidFill>
                      <a:prstDash val="solid"/>
                      <a:round/>
                      <a:headEnd len="sm" w="sm" type="none"/>
                      <a:tailEnd len="sm" w="sm" type="none"/>
                    </a:lnB>
                    <a:solidFill>
                      <a:srgbClr val="F4F6FA"/>
                    </a:solidFill>
                  </a:tcPr>
                </a:tc>
              </a:tr>
            </a:tbl>
          </a:graphicData>
        </a:graphic>
      </p:graphicFrame>
      <p:sp>
        <p:nvSpPr>
          <p:cNvPr id="410" name="Google Shape;410;p19"/>
          <p:cNvSpPr/>
          <p:nvPr/>
        </p:nvSpPr>
        <p:spPr>
          <a:xfrm>
            <a:off x="502920" y="3611880"/>
            <a:ext cx="4023360" cy="8686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Each cell count opens the underlying extracts. The pattern is a prompt for interpretation, never a finding in itself.</a:t>
            </a:r>
            <a:endParaRPr b="0" i="0" sz="1400" u="none" cap="none" strike="noStrike">
              <a:solidFill>
                <a:schemeClr val="dk1"/>
              </a:solidFill>
              <a:latin typeface="Calibri"/>
              <a:ea typeface="Calibri"/>
              <a:cs typeface="Calibri"/>
              <a:sym typeface="Calibri"/>
            </a:endParaRPr>
          </a:p>
        </p:txBody>
      </p:sp>
      <p:sp>
        <p:nvSpPr>
          <p:cNvPr id="411" name="Google Shape;411;p19"/>
          <p:cNvSpPr/>
          <p:nvPr/>
        </p:nvSpPr>
        <p:spPr>
          <a:xfrm>
            <a:off x="4892040" y="1078992"/>
            <a:ext cx="374904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Word frequency: top terms across the corpus</a:t>
            </a:r>
            <a:endParaRPr b="0" i="0" sz="1500" u="none" cap="none" strike="noStrike">
              <a:solidFill>
                <a:schemeClr val="dk1"/>
              </a:solidFill>
              <a:latin typeface="Calibri"/>
              <a:ea typeface="Calibri"/>
              <a:cs typeface="Calibri"/>
              <a:sym typeface="Calibri"/>
            </a:endParaRPr>
          </a:p>
        </p:txBody>
      </p:sp>
      <p:sp>
        <p:nvSpPr>
          <p:cNvPr id="412" name="Google Shape;412;p19"/>
          <p:cNvSpPr/>
          <p:nvPr/>
        </p:nvSpPr>
        <p:spPr>
          <a:xfrm>
            <a:off x="4892040" y="1600200"/>
            <a:ext cx="1051560" cy="32918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change</a:t>
            </a:r>
            <a:endParaRPr b="0" i="0" sz="1400" u="none" cap="none" strike="noStrike">
              <a:solidFill>
                <a:schemeClr val="dk1"/>
              </a:solidFill>
              <a:latin typeface="Calibri"/>
              <a:ea typeface="Calibri"/>
              <a:cs typeface="Calibri"/>
              <a:sym typeface="Calibri"/>
            </a:endParaRPr>
          </a:p>
        </p:txBody>
      </p:sp>
      <p:sp>
        <p:nvSpPr>
          <p:cNvPr id="413" name="Google Shape;413;p19"/>
          <p:cNvSpPr/>
          <p:nvPr/>
        </p:nvSpPr>
        <p:spPr>
          <a:xfrm>
            <a:off x="5989320" y="1645920"/>
            <a:ext cx="2148840" cy="237744"/>
          </a:xfrm>
          <a:prstGeom prst="roundRect">
            <a:avLst>
              <a:gd fmla="val 19231" name="adj"/>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4" name="Google Shape;414;p19"/>
          <p:cNvSpPr/>
          <p:nvPr/>
        </p:nvSpPr>
        <p:spPr>
          <a:xfrm>
            <a:off x="8183880" y="1600200"/>
            <a:ext cx="502920" cy="32918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07085"/>
              </a:buClr>
              <a:buSzPts val="1400"/>
              <a:buFont typeface="Calibri"/>
              <a:buNone/>
            </a:pPr>
            <a:r>
              <a:rPr b="0" i="0" lang="en-US" sz="1400" u="none" cap="none" strike="noStrike">
                <a:solidFill>
                  <a:srgbClr val="607085"/>
                </a:solidFill>
                <a:latin typeface="Calibri"/>
                <a:ea typeface="Calibri"/>
                <a:cs typeface="Calibri"/>
                <a:sym typeface="Calibri"/>
              </a:rPr>
              <a:t>84</a:t>
            </a:r>
            <a:endParaRPr b="0" i="0" sz="1400" u="none" cap="none" strike="noStrike">
              <a:solidFill>
                <a:schemeClr val="dk1"/>
              </a:solidFill>
              <a:latin typeface="Calibri"/>
              <a:ea typeface="Calibri"/>
              <a:cs typeface="Calibri"/>
              <a:sym typeface="Calibri"/>
            </a:endParaRPr>
          </a:p>
        </p:txBody>
      </p:sp>
      <p:sp>
        <p:nvSpPr>
          <p:cNvPr id="415" name="Google Shape;415;p19"/>
          <p:cNvSpPr/>
          <p:nvPr/>
        </p:nvSpPr>
        <p:spPr>
          <a:xfrm>
            <a:off x="4892040" y="2020824"/>
            <a:ext cx="1051560" cy="32918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pressure</a:t>
            </a:r>
            <a:endParaRPr b="0" i="0" sz="1400" u="none" cap="none" strike="noStrike">
              <a:solidFill>
                <a:schemeClr val="dk1"/>
              </a:solidFill>
              <a:latin typeface="Calibri"/>
              <a:ea typeface="Calibri"/>
              <a:cs typeface="Calibri"/>
              <a:sym typeface="Calibri"/>
            </a:endParaRPr>
          </a:p>
        </p:txBody>
      </p:sp>
      <p:sp>
        <p:nvSpPr>
          <p:cNvPr id="416" name="Google Shape;416;p19"/>
          <p:cNvSpPr/>
          <p:nvPr/>
        </p:nvSpPr>
        <p:spPr>
          <a:xfrm>
            <a:off x="5989320" y="2066544"/>
            <a:ext cx="1560467" cy="237744"/>
          </a:xfrm>
          <a:prstGeom prst="roundRect">
            <a:avLst>
              <a:gd fmla="val 19231" name="adj"/>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7" name="Google Shape;417;p19"/>
          <p:cNvSpPr/>
          <p:nvPr/>
        </p:nvSpPr>
        <p:spPr>
          <a:xfrm>
            <a:off x="7595507" y="2020824"/>
            <a:ext cx="502920" cy="32918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07085"/>
              </a:buClr>
              <a:buSzPts val="1400"/>
              <a:buFont typeface="Calibri"/>
              <a:buNone/>
            </a:pPr>
            <a:r>
              <a:rPr b="0" i="0" lang="en-US" sz="1400" u="none" cap="none" strike="noStrike">
                <a:solidFill>
                  <a:srgbClr val="607085"/>
                </a:solidFill>
                <a:latin typeface="Calibri"/>
                <a:ea typeface="Calibri"/>
                <a:cs typeface="Calibri"/>
                <a:sym typeface="Calibri"/>
              </a:rPr>
              <a:t>61</a:t>
            </a:r>
            <a:endParaRPr b="0" i="0" sz="1400" u="none" cap="none" strike="noStrike">
              <a:solidFill>
                <a:schemeClr val="dk1"/>
              </a:solidFill>
              <a:latin typeface="Calibri"/>
              <a:ea typeface="Calibri"/>
              <a:cs typeface="Calibri"/>
              <a:sym typeface="Calibri"/>
            </a:endParaRPr>
          </a:p>
        </p:txBody>
      </p:sp>
      <p:sp>
        <p:nvSpPr>
          <p:cNvPr id="418" name="Google Shape;418;p19"/>
          <p:cNvSpPr/>
          <p:nvPr/>
        </p:nvSpPr>
        <p:spPr>
          <a:xfrm>
            <a:off x="4892040" y="2441448"/>
            <a:ext cx="1051560" cy="32918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trust</a:t>
            </a:r>
            <a:endParaRPr b="0" i="0" sz="1400" u="none" cap="none" strike="noStrike">
              <a:solidFill>
                <a:schemeClr val="dk1"/>
              </a:solidFill>
              <a:latin typeface="Calibri"/>
              <a:ea typeface="Calibri"/>
              <a:cs typeface="Calibri"/>
              <a:sym typeface="Calibri"/>
            </a:endParaRPr>
          </a:p>
        </p:txBody>
      </p:sp>
      <p:sp>
        <p:nvSpPr>
          <p:cNvPr id="419" name="Google Shape;419;p19"/>
          <p:cNvSpPr/>
          <p:nvPr/>
        </p:nvSpPr>
        <p:spPr>
          <a:xfrm>
            <a:off x="5989320" y="2487168"/>
            <a:ext cx="1458141" cy="237744"/>
          </a:xfrm>
          <a:prstGeom prst="roundRect">
            <a:avLst>
              <a:gd fmla="val 19231" name="adj"/>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0" name="Google Shape;420;p19"/>
          <p:cNvSpPr/>
          <p:nvPr/>
        </p:nvSpPr>
        <p:spPr>
          <a:xfrm>
            <a:off x="7493181" y="2441448"/>
            <a:ext cx="502920" cy="32918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07085"/>
              </a:buClr>
              <a:buSzPts val="1400"/>
              <a:buFont typeface="Calibri"/>
              <a:buNone/>
            </a:pPr>
            <a:r>
              <a:rPr b="0" i="0" lang="en-US" sz="1400" u="none" cap="none" strike="noStrike">
                <a:solidFill>
                  <a:srgbClr val="607085"/>
                </a:solidFill>
                <a:latin typeface="Calibri"/>
                <a:ea typeface="Calibri"/>
                <a:cs typeface="Calibri"/>
                <a:sym typeface="Calibri"/>
              </a:rPr>
              <a:t>57</a:t>
            </a:r>
            <a:endParaRPr b="0" i="0" sz="1400" u="none" cap="none" strike="noStrike">
              <a:solidFill>
                <a:schemeClr val="dk1"/>
              </a:solidFill>
              <a:latin typeface="Calibri"/>
              <a:ea typeface="Calibri"/>
              <a:cs typeface="Calibri"/>
              <a:sym typeface="Calibri"/>
            </a:endParaRPr>
          </a:p>
        </p:txBody>
      </p:sp>
      <p:sp>
        <p:nvSpPr>
          <p:cNvPr id="421" name="Google Shape;421;p19"/>
          <p:cNvSpPr/>
          <p:nvPr/>
        </p:nvSpPr>
        <p:spPr>
          <a:xfrm>
            <a:off x="4892040" y="2862072"/>
            <a:ext cx="1051560" cy="32918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team</a:t>
            </a:r>
            <a:endParaRPr b="0" i="0" sz="1400" u="none" cap="none" strike="noStrike">
              <a:solidFill>
                <a:schemeClr val="dk1"/>
              </a:solidFill>
              <a:latin typeface="Calibri"/>
              <a:ea typeface="Calibri"/>
              <a:cs typeface="Calibri"/>
              <a:sym typeface="Calibri"/>
            </a:endParaRPr>
          </a:p>
        </p:txBody>
      </p:sp>
      <p:sp>
        <p:nvSpPr>
          <p:cNvPr id="422" name="Google Shape;422;p19"/>
          <p:cNvSpPr/>
          <p:nvPr/>
        </p:nvSpPr>
        <p:spPr>
          <a:xfrm>
            <a:off x="5989320" y="2907792"/>
            <a:ext cx="1330234" cy="237744"/>
          </a:xfrm>
          <a:prstGeom prst="roundRect">
            <a:avLst>
              <a:gd fmla="val 19231" name="adj"/>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3" name="Google Shape;423;p19"/>
          <p:cNvSpPr/>
          <p:nvPr/>
        </p:nvSpPr>
        <p:spPr>
          <a:xfrm>
            <a:off x="7365274" y="2862072"/>
            <a:ext cx="502920" cy="32918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07085"/>
              </a:buClr>
              <a:buSzPts val="1400"/>
              <a:buFont typeface="Calibri"/>
              <a:buNone/>
            </a:pPr>
            <a:r>
              <a:rPr b="0" i="0" lang="en-US" sz="1400" u="none" cap="none" strike="noStrike">
                <a:solidFill>
                  <a:srgbClr val="607085"/>
                </a:solidFill>
                <a:latin typeface="Calibri"/>
                <a:ea typeface="Calibri"/>
                <a:cs typeface="Calibri"/>
                <a:sym typeface="Calibri"/>
              </a:rPr>
              <a:t>52</a:t>
            </a:r>
            <a:endParaRPr b="0" i="0" sz="1400" u="none" cap="none" strike="noStrike">
              <a:solidFill>
                <a:schemeClr val="dk1"/>
              </a:solidFill>
              <a:latin typeface="Calibri"/>
              <a:ea typeface="Calibri"/>
              <a:cs typeface="Calibri"/>
              <a:sym typeface="Calibri"/>
            </a:endParaRPr>
          </a:p>
        </p:txBody>
      </p:sp>
      <p:sp>
        <p:nvSpPr>
          <p:cNvPr id="424" name="Google Shape;424;p19"/>
          <p:cNvSpPr/>
          <p:nvPr/>
        </p:nvSpPr>
        <p:spPr>
          <a:xfrm>
            <a:off x="4892040" y="3282696"/>
            <a:ext cx="1051560" cy="32918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targets</a:t>
            </a:r>
            <a:endParaRPr b="0" i="0" sz="1400" u="none" cap="none" strike="noStrike">
              <a:solidFill>
                <a:schemeClr val="dk1"/>
              </a:solidFill>
              <a:latin typeface="Calibri"/>
              <a:ea typeface="Calibri"/>
              <a:cs typeface="Calibri"/>
              <a:sym typeface="Calibri"/>
            </a:endParaRPr>
          </a:p>
        </p:txBody>
      </p:sp>
      <p:sp>
        <p:nvSpPr>
          <p:cNvPr id="425" name="Google Shape;425;p19"/>
          <p:cNvSpPr/>
          <p:nvPr/>
        </p:nvSpPr>
        <p:spPr>
          <a:xfrm>
            <a:off x="5989320" y="3328416"/>
            <a:ext cx="1023257" cy="237744"/>
          </a:xfrm>
          <a:prstGeom prst="roundRect">
            <a:avLst>
              <a:gd fmla="val 19231" name="adj"/>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6" name="Google Shape;426;p19"/>
          <p:cNvSpPr/>
          <p:nvPr/>
        </p:nvSpPr>
        <p:spPr>
          <a:xfrm>
            <a:off x="7058297" y="3282696"/>
            <a:ext cx="502920" cy="32918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07085"/>
              </a:buClr>
              <a:buSzPts val="1400"/>
              <a:buFont typeface="Calibri"/>
              <a:buNone/>
            </a:pPr>
            <a:r>
              <a:rPr b="0" i="0" lang="en-US" sz="1400" u="none" cap="none" strike="noStrike">
                <a:solidFill>
                  <a:srgbClr val="607085"/>
                </a:solidFill>
                <a:latin typeface="Calibri"/>
                <a:ea typeface="Calibri"/>
                <a:cs typeface="Calibri"/>
                <a:sym typeface="Calibri"/>
              </a:rPr>
              <a:t>40</a:t>
            </a:r>
            <a:endParaRPr b="0" i="0" sz="1400" u="none" cap="none" strike="noStrike">
              <a:solidFill>
                <a:schemeClr val="dk1"/>
              </a:solidFill>
              <a:latin typeface="Calibri"/>
              <a:ea typeface="Calibri"/>
              <a:cs typeface="Calibri"/>
              <a:sym typeface="Calibri"/>
            </a:endParaRPr>
          </a:p>
        </p:txBody>
      </p:sp>
      <p:sp>
        <p:nvSpPr>
          <p:cNvPr id="427" name="Google Shape;427;p19"/>
          <p:cNvSpPr/>
          <p:nvPr/>
        </p:nvSpPr>
        <p:spPr>
          <a:xfrm>
            <a:off x="4892040" y="3749040"/>
            <a:ext cx="3749040" cy="7315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Familiarisation only: frequent words are often the least interesting ones.</a:t>
            </a:r>
            <a:endParaRPr b="0" i="0" sz="1400" u="none" cap="none" strike="noStrike">
              <a:solidFill>
                <a:schemeClr val="dk1"/>
              </a:solidFill>
              <a:latin typeface="Calibri"/>
              <a:ea typeface="Calibri"/>
              <a:cs typeface="Calibri"/>
              <a:sym typeface="Calibri"/>
            </a:endParaRPr>
          </a:p>
        </p:txBody>
      </p:sp>
      <p:sp>
        <p:nvSpPr>
          <p:cNvPr id="428" name="Google Shape;428;p19"/>
          <p:cNvSpPr/>
          <p:nvPr/>
        </p:nvSpPr>
        <p:spPr>
          <a:xfrm>
            <a:off x="502920" y="4617720"/>
            <a:ext cx="8138160" cy="38404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607085"/>
              </a:buClr>
              <a:buSzPts val="1400"/>
              <a:buFont typeface="Calibri"/>
              <a:buNone/>
            </a:pPr>
            <a:r>
              <a:rPr b="0" i="1" lang="en-US" sz="1400" u="none" cap="none" strike="noStrike">
                <a:solidFill>
                  <a:srgbClr val="607085"/>
                </a:solidFill>
                <a:latin typeface="Calibri"/>
                <a:ea typeface="Calibri"/>
                <a:cs typeface="Calibri"/>
                <a:sym typeface="Calibri"/>
              </a:rPr>
              <a:t>Illustrative recreations of NVivo query output.</a:t>
            </a:r>
            <a:endParaRPr b="0" i="0" sz="1400" u="none" cap="none" strike="noStrike">
              <a:solidFill>
                <a:schemeClr val="dk1"/>
              </a:solidFill>
              <a:latin typeface="Calibri"/>
              <a:ea typeface="Calibri"/>
              <a:cs typeface="Calibri"/>
              <a:sym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33" name="Shape 433"/>
        <p:cNvGrpSpPr/>
        <p:nvPr/>
      </p:nvGrpSpPr>
      <p:grpSpPr>
        <a:xfrm>
          <a:off x="0" y="0"/>
          <a:ext cx="0" cy="0"/>
          <a:chOff x="0" y="0"/>
          <a:chExt cx="0" cy="0"/>
        </a:xfrm>
      </p:grpSpPr>
      <p:sp>
        <p:nvSpPr>
          <p:cNvPr id="434" name="Google Shape;434;p20"/>
          <p:cNvSpPr/>
          <p:nvPr/>
        </p:nvSpPr>
        <p:spPr>
          <a:xfrm>
            <a:off x="502920" y="292608"/>
            <a:ext cx="667512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3000"/>
              <a:buFont typeface="Cambria"/>
              <a:buNone/>
            </a:pPr>
            <a:r>
              <a:rPr b="1" i="0" lang="en-US" sz="3000" u="none" cap="none" strike="noStrike">
                <a:solidFill>
                  <a:srgbClr val="1F2A44"/>
                </a:solidFill>
                <a:latin typeface="Cambria"/>
                <a:ea typeface="Cambria"/>
                <a:cs typeface="Cambria"/>
                <a:sym typeface="Cambria"/>
              </a:rPr>
              <a:t>Export your evidence and back up</a:t>
            </a:r>
            <a:endParaRPr b="0" i="0" sz="3000" u="none" cap="none" strike="noStrike">
              <a:solidFill>
                <a:schemeClr val="dk1"/>
              </a:solidFill>
              <a:latin typeface="Calibri"/>
              <a:ea typeface="Calibri"/>
              <a:cs typeface="Calibri"/>
              <a:sym typeface="Calibri"/>
            </a:endParaRPr>
          </a:p>
        </p:txBody>
      </p:sp>
      <p:sp>
        <p:nvSpPr>
          <p:cNvPr id="435" name="Google Shape;435;p20"/>
          <p:cNvSpPr/>
          <p:nvPr/>
        </p:nvSpPr>
        <p:spPr>
          <a:xfrm>
            <a:off x="7315200" y="347472"/>
            <a:ext cx="1371600" cy="475488"/>
          </a:xfrm>
          <a:prstGeom prst="roundRect">
            <a:avLst>
              <a:gd fmla="val 23077" name="adj"/>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6" name="Google Shape;436;p20"/>
          <p:cNvSpPr/>
          <p:nvPr/>
        </p:nvSpPr>
        <p:spPr>
          <a:xfrm>
            <a:off x="7315200" y="347472"/>
            <a:ext cx="1371600" cy="475488"/>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TASK 11</a:t>
            </a:r>
            <a:endParaRPr b="0" i="0" sz="1500" u="none" cap="none" strike="noStrike">
              <a:solidFill>
                <a:schemeClr val="dk1"/>
              </a:solidFill>
              <a:latin typeface="Calibri"/>
              <a:ea typeface="Calibri"/>
              <a:cs typeface="Calibri"/>
              <a:sym typeface="Calibri"/>
            </a:endParaRPr>
          </a:p>
        </p:txBody>
      </p:sp>
      <p:sp>
        <p:nvSpPr>
          <p:cNvPr id="437" name="Google Shape;437;p20"/>
          <p:cNvSpPr/>
          <p:nvPr/>
        </p:nvSpPr>
        <p:spPr>
          <a:xfrm>
            <a:off x="502920" y="1412748"/>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8" name="Google Shape;438;p20"/>
          <p:cNvSpPr/>
          <p:nvPr/>
        </p:nvSpPr>
        <p:spPr>
          <a:xfrm>
            <a:off x="502920" y="1412748"/>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1</a:t>
            </a:r>
            <a:endParaRPr b="0" i="0" sz="1600" u="none" cap="none" strike="noStrike">
              <a:solidFill>
                <a:schemeClr val="dk1"/>
              </a:solidFill>
              <a:latin typeface="Calibri"/>
              <a:ea typeface="Calibri"/>
              <a:cs typeface="Calibri"/>
              <a:sym typeface="Calibri"/>
            </a:endParaRPr>
          </a:p>
        </p:txBody>
      </p:sp>
      <p:sp>
        <p:nvSpPr>
          <p:cNvPr id="439" name="Google Shape;439;p20"/>
          <p:cNvSpPr/>
          <p:nvPr/>
        </p:nvSpPr>
        <p:spPr>
          <a:xfrm>
            <a:off x="1097280" y="1234440"/>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On the ribbon click </a:t>
            </a:r>
            <a:r>
              <a:rPr b="1" i="0" lang="en-US" sz="1400" u="none" cap="none" strike="noStrike">
                <a:solidFill>
                  <a:srgbClr val="1F2A44"/>
                </a:solidFill>
                <a:latin typeface="Calibri"/>
                <a:ea typeface="Calibri"/>
                <a:cs typeface="Calibri"/>
                <a:sym typeface="Calibri"/>
              </a:rPr>
              <a:t>Share</a:t>
            </a:r>
            <a:r>
              <a:rPr b="0" i="0" lang="en-US" sz="1400" u="none" cap="none" strike="noStrike">
                <a:solidFill>
                  <a:srgbClr val="1E2433"/>
                </a:solidFill>
                <a:latin typeface="Calibri"/>
                <a:ea typeface="Calibri"/>
                <a:cs typeface="Calibri"/>
                <a:sym typeface="Calibri"/>
              </a:rPr>
              <a:t>, then </a:t>
            </a:r>
            <a:r>
              <a:rPr b="1" i="0" lang="en-US" sz="1400" u="none" cap="none" strike="noStrike">
                <a:solidFill>
                  <a:srgbClr val="1F2A44"/>
                </a:solidFill>
                <a:latin typeface="Calibri"/>
                <a:ea typeface="Calibri"/>
                <a:cs typeface="Calibri"/>
                <a:sym typeface="Calibri"/>
              </a:rPr>
              <a:t>Export</a:t>
            </a:r>
            <a:r>
              <a:rPr b="0" i="0" lang="en-US" sz="1400" u="none" cap="none" strike="noStrike">
                <a:solidFill>
                  <a:srgbClr val="1E2433"/>
                </a:solidFill>
                <a:latin typeface="Calibri"/>
                <a:ea typeface="Calibri"/>
                <a:cs typeface="Calibri"/>
                <a:sym typeface="Calibri"/>
              </a:rPr>
              <a:t>, then </a:t>
            </a:r>
            <a:r>
              <a:rPr b="1" i="0" lang="en-US" sz="1400" u="none" cap="none" strike="noStrike">
                <a:solidFill>
                  <a:srgbClr val="1F2A44"/>
                </a:solidFill>
                <a:latin typeface="Calibri"/>
                <a:ea typeface="Calibri"/>
                <a:cs typeface="Calibri"/>
                <a:sym typeface="Calibri"/>
              </a:rPr>
              <a:t>Export Codebook</a:t>
            </a:r>
            <a:r>
              <a:rPr b="0" i="0" lang="en-US" sz="1400" u="none" cap="none" strike="noStrike">
                <a:solidFill>
                  <a:srgbClr val="1E2433"/>
                </a:solidFill>
                <a:latin typeface="Calibri"/>
                <a:ea typeface="Calibri"/>
                <a:cs typeface="Calibri"/>
                <a:sym typeface="Calibri"/>
              </a:rPr>
              <a:t> and save as a Word document: your codes, definitions and counts in one file</a:t>
            </a:r>
            <a:endParaRPr b="0" i="0" sz="1400" u="none" cap="none" strike="noStrike">
              <a:solidFill>
                <a:schemeClr val="dk1"/>
              </a:solidFill>
              <a:latin typeface="Calibri"/>
              <a:ea typeface="Calibri"/>
              <a:cs typeface="Calibri"/>
              <a:sym typeface="Calibri"/>
            </a:endParaRPr>
          </a:p>
        </p:txBody>
      </p:sp>
      <p:sp>
        <p:nvSpPr>
          <p:cNvPr id="440" name="Google Shape;440;p20"/>
          <p:cNvSpPr/>
          <p:nvPr/>
        </p:nvSpPr>
        <p:spPr>
          <a:xfrm>
            <a:off x="502920" y="2244852"/>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1" name="Google Shape;441;p20"/>
          <p:cNvSpPr/>
          <p:nvPr/>
        </p:nvSpPr>
        <p:spPr>
          <a:xfrm>
            <a:off x="502920" y="2244852"/>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2</a:t>
            </a:r>
            <a:endParaRPr b="0" i="0" sz="1600" u="none" cap="none" strike="noStrike">
              <a:solidFill>
                <a:schemeClr val="dk1"/>
              </a:solidFill>
              <a:latin typeface="Calibri"/>
              <a:ea typeface="Calibri"/>
              <a:cs typeface="Calibri"/>
              <a:sym typeface="Calibri"/>
            </a:endParaRPr>
          </a:p>
        </p:txBody>
      </p:sp>
      <p:sp>
        <p:nvSpPr>
          <p:cNvPr id="442" name="Google Shape;442;p20"/>
          <p:cNvSpPr/>
          <p:nvPr/>
        </p:nvSpPr>
        <p:spPr>
          <a:xfrm>
            <a:off x="1097280" y="2066544"/>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Right-click any code and choose </a:t>
            </a:r>
            <a:r>
              <a:rPr b="1" i="0" lang="en-US" sz="1400" u="none" cap="none" strike="noStrike">
                <a:solidFill>
                  <a:srgbClr val="1F2A44"/>
                </a:solidFill>
                <a:latin typeface="Calibri"/>
                <a:ea typeface="Calibri"/>
                <a:cs typeface="Calibri"/>
                <a:sym typeface="Calibri"/>
              </a:rPr>
              <a:t>Export Code</a:t>
            </a:r>
            <a:r>
              <a:rPr b="0" i="0" lang="en-US" sz="1400" u="none" cap="none" strike="noStrike">
                <a:solidFill>
                  <a:srgbClr val="1E2433"/>
                </a:solidFill>
                <a:latin typeface="Calibri"/>
                <a:ea typeface="Calibri"/>
                <a:cs typeface="Calibri"/>
                <a:sym typeface="Calibri"/>
              </a:rPr>
              <a:t> to save all of its coded extracts</a:t>
            </a:r>
            <a:endParaRPr b="0" i="0" sz="1400" u="none" cap="none" strike="noStrike">
              <a:solidFill>
                <a:schemeClr val="dk1"/>
              </a:solidFill>
              <a:latin typeface="Calibri"/>
              <a:ea typeface="Calibri"/>
              <a:cs typeface="Calibri"/>
              <a:sym typeface="Calibri"/>
            </a:endParaRPr>
          </a:p>
        </p:txBody>
      </p:sp>
      <p:sp>
        <p:nvSpPr>
          <p:cNvPr id="443" name="Google Shape;443;p20"/>
          <p:cNvSpPr/>
          <p:nvPr/>
        </p:nvSpPr>
        <p:spPr>
          <a:xfrm>
            <a:off x="502920" y="3076956"/>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4" name="Google Shape;444;p20"/>
          <p:cNvSpPr/>
          <p:nvPr/>
        </p:nvSpPr>
        <p:spPr>
          <a:xfrm>
            <a:off x="502920" y="3076956"/>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3</a:t>
            </a:r>
            <a:endParaRPr b="0" i="0" sz="1600" u="none" cap="none" strike="noStrike">
              <a:solidFill>
                <a:schemeClr val="dk1"/>
              </a:solidFill>
              <a:latin typeface="Calibri"/>
              <a:ea typeface="Calibri"/>
              <a:cs typeface="Calibri"/>
              <a:sym typeface="Calibri"/>
            </a:endParaRPr>
          </a:p>
        </p:txBody>
      </p:sp>
      <p:sp>
        <p:nvSpPr>
          <p:cNvPr id="445" name="Google Shape;445;p20"/>
          <p:cNvSpPr/>
          <p:nvPr/>
        </p:nvSpPr>
        <p:spPr>
          <a:xfrm>
            <a:off x="1097280" y="2898648"/>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Click </a:t>
            </a:r>
            <a:r>
              <a:rPr b="1" i="0" lang="en-US" sz="1400" u="none" cap="none" strike="noStrike">
                <a:solidFill>
                  <a:srgbClr val="1F2A44"/>
                </a:solidFill>
                <a:latin typeface="Calibri"/>
                <a:ea typeface="Calibri"/>
                <a:cs typeface="Calibri"/>
                <a:sym typeface="Calibri"/>
              </a:rPr>
              <a:t>File</a:t>
            </a:r>
            <a:r>
              <a:rPr b="0" i="0" lang="en-US" sz="1400" u="none" cap="none" strike="noStrike">
                <a:solidFill>
                  <a:srgbClr val="1E2433"/>
                </a:solidFill>
                <a:latin typeface="Calibri"/>
                <a:ea typeface="Calibri"/>
                <a:cs typeface="Calibri"/>
                <a:sym typeface="Calibri"/>
              </a:rPr>
              <a:t>, then </a:t>
            </a:r>
            <a:r>
              <a:rPr b="1" i="0" lang="en-US" sz="1400" u="none" cap="none" strike="noStrike">
                <a:solidFill>
                  <a:srgbClr val="1F2A44"/>
                </a:solidFill>
                <a:latin typeface="Calibri"/>
                <a:ea typeface="Calibri"/>
                <a:cs typeface="Calibri"/>
                <a:sym typeface="Calibri"/>
              </a:rPr>
              <a:t>Copy Project</a:t>
            </a:r>
            <a:r>
              <a:rPr b="0" i="0" lang="en-US" sz="1400" u="none" cap="none" strike="noStrike">
                <a:solidFill>
                  <a:srgbClr val="1E2433"/>
                </a:solidFill>
                <a:latin typeface="Calibri"/>
                <a:ea typeface="Calibri"/>
                <a:cs typeface="Calibri"/>
                <a:sym typeface="Calibri"/>
              </a:rPr>
              <a:t>; add today's date to the name and save the copy to separate storage</a:t>
            </a:r>
            <a:endParaRPr b="0" i="0" sz="1400" u="none" cap="none" strike="noStrike">
              <a:solidFill>
                <a:schemeClr val="dk1"/>
              </a:solidFill>
              <a:latin typeface="Calibri"/>
              <a:ea typeface="Calibri"/>
              <a:cs typeface="Calibri"/>
              <a:sym typeface="Calibri"/>
            </a:endParaRPr>
          </a:p>
        </p:txBody>
      </p:sp>
      <p:sp>
        <p:nvSpPr>
          <p:cNvPr id="446" name="Google Shape;446;p20"/>
          <p:cNvSpPr/>
          <p:nvPr/>
        </p:nvSpPr>
        <p:spPr>
          <a:xfrm>
            <a:off x="502920" y="3909060"/>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 name="Google Shape;447;p20"/>
          <p:cNvSpPr/>
          <p:nvPr/>
        </p:nvSpPr>
        <p:spPr>
          <a:xfrm>
            <a:off x="502920" y="3909060"/>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4</a:t>
            </a:r>
            <a:endParaRPr b="0" i="0" sz="1600" u="none" cap="none" strike="noStrike">
              <a:solidFill>
                <a:schemeClr val="dk1"/>
              </a:solidFill>
              <a:latin typeface="Calibri"/>
              <a:ea typeface="Calibri"/>
              <a:cs typeface="Calibri"/>
              <a:sym typeface="Calibri"/>
            </a:endParaRPr>
          </a:p>
        </p:txBody>
      </p:sp>
      <p:sp>
        <p:nvSpPr>
          <p:cNvPr id="448" name="Google Shape;448;p20"/>
          <p:cNvSpPr/>
          <p:nvPr/>
        </p:nvSpPr>
        <p:spPr>
          <a:xfrm>
            <a:off x="1097280" y="3730752"/>
            <a:ext cx="704088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Open the exported codebook in Word and read it as your supervisor would</a:t>
            </a:r>
            <a:endParaRPr b="0" i="0" sz="1400" u="none" cap="none" strike="noStrike">
              <a:solidFill>
                <a:schemeClr val="dk1"/>
              </a:solidFill>
              <a:latin typeface="Calibri"/>
              <a:ea typeface="Calibri"/>
              <a:cs typeface="Calibri"/>
              <a:sym typeface="Calibri"/>
            </a:endParaRPr>
          </a:p>
        </p:txBody>
      </p:sp>
      <p:sp>
        <p:nvSpPr>
          <p:cNvPr id="449" name="Google Shape;449;p20"/>
          <p:cNvSpPr/>
          <p:nvPr/>
        </p:nvSpPr>
        <p:spPr>
          <a:xfrm>
            <a:off x="502920" y="4526280"/>
            <a:ext cx="8138160" cy="566928"/>
          </a:xfrm>
          <a:prstGeom prst="roundRect">
            <a:avLst>
              <a:gd fmla="val 12903" name="adj"/>
            </a:avLst>
          </a:prstGeom>
          <a:solidFill>
            <a:srgbClr val="F3E3B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0" name="Google Shape;450;p20"/>
          <p:cNvSpPr/>
          <p:nvPr/>
        </p:nvSpPr>
        <p:spPr>
          <a:xfrm>
            <a:off x="777240" y="4553712"/>
            <a:ext cx="7680960" cy="51206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Check:  </a:t>
            </a:r>
            <a:r>
              <a:rPr b="0" i="0" lang="en-US" sz="1450" u="none" cap="none" strike="noStrike">
                <a:solidFill>
                  <a:srgbClr val="1E2433"/>
                </a:solidFill>
                <a:latin typeface="Calibri"/>
                <a:ea typeface="Calibri"/>
                <a:cs typeface="Calibri"/>
                <a:sym typeface="Calibri"/>
              </a:rPr>
              <a:t>you have a codebook document and a dated project copy. Bring the codebook to supervision.</a:t>
            </a:r>
            <a:endParaRPr b="0" i="0" sz="1450" u="none" cap="none" strike="noStrike">
              <a:solidFill>
                <a:schemeClr val="dk1"/>
              </a:solidFill>
              <a:latin typeface="Calibri"/>
              <a:ea typeface="Calibri"/>
              <a:cs typeface="Calibri"/>
              <a:sym typeface="Calibri"/>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F2A44"/>
        </a:solidFill>
      </p:bgPr>
    </p:bg>
    <p:spTree>
      <p:nvGrpSpPr>
        <p:cNvPr id="455" name="Shape 455"/>
        <p:cNvGrpSpPr/>
        <p:nvPr/>
      </p:nvGrpSpPr>
      <p:grpSpPr>
        <a:xfrm>
          <a:off x="0" y="0"/>
          <a:ext cx="0" cy="0"/>
          <a:chOff x="0" y="0"/>
          <a:chExt cx="0" cy="0"/>
        </a:xfrm>
      </p:grpSpPr>
      <p:sp>
        <p:nvSpPr>
          <p:cNvPr id="456" name="Google Shape;456;p21"/>
          <p:cNvSpPr/>
          <p:nvPr/>
        </p:nvSpPr>
        <p:spPr>
          <a:xfrm>
            <a:off x="7223760" y="3291840"/>
            <a:ext cx="3108960" cy="3108960"/>
          </a:xfrm>
          <a:prstGeom prst="ellipse">
            <a:avLst/>
          </a:prstGeom>
          <a:solidFill>
            <a:srgbClr val="31456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7" name="Google Shape;457;p21"/>
          <p:cNvSpPr/>
          <p:nvPr/>
        </p:nvSpPr>
        <p:spPr>
          <a:xfrm>
            <a:off x="566928" y="1051560"/>
            <a:ext cx="914400" cy="914400"/>
          </a:xfrm>
          <a:prstGeom prst="ellipse">
            <a:avLst/>
          </a:prstGeom>
          <a:solidFill>
            <a:srgbClr val="31456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458" name="Google Shape;458;p21"/>
          <p:cNvPicPr preferRelativeResize="0"/>
          <p:nvPr/>
        </p:nvPicPr>
        <p:blipFill rotWithShape="1">
          <a:blip r:embed="rId3">
            <a:alphaModFix/>
          </a:blip>
          <a:srcRect b="0" l="0" r="0" t="0"/>
          <a:stretch/>
        </p:blipFill>
        <p:spPr>
          <a:xfrm>
            <a:off x="804672" y="1289304"/>
            <a:ext cx="438912" cy="438912"/>
          </a:xfrm>
          <a:prstGeom prst="rect">
            <a:avLst/>
          </a:prstGeom>
          <a:noFill/>
          <a:ln>
            <a:noFill/>
          </a:ln>
        </p:spPr>
      </p:pic>
      <p:sp>
        <p:nvSpPr>
          <p:cNvPr id="459" name="Google Shape;459;p21"/>
          <p:cNvSpPr/>
          <p:nvPr/>
        </p:nvSpPr>
        <p:spPr>
          <a:xfrm>
            <a:off x="548640" y="2057400"/>
            <a:ext cx="8046720" cy="9144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4000"/>
              <a:buFont typeface="Cambria"/>
              <a:buNone/>
            </a:pPr>
            <a:r>
              <a:rPr b="1" i="0" lang="en-US" sz="4000" u="none" cap="none" strike="noStrike">
                <a:solidFill>
                  <a:srgbClr val="FFFFFF"/>
                </a:solidFill>
                <a:latin typeface="Cambria"/>
                <a:ea typeface="Cambria"/>
                <a:cs typeface="Cambria"/>
                <a:sym typeface="Cambria"/>
              </a:rPr>
              <a:t>Using NVivo with AI</a:t>
            </a:r>
            <a:endParaRPr b="0" i="0" sz="4000" u="none" cap="none" strike="noStrike">
              <a:solidFill>
                <a:schemeClr val="dk1"/>
              </a:solidFill>
              <a:latin typeface="Calibri"/>
              <a:ea typeface="Calibri"/>
              <a:cs typeface="Calibri"/>
              <a:sym typeface="Calibri"/>
            </a:endParaRPr>
          </a:p>
        </p:txBody>
      </p:sp>
      <p:sp>
        <p:nvSpPr>
          <p:cNvPr id="460" name="Google Shape;460;p21"/>
          <p:cNvSpPr/>
          <p:nvPr/>
        </p:nvSpPr>
        <p:spPr>
          <a:xfrm>
            <a:off x="548640" y="3017520"/>
            <a:ext cx="7772400" cy="10058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E8CB6B"/>
              </a:buClr>
              <a:buSzPts val="2000"/>
              <a:buFont typeface="Calibri"/>
              <a:buNone/>
            </a:pPr>
            <a:r>
              <a:rPr b="0" i="0" lang="en-US" sz="2000" u="none" cap="none" strike="noStrike">
                <a:solidFill>
                  <a:srgbClr val="E8CB6B"/>
                </a:solidFill>
                <a:latin typeface="Calibri"/>
                <a:ea typeface="Calibri"/>
                <a:cs typeface="Calibri"/>
                <a:sym typeface="Calibri"/>
              </a:rPr>
              <a:t>Everything you have just done needed no AI. Tasks 12 and 13 cover the optional Assistant: how it works and how to stay inside the doctoral rules</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F2A44"/>
        </a:solidFill>
      </p:bgPr>
    </p:bg>
    <p:spTree>
      <p:nvGrpSpPr>
        <p:cNvPr id="465" name="Shape 465"/>
        <p:cNvGrpSpPr/>
        <p:nvPr/>
      </p:nvGrpSpPr>
      <p:grpSpPr>
        <a:xfrm>
          <a:off x="0" y="0"/>
          <a:ext cx="0" cy="0"/>
          <a:chOff x="0" y="0"/>
          <a:chExt cx="0" cy="0"/>
        </a:xfrm>
      </p:grpSpPr>
      <p:sp>
        <p:nvSpPr>
          <p:cNvPr id="466" name="Google Shape;466;p22"/>
          <p:cNvSpPr/>
          <p:nvPr/>
        </p:nvSpPr>
        <p:spPr>
          <a:xfrm>
            <a:off x="548640" y="457200"/>
            <a:ext cx="8046720" cy="6400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E8CB6B"/>
              </a:buClr>
              <a:buSzPts val="3000"/>
              <a:buFont typeface="Cambria"/>
              <a:buNone/>
            </a:pPr>
            <a:r>
              <a:rPr b="1" i="0" lang="en-US" sz="3000" u="none" cap="none" strike="noStrike">
                <a:solidFill>
                  <a:srgbClr val="E8CB6B"/>
                </a:solidFill>
                <a:latin typeface="Cambria"/>
                <a:ea typeface="Cambria"/>
                <a:cs typeface="Cambria"/>
                <a:sym typeface="Cambria"/>
              </a:rPr>
              <a:t>The doctoral rule on generative AI</a:t>
            </a:r>
            <a:endParaRPr b="0" i="0" sz="3000" u="none" cap="none" strike="noStrike">
              <a:solidFill>
                <a:schemeClr val="dk1"/>
              </a:solidFill>
              <a:latin typeface="Calibri"/>
              <a:ea typeface="Calibri"/>
              <a:cs typeface="Calibri"/>
              <a:sym typeface="Calibri"/>
            </a:endParaRPr>
          </a:p>
        </p:txBody>
      </p:sp>
      <p:sp>
        <p:nvSpPr>
          <p:cNvPr id="467" name="Google Shape;467;p22"/>
          <p:cNvSpPr/>
          <p:nvPr/>
        </p:nvSpPr>
        <p:spPr>
          <a:xfrm>
            <a:off x="548640" y="1371600"/>
            <a:ext cx="8046720" cy="2286000"/>
          </a:xfrm>
          <a:prstGeom prst="roundRect">
            <a:avLst>
              <a:gd fmla="val 4000" name="adj"/>
            </a:avLst>
          </a:prstGeom>
          <a:solidFill>
            <a:srgbClr val="31456E"/>
          </a:solidFill>
          <a:ln>
            <a:noFill/>
          </a:ln>
          <a:effectLst>
            <a:outerShdw blurRad="76200" rotWithShape="0" algn="bl" dir="2700000" dist="25400">
              <a:srgbClr val="000000">
                <a:alpha val="1215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8" name="Google Shape;468;p22"/>
          <p:cNvSpPr/>
          <p:nvPr/>
        </p:nvSpPr>
        <p:spPr>
          <a:xfrm>
            <a:off x="914400" y="1600200"/>
            <a:ext cx="7315200" cy="1828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2200"/>
              <a:buFont typeface="Calibri"/>
              <a:buNone/>
            </a:pPr>
            <a:r>
              <a:rPr b="1" i="0" lang="en-US" sz="2200" u="none" cap="none" strike="noStrike">
                <a:solidFill>
                  <a:srgbClr val="FFFFFF"/>
                </a:solidFill>
                <a:latin typeface="Calibri"/>
                <a:ea typeface="Calibri"/>
                <a:cs typeface="Calibri"/>
                <a:sym typeface="Calibri"/>
              </a:rPr>
              <a:t>You may use generative AI for proofreading, to check grammar and syntax.</a:t>
            </a:r>
            <a:endParaRPr b="0" i="0" sz="22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2200"/>
              <a:buFont typeface="Calibri"/>
              <a:buNone/>
            </a:pPr>
            <a:r>
              <a:t/>
            </a:r>
            <a:endParaRPr b="0" i="0" sz="22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E8CB6B"/>
              </a:buClr>
              <a:buSzPts val="2200"/>
              <a:buFont typeface="Calibri"/>
              <a:buNone/>
            </a:pPr>
            <a:r>
              <a:rPr b="1" i="0" lang="en-US" sz="2200" u="none" cap="none" strike="noStrike">
                <a:solidFill>
                  <a:srgbClr val="E8CB6B"/>
                </a:solidFill>
                <a:latin typeface="Calibri"/>
                <a:ea typeface="Calibri"/>
                <a:cs typeface="Calibri"/>
                <a:sym typeface="Calibri"/>
              </a:rPr>
              <a:t>All research, structural decisions, content creation and analysis must be your own original work.</a:t>
            </a:r>
            <a:endParaRPr b="0" i="0" sz="2200" u="none" cap="none" strike="noStrike">
              <a:solidFill>
                <a:schemeClr val="dk1"/>
              </a:solidFill>
              <a:latin typeface="Calibri"/>
              <a:ea typeface="Calibri"/>
              <a:cs typeface="Calibri"/>
              <a:sym typeface="Calibri"/>
            </a:endParaRPr>
          </a:p>
        </p:txBody>
      </p:sp>
      <p:sp>
        <p:nvSpPr>
          <p:cNvPr id="469" name="Google Shape;469;p22"/>
          <p:cNvSpPr/>
          <p:nvPr/>
        </p:nvSpPr>
        <p:spPr>
          <a:xfrm>
            <a:off x="548640" y="3931920"/>
            <a:ext cx="8046720" cy="8686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1700"/>
              <a:buFont typeface="Calibri"/>
              <a:buNone/>
            </a:pPr>
            <a:r>
              <a:rPr b="0" i="0" lang="en-US" sz="1700" u="none" cap="none" strike="noStrike">
                <a:solidFill>
                  <a:srgbClr val="FFFFFF"/>
                </a:solidFill>
                <a:latin typeface="Calibri"/>
                <a:ea typeface="Calibri"/>
                <a:cs typeface="Calibri"/>
                <a:sym typeface="Calibri"/>
              </a:rPr>
              <a:t>This is how you develop the qualitative research competencies expected at postgraduate level and how you remain able to defend every word of your thesis.</a:t>
            </a:r>
            <a:endParaRPr b="0" i="0" sz="1700" u="none" cap="none" strike="noStrike">
              <a:solidFill>
                <a:schemeClr val="dk1"/>
              </a:solidFill>
              <a:latin typeface="Calibri"/>
              <a:ea typeface="Calibri"/>
              <a:cs typeface="Calibri"/>
              <a:sym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74" name="Shape 474"/>
        <p:cNvGrpSpPr/>
        <p:nvPr/>
      </p:nvGrpSpPr>
      <p:grpSpPr>
        <a:xfrm>
          <a:off x="0" y="0"/>
          <a:ext cx="0" cy="0"/>
          <a:chOff x="0" y="0"/>
          <a:chExt cx="0" cy="0"/>
        </a:xfrm>
      </p:grpSpPr>
      <p:sp>
        <p:nvSpPr>
          <p:cNvPr id="475" name="Google Shape;475;p23"/>
          <p:cNvSpPr/>
          <p:nvPr/>
        </p:nvSpPr>
        <p:spPr>
          <a:xfrm>
            <a:off x="502920" y="292608"/>
            <a:ext cx="667512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2600"/>
              <a:buFont typeface="Cambria"/>
              <a:buNone/>
            </a:pPr>
            <a:r>
              <a:rPr b="1" i="0" lang="en-US" sz="2600" u="none" cap="none" strike="noStrike">
                <a:solidFill>
                  <a:srgbClr val="1F2A44"/>
                </a:solidFill>
                <a:latin typeface="Cambria"/>
                <a:ea typeface="Cambria"/>
                <a:cs typeface="Cambria"/>
                <a:sym typeface="Cambria"/>
              </a:rPr>
              <a:t>Enable the AI Assistant (only if permitted)</a:t>
            </a:r>
            <a:endParaRPr b="0" i="0" sz="2600" u="none" cap="none" strike="noStrike">
              <a:solidFill>
                <a:schemeClr val="dk1"/>
              </a:solidFill>
              <a:latin typeface="Calibri"/>
              <a:ea typeface="Calibri"/>
              <a:cs typeface="Calibri"/>
              <a:sym typeface="Calibri"/>
            </a:endParaRPr>
          </a:p>
        </p:txBody>
      </p:sp>
      <p:sp>
        <p:nvSpPr>
          <p:cNvPr id="476" name="Google Shape;476;p23"/>
          <p:cNvSpPr/>
          <p:nvPr/>
        </p:nvSpPr>
        <p:spPr>
          <a:xfrm>
            <a:off x="7315200" y="347472"/>
            <a:ext cx="1371600" cy="475488"/>
          </a:xfrm>
          <a:prstGeom prst="roundRect">
            <a:avLst>
              <a:gd fmla="val 23077" name="adj"/>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7" name="Google Shape;477;p23"/>
          <p:cNvSpPr/>
          <p:nvPr/>
        </p:nvSpPr>
        <p:spPr>
          <a:xfrm>
            <a:off x="7315200" y="347472"/>
            <a:ext cx="1371600" cy="475488"/>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TASK 12</a:t>
            </a:r>
            <a:endParaRPr b="0" i="0" sz="1500" u="none" cap="none" strike="noStrike">
              <a:solidFill>
                <a:schemeClr val="dk1"/>
              </a:solidFill>
              <a:latin typeface="Calibri"/>
              <a:ea typeface="Calibri"/>
              <a:cs typeface="Calibri"/>
              <a:sym typeface="Calibri"/>
            </a:endParaRPr>
          </a:p>
        </p:txBody>
      </p:sp>
      <p:sp>
        <p:nvSpPr>
          <p:cNvPr id="478" name="Google Shape;478;p23"/>
          <p:cNvSpPr/>
          <p:nvPr/>
        </p:nvSpPr>
        <p:spPr>
          <a:xfrm>
            <a:off x="502920" y="1115568"/>
            <a:ext cx="8138160" cy="914400"/>
          </a:xfrm>
          <a:prstGeom prst="roundRect">
            <a:avLst>
              <a:gd fmla="val 8000" name="adj"/>
            </a:avLst>
          </a:prstGeom>
          <a:solidFill>
            <a:srgbClr val="F8EDEA"/>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9" name="Google Shape;479;p23"/>
          <p:cNvSpPr/>
          <p:nvPr/>
        </p:nvSpPr>
        <p:spPr>
          <a:xfrm>
            <a:off x="777240" y="1188720"/>
            <a:ext cx="7680960" cy="78638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A8402F"/>
              </a:buClr>
              <a:buSzPts val="1450"/>
              <a:buFont typeface="Calibri"/>
              <a:buNone/>
            </a:pPr>
            <a:r>
              <a:rPr b="1" i="0" lang="en-US" sz="1450" u="none" cap="none" strike="noStrike">
                <a:solidFill>
                  <a:srgbClr val="A8402F"/>
                </a:solidFill>
                <a:latin typeface="Calibri"/>
                <a:ea typeface="Calibri"/>
                <a:cs typeface="Calibri"/>
                <a:sym typeface="Calibri"/>
              </a:rPr>
              <a:t>Before you click anything, three yes answers are required: </a:t>
            </a:r>
            <a:r>
              <a:rPr b="0" i="0" lang="en-US" sz="1450" u="none" cap="none" strike="noStrike">
                <a:solidFill>
                  <a:srgbClr val="1E2433"/>
                </a:solidFill>
                <a:latin typeface="Calibri"/>
                <a:ea typeface="Calibri"/>
                <a:cs typeface="Calibri"/>
                <a:sym typeface="Calibri"/>
              </a:rPr>
              <a:t>is the Assistant included in your licence, is it named in your ethics approval and has your supervisor agreed? Any no means stop here.</a:t>
            </a:r>
            <a:endParaRPr b="0" i="0" sz="1450" u="none" cap="none" strike="noStrike">
              <a:solidFill>
                <a:schemeClr val="dk1"/>
              </a:solidFill>
              <a:latin typeface="Calibri"/>
              <a:ea typeface="Calibri"/>
              <a:cs typeface="Calibri"/>
              <a:sym typeface="Calibri"/>
            </a:endParaRPr>
          </a:p>
        </p:txBody>
      </p:sp>
      <p:sp>
        <p:nvSpPr>
          <p:cNvPr id="480" name="Google Shape;480;p23"/>
          <p:cNvSpPr/>
          <p:nvPr/>
        </p:nvSpPr>
        <p:spPr>
          <a:xfrm>
            <a:off x="502920" y="2340864"/>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1" name="Google Shape;481;p23"/>
          <p:cNvSpPr/>
          <p:nvPr/>
        </p:nvSpPr>
        <p:spPr>
          <a:xfrm>
            <a:off x="502920" y="2340864"/>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1</a:t>
            </a:r>
            <a:endParaRPr b="0" i="0" sz="1600" u="none" cap="none" strike="noStrike">
              <a:solidFill>
                <a:schemeClr val="dk1"/>
              </a:solidFill>
              <a:latin typeface="Calibri"/>
              <a:ea typeface="Calibri"/>
              <a:cs typeface="Calibri"/>
              <a:sym typeface="Calibri"/>
            </a:endParaRPr>
          </a:p>
        </p:txBody>
      </p:sp>
      <p:sp>
        <p:nvSpPr>
          <p:cNvPr id="482" name="Google Shape;482;p23"/>
          <p:cNvSpPr/>
          <p:nvPr/>
        </p:nvSpPr>
        <p:spPr>
          <a:xfrm>
            <a:off x="1097280" y="2194560"/>
            <a:ext cx="7040880" cy="713232"/>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Click </a:t>
            </a:r>
            <a:r>
              <a:rPr b="1" i="0" lang="en-US" sz="1400" u="none" cap="none" strike="noStrike">
                <a:solidFill>
                  <a:srgbClr val="1F2A44"/>
                </a:solidFill>
                <a:latin typeface="Calibri"/>
                <a:ea typeface="Calibri"/>
                <a:cs typeface="Calibri"/>
                <a:sym typeface="Calibri"/>
              </a:rPr>
              <a:t>Log In</a:t>
            </a:r>
            <a:r>
              <a:rPr b="0" i="0" lang="en-US" sz="1400" u="none" cap="none" strike="noStrike">
                <a:solidFill>
                  <a:srgbClr val="1E2433"/>
                </a:solidFill>
                <a:latin typeface="Calibri"/>
                <a:ea typeface="Calibri"/>
                <a:cs typeface="Calibri"/>
                <a:sym typeface="Calibri"/>
              </a:rPr>
              <a:t> at the top left of NVivo and sign in with your myLumivero account</a:t>
            </a:r>
            <a:endParaRPr b="0" i="0" sz="1400" u="none" cap="none" strike="noStrike">
              <a:solidFill>
                <a:schemeClr val="dk1"/>
              </a:solidFill>
              <a:latin typeface="Calibri"/>
              <a:ea typeface="Calibri"/>
              <a:cs typeface="Calibri"/>
              <a:sym typeface="Calibri"/>
            </a:endParaRPr>
          </a:p>
        </p:txBody>
      </p:sp>
      <p:sp>
        <p:nvSpPr>
          <p:cNvPr id="483" name="Google Shape;483;p23"/>
          <p:cNvSpPr/>
          <p:nvPr/>
        </p:nvSpPr>
        <p:spPr>
          <a:xfrm>
            <a:off x="502920" y="3108960"/>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4" name="Google Shape;484;p23"/>
          <p:cNvSpPr/>
          <p:nvPr/>
        </p:nvSpPr>
        <p:spPr>
          <a:xfrm>
            <a:off x="502920" y="3108960"/>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2</a:t>
            </a:r>
            <a:endParaRPr b="0" i="0" sz="1600" u="none" cap="none" strike="noStrike">
              <a:solidFill>
                <a:schemeClr val="dk1"/>
              </a:solidFill>
              <a:latin typeface="Calibri"/>
              <a:ea typeface="Calibri"/>
              <a:cs typeface="Calibri"/>
              <a:sym typeface="Calibri"/>
            </a:endParaRPr>
          </a:p>
        </p:txBody>
      </p:sp>
      <p:sp>
        <p:nvSpPr>
          <p:cNvPr id="485" name="Google Shape;485;p23"/>
          <p:cNvSpPr/>
          <p:nvPr/>
        </p:nvSpPr>
        <p:spPr>
          <a:xfrm>
            <a:off x="1097280" y="2962656"/>
            <a:ext cx="7040880" cy="713232"/>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Accept the </a:t>
            </a:r>
            <a:r>
              <a:rPr b="1" i="0" lang="en-US" sz="1400" u="none" cap="none" strike="noStrike">
                <a:solidFill>
                  <a:srgbClr val="1F2A44"/>
                </a:solidFill>
                <a:latin typeface="Calibri"/>
                <a:ea typeface="Calibri"/>
                <a:cs typeface="Calibri"/>
                <a:sym typeface="Calibri"/>
              </a:rPr>
              <a:t>AI Terms of Use</a:t>
            </a:r>
            <a:r>
              <a:rPr b="0" i="0" lang="en-US" sz="1400" u="none" cap="none" strike="noStrike">
                <a:solidFill>
                  <a:srgbClr val="1E2433"/>
                </a:solidFill>
                <a:latin typeface="Calibri"/>
                <a:ea typeface="Calibri"/>
                <a:cs typeface="Calibri"/>
                <a:sym typeface="Calibri"/>
              </a:rPr>
              <a:t> when prompted, after reading them</a:t>
            </a:r>
            <a:endParaRPr b="0" i="0" sz="1400" u="none" cap="none" strike="noStrike">
              <a:solidFill>
                <a:schemeClr val="dk1"/>
              </a:solidFill>
              <a:latin typeface="Calibri"/>
              <a:ea typeface="Calibri"/>
              <a:cs typeface="Calibri"/>
              <a:sym typeface="Calibri"/>
            </a:endParaRPr>
          </a:p>
        </p:txBody>
      </p:sp>
      <p:sp>
        <p:nvSpPr>
          <p:cNvPr id="486" name="Google Shape;486;p23"/>
          <p:cNvSpPr/>
          <p:nvPr/>
        </p:nvSpPr>
        <p:spPr>
          <a:xfrm>
            <a:off x="502920" y="3877056"/>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7" name="Google Shape;487;p23"/>
          <p:cNvSpPr/>
          <p:nvPr/>
        </p:nvSpPr>
        <p:spPr>
          <a:xfrm>
            <a:off x="502920" y="3877056"/>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3</a:t>
            </a:r>
            <a:endParaRPr b="0" i="0" sz="1600" u="none" cap="none" strike="noStrike">
              <a:solidFill>
                <a:schemeClr val="dk1"/>
              </a:solidFill>
              <a:latin typeface="Calibri"/>
              <a:ea typeface="Calibri"/>
              <a:cs typeface="Calibri"/>
              <a:sym typeface="Calibri"/>
            </a:endParaRPr>
          </a:p>
        </p:txBody>
      </p:sp>
      <p:sp>
        <p:nvSpPr>
          <p:cNvPr id="488" name="Google Shape;488;p23"/>
          <p:cNvSpPr/>
          <p:nvPr/>
        </p:nvSpPr>
        <p:spPr>
          <a:xfrm>
            <a:off x="1097280" y="3730752"/>
            <a:ext cx="7040880" cy="713232"/>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Note the limits: the free allowance covers roughly 1,000 pages of processing; beyond that it is a paid annual add-on</a:t>
            </a:r>
            <a:endParaRPr b="0" i="0" sz="1400" u="none" cap="none" strike="noStrike">
              <a:solidFill>
                <a:schemeClr val="dk1"/>
              </a:solidFill>
              <a:latin typeface="Calibri"/>
              <a:ea typeface="Calibri"/>
              <a:cs typeface="Calibri"/>
              <a:sym typeface="Calibri"/>
            </a:endParaRPr>
          </a:p>
        </p:txBody>
      </p:sp>
      <p:sp>
        <p:nvSpPr>
          <p:cNvPr id="489" name="Google Shape;489;p23"/>
          <p:cNvSpPr/>
          <p:nvPr/>
        </p:nvSpPr>
        <p:spPr>
          <a:xfrm>
            <a:off x="502920" y="4526280"/>
            <a:ext cx="8138160" cy="566928"/>
          </a:xfrm>
          <a:prstGeom prst="roundRect">
            <a:avLst>
              <a:gd fmla="val 12903" name="adj"/>
            </a:avLst>
          </a:prstGeom>
          <a:solidFill>
            <a:srgbClr val="F3E3B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 name="Google Shape;490;p23"/>
          <p:cNvSpPr/>
          <p:nvPr/>
        </p:nvSpPr>
        <p:spPr>
          <a:xfrm>
            <a:off x="777240" y="4553712"/>
            <a:ext cx="7680960" cy="51206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Check:  </a:t>
            </a:r>
            <a:r>
              <a:rPr b="0" i="0" lang="en-US" sz="1450" u="none" cap="none" strike="noStrike">
                <a:solidFill>
                  <a:srgbClr val="1E2433"/>
                </a:solidFill>
                <a:latin typeface="Calibri"/>
                <a:ea typeface="Calibri"/>
                <a:cs typeface="Calibri"/>
                <a:sym typeface="Calibri"/>
              </a:rPr>
              <a:t>right-click menus on files, text and codes now show AI Assistant options.</a:t>
            </a:r>
            <a:endParaRPr b="0" i="0" sz="1450" u="none" cap="none" strike="noStrike">
              <a:solidFill>
                <a:schemeClr val="dk1"/>
              </a:solidFill>
              <a:latin typeface="Calibri"/>
              <a:ea typeface="Calibri"/>
              <a:cs typeface="Calibri"/>
              <a:sym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95" name="Shape 495"/>
        <p:cNvGrpSpPr/>
        <p:nvPr/>
      </p:nvGrpSpPr>
      <p:grpSpPr>
        <a:xfrm>
          <a:off x="0" y="0"/>
          <a:ext cx="0" cy="0"/>
          <a:chOff x="0" y="0"/>
          <a:chExt cx="0" cy="0"/>
        </a:xfrm>
      </p:grpSpPr>
      <p:sp>
        <p:nvSpPr>
          <p:cNvPr id="496" name="Google Shape;496;p24"/>
          <p:cNvSpPr/>
          <p:nvPr/>
        </p:nvSpPr>
        <p:spPr>
          <a:xfrm>
            <a:off x="502920" y="292608"/>
            <a:ext cx="813816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3000"/>
              <a:buFont typeface="Cambria"/>
              <a:buNone/>
            </a:pPr>
            <a:r>
              <a:rPr b="1" i="0" lang="en-US" sz="3000" u="none" cap="none" strike="noStrike">
                <a:solidFill>
                  <a:srgbClr val="1F2A44"/>
                </a:solidFill>
                <a:latin typeface="Cambria"/>
                <a:ea typeface="Cambria"/>
                <a:cs typeface="Cambria"/>
                <a:sym typeface="Cambria"/>
              </a:rPr>
              <a:t>How each AI feature works</a:t>
            </a:r>
            <a:endParaRPr b="0" i="0" sz="3000" u="none" cap="none" strike="noStrike">
              <a:solidFill>
                <a:schemeClr val="dk1"/>
              </a:solidFill>
              <a:latin typeface="Calibri"/>
              <a:ea typeface="Calibri"/>
              <a:cs typeface="Calibri"/>
              <a:sym typeface="Calibri"/>
            </a:endParaRPr>
          </a:p>
        </p:txBody>
      </p:sp>
      <p:sp>
        <p:nvSpPr>
          <p:cNvPr id="497" name="Google Shape;497;p24"/>
          <p:cNvSpPr/>
          <p:nvPr/>
        </p:nvSpPr>
        <p:spPr>
          <a:xfrm>
            <a:off x="502920" y="1188720"/>
            <a:ext cx="8138160" cy="960120"/>
          </a:xfrm>
          <a:prstGeom prst="roundRect">
            <a:avLst>
              <a:gd fmla="val 7619" name="adj"/>
            </a:avLst>
          </a:prstGeom>
          <a:solidFill>
            <a:srgbClr val="F4F6FA"/>
          </a:solidFill>
          <a:ln>
            <a:noFill/>
          </a:ln>
          <a:effectLst>
            <a:outerShdw blurRad="76200" rotWithShape="0" algn="bl" dir="2700000" dist="25400">
              <a:srgbClr val="000000">
                <a:alpha val="1215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8" name="Google Shape;498;p24"/>
          <p:cNvSpPr/>
          <p:nvPr/>
        </p:nvSpPr>
        <p:spPr>
          <a:xfrm>
            <a:off x="777240" y="1261872"/>
            <a:ext cx="28346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AI Assistant: Summarize Text</a:t>
            </a:r>
            <a:endParaRPr b="0" i="0" sz="1450" u="none" cap="none" strike="noStrike">
              <a:solidFill>
                <a:schemeClr val="dk1"/>
              </a:solidFill>
              <a:latin typeface="Calibri"/>
              <a:ea typeface="Calibri"/>
              <a:cs typeface="Calibri"/>
              <a:sym typeface="Calibri"/>
            </a:endParaRPr>
          </a:p>
        </p:txBody>
      </p:sp>
      <p:sp>
        <p:nvSpPr>
          <p:cNvPr id="499" name="Google Shape;499;p24"/>
          <p:cNvSpPr/>
          <p:nvPr/>
        </p:nvSpPr>
        <p:spPr>
          <a:xfrm>
            <a:off x="3749040" y="1261872"/>
            <a:ext cx="470916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Select text in a document, right-click and choose it. The summary is saved as an annotation on that text. Also explains jargon or idioms</a:t>
            </a:r>
            <a:endParaRPr b="0" i="0" sz="1400" u="none" cap="none" strike="noStrike">
              <a:solidFill>
                <a:schemeClr val="dk1"/>
              </a:solidFill>
              <a:latin typeface="Calibri"/>
              <a:ea typeface="Calibri"/>
              <a:cs typeface="Calibri"/>
              <a:sym typeface="Calibri"/>
            </a:endParaRPr>
          </a:p>
        </p:txBody>
      </p:sp>
      <p:sp>
        <p:nvSpPr>
          <p:cNvPr id="500" name="Google Shape;500;p24"/>
          <p:cNvSpPr/>
          <p:nvPr/>
        </p:nvSpPr>
        <p:spPr>
          <a:xfrm>
            <a:off x="502920" y="2258568"/>
            <a:ext cx="8138160" cy="960120"/>
          </a:xfrm>
          <a:prstGeom prst="roundRect">
            <a:avLst>
              <a:gd fmla="val 7619" name="adj"/>
            </a:avLst>
          </a:prstGeom>
          <a:solidFill>
            <a:srgbClr val="F4F6FA"/>
          </a:solidFill>
          <a:ln>
            <a:noFill/>
          </a:ln>
          <a:effectLst>
            <a:outerShdw blurRad="76200" rotWithShape="0" algn="bl" dir="2700000" dist="25400">
              <a:srgbClr val="000000">
                <a:alpha val="1215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1" name="Google Shape;501;p24"/>
          <p:cNvSpPr/>
          <p:nvPr/>
        </p:nvSpPr>
        <p:spPr>
          <a:xfrm>
            <a:off x="777240" y="2331720"/>
            <a:ext cx="28346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AI Assistant: Summarize Document(s)</a:t>
            </a:r>
            <a:endParaRPr b="0" i="0" sz="1450" u="none" cap="none" strike="noStrike">
              <a:solidFill>
                <a:schemeClr val="dk1"/>
              </a:solidFill>
              <a:latin typeface="Calibri"/>
              <a:ea typeface="Calibri"/>
              <a:cs typeface="Calibri"/>
              <a:sym typeface="Calibri"/>
            </a:endParaRPr>
          </a:p>
        </p:txBody>
      </p:sp>
      <p:sp>
        <p:nvSpPr>
          <p:cNvPr id="502" name="Google Shape;502;p24"/>
          <p:cNvSpPr/>
          <p:nvPr/>
        </p:nvSpPr>
        <p:spPr>
          <a:xfrm>
            <a:off x="3749040" y="2331720"/>
            <a:ext cx="470916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Select one or more files in the list view, right-click and choose it. Each summary is saved as a linked memo, in your chosen language and length</a:t>
            </a:r>
            <a:endParaRPr b="0" i="0" sz="1400" u="none" cap="none" strike="noStrike">
              <a:solidFill>
                <a:schemeClr val="dk1"/>
              </a:solidFill>
              <a:latin typeface="Calibri"/>
              <a:ea typeface="Calibri"/>
              <a:cs typeface="Calibri"/>
              <a:sym typeface="Calibri"/>
            </a:endParaRPr>
          </a:p>
        </p:txBody>
      </p:sp>
      <p:sp>
        <p:nvSpPr>
          <p:cNvPr id="503" name="Google Shape;503;p24"/>
          <p:cNvSpPr/>
          <p:nvPr/>
        </p:nvSpPr>
        <p:spPr>
          <a:xfrm>
            <a:off x="502920" y="3328416"/>
            <a:ext cx="8138160" cy="960120"/>
          </a:xfrm>
          <a:prstGeom prst="roundRect">
            <a:avLst>
              <a:gd fmla="val 7619" name="adj"/>
            </a:avLst>
          </a:prstGeom>
          <a:solidFill>
            <a:srgbClr val="F4F6FA"/>
          </a:solidFill>
          <a:ln>
            <a:noFill/>
          </a:ln>
          <a:effectLst>
            <a:outerShdw blurRad="76200" rotWithShape="0" algn="bl" dir="2700000" dist="25400">
              <a:srgbClr val="000000">
                <a:alpha val="1215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4" name="Google Shape;504;p24"/>
          <p:cNvSpPr/>
          <p:nvPr/>
        </p:nvSpPr>
        <p:spPr>
          <a:xfrm>
            <a:off x="777240" y="3401568"/>
            <a:ext cx="28346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AI Assistant: Suggest Child Codes</a:t>
            </a:r>
            <a:endParaRPr b="0" i="0" sz="1450" u="none" cap="none" strike="noStrike">
              <a:solidFill>
                <a:schemeClr val="dk1"/>
              </a:solidFill>
              <a:latin typeface="Calibri"/>
              <a:ea typeface="Calibri"/>
              <a:cs typeface="Calibri"/>
              <a:sym typeface="Calibri"/>
            </a:endParaRPr>
          </a:p>
        </p:txBody>
      </p:sp>
      <p:sp>
        <p:nvSpPr>
          <p:cNvPr id="505" name="Google Shape;505;p24"/>
          <p:cNvSpPr/>
          <p:nvPr/>
        </p:nvSpPr>
        <p:spPr>
          <a:xfrm>
            <a:off x="3749040" y="3401568"/>
            <a:ext cx="470916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Right-click a code you created. Suggestions arrive with their supporting evidence; you accept, edit or reject each one individually</a:t>
            </a:r>
            <a:endParaRPr b="0" i="0" sz="1400" u="none" cap="none" strike="noStrike">
              <a:solidFill>
                <a:schemeClr val="dk1"/>
              </a:solidFill>
              <a:latin typeface="Calibri"/>
              <a:ea typeface="Calibri"/>
              <a:cs typeface="Calibri"/>
              <a:sym typeface="Calibri"/>
            </a:endParaRPr>
          </a:p>
        </p:txBody>
      </p:sp>
      <p:sp>
        <p:nvSpPr>
          <p:cNvPr id="506" name="Google Shape;506;p24"/>
          <p:cNvSpPr/>
          <p:nvPr/>
        </p:nvSpPr>
        <p:spPr>
          <a:xfrm>
            <a:off x="502920" y="4434840"/>
            <a:ext cx="8138160" cy="566928"/>
          </a:xfrm>
          <a:prstGeom prst="roundRect">
            <a:avLst>
              <a:gd fmla="val 12903" name="adj"/>
            </a:avLst>
          </a:prstGeom>
          <a:solidFill>
            <a:srgbClr val="F3E3B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7" name="Google Shape;507;p24"/>
          <p:cNvSpPr/>
          <p:nvPr/>
        </p:nvSpPr>
        <p:spPr>
          <a:xfrm>
            <a:off x="777240" y="4462272"/>
            <a:ext cx="7680960" cy="51206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None of these is analysis. Every output is a prompt to check against your own reading, never a substitute for it.</a:t>
            </a:r>
            <a:endParaRPr b="0" i="0" sz="1450" u="none" cap="none" strike="noStrike">
              <a:solidFill>
                <a:schemeClr val="dk1"/>
              </a:solidFill>
              <a:latin typeface="Calibri"/>
              <a:ea typeface="Calibri"/>
              <a:cs typeface="Calibri"/>
              <a:sym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512" name="Shape 512"/>
        <p:cNvGrpSpPr/>
        <p:nvPr/>
      </p:nvGrpSpPr>
      <p:grpSpPr>
        <a:xfrm>
          <a:off x="0" y="0"/>
          <a:ext cx="0" cy="0"/>
          <a:chOff x="0" y="0"/>
          <a:chExt cx="0" cy="0"/>
        </a:xfrm>
      </p:grpSpPr>
      <p:sp>
        <p:nvSpPr>
          <p:cNvPr id="513" name="Google Shape;513;p25"/>
          <p:cNvSpPr/>
          <p:nvPr/>
        </p:nvSpPr>
        <p:spPr>
          <a:xfrm>
            <a:off x="502920" y="292608"/>
            <a:ext cx="813816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3000"/>
              <a:buFont typeface="Cambria"/>
              <a:buNone/>
            </a:pPr>
            <a:r>
              <a:rPr b="1" i="0" lang="en-US" sz="3000" u="none" cap="none" strike="noStrike">
                <a:solidFill>
                  <a:srgbClr val="1F2A44"/>
                </a:solidFill>
                <a:latin typeface="Cambria"/>
                <a:ea typeface="Cambria"/>
                <a:cs typeface="Cambria"/>
                <a:sym typeface="Cambria"/>
              </a:rPr>
              <a:t>What this means in practice</a:t>
            </a:r>
            <a:endParaRPr b="0" i="0" sz="3000" u="none" cap="none" strike="noStrike">
              <a:solidFill>
                <a:schemeClr val="dk1"/>
              </a:solidFill>
              <a:latin typeface="Calibri"/>
              <a:ea typeface="Calibri"/>
              <a:cs typeface="Calibri"/>
              <a:sym typeface="Calibri"/>
            </a:endParaRPr>
          </a:p>
        </p:txBody>
      </p:sp>
      <p:sp>
        <p:nvSpPr>
          <p:cNvPr id="514" name="Google Shape;514;p25"/>
          <p:cNvSpPr/>
          <p:nvPr/>
        </p:nvSpPr>
        <p:spPr>
          <a:xfrm>
            <a:off x="502920" y="1143000"/>
            <a:ext cx="3977640" cy="3611880"/>
          </a:xfrm>
          <a:prstGeom prst="roundRect">
            <a:avLst>
              <a:gd fmla="val 2025" name="adj"/>
            </a:avLst>
          </a:prstGeom>
          <a:solidFill>
            <a:srgbClr val="EDF5EF"/>
          </a:solidFill>
          <a:ln>
            <a:noFill/>
          </a:ln>
          <a:effectLst>
            <a:outerShdw blurRad="76200" rotWithShape="0" algn="bl" dir="2700000" dist="25400">
              <a:srgbClr val="000000">
                <a:alpha val="1215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5" name="Google Shape;515;p25"/>
          <p:cNvSpPr/>
          <p:nvPr/>
        </p:nvSpPr>
        <p:spPr>
          <a:xfrm>
            <a:off x="777240" y="1298448"/>
            <a:ext cx="342900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E7D4F"/>
              </a:buClr>
              <a:buSzPts val="1900"/>
              <a:buFont typeface="Cambria"/>
              <a:buNone/>
            </a:pPr>
            <a:r>
              <a:rPr b="1" i="0" lang="en-US" sz="1900" u="none" cap="none" strike="noStrike">
                <a:solidFill>
                  <a:srgbClr val="2E7D4F"/>
                </a:solidFill>
                <a:latin typeface="Cambria"/>
                <a:ea typeface="Cambria"/>
                <a:cs typeface="Cambria"/>
                <a:sym typeface="Cambria"/>
              </a:rPr>
              <a:t>Within the rule</a:t>
            </a:r>
            <a:endParaRPr b="0" i="0" sz="1900" u="none" cap="none" strike="noStrike">
              <a:solidFill>
                <a:schemeClr val="dk1"/>
              </a:solidFill>
              <a:latin typeface="Calibri"/>
              <a:ea typeface="Calibri"/>
              <a:cs typeface="Calibri"/>
              <a:sym typeface="Calibri"/>
            </a:endParaRPr>
          </a:p>
        </p:txBody>
      </p:sp>
      <p:sp>
        <p:nvSpPr>
          <p:cNvPr id="516" name="Google Shape;516;p25"/>
          <p:cNvSpPr/>
          <p:nvPr/>
        </p:nvSpPr>
        <p:spPr>
          <a:xfrm>
            <a:off x="777240" y="1828800"/>
            <a:ext cx="3429000" cy="2788920"/>
          </a:xfrm>
          <a:prstGeom prst="rect">
            <a:avLst/>
          </a:prstGeom>
          <a:noFill/>
          <a:ln>
            <a:noFill/>
          </a:ln>
        </p:spPr>
        <p:txBody>
          <a:bodyPr anchorCtr="0" anchor="ctr" bIns="0" lIns="0" spcFirstLastPara="1" rIns="0" wrap="square" tIns="0">
            <a:noAutofit/>
          </a:bodyPr>
          <a:lstStyle/>
          <a:p>
            <a:pPr indent="-342900" lvl="0" marL="342900" marR="0" rtl="0" algn="l">
              <a:spcBef>
                <a:spcPts val="0"/>
              </a:spcBef>
              <a:spcAft>
                <a:spcPts val="0"/>
              </a:spcAft>
              <a:buClr>
                <a:srgbClr val="1E2433"/>
              </a:buClr>
              <a:buSzPts val="1450"/>
              <a:buFont typeface="Calibri"/>
              <a:buChar char="•"/>
            </a:pPr>
            <a:r>
              <a:rPr b="0" i="0" lang="en-US" sz="1450" u="none" cap="none" strike="noStrike">
                <a:solidFill>
                  <a:srgbClr val="1E2433"/>
                </a:solidFill>
                <a:latin typeface="Calibri"/>
                <a:ea typeface="Calibri"/>
                <a:cs typeface="Calibri"/>
                <a:sym typeface="Calibri"/>
              </a:rPr>
              <a:t>Checking grammar, spelling and syntax in your own drafted text</a:t>
            </a:r>
            <a:endParaRPr b="0" i="0" sz="1450" u="none" cap="none" strike="noStrike">
              <a:solidFill>
                <a:schemeClr val="dk1"/>
              </a:solidFill>
              <a:latin typeface="Calibri"/>
              <a:ea typeface="Calibri"/>
              <a:cs typeface="Calibri"/>
              <a:sym typeface="Calibri"/>
            </a:endParaRPr>
          </a:p>
          <a:p>
            <a:pPr indent="-342900" lvl="0" marL="342900" marR="0" rtl="0" algn="l">
              <a:spcBef>
                <a:spcPts val="1000"/>
              </a:spcBef>
              <a:spcAft>
                <a:spcPts val="0"/>
              </a:spcAft>
              <a:buClr>
                <a:srgbClr val="1E2433"/>
              </a:buClr>
              <a:buSzPts val="1450"/>
              <a:buFont typeface="Calibri"/>
              <a:buChar char="•"/>
            </a:pPr>
            <a:r>
              <a:rPr b="0" i="0" lang="en-US" sz="1450" u="none" cap="none" strike="noStrike">
                <a:solidFill>
                  <a:srgbClr val="1E2433"/>
                </a:solidFill>
                <a:latin typeface="Calibri"/>
                <a:ea typeface="Calibri"/>
                <a:cs typeface="Calibri"/>
                <a:sym typeface="Calibri"/>
              </a:rPr>
              <a:t>Reviewing an AI code suggestion, then rejecting or rewriting it in your own terms, with a memo recording the decision</a:t>
            </a:r>
            <a:endParaRPr b="0" i="0" sz="1450" u="none" cap="none" strike="noStrike">
              <a:solidFill>
                <a:schemeClr val="dk1"/>
              </a:solidFill>
              <a:latin typeface="Calibri"/>
              <a:ea typeface="Calibri"/>
              <a:cs typeface="Calibri"/>
              <a:sym typeface="Calibri"/>
            </a:endParaRPr>
          </a:p>
          <a:p>
            <a:pPr indent="-342900" lvl="0" marL="342900" marR="0" rtl="0" algn="l">
              <a:spcBef>
                <a:spcPts val="1000"/>
              </a:spcBef>
              <a:spcAft>
                <a:spcPts val="0"/>
              </a:spcAft>
              <a:buClr>
                <a:srgbClr val="1E2433"/>
              </a:buClr>
              <a:buSzPts val="1450"/>
              <a:buFont typeface="Calibri"/>
              <a:buChar char="•"/>
            </a:pPr>
            <a:r>
              <a:rPr b="0" i="0" lang="en-US" sz="1450" u="none" cap="none" strike="noStrike">
                <a:solidFill>
                  <a:srgbClr val="1E2433"/>
                </a:solidFill>
                <a:latin typeface="Calibri"/>
                <a:ea typeface="Calibri"/>
                <a:cs typeface="Calibri"/>
                <a:sym typeface="Calibri"/>
              </a:rPr>
              <a:t>Using a summary to check you have not missed a passage, after your own close reading</a:t>
            </a:r>
            <a:endParaRPr b="0" i="0" sz="1450" u="none" cap="none" strike="noStrike">
              <a:solidFill>
                <a:schemeClr val="dk1"/>
              </a:solidFill>
              <a:latin typeface="Calibri"/>
              <a:ea typeface="Calibri"/>
              <a:cs typeface="Calibri"/>
              <a:sym typeface="Calibri"/>
            </a:endParaRPr>
          </a:p>
        </p:txBody>
      </p:sp>
      <p:sp>
        <p:nvSpPr>
          <p:cNvPr id="517" name="Google Shape;517;p25"/>
          <p:cNvSpPr/>
          <p:nvPr/>
        </p:nvSpPr>
        <p:spPr>
          <a:xfrm>
            <a:off x="4663440" y="1143000"/>
            <a:ext cx="3977640" cy="3611880"/>
          </a:xfrm>
          <a:prstGeom prst="roundRect">
            <a:avLst>
              <a:gd fmla="val 2025" name="adj"/>
            </a:avLst>
          </a:prstGeom>
          <a:solidFill>
            <a:srgbClr val="F8EDEA"/>
          </a:solidFill>
          <a:ln>
            <a:noFill/>
          </a:ln>
          <a:effectLst>
            <a:outerShdw blurRad="76200" rotWithShape="0" algn="bl" dir="2700000" dist="25400">
              <a:srgbClr val="000000">
                <a:alpha val="1215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8" name="Google Shape;518;p25"/>
          <p:cNvSpPr/>
          <p:nvPr/>
        </p:nvSpPr>
        <p:spPr>
          <a:xfrm>
            <a:off x="4937760" y="1298448"/>
            <a:ext cx="342900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A8402F"/>
              </a:buClr>
              <a:buSzPts val="1900"/>
              <a:buFont typeface="Cambria"/>
              <a:buNone/>
            </a:pPr>
            <a:r>
              <a:rPr b="1" i="0" lang="en-US" sz="1900" u="none" cap="none" strike="noStrike">
                <a:solidFill>
                  <a:srgbClr val="A8402F"/>
                </a:solidFill>
                <a:latin typeface="Cambria"/>
                <a:ea typeface="Cambria"/>
                <a:cs typeface="Cambria"/>
                <a:sym typeface="Cambria"/>
              </a:rPr>
              <a:t>Outside the rule</a:t>
            </a:r>
            <a:endParaRPr b="0" i="0" sz="1900" u="none" cap="none" strike="noStrike">
              <a:solidFill>
                <a:schemeClr val="dk1"/>
              </a:solidFill>
              <a:latin typeface="Calibri"/>
              <a:ea typeface="Calibri"/>
              <a:cs typeface="Calibri"/>
              <a:sym typeface="Calibri"/>
            </a:endParaRPr>
          </a:p>
        </p:txBody>
      </p:sp>
      <p:sp>
        <p:nvSpPr>
          <p:cNvPr id="519" name="Google Shape;519;p25"/>
          <p:cNvSpPr/>
          <p:nvPr/>
        </p:nvSpPr>
        <p:spPr>
          <a:xfrm>
            <a:off x="4937760" y="1828800"/>
            <a:ext cx="3429000" cy="2788920"/>
          </a:xfrm>
          <a:prstGeom prst="rect">
            <a:avLst/>
          </a:prstGeom>
          <a:noFill/>
          <a:ln>
            <a:noFill/>
          </a:ln>
        </p:spPr>
        <p:txBody>
          <a:bodyPr anchorCtr="0" anchor="ctr" bIns="0" lIns="0" spcFirstLastPara="1" rIns="0" wrap="square" tIns="0">
            <a:noAutofit/>
          </a:bodyPr>
          <a:lstStyle/>
          <a:p>
            <a:pPr indent="-342900" lvl="0" marL="342900" marR="0" rtl="0" algn="l">
              <a:spcBef>
                <a:spcPts val="0"/>
              </a:spcBef>
              <a:spcAft>
                <a:spcPts val="0"/>
              </a:spcAft>
              <a:buClr>
                <a:srgbClr val="1E2433"/>
              </a:buClr>
              <a:buSzPts val="1450"/>
              <a:buFont typeface="Calibri"/>
              <a:buChar char="•"/>
            </a:pPr>
            <a:r>
              <a:rPr b="0" i="0" lang="en-US" sz="1450" u="none" cap="none" strike="noStrike">
                <a:solidFill>
                  <a:srgbClr val="1E2433"/>
                </a:solidFill>
                <a:latin typeface="Calibri"/>
                <a:ea typeface="Calibri"/>
                <a:cs typeface="Calibri"/>
                <a:sym typeface="Calibri"/>
              </a:rPr>
              <a:t>Accepting AI-suggested codes or themes as your analysis</a:t>
            </a:r>
            <a:endParaRPr b="0" i="0" sz="1450" u="none" cap="none" strike="noStrike">
              <a:solidFill>
                <a:schemeClr val="dk1"/>
              </a:solidFill>
              <a:latin typeface="Calibri"/>
              <a:ea typeface="Calibri"/>
              <a:cs typeface="Calibri"/>
              <a:sym typeface="Calibri"/>
            </a:endParaRPr>
          </a:p>
          <a:p>
            <a:pPr indent="-342900" lvl="0" marL="342900" marR="0" rtl="0" algn="l">
              <a:spcBef>
                <a:spcPts val="900"/>
              </a:spcBef>
              <a:spcAft>
                <a:spcPts val="0"/>
              </a:spcAft>
              <a:buClr>
                <a:srgbClr val="1E2433"/>
              </a:buClr>
              <a:buSzPts val="1450"/>
              <a:buFont typeface="Calibri"/>
              <a:buChar char="•"/>
            </a:pPr>
            <a:r>
              <a:rPr b="0" i="0" lang="en-US" sz="1450" u="none" cap="none" strike="noStrike">
                <a:solidFill>
                  <a:srgbClr val="1E2433"/>
                </a:solidFill>
                <a:latin typeface="Calibri"/>
                <a:ea typeface="Calibri"/>
                <a:cs typeface="Calibri"/>
                <a:sym typeface="Calibri"/>
              </a:rPr>
              <a:t>Substituting AI summaries for reading your transcripts</a:t>
            </a:r>
            <a:endParaRPr b="0" i="0" sz="1450" u="none" cap="none" strike="noStrike">
              <a:solidFill>
                <a:schemeClr val="dk1"/>
              </a:solidFill>
              <a:latin typeface="Calibri"/>
              <a:ea typeface="Calibri"/>
              <a:cs typeface="Calibri"/>
              <a:sym typeface="Calibri"/>
            </a:endParaRPr>
          </a:p>
          <a:p>
            <a:pPr indent="-342900" lvl="0" marL="342900" marR="0" rtl="0" algn="l">
              <a:spcBef>
                <a:spcPts val="900"/>
              </a:spcBef>
              <a:spcAft>
                <a:spcPts val="0"/>
              </a:spcAft>
              <a:buClr>
                <a:srgbClr val="1E2433"/>
              </a:buClr>
              <a:buSzPts val="1450"/>
              <a:buFont typeface="Calibri"/>
              <a:buChar char="•"/>
            </a:pPr>
            <a:r>
              <a:rPr b="0" i="0" lang="en-US" sz="1450" u="none" cap="none" strike="noStrike">
                <a:solidFill>
                  <a:srgbClr val="1E2433"/>
                </a:solidFill>
                <a:latin typeface="Calibri"/>
                <a:ea typeface="Calibri"/>
                <a:cs typeface="Calibri"/>
                <a:sym typeface="Calibri"/>
              </a:rPr>
              <a:t>AI-drafted findings, discussion or any other thesis content</a:t>
            </a:r>
            <a:endParaRPr b="0" i="0" sz="1450" u="none" cap="none" strike="noStrike">
              <a:solidFill>
                <a:schemeClr val="dk1"/>
              </a:solidFill>
              <a:latin typeface="Calibri"/>
              <a:ea typeface="Calibri"/>
              <a:cs typeface="Calibri"/>
              <a:sym typeface="Calibri"/>
            </a:endParaRPr>
          </a:p>
          <a:p>
            <a:pPr indent="-342900" lvl="0" marL="342900" marR="0" rtl="0" algn="l">
              <a:spcBef>
                <a:spcPts val="900"/>
              </a:spcBef>
              <a:spcAft>
                <a:spcPts val="0"/>
              </a:spcAft>
              <a:buClr>
                <a:srgbClr val="1E2433"/>
              </a:buClr>
              <a:buSzPts val="1450"/>
              <a:buFont typeface="Calibri"/>
              <a:buChar char="•"/>
            </a:pPr>
            <a:r>
              <a:rPr b="0" i="0" lang="en-US" sz="1450" u="none" cap="none" strike="noStrike">
                <a:solidFill>
                  <a:srgbClr val="1E2433"/>
                </a:solidFill>
                <a:latin typeface="Calibri"/>
                <a:ea typeface="Calibri"/>
                <a:cs typeface="Calibri"/>
                <a:sym typeface="Calibri"/>
              </a:rPr>
              <a:t>Letting AI decide your structure: chapters, themes, argument</a:t>
            </a:r>
            <a:endParaRPr b="0" i="0" sz="1450" u="none" cap="none" strike="noStrike">
              <a:solidFill>
                <a:schemeClr val="dk1"/>
              </a:solidFill>
              <a:latin typeface="Calibri"/>
              <a:ea typeface="Calibri"/>
              <a:cs typeface="Calibri"/>
              <a:sym typeface="Calibri"/>
            </a:endParaRPr>
          </a:p>
          <a:p>
            <a:pPr indent="-342900" lvl="0" marL="342900" marR="0" rtl="0" algn="l">
              <a:spcBef>
                <a:spcPts val="900"/>
              </a:spcBef>
              <a:spcAft>
                <a:spcPts val="0"/>
              </a:spcAft>
              <a:buClr>
                <a:srgbClr val="1E2433"/>
              </a:buClr>
              <a:buSzPts val="1450"/>
              <a:buFont typeface="Calibri"/>
              <a:buChar char="•"/>
            </a:pPr>
            <a:r>
              <a:rPr b="0" i="0" lang="en-US" sz="1450" u="none" cap="none" strike="noStrike">
                <a:solidFill>
                  <a:srgbClr val="1E2433"/>
                </a:solidFill>
                <a:latin typeface="Calibri"/>
                <a:ea typeface="Calibri"/>
                <a:cs typeface="Calibri"/>
                <a:sym typeface="Calibri"/>
              </a:rPr>
              <a:t>Uploading participant data to tools outside your ethics approval</a:t>
            </a:r>
            <a:endParaRPr b="0" i="0" sz="1450" u="none" cap="none" strike="noStrike">
              <a:solidFill>
                <a:schemeClr val="dk1"/>
              </a:solidFill>
              <a:latin typeface="Calibri"/>
              <a:ea typeface="Calibri"/>
              <a:cs typeface="Calibri"/>
              <a:sym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524" name="Shape 524"/>
        <p:cNvGrpSpPr/>
        <p:nvPr/>
      </p:nvGrpSpPr>
      <p:grpSpPr>
        <a:xfrm>
          <a:off x="0" y="0"/>
          <a:ext cx="0" cy="0"/>
          <a:chOff x="0" y="0"/>
          <a:chExt cx="0" cy="0"/>
        </a:xfrm>
      </p:grpSpPr>
      <p:sp>
        <p:nvSpPr>
          <p:cNvPr id="525" name="Google Shape;525;p26"/>
          <p:cNvSpPr/>
          <p:nvPr/>
        </p:nvSpPr>
        <p:spPr>
          <a:xfrm>
            <a:off x="502920" y="292608"/>
            <a:ext cx="667512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3000"/>
              <a:buFont typeface="Cambria"/>
              <a:buNone/>
            </a:pPr>
            <a:r>
              <a:rPr b="1" i="0" lang="en-US" sz="3000" u="none" cap="none" strike="noStrike">
                <a:solidFill>
                  <a:srgbClr val="1F2A44"/>
                </a:solidFill>
                <a:latin typeface="Cambria"/>
                <a:ea typeface="Cambria"/>
                <a:cs typeface="Cambria"/>
                <a:sym typeface="Cambria"/>
              </a:rPr>
              <a:t>Document any AI use</a:t>
            </a:r>
            <a:endParaRPr b="0" i="0" sz="3000" u="none" cap="none" strike="noStrike">
              <a:solidFill>
                <a:schemeClr val="dk1"/>
              </a:solidFill>
              <a:latin typeface="Calibri"/>
              <a:ea typeface="Calibri"/>
              <a:cs typeface="Calibri"/>
              <a:sym typeface="Calibri"/>
            </a:endParaRPr>
          </a:p>
        </p:txBody>
      </p:sp>
      <p:sp>
        <p:nvSpPr>
          <p:cNvPr id="526" name="Google Shape;526;p26"/>
          <p:cNvSpPr/>
          <p:nvPr/>
        </p:nvSpPr>
        <p:spPr>
          <a:xfrm>
            <a:off x="7315200" y="347472"/>
            <a:ext cx="1371600" cy="475488"/>
          </a:xfrm>
          <a:prstGeom prst="roundRect">
            <a:avLst>
              <a:gd fmla="val 23077" name="adj"/>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7" name="Google Shape;527;p26"/>
          <p:cNvSpPr/>
          <p:nvPr/>
        </p:nvSpPr>
        <p:spPr>
          <a:xfrm>
            <a:off x="7315200" y="347472"/>
            <a:ext cx="1371600" cy="475488"/>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1F2A44"/>
              </a:buClr>
              <a:buSzPts val="1500"/>
              <a:buFont typeface="Calibri"/>
              <a:buNone/>
            </a:pPr>
            <a:r>
              <a:rPr b="1" i="0" lang="en-US" sz="1500" u="none" cap="none" strike="noStrike">
                <a:solidFill>
                  <a:srgbClr val="1F2A44"/>
                </a:solidFill>
                <a:latin typeface="Calibri"/>
                <a:ea typeface="Calibri"/>
                <a:cs typeface="Calibri"/>
                <a:sym typeface="Calibri"/>
              </a:rPr>
              <a:t>TASK 13</a:t>
            </a:r>
            <a:endParaRPr b="0" i="0" sz="1500" u="none" cap="none" strike="noStrike">
              <a:solidFill>
                <a:schemeClr val="dk1"/>
              </a:solidFill>
              <a:latin typeface="Calibri"/>
              <a:ea typeface="Calibri"/>
              <a:cs typeface="Calibri"/>
              <a:sym typeface="Calibri"/>
            </a:endParaRPr>
          </a:p>
        </p:txBody>
      </p:sp>
      <p:sp>
        <p:nvSpPr>
          <p:cNvPr id="528" name="Google Shape;528;p26"/>
          <p:cNvSpPr/>
          <p:nvPr/>
        </p:nvSpPr>
        <p:spPr>
          <a:xfrm>
            <a:off x="502920" y="1280160"/>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9" name="Google Shape;529;p26"/>
          <p:cNvSpPr/>
          <p:nvPr/>
        </p:nvSpPr>
        <p:spPr>
          <a:xfrm>
            <a:off x="502920" y="1280160"/>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1</a:t>
            </a:r>
            <a:endParaRPr b="0" i="0" sz="1600" u="none" cap="none" strike="noStrike">
              <a:solidFill>
                <a:schemeClr val="dk1"/>
              </a:solidFill>
              <a:latin typeface="Calibri"/>
              <a:ea typeface="Calibri"/>
              <a:cs typeface="Calibri"/>
              <a:sym typeface="Calibri"/>
            </a:endParaRPr>
          </a:p>
        </p:txBody>
      </p:sp>
      <p:sp>
        <p:nvSpPr>
          <p:cNvPr id="530" name="Google Shape;530;p26"/>
          <p:cNvSpPr/>
          <p:nvPr/>
        </p:nvSpPr>
        <p:spPr>
          <a:xfrm>
            <a:off x="1097280" y="1188720"/>
            <a:ext cx="7040880" cy="60350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Open your Project Journal memo from Task 8 or create a dedicated memo called AI use log</a:t>
            </a:r>
            <a:endParaRPr b="0" i="0" sz="1400" u="none" cap="none" strike="noStrike">
              <a:solidFill>
                <a:schemeClr val="dk1"/>
              </a:solidFill>
              <a:latin typeface="Calibri"/>
              <a:ea typeface="Calibri"/>
              <a:cs typeface="Calibri"/>
              <a:sym typeface="Calibri"/>
            </a:endParaRPr>
          </a:p>
        </p:txBody>
      </p:sp>
      <p:sp>
        <p:nvSpPr>
          <p:cNvPr id="531" name="Google Shape;531;p26"/>
          <p:cNvSpPr/>
          <p:nvPr/>
        </p:nvSpPr>
        <p:spPr>
          <a:xfrm>
            <a:off x="502920" y="1938528"/>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2" name="Google Shape;532;p26"/>
          <p:cNvSpPr/>
          <p:nvPr/>
        </p:nvSpPr>
        <p:spPr>
          <a:xfrm>
            <a:off x="502920" y="1938528"/>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2</a:t>
            </a:r>
            <a:endParaRPr b="0" i="0" sz="1600" u="none" cap="none" strike="noStrike">
              <a:solidFill>
                <a:schemeClr val="dk1"/>
              </a:solidFill>
              <a:latin typeface="Calibri"/>
              <a:ea typeface="Calibri"/>
              <a:cs typeface="Calibri"/>
              <a:sym typeface="Calibri"/>
            </a:endParaRPr>
          </a:p>
        </p:txBody>
      </p:sp>
      <p:sp>
        <p:nvSpPr>
          <p:cNvPr id="533" name="Google Shape;533;p26"/>
          <p:cNvSpPr/>
          <p:nvPr/>
        </p:nvSpPr>
        <p:spPr>
          <a:xfrm>
            <a:off x="1097280" y="1847088"/>
            <a:ext cx="7040880" cy="60350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For every use, record four things: the date, the feature used, what it was used for and what you did with the output</a:t>
            </a:r>
            <a:endParaRPr b="0" i="0" sz="1400" u="none" cap="none" strike="noStrike">
              <a:solidFill>
                <a:schemeClr val="dk1"/>
              </a:solidFill>
              <a:latin typeface="Calibri"/>
              <a:ea typeface="Calibri"/>
              <a:cs typeface="Calibri"/>
              <a:sym typeface="Calibri"/>
            </a:endParaRPr>
          </a:p>
        </p:txBody>
      </p:sp>
      <p:sp>
        <p:nvSpPr>
          <p:cNvPr id="534" name="Google Shape;534;p26"/>
          <p:cNvSpPr/>
          <p:nvPr/>
        </p:nvSpPr>
        <p:spPr>
          <a:xfrm>
            <a:off x="502920" y="2596896"/>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5" name="Google Shape;535;p26"/>
          <p:cNvSpPr/>
          <p:nvPr/>
        </p:nvSpPr>
        <p:spPr>
          <a:xfrm>
            <a:off x="502920" y="2596896"/>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3</a:t>
            </a:r>
            <a:endParaRPr b="0" i="0" sz="1600" u="none" cap="none" strike="noStrike">
              <a:solidFill>
                <a:schemeClr val="dk1"/>
              </a:solidFill>
              <a:latin typeface="Calibri"/>
              <a:ea typeface="Calibri"/>
              <a:cs typeface="Calibri"/>
              <a:sym typeface="Calibri"/>
            </a:endParaRPr>
          </a:p>
        </p:txBody>
      </p:sp>
      <p:sp>
        <p:nvSpPr>
          <p:cNvPr id="536" name="Google Shape;536;p26"/>
          <p:cNvSpPr/>
          <p:nvPr/>
        </p:nvSpPr>
        <p:spPr>
          <a:xfrm>
            <a:off x="1097280" y="2505456"/>
            <a:ext cx="7040880" cy="60350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Keep the entry even when you rejected everything: rejections are evidence of your judgement</a:t>
            </a:r>
            <a:endParaRPr b="0" i="0" sz="1400" u="none" cap="none" strike="noStrike">
              <a:solidFill>
                <a:schemeClr val="dk1"/>
              </a:solidFill>
              <a:latin typeface="Calibri"/>
              <a:ea typeface="Calibri"/>
              <a:cs typeface="Calibri"/>
              <a:sym typeface="Calibri"/>
            </a:endParaRPr>
          </a:p>
        </p:txBody>
      </p:sp>
      <p:sp>
        <p:nvSpPr>
          <p:cNvPr id="537" name="Google Shape;537;p26"/>
          <p:cNvSpPr/>
          <p:nvPr/>
        </p:nvSpPr>
        <p:spPr>
          <a:xfrm>
            <a:off x="502920" y="3255264"/>
            <a:ext cx="420624" cy="420624"/>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8" name="Google Shape;538;p26"/>
          <p:cNvSpPr/>
          <p:nvPr/>
        </p:nvSpPr>
        <p:spPr>
          <a:xfrm>
            <a:off x="502920" y="3255264"/>
            <a:ext cx="420624" cy="42062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4</a:t>
            </a:r>
            <a:endParaRPr b="0" i="0" sz="1600" u="none" cap="none" strike="noStrike">
              <a:solidFill>
                <a:schemeClr val="dk1"/>
              </a:solidFill>
              <a:latin typeface="Calibri"/>
              <a:ea typeface="Calibri"/>
              <a:cs typeface="Calibri"/>
              <a:sym typeface="Calibri"/>
            </a:endParaRPr>
          </a:p>
        </p:txBody>
      </p:sp>
      <p:sp>
        <p:nvSpPr>
          <p:cNvPr id="539" name="Google Shape;539;p26"/>
          <p:cNvSpPr/>
          <p:nvPr/>
        </p:nvSpPr>
        <p:spPr>
          <a:xfrm>
            <a:off x="1097280" y="3163824"/>
            <a:ext cx="7040880" cy="60350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Carry one sentence into your methodology chapter stating what AI was and was not used for</a:t>
            </a:r>
            <a:endParaRPr b="0" i="0" sz="1400" u="none" cap="none" strike="noStrike">
              <a:solidFill>
                <a:schemeClr val="dk1"/>
              </a:solidFill>
              <a:latin typeface="Calibri"/>
              <a:ea typeface="Calibri"/>
              <a:cs typeface="Calibri"/>
              <a:sym typeface="Calibri"/>
            </a:endParaRPr>
          </a:p>
        </p:txBody>
      </p:sp>
      <p:sp>
        <p:nvSpPr>
          <p:cNvPr id="540" name="Google Shape;540;p26"/>
          <p:cNvSpPr/>
          <p:nvPr/>
        </p:nvSpPr>
        <p:spPr>
          <a:xfrm>
            <a:off x="502920" y="3657600"/>
            <a:ext cx="8138160" cy="804672"/>
          </a:xfrm>
          <a:prstGeom prst="roundRect">
            <a:avLst>
              <a:gd fmla="val 9091" name="adj"/>
            </a:avLst>
          </a:prstGeom>
          <a:solidFill>
            <a:srgbClr val="F4F6FA"/>
          </a:solidFill>
          <a:ln>
            <a:noFill/>
          </a:ln>
          <a:effectLst>
            <a:outerShdw blurRad="76200" rotWithShape="0" algn="bl" dir="2700000" dist="25400">
              <a:srgbClr val="000000">
                <a:alpha val="1215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1" name="Google Shape;541;p26"/>
          <p:cNvSpPr/>
          <p:nvPr/>
        </p:nvSpPr>
        <p:spPr>
          <a:xfrm>
            <a:off x="777240" y="3703320"/>
            <a:ext cx="7680960" cy="713232"/>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350"/>
              <a:buFont typeface="Calibri"/>
              <a:buNone/>
            </a:pPr>
            <a:r>
              <a:rPr b="1" i="0" lang="en-US" sz="1350" u="none" cap="none" strike="noStrike">
                <a:solidFill>
                  <a:srgbClr val="1F2A44"/>
                </a:solidFill>
                <a:latin typeface="Calibri"/>
                <a:ea typeface="Calibri"/>
                <a:cs typeface="Calibri"/>
                <a:sym typeface="Calibri"/>
              </a:rPr>
              <a:t>Example entry:  </a:t>
            </a:r>
            <a:r>
              <a:rPr b="0" i="1" lang="en-US" sz="1350" u="none" cap="none" strike="noStrike">
                <a:solidFill>
                  <a:srgbClr val="1E2433"/>
                </a:solidFill>
                <a:latin typeface="Calibri"/>
                <a:ea typeface="Calibri"/>
                <a:cs typeface="Calibri"/>
                <a:sym typeface="Calibri"/>
              </a:rPr>
              <a:t>12 May. AI Assistant suggested six child codes under Barriers. Rejected four; rewrote two in my own terms as Fear of losing status after re-reading Amina and P04. All codes remain my own decisions.</a:t>
            </a:r>
            <a:endParaRPr b="0" i="0" sz="1350" u="none" cap="none" strike="noStrike">
              <a:solidFill>
                <a:schemeClr val="dk1"/>
              </a:solidFill>
              <a:latin typeface="Calibri"/>
              <a:ea typeface="Calibri"/>
              <a:cs typeface="Calibri"/>
              <a:sym typeface="Calibri"/>
            </a:endParaRPr>
          </a:p>
        </p:txBody>
      </p:sp>
      <p:sp>
        <p:nvSpPr>
          <p:cNvPr id="542" name="Google Shape;542;p26"/>
          <p:cNvSpPr/>
          <p:nvPr/>
        </p:nvSpPr>
        <p:spPr>
          <a:xfrm>
            <a:off x="502920" y="4535424"/>
            <a:ext cx="8138160" cy="566928"/>
          </a:xfrm>
          <a:prstGeom prst="roundRect">
            <a:avLst>
              <a:gd fmla="val 12903" name="adj"/>
            </a:avLst>
          </a:prstGeom>
          <a:solidFill>
            <a:srgbClr val="F3E3B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3" name="Google Shape;543;p26"/>
          <p:cNvSpPr/>
          <p:nvPr/>
        </p:nvSpPr>
        <p:spPr>
          <a:xfrm>
            <a:off x="777240" y="4562856"/>
            <a:ext cx="7680960" cy="51206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Check:  </a:t>
            </a:r>
            <a:r>
              <a:rPr b="0" i="0" lang="en-US" sz="1450" u="none" cap="none" strike="noStrike">
                <a:solidFill>
                  <a:srgbClr val="1E2433"/>
                </a:solidFill>
                <a:latin typeface="Calibri"/>
                <a:ea typeface="Calibri"/>
                <a:cs typeface="Calibri"/>
                <a:sym typeface="Calibri"/>
              </a:rPr>
              <a:t>an examiner reading your log can see exactly what AI did and what it did not do.</a:t>
            </a:r>
            <a:endParaRPr b="0" i="0" sz="1450" u="none" cap="none" strike="noStrike">
              <a:solidFill>
                <a:schemeClr val="dk1"/>
              </a:solidFill>
              <a:latin typeface="Calibri"/>
              <a:ea typeface="Calibri"/>
              <a:cs typeface="Calibri"/>
              <a:sym typeface="Calibri"/>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8EC"/>
        </a:solidFill>
      </p:bgPr>
    </p:bg>
    <p:spTree>
      <p:nvGrpSpPr>
        <p:cNvPr id="548" name="Shape 548"/>
        <p:cNvGrpSpPr/>
        <p:nvPr/>
      </p:nvGrpSpPr>
      <p:grpSpPr>
        <a:xfrm>
          <a:off x="0" y="0"/>
          <a:ext cx="0" cy="0"/>
          <a:chOff x="0" y="0"/>
          <a:chExt cx="0" cy="0"/>
        </a:xfrm>
      </p:grpSpPr>
      <p:sp>
        <p:nvSpPr>
          <p:cNvPr id="549" name="Google Shape;549;p27"/>
          <p:cNvSpPr/>
          <p:nvPr/>
        </p:nvSpPr>
        <p:spPr>
          <a:xfrm>
            <a:off x="502920" y="292608"/>
            <a:ext cx="667512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3000"/>
              <a:buFont typeface="Cambria"/>
              <a:buNone/>
            </a:pPr>
            <a:r>
              <a:rPr b="1" i="0" lang="en-US" sz="3000" u="none" cap="none" strike="noStrike">
                <a:solidFill>
                  <a:srgbClr val="1F2A44"/>
                </a:solidFill>
                <a:latin typeface="Cambria"/>
                <a:ea typeface="Cambria"/>
                <a:cs typeface="Cambria"/>
                <a:sym typeface="Cambria"/>
              </a:rPr>
              <a:t>Now repeat it with real data</a:t>
            </a:r>
            <a:endParaRPr b="0" i="0" sz="3000" u="none" cap="none" strike="noStrike">
              <a:solidFill>
                <a:schemeClr val="dk1"/>
              </a:solidFill>
              <a:latin typeface="Calibri"/>
              <a:ea typeface="Calibri"/>
              <a:cs typeface="Calibri"/>
              <a:sym typeface="Calibri"/>
            </a:endParaRPr>
          </a:p>
        </p:txBody>
      </p:sp>
      <p:sp>
        <p:nvSpPr>
          <p:cNvPr id="550" name="Google Shape;550;p27"/>
          <p:cNvSpPr/>
          <p:nvPr/>
        </p:nvSpPr>
        <p:spPr>
          <a:xfrm>
            <a:off x="7315200" y="347472"/>
            <a:ext cx="1371600" cy="475488"/>
          </a:xfrm>
          <a:prstGeom prst="roundRect">
            <a:avLst>
              <a:gd fmla="val 23077" name="adj"/>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1" name="Google Shape;551;p27"/>
          <p:cNvSpPr/>
          <p:nvPr/>
        </p:nvSpPr>
        <p:spPr>
          <a:xfrm>
            <a:off x="7315200" y="347472"/>
            <a:ext cx="1371600" cy="475488"/>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500"/>
              <a:buFont typeface="Calibri"/>
              <a:buNone/>
            </a:pPr>
            <a:r>
              <a:rPr b="1" i="0" lang="en-US" sz="1500" u="none" cap="none" strike="noStrike">
                <a:solidFill>
                  <a:srgbClr val="FFFFFF"/>
                </a:solidFill>
                <a:latin typeface="Calibri"/>
                <a:ea typeface="Calibri"/>
                <a:cs typeface="Calibri"/>
                <a:sym typeface="Calibri"/>
              </a:rPr>
              <a:t>NEXT</a:t>
            </a:r>
            <a:endParaRPr b="0" i="0" sz="1500" u="none" cap="none" strike="noStrike">
              <a:solidFill>
                <a:schemeClr val="dk1"/>
              </a:solidFill>
              <a:latin typeface="Calibri"/>
              <a:ea typeface="Calibri"/>
              <a:cs typeface="Calibri"/>
              <a:sym typeface="Calibri"/>
            </a:endParaRPr>
          </a:p>
        </p:txBody>
      </p:sp>
      <p:sp>
        <p:nvSpPr>
          <p:cNvPr id="552" name="Google Shape;552;p27"/>
          <p:cNvSpPr/>
          <p:nvPr/>
        </p:nvSpPr>
        <p:spPr>
          <a:xfrm>
            <a:off x="502920" y="1188720"/>
            <a:ext cx="8138160" cy="786384"/>
          </a:xfrm>
          <a:prstGeom prst="roundRect">
            <a:avLst>
              <a:gd fmla="val 9302" name="adj"/>
            </a:avLst>
          </a:prstGeom>
          <a:solidFill>
            <a:srgbClr val="FFFFFF"/>
          </a:solidFill>
          <a:ln>
            <a:noFill/>
          </a:ln>
          <a:effectLst>
            <a:outerShdw blurRad="76200" rotWithShape="0" algn="bl" dir="2700000" dist="25400">
              <a:srgbClr val="000000">
                <a:alpha val="1215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3" name="Google Shape;553;p27"/>
          <p:cNvSpPr/>
          <p:nvPr/>
        </p:nvSpPr>
        <p:spPr>
          <a:xfrm>
            <a:off x="777240" y="1252728"/>
            <a:ext cx="2377440" cy="65836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This week</a:t>
            </a:r>
            <a:endParaRPr b="0" i="0" sz="1450" u="none" cap="none" strike="noStrike">
              <a:solidFill>
                <a:schemeClr val="dk1"/>
              </a:solidFill>
              <a:latin typeface="Calibri"/>
              <a:ea typeface="Calibri"/>
              <a:cs typeface="Calibri"/>
              <a:sym typeface="Calibri"/>
            </a:endParaRPr>
          </a:p>
        </p:txBody>
      </p:sp>
      <p:sp>
        <p:nvSpPr>
          <p:cNvPr id="554" name="Google Shape;554;p27"/>
          <p:cNvSpPr/>
          <p:nvPr/>
        </p:nvSpPr>
        <p:spPr>
          <a:xfrm>
            <a:off x="3246120" y="1252728"/>
            <a:ext cx="5212080" cy="65836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Repeat Tasks 3 to 11 using two of your own pilot transcripts or the built-in Sample Project if you have no data yet</a:t>
            </a:r>
            <a:endParaRPr b="0" i="0" sz="1400" u="none" cap="none" strike="noStrike">
              <a:solidFill>
                <a:schemeClr val="dk1"/>
              </a:solidFill>
              <a:latin typeface="Calibri"/>
              <a:ea typeface="Calibri"/>
              <a:cs typeface="Calibri"/>
              <a:sym typeface="Calibri"/>
            </a:endParaRPr>
          </a:p>
        </p:txBody>
      </p:sp>
      <p:sp>
        <p:nvSpPr>
          <p:cNvPr id="555" name="Google Shape;555;p27"/>
          <p:cNvSpPr/>
          <p:nvPr/>
        </p:nvSpPr>
        <p:spPr>
          <a:xfrm>
            <a:off x="502920" y="2084832"/>
            <a:ext cx="8138160" cy="786384"/>
          </a:xfrm>
          <a:prstGeom prst="roundRect">
            <a:avLst>
              <a:gd fmla="val 9302" name="adj"/>
            </a:avLst>
          </a:prstGeom>
          <a:solidFill>
            <a:srgbClr val="FFFFFF"/>
          </a:solidFill>
          <a:ln>
            <a:noFill/>
          </a:ln>
          <a:effectLst>
            <a:outerShdw blurRad="76200" rotWithShape="0" algn="bl" dir="2700000" dist="25400">
              <a:srgbClr val="000000">
                <a:alpha val="1215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6" name="Google Shape;556;p27"/>
          <p:cNvSpPr/>
          <p:nvPr/>
        </p:nvSpPr>
        <p:spPr>
          <a:xfrm>
            <a:off x="777240" y="2148840"/>
            <a:ext cx="2377440" cy="65836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Before your next supervision</a:t>
            </a:r>
            <a:endParaRPr b="0" i="0" sz="1450" u="none" cap="none" strike="noStrike">
              <a:solidFill>
                <a:schemeClr val="dk1"/>
              </a:solidFill>
              <a:latin typeface="Calibri"/>
              <a:ea typeface="Calibri"/>
              <a:cs typeface="Calibri"/>
              <a:sym typeface="Calibri"/>
            </a:endParaRPr>
          </a:p>
        </p:txBody>
      </p:sp>
      <p:sp>
        <p:nvSpPr>
          <p:cNvPr id="557" name="Google Shape;557;p27"/>
          <p:cNvSpPr/>
          <p:nvPr/>
        </p:nvSpPr>
        <p:spPr>
          <a:xfrm>
            <a:off x="3246120" y="2148840"/>
            <a:ext cx="5212080" cy="65836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Watch one short tutorial from the Lumivero NVivo channel or Dr Kriukow's coding walkthrough, then export your codebook and bring it</a:t>
            </a:r>
            <a:endParaRPr b="0" i="0" sz="1400" u="none" cap="none" strike="noStrike">
              <a:solidFill>
                <a:schemeClr val="dk1"/>
              </a:solidFill>
              <a:latin typeface="Calibri"/>
              <a:ea typeface="Calibri"/>
              <a:cs typeface="Calibri"/>
              <a:sym typeface="Calibri"/>
            </a:endParaRPr>
          </a:p>
        </p:txBody>
      </p:sp>
      <p:sp>
        <p:nvSpPr>
          <p:cNvPr id="558" name="Google Shape;558;p27"/>
          <p:cNvSpPr/>
          <p:nvPr/>
        </p:nvSpPr>
        <p:spPr>
          <a:xfrm>
            <a:off x="502920" y="2980944"/>
            <a:ext cx="8138160" cy="786384"/>
          </a:xfrm>
          <a:prstGeom prst="roundRect">
            <a:avLst>
              <a:gd fmla="val 9302" name="adj"/>
            </a:avLst>
          </a:prstGeom>
          <a:solidFill>
            <a:srgbClr val="FFFFFF"/>
          </a:solidFill>
          <a:ln>
            <a:noFill/>
          </a:ln>
          <a:effectLst>
            <a:outerShdw blurRad="76200" rotWithShape="0" algn="bl" dir="2700000" dist="25400">
              <a:srgbClr val="000000">
                <a:alpha val="1215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9" name="Google Shape;559;p27"/>
          <p:cNvSpPr/>
          <p:nvPr/>
        </p:nvSpPr>
        <p:spPr>
          <a:xfrm>
            <a:off x="777240" y="3044952"/>
            <a:ext cx="2377440" cy="65836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Before fieldwork</a:t>
            </a:r>
            <a:endParaRPr b="0" i="0" sz="1450" u="none" cap="none" strike="noStrike">
              <a:solidFill>
                <a:schemeClr val="dk1"/>
              </a:solidFill>
              <a:latin typeface="Calibri"/>
              <a:ea typeface="Calibri"/>
              <a:cs typeface="Calibri"/>
              <a:sym typeface="Calibri"/>
            </a:endParaRPr>
          </a:p>
        </p:txBody>
      </p:sp>
      <p:sp>
        <p:nvSpPr>
          <p:cNvPr id="560" name="Google Shape;560;p27"/>
          <p:cNvSpPr/>
          <p:nvPr/>
        </p:nvSpPr>
        <p:spPr>
          <a:xfrm>
            <a:off x="3246120" y="3044952"/>
            <a:ext cx="5212080" cy="65836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Draft the software and AI wording for your PG2 ethics application using Task 12's three questions and Task 13's log format</a:t>
            </a:r>
            <a:endParaRPr b="0" i="0" sz="1400" u="none" cap="none" strike="noStrike">
              <a:solidFill>
                <a:schemeClr val="dk1"/>
              </a:solidFill>
              <a:latin typeface="Calibri"/>
              <a:ea typeface="Calibri"/>
              <a:cs typeface="Calibri"/>
              <a:sym typeface="Calibri"/>
            </a:endParaRPr>
          </a:p>
        </p:txBody>
      </p:sp>
      <p:sp>
        <p:nvSpPr>
          <p:cNvPr id="561" name="Google Shape;561;p27"/>
          <p:cNvSpPr/>
          <p:nvPr/>
        </p:nvSpPr>
        <p:spPr>
          <a:xfrm>
            <a:off x="502920" y="3877056"/>
            <a:ext cx="8138160" cy="786384"/>
          </a:xfrm>
          <a:prstGeom prst="roundRect">
            <a:avLst>
              <a:gd fmla="val 9302" name="adj"/>
            </a:avLst>
          </a:prstGeom>
          <a:solidFill>
            <a:srgbClr val="FFFFFF"/>
          </a:solidFill>
          <a:ln>
            <a:noFill/>
          </a:ln>
          <a:effectLst>
            <a:outerShdw blurRad="76200" rotWithShape="0" algn="bl" dir="2700000" dist="25400">
              <a:srgbClr val="000000">
                <a:alpha val="1215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2" name="Google Shape;562;p27"/>
          <p:cNvSpPr/>
          <p:nvPr/>
        </p:nvSpPr>
        <p:spPr>
          <a:xfrm>
            <a:off x="777240" y="3941064"/>
            <a:ext cx="2377440" cy="65836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Always</a:t>
            </a:r>
            <a:endParaRPr b="0" i="0" sz="1450" u="none" cap="none" strike="noStrike">
              <a:solidFill>
                <a:schemeClr val="dk1"/>
              </a:solidFill>
              <a:latin typeface="Calibri"/>
              <a:ea typeface="Calibri"/>
              <a:cs typeface="Calibri"/>
              <a:sym typeface="Calibri"/>
            </a:endParaRPr>
          </a:p>
        </p:txBody>
      </p:sp>
      <p:sp>
        <p:nvSpPr>
          <p:cNvPr id="563" name="Google Shape;563;p27"/>
          <p:cNvSpPr/>
          <p:nvPr/>
        </p:nvSpPr>
        <p:spPr>
          <a:xfrm>
            <a:off x="3246120" y="3941064"/>
            <a:ext cx="5212080" cy="65836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400"/>
              <a:buFont typeface="Calibri"/>
              <a:buNone/>
            </a:pPr>
            <a:r>
              <a:rPr b="0" i="0" lang="en-US" sz="1400" u="none" cap="none" strike="noStrike">
                <a:solidFill>
                  <a:srgbClr val="1E2433"/>
                </a:solidFill>
                <a:latin typeface="Calibri"/>
                <a:ea typeface="Calibri"/>
                <a:cs typeface="Calibri"/>
                <a:sym typeface="Calibri"/>
              </a:rPr>
              <a:t>End every NVivo session with File, then Copy Project, dated, to separate storage</a:t>
            </a:r>
            <a:endParaRPr b="0" i="0" sz="1400" u="none" cap="none" strike="noStrike">
              <a:solidFill>
                <a:schemeClr val="dk1"/>
              </a:solidFill>
              <a:latin typeface="Calibri"/>
              <a:ea typeface="Calibri"/>
              <a:cs typeface="Calibri"/>
              <a:sym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568" name="Shape 568"/>
        <p:cNvGrpSpPr/>
        <p:nvPr/>
      </p:nvGrpSpPr>
      <p:grpSpPr>
        <a:xfrm>
          <a:off x="0" y="0"/>
          <a:ext cx="0" cy="0"/>
          <a:chOff x="0" y="0"/>
          <a:chExt cx="0" cy="0"/>
        </a:xfrm>
      </p:grpSpPr>
      <p:sp>
        <p:nvSpPr>
          <p:cNvPr id="569" name="Google Shape;569;p28"/>
          <p:cNvSpPr/>
          <p:nvPr/>
        </p:nvSpPr>
        <p:spPr>
          <a:xfrm>
            <a:off x="502920" y="292608"/>
            <a:ext cx="813816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3000"/>
              <a:buFont typeface="Cambria"/>
              <a:buNone/>
            </a:pPr>
            <a:r>
              <a:rPr b="1" i="0" lang="en-US" sz="3000" u="none" cap="none" strike="noStrike">
                <a:solidFill>
                  <a:srgbClr val="1F2A44"/>
                </a:solidFill>
                <a:latin typeface="Cambria"/>
                <a:ea typeface="Cambria"/>
                <a:cs typeface="Cambria"/>
                <a:sym typeface="Cambria"/>
              </a:rPr>
              <a:t>Where to get help</a:t>
            </a:r>
            <a:endParaRPr b="0" i="0" sz="3000" u="none" cap="none" strike="noStrike">
              <a:solidFill>
                <a:schemeClr val="dk1"/>
              </a:solidFill>
              <a:latin typeface="Calibri"/>
              <a:ea typeface="Calibri"/>
              <a:cs typeface="Calibri"/>
              <a:sym typeface="Calibri"/>
            </a:endParaRPr>
          </a:p>
        </p:txBody>
      </p:sp>
      <p:sp>
        <p:nvSpPr>
          <p:cNvPr id="570" name="Google Shape;570;p28"/>
          <p:cNvSpPr/>
          <p:nvPr/>
        </p:nvSpPr>
        <p:spPr>
          <a:xfrm>
            <a:off x="502920" y="1188720"/>
            <a:ext cx="8138160" cy="822960"/>
          </a:xfrm>
          <a:prstGeom prst="roundRect">
            <a:avLst>
              <a:gd fmla="val 8889" name="adj"/>
            </a:avLst>
          </a:prstGeom>
          <a:solidFill>
            <a:srgbClr val="F4F6FA"/>
          </a:solidFill>
          <a:ln>
            <a:noFill/>
          </a:ln>
          <a:effectLst>
            <a:outerShdw blurRad="76200" rotWithShape="0" algn="bl" dir="2700000" dist="25400">
              <a:srgbClr val="000000">
                <a:alpha val="1215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1" name="Google Shape;571;p28"/>
          <p:cNvSpPr/>
          <p:nvPr/>
        </p:nvSpPr>
        <p:spPr>
          <a:xfrm>
            <a:off x="658368" y="1335024"/>
            <a:ext cx="530352" cy="530352"/>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572" name="Google Shape;572;p28"/>
          <p:cNvPicPr preferRelativeResize="0"/>
          <p:nvPr/>
        </p:nvPicPr>
        <p:blipFill rotWithShape="1">
          <a:blip r:embed="rId3">
            <a:alphaModFix/>
          </a:blip>
          <a:srcRect b="0" l="0" r="0" t="0"/>
          <a:stretch/>
        </p:blipFill>
        <p:spPr>
          <a:xfrm>
            <a:off x="796260" y="1472916"/>
            <a:ext cx="254569" cy="254569"/>
          </a:xfrm>
          <a:prstGeom prst="rect">
            <a:avLst/>
          </a:prstGeom>
          <a:noFill/>
          <a:ln>
            <a:noFill/>
          </a:ln>
        </p:spPr>
      </p:pic>
      <p:sp>
        <p:nvSpPr>
          <p:cNvPr id="573" name="Google Shape;573;p28"/>
          <p:cNvSpPr/>
          <p:nvPr/>
        </p:nvSpPr>
        <p:spPr>
          <a:xfrm>
            <a:off x="1417320" y="1261872"/>
            <a:ext cx="2377440" cy="676656"/>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Publisher video channel</a:t>
            </a:r>
            <a:endParaRPr b="0" i="0" sz="1450" u="none" cap="none" strike="noStrike">
              <a:solidFill>
                <a:schemeClr val="dk1"/>
              </a:solidFill>
              <a:latin typeface="Calibri"/>
              <a:ea typeface="Calibri"/>
              <a:cs typeface="Calibri"/>
              <a:sym typeface="Calibri"/>
            </a:endParaRPr>
          </a:p>
        </p:txBody>
      </p:sp>
      <p:sp>
        <p:nvSpPr>
          <p:cNvPr id="574" name="Google Shape;574;p28"/>
          <p:cNvSpPr/>
          <p:nvPr/>
        </p:nvSpPr>
        <p:spPr>
          <a:xfrm>
            <a:off x="3886200" y="1261872"/>
            <a:ext cx="4572000" cy="676656"/>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300"/>
              <a:buFont typeface="Calibri"/>
              <a:buNone/>
            </a:pPr>
            <a:r>
              <a:rPr b="0" i="0" lang="en-US" sz="1300" u="none" cap="none" strike="noStrike">
                <a:solidFill>
                  <a:srgbClr val="1E2433"/>
                </a:solidFill>
                <a:latin typeface="Calibri"/>
                <a:ea typeface="Calibri"/>
                <a:cs typeface="Calibri"/>
                <a:sym typeface="Calibri"/>
              </a:rPr>
              <a:t>Lumivero's NVivo channel on YouTube: short feature-by-feature demonstrations and free webinars for Windows and Mac</a:t>
            </a:r>
            <a:endParaRPr b="0" i="0" sz="1300" u="none" cap="none" strike="noStrike">
              <a:solidFill>
                <a:schemeClr val="dk1"/>
              </a:solidFill>
              <a:latin typeface="Calibri"/>
              <a:ea typeface="Calibri"/>
              <a:cs typeface="Calibri"/>
              <a:sym typeface="Calibri"/>
            </a:endParaRPr>
          </a:p>
        </p:txBody>
      </p:sp>
      <p:sp>
        <p:nvSpPr>
          <p:cNvPr id="575" name="Google Shape;575;p28"/>
          <p:cNvSpPr/>
          <p:nvPr/>
        </p:nvSpPr>
        <p:spPr>
          <a:xfrm>
            <a:off x="502920" y="2121408"/>
            <a:ext cx="8138160" cy="822960"/>
          </a:xfrm>
          <a:prstGeom prst="roundRect">
            <a:avLst>
              <a:gd fmla="val 8889" name="adj"/>
            </a:avLst>
          </a:prstGeom>
          <a:solidFill>
            <a:srgbClr val="F4F6FA"/>
          </a:solidFill>
          <a:ln>
            <a:noFill/>
          </a:ln>
          <a:effectLst>
            <a:outerShdw blurRad="76200" rotWithShape="0" algn="bl" dir="2700000" dist="25400">
              <a:srgbClr val="000000">
                <a:alpha val="1215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6" name="Google Shape;576;p28"/>
          <p:cNvSpPr/>
          <p:nvPr/>
        </p:nvSpPr>
        <p:spPr>
          <a:xfrm>
            <a:off x="658368" y="2267712"/>
            <a:ext cx="530352" cy="530352"/>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577" name="Google Shape;577;p28"/>
          <p:cNvPicPr preferRelativeResize="0"/>
          <p:nvPr/>
        </p:nvPicPr>
        <p:blipFill rotWithShape="1">
          <a:blip r:embed="rId4">
            <a:alphaModFix/>
          </a:blip>
          <a:srcRect b="0" l="0" r="0" t="0"/>
          <a:stretch/>
        </p:blipFill>
        <p:spPr>
          <a:xfrm>
            <a:off x="796260" y="2405604"/>
            <a:ext cx="254569" cy="254569"/>
          </a:xfrm>
          <a:prstGeom prst="rect">
            <a:avLst/>
          </a:prstGeom>
          <a:noFill/>
          <a:ln>
            <a:noFill/>
          </a:ln>
        </p:spPr>
      </p:pic>
      <p:sp>
        <p:nvSpPr>
          <p:cNvPr id="578" name="Google Shape;578;p28"/>
          <p:cNvSpPr/>
          <p:nvPr/>
        </p:nvSpPr>
        <p:spPr>
          <a:xfrm>
            <a:off x="1417320" y="2194560"/>
            <a:ext cx="2377440" cy="676656"/>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Coding walkthrough</a:t>
            </a:r>
            <a:endParaRPr b="0" i="0" sz="1450" u="none" cap="none" strike="noStrike">
              <a:solidFill>
                <a:schemeClr val="dk1"/>
              </a:solidFill>
              <a:latin typeface="Calibri"/>
              <a:ea typeface="Calibri"/>
              <a:cs typeface="Calibri"/>
              <a:sym typeface="Calibri"/>
            </a:endParaRPr>
          </a:p>
        </p:txBody>
      </p:sp>
      <p:sp>
        <p:nvSpPr>
          <p:cNvPr id="579" name="Google Shape;579;p28"/>
          <p:cNvSpPr/>
          <p:nvPr/>
        </p:nvSpPr>
        <p:spPr>
          <a:xfrm>
            <a:off x="3886200" y="2194560"/>
            <a:ext cx="4572000" cy="676656"/>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300"/>
              <a:buFont typeface="Calibri"/>
              <a:buNone/>
            </a:pPr>
            <a:r>
              <a:rPr b="0" i="0" lang="en-US" sz="1300" u="none" cap="none" strike="noStrike">
                <a:solidFill>
                  <a:srgbClr val="1E2433"/>
                </a:solidFill>
                <a:latin typeface="Calibri"/>
                <a:ea typeface="Calibri"/>
                <a:cs typeface="Calibri"/>
                <a:sym typeface="Calibri"/>
              </a:rPr>
              <a:t>Dr Kriukow's video tutorial applies this workbook's workflow in practice, with particular emphasis on coding</a:t>
            </a:r>
            <a:endParaRPr b="0" i="0" sz="1300" u="none" cap="none" strike="noStrike">
              <a:solidFill>
                <a:schemeClr val="dk1"/>
              </a:solidFill>
              <a:latin typeface="Calibri"/>
              <a:ea typeface="Calibri"/>
              <a:cs typeface="Calibri"/>
              <a:sym typeface="Calibri"/>
            </a:endParaRPr>
          </a:p>
        </p:txBody>
      </p:sp>
      <p:sp>
        <p:nvSpPr>
          <p:cNvPr id="580" name="Google Shape;580;p28"/>
          <p:cNvSpPr/>
          <p:nvPr/>
        </p:nvSpPr>
        <p:spPr>
          <a:xfrm>
            <a:off x="502920" y="3054096"/>
            <a:ext cx="8138160" cy="822960"/>
          </a:xfrm>
          <a:prstGeom prst="roundRect">
            <a:avLst>
              <a:gd fmla="val 8889" name="adj"/>
            </a:avLst>
          </a:prstGeom>
          <a:solidFill>
            <a:srgbClr val="F4F6FA"/>
          </a:solidFill>
          <a:ln>
            <a:noFill/>
          </a:ln>
          <a:effectLst>
            <a:outerShdw blurRad="76200" rotWithShape="0" algn="bl" dir="2700000" dist="25400">
              <a:srgbClr val="000000">
                <a:alpha val="1215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1" name="Google Shape;581;p28"/>
          <p:cNvSpPr/>
          <p:nvPr/>
        </p:nvSpPr>
        <p:spPr>
          <a:xfrm>
            <a:off x="658368" y="3200400"/>
            <a:ext cx="530352" cy="530352"/>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582" name="Google Shape;582;p28"/>
          <p:cNvPicPr preferRelativeResize="0"/>
          <p:nvPr/>
        </p:nvPicPr>
        <p:blipFill rotWithShape="1">
          <a:blip r:embed="rId5">
            <a:alphaModFix/>
          </a:blip>
          <a:srcRect b="0" l="0" r="0" t="0"/>
          <a:stretch/>
        </p:blipFill>
        <p:spPr>
          <a:xfrm>
            <a:off x="796260" y="3338292"/>
            <a:ext cx="254569" cy="254569"/>
          </a:xfrm>
          <a:prstGeom prst="rect">
            <a:avLst/>
          </a:prstGeom>
          <a:noFill/>
          <a:ln>
            <a:noFill/>
          </a:ln>
        </p:spPr>
      </p:pic>
      <p:sp>
        <p:nvSpPr>
          <p:cNvPr id="583" name="Google Shape;583;p28"/>
          <p:cNvSpPr/>
          <p:nvPr/>
        </p:nvSpPr>
        <p:spPr>
          <a:xfrm>
            <a:off x="1417320" y="3127248"/>
            <a:ext cx="2377440" cy="676656"/>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Books</a:t>
            </a:r>
            <a:endParaRPr b="0" i="0" sz="1450" u="none" cap="none" strike="noStrike">
              <a:solidFill>
                <a:schemeClr val="dk1"/>
              </a:solidFill>
              <a:latin typeface="Calibri"/>
              <a:ea typeface="Calibri"/>
              <a:cs typeface="Calibri"/>
              <a:sym typeface="Calibri"/>
            </a:endParaRPr>
          </a:p>
        </p:txBody>
      </p:sp>
      <p:sp>
        <p:nvSpPr>
          <p:cNvPr id="584" name="Google Shape;584;p28"/>
          <p:cNvSpPr/>
          <p:nvPr/>
        </p:nvSpPr>
        <p:spPr>
          <a:xfrm>
            <a:off x="3886200" y="3127248"/>
            <a:ext cx="4572000" cy="676656"/>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300"/>
              <a:buFont typeface="Calibri"/>
              <a:buNone/>
            </a:pPr>
            <a:r>
              <a:rPr b="0" i="0" lang="en-US" sz="1300" u="none" cap="none" strike="noStrike">
                <a:solidFill>
                  <a:srgbClr val="1E2433"/>
                </a:solidFill>
                <a:latin typeface="Calibri"/>
                <a:ea typeface="Calibri"/>
                <a:cs typeface="Calibri"/>
                <a:sym typeface="Calibri"/>
              </a:rPr>
              <a:t>Jackson and Bazeley's current Sage text is the step-by-step companion; Bazeley and Richards' project book pioneered learning by doing your own project</a:t>
            </a:r>
            <a:endParaRPr b="0" i="0" sz="1300" u="none" cap="none" strike="noStrike">
              <a:solidFill>
                <a:schemeClr val="dk1"/>
              </a:solidFill>
              <a:latin typeface="Calibri"/>
              <a:ea typeface="Calibri"/>
              <a:cs typeface="Calibri"/>
              <a:sym typeface="Calibri"/>
            </a:endParaRPr>
          </a:p>
        </p:txBody>
      </p:sp>
      <p:sp>
        <p:nvSpPr>
          <p:cNvPr id="585" name="Google Shape;585;p28"/>
          <p:cNvSpPr/>
          <p:nvPr/>
        </p:nvSpPr>
        <p:spPr>
          <a:xfrm>
            <a:off x="502920" y="3986784"/>
            <a:ext cx="8138160" cy="822960"/>
          </a:xfrm>
          <a:prstGeom prst="roundRect">
            <a:avLst>
              <a:gd fmla="val 8889" name="adj"/>
            </a:avLst>
          </a:prstGeom>
          <a:solidFill>
            <a:srgbClr val="F4F6FA"/>
          </a:solidFill>
          <a:ln>
            <a:noFill/>
          </a:ln>
          <a:effectLst>
            <a:outerShdw blurRad="76200" rotWithShape="0" algn="bl" dir="2700000" dist="25400">
              <a:srgbClr val="000000">
                <a:alpha val="12157"/>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6" name="Google Shape;586;p28"/>
          <p:cNvSpPr/>
          <p:nvPr/>
        </p:nvSpPr>
        <p:spPr>
          <a:xfrm>
            <a:off x="658368" y="4133088"/>
            <a:ext cx="530352" cy="530352"/>
          </a:xfrm>
          <a:prstGeom prst="ellipse">
            <a:avLst/>
          </a:prstGeom>
          <a:solidFill>
            <a:srgbClr val="1F2A4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587" name="Google Shape;587;p28"/>
          <p:cNvPicPr preferRelativeResize="0"/>
          <p:nvPr/>
        </p:nvPicPr>
        <p:blipFill rotWithShape="1">
          <a:blip r:embed="rId6">
            <a:alphaModFix/>
          </a:blip>
          <a:srcRect b="0" l="0" r="0" t="0"/>
          <a:stretch/>
        </p:blipFill>
        <p:spPr>
          <a:xfrm>
            <a:off x="796260" y="4270980"/>
            <a:ext cx="254569" cy="254569"/>
          </a:xfrm>
          <a:prstGeom prst="rect">
            <a:avLst/>
          </a:prstGeom>
          <a:noFill/>
          <a:ln>
            <a:noFill/>
          </a:ln>
        </p:spPr>
      </p:pic>
      <p:sp>
        <p:nvSpPr>
          <p:cNvPr id="588" name="Google Shape;588;p28"/>
          <p:cNvSpPr/>
          <p:nvPr/>
        </p:nvSpPr>
        <p:spPr>
          <a:xfrm>
            <a:off x="1417320" y="4059936"/>
            <a:ext cx="2377440" cy="676656"/>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F2A44"/>
              </a:buClr>
              <a:buSzPts val="1450"/>
              <a:buFont typeface="Calibri"/>
              <a:buNone/>
            </a:pPr>
            <a:r>
              <a:rPr b="1" i="0" lang="en-US" sz="1450" u="none" cap="none" strike="noStrike">
                <a:solidFill>
                  <a:srgbClr val="1F2A44"/>
                </a:solidFill>
                <a:latin typeface="Calibri"/>
                <a:ea typeface="Calibri"/>
                <a:cs typeface="Calibri"/>
                <a:sym typeface="Calibri"/>
              </a:rPr>
              <a:t>University support</a:t>
            </a:r>
            <a:endParaRPr b="0" i="0" sz="1450" u="none" cap="none" strike="noStrike">
              <a:solidFill>
                <a:schemeClr val="dk1"/>
              </a:solidFill>
              <a:latin typeface="Calibri"/>
              <a:ea typeface="Calibri"/>
              <a:cs typeface="Calibri"/>
              <a:sym typeface="Calibri"/>
            </a:endParaRPr>
          </a:p>
        </p:txBody>
      </p:sp>
      <p:sp>
        <p:nvSpPr>
          <p:cNvPr id="589" name="Google Shape;589;p28"/>
          <p:cNvSpPr/>
          <p:nvPr/>
        </p:nvSpPr>
        <p:spPr>
          <a:xfrm>
            <a:off x="3886200" y="4059936"/>
            <a:ext cx="4572000" cy="676656"/>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E2433"/>
              </a:buClr>
              <a:buSzPts val="1300"/>
              <a:buFont typeface="Calibri"/>
              <a:buNone/>
            </a:pPr>
            <a:r>
              <a:rPr b="0" i="0" lang="en-US" sz="1300" u="none" cap="none" strike="noStrike">
                <a:solidFill>
                  <a:srgbClr val="1E2433"/>
                </a:solidFill>
                <a:latin typeface="Calibri"/>
                <a:ea typeface="Calibri"/>
                <a:cs typeface="Calibri"/>
                <a:sym typeface="Calibri"/>
              </a:rPr>
              <a:t>Library guides, LinkedIn Learning and doctoral skills workshops; the built-in Sample Project is always available for safe practice</a:t>
            </a:r>
            <a:endParaRPr b="0" i="0" sz="1300" u="none" cap="none" strike="noStrike">
              <a:solidFill>
                <a:schemeClr val="dk1"/>
              </a:solidFill>
              <a:latin typeface="Calibri"/>
              <a:ea typeface="Calibri"/>
              <a:cs typeface="Calibri"/>
              <a:sym typeface="Calibri"/>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F2A44"/>
        </a:solidFill>
      </p:bgPr>
    </p:bg>
    <p:spTree>
      <p:nvGrpSpPr>
        <p:cNvPr id="594" name="Shape 594"/>
        <p:cNvGrpSpPr/>
        <p:nvPr/>
      </p:nvGrpSpPr>
      <p:grpSpPr>
        <a:xfrm>
          <a:off x="0" y="0"/>
          <a:ext cx="0" cy="0"/>
          <a:chOff x="0" y="0"/>
          <a:chExt cx="0" cy="0"/>
        </a:xfrm>
      </p:grpSpPr>
      <p:sp>
        <p:nvSpPr>
          <p:cNvPr id="595" name="Google Shape;595;p29"/>
          <p:cNvSpPr/>
          <p:nvPr/>
        </p:nvSpPr>
        <p:spPr>
          <a:xfrm>
            <a:off x="-1280160" y="-1463040"/>
            <a:ext cx="3291840" cy="3291840"/>
          </a:xfrm>
          <a:prstGeom prst="ellipse">
            <a:avLst/>
          </a:prstGeom>
          <a:solidFill>
            <a:srgbClr val="31456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6" name="Google Shape;596;p29"/>
          <p:cNvSpPr/>
          <p:nvPr/>
        </p:nvSpPr>
        <p:spPr>
          <a:xfrm>
            <a:off x="548640" y="548640"/>
            <a:ext cx="8046720" cy="6400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E8CB6B"/>
              </a:buClr>
              <a:buSzPts val="3200"/>
              <a:buFont typeface="Cambria"/>
              <a:buNone/>
            </a:pPr>
            <a:r>
              <a:rPr b="1" i="0" lang="en-US" sz="3200" u="none" cap="none" strike="noStrike">
                <a:solidFill>
                  <a:srgbClr val="E8CB6B"/>
                </a:solidFill>
                <a:latin typeface="Cambria"/>
                <a:ea typeface="Cambria"/>
                <a:cs typeface="Cambria"/>
                <a:sym typeface="Cambria"/>
              </a:rPr>
              <a:t>Three things to remember</a:t>
            </a:r>
            <a:endParaRPr b="0" i="0" sz="3200" u="none" cap="none" strike="noStrike">
              <a:solidFill>
                <a:schemeClr val="dk1"/>
              </a:solidFill>
              <a:latin typeface="Calibri"/>
              <a:ea typeface="Calibri"/>
              <a:cs typeface="Calibri"/>
              <a:sym typeface="Calibri"/>
            </a:endParaRPr>
          </a:p>
        </p:txBody>
      </p:sp>
      <p:sp>
        <p:nvSpPr>
          <p:cNvPr id="597" name="Google Shape;597;p29"/>
          <p:cNvSpPr/>
          <p:nvPr/>
        </p:nvSpPr>
        <p:spPr>
          <a:xfrm>
            <a:off x="640080" y="1581912"/>
            <a:ext cx="502920" cy="502920"/>
          </a:xfrm>
          <a:prstGeom prst="ellipse">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8" name="Google Shape;598;p29"/>
          <p:cNvSpPr/>
          <p:nvPr/>
        </p:nvSpPr>
        <p:spPr>
          <a:xfrm>
            <a:off x="640080" y="1581912"/>
            <a:ext cx="502920" cy="50292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1F2A44"/>
              </a:buClr>
              <a:buSzPts val="1900"/>
              <a:buFont typeface="Cambria"/>
              <a:buNone/>
            </a:pPr>
            <a:r>
              <a:rPr b="1" i="0" lang="en-US" sz="1900" u="none" cap="none" strike="noStrike">
                <a:solidFill>
                  <a:srgbClr val="1F2A44"/>
                </a:solidFill>
                <a:latin typeface="Cambria"/>
                <a:ea typeface="Cambria"/>
                <a:cs typeface="Cambria"/>
                <a:sym typeface="Cambria"/>
              </a:rPr>
              <a:t>1</a:t>
            </a:r>
            <a:endParaRPr b="0" i="0" sz="1900" u="none" cap="none" strike="noStrike">
              <a:solidFill>
                <a:schemeClr val="dk1"/>
              </a:solidFill>
              <a:latin typeface="Calibri"/>
              <a:ea typeface="Calibri"/>
              <a:cs typeface="Calibri"/>
              <a:sym typeface="Calibri"/>
            </a:endParaRPr>
          </a:p>
        </p:txBody>
      </p:sp>
      <p:sp>
        <p:nvSpPr>
          <p:cNvPr id="599" name="Google Shape;599;p29"/>
          <p:cNvSpPr/>
          <p:nvPr/>
        </p:nvSpPr>
        <p:spPr>
          <a:xfrm>
            <a:off x="1371600" y="1508760"/>
            <a:ext cx="722376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1850"/>
              <a:buFont typeface="Calibri"/>
              <a:buNone/>
            </a:pPr>
            <a:r>
              <a:rPr b="0" i="0" lang="en-US" sz="1850" u="none" cap="none" strike="noStrike">
                <a:solidFill>
                  <a:srgbClr val="FFFFFF"/>
                </a:solidFill>
                <a:latin typeface="Calibri"/>
                <a:ea typeface="Calibri"/>
                <a:cs typeface="Calibri"/>
                <a:sym typeface="Calibri"/>
              </a:rPr>
              <a:t>You now know the clicks. Coding in NVivo is hand coding on screen: you read, select and decide.</a:t>
            </a:r>
            <a:endParaRPr b="0" i="0" sz="1850" u="none" cap="none" strike="noStrike">
              <a:solidFill>
                <a:schemeClr val="dk1"/>
              </a:solidFill>
              <a:latin typeface="Calibri"/>
              <a:ea typeface="Calibri"/>
              <a:cs typeface="Calibri"/>
              <a:sym typeface="Calibri"/>
            </a:endParaRPr>
          </a:p>
        </p:txBody>
      </p:sp>
      <p:sp>
        <p:nvSpPr>
          <p:cNvPr id="600" name="Google Shape;600;p29"/>
          <p:cNvSpPr/>
          <p:nvPr/>
        </p:nvSpPr>
        <p:spPr>
          <a:xfrm>
            <a:off x="640080" y="2514600"/>
            <a:ext cx="502920" cy="502920"/>
          </a:xfrm>
          <a:prstGeom prst="ellipse">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1" name="Google Shape;601;p29"/>
          <p:cNvSpPr/>
          <p:nvPr/>
        </p:nvSpPr>
        <p:spPr>
          <a:xfrm>
            <a:off x="640080" y="2514600"/>
            <a:ext cx="502920" cy="50292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1F2A44"/>
              </a:buClr>
              <a:buSzPts val="1900"/>
              <a:buFont typeface="Cambria"/>
              <a:buNone/>
            </a:pPr>
            <a:r>
              <a:rPr b="1" i="0" lang="en-US" sz="1900" u="none" cap="none" strike="noStrike">
                <a:solidFill>
                  <a:srgbClr val="1F2A44"/>
                </a:solidFill>
                <a:latin typeface="Cambria"/>
                <a:ea typeface="Cambria"/>
                <a:cs typeface="Cambria"/>
                <a:sym typeface="Cambria"/>
              </a:rPr>
              <a:t>2</a:t>
            </a:r>
            <a:endParaRPr b="0" i="0" sz="1900" u="none" cap="none" strike="noStrike">
              <a:solidFill>
                <a:schemeClr val="dk1"/>
              </a:solidFill>
              <a:latin typeface="Calibri"/>
              <a:ea typeface="Calibri"/>
              <a:cs typeface="Calibri"/>
              <a:sym typeface="Calibri"/>
            </a:endParaRPr>
          </a:p>
        </p:txBody>
      </p:sp>
      <p:sp>
        <p:nvSpPr>
          <p:cNvPr id="602" name="Google Shape;602;p29"/>
          <p:cNvSpPr/>
          <p:nvPr/>
        </p:nvSpPr>
        <p:spPr>
          <a:xfrm>
            <a:off x="1371600" y="2441448"/>
            <a:ext cx="722376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1850"/>
              <a:buFont typeface="Calibri"/>
              <a:buNone/>
            </a:pPr>
            <a:r>
              <a:rPr b="0" i="0" lang="en-US" sz="1850" u="none" cap="none" strike="noStrike">
                <a:solidFill>
                  <a:srgbClr val="FFFFFF"/>
                </a:solidFill>
                <a:latin typeface="Calibri"/>
                <a:ea typeface="Calibri"/>
                <a:cs typeface="Calibri"/>
                <a:sym typeface="Calibri"/>
              </a:rPr>
              <a:t>AI may check your grammar and syntax. Your research, structure, content and analysis are yours alone.</a:t>
            </a:r>
            <a:endParaRPr b="0" i="0" sz="1850" u="none" cap="none" strike="noStrike">
              <a:solidFill>
                <a:schemeClr val="dk1"/>
              </a:solidFill>
              <a:latin typeface="Calibri"/>
              <a:ea typeface="Calibri"/>
              <a:cs typeface="Calibri"/>
              <a:sym typeface="Calibri"/>
            </a:endParaRPr>
          </a:p>
        </p:txBody>
      </p:sp>
      <p:sp>
        <p:nvSpPr>
          <p:cNvPr id="603" name="Google Shape;603;p29"/>
          <p:cNvSpPr/>
          <p:nvPr/>
        </p:nvSpPr>
        <p:spPr>
          <a:xfrm>
            <a:off x="640080" y="3447288"/>
            <a:ext cx="502920" cy="502920"/>
          </a:xfrm>
          <a:prstGeom prst="ellipse">
            <a:avLst/>
          </a:prstGeom>
          <a:solidFill>
            <a:srgbClr val="C9A227"/>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4" name="Google Shape;604;p29"/>
          <p:cNvSpPr/>
          <p:nvPr/>
        </p:nvSpPr>
        <p:spPr>
          <a:xfrm>
            <a:off x="640080" y="3447288"/>
            <a:ext cx="502920" cy="50292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1F2A44"/>
              </a:buClr>
              <a:buSzPts val="1900"/>
              <a:buFont typeface="Cambria"/>
              <a:buNone/>
            </a:pPr>
            <a:r>
              <a:rPr b="1" i="0" lang="en-US" sz="1900" u="none" cap="none" strike="noStrike">
                <a:solidFill>
                  <a:srgbClr val="1F2A44"/>
                </a:solidFill>
                <a:latin typeface="Cambria"/>
                <a:ea typeface="Cambria"/>
                <a:cs typeface="Cambria"/>
                <a:sym typeface="Cambria"/>
              </a:rPr>
              <a:t>3</a:t>
            </a:r>
            <a:endParaRPr b="0" i="0" sz="1900" u="none" cap="none" strike="noStrike">
              <a:solidFill>
                <a:schemeClr val="dk1"/>
              </a:solidFill>
              <a:latin typeface="Calibri"/>
              <a:ea typeface="Calibri"/>
              <a:cs typeface="Calibri"/>
              <a:sym typeface="Calibri"/>
            </a:endParaRPr>
          </a:p>
        </p:txBody>
      </p:sp>
      <p:sp>
        <p:nvSpPr>
          <p:cNvPr id="605" name="Google Shape;605;p29"/>
          <p:cNvSpPr/>
          <p:nvPr/>
        </p:nvSpPr>
        <p:spPr>
          <a:xfrm>
            <a:off x="1371600" y="3374136"/>
            <a:ext cx="722376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1850"/>
              <a:buFont typeface="Calibri"/>
              <a:buNone/>
            </a:pPr>
            <a:r>
              <a:rPr b="0" i="0" lang="en-US" sz="1850" u="none" cap="none" strike="noStrike">
                <a:solidFill>
                  <a:srgbClr val="FFFFFF"/>
                </a:solidFill>
                <a:latin typeface="Calibri"/>
                <a:ea typeface="Calibri"/>
                <a:cs typeface="Calibri"/>
                <a:sym typeface="Calibri"/>
              </a:rPr>
              <a:t>Journal, memo and export as you go. Your audit trail is your defence at supervision and at viva.</a:t>
            </a:r>
            <a:endParaRPr b="0" i="0" sz="1850" u="none" cap="none" strike="noStrike">
              <a:solidFill>
                <a:schemeClr val="dk1"/>
              </a:solidFill>
              <a:latin typeface="Calibri"/>
              <a:ea typeface="Calibri"/>
              <a:cs typeface="Calibri"/>
              <a:sym typeface="Calibri"/>
            </a:endParaRPr>
          </a:p>
        </p:txBody>
      </p:sp>
      <p:sp>
        <p:nvSpPr>
          <p:cNvPr id="606" name="Google Shape;606;p29"/>
          <p:cNvSpPr/>
          <p:nvPr/>
        </p:nvSpPr>
        <p:spPr>
          <a:xfrm>
            <a:off x="548640" y="4434840"/>
            <a:ext cx="8046720" cy="50292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E8CB6B"/>
              </a:buClr>
              <a:buSzPts val="2000"/>
              <a:buFont typeface="Cambria"/>
              <a:buNone/>
            </a:pPr>
            <a:r>
              <a:rPr b="1" i="1" lang="en-US" sz="2000" u="none" cap="none" strike="noStrike">
                <a:solidFill>
                  <a:srgbClr val="E8CB6B"/>
                </a:solidFill>
                <a:latin typeface="Cambria"/>
                <a:ea typeface="Cambria"/>
                <a:cs typeface="Cambria"/>
                <a:sym typeface="Cambria"/>
              </a:rPr>
              <a:t>The software supports the analysis. The analyst is you.</a:t>
            </a:r>
            <a:endParaRPr b="0" i="0" sz="2000" u="none" cap="none" strike="noStrike">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