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6701C0-7C28-4ECF-B291-E174A78DEB73}" v="512" dt="2022-03-04T17:03:59.357"/>
    <p1510:client id="{BB5D1105-BC54-2835-04E0-9E90AE1AE97A}" v="41" dt="2022-03-04T17:32:58.257"/>
    <p1510:client id="{E3E842FD-650F-29F2-1C47-8EDDBF068F57}" v="687" dt="2022-03-11T01:45:38.4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3442" y="921715"/>
            <a:ext cx="5163022" cy="2635993"/>
          </a:xfrm>
        </p:spPr>
        <p:txBody>
          <a:bodyPr anchor="b">
            <a:normAutofit/>
          </a:bodyPr>
          <a:lstStyle/>
          <a:p>
            <a:pPr algn="l"/>
            <a:r>
              <a:rPr lang="en-US" sz="4100">
                <a:latin typeface="Garamond"/>
              </a:rPr>
              <a:t>2021-22 BMIH5003 Foreign Languages and Cultural Awareness LEVEL 5</a:t>
            </a:r>
            <a:endParaRPr lang="en-US" sz="4100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Student Name – Laxshan Rajagopalasingam</a:t>
            </a: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Student Number – 2017474</a:t>
            </a: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Tutor - </a:t>
            </a:r>
            <a:r>
              <a:rPr lang="en-US" sz="2000">
                <a:solidFill>
                  <a:srgbClr val="FFFFFF"/>
                </a:solidFill>
                <a:latin typeface="Garamond"/>
              </a:rPr>
              <a:t>Rodrigo F. Aguilera</a:t>
            </a:r>
            <a:endParaRPr lang="en-US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346B2C4-BAFA-4C4F-94BB-350899AADD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3907" y="658489"/>
            <a:ext cx="5163022" cy="516302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CC9D5B-351F-42D3-AC12-3A1840AB262E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cs typeface="Calibri"/>
            </a:endParaRP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5E39A6B3-BBCE-41BB-AEEE-953B940616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900" y="575732"/>
            <a:ext cx="1589618" cy="1504951"/>
          </a:xfrm>
          <a:prstGeom prst="rect">
            <a:avLst/>
          </a:prstGeom>
        </p:spPr>
      </p:pic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7B6A42A-CD5D-4BA7-8338-C7AFA405A0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0199848"/>
              </p:ext>
            </p:extLst>
          </p:nvPr>
        </p:nvGraphicFramePr>
        <p:xfrm>
          <a:off x="31750" y="2201333"/>
          <a:ext cx="12137454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45818">
                  <a:extLst>
                    <a:ext uri="{9D8B030D-6E8A-4147-A177-3AD203B41FA5}">
                      <a16:colId xmlns:a16="http://schemas.microsoft.com/office/drawing/2014/main" val="3759351890"/>
                    </a:ext>
                  </a:extLst>
                </a:gridCol>
                <a:gridCol w="4045818">
                  <a:extLst>
                    <a:ext uri="{9D8B030D-6E8A-4147-A177-3AD203B41FA5}">
                      <a16:colId xmlns:a16="http://schemas.microsoft.com/office/drawing/2014/main" val="3923109065"/>
                    </a:ext>
                  </a:extLst>
                </a:gridCol>
                <a:gridCol w="4045818">
                  <a:extLst>
                    <a:ext uri="{9D8B030D-6E8A-4147-A177-3AD203B41FA5}">
                      <a16:colId xmlns:a16="http://schemas.microsoft.com/office/drawing/2014/main" val="2916232679"/>
                    </a:ext>
                  </a:extLst>
                </a:gridCol>
              </a:tblGrid>
              <a:tr h="610200">
                <a:tc>
                  <a:txBody>
                    <a:bodyPr/>
                    <a:lstStyle/>
                    <a:p>
                      <a:pPr lvl="0">
                        <a:buNone/>
                      </a:pPr>
                      <a:br>
                        <a:rPr lang="en-US" dirty="0"/>
                      </a:br>
                      <a:r>
                        <a:rPr lang="es" sz="1800" b="0" i="0" u="none" strike="noStrike" noProof="0" dirty="0"/>
                        <a:t>HABITACIÓN</a:t>
                      </a:r>
                      <a:endParaRPr lang="en-US" sz="1800" b="0" i="0" u="none" strike="noStrike" noProof="0" dirty="0">
                        <a:latin typeface="Calibr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/>
                        <a:t>MIEMBROS DE BONVOY</a:t>
                      </a:r>
                    </a:p>
                    <a:p>
                      <a:pPr lvl="0">
                        <a:buNone/>
                      </a:pPr>
                      <a:r>
                        <a:rPr lang="es" sz="1800" b="0" i="0" u="none" strike="noStrike" noProof="0" dirty="0"/>
                        <a:t>(</a:t>
                      </a:r>
                      <a:r>
                        <a:rPr lang="en-US" sz="1800" b="0" i="0" u="none" strike="noStrike" noProof="0" dirty="0">
                          <a:latin typeface="Calibri"/>
                        </a:rPr>
                        <a:t>BONVOY MEMBERS )</a:t>
                      </a:r>
                      <a:endParaRPr lang="es" sz="1800" b="0" i="0" u="none" strike="noStrik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Calibri"/>
                        </a:rPr>
                        <a:t>NON BONVOY MEMEBERS 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s" sz="1800" b="0" i="0" u="none" strike="noStrike" noProof="0" dirty="0"/>
                        <a:t>(NO MIEMBROS DE BONVOY)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0685055"/>
                  </a:ext>
                </a:extLst>
              </a:tr>
              <a:tr h="3417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/>
                        <a:t>Habitación Doble Deluxe (no fumadores)</a:t>
                      </a:r>
                      <a:endParaRPr lang="en-US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129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6833579"/>
                  </a:ext>
                </a:extLst>
              </a:tr>
              <a:tr h="3417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Calibri"/>
                        </a:rPr>
                        <a:t>Habitación Premium Deluxe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149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169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7945139"/>
                  </a:ext>
                </a:extLst>
              </a:tr>
              <a:tr h="3417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Calibri"/>
                        </a:rPr>
                        <a:t>Junior suite vista montaña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169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189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2105477"/>
                  </a:ext>
                </a:extLst>
              </a:tr>
              <a:tr h="3417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Calibri"/>
                        </a:rPr>
                        <a:t>Habitación familiar con vistas a la montaña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179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199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1429068"/>
                  </a:ext>
                </a:extLst>
              </a:tr>
              <a:tr h="3417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Calibri"/>
                        </a:rPr>
                        <a:t>Suite familiar con vistas a la montaña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Eu 199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Eu 229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2738862"/>
                  </a:ext>
                </a:extLst>
              </a:tr>
              <a:tr h="3417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Calibri"/>
                        </a:rPr>
                        <a:t>Suite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Eu 199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Eu 229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9368201"/>
                  </a:ext>
                </a:extLst>
              </a:tr>
              <a:tr h="3417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Calibri"/>
                        </a:rPr>
                        <a:t>actualización de desayuno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Eu 14.99 ( </a:t>
                      </a:r>
                      <a:r>
                        <a:rPr lang="en-US" sz="1800" b="0" i="0" u="none" strike="noStrike" noProof="0" dirty="0">
                          <a:latin typeface="Calibri"/>
                        </a:rPr>
                        <a:t>dos personas 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Calibri"/>
                        </a:rPr>
                        <a:t>Eu 19.99 ( dos personas 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1986223"/>
                  </a:ext>
                </a:extLst>
              </a:tr>
              <a:tr h="3417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Calibri"/>
                        </a:rPr>
                        <a:t>Actualización de desayuno y cena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29.99 ( </a:t>
                      </a:r>
                      <a:r>
                        <a:rPr lang="en-US" sz="1800" b="0" i="0" u="none" strike="noStrike" noProof="0" dirty="0">
                          <a:latin typeface="Calibri"/>
                        </a:rPr>
                        <a:t>dos personas 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39.99 </a:t>
                      </a:r>
                      <a:r>
                        <a:rPr lang="en-US" sz="1800" b="0" i="0" u="none" strike="noStrike" noProof="0" dirty="0">
                          <a:latin typeface="Calibri"/>
                        </a:rPr>
                        <a:t>( dos personas 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5240112"/>
                  </a:ext>
                </a:extLst>
              </a:tr>
              <a:tr h="3417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Calibri"/>
                        </a:rPr>
                        <a:t>cargos adicionales de limpieza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14.99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19.99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7492656"/>
                  </a:ext>
                </a:extLst>
              </a:tr>
              <a:tr h="3295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" sz="1800" b="0" i="0" u="none" strike="noStrike" noProof="0" dirty="0">
                          <a:latin typeface="Calibri"/>
                        </a:rPr>
                        <a:t>acceso al salón ejecutivo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17.99 ( </a:t>
                      </a:r>
                      <a:r>
                        <a:rPr lang="es" sz="1800" b="0" i="0" u="none" strike="noStrike" noProof="0" dirty="0">
                          <a:latin typeface="Calibri"/>
                        </a:rPr>
                        <a:t>Una persona 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Eu 24.99 ( </a:t>
                      </a:r>
                      <a:r>
                        <a:rPr lang="es" sz="1800" b="0" i="0" u="none" strike="noStrike" noProof="0" dirty="0">
                          <a:latin typeface="Calibri"/>
                        </a:rPr>
                        <a:t>Una persona 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94075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D262721-D11D-4A96-820D-0DAC0A4FC532}"/>
              </a:ext>
            </a:extLst>
          </p:cNvPr>
          <p:cNvSpPr txBox="1"/>
          <p:nvPr/>
        </p:nvSpPr>
        <p:spPr>
          <a:xfrm>
            <a:off x="4391026" y="136524"/>
            <a:ext cx="34099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" sz="2000" b="1" dirty="0">
                <a:highlight>
                  <a:srgbClr val="FF00FF"/>
                </a:highlight>
                <a:ea typeface="+mn-lt"/>
                <a:cs typeface="+mn-lt"/>
              </a:rPr>
              <a:t>Tabla De Precios - Price Chart</a:t>
            </a:r>
            <a:endParaRPr lang="en-US" sz="2000" b="1">
              <a:highlight>
                <a:srgbClr val="FF00FF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22913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2021-22 BMIH5003 Foreign Languages and Cultural Awareness LEVEL 5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362</cp:revision>
  <dcterms:created xsi:type="dcterms:W3CDTF">2022-03-04T16:20:58Z</dcterms:created>
  <dcterms:modified xsi:type="dcterms:W3CDTF">2022-03-11T01:47:40Z</dcterms:modified>
</cp:coreProperties>
</file>