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  <p:sldMasterId id="2147483686" r:id="rId4"/>
  </p:sldMasterIdLst>
  <p:notesMasterIdLst>
    <p:notesMasterId r:id="rId38"/>
  </p:notesMasterIdLst>
  <p:sldIdLst>
    <p:sldId id="289" r:id="rId5"/>
    <p:sldId id="290" r:id="rId6"/>
    <p:sldId id="291" r:id="rId7"/>
    <p:sldId id="292" r:id="rId8"/>
    <p:sldId id="293" r:id="rId9"/>
    <p:sldId id="294" r:id="rId10"/>
    <p:sldId id="298" r:id="rId11"/>
    <p:sldId id="299" r:id="rId12"/>
    <p:sldId id="300" r:id="rId13"/>
    <p:sldId id="301" r:id="rId14"/>
    <p:sldId id="302" r:id="rId15"/>
    <p:sldId id="303" r:id="rId16"/>
    <p:sldId id="304" r:id="rId17"/>
    <p:sldId id="305" r:id="rId18"/>
    <p:sldId id="308" r:id="rId19"/>
    <p:sldId id="264" r:id="rId20"/>
    <p:sldId id="265" r:id="rId21"/>
    <p:sldId id="266" r:id="rId22"/>
    <p:sldId id="268" r:id="rId23"/>
    <p:sldId id="270" r:id="rId24"/>
    <p:sldId id="280" r:id="rId25"/>
    <p:sldId id="281" r:id="rId26"/>
    <p:sldId id="282" r:id="rId27"/>
    <p:sldId id="283" r:id="rId28"/>
    <p:sldId id="284" r:id="rId29"/>
    <p:sldId id="315" r:id="rId30"/>
    <p:sldId id="316" r:id="rId31"/>
    <p:sldId id="312" r:id="rId32"/>
    <p:sldId id="313" r:id="rId33"/>
    <p:sldId id="314" r:id="rId34"/>
    <p:sldId id="311" r:id="rId35"/>
    <p:sldId id="309" r:id="rId36"/>
    <p:sldId id="310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8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126" y="7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3A8482-2E62-4D91-A883-D1745DC9173C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607A12-629A-4C3F-9FFA-A5CCB5DF3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427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720279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6094921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0128116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9275976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69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854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149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06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059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956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817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814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725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398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9B59-80DE-4DBC-B09D-299644C87057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5324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1603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4252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8135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5850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84207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4036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4356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4684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1787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9067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1804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61" y="609320"/>
            <a:ext cx="10364881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3561" y="1980640"/>
            <a:ext cx="5092767" cy="4115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5677" y="1980640"/>
            <a:ext cx="5092767" cy="4115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913560" y="6248681"/>
            <a:ext cx="2540779" cy="456640"/>
          </a:xfrm>
          <a:prstGeom prst="rect">
            <a:avLst/>
          </a:prstGeom>
          <a:ln/>
        </p:spPr>
        <p:txBody>
          <a:bodyPr lIns="80696" tIns="40348" rIns="80696" bIns="40348"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5CD1335-5706-4062-9773-49F198657F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1725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" y="6350"/>
            <a:ext cx="12187767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>
                  <a:gd name="T0" fmla="*/ 0 w 5184"/>
                  <a:gd name="T1" fmla="*/ 3159 h 3159"/>
                  <a:gd name="T2" fmla="*/ 5232 w 5184"/>
                  <a:gd name="T3" fmla="*/ 3159 h 3159"/>
                  <a:gd name="T4" fmla="*/ 5232 w 5184"/>
                  <a:gd name="T5" fmla="*/ 0 h 3159"/>
                  <a:gd name="T6" fmla="*/ 0 w 5184"/>
                  <a:gd name="T7" fmla="*/ 0 h 3159"/>
                  <a:gd name="T8" fmla="*/ 0 w 5184"/>
                  <a:gd name="T9" fmla="*/ 3159 h 3159"/>
                  <a:gd name="T10" fmla="*/ 0 w 5184"/>
                  <a:gd name="T11" fmla="*/ 3159 h 315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>
                  <a:gd name="T0" fmla="*/ 0 w 556"/>
                  <a:gd name="T1" fmla="*/ 0 h 3159"/>
                  <a:gd name="T2" fmla="*/ 0 w 556"/>
                  <a:gd name="T3" fmla="*/ 3159 h 3159"/>
                  <a:gd name="T4" fmla="*/ 562 w 556"/>
                  <a:gd name="T5" fmla="*/ 3159 h 3159"/>
                  <a:gd name="T6" fmla="*/ 562 w 556"/>
                  <a:gd name="T7" fmla="*/ 0 h 3159"/>
                  <a:gd name="T8" fmla="*/ 0 w 556"/>
                  <a:gd name="T9" fmla="*/ 0 h 3159"/>
                  <a:gd name="T10" fmla="*/ 0 w 556"/>
                  <a:gd name="T11" fmla="*/ 0 h 315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20"/>
                </a:cxn>
                <a:cxn ang="0">
                  <a:pos x="12" y="42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 sz="1800">
                <a:latin typeface="Tahoma" charset="0"/>
              </a:endParaRPr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>
                <a:gd name="T0" fmla="*/ 254 w 251"/>
                <a:gd name="T1" fmla="*/ 0 h 12"/>
                <a:gd name="T2" fmla="*/ 0 w 251"/>
                <a:gd name="T3" fmla="*/ 0 h 12"/>
                <a:gd name="T4" fmla="*/ 0 w 251"/>
                <a:gd name="T5" fmla="*/ 12 h 12"/>
                <a:gd name="T6" fmla="*/ 254 w 251"/>
                <a:gd name="T7" fmla="*/ 12 h 12"/>
                <a:gd name="T8" fmla="*/ 254 w 251"/>
                <a:gd name="T9" fmla="*/ 0 h 12"/>
                <a:gd name="T10" fmla="*/ 254 w 251"/>
                <a:gd name="T11" fmla="*/ 0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>
                <a:gd name="T0" fmla="*/ 0 w 251"/>
                <a:gd name="T1" fmla="*/ 0 h 12"/>
                <a:gd name="T2" fmla="*/ 0 w 251"/>
                <a:gd name="T3" fmla="*/ 12 h 12"/>
                <a:gd name="T4" fmla="*/ 687 w 251"/>
                <a:gd name="T5" fmla="*/ 12 h 12"/>
                <a:gd name="T6" fmla="*/ 687 w 251"/>
                <a:gd name="T7" fmla="*/ 0 h 12"/>
                <a:gd name="T8" fmla="*/ 0 w 251"/>
                <a:gd name="T9" fmla="*/ 0 h 12"/>
                <a:gd name="T10" fmla="*/ 0 w 251"/>
                <a:gd name="T11" fmla="*/ 0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 sz="1800">
                  <a:latin typeface="Tahoma" charset="0"/>
                </a:endParaRPr>
              </a:p>
            </p:txBody>
          </p:sp>
        </p:grpSp>
      </p:grpSp>
      <p:sp>
        <p:nvSpPr>
          <p:cNvPr id="5136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422400" y="1997076"/>
            <a:ext cx="9448800" cy="1431925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5137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422400" y="3886200"/>
            <a:ext cx="85344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44704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12C61A-5EFF-42A9-B9EB-19D6917B60C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59081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8A7F28-EAB0-4974-A4C3-EC66FA5D9F6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2159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47C60A-8E5C-468F-9DDD-075B302F7E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025311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22400" y="1981200"/>
            <a:ext cx="4927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53200" y="1981200"/>
            <a:ext cx="4927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263604-940C-428B-90EF-50CB7C396C8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983030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F1AEB7-73E2-41B2-9293-D3ED40FE8B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13518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30CE3A-C4B8-4816-9853-54CA1835BD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19637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9D3F9-85D2-448F-BD16-2C328D015B1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480003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98F2C6-FA43-4D91-BDCA-E6F4D27A530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47960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03032F-56B3-482F-80C8-8CEA4796115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3041389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33AD75-ACAA-4A8F-B99F-1102DC40C57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917706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66200" y="304800"/>
            <a:ext cx="2514600" cy="5791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22400" y="304800"/>
            <a:ext cx="7340600" cy="5791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ECE647-F751-4787-9784-8531E09A6A0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45003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2400" y="304801"/>
            <a:ext cx="10058400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422400" y="1981200"/>
            <a:ext cx="10058400" cy="4114800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B72E7-F05A-4D89-B994-71BB2DAF3D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765920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" y="6350"/>
            <a:ext cx="12187767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>
                  <a:gd name="T0" fmla="*/ 0 w 5184"/>
                  <a:gd name="T1" fmla="*/ 3159 h 3159"/>
                  <a:gd name="T2" fmla="*/ 5280 w 5184"/>
                  <a:gd name="T3" fmla="*/ 3159 h 3159"/>
                  <a:gd name="T4" fmla="*/ 5280 w 5184"/>
                  <a:gd name="T5" fmla="*/ 0 h 3159"/>
                  <a:gd name="T6" fmla="*/ 0 w 5184"/>
                  <a:gd name="T7" fmla="*/ 0 h 3159"/>
                  <a:gd name="T8" fmla="*/ 0 w 5184"/>
                  <a:gd name="T9" fmla="*/ 3159 h 3159"/>
                  <a:gd name="T10" fmla="*/ 0 w 5184"/>
                  <a:gd name="T11" fmla="*/ 3159 h 315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>
                  <a:gd name="T0" fmla="*/ 0 w 556"/>
                  <a:gd name="T1" fmla="*/ 0 h 3159"/>
                  <a:gd name="T2" fmla="*/ 0 w 556"/>
                  <a:gd name="T3" fmla="*/ 3159 h 3159"/>
                  <a:gd name="T4" fmla="*/ 568 w 556"/>
                  <a:gd name="T5" fmla="*/ 3159 h 3159"/>
                  <a:gd name="T6" fmla="*/ 568 w 556"/>
                  <a:gd name="T7" fmla="*/ 0 h 3159"/>
                  <a:gd name="T8" fmla="*/ 0 w 556"/>
                  <a:gd name="T9" fmla="*/ 0 h 3159"/>
                  <a:gd name="T10" fmla="*/ 0 w 556"/>
                  <a:gd name="T11" fmla="*/ 0 h 315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20"/>
                </a:cxn>
                <a:cxn ang="0">
                  <a:pos x="12" y="42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 sz="1800">
                <a:latin typeface="Tahoma" charset="0"/>
              </a:endParaRPr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>
                <a:gd name="T0" fmla="*/ 257 w 251"/>
                <a:gd name="T1" fmla="*/ 0 h 12"/>
                <a:gd name="T2" fmla="*/ 0 w 251"/>
                <a:gd name="T3" fmla="*/ 0 h 12"/>
                <a:gd name="T4" fmla="*/ 0 w 251"/>
                <a:gd name="T5" fmla="*/ 12 h 12"/>
                <a:gd name="T6" fmla="*/ 257 w 251"/>
                <a:gd name="T7" fmla="*/ 12 h 12"/>
                <a:gd name="T8" fmla="*/ 257 w 251"/>
                <a:gd name="T9" fmla="*/ 0 h 12"/>
                <a:gd name="T10" fmla="*/ 257 w 251"/>
                <a:gd name="T11" fmla="*/ 0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>
                <a:gd name="T0" fmla="*/ 0 w 251"/>
                <a:gd name="T1" fmla="*/ 0 h 12"/>
                <a:gd name="T2" fmla="*/ 0 w 251"/>
                <a:gd name="T3" fmla="*/ 12 h 12"/>
                <a:gd name="T4" fmla="*/ 1879 w 251"/>
                <a:gd name="T5" fmla="*/ 12 h 12"/>
                <a:gd name="T6" fmla="*/ 1879 w 251"/>
                <a:gd name="T7" fmla="*/ 0 h 12"/>
                <a:gd name="T8" fmla="*/ 0 w 251"/>
                <a:gd name="T9" fmla="*/ 0 h 12"/>
                <a:gd name="T10" fmla="*/ 0 w 251"/>
                <a:gd name="T11" fmla="*/ 0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814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814 w 4724"/>
                  <a:gd name="T7" fmla="*/ 12 h 12"/>
                  <a:gd name="T8" fmla="*/ 4814 w 4724"/>
                  <a:gd name="T9" fmla="*/ 0 h 12"/>
                  <a:gd name="T10" fmla="*/ 4814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 sz="1800">
                  <a:latin typeface="Tahoma" charset="0"/>
                </a:endParaRPr>
              </a:p>
            </p:txBody>
          </p:sp>
        </p:grpSp>
      </p:grpSp>
      <p:sp>
        <p:nvSpPr>
          <p:cNvPr id="5136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422400" y="1997076"/>
            <a:ext cx="9448800" cy="1431925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5137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422400" y="3886200"/>
            <a:ext cx="85344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44704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BE4E7-FEC0-430D-8DC5-B9141197F1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647289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D62F3D-A6EB-4F66-B813-FCDEA4869C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47230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11D039-6905-423F-AC2B-ED38B3D60E5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701711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22400" y="1981200"/>
            <a:ext cx="4927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53200" y="1981200"/>
            <a:ext cx="4927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B4F178-4BB9-49A4-BE8E-EE92565B07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791882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F9C65D-BD32-4DCF-ACF3-E5A35FC227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363690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987EA5-55EF-4CD0-BA89-9B0A29FAC96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004380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D7CF41-EFE9-4A51-BA5A-3F05E5ED486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9251726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DA7B-6CAD-417F-B4DB-692FC65BD23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06067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3A6E40-81FB-4FB4-8D34-9A6C9E3282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01686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93A116-79C5-4EC9-BDAA-E8E47F082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648080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66200" y="304800"/>
            <a:ext cx="2514600" cy="5791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22400" y="304800"/>
            <a:ext cx="7340600" cy="5791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7F0E5D-B416-4303-83F4-190A39FC73C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499074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2400" y="304801"/>
            <a:ext cx="10058400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422400" y="1981200"/>
            <a:ext cx="10058400" cy="4114800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48EB27-9BD9-4D50-B406-F8F28D132A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7587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559B59-80DE-4DBC-B09D-299644C87057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7B5B73-4553-48D4-B612-D4FCE994E5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205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447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" y="6350"/>
            <a:ext cx="12187767" cy="6851650"/>
            <a:chOff x="0" y="4"/>
            <a:chExt cx="5758" cy="4316"/>
          </a:xfrm>
        </p:grpSpPr>
        <p:sp>
          <p:nvSpPr>
            <p:cNvPr id="1032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32 w 5184"/>
                <a:gd name="T3" fmla="*/ 3159 h 3159"/>
                <a:gd name="T4" fmla="*/ 5232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2 w 556"/>
                <a:gd name="T5" fmla="*/ 3159 h 3159"/>
                <a:gd name="T6" fmla="*/ 562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1035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6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7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8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9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41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20"/>
                  </a:cxn>
                  <a:cxn ang="0">
                    <a:pos x="12" y="42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 sz="1800">
                  <a:latin typeface="Tahoma" charset="0"/>
                </a:endParaRPr>
              </a:p>
            </p:txBody>
          </p:sp>
          <p:sp>
            <p:nvSpPr>
              <p:cNvPr id="1041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687 w 251"/>
                  <a:gd name="T5" fmla="*/ 12 h 12"/>
                  <a:gd name="T6" fmla="*/ 687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42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4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4 w 251"/>
                  <a:gd name="T7" fmla="*/ 12 h 12"/>
                  <a:gd name="T8" fmla="*/ 254 w 251"/>
                  <a:gd name="T9" fmla="*/ 0 h 12"/>
                  <a:gd name="T10" fmla="*/ 254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41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 sz="1800">
                  <a:latin typeface="Tahoma" charset="0"/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422400" y="304801"/>
            <a:ext cx="100584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22400" y="1981200"/>
            <a:ext cx="10058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422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5720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9408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05224154-2058-4CD1-957D-53EBBB29BC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58850402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" y="6350"/>
            <a:ext cx="12187767" cy="6851650"/>
            <a:chOff x="0" y="4"/>
            <a:chExt cx="5758" cy="4316"/>
          </a:xfrm>
        </p:grpSpPr>
        <p:sp>
          <p:nvSpPr>
            <p:cNvPr id="1032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80 w 5184"/>
                <a:gd name="T3" fmla="*/ 3159 h 3159"/>
                <a:gd name="T4" fmla="*/ 5280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8 w 556"/>
                <a:gd name="T5" fmla="*/ 3159 h 3159"/>
                <a:gd name="T6" fmla="*/ 568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1035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6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7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814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814 w 4724"/>
                  <a:gd name="T7" fmla="*/ 12 h 12"/>
                  <a:gd name="T8" fmla="*/ 4814 w 4724"/>
                  <a:gd name="T9" fmla="*/ 0 h 12"/>
                  <a:gd name="T10" fmla="*/ 4814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8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9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41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20"/>
                  </a:cxn>
                  <a:cxn ang="0">
                    <a:pos x="12" y="42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 sz="1800">
                  <a:latin typeface="Tahoma" charset="0"/>
                </a:endParaRPr>
              </a:p>
            </p:txBody>
          </p:sp>
          <p:sp>
            <p:nvSpPr>
              <p:cNvPr id="1041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1879 w 251"/>
                  <a:gd name="T5" fmla="*/ 12 h 12"/>
                  <a:gd name="T6" fmla="*/ 1879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42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7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7 w 251"/>
                  <a:gd name="T7" fmla="*/ 12 h 12"/>
                  <a:gd name="T8" fmla="*/ 257 w 251"/>
                  <a:gd name="T9" fmla="*/ 0 h 12"/>
                  <a:gd name="T10" fmla="*/ 257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41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 sz="1800">
                  <a:latin typeface="Tahoma" charset="0"/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422400" y="304801"/>
            <a:ext cx="100584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22400" y="1981200"/>
            <a:ext cx="10058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422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5720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9408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F51CC861-753B-4FBB-820F-98161874B38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225677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sites.google.com/site/compendiumofphysicalactivities/home" TargetMode="External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5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8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3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sites.google.com/site/theipaq/background" TargetMode="External"/><Relationship Id="rId1" Type="http://schemas.openxmlformats.org/officeDocument/2006/relationships/slideLayout" Target="../slideLayouts/slideLayout3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dapa-toolkit.mrc.ac.uk/index.php" TargetMode="External"/><Relationship Id="rId1" Type="http://schemas.openxmlformats.org/officeDocument/2006/relationships/slideLayout" Target="../slideLayouts/slideLayout3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Physical Activity &amp; Sedentary Behaviour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542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590800" y="304800"/>
            <a:ext cx="7543800" cy="387350"/>
          </a:xfrm>
        </p:spPr>
        <p:txBody>
          <a:bodyPr/>
          <a:lstStyle/>
          <a:p>
            <a:pPr eaLnBrk="1" hangingPunct="1">
              <a:defRPr/>
            </a:pPr>
            <a:endParaRPr lang="en-US" sz="400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35189" y="836614"/>
            <a:ext cx="8137525" cy="5259387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solidFill>
                  <a:srgbClr val="FFFF00"/>
                </a:solidFill>
              </a:rPr>
              <a:t>Physical activity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Bodily movement that is produced by the contraction of skeletal muscle and that substantially increases energy expenditure. Leisure time physical activity (LTPA) – undertaken in the individuals discretionary time. Occupational physical activity – physical activity undertaken in work time or workplace.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solidFill>
                  <a:srgbClr val="FFFF00"/>
                </a:solidFill>
              </a:rPr>
              <a:t>Exercise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Planned, structured and repetitive bodily movement done to improve or maintain one or more components of physical fitness.</a:t>
            </a:r>
          </a:p>
        </p:txBody>
      </p:sp>
    </p:spTree>
    <p:extLst>
      <p:ext uri="{BB962C8B-B14F-4D97-AF65-F5344CB8AC3E}">
        <p14:creationId xmlns:p14="http://schemas.microsoft.com/office/powerpoint/2010/main" val="98690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0800" y="304801"/>
            <a:ext cx="7543800" cy="1179513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solidFill>
                  <a:srgbClr val="FFFF00"/>
                </a:solidFill>
              </a:rPr>
              <a:t>Types of Physical Activity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51088" y="1484314"/>
            <a:ext cx="7783512" cy="4752975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Non-exercise activity </a:t>
            </a:r>
            <a:r>
              <a:rPr lang="en-GB" dirty="0" err="1" smtClean="0"/>
              <a:t>thermogenesis</a:t>
            </a:r>
            <a:r>
              <a:rPr lang="en-GB" dirty="0" smtClean="0"/>
              <a:t> (NEAT)</a:t>
            </a:r>
          </a:p>
          <a:p>
            <a:pPr lvl="1">
              <a:defRPr/>
            </a:pPr>
            <a:r>
              <a:rPr lang="en-GB" dirty="0" smtClean="0"/>
              <a:t>Occupational (e.g. driving, lumberjack)</a:t>
            </a:r>
          </a:p>
          <a:p>
            <a:pPr lvl="1">
              <a:defRPr/>
            </a:pPr>
            <a:r>
              <a:rPr lang="en-GB" dirty="0" smtClean="0"/>
              <a:t>Household chores &amp; personal living (e.g. gardening, shopping, caring)</a:t>
            </a:r>
          </a:p>
          <a:p>
            <a:pPr lvl="1">
              <a:defRPr/>
            </a:pPr>
            <a:r>
              <a:rPr lang="en-GB" dirty="0" smtClean="0"/>
              <a:t>Transport (e.g. walking to work)</a:t>
            </a:r>
          </a:p>
          <a:p>
            <a:pPr lvl="1">
              <a:defRPr/>
            </a:pPr>
            <a:r>
              <a:rPr lang="en-GB" dirty="0" smtClean="0"/>
              <a:t>Fidgeting</a:t>
            </a:r>
          </a:p>
          <a:p>
            <a:pPr>
              <a:defRPr/>
            </a:pPr>
            <a:r>
              <a:rPr lang="en-GB" dirty="0" smtClean="0"/>
              <a:t>Leisure time (LTPA), including exercise (e.g. gym use, cycling, swimming)</a:t>
            </a:r>
          </a:p>
          <a:p>
            <a:pPr>
              <a:defRPr/>
            </a:pPr>
            <a:r>
              <a:rPr lang="en-GB" dirty="0" smtClean="0"/>
              <a:t>Professional sport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714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solidFill>
                  <a:srgbClr val="FFFF00"/>
                </a:solidFill>
              </a:rPr>
              <a:t>The Dose of Physical Activity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5189" y="1981200"/>
            <a:ext cx="8137525" cy="4114800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When we study health or disease in relation to any exposure we often want to know the dose...</a:t>
            </a:r>
          </a:p>
          <a:p>
            <a:pPr lvl="1">
              <a:defRPr/>
            </a:pPr>
            <a:r>
              <a:rPr lang="en-GB" dirty="0" smtClean="0"/>
              <a:t>The amount of radiation</a:t>
            </a:r>
          </a:p>
          <a:p>
            <a:pPr lvl="1">
              <a:defRPr/>
            </a:pPr>
            <a:r>
              <a:rPr lang="en-GB" dirty="0" smtClean="0"/>
              <a:t>The number of cigarettes smoked</a:t>
            </a:r>
          </a:p>
          <a:p>
            <a:pPr lvl="1">
              <a:defRPr/>
            </a:pPr>
            <a:r>
              <a:rPr lang="en-GB" dirty="0" smtClean="0"/>
              <a:t>The years of having high blood pressure</a:t>
            </a:r>
          </a:p>
          <a:p>
            <a:pPr>
              <a:defRPr/>
            </a:pPr>
            <a:r>
              <a:rPr lang="en-GB" dirty="0" smtClean="0"/>
              <a:t>It is the same for physical activity</a:t>
            </a:r>
          </a:p>
          <a:p>
            <a:pPr lvl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2877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solidFill>
                  <a:srgbClr val="FFFF00"/>
                </a:solidFill>
              </a:rPr>
              <a:t>Measuring the dose of physical activity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What do we need to know to determine the dose of physical activity?</a:t>
            </a:r>
          </a:p>
          <a:p>
            <a:pPr lvl="1">
              <a:defRPr/>
            </a:pPr>
            <a:r>
              <a:rPr lang="en-GB" b="1" dirty="0" smtClean="0"/>
              <a:t>Type</a:t>
            </a:r>
          </a:p>
          <a:p>
            <a:pPr lvl="1">
              <a:defRPr/>
            </a:pPr>
            <a:r>
              <a:rPr lang="en-GB" b="1" dirty="0" smtClean="0"/>
              <a:t>Intensity (how hard)</a:t>
            </a:r>
          </a:p>
          <a:p>
            <a:pPr lvl="1">
              <a:defRPr/>
            </a:pPr>
            <a:r>
              <a:rPr lang="en-GB" b="1" dirty="0" smtClean="0"/>
              <a:t>Duration (how long)</a:t>
            </a:r>
          </a:p>
          <a:p>
            <a:pPr lvl="1">
              <a:defRPr/>
            </a:pPr>
            <a:r>
              <a:rPr lang="en-GB" b="1" dirty="0" smtClean="0"/>
              <a:t>Frequency (how often)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58150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solidFill>
                  <a:srgbClr val="FFFF00"/>
                </a:solidFill>
              </a:rPr>
              <a:t>Dose-Response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0800" y="1773238"/>
            <a:ext cx="7543800" cy="4322762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This is a KEY issue in physical activity research.</a:t>
            </a:r>
          </a:p>
          <a:p>
            <a:pPr>
              <a:defRPr/>
            </a:pPr>
            <a:r>
              <a:rPr lang="en-GB" dirty="0" smtClean="0"/>
              <a:t>For a given dose of PA, what response do you get?</a:t>
            </a:r>
          </a:p>
          <a:p>
            <a:pPr lvl="1">
              <a:defRPr/>
            </a:pPr>
            <a:r>
              <a:rPr lang="en-GB" dirty="0" smtClean="0"/>
              <a:t>Positive or negative</a:t>
            </a:r>
          </a:p>
          <a:p>
            <a:pPr lvl="1">
              <a:defRPr/>
            </a:pPr>
            <a:r>
              <a:rPr lang="en-GB" dirty="0" smtClean="0"/>
              <a:t>Linear, non-linear, threshold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269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7155" y="530396"/>
            <a:ext cx="8215312" cy="820738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solidFill>
                  <a:srgbClr val="FFFF00"/>
                </a:solidFill>
              </a:rPr>
              <a:t>MET (metabolic equivalent of task)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080" y="2028225"/>
            <a:ext cx="6993752" cy="4248150"/>
          </a:xfrm>
        </p:spPr>
        <p:txBody>
          <a:bodyPr/>
          <a:lstStyle/>
          <a:p>
            <a:pPr>
              <a:defRPr/>
            </a:pPr>
            <a:r>
              <a:rPr lang="en-GB" sz="2800" dirty="0"/>
              <a:t>MET refers to metabolic equivalent or the energy expended whilst sitting at rest.</a:t>
            </a:r>
          </a:p>
          <a:p>
            <a:pPr>
              <a:buFont typeface="Wingdings" panose="05000000000000000000" pitchFamily="2" charset="2"/>
              <a:buNone/>
              <a:defRPr/>
            </a:pPr>
            <a:endParaRPr lang="en-GB" sz="28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1 MET = sitting/resting metabolic rate which by convention is estimated to be 1kcal/kg/hour or 3.5 ml.kg</a:t>
            </a:r>
            <a:r>
              <a:rPr lang="en-GB" sz="2800" baseline="30000" dirty="0"/>
              <a:t>-1</a:t>
            </a:r>
            <a:r>
              <a:rPr lang="en-GB" sz="2800" dirty="0"/>
              <a:t>.min</a:t>
            </a:r>
            <a:r>
              <a:rPr lang="en-GB" sz="2800" baseline="30000" dirty="0"/>
              <a:t>-1</a:t>
            </a:r>
            <a:r>
              <a:rPr lang="en-GB" sz="2800" dirty="0"/>
              <a:t> of oxygen consumption.</a:t>
            </a:r>
            <a:r>
              <a:rPr lang="en-GB" sz="2400" dirty="0"/>
              <a:t>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sz="2400" dirty="0"/>
          </a:p>
        </p:txBody>
      </p:sp>
      <p:pic>
        <p:nvPicPr>
          <p:cNvPr id="5" name="Picture 2" descr="C:\Documents and Settings\swilliam\My Documents\My Pictures\ventilated hood.jpg">
            <a:extLst>
              <a:ext uri="{FF2B5EF4-FFF2-40B4-BE49-F238E27FC236}">
                <a16:creationId xmlns:a16="http://schemas.microsoft.com/office/drawing/2014/main" id="{98C18DFE-DBC3-40F2-A563-7E88E9A93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8832" y="1040155"/>
            <a:ext cx="3848100" cy="280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 descr="C:\Documents and Settings\swilliam\My Documents\My Pictures\RMR non-ventilated hood.jpg">
            <a:extLst>
              <a:ext uri="{FF2B5EF4-FFF2-40B4-BE49-F238E27FC236}">
                <a16:creationId xmlns:a16="http://schemas.microsoft.com/office/drawing/2014/main" id="{7E61CE2D-C494-45A8-A6C5-EC404BEE8F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8832" y="3972010"/>
            <a:ext cx="3848100" cy="252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1073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288" y="304800"/>
            <a:ext cx="8215312" cy="1684338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solidFill>
                  <a:srgbClr val="FFFF00"/>
                </a:solidFill>
              </a:rPr>
              <a:t>Calculating MET value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3750" y="2349500"/>
            <a:ext cx="8280400" cy="3455988"/>
          </a:xfrm>
        </p:spPr>
        <p:txBody>
          <a:bodyPr/>
          <a:lstStyle/>
          <a:p>
            <a:pPr>
              <a:defRPr/>
            </a:pPr>
            <a:r>
              <a:rPr lang="en-GB" sz="2800" dirty="0"/>
              <a:t>Thus – an activity that requires 35 ml.kg</a:t>
            </a:r>
            <a:r>
              <a:rPr lang="en-GB" sz="2800" baseline="30000" dirty="0"/>
              <a:t>-1</a:t>
            </a:r>
            <a:r>
              <a:rPr lang="en-GB" sz="2800" dirty="0"/>
              <a:t>.min</a:t>
            </a:r>
            <a:r>
              <a:rPr lang="en-GB" sz="2800" baseline="30000" dirty="0"/>
              <a:t>-1</a:t>
            </a:r>
            <a:r>
              <a:rPr lang="en-GB" sz="2800" dirty="0"/>
              <a:t> of oxygen consumption = 10 METs (35/3.5=10)</a:t>
            </a:r>
          </a:p>
          <a:p>
            <a:pPr>
              <a:defRPr/>
            </a:pPr>
            <a:r>
              <a:rPr lang="en-GB" sz="2800" dirty="0"/>
              <a:t>20 ml.kg</a:t>
            </a:r>
            <a:r>
              <a:rPr lang="en-GB" sz="2800" baseline="30000" dirty="0"/>
              <a:t>-1</a:t>
            </a:r>
            <a:r>
              <a:rPr lang="en-GB" sz="2800" dirty="0"/>
              <a:t>.min</a:t>
            </a:r>
            <a:r>
              <a:rPr lang="en-GB" sz="2800" baseline="30000" dirty="0"/>
              <a:t>-1</a:t>
            </a:r>
            <a:r>
              <a:rPr lang="en-GB" sz="2800" dirty="0"/>
              <a:t> / 3.5 ml.kg</a:t>
            </a:r>
            <a:r>
              <a:rPr lang="en-GB" sz="2800" baseline="30000" dirty="0"/>
              <a:t>-1</a:t>
            </a:r>
            <a:r>
              <a:rPr lang="en-GB" sz="2800" dirty="0"/>
              <a:t>.min</a:t>
            </a:r>
            <a:r>
              <a:rPr lang="en-GB" sz="2800" baseline="30000" dirty="0"/>
              <a:t>-1</a:t>
            </a:r>
            <a:r>
              <a:rPr lang="en-GB" sz="2800" dirty="0"/>
              <a:t> = 5.5 METs</a:t>
            </a:r>
          </a:p>
          <a:p>
            <a:pPr>
              <a:defRPr/>
            </a:pPr>
            <a:r>
              <a:rPr lang="en-GB" sz="2800" dirty="0"/>
              <a:t>60 ml.kg</a:t>
            </a:r>
            <a:r>
              <a:rPr lang="en-GB" sz="2800" baseline="30000" dirty="0"/>
              <a:t>-1</a:t>
            </a:r>
            <a:r>
              <a:rPr lang="en-GB" sz="2800" dirty="0"/>
              <a:t>.min</a:t>
            </a:r>
            <a:r>
              <a:rPr lang="en-GB" sz="2800" baseline="30000" dirty="0"/>
              <a:t>-1 </a:t>
            </a:r>
            <a:r>
              <a:rPr lang="en-GB" sz="2800" dirty="0"/>
              <a:t> / 3.5 ml.kg</a:t>
            </a:r>
            <a:r>
              <a:rPr lang="en-GB" sz="2800" baseline="30000" dirty="0"/>
              <a:t>-1</a:t>
            </a:r>
            <a:r>
              <a:rPr lang="en-GB" sz="2800" dirty="0"/>
              <a:t>.min</a:t>
            </a:r>
            <a:r>
              <a:rPr lang="en-GB" sz="2800" baseline="30000" dirty="0"/>
              <a:t>-1</a:t>
            </a:r>
            <a:r>
              <a:rPr lang="en-GB" sz="2800" dirty="0"/>
              <a:t> = 17 METs</a:t>
            </a:r>
          </a:p>
          <a:p>
            <a:pPr>
              <a:defRPr/>
            </a:pPr>
            <a:r>
              <a:rPr lang="en-GB" sz="2800" dirty="0"/>
              <a:t>etc</a:t>
            </a:r>
          </a:p>
          <a:p>
            <a:pPr>
              <a:defRPr/>
            </a:pPr>
            <a:r>
              <a:rPr lang="en-GB" sz="2800" dirty="0">
                <a:hlinkClick r:id="rId2"/>
              </a:rPr>
              <a:t>https://sites.google.com/site/compendiumofphysicalactivities/home</a:t>
            </a:r>
            <a:endParaRPr lang="en-GB" sz="2800" dirty="0"/>
          </a:p>
          <a:p>
            <a:pPr>
              <a:buFont typeface="Wingdings" panose="05000000000000000000" pitchFamily="2" charset="2"/>
              <a:buNone/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51735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289" y="304801"/>
            <a:ext cx="8569325" cy="1431925"/>
          </a:xfrm>
        </p:spPr>
        <p:txBody>
          <a:bodyPr/>
          <a:lstStyle/>
          <a:p>
            <a:pPr>
              <a:defRPr/>
            </a:pPr>
            <a:r>
              <a:rPr lang="en-GB" sz="3200" dirty="0">
                <a:solidFill>
                  <a:srgbClr val="FFFF00"/>
                </a:solidFill>
              </a:rPr>
              <a:t>Activities can also be categorised and described according to their MET intensity in healthy adults of differing VO</a:t>
            </a:r>
            <a:r>
              <a:rPr lang="en-GB" sz="3200" baseline="-25000" dirty="0">
                <a:solidFill>
                  <a:srgbClr val="FFFF00"/>
                </a:solidFill>
              </a:rPr>
              <a:t>2max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3750" y="1981200"/>
            <a:ext cx="8070850" cy="4114800"/>
          </a:xfrm>
        </p:spPr>
        <p:txBody>
          <a:bodyPr/>
          <a:lstStyle/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For example...</a:t>
            </a:r>
          </a:p>
          <a:p>
            <a:pPr lvl="1">
              <a:defRPr/>
            </a:pPr>
            <a:r>
              <a:rPr lang="en-GB" dirty="0" smtClean="0"/>
              <a:t>For someone with a VO</a:t>
            </a:r>
            <a:r>
              <a:rPr lang="en-GB" baseline="-25000" dirty="0" smtClean="0"/>
              <a:t>2max</a:t>
            </a:r>
            <a:r>
              <a:rPr lang="en-GB" dirty="0" smtClean="0"/>
              <a:t> of 12 METs (~42 ml/kg/min), </a:t>
            </a:r>
            <a:r>
              <a:rPr lang="en-GB" u="sng" dirty="0" smtClean="0"/>
              <a:t>VERY LIGHT </a:t>
            </a:r>
            <a:r>
              <a:rPr lang="en-GB" dirty="0" smtClean="0"/>
              <a:t>activity is an activity that is &lt;3.2 METs or &lt;27% VO</a:t>
            </a:r>
            <a:r>
              <a:rPr lang="en-GB" baseline="-25000" dirty="0" smtClean="0"/>
              <a:t>2max</a:t>
            </a:r>
            <a:r>
              <a:rPr lang="en-GB" dirty="0" smtClean="0"/>
              <a:t>.</a:t>
            </a:r>
          </a:p>
          <a:p>
            <a:pPr lvl="1">
              <a:defRPr/>
            </a:pPr>
            <a:r>
              <a:rPr lang="en-GB" dirty="0" smtClean="0"/>
              <a:t>For someone with a VO</a:t>
            </a:r>
            <a:r>
              <a:rPr lang="en-GB" baseline="-25000" dirty="0" smtClean="0"/>
              <a:t>2max</a:t>
            </a:r>
            <a:r>
              <a:rPr lang="en-GB" dirty="0" smtClean="0"/>
              <a:t> of only 5 METs (~18 ml/kg/min) an activity of 3.2 METs is classified as </a:t>
            </a:r>
            <a:r>
              <a:rPr lang="en-GB" u="sng" dirty="0" smtClean="0"/>
              <a:t>MODERATE</a:t>
            </a:r>
            <a:r>
              <a:rPr lang="en-GB" dirty="0" smtClean="0"/>
              <a:t>.</a:t>
            </a:r>
          </a:p>
          <a:p>
            <a:pPr lvl="1">
              <a:defRPr/>
            </a:pPr>
            <a:r>
              <a:rPr lang="en-GB" dirty="0" smtClean="0"/>
              <a:t>See Table D.1, page D-4 US 2008 Guidelines.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804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solidFill>
                  <a:srgbClr val="FFFF00"/>
                </a:solidFill>
              </a:rPr>
              <a:t>Classification of Activity Based on MET value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en-GB" dirty="0" smtClean="0"/>
              <a:t>&lt;3 METs = LIGHT</a:t>
            </a:r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GB" dirty="0" smtClean="0"/>
              <a:t>3-6 METs = MODERATE</a:t>
            </a:r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GB" dirty="0" smtClean="0"/>
              <a:t>&gt;6 METs = VIGOROUS</a:t>
            </a:r>
          </a:p>
          <a:p>
            <a:pPr>
              <a:buFont typeface="Wingdings" panose="05000000000000000000" pitchFamily="2" charset="2"/>
              <a:buNone/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Remember, these classifications are aimed at the general population...a very fit person would not find a 6 MET activity vigorous.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7742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4113" y="304801"/>
            <a:ext cx="7200900" cy="963613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solidFill>
                  <a:srgbClr val="FFFF00"/>
                </a:solidFill>
              </a:rPr>
              <a:t>MET-minutes /hours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3750" y="1557338"/>
            <a:ext cx="8135938" cy="4895850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See Appendix 1. Translating Scientific Evidence about Total Amount and Intensity of Physical Activity into Guidelines. (2008 Physical Activity Guidelines for Americans).</a:t>
            </a:r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GB" sz="2400" b="1" u="sng" dirty="0"/>
              <a:t>Example</a:t>
            </a:r>
          </a:p>
          <a:p>
            <a:pPr>
              <a:defRPr/>
            </a:pPr>
            <a:r>
              <a:rPr lang="en-GB" sz="2400" dirty="0"/>
              <a:t>1 MET = Resting Metabolic Rate; 6 METs = 6 x RMR</a:t>
            </a:r>
          </a:p>
          <a:p>
            <a:pPr>
              <a:defRPr/>
            </a:pPr>
            <a:r>
              <a:rPr lang="en-GB" sz="2400" dirty="0"/>
              <a:t>A 6 MET activity (e.g. Walking uphill at 3.5 mph) performed for 30 minutes = 180 MET-minutes (6 x 30).</a:t>
            </a:r>
          </a:p>
          <a:p>
            <a:pPr>
              <a:defRPr/>
            </a:pPr>
            <a:r>
              <a:rPr lang="en-GB" sz="2400" dirty="0"/>
              <a:t>180 MET-minutes could also be achieved by doing a 12 MET activity for 15 minutes or a 3 MET activity for 60 minutes...</a:t>
            </a:r>
            <a:r>
              <a:rPr lang="en-GB" sz="2400" dirty="0" err="1"/>
              <a:t>etc</a:t>
            </a:r>
            <a:endParaRPr lang="en-GB" sz="2400" dirty="0"/>
          </a:p>
          <a:p>
            <a:pPr>
              <a:defRPr/>
            </a:pPr>
            <a:r>
              <a:rPr lang="en-GB" sz="2400" dirty="0"/>
              <a:t>180 MET-minutes = 3 MET-hours</a:t>
            </a:r>
          </a:p>
        </p:txBody>
      </p:sp>
    </p:spTree>
    <p:extLst>
      <p:ext uri="{BB962C8B-B14F-4D97-AF65-F5344CB8AC3E}">
        <p14:creationId xmlns:p14="http://schemas.microsoft.com/office/powerpoint/2010/main" val="3157033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115889"/>
            <a:ext cx="8642350" cy="1296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19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1412876"/>
            <a:ext cx="864235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0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4989" y="2708275"/>
            <a:ext cx="8612187" cy="4065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33059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1" y="33338"/>
            <a:ext cx="8569325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3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4838" y="1557338"/>
            <a:ext cx="8547100" cy="582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4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4839" y="2178051"/>
            <a:ext cx="8542337" cy="4595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4608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2926" y="836613"/>
            <a:ext cx="8569325" cy="195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67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1" y="3933825"/>
            <a:ext cx="8569325" cy="1366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5628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solidFill>
                  <a:srgbClr val="FFFF00"/>
                </a:solidFill>
              </a:rPr>
              <a:t>Other ways of reporting physical activity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8214" y="1981200"/>
            <a:ext cx="7926387" cy="4114800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Continuous data:</a:t>
            </a:r>
          </a:p>
          <a:p>
            <a:pPr lvl="1">
              <a:defRPr/>
            </a:pPr>
            <a:r>
              <a:rPr lang="en-GB" dirty="0" smtClean="0"/>
              <a:t>Minutes, hours per day; hours per week etc above a certain intensity</a:t>
            </a:r>
          </a:p>
          <a:p>
            <a:pPr lvl="1">
              <a:defRPr/>
            </a:pPr>
            <a:r>
              <a:rPr lang="en-GB" dirty="0" smtClean="0"/>
              <a:t>Number of times per week</a:t>
            </a:r>
          </a:p>
          <a:p>
            <a:pPr>
              <a:defRPr/>
            </a:pPr>
            <a:r>
              <a:rPr lang="en-GB" dirty="0" smtClean="0"/>
              <a:t>Categorical data:</a:t>
            </a:r>
          </a:p>
          <a:p>
            <a:pPr lvl="1">
              <a:defRPr/>
            </a:pPr>
            <a:r>
              <a:rPr lang="en-GB" dirty="0" smtClean="0"/>
              <a:t>How many times per week above a certain intensity (e.g. MVPA)</a:t>
            </a:r>
          </a:p>
          <a:p>
            <a:pPr lvl="1">
              <a:defRPr/>
            </a:pPr>
            <a:r>
              <a:rPr lang="en-GB" dirty="0" smtClean="0"/>
              <a:t>Achieve 5 x 30 per week, YES/NO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40584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Sedentary Behaviour?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NOT a lack of physical activity.</a:t>
            </a:r>
          </a:p>
          <a:p>
            <a:r>
              <a:rPr lang="en-GB" dirty="0" smtClean="0"/>
              <a:t>A group of behaviours that occur whilst sitting or lying down and require very low energy expenditure. For example...</a:t>
            </a:r>
          </a:p>
          <a:p>
            <a:pPr lvl="1"/>
            <a:r>
              <a:rPr lang="en-GB" dirty="0" smtClean="0"/>
              <a:t>Sitting reading a book</a:t>
            </a:r>
          </a:p>
          <a:p>
            <a:pPr lvl="1"/>
            <a:r>
              <a:rPr lang="en-GB" dirty="0" smtClean="0"/>
              <a:t>Watching TV</a:t>
            </a:r>
          </a:p>
          <a:p>
            <a:pPr lvl="1"/>
            <a:r>
              <a:rPr lang="en-GB" dirty="0" smtClean="0"/>
              <a:t>Working on a computer but not active gaming</a:t>
            </a:r>
          </a:p>
          <a:p>
            <a:pPr lvl="1"/>
            <a:r>
              <a:rPr lang="en-GB" dirty="0" smtClean="0"/>
              <a:t>Driving a car or sitting in other transport mode</a:t>
            </a:r>
          </a:p>
          <a:p>
            <a:r>
              <a:rPr lang="en-GB" dirty="0" smtClean="0"/>
              <a:t>Not sleeping, self-pushing a wheelchair, stationary cycling, bench pressing etc</a:t>
            </a:r>
          </a:p>
        </p:txBody>
      </p:sp>
    </p:spTree>
    <p:extLst>
      <p:ext uri="{BB962C8B-B14F-4D97-AF65-F5344CB8AC3E}">
        <p14:creationId xmlns:p14="http://schemas.microsoft.com/office/powerpoint/2010/main" val="32889524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8908" y="134879"/>
            <a:ext cx="8229600" cy="1143000"/>
          </a:xfrm>
        </p:spPr>
        <p:txBody>
          <a:bodyPr/>
          <a:lstStyle/>
          <a:p>
            <a:r>
              <a:rPr lang="en-GB" dirty="0" smtClean="0"/>
              <a:t>What is sedentary behaviour?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7422" y="1283153"/>
            <a:ext cx="3538736" cy="4525963"/>
          </a:xfrm>
        </p:spPr>
        <p:txBody>
          <a:bodyPr/>
          <a:lstStyle/>
          <a:p>
            <a:r>
              <a:rPr lang="en-GB" dirty="0" smtClean="0"/>
              <a:t>METs</a:t>
            </a:r>
          </a:p>
          <a:p>
            <a:pPr lvl="1"/>
            <a:r>
              <a:rPr lang="en-GB" dirty="0" smtClean="0"/>
              <a:t>&lt;1.5 sedentary</a:t>
            </a:r>
          </a:p>
          <a:p>
            <a:pPr lvl="1"/>
            <a:r>
              <a:rPr lang="en-GB" dirty="0" smtClean="0"/>
              <a:t>1.5-3.0 light activity</a:t>
            </a:r>
          </a:p>
          <a:p>
            <a:pPr lvl="1"/>
            <a:r>
              <a:rPr lang="en-GB" dirty="0" smtClean="0"/>
              <a:t>3.0-6.0 moderate activity</a:t>
            </a:r>
          </a:p>
          <a:p>
            <a:pPr lvl="1"/>
            <a:r>
              <a:rPr lang="en-GB" dirty="0" smtClean="0"/>
              <a:t>&gt;6.0 vigorous activity</a:t>
            </a:r>
            <a:endParaRPr lang="en-GB" dirty="0"/>
          </a:p>
        </p:txBody>
      </p:sp>
      <p:pic>
        <p:nvPicPr>
          <p:cNvPr id="1026" name="Picture 2" descr="http://www.sedentarybehaviour.org/wp-content/uploads/2011/06/Sedentary-Behaviour-resiz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63952" y="2204865"/>
            <a:ext cx="4762500" cy="2533651"/>
          </a:xfrm>
          <a:prstGeom prst="rect">
            <a:avLst/>
          </a:prstGeom>
          <a:noFill/>
        </p:spPr>
      </p:pic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1788903" y="5258779"/>
            <a:ext cx="8629609" cy="1477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Sedentary behaviour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“</a:t>
            </a:r>
            <a:r>
              <a:rPr lang="en-GB" sz="2000" i="1" dirty="0">
                <a:solidFill>
                  <a:srgbClr val="330066"/>
                </a:solidFill>
                <a:latin typeface="Tahoma" pitchFamily="34" charset="0"/>
              </a:rPr>
              <a:t>any waking behaviour characterised by an energy expenditure ≤1.5 METs while in a sitting or reclining posture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.” (Sedentary Behaviour Research Network, 2012, page 540)</a:t>
            </a:r>
          </a:p>
        </p:txBody>
      </p:sp>
    </p:spTree>
    <p:extLst>
      <p:ext uri="{BB962C8B-B14F-4D97-AF65-F5344CB8AC3E}">
        <p14:creationId xmlns:p14="http://schemas.microsoft.com/office/powerpoint/2010/main" val="42488332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5561" y="548681"/>
            <a:ext cx="780097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6120" y="5949280"/>
            <a:ext cx="318135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79576" y="1844824"/>
            <a:ext cx="8064896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655681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Measurement of Sedentary Behaviour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Self-report measures of physical activity are ‘notoriously’ inaccurate.</a:t>
            </a:r>
          </a:p>
          <a:p>
            <a:r>
              <a:rPr lang="en-GB" dirty="0" smtClean="0"/>
              <a:t>Self-report measures of SB (based on SITT) are arguably even more problematic...</a:t>
            </a:r>
          </a:p>
          <a:p>
            <a:pPr lvl="1"/>
            <a:r>
              <a:rPr lang="en-GB" dirty="0" smtClean="0"/>
              <a:t>Easier to recall ‘memorable’ bouts of activity (e.g. walking, mowing lawn) than it is to recall bouts of sitting and/or lying.</a:t>
            </a:r>
          </a:p>
          <a:p>
            <a:r>
              <a:rPr lang="en-GB" dirty="0" smtClean="0"/>
              <a:t>Proxy measures...</a:t>
            </a:r>
          </a:p>
          <a:p>
            <a:pPr lvl="1"/>
            <a:r>
              <a:rPr lang="en-GB" dirty="0" smtClean="0"/>
              <a:t>Screen time, time indoors, car time</a:t>
            </a:r>
          </a:p>
        </p:txBody>
      </p:sp>
    </p:spTree>
    <p:extLst>
      <p:ext uri="{BB962C8B-B14F-4D97-AF65-F5344CB8AC3E}">
        <p14:creationId xmlns:p14="http://schemas.microsoft.com/office/powerpoint/2010/main" val="35139151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Ubiquitous nature of SB throughout a ‘typical’ day for someone achieving 30 minutes of PA</a:t>
            </a:r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99656" y="1815306"/>
            <a:ext cx="6264696" cy="4613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al 4"/>
          <p:cNvSpPr/>
          <p:nvPr/>
        </p:nvSpPr>
        <p:spPr>
          <a:xfrm>
            <a:off x="6168008" y="5589240"/>
            <a:ext cx="1224136" cy="93610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410069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Sedentary Behaviour and Health Outcomes – in adults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Evidence suggests that SB is associated with increased risk of...</a:t>
            </a:r>
          </a:p>
          <a:p>
            <a:pPr lvl="1"/>
            <a:r>
              <a:rPr lang="en-GB" dirty="0" smtClean="0"/>
              <a:t>Type 2 diabetes</a:t>
            </a:r>
          </a:p>
          <a:p>
            <a:pPr lvl="1"/>
            <a:r>
              <a:rPr lang="en-GB" dirty="0" smtClean="0"/>
              <a:t>CVD</a:t>
            </a:r>
          </a:p>
          <a:p>
            <a:pPr lvl="1"/>
            <a:r>
              <a:rPr lang="en-GB" dirty="0" smtClean="0"/>
              <a:t>Metabolic syndrome</a:t>
            </a:r>
          </a:p>
          <a:p>
            <a:pPr lvl="1"/>
            <a:r>
              <a:rPr lang="en-GB" dirty="0" smtClean="0"/>
              <a:t>All-cause mortality</a:t>
            </a:r>
          </a:p>
          <a:p>
            <a:r>
              <a:rPr lang="en-GB" dirty="0" smtClean="0"/>
              <a:t>Evidence is less clear for cancer and obesity</a:t>
            </a:r>
          </a:p>
          <a:p>
            <a:r>
              <a:rPr lang="en-GB" dirty="0" smtClean="0"/>
              <a:t>Emerging evidence of association with depression and wellbeing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7327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Sedentary Behaviour and Health</a:t>
            </a:r>
            <a:endParaRPr lang="en-GB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3" cstate="print"/>
          <a:srcRect l="19362" t="19537" r="25638" b="25000"/>
          <a:stretch/>
        </p:blipFill>
        <p:spPr bwMode="auto">
          <a:xfrm>
            <a:off x="1742764" y="2254469"/>
            <a:ext cx="6715715" cy="4232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 l="61435" t="53621" r="22013" b="15138"/>
          <a:stretch>
            <a:fillRect/>
          </a:stretch>
        </p:blipFill>
        <p:spPr bwMode="auto">
          <a:xfrm>
            <a:off x="8262024" y="2907220"/>
            <a:ext cx="2395579" cy="2826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47669" y="1340769"/>
            <a:ext cx="8496662" cy="2108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Sitting time and all-cause mortality 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(</a:t>
            </a:r>
            <a:r>
              <a:rPr lang="en-GB" sz="2000" dirty="0" err="1">
                <a:solidFill>
                  <a:srgbClr val="330066"/>
                </a:solidFill>
                <a:latin typeface="Tahoma" pitchFamily="34" charset="0"/>
              </a:rPr>
              <a:t>Katzmarzyk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 et al., 2009)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solidFill>
                  <a:srgbClr val="330066"/>
                </a:solidFill>
                <a:latin typeface="Tahoma" pitchFamily="34" charset="0"/>
              </a:rPr>
              <a:t>Data from 17,013 Canadians, followed-up for 12 years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9822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Sedentary Behaviour and Health</a:t>
            </a:r>
            <a:endParaRPr lang="en-GB" dirty="0"/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47669" y="1340769"/>
            <a:ext cx="8496662" cy="2031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TV viewing and cardiovascular disease mortality 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(Matthews et al., 2012)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solidFill>
                  <a:srgbClr val="330066"/>
                </a:solidFill>
                <a:latin typeface="Tahoma" pitchFamily="34" charset="0"/>
              </a:rPr>
              <a:t>Data from 240,819 US adults, followed-up for 8.5 years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3140" y="2142396"/>
            <a:ext cx="6445720" cy="4749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9438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Sedentary Behaviour and Health</a:t>
            </a:r>
            <a:endParaRPr lang="en-GB" dirty="0"/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47669" y="1340769"/>
            <a:ext cx="8496662" cy="4708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CC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Sitting time and associations with diabetes, cardiovascular disease and death: Systematic review and meta-analysis </a:t>
            </a: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(Wilmot et al., 2012)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18 studies included in review, 794,577 participants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greatest sedentary time compared with the lowest was associated with: </a:t>
            </a:r>
          </a:p>
          <a:p>
            <a:pPr marL="342900" indent="-342900" defTabSz="914833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112% increase risk of developing diabetes </a:t>
            </a:r>
          </a:p>
          <a:p>
            <a:pPr marL="342900" indent="-342900" defTabSz="914833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147% increase risk of suffering a cardiovascular event</a:t>
            </a:r>
          </a:p>
          <a:p>
            <a:pPr marL="342900" indent="-342900" defTabSz="914833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90% increase risk of cardiovascular mortality </a:t>
            </a:r>
          </a:p>
          <a:p>
            <a:pPr marL="342900" indent="-342900" defTabSz="914833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49% increase risk of all-cause mortality </a:t>
            </a:r>
          </a:p>
        </p:txBody>
      </p:sp>
    </p:spTree>
    <p:extLst>
      <p:ext uri="{BB962C8B-B14F-4D97-AF65-F5344CB8AC3E}">
        <p14:creationId xmlns:p14="http://schemas.microsoft.com/office/powerpoint/2010/main" val="91753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Sedentary Behaviour and Health</a:t>
            </a:r>
            <a:endParaRPr lang="en-GB" dirty="0"/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47669" y="1340768"/>
            <a:ext cx="8640819" cy="5093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CC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Breaking up Sedentary Behaviour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Regular breaks in sedentary time are associated with </a:t>
            </a:r>
            <a:r>
              <a:rPr lang="en-GB" sz="2000" dirty="0" err="1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cardiometabolic</a:t>
            </a: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health benefits (Healy et al., 2008, 2011; Carson et al., 2014)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Data from 4,935 Canadian adults (Carson et al. 2014) have shown that increased number of breaks in sedentary time are associated with: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lower waist circumference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lower systolic blood pressure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higher HDL-cholesterol levels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lower blood triglycerides levels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lower blood glucose levels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lower blood insulin levels</a:t>
            </a:r>
          </a:p>
        </p:txBody>
      </p:sp>
    </p:spTree>
    <p:extLst>
      <p:ext uri="{BB962C8B-B14F-4D97-AF65-F5344CB8AC3E}">
        <p14:creationId xmlns:p14="http://schemas.microsoft.com/office/powerpoint/2010/main" val="1831961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Assessing Physical Activity &amp; Sedentary Behaviour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4462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059940" y="1558874"/>
            <a:ext cx="7205980" cy="42418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ts val="365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3200" spc="-5" dirty="0">
                <a:latin typeface="Calibri"/>
                <a:cs typeface="Calibri"/>
              </a:rPr>
              <a:t>What other methods </a:t>
            </a:r>
            <a:r>
              <a:rPr sz="3200" spc="-15" dirty="0">
                <a:latin typeface="Calibri"/>
                <a:cs typeface="Calibri"/>
              </a:rPr>
              <a:t>are available </a:t>
            </a:r>
            <a:r>
              <a:rPr sz="3200" spc="-30" dirty="0">
                <a:latin typeface="Calibri"/>
                <a:cs typeface="Calibri"/>
              </a:rPr>
              <a:t>for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endParaRPr sz="3200">
              <a:latin typeface="Calibri"/>
              <a:cs typeface="Calibri"/>
            </a:endParaRPr>
          </a:p>
          <a:p>
            <a:pPr marL="355600">
              <a:lnSpc>
                <a:spcPts val="3650"/>
              </a:lnSpc>
            </a:pPr>
            <a:r>
              <a:rPr sz="3200" spc="-10" dirty="0">
                <a:latin typeface="Calibri"/>
                <a:cs typeface="Calibri"/>
              </a:rPr>
              <a:t>measurement </a:t>
            </a:r>
            <a:r>
              <a:rPr sz="3200" spc="-5" dirty="0">
                <a:latin typeface="Calibri"/>
                <a:cs typeface="Calibri"/>
              </a:rPr>
              <a:t>of </a:t>
            </a:r>
            <a:r>
              <a:rPr sz="3200" spc="-120" dirty="0">
                <a:latin typeface="Calibri"/>
                <a:cs typeface="Calibri"/>
              </a:rPr>
              <a:t>PA </a:t>
            </a:r>
            <a:r>
              <a:rPr sz="3200" dirty="0">
                <a:latin typeface="Calibri"/>
                <a:cs typeface="Calibri"/>
              </a:rPr>
              <a:t>in</a:t>
            </a:r>
            <a:r>
              <a:rPr sz="3200" spc="8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children?</a:t>
            </a:r>
            <a:endParaRPr sz="3200">
              <a:latin typeface="Calibri"/>
              <a:cs typeface="Calibri"/>
            </a:endParaRPr>
          </a:p>
          <a:p>
            <a:pPr marL="756285" lvl="1" indent="-286385">
              <a:spcBef>
                <a:spcPts val="35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20" dirty="0">
                <a:latin typeface="Calibri"/>
                <a:cs typeface="Calibri"/>
              </a:rPr>
              <a:t>Physical </a:t>
            </a:r>
            <a:r>
              <a:rPr sz="2800" spc="-5" dirty="0">
                <a:latin typeface="Calibri"/>
                <a:cs typeface="Calibri"/>
              </a:rPr>
              <a:t>Activity</a:t>
            </a:r>
            <a:r>
              <a:rPr sz="2800" spc="2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Diary</a:t>
            </a:r>
            <a:endParaRPr sz="2800">
              <a:latin typeface="Calibri"/>
              <a:cs typeface="Calibri"/>
            </a:endParaRPr>
          </a:p>
          <a:p>
            <a:pPr marL="756285" lvl="1" indent="-286385">
              <a:spcBef>
                <a:spcPts val="34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5" dirty="0">
                <a:latin typeface="Calibri"/>
                <a:cs typeface="Calibri"/>
              </a:rPr>
              <a:t>Recall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Questionnaire</a:t>
            </a:r>
            <a:endParaRPr sz="2800">
              <a:latin typeface="Calibri"/>
              <a:cs typeface="Calibri"/>
            </a:endParaRPr>
          </a:p>
          <a:p>
            <a:pPr marL="756285" lvl="1" indent="-286385">
              <a:spcBef>
                <a:spcPts val="33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5" dirty="0">
                <a:latin typeface="Calibri"/>
                <a:cs typeface="Calibri"/>
              </a:rPr>
              <a:t>Motion </a:t>
            </a:r>
            <a:r>
              <a:rPr sz="2800" spc="-15" dirty="0">
                <a:latin typeface="Calibri"/>
                <a:cs typeface="Calibri"/>
              </a:rPr>
              <a:t>Sensors </a:t>
            </a:r>
            <a:r>
              <a:rPr sz="2400" spc="-10" dirty="0">
                <a:latin typeface="Calibri"/>
                <a:cs typeface="Calibri"/>
              </a:rPr>
              <a:t>(pedometers,</a:t>
            </a:r>
            <a:r>
              <a:rPr sz="2400" spc="2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accelerometers)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spcBef>
                <a:spcPts val="33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0" dirty="0">
                <a:latin typeface="Calibri"/>
                <a:cs typeface="Calibri"/>
              </a:rPr>
              <a:t>Heart </a:t>
            </a:r>
            <a:r>
              <a:rPr sz="2800" spc="-15" dirty="0">
                <a:latin typeface="Calibri"/>
                <a:cs typeface="Calibri"/>
              </a:rPr>
              <a:t>Rate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Monitors</a:t>
            </a:r>
            <a:endParaRPr sz="2800">
              <a:latin typeface="Calibri"/>
              <a:cs typeface="Calibri"/>
            </a:endParaRPr>
          </a:p>
          <a:p>
            <a:pPr marL="756285" lvl="1" indent="-286385">
              <a:spcBef>
                <a:spcPts val="34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0" dirty="0">
                <a:latin typeface="Calibri"/>
                <a:cs typeface="Calibri"/>
              </a:rPr>
              <a:t>Doubly Labeled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35" dirty="0">
                <a:latin typeface="Calibri"/>
                <a:cs typeface="Calibri"/>
              </a:rPr>
              <a:t>Water</a:t>
            </a:r>
            <a:endParaRPr sz="2800">
              <a:latin typeface="Calibri"/>
              <a:cs typeface="Calibri"/>
            </a:endParaRPr>
          </a:p>
          <a:p>
            <a:pPr marL="756285" lvl="1" indent="-286385">
              <a:spcBef>
                <a:spcPts val="33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5" dirty="0">
                <a:latin typeface="Calibri"/>
                <a:cs typeface="Calibri"/>
              </a:rPr>
              <a:t>Direct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Observation</a:t>
            </a:r>
            <a:endParaRPr sz="2800">
              <a:latin typeface="Calibri"/>
              <a:cs typeface="Calibri"/>
            </a:endParaRPr>
          </a:p>
          <a:p>
            <a:pPr marL="756285" lvl="1" indent="-286385">
              <a:spcBef>
                <a:spcPts val="34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0" dirty="0">
                <a:latin typeface="Calibri"/>
                <a:cs typeface="Calibri"/>
              </a:rPr>
              <a:t>Calorimetry</a:t>
            </a:r>
            <a:endParaRPr sz="28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37498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5188" y="304801"/>
            <a:ext cx="7543800" cy="1431925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solidFill>
                  <a:srgbClr val="FFFF00"/>
                </a:solidFill>
              </a:rPr>
              <a:t>IPAQ, GPAQ and METs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5188" y="1736726"/>
            <a:ext cx="7999412" cy="4359275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IPAQ</a:t>
            </a:r>
          </a:p>
          <a:p>
            <a:pPr lvl="1">
              <a:defRPr/>
            </a:pPr>
            <a:r>
              <a:rPr lang="en-GB" dirty="0" smtClean="0"/>
              <a:t>Available in a short form for population surveillance.</a:t>
            </a:r>
          </a:p>
          <a:p>
            <a:pPr lvl="1">
              <a:defRPr/>
            </a:pPr>
            <a:r>
              <a:rPr lang="en-GB" dirty="0" smtClean="0"/>
              <a:t>Longer form for more detailed assessment of PA (e.g. for research).</a:t>
            </a:r>
          </a:p>
          <a:p>
            <a:pPr lvl="1">
              <a:defRPr/>
            </a:pPr>
            <a:r>
              <a:rPr lang="en-GB" dirty="0" smtClean="0"/>
              <a:t>Validated and reliable (Craig et al., 2003).</a:t>
            </a:r>
          </a:p>
          <a:p>
            <a:pPr lvl="1">
              <a:defRPr/>
            </a:pPr>
            <a:r>
              <a:rPr lang="en-GB" dirty="0" smtClean="0"/>
              <a:t>Available in many languages and countries</a:t>
            </a:r>
          </a:p>
          <a:p>
            <a:pPr lvl="1">
              <a:defRPr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sites.google.com/site/theipaq/background</a:t>
            </a:r>
            <a:endParaRPr lang="en-GB" dirty="0" smtClean="0"/>
          </a:p>
          <a:p>
            <a:pPr marL="457200" lvl="1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5990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5188" y="304801"/>
            <a:ext cx="7543800" cy="1431925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solidFill>
                  <a:srgbClr val="FFFF00"/>
                </a:solidFill>
              </a:rPr>
              <a:t>IPAQ &amp; GPAQ 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5188" y="1736726"/>
            <a:ext cx="7999412" cy="4359275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GPAQ</a:t>
            </a:r>
          </a:p>
          <a:p>
            <a:pPr lvl="1">
              <a:defRPr/>
            </a:pPr>
            <a:r>
              <a:rPr lang="en-GB" dirty="0" smtClean="0"/>
              <a:t>Developed under the auspices of the WHO, specifically for surveillance in developing countries</a:t>
            </a:r>
          </a:p>
          <a:p>
            <a:pPr lvl="1">
              <a:defRPr/>
            </a:pPr>
            <a:r>
              <a:rPr lang="en-GB" dirty="0" smtClean="0"/>
              <a:t>Gathers data on PA in 3 domains:</a:t>
            </a:r>
          </a:p>
          <a:p>
            <a:pPr lvl="2">
              <a:defRPr/>
            </a:pPr>
            <a:r>
              <a:rPr lang="en-GB" dirty="0" smtClean="0"/>
              <a:t>Occupational activity</a:t>
            </a:r>
          </a:p>
          <a:p>
            <a:pPr lvl="2">
              <a:defRPr/>
            </a:pPr>
            <a:r>
              <a:rPr lang="en-GB" dirty="0" smtClean="0"/>
              <a:t>Active travel</a:t>
            </a:r>
          </a:p>
          <a:p>
            <a:pPr lvl="2">
              <a:defRPr/>
            </a:pPr>
            <a:r>
              <a:rPr lang="en-GB" dirty="0" smtClean="0"/>
              <a:t>Recreational or leisure-time activity</a:t>
            </a:r>
          </a:p>
          <a:p>
            <a:pPr>
              <a:defRPr/>
            </a:pPr>
            <a:r>
              <a:rPr lang="en-GB" dirty="0" smtClean="0"/>
              <a:t>GPAQ and IPAQ not recommended for other purposes</a:t>
            </a:r>
          </a:p>
          <a:p>
            <a:pPr lvl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53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3914" y="260351"/>
            <a:ext cx="8040687" cy="1431925"/>
          </a:xfrm>
        </p:spPr>
        <p:txBody>
          <a:bodyPr/>
          <a:lstStyle/>
          <a:p>
            <a:pPr>
              <a:defRPr/>
            </a:pPr>
            <a:r>
              <a:rPr lang="en-GB" sz="3200" dirty="0">
                <a:solidFill>
                  <a:srgbClr val="FFFF00"/>
                </a:solidFill>
              </a:rPr>
              <a:t>MRC Diet and Physical Activity Assessment (DAPA) Toolkit</a:t>
            </a:r>
            <a:endParaRPr lang="en-GB" sz="3200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9288" y="1692276"/>
            <a:ext cx="7967662" cy="3459163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hlinkClick r:id="rId2"/>
              </a:rPr>
              <a:t>http://dapa-toolkit.mrc.ac.uk/index.php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Hosted by Cambridge University with work undertaken by MRC Human Nutrition Research and MRC Epidemiology Unit</a:t>
            </a:r>
          </a:p>
          <a:p>
            <a:pPr>
              <a:defRPr/>
            </a:pPr>
            <a:r>
              <a:rPr lang="en-GB" dirty="0" smtClean="0"/>
              <a:t>Funded by the MRC’s Population Health Sciences Research Network (PHSRN)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9558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7323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Sedentary Behaviour and Physiology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196753"/>
            <a:ext cx="8229600" cy="4929411"/>
          </a:xfrm>
        </p:spPr>
        <p:txBody>
          <a:bodyPr>
            <a:normAutofit lnSpcReduction="10000"/>
          </a:bodyPr>
          <a:lstStyle/>
          <a:p>
            <a:pPr lvl="1"/>
            <a:r>
              <a:rPr lang="en-GB" dirty="0" smtClean="0"/>
              <a:t>Mediators of the association between SB and health outcomes (i.e. on the causal pathway).</a:t>
            </a:r>
          </a:p>
          <a:p>
            <a:pPr lvl="3"/>
            <a:r>
              <a:rPr lang="en-GB" dirty="0" smtClean="0"/>
              <a:t>Metabolic dysfunction with bed rest (increased cholesterol, glucose, insulin resistance and triglycerides, decreased HDL-C), e.g. Hamburg et al., 2007</a:t>
            </a:r>
          </a:p>
          <a:p>
            <a:pPr lvl="3"/>
            <a:r>
              <a:rPr lang="en-GB" dirty="0" smtClean="0"/>
              <a:t>Spinal cord injury patients increased risk of CVD</a:t>
            </a:r>
          </a:p>
          <a:p>
            <a:pPr lvl="3"/>
            <a:r>
              <a:rPr lang="en-GB" dirty="0" smtClean="0"/>
              <a:t>LPL activity reduced in response to acute and chronic SB (e.g. Hamilton et al., 2007). 11 days of bed rest associated with 18% decrease in </a:t>
            </a:r>
            <a:r>
              <a:rPr lang="en-GB" dirty="0" err="1" smtClean="0"/>
              <a:t>sm</a:t>
            </a:r>
            <a:r>
              <a:rPr lang="en-GB" dirty="0" smtClean="0"/>
              <a:t>-LPL (</a:t>
            </a:r>
            <a:r>
              <a:rPr lang="en-GB" dirty="0" err="1" smtClean="0"/>
              <a:t>Yanagibori</a:t>
            </a:r>
            <a:r>
              <a:rPr lang="en-GB" dirty="0"/>
              <a:t> </a:t>
            </a:r>
            <a:r>
              <a:rPr lang="en-GB" dirty="0" smtClean="0"/>
              <a:t>et al., 1998). </a:t>
            </a:r>
          </a:p>
          <a:p>
            <a:pPr lvl="3"/>
            <a:r>
              <a:rPr lang="en-GB" dirty="0" smtClean="0"/>
              <a:t>Decrease in </a:t>
            </a:r>
            <a:r>
              <a:rPr lang="en-GB" dirty="0" err="1" smtClean="0"/>
              <a:t>sm</a:t>
            </a:r>
            <a:r>
              <a:rPr lang="en-GB" dirty="0" smtClean="0"/>
              <a:t>-LPL in detraining endurance athletes (e.g. </a:t>
            </a:r>
            <a:r>
              <a:rPr lang="en-GB" dirty="0" err="1" smtClean="0"/>
              <a:t>Simsolo</a:t>
            </a:r>
            <a:r>
              <a:rPr lang="en-GB" dirty="0" smtClean="0"/>
              <a:t> et al., 1993). </a:t>
            </a:r>
          </a:p>
          <a:p>
            <a:pPr lvl="3"/>
            <a:r>
              <a:rPr lang="en-GB" dirty="0" smtClean="0"/>
              <a:t>Sm-LPL effected differently by SB and PA</a:t>
            </a:r>
          </a:p>
          <a:p>
            <a:pPr lvl="4"/>
            <a:r>
              <a:rPr lang="en-GB" dirty="0" smtClean="0"/>
              <a:t>4 time greater reduction in LPL with increased SB than the increase seen with increased PA</a:t>
            </a:r>
          </a:p>
          <a:p>
            <a:pPr lvl="4"/>
            <a:endParaRPr lang="en-GB" dirty="0" smtClean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03346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distinguish SB from physical inactivity?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Nature of SB</a:t>
            </a:r>
          </a:p>
          <a:p>
            <a:pPr lvl="1"/>
            <a:r>
              <a:rPr lang="en-GB" dirty="0" smtClean="0"/>
              <a:t>Interventions to reduce SB may be different to those designed to increase PA (e.g. multiple micro-interventions)</a:t>
            </a:r>
          </a:p>
          <a:p>
            <a:pPr lvl="1"/>
            <a:r>
              <a:rPr lang="en-GB" dirty="0" smtClean="0"/>
              <a:t>May be more achievable than increasing PA</a:t>
            </a:r>
          </a:p>
          <a:p>
            <a:pPr lvl="2"/>
            <a:r>
              <a:rPr lang="en-GB" dirty="0" smtClean="0"/>
              <a:t>Minimal financial and time constraints</a:t>
            </a:r>
          </a:p>
          <a:p>
            <a:pPr lvl="1"/>
            <a:r>
              <a:rPr lang="en-GB" dirty="0" smtClean="0"/>
              <a:t>High levels of PA can be achieved but individuals may still have high SB – one activity does not displace the other</a:t>
            </a:r>
          </a:p>
          <a:p>
            <a:r>
              <a:rPr lang="en-GB" dirty="0" smtClean="0"/>
              <a:t>Methods used for the assessment and surveillance of SB are different to PA</a:t>
            </a:r>
          </a:p>
          <a:p>
            <a:pPr lvl="1"/>
            <a:endParaRPr lang="en-GB" dirty="0" smtClean="0"/>
          </a:p>
          <a:p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3459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Shimmer">
  <a:themeElements>
    <a:clrScheme name="Shimmer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Shimmer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himmer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himmer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himmer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1_Shimmer">
  <a:themeElements>
    <a:clrScheme name="Shimmer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Shimmer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himmer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himmer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himmer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1455</Words>
  <Application>Microsoft Office PowerPoint</Application>
  <PresentationFormat>Widescreen</PresentationFormat>
  <Paragraphs>172</Paragraphs>
  <Slides>33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Arial</vt:lpstr>
      <vt:lpstr>Calibri</vt:lpstr>
      <vt:lpstr>Calibri Light</vt:lpstr>
      <vt:lpstr>Tahoma</vt:lpstr>
      <vt:lpstr>Wingdings</vt:lpstr>
      <vt:lpstr>Office Theme</vt:lpstr>
      <vt:lpstr>1_Office Theme</vt:lpstr>
      <vt:lpstr>Shimmer</vt:lpstr>
      <vt:lpstr>1_Shimmer</vt:lpstr>
      <vt:lpstr>Physical Activity &amp; Sedentary Behaviour</vt:lpstr>
      <vt:lpstr>PowerPoint Presentation</vt:lpstr>
      <vt:lpstr>Types of Physical Activity</vt:lpstr>
      <vt:lpstr>The Dose of Physical Activity</vt:lpstr>
      <vt:lpstr>Measuring the dose of physical activity</vt:lpstr>
      <vt:lpstr>Dose-Response</vt:lpstr>
      <vt:lpstr>MET (metabolic equivalent of task)</vt:lpstr>
      <vt:lpstr>Calculating MET value</vt:lpstr>
      <vt:lpstr>Activities can also be categorised and described according to their MET intensity in healthy adults of differing VO2max</vt:lpstr>
      <vt:lpstr>Classification of Activity Based on MET value</vt:lpstr>
      <vt:lpstr>MET-minutes /hours</vt:lpstr>
      <vt:lpstr>PowerPoint Presentation</vt:lpstr>
      <vt:lpstr>PowerPoint Presentation</vt:lpstr>
      <vt:lpstr>PowerPoint Presentation</vt:lpstr>
      <vt:lpstr>Other ways of reporting physical activity</vt:lpstr>
      <vt:lpstr>What is Sedentary Behaviour?</vt:lpstr>
      <vt:lpstr>What is sedentary behaviour?</vt:lpstr>
      <vt:lpstr>PowerPoint Presentation</vt:lpstr>
      <vt:lpstr>Measurement of Sedentary Behaviour</vt:lpstr>
      <vt:lpstr>Ubiquitous nature of SB throughout a ‘typical’ day for someone achieving 30 minutes of PA</vt:lpstr>
      <vt:lpstr>Sedentary Behaviour and Health Outcomes – in adults</vt:lpstr>
      <vt:lpstr>Sedentary Behaviour and Health</vt:lpstr>
      <vt:lpstr>Sedentary Behaviour and Health</vt:lpstr>
      <vt:lpstr>Sedentary Behaviour and Health</vt:lpstr>
      <vt:lpstr>Sedentary Behaviour and Health</vt:lpstr>
      <vt:lpstr>Assessing Physical Activity &amp; Sedentary Behaviour</vt:lpstr>
      <vt:lpstr>PowerPoint Presentation</vt:lpstr>
      <vt:lpstr>IPAQ, GPAQ and METs</vt:lpstr>
      <vt:lpstr>IPAQ &amp; GPAQ </vt:lpstr>
      <vt:lpstr>MRC Diet and Physical Activity Assessment (DAPA) Toolkit</vt:lpstr>
      <vt:lpstr>END</vt:lpstr>
      <vt:lpstr>Sedentary Behaviour and Physiology</vt:lpstr>
      <vt:lpstr>Why distinguish SB from physical inactivity?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Williams</dc:creator>
  <cp:lastModifiedBy>Simon Williams (IMH)</cp:lastModifiedBy>
  <cp:revision>19</cp:revision>
  <dcterms:created xsi:type="dcterms:W3CDTF">2018-12-09T17:20:32Z</dcterms:created>
  <dcterms:modified xsi:type="dcterms:W3CDTF">2019-10-29T10:06:41Z</dcterms:modified>
</cp:coreProperties>
</file>