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6"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929A8D-1C98-B00D-E33B-8D3A8BA3CA0B}" v="46" dt="2026-06-11T17:35:25.142"/>
    <p1510:client id="{9407AC67-5B9F-257C-EAC0-F1A8B89F9D18}" v="3" dt="2026-06-10T09:46:54.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ela-Ana Matei (2523890)" userId="0d7d971f-86b1-43f5-9932-b41d854709c0" providerId="ADAL" clId="{9AE53C06-8B5D-450E-A8D9-296909231721}"/>
    <pc:docChg chg="custSel modSld">
      <pc:chgData name="Marinela-Ana Matei (2523890)" userId="0d7d971f-86b1-43f5-9932-b41d854709c0" providerId="ADAL" clId="{9AE53C06-8B5D-450E-A8D9-296909231721}" dt="2026-06-10T09:44:54.288" v="25" actId="20577"/>
      <pc:docMkLst>
        <pc:docMk/>
      </pc:docMkLst>
      <pc:sldChg chg="modSp mod">
        <pc:chgData name="Marinela-Ana Matei (2523890)" userId="0d7d971f-86b1-43f5-9932-b41d854709c0" providerId="ADAL" clId="{9AE53C06-8B5D-450E-A8D9-296909231721}" dt="2026-06-10T08:15:55.677" v="14" actId="20577"/>
        <pc:sldMkLst>
          <pc:docMk/>
          <pc:sldMk cId="2502689518" sldId="256"/>
        </pc:sldMkLst>
        <pc:spChg chg="mod">
          <ac:chgData name="Marinela-Ana Matei (2523890)" userId="0d7d971f-86b1-43f5-9932-b41d854709c0" providerId="ADAL" clId="{9AE53C06-8B5D-450E-A8D9-296909231721}" dt="2026-06-10T08:15:55.677" v="14" actId="20577"/>
          <ac:spMkLst>
            <pc:docMk/>
            <pc:sldMk cId="2502689518" sldId="256"/>
            <ac:spMk id="3" creationId="{B509A1CD-3EB6-813B-1FF0-8BC29CC2ECD0}"/>
          </ac:spMkLst>
        </pc:spChg>
      </pc:sldChg>
      <pc:sldChg chg="delSp modSp mod">
        <pc:chgData name="Marinela-Ana Matei (2523890)" userId="0d7d971f-86b1-43f5-9932-b41d854709c0" providerId="ADAL" clId="{9AE53C06-8B5D-450E-A8D9-296909231721}" dt="2026-06-10T09:41:38.268" v="17"/>
        <pc:sldMkLst>
          <pc:docMk/>
          <pc:sldMk cId="3150172111" sldId="257"/>
        </pc:sldMkLst>
        <pc:spChg chg="del mod">
          <ac:chgData name="Marinela-Ana Matei (2523890)" userId="0d7d971f-86b1-43f5-9932-b41d854709c0" providerId="ADAL" clId="{9AE53C06-8B5D-450E-A8D9-296909231721}" dt="2026-06-10T09:41:38.268" v="17"/>
          <ac:spMkLst>
            <pc:docMk/>
            <pc:sldMk cId="3150172111" sldId="257"/>
            <ac:spMk id="4" creationId="{970136F1-FEB0-60C3-7DA5-4FF89188B9EA}"/>
          </ac:spMkLst>
        </pc:spChg>
      </pc:sldChg>
      <pc:sldChg chg="modSp mod">
        <pc:chgData name="Marinela-Ana Matei (2523890)" userId="0d7d971f-86b1-43f5-9932-b41d854709c0" providerId="ADAL" clId="{9AE53C06-8B5D-450E-A8D9-296909231721}" dt="2026-06-10T09:44:54.288" v="25" actId="20577"/>
        <pc:sldMkLst>
          <pc:docMk/>
          <pc:sldMk cId="3037798475" sldId="258"/>
        </pc:sldMkLst>
        <pc:spChg chg="mod">
          <ac:chgData name="Marinela-Ana Matei (2523890)" userId="0d7d971f-86b1-43f5-9932-b41d854709c0" providerId="ADAL" clId="{9AE53C06-8B5D-450E-A8D9-296909231721}" dt="2026-06-10T09:44:54.288" v="25" actId="20577"/>
          <ac:spMkLst>
            <pc:docMk/>
            <pc:sldMk cId="3037798475" sldId="258"/>
            <ac:spMk id="3" creationId="{10BCFB60-D55C-232B-0669-85D7C002ECDD}"/>
          </ac:spMkLst>
        </pc:spChg>
      </pc:sldChg>
      <pc:sldChg chg="modSp mod">
        <pc:chgData name="Marinela-Ana Matei (2523890)" userId="0d7d971f-86b1-43f5-9932-b41d854709c0" providerId="ADAL" clId="{9AE53C06-8B5D-450E-A8D9-296909231721}" dt="2026-06-10T09:42:05.326" v="20" actId="27636"/>
        <pc:sldMkLst>
          <pc:docMk/>
          <pc:sldMk cId="3751064461" sldId="259"/>
        </pc:sldMkLst>
        <pc:spChg chg="mod">
          <ac:chgData name="Marinela-Ana Matei (2523890)" userId="0d7d971f-86b1-43f5-9932-b41d854709c0" providerId="ADAL" clId="{9AE53C06-8B5D-450E-A8D9-296909231721}" dt="2026-06-10T09:42:05.326" v="20" actId="27636"/>
          <ac:spMkLst>
            <pc:docMk/>
            <pc:sldMk cId="3751064461" sldId="259"/>
            <ac:spMk id="3" creationId="{0A6DAF73-304B-8B78-912C-26A95DC49DD1}"/>
          </ac:spMkLst>
        </pc:spChg>
      </pc:sldChg>
      <pc:sldChg chg="modSp mod">
        <pc:chgData name="Marinela-Ana Matei (2523890)" userId="0d7d971f-86b1-43f5-9932-b41d854709c0" providerId="ADAL" clId="{9AE53C06-8B5D-450E-A8D9-296909231721}" dt="2026-06-10T09:44:38.562" v="23" actId="1076"/>
        <pc:sldMkLst>
          <pc:docMk/>
          <pc:sldMk cId="757337007" sldId="261"/>
        </pc:sldMkLst>
        <pc:spChg chg="mod">
          <ac:chgData name="Marinela-Ana Matei (2523890)" userId="0d7d971f-86b1-43f5-9932-b41d854709c0" providerId="ADAL" clId="{9AE53C06-8B5D-450E-A8D9-296909231721}" dt="2026-06-10T09:44:38.562" v="23" actId="1076"/>
          <ac:spMkLst>
            <pc:docMk/>
            <pc:sldMk cId="757337007" sldId="261"/>
            <ac:spMk id="2" creationId="{45344E07-0F55-2B8A-58F0-934B3B1F1898}"/>
          </ac:spMkLst>
        </pc:spChg>
      </pc:sldChg>
      <pc:sldChg chg="modSp mod">
        <pc:chgData name="Marinela-Ana Matei (2523890)" userId="0d7d971f-86b1-43f5-9932-b41d854709c0" providerId="ADAL" clId="{9AE53C06-8B5D-450E-A8D9-296909231721}" dt="2026-06-10T09:42:38.384" v="22" actId="20577"/>
        <pc:sldMkLst>
          <pc:docMk/>
          <pc:sldMk cId="2757296956" sldId="266"/>
        </pc:sldMkLst>
        <pc:spChg chg="mod">
          <ac:chgData name="Marinela-Ana Matei (2523890)" userId="0d7d971f-86b1-43f5-9932-b41d854709c0" providerId="ADAL" clId="{9AE53C06-8B5D-450E-A8D9-296909231721}" dt="2026-06-10T09:42:38.384" v="22" actId="20577"/>
          <ac:spMkLst>
            <pc:docMk/>
            <pc:sldMk cId="2757296956" sldId="266"/>
            <ac:spMk id="3" creationId="{E54B1597-5907-6FE6-B3C8-4D8D341BBD92}"/>
          </ac:spMkLst>
        </pc:spChg>
      </pc:sldChg>
    </pc:docChg>
  </pc:docChgLst>
  <pc:docChgLst>
    <pc:chgData name="Marinela-Ana Matei (2523890)" userId="S::2523890@student.uwtsd.ac.uk::0d7d971f-86b1-43f5-9932-b41d854709c0" providerId="AD" clId="Web-{9407AC67-5B9F-257C-EAC0-F1A8B89F9D18}"/>
    <pc:docChg chg="modSld">
      <pc:chgData name="Marinela-Ana Matei (2523890)" userId="S::2523890@student.uwtsd.ac.uk::0d7d971f-86b1-43f5-9932-b41d854709c0" providerId="AD" clId="Web-{9407AC67-5B9F-257C-EAC0-F1A8B89F9D18}" dt="2026-06-10T09:46:54.141" v="2" actId="20577"/>
      <pc:docMkLst>
        <pc:docMk/>
      </pc:docMkLst>
      <pc:sldChg chg="modSp">
        <pc:chgData name="Marinela-Ana Matei (2523890)" userId="S::2523890@student.uwtsd.ac.uk::0d7d971f-86b1-43f5-9932-b41d854709c0" providerId="AD" clId="Web-{9407AC67-5B9F-257C-EAC0-F1A8B89F9D18}" dt="2026-06-10T09:46:54.141" v="2" actId="20577"/>
        <pc:sldMkLst>
          <pc:docMk/>
          <pc:sldMk cId="2502689518" sldId="256"/>
        </pc:sldMkLst>
        <pc:spChg chg="mod">
          <ac:chgData name="Marinela-Ana Matei (2523890)" userId="S::2523890@student.uwtsd.ac.uk::0d7d971f-86b1-43f5-9932-b41d854709c0" providerId="AD" clId="Web-{9407AC67-5B9F-257C-EAC0-F1A8B89F9D18}" dt="2026-06-10T09:46:54.141" v="2" actId="20577"/>
          <ac:spMkLst>
            <pc:docMk/>
            <pc:sldMk cId="2502689518" sldId="256"/>
            <ac:spMk id="3" creationId="{B509A1CD-3EB6-813B-1FF0-8BC29CC2ECD0}"/>
          </ac:spMkLst>
        </pc:spChg>
      </pc:sldChg>
    </pc:docChg>
  </pc:docChgLst>
  <pc:docChgLst>
    <pc:chgData name="Marinela-Ana Matei (2523890)" userId="S::2523890@student.uwtsd.ac.uk::0d7d971f-86b1-43f5-9932-b41d854709c0" providerId="AD" clId="Web-{1F929A8D-1C98-B00D-E33B-8D3A8BA3CA0B}"/>
    <pc:docChg chg="modSld">
      <pc:chgData name="Marinela-Ana Matei (2523890)" userId="S::2523890@student.uwtsd.ac.uk::0d7d971f-86b1-43f5-9932-b41d854709c0" providerId="AD" clId="Web-{1F929A8D-1C98-B00D-E33B-8D3A8BA3CA0B}" dt="2026-06-11T17:35:25.142" v="45" actId="20577"/>
      <pc:docMkLst>
        <pc:docMk/>
      </pc:docMkLst>
      <pc:sldChg chg="modSp">
        <pc:chgData name="Marinela-Ana Matei (2523890)" userId="S::2523890@student.uwtsd.ac.uk::0d7d971f-86b1-43f5-9932-b41d854709c0" providerId="AD" clId="Web-{1F929A8D-1C98-B00D-E33B-8D3A8BA3CA0B}" dt="2026-06-11T17:29:59.888" v="32"/>
        <pc:sldMkLst>
          <pc:docMk/>
          <pc:sldMk cId="757337007" sldId="261"/>
        </pc:sldMkLst>
        <pc:graphicFrameChg chg="mod modGraphic">
          <ac:chgData name="Marinela-Ana Matei (2523890)" userId="S::2523890@student.uwtsd.ac.uk::0d7d971f-86b1-43f5-9932-b41d854709c0" providerId="AD" clId="Web-{1F929A8D-1C98-B00D-E33B-8D3A8BA3CA0B}" dt="2026-06-11T17:29:59.888" v="32"/>
          <ac:graphicFrameMkLst>
            <pc:docMk/>
            <pc:sldMk cId="757337007" sldId="261"/>
            <ac:graphicFrameMk id="4" creationId="{9C5A0A49-9CA1-347F-906E-B164D6FA216E}"/>
          </ac:graphicFrameMkLst>
        </pc:graphicFrameChg>
      </pc:sldChg>
      <pc:sldChg chg="modSp">
        <pc:chgData name="Marinela-Ana Matei (2523890)" userId="S::2523890@student.uwtsd.ac.uk::0d7d971f-86b1-43f5-9932-b41d854709c0" providerId="AD" clId="Web-{1F929A8D-1C98-B00D-E33B-8D3A8BA3CA0B}" dt="2026-06-11T17:35:25.142" v="45" actId="20577"/>
        <pc:sldMkLst>
          <pc:docMk/>
          <pc:sldMk cId="1711243345" sldId="265"/>
        </pc:sldMkLst>
        <pc:spChg chg="mod">
          <ac:chgData name="Marinela-Ana Matei (2523890)" userId="S::2523890@student.uwtsd.ac.uk::0d7d971f-86b1-43f5-9932-b41d854709c0" providerId="AD" clId="Web-{1F929A8D-1C98-B00D-E33B-8D3A8BA3CA0B}" dt="2026-06-11T17:35:25.142" v="45" actId="20577"/>
          <ac:spMkLst>
            <pc:docMk/>
            <pc:sldMk cId="1711243345" sldId="265"/>
            <ac:spMk id="3" creationId="{86F6C4D4-62F7-7FF4-1E47-57584CC8B85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41BA24-05D6-4767-99B5-7E6D8792DDEB}"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E25DE98-10A6-497D-9F8D-6165B557CAD8}">
      <dgm:prSet/>
      <dgm:spPr/>
      <dgm:t>
        <a:bodyPr/>
        <a:lstStyle/>
        <a:p>
          <a:pPr>
            <a:defRPr cap="all"/>
          </a:pPr>
          <a:r>
            <a:rPr lang="en-GB" b="1"/>
            <a:t>Presentation Structure</a:t>
          </a:r>
          <a:endParaRPr lang="en-US"/>
        </a:p>
      </dgm:t>
    </dgm:pt>
    <dgm:pt modelId="{E16904CD-5FB0-4828-AD75-1F6FA1974D3D}" type="parTrans" cxnId="{B20F2BD8-DFDA-444F-8E46-D59596C6FA22}">
      <dgm:prSet/>
      <dgm:spPr/>
      <dgm:t>
        <a:bodyPr/>
        <a:lstStyle/>
        <a:p>
          <a:endParaRPr lang="en-US"/>
        </a:p>
      </dgm:t>
    </dgm:pt>
    <dgm:pt modelId="{A73853A2-0E17-4D87-B274-11DA69E5ED4C}" type="sibTrans" cxnId="{B20F2BD8-DFDA-444F-8E46-D59596C6FA22}">
      <dgm:prSet/>
      <dgm:spPr/>
      <dgm:t>
        <a:bodyPr/>
        <a:lstStyle/>
        <a:p>
          <a:endParaRPr lang="en-US"/>
        </a:p>
      </dgm:t>
    </dgm:pt>
    <dgm:pt modelId="{96A41C40-138A-4B96-9009-45EFD6CD93C7}">
      <dgm:prSet/>
      <dgm:spPr/>
      <dgm:t>
        <a:bodyPr/>
        <a:lstStyle/>
        <a:p>
          <a:pPr>
            <a:defRPr cap="all"/>
          </a:pPr>
          <a:r>
            <a:rPr lang="en-GB"/>
            <a:t>Overview of Basil's Bakery </a:t>
          </a:r>
          <a:endParaRPr lang="en-US"/>
        </a:p>
      </dgm:t>
    </dgm:pt>
    <dgm:pt modelId="{9C1F100C-5DBC-4594-B6DF-BEFE1FBFCE29}" type="parTrans" cxnId="{637EDA0A-3AD4-4915-A7B7-AB6B30803A32}">
      <dgm:prSet/>
      <dgm:spPr/>
      <dgm:t>
        <a:bodyPr/>
        <a:lstStyle/>
        <a:p>
          <a:endParaRPr lang="en-US"/>
        </a:p>
      </dgm:t>
    </dgm:pt>
    <dgm:pt modelId="{930679E9-F4BE-4396-B7BF-0DE191912B9D}" type="sibTrans" cxnId="{637EDA0A-3AD4-4915-A7B7-AB6B30803A32}">
      <dgm:prSet/>
      <dgm:spPr/>
      <dgm:t>
        <a:bodyPr/>
        <a:lstStyle/>
        <a:p>
          <a:endParaRPr lang="en-US"/>
        </a:p>
      </dgm:t>
    </dgm:pt>
    <dgm:pt modelId="{FAF3552E-428A-40AC-BC83-8E8D9646B413}">
      <dgm:prSet/>
      <dgm:spPr/>
      <dgm:t>
        <a:bodyPr/>
        <a:lstStyle/>
        <a:p>
          <a:pPr>
            <a:defRPr cap="all"/>
          </a:pPr>
          <a:r>
            <a:rPr lang="en-GB"/>
            <a:t>Issues impacting sales </a:t>
          </a:r>
          <a:endParaRPr lang="en-US"/>
        </a:p>
      </dgm:t>
    </dgm:pt>
    <dgm:pt modelId="{EC2B3D37-99AA-47B1-90E1-343595394770}" type="parTrans" cxnId="{325E5FE6-C633-45E9-BE1D-8CFBBAB5CC5F}">
      <dgm:prSet/>
      <dgm:spPr/>
      <dgm:t>
        <a:bodyPr/>
        <a:lstStyle/>
        <a:p>
          <a:endParaRPr lang="en-US"/>
        </a:p>
      </dgm:t>
    </dgm:pt>
    <dgm:pt modelId="{C85A725D-FA19-4DE7-8C79-E975E36A1EB4}" type="sibTrans" cxnId="{325E5FE6-C633-45E9-BE1D-8CFBBAB5CC5F}">
      <dgm:prSet/>
      <dgm:spPr/>
      <dgm:t>
        <a:bodyPr/>
        <a:lstStyle/>
        <a:p>
          <a:endParaRPr lang="en-US"/>
        </a:p>
      </dgm:t>
    </dgm:pt>
    <dgm:pt modelId="{728E2EA6-2ACC-4C14-842C-51C6F4B0FB07}">
      <dgm:prSet/>
      <dgm:spPr/>
      <dgm:t>
        <a:bodyPr/>
        <a:lstStyle/>
        <a:p>
          <a:pPr>
            <a:defRPr cap="all"/>
          </a:pPr>
          <a:r>
            <a:rPr lang="en-GB"/>
            <a:t>PESTEL Analysis </a:t>
          </a:r>
          <a:endParaRPr lang="en-US"/>
        </a:p>
      </dgm:t>
    </dgm:pt>
    <dgm:pt modelId="{AE7E198A-E767-4DCB-8E5E-8201D49695A8}" type="parTrans" cxnId="{5395F568-560C-4001-BA38-59693BFE6A36}">
      <dgm:prSet/>
      <dgm:spPr/>
      <dgm:t>
        <a:bodyPr/>
        <a:lstStyle/>
        <a:p>
          <a:endParaRPr lang="en-US"/>
        </a:p>
      </dgm:t>
    </dgm:pt>
    <dgm:pt modelId="{778DB6B3-4DE9-4C3E-B5CA-ADDB42F10B85}" type="sibTrans" cxnId="{5395F568-560C-4001-BA38-59693BFE6A36}">
      <dgm:prSet/>
      <dgm:spPr/>
      <dgm:t>
        <a:bodyPr/>
        <a:lstStyle/>
        <a:p>
          <a:endParaRPr lang="en-US"/>
        </a:p>
      </dgm:t>
    </dgm:pt>
    <dgm:pt modelId="{AEF8A017-0064-4DA9-A45D-AC19135E649C}">
      <dgm:prSet/>
      <dgm:spPr/>
      <dgm:t>
        <a:bodyPr/>
        <a:lstStyle/>
        <a:p>
          <a:pPr>
            <a:defRPr cap="all"/>
          </a:pPr>
          <a:r>
            <a:rPr lang="en-GB"/>
            <a:t>Fishbone Diagram </a:t>
          </a:r>
          <a:endParaRPr lang="en-US"/>
        </a:p>
      </dgm:t>
    </dgm:pt>
    <dgm:pt modelId="{2A93E5F8-9075-4647-9924-57107CF82C66}" type="parTrans" cxnId="{1A7411D2-8FCE-4A98-B389-9332B51BB374}">
      <dgm:prSet/>
      <dgm:spPr/>
      <dgm:t>
        <a:bodyPr/>
        <a:lstStyle/>
        <a:p>
          <a:endParaRPr lang="en-US"/>
        </a:p>
      </dgm:t>
    </dgm:pt>
    <dgm:pt modelId="{51E890C2-1383-4EC2-BEAF-11E20E5829D5}" type="sibTrans" cxnId="{1A7411D2-8FCE-4A98-B389-9332B51BB374}">
      <dgm:prSet/>
      <dgm:spPr/>
      <dgm:t>
        <a:bodyPr/>
        <a:lstStyle/>
        <a:p>
          <a:endParaRPr lang="en-US"/>
        </a:p>
      </dgm:t>
    </dgm:pt>
    <dgm:pt modelId="{019841D3-2D95-4608-992B-078E94180FBC}">
      <dgm:prSet/>
      <dgm:spPr/>
      <dgm:t>
        <a:bodyPr/>
        <a:lstStyle/>
        <a:p>
          <a:pPr>
            <a:defRPr cap="all"/>
          </a:pPr>
          <a:r>
            <a:rPr lang="en-GB"/>
            <a:t>Key findings</a:t>
          </a:r>
          <a:endParaRPr lang="en-US"/>
        </a:p>
      </dgm:t>
    </dgm:pt>
    <dgm:pt modelId="{E46EE31F-1CCD-4C14-ACD5-2059F3AEB764}" type="parTrans" cxnId="{70EF92F2-7EDB-48AB-8036-062FF14EA07D}">
      <dgm:prSet/>
      <dgm:spPr/>
      <dgm:t>
        <a:bodyPr/>
        <a:lstStyle/>
        <a:p>
          <a:endParaRPr lang="en-US"/>
        </a:p>
      </dgm:t>
    </dgm:pt>
    <dgm:pt modelId="{7859BC35-1466-4043-8464-418BF685CFB2}" type="sibTrans" cxnId="{70EF92F2-7EDB-48AB-8036-062FF14EA07D}">
      <dgm:prSet/>
      <dgm:spPr/>
      <dgm:t>
        <a:bodyPr/>
        <a:lstStyle/>
        <a:p>
          <a:endParaRPr lang="en-US"/>
        </a:p>
      </dgm:t>
    </dgm:pt>
    <dgm:pt modelId="{26C6167D-FDD9-4F44-9486-B3D1F16E4EE9}" type="pres">
      <dgm:prSet presAssocID="{5E41BA24-05D6-4767-99B5-7E6D8792DDEB}" presName="root" presStyleCnt="0">
        <dgm:presLayoutVars>
          <dgm:dir/>
          <dgm:resizeHandles val="exact"/>
        </dgm:presLayoutVars>
      </dgm:prSet>
      <dgm:spPr/>
    </dgm:pt>
    <dgm:pt modelId="{97833072-B59B-486D-B076-53B0DEA076D5}" type="pres">
      <dgm:prSet presAssocID="{6E25DE98-10A6-497D-9F8D-6165B557CAD8}" presName="compNode" presStyleCnt="0"/>
      <dgm:spPr/>
    </dgm:pt>
    <dgm:pt modelId="{EB076F6F-FBB9-433F-A0FA-ED452A97771C}" type="pres">
      <dgm:prSet presAssocID="{6E25DE98-10A6-497D-9F8D-6165B557CAD8}" presName="iconBgRect" presStyleLbl="bgShp" presStyleIdx="0" presStyleCnt="6"/>
      <dgm:spPr/>
    </dgm:pt>
    <dgm:pt modelId="{4B172562-1CA3-4BE1-9430-FBBC199E6A41}" type="pres">
      <dgm:prSet presAssocID="{6E25DE98-10A6-497D-9F8D-6165B557CAD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812E3978-4F61-4152-97F7-003B6C42279D}" type="pres">
      <dgm:prSet presAssocID="{6E25DE98-10A6-497D-9F8D-6165B557CAD8}" presName="spaceRect" presStyleCnt="0"/>
      <dgm:spPr/>
    </dgm:pt>
    <dgm:pt modelId="{8D26B7D6-EE7F-4F4E-A6DD-8F1E4438C3D8}" type="pres">
      <dgm:prSet presAssocID="{6E25DE98-10A6-497D-9F8D-6165B557CAD8}" presName="textRect" presStyleLbl="revTx" presStyleIdx="0" presStyleCnt="6">
        <dgm:presLayoutVars>
          <dgm:chMax val="1"/>
          <dgm:chPref val="1"/>
        </dgm:presLayoutVars>
      </dgm:prSet>
      <dgm:spPr/>
    </dgm:pt>
    <dgm:pt modelId="{83580255-EB92-4CF4-AD2F-A7140A7FC1CD}" type="pres">
      <dgm:prSet presAssocID="{A73853A2-0E17-4D87-B274-11DA69E5ED4C}" presName="sibTrans" presStyleCnt="0"/>
      <dgm:spPr/>
    </dgm:pt>
    <dgm:pt modelId="{BADC63EF-3638-4038-867D-5438D89EE7D8}" type="pres">
      <dgm:prSet presAssocID="{96A41C40-138A-4B96-9009-45EFD6CD93C7}" presName="compNode" presStyleCnt="0"/>
      <dgm:spPr/>
    </dgm:pt>
    <dgm:pt modelId="{5442C424-674E-4DD7-8CFF-68D7CAE96DF8}" type="pres">
      <dgm:prSet presAssocID="{96A41C40-138A-4B96-9009-45EFD6CD93C7}" presName="iconBgRect" presStyleLbl="bgShp" presStyleIdx="1" presStyleCnt="6"/>
      <dgm:spPr/>
    </dgm:pt>
    <dgm:pt modelId="{2BD8882E-9BD6-434C-8E2A-8E6891B529DC}" type="pres">
      <dgm:prSet presAssocID="{96A41C40-138A-4B96-9009-45EFD6CD93C7}"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pcake"/>
        </a:ext>
      </dgm:extLst>
    </dgm:pt>
    <dgm:pt modelId="{A0EB2F56-DD80-465E-A40D-5C78155EEF7D}" type="pres">
      <dgm:prSet presAssocID="{96A41C40-138A-4B96-9009-45EFD6CD93C7}" presName="spaceRect" presStyleCnt="0"/>
      <dgm:spPr/>
    </dgm:pt>
    <dgm:pt modelId="{EA1A876E-5E6C-4307-823E-65A427D4D52A}" type="pres">
      <dgm:prSet presAssocID="{96A41C40-138A-4B96-9009-45EFD6CD93C7}" presName="textRect" presStyleLbl="revTx" presStyleIdx="1" presStyleCnt="6">
        <dgm:presLayoutVars>
          <dgm:chMax val="1"/>
          <dgm:chPref val="1"/>
        </dgm:presLayoutVars>
      </dgm:prSet>
      <dgm:spPr/>
    </dgm:pt>
    <dgm:pt modelId="{41F00196-491D-48F7-B4F0-CBA3076AA229}" type="pres">
      <dgm:prSet presAssocID="{930679E9-F4BE-4396-B7BF-0DE191912B9D}" presName="sibTrans" presStyleCnt="0"/>
      <dgm:spPr/>
    </dgm:pt>
    <dgm:pt modelId="{1CE72F43-F1A8-43B4-842A-7194D82064F9}" type="pres">
      <dgm:prSet presAssocID="{FAF3552E-428A-40AC-BC83-8E8D9646B413}" presName="compNode" presStyleCnt="0"/>
      <dgm:spPr/>
    </dgm:pt>
    <dgm:pt modelId="{7C90C52A-C5D1-4007-B665-382E2484C478}" type="pres">
      <dgm:prSet presAssocID="{FAF3552E-428A-40AC-BC83-8E8D9646B413}" presName="iconBgRect" presStyleLbl="bgShp" presStyleIdx="2" presStyleCnt="6"/>
      <dgm:spPr/>
    </dgm:pt>
    <dgm:pt modelId="{6B582F7C-BCDC-4241-BA57-E81A41B8707D}" type="pres">
      <dgm:prSet presAssocID="{FAF3552E-428A-40AC-BC83-8E8D9646B413}"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wnward trend"/>
        </a:ext>
      </dgm:extLst>
    </dgm:pt>
    <dgm:pt modelId="{3C82F582-E337-40B4-958B-4431AFAB4B5C}" type="pres">
      <dgm:prSet presAssocID="{FAF3552E-428A-40AC-BC83-8E8D9646B413}" presName="spaceRect" presStyleCnt="0"/>
      <dgm:spPr/>
    </dgm:pt>
    <dgm:pt modelId="{D2E83C47-6B20-4AB9-88E5-1AB242A3863F}" type="pres">
      <dgm:prSet presAssocID="{FAF3552E-428A-40AC-BC83-8E8D9646B413}" presName="textRect" presStyleLbl="revTx" presStyleIdx="2" presStyleCnt="6">
        <dgm:presLayoutVars>
          <dgm:chMax val="1"/>
          <dgm:chPref val="1"/>
        </dgm:presLayoutVars>
      </dgm:prSet>
      <dgm:spPr/>
    </dgm:pt>
    <dgm:pt modelId="{1E68F435-AF27-4A7A-875F-8300D36F2B39}" type="pres">
      <dgm:prSet presAssocID="{C85A725D-FA19-4DE7-8C79-E975E36A1EB4}" presName="sibTrans" presStyleCnt="0"/>
      <dgm:spPr/>
    </dgm:pt>
    <dgm:pt modelId="{49FF0670-74C7-4F9F-AD6D-FF9B4BF78152}" type="pres">
      <dgm:prSet presAssocID="{728E2EA6-2ACC-4C14-842C-51C6F4B0FB07}" presName="compNode" presStyleCnt="0"/>
      <dgm:spPr/>
    </dgm:pt>
    <dgm:pt modelId="{9BE3BAFF-F980-46A3-B118-C5B83428783C}" type="pres">
      <dgm:prSet presAssocID="{728E2EA6-2ACC-4C14-842C-51C6F4B0FB07}" presName="iconBgRect" presStyleLbl="bgShp" presStyleIdx="3" presStyleCnt="6"/>
      <dgm:spPr/>
    </dgm:pt>
    <dgm:pt modelId="{597CF6AE-BC1D-48CC-A19A-285FA3F017AA}" type="pres">
      <dgm:prSet presAssocID="{728E2EA6-2ACC-4C14-842C-51C6F4B0FB0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1E587F6F-5D1A-493E-87C1-FFDC4C69BC5C}" type="pres">
      <dgm:prSet presAssocID="{728E2EA6-2ACC-4C14-842C-51C6F4B0FB07}" presName="spaceRect" presStyleCnt="0"/>
      <dgm:spPr/>
    </dgm:pt>
    <dgm:pt modelId="{DFF51790-FFE1-4A02-B1EA-CD1933293095}" type="pres">
      <dgm:prSet presAssocID="{728E2EA6-2ACC-4C14-842C-51C6F4B0FB07}" presName="textRect" presStyleLbl="revTx" presStyleIdx="3" presStyleCnt="6">
        <dgm:presLayoutVars>
          <dgm:chMax val="1"/>
          <dgm:chPref val="1"/>
        </dgm:presLayoutVars>
      </dgm:prSet>
      <dgm:spPr/>
    </dgm:pt>
    <dgm:pt modelId="{E87E0012-1434-4B59-80D4-5BFB7ACE18A4}" type="pres">
      <dgm:prSet presAssocID="{778DB6B3-4DE9-4C3E-B5CA-ADDB42F10B85}" presName="sibTrans" presStyleCnt="0"/>
      <dgm:spPr/>
    </dgm:pt>
    <dgm:pt modelId="{4871E183-7A4A-4BC9-9404-11C1B73CC438}" type="pres">
      <dgm:prSet presAssocID="{AEF8A017-0064-4DA9-A45D-AC19135E649C}" presName="compNode" presStyleCnt="0"/>
      <dgm:spPr/>
    </dgm:pt>
    <dgm:pt modelId="{A35DE1B2-30E9-4765-B650-8D566CF2861D}" type="pres">
      <dgm:prSet presAssocID="{AEF8A017-0064-4DA9-A45D-AC19135E649C}" presName="iconBgRect" presStyleLbl="bgShp" presStyleIdx="4" presStyleCnt="6"/>
      <dgm:spPr/>
    </dgm:pt>
    <dgm:pt modelId="{509FFDC5-01A0-46D3-9543-E10A250D01A7}" type="pres">
      <dgm:prSet presAssocID="{AEF8A017-0064-4DA9-A45D-AC19135E649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rop"/>
        </a:ext>
      </dgm:extLst>
    </dgm:pt>
    <dgm:pt modelId="{C964E75B-42F4-42D1-A67B-B9BD77A41023}" type="pres">
      <dgm:prSet presAssocID="{AEF8A017-0064-4DA9-A45D-AC19135E649C}" presName="spaceRect" presStyleCnt="0"/>
      <dgm:spPr/>
    </dgm:pt>
    <dgm:pt modelId="{174692B3-335C-4C09-9C69-1E0D58ECA9D9}" type="pres">
      <dgm:prSet presAssocID="{AEF8A017-0064-4DA9-A45D-AC19135E649C}" presName="textRect" presStyleLbl="revTx" presStyleIdx="4" presStyleCnt="6">
        <dgm:presLayoutVars>
          <dgm:chMax val="1"/>
          <dgm:chPref val="1"/>
        </dgm:presLayoutVars>
      </dgm:prSet>
      <dgm:spPr/>
    </dgm:pt>
    <dgm:pt modelId="{0D54EA06-66D9-4240-967D-22CC429A9BFC}" type="pres">
      <dgm:prSet presAssocID="{51E890C2-1383-4EC2-BEAF-11E20E5829D5}" presName="sibTrans" presStyleCnt="0"/>
      <dgm:spPr/>
    </dgm:pt>
    <dgm:pt modelId="{99273D29-9D96-41AE-B462-2B73CE3147D8}" type="pres">
      <dgm:prSet presAssocID="{019841D3-2D95-4608-992B-078E94180FBC}" presName="compNode" presStyleCnt="0"/>
      <dgm:spPr/>
    </dgm:pt>
    <dgm:pt modelId="{069C44C3-7286-42FE-98F3-12ECCAE4DF29}" type="pres">
      <dgm:prSet presAssocID="{019841D3-2D95-4608-992B-078E94180FBC}" presName="iconBgRect" presStyleLbl="bgShp" presStyleIdx="5" presStyleCnt="6"/>
      <dgm:spPr/>
    </dgm:pt>
    <dgm:pt modelId="{ED6B3FB1-E1F1-4F16-95F4-7ED77CEFA4D3}" type="pres">
      <dgm:prSet presAssocID="{019841D3-2D95-4608-992B-078E94180FBC}"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FF54FB76-E544-4AD6-8B56-6A74D19297E9}" type="pres">
      <dgm:prSet presAssocID="{019841D3-2D95-4608-992B-078E94180FBC}" presName="spaceRect" presStyleCnt="0"/>
      <dgm:spPr/>
    </dgm:pt>
    <dgm:pt modelId="{AD8D1F9B-D0B7-417C-AD42-6E59CE547685}" type="pres">
      <dgm:prSet presAssocID="{019841D3-2D95-4608-992B-078E94180FBC}" presName="textRect" presStyleLbl="revTx" presStyleIdx="5" presStyleCnt="6">
        <dgm:presLayoutVars>
          <dgm:chMax val="1"/>
          <dgm:chPref val="1"/>
        </dgm:presLayoutVars>
      </dgm:prSet>
      <dgm:spPr/>
    </dgm:pt>
  </dgm:ptLst>
  <dgm:cxnLst>
    <dgm:cxn modelId="{637EDA0A-3AD4-4915-A7B7-AB6B30803A32}" srcId="{5E41BA24-05D6-4767-99B5-7E6D8792DDEB}" destId="{96A41C40-138A-4B96-9009-45EFD6CD93C7}" srcOrd="1" destOrd="0" parTransId="{9C1F100C-5DBC-4594-B6DF-BEFE1FBFCE29}" sibTransId="{930679E9-F4BE-4396-B7BF-0DE191912B9D}"/>
    <dgm:cxn modelId="{5395F568-560C-4001-BA38-59693BFE6A36}" srcId="{5E41BA24-05D6-4767-99B5-7E6D8792DDEB}" destId="{728E2EA6-2ACC-4C14-842C-51C6F4B0FB07}" srcOrd="3" destOrd="0" parTransId="{AE7E198A-E767-4DCB-8E5E-8201D49695A8}" sibTransId="{778DB6B3-4DE9-4C3E-B5CA-ADDB42F10B85}"/>
    <dgm:cxn modelId="{B0D77D52-5DAC-4FEA-8D5A-E0BAF7E22AC1}" type="presOf" srcId="{5E41BA24-05D6-4767-99B5-7E6D8792DDEB}" destId="{26C6167D-FDD9-4F44-9486-B3D1F16E4EE9}" srcOrd="0" destOrd="0" presId="urn:microsoft.com/office/officeart/2018/5/layout/IconCircleLabelList"/>
    <dgm:cxn modelId="{3AB6B354-E046-4D1E-B7D4-955DECD2A995}" type="presOf" srcId="{96A41C40-138A-4B96-9009-45EFD6CD93C7}" destId="{EA1A876E-5E6C-4307-823E-65A427D4D52A}" srcOrd="0" destOrd="0" presId="urn:microsoft.com/office/officeart/2018/5/layout/IconCircleLabelList"/>
    <dgm:cxn modelId="{4FB3BE74-5CE6-4F57-93B8-6FD049F96741}" type="presOf" srcId="{6E25DE98-10A6-497D-9F8D-6165B557CAD8}" destId="{8D26B7D6-EE7F-4F4E-A6DD-8F1E4438C3D8}" srcOrd="0" destOrd="0" presId="urn:microsoft.com/office/officeart/2018/5/layout/IconCircleLabelList"/>
    <dgm:cxn modelId="{56004A80-DABD-45B8-BD85-C5AABC6FEAB7}" type="presOf" srcId="{FAF3552E-428A-40AC-BC83-8E8D9646B413}" destId="{D2E83C47-6B20-4AB9-88E5-1AB242A3863F}" srcOrd="0" destOrd="0" presId="urn:microsoft.com/office/officeart/2018/5/layout/IconCircleLabelList"/>
    <dgm:cxn modelId="{9FE004B4-C6F8-4B60-AFB2-1F665602589E}" type="presOf" srcId="{019841D3-2D95-4608-992B-078E94180FBC}" destId="{AD8D1F9B-D0B7-417C-AD42-6E59CE547685}" srcOrd="0" destOrd="0" presId="urn:microsoft.com/office/officeart/2018/5/layout/IconCircleLabelList"/>
    <dgm:cxn modelId="{6F52E7BD-E9D5-4B2A-96F7-7B3D89CA036D}" type="presOf" srcId="{AEF8A017-0064-4DA9-A45D-AC19135E649C}" destId="{174692B3-335C-4C09-9C69-1E0D58ECA9D9}" srcOrd="0" destOrd="0" presId="urn:microsoft.com/office/officeart/2018/5/layout/IconCircleLabelList"/>
    <dgm:cxn modelId="{1A7411D2-8FCE-4A98-B389-9332B51BB374}" srcId="{5E41BA24-05D6-4767-99B5-7E6D8792DDEB}" destId="{AEF8A017-0064-4DA9-A45D-AC19135E649C}" srcOrd="4" destOrd="0" parTransId="{2A93E5F8-9075-4647-9924-57107CF82C66}" sibTransId="{51E890C2-1383-4EC2-BEAF-11E20E5829D5}"/>
    <dgm:cxn modelId="{B20F2BD8-DFDA-444F-8E46-D59596C6FA22}" srcId="{5E41BA24-05D6-4767-99B5-7E6D8792DDEB}" destId="{6E25DE98-10A6-497D-9F8D-6165B557CAD8}" srcOrd="0" destOrd="0" parTransId="{E16904CD-5FB0-4828-AD75-1F6FA1974D3D}" sibTransId="{A73853A2-0E17-4D87-B274-11DA69E5ED4C}"/>
    <dgm:cxn modelId="{5CF6B7DF-03EE-455C-804B-64F84A083E51}" type="presOf" srcId="{728E2EA6-2ACC-4C14-842C-51C6F4B0FB07}" destId="{DFF51790-FFE1-4A02-B1EA-CD1933293095}" srcOrd="0" destOrd="0" presId="urn:microsoft.com/office/officeart/2018/5/layout/IconCircleLabelList"/>
    <dgm:cxn modelId="{325E5FE6-C633-45E9-BE1D-8CFBBAB5CC5F}" srcId="{5E41BA24-05D6-4767-99B5-7E6D8792DDEB}" destId="{FAF3552E-428A-40AC-BC83-8E8D9646B413}" srcOrd="2" destOrd="0" parTransId="{EC2B3D37-99AA-47B1-90E1-343595394770}" sibTransId="{C85A725D-FA19-4DE7-8C79-E975E36A1EB4}"/>
    <dgm:cxn modelId="{70EF92F2-7EDB-48AB-8036-062FF14EA07D}" srcId="{5E41BA24-05D6-4767-99B5-7E6D8792DDEB}" destId="{019841D3-2D95-4608-992B-078E94180FBC}" srcOrd="5" destOrd="0" parTransId="{E46EE31F-1CCD-4C14-ACD5-2059F3AEB764}" sibTransId="{7859BC35-1466-4043-8464-418BF685CFB2}"/>
    <dgm:cxn modelId="{A010D193-5B0C-414F-A516-339DC941C4F5}" type="presParOf" srcId="{26C6167D-FDD9-4F44-9486-B3D1F16E4EE9}" destId="{97833072-B59B-486D-B076-53B0DEA076D5}" srcOrd="0" destOrd="0" presId="urn:microsoft.com/office/officeart/2018/5/layout/IconCircleLabelList"/>
    <dgm:cxn modelId="{EB22B377-2200-49A0-B42A-DD90C6A20BB5}" type="presParOf" srcId="{97833072-B59B-486D-B076-53B0DEA076D5}" destId="{EB076F6F-FBB9-433F-A0FA-ED452A97771C}" srcOrd="0" destOrd="0" presId="urn:microsoft.com/office/officeart/2018/5/layout/IconCircleLabelList"/>
    <dgm:cxn modelId="{51A1077B-9189-4454-8D0C-4E7581D52E16}" type="presParOf" srcId="{97833072-B59B-486D-B076-53B0DEA076D5}" destId="{4B172562-1CA3-4BE1-9430-FBBC199E6A41}" srcOrd="1" destOrd="0" presId="urn:microsoft.com/office/officeart/2018/5/layout/IconCircleLabelList"/>
    <dgm:cxn modelId="{CE7D38E3-E376-44E8-B697-C377426471E4}" type="presParOf" srcId="{97833072-B59B-486D-B076-53B0DEA076D5}" destId="{812E3978-4F61-4152-97F7-003B6C42279D}" srcOrd="2" destOrd="0" presId="urn:microsoft.com/office/officeart/2018/5/layout/IconCircleLabelList"/>
    <dgm:cxn modelId="{E159631F-2200-46F5-88B2-48393AC6802F}" type="presParOf" srcId="{97833072-B59B-486D-B076-53B0DEA076D5}" destId="{8D26B7D6-EE7F-4F4E-A6DD-8F1E4438C3D8}" srcOrd="3" destOrd="0" presId="urn:microsoft.com/office/officeart/2018/5/layout/IconCircleLabelList"/>
    <dgm:cxn modelId="{81D9CC88-1F2F-4001-A9A0-4832CA8A4053}" type="presParOf" srcId="{26C6167D-FDD9-4F44-9486-B3D1F16E4EE9}" destId="{83580255-EB92-4CF4-AD2F-A7140A7FC1CD}" srcOrd="1" destOrd="0" presId="urn:microsoft.com/office/officeart/2018/5/layout/IconCircleLabelList"/>
    <dgm:cxn modelId="{F524D82F-1FC5-46E0-A77C-0CF1FDCBC558}" type="presParOf" srcId="{26C6167D-FDD9-4F44-9486-B3D1F16E4EE9}" destId="{BADC63EF-3638-4038-867D-5438D89EE7D8}" srcOrd="2" destOrd="0" presId="urn:microsoft.com/office/officeart/2018/5/layout/IconCircleLabelList"/>
    <dgm:cxn modelId="{35461861-1EBA-4A70-A821-89E7EAC1684B}" type="presParOf" srcId="{BADC63EF-3638-4038-867D-5438D89EE7D8}" destId="{5442C424-674E-4DD7-8CFF-68D7CAE96DF8}" srcOrd="0" destOrd="0" presId="urn:microsoft.com/office/officeart/2018/5/layout/IconCircleLabelList"/>
    <dgm:cxn modelId="{09A09D33-7273-476E-85D9-0848B63774B0}" type="presParOf" srcId="{BADC63EF-3638-4038-867D-5438D89EE7D8}" destId="{2BD8882E-9BD6-434C-8E2A-8E6891B529DC}" srcOrd="1" destOrd="0" presId="urn:microsoft.com/office/officeart/2018/5/layout/IconCircleLabelList"/>
    <dgm:cxn modelId="{F331E6B2-286C-4A71-9358-C9169EA61FE2}" type="presParOf" srcId="{BADC63EF-3638-4038-867D-5438D89EE7D8}" destId="{A0EB2F56-DD80-465E-A40D-5C78155EEF7D}" srcOrd="2" destOrd="0" presId="urn:microsoft.com/office/officeart/2018/5/layout/IconCircleLabelList"/>
    <dgm:cxn modelId="{ACCB1560-706A-41A5-AA20-090AAD51DCFF}" type="presParOf" srcId="{BADC63EF-3638-4038-867D-5438D89EE7D8}" destId="{EA1A876E-5E6C-4307-823E-65A427D4D52A}" srcOrd="3" destOrd="0" presId="urn:microsoft.com/office/officeart/2018/5/layout/IconCircleLabelList"/>
    <dgm:cxn modelId="{C68EC712-5646-43E2-A99A-C63AB91245D7}" type="presParOf" srcId="{26C6167D-FDD9-4F44-9486-B3D1F16E4EE9}" destId="{41F00196-491D-48F7-B4F0-CBA3076AA229}" srcOrd="3" destOrd="0" presId="urn:microsoft.com/office/officeart/2018/5/layout/IconCircleLabelList"/>
    <dgm:cxn modelId="{40CDA779-1076-43E8-8B1B-86EC344CCE22}" type="presParOf" srcId="{26C6167D-FDD9-4F44-9486-B3D1F16E4EE9}" destId="{1CE72F43-F1A8-43B4-842A-7194D82064F9}" srcOrd="4" destOrd="0" presId="urn:microsoft.com/office/officeart/2018/5/layout/IconCircleLabelList"/>
    <dgm:cxn modelId="{4621D6C7-585D-4103-BA93-03C7675A9182}" type="presParOf" srcId="{1CE72F43-F1A8-43B4-842A-7194D82064F9}" destId="{7C90C52A-C5D1-4007-B665-382E2484C478}" srcOrd="0" destOrd="0" presId="urn:microsoft.com/office/officeart/2018/5/layout/IconCircleLabelList"/>
    <dgm:cxn modelId="{8E2F5821-8E23-4E43-8E3A-59B460B41FBD}" type="presParOf" srcId="{1CE72F43-F1A8-43B4-842A-7194D82064F9}" destId="{6B582F7C-BCDC-4241-BA57-E81A41B8707D}" srcOrd="1" destOrd="0" presId="urn:microsoft.com/office/officeart/2018/5/layout/IconCircleLabelList"/>
    <dgm:cxn modelId="{1B347054-A94E-4F0D-99E1-6E1B71BA246F}" type="presParOf" srcId="{1CE72F43-F1A8-43B4-842A-7194D82064F9}" destId="{3C82F582-E337-40B4-958B-4431AFAB4B5C}" srcOrd="2" destOrd="0" presId="urn:microsoft.com/office/officeart/2018/5/layout/IconCircleLabelList"/>
    <dgm:cxn modelId="{7DE1F2D8-6E87-4673-A0EB-0AC5ADE69617}" type="presParOf" srcId="{1CE72F43-F1A8-43B4-842A-7194D82064F9}" destId="{D2E83C47-6B20-4AB9-88E5-1AB242A3863F}" srcOrd="3" destOrd="0" presId="urn:microsoft.com/office/officeart/2018/5/layout/IconCircleLabelList"/>
    <dgm:cxn modelId="{D05CA5D8-B63D-43F1-8CCC-9C1E4E9B4388}" type="presParOf" srcId="{26C6167D-FDD9-4F44-9486-B3D1F16E4EE9}" destId="{1E68F435-AF27-4A7A-875F-8300D36F2B39}" srcOrd="5" destOrd="0" presId="urn:microsoft.com/office/officeart/2018/5/layout/IconCircleLabelList"/>
    <dgm:cxn modelId="{81A74518-D17D-42EF-A3ED-180C74209C8F}" type="presParOf" srcId="{26C6167D-FDD9-4F44-9486-B3D1F16E4EE9}" destId="{49FF0670-74C7-4F9F-AD6D-FF9B4BF78152}" srcOrd="6" destOrd="0" presId="urn:microsoft.com/office/officeart/2018/5/layout/IconCircleLabelList"/>
    <dgm:cxn modelId="{FE2382A3-C361-4D74-AE6A-F5AD9135EFA3}" type="presParOf" srcId="{49FF0670-74C7-4F9F-AD6D-FF9B4BF78152}" destId="{9BE3BAFF-F980-46A3-B118-C5B83428783C}" srcOrd="0" destOrd="0" presId="urn:microsoft.com/office/officeart/2018/5/layout/IconCircleLabelList"/>
    <dgm:cxn modelId="{1C30465B-7809-4061-8361-C8526EF2AD14}" type="presParOf" srcId="{49FF0670-74C7-4F9F-AD6D-FF9B4BF78152}" destId="{597CF6AE-BC1D-48CC-A19A-285FA3F017AA}" srcOrd="1" destOrd="0" presId="urn:microsoft.com/office/officeart/2018/5/layout/IconCircleLabelList"/>
    <dgm:cxn modelId="{6EBBD2BA-F7B4-45FA-9277-2B23699EF603}" type="presParOf" srcId="{49FF0670-74C7-4F9F-AD6D-FF9B4BF78152}" destId="{1E587F6F-5D1A-493E-87C1-FFDC4C69BC5C}" srcOrd="2" destOrd="0" presId="urn:microsoft.com/office/officeart/2018/5/layout/IconCircleLabelList"/>
    <dgm:cxn modelId="{CAB997F7-C662-4C12-BDEF-216AB899F04D}" type="presParOf" srcId="{49FF0670-74C7-4F9F-AD6D-FF9B4BF78152}" destId="{DFF51790-FFE1-4A02-B1EA-CD1933293095}" srcOrd="3" destOrd="0" presId="urn:microsoft.com/office/officeart/2018/5/layout/IconCircleLabelList"/>
    <dgm:cxn modelId="{0B5260F1-D5B4-4F8B-9DD3-D9186F493DD7}" type="presParOf" srcId="{26C6167D-FDD9-4F44-9486-B3D1F16E4EE9}" destId="{E87E0012-1434-4B59-80D4-5BFB7ACE18A4}" srcOrd="7" destOrd="0" presId="urn:microsoft.com/office/officeart/2018/5/layout/IconCircleLabelList"/>
    <dgm:cxn modelId="{070DE03B-F326-4E29-B946-F1139D8EA027}" type="presParOf" srcId="{26C6167D-FDD9-4F44-9486-B3D1F16E4EE9}" destId="{4871E183-7A4A-4BC9-9404-11C1B73CC438}" srcOrd="8" destOrd="0" presId="urn:microsoft.com/office/officeart/2018/5/layout/IconCircleLabelList"/>
    <dgm:cxn modelId="{D2C1C575-816C-4075-AFFC-6352C88B4A95}" type="presParOf" srcId="{4871E183-7A4A-4BC9-9404-11C1B73CC438}" destId="{A35DE1B2-30E9-4765-B650-8D566CF2861D}" srcOrd="0" destOrd="0" presId="urn:microsoft.com/office/officeart/2018/5/layout/IconCircleLabelList"/>
    <dgm:cxn modelId="{2C3A52F3-A8E5-4A24-8136-5878F4E1838B}" type="presParOf" srcId="{4871E183-7A4A-4BC9-9404-11C1B73CC438}" destId="{509FFDC5-01A0-46D3-9543-E10A250D01A7}" srcOrd="1" destOrd="0" presId="urn:microsoft.com/office/officeart/2018/5/layout/IconCircleLabelList"/>
    <dgm:cxn modelId="{6869CF81-3ED3-4233-91CD-78221C0D591E}" type="presParOf" srcId="{4871E183-7A4A-4BC9-9404-11C1B73CC438}" destId="{C964E75B-42F4-42D1-A67B-B9BD77A41023}" srcOrd="2" destOrd="0" presId="urn:microsoft.com/office/officeart/2018/5/layout/IconCircleLabelList"/>
    <dgm:cxn modelId="{6C223EE5-8C99-4EEB-998B-DE1C775D34BE}" type="presParOf" srcId="{4871E183-7A4A-4BC9-9404-11C1B73CC438}" destId="{174692B3-335C-4C09-9C69-1E0D58ECA9D9}" srcOrd="3" destOrd="0" presId="urn:microsoft.com/office/officeart/2018/5/layout/IconCircleLabelList"/>
    <dgm:cxn modelId="{513A8E45-15EA-4EC6-B445-F97D0E845C52}" type="presParOf" srcId="{26C6167D-FDD9-4F44-9486-B3D1F16E4EE9}" destId="{0D54EA06-66D9-4240-967D-22CC429A9BFC}" srcOrd="9" destOrd="0" presId="urn:microsoft.com/office/officeart/2018/5/layout/IconCircleLabelList"/>
    <dgm:cxn modelId="{5E14609E-D9E9-4BA9-9BD8-B32E224A15E0}" type="presParOf" srcId="{26C6167D-FDD9-4F44-9486-B3D1F16E4EE9}" destId="{99273D29-9D96-41AE-B462-2B73CE3147D8}" srcOrd="10" destOrd="0" presId="urn:microsoft.com/office/officeart/2018/5/layout/IconCircleLabelList"/>
    <dgm:cxn modelId="{0F8A1D78-69E2-489A-ADFF-6F72EB0FB94B}" type="presParOf" srcId="{99273D29-9D96-41AE-B462-2B73CE3147D8}" destId="{069C44C3-7286-42FE-98F3-12ECCAE4DF29}" srcOrd="0" destOrd="0" presId="urn:microsoft.com/office/officeart/2018/5/layout/IconCircleLabelList"/>
    <dgm:cxn modelId="{D6E2DC0B-FE66-48B6-8E6B-FCD89F9CC16B}" type="presParOf" srcId="{99273D29-9D96-41AE-B462-2B73CE3147D8}" destId="{ED6B3FB1-E1F1-4F16-95F4-7ED77CEFA4D3}" srcOrd="1" destOrd="0" presId="urn:microsoft.com/office/officeart/2018/5/layout/IconCircleLabelList"/>
    <dgm:cxn modelId="{EC43C996-E23F-44E5-9D8A-77AAC24AD7F9}" type="presParOf" srcId="{99273D29-9D96-41AE-B462-2B73CE3147D8}" destId="{FF54FB76-E544-4AD6-8B56-6A74D19297E9}" srcOrd="2" destOrd="0" presId="urn:microsoft.com/office/officeart/2018/5/layout/IconCircleLabelList"/>
    <dgm:cxn modelId="{26676A64-9DA8-4565-B317-989BD7776D70}" type="presParOf" srcId="{99273D29-9D96-41AE-B462-2B73CE3147D8}" destId="{AD8D1F9B-D0B7-417C-AD42-6E59CE54768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D4EF74-81E4-4696-A891-EF43E81787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EF8B538-5395-4FCD-8B13-6E3266F87FA2}">
      <dgm:prSet/>
      <dgm:spPr/>
      <dgm:t>
        <a:bodyPr/>
        <a:lstStyle/>
        <a:p>
          <a:r>
            <a:rPr lang="en-GB"/>
            <a:t>A cause-and-effect analysis, also known as fishbone or Ishikawa diagram, is a visual tool used to identify, explore and organize possible causes of a specific problem or outcome( Ruiz, 2023).</a:t>
          </a:r>
          <a:endParaRPr lang="en-US"/>
        </a:p>
      </dgm:t>
    </dgm:pt>
    <dgm:pt modelId="{C4A0D389-DE1D-4A46-8954-1E6F8768A22D}" type="parTrans" cxnId="{F4431DE0-E564-4ED7-8F57-3D27391110C8}">
      <dgm:prSet/>
      <dgm:spPr/>
      <dgm:t>
        <a:bodyPr/>
        <a:lstStyle/>
        <a:p>
          <a:endParaRPr lang="en-US"/>
        </a:p>
      </dgm:t>
    </dgm:pt>
    <dgm:pt modelId="{093A4EE4-B0EC-40A1-B64B-A8B81EB0A9B4}" type="sibTrans" cxnId="{F4431DE0-E564-4ED7-8F57-3D27391110C8}">
      <dgm:prSet/>
      <dgm:spPr/>
      <dgm:t>
        <a:bodyPr/>
        <a:lstStyle/>
        <a:p>
          <a:endParaRPr lang="en-US"/>
        </a:p>
      </dgm:t>
    </dgm:pt>
    <dgm:pt modelId="{339892BD-2CC9-4657-8FAA-4F0E9C059DC9}">
      <dgm:prSet/>
      <dgm:spPr/>
      <dgm:t>
        <a:bodyPr/>
        <a:lstStyle/>
        <a:p>
          <a:r>
            <a:rPr lang="en-GB"/>
            <a:t>It is useful in analytically look at all factors that might have an effect to an issue and focus efforts on solving the root causes. </a:t>
          </a:r>
          <a:endParaRPr lang="en-US"/>
        </a:p>
      </dgm:t>
    </dgm:pt>
    <dgm:pt modelId="{6705C271-DA72-4AD9-ADFC-68ADC8322E76}" type="parTrans" cxnId="{2489AD74-F572-4216-9172-9D97FD4BB170}">
      <dgm:prSet/>
      <dgm:spPr/>
      <dgm:t>
        <a:bodyPr/>
        <a:lstStyle/>
        <a:p>
          <a:endParaRPr lang="en-US"/>
        </a:p>
      </dgm:t>
    </dgm:pt>
    <dgm:pt modelId="{7C1AE4A9-C794-4B38-BA5F-05D21C260CE9}" type="sibTrans" cxnId="{2489AD74-F572-4216-9172-9D97FD4BB170}">
      <dgm:prSet/>
      <dgm:spPr/>
      <dgm:t>
        <a:bodyPr/>
        <a:lstStyle/>
        <a:p>
          <a:endParaRPr lang="en-US"/>
        </a:p>
      </dgm:t>
    </dgm:pt>
    <dgm:pt modelId="{21F5C3AA-13E5-4948-87AA-17A307C8460B}">
      <dgm:prSet/>
      <dgm:spPr/>
      <dgm:t>
        <a:bodyPr/>
        <a:lstStyle/>
        <a:p>
          <a:r>
            <a:rPr lang="en-GB"/>
            <a:t>It will be used the fish-bone diagram to find the root problem of the Olive Tree Bistro. This will determine what is the main problem that that started to cause the rest.</a:t>
          </a:r>
          <a:endParaRPr lang="en-US"/>
        </a:p>
      </dgm:t>
    </dgm:pt>
    <dgm:pt modelId="{33869424-2771-431C-91D9-A411DE70895F}" type="parTrans" cxnId="{6F1709AB-EEC1-4C35-9070-AF1D60C0A496}">
      <dgm:prSet/>
      <dgm:spPr/>
      <dgm:t>
        <a:bodyPr/>
        <a:lstStyle/>
        <a:p>
          <a:endParaRPr lang="en-US"/>
        </a:p>
      </dgm:t>
    </dgm:pt>
    <dgm:pt modelId="{484A7DBD-47AD-445A-9E30-0C855C61AEA2}" type="sibTrans" cxnId="{6F1709AB-EEC1-4C35-9070-AF1D60C0A496}">
      <dgm:prSet/>
      <dgm:spPr/>
      <dgm:t>
        <a:bodyPr/>
        <a:lstStyle/>
        <a:p>
          <a:endParaRPr lang="en-US"/>
        </a:p>
      </dgm:t>
    </dgm:pt>
    <dgm:pt modelId="{FE6E2070-873E-4561-B828-4664B6D896BA}" type="pres">
      <dgm:prSet presAssocID="{9ED4EF74-81E4-4696-A891-EF43E8178780}" presName="linear" presStyleCnt="0">
        <dgm:presLayoutVars>
          <dgm:animLvl val="lvl"/>
          <dgm:resizeHandles val="exact"/>
        </dgm:presLayoutVars>
      </dgm:prSet>
      <dgm:spPr/>
    </dgm:pt>
    <dgm:pt modelId="{F0D81E70-6C2A-4987-8649-5896F60F05F1}" type="pres">
      <dgm:prSet presAssocID="{7EF8B538-5395-4FCD-8B13-6E3266F87FA2}" presName="parentText" presStyleLbl="node1" presStyleIdx="0" presStyleCnt="3">
        <dgm:presLayoutVars>
          <dgm:chMax val="0"/>
          <dgm:bulletEnabled val="1"/>
        </dgm:presLayoutVars>
      </dgm:prSet>
      <dgm:spPr/>
    </dgm:pt>
    <dgm:pt modelId="{1C728583-9DBC-4068-A29D-6E95D0248B32}" type="pres">
      <dgm:prSet presAssocID="{093A4EE4-B0EC-40A1-B64B-A8B81EB0A9B4}" presName="spacer" presStyleCnt="0"/>
      <dgm:spPr/>
    </dgm:pt>
    <dgm:pt modelId="{E564836B-B0AB-4B0E-9306-9DC01373DBD6}" type="pres">
      <dgm:prSet presAssocID="{339892BD-2CC9-4657-8FAA-4F0E9C059DC9}" presName="parentText" presStyleLbl="node1" presStyleIdx="1" presStyleCnt="3">
        <dgm:presLayoutVars>
          <dgm:chMax val="0"/>
          <dgm:bulletEnabled val="1"/>
        </dgm:presLayoutVars>
      </dgm:prSet>
      <dgm:spPr/>
    </dgm:pt>
    <dgm:pt modelId="{BA46D7EC-8B1A-4159-ABF1-F93D1CE25517}" type="pres">
      <dgm:prSet presAssocID="{7C1AE4A9-C794-4B38-BA5F-05D21C260CE9}" presName="spacer" presStyleCnt="0"/>
      <dgm:spPr/>
    </dgm:pt>
    <dgm:pt modelId="{83028C31-D695-49B4-A2F0-4F23DF99B792}" type="pres">
      <dgm:prSet presAssocID="{21F5C3AA-13E5-4948-87AA-17A307C8460B}" presName="parentText" presStyleLbl="node1" presStyleIdx="2" presStyleCnt="3">
        <dgm:presLayoutVars>
          <dgm:chMax val="0"/>
          <dgm:bulletEnabled val="1"/>
        </dgm:presLayoutVars>
      </dgm:prSet>
      <dgm:spPr/>
    </dgm:pt>
  </dgm:ptLst>
  <dgm:cxnLst>
    <dgm:cxn modelId="{44BBE603-44ED-4937-87EC-69DEEF18172F}" type="presOf" srcId="{9ED4EF74-81E4-4696-A891-EF43E8178780}" destId="{FE6E2070-873E-4561-B828-4664B6D896BA}" srcOrd="0" destOrd="0" presId="urn:microsoft.com/office/officeart/2005/8/layout/vList2"/>
    <dgm:cxn modelId="{2489AD74-F572-4216-9172-9D97FD4BB170}" srcId="{9ED4EF74-81E4-4696-A891-EF43E8178780}" destId="{339892BD-2CC9-4657-8FAA-4F0E9C059DC9}" srcOrd="1" destOrd="0" parTransId="{6705C271-DA72-4AD9-ADFC-68ADC8322E76}" sibTransId="{7C1AE4A9-C794-4B38-BA5F-05D21C260CE9}"/>
    <dgm:cxn modelId="{C0B69C8C-32A1-4FC4-99B7-33ADF3324F80}" type="presOf" srcId="{339892BD-2CC9-4657-8FAA-4F0E9C059DC9}" destId="{E564836B-B0AB-4B0E-9306-9DC01373DBD6}" srcOrd="0" destOrd="0" presId="urn:microsoft.com/office/officeart/2005/8/layout/vList2"/>
    <dgm:cxn modelId="{6F1709AB-EEC1-4C35-9070-AF1D60C0A496}" srcId="{9ED4EF74-81E4-4696-A891-EF43E8178780}" destId="{21F5C3AA-13E5-4948-87AA-17A307C8460B}" srcOrd="2" destOrd="0" parTransId="{33869424-2771-431C-91D9-A411DE70895F}" sibTransId="{484A7DBD-47AD-445A-9E30-0C855C61AEA2}"/>
    <dgm:cxn modelId="{071A29B0-E128-4892-8976-5A4F7680026B}" type="presOf" srcId="{21F5C3AA-13E5-4948-87AA-17A307C8460B}" destId="{83028C31-D695-49B4-A2F0-4F23DF99B792}" srcOrd="0" destOrd="0" presId="urn:microsoft.com/office/officeart/2005/8/layout/vList2"/>
    <dgm:cxn modelId="{9FE9F1D3-DD9D-4DFC-922E-4CF503F01C54}" type="presOf" srcId="{7EF8B538-5395-4FCD-8B13-6E3266F87FA2}" destId="{F0D81E70-6C2A-4987-8649-5896F60F05F1}" srcOrd="0" destOrd="0" presId="urn:microsoft.com/office/officeart/2005/8/layout/vList2"/>
    <dgm:cxn modelId="{F4431DE0-E564-4ED7-8F57-3D27391110C8}" srcId="{9ED4EF74-81E4-4696-A891-EF43E8178780}" destId="{7EF8B538-5395-4FCD-8B13-6E3266F87FA2}" srcOrd="0" destOrd="0" parTransId="{C4A0D389-DE1D-4A46-8954-1E6F8768A22D}" sibTransId="{093A4EE4-B0EC-40A1-B64B-A8B81EB0A9B4}"/>
    <dgm:cxn modelId="{5E7C5BEE-9EB0-491E-AC6F-96C137D67AE8}" type="presParOf" srcId="{FE6E2070-873E-4561-B828-4664B6D896BA}" destId="{F0D81E70-6C2A-4987-8649-5896F60F05F1}" srcOrd="0" destOrd="0" presId="urn:microsoft.com/office/officeart/2005/8/layout/vList2"/>
    <dgm:cxn modelId="{759A6934-745D-4EE3-A693-91F05601ACDF}" type="presParOf" srcId="{FE6E2070-873E-4561-B828-4664B6D896BA}" destId="{1C728583-9DBC-4068-A29D-6E95D0248B32}" srcOrd="1" destOrd="0" presId="urn:microsoft.com/office/officeart/2005/8/layout/vList2"/>
    <dgm:cxn modelId="{41327380-7757-4507-B4DA-31664BBE08CE}" type="presParOf" srcId="{FE6E2070-873E-4561-B828-4664B6D896BA}" destId="{E564836B-B0AB-4B0E-9306-9DC01373DBD6}" srcOrd="2" destOrd="0" presId="urn:microsoft.com/office/officeart/2005/8/layout/vList2"/>
    <dgm:cxn modelId="{A0F30329-C21F-4F0E-AB16-C26DAD6387CC}" type="presParOf" srcId="{FE6E2070-873E-4561-B828-4664B6D896BA}" destId="{BA46D7EC-8B1A-4159-ABF1-F93D1CE25517}" srcOrd="3" destOrd="0" presId="urn:microsoft.com/office/officeart/2005/8/layout/vList2"/>
    <dgm:cxn modelId="{C0119796-44B9-4EB1-AB39-338A6A0EFA50}" type="presParOf" srcId="{FE6E2070-873E-4561-B828-4664B6D896BA}" destId="{83028C31-D695-49B4-A2F0-4F23DF99B79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076F6F-FBB9-433F-A0FA-ED452A97771C}">
      <dsp:nvSpPr>
        <dsp:cNvPr id="0" name=""/>
        <dsp:cNvSpPr/>
      </dsp:nvSpPr>
      <dsp:spPr>
        <a:xfrm>
          <a:off x="310851" y="666762"/>
          <a:ext cx="967183" cy="9671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172562-1CA3-4BE1-9430-FBBC199E6A41}">
      <dsp:nvSpPr>
        <dsp:cNvPr id="0" name=""/>
        <dsp:cNvSpPr/>
      </dsp:nvSpPr>
      <dsp:spPr>
        <a:xfrm>
          <a:off x="516972" y="872883"/>
          <a:ext cx="554941" cy="554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26B7D6-EE7F-4F4E-A6DD-8F1E4438C3D8}">
      <dsp:nvSpPr>
        <dsp:cNvPr id="0" name=""/>
        <dsp:cNvSpPr/>
      </dsp:nvSpPr>
      <dsp:spPr>
        <a:xfrm>
          <a:off x="1670" y="193519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b="1" kern="1200"/>
            <a:t>Presentation Structure</a:t>
          </a:r>
          <a:endParaRPr lang="en-US" sz="1500" kern="1200"/>
        </a:p>
      </dsp:txBody>
      <dsp:txXfrm>
        <a:off x="1670" y="1935199"/>
        <a:ext cx="1585546" cy="634218"/>
      </dsp:txXfrm>
    </dsp:sp>
    <dsp:sp modelId="{5442C424-674E-4DD7-8CFF-68D7CAE96DF8}">
      <dsp:nvSpPr>
        <dsp:cNvPr id="0" name=""/>
        <dsp:cNvSpPr/>
      </dsp:nvSpPr>
      <dsp:spPr>
        <a:xfrm>
          <a:off x="2173869" y="666762"/>
          <a:ext cx="967183" cy="96718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D8882E-9BD6-434C-8E2A-8E6891B529DC}">
      <dsp:nvSpPr>
        <dsp:cNvPr id="0" name=""/>
        <dsp:cNvSpPr/>
      </dsp:nvSpPr>
      <dsp:spPr>
        <a:xfrm>
          <a:off x="2379990" y="872883"/>
          <a:ext cx="554941" cy="554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A876E-5E6C-4307-823E-65A427D4D52A}">
      <dsp:nvSpPr>
        <dsp:cNvPr id="0" name=""/>
        <dsp:cNvSpPr/>
      </dsp:nvSpPr>
      <dsp:spPr>
        <a:xfrm>
          <a:off x="1864687" y="193519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Overview of Basil's Bakery </a:t>
          </a:r>
          <a:endParaRPr lang="en-US" sz="1500" kern="1200"/>
        </a:p>
      </dsp:txBody>
      <dsp:txXfrm>
        <a:off x="1864687" y="1935199"/>
        <a:ext cx="1585546" cy="634218"/>
      </dsp:txXfrm>
    </dsp:sp>
    <dsp:sp modelId="{7C90C52A-C5D1-4007-B665-382E2484C478}">
      <dsp:nvSpPr>
        <dsp:cNvPr id="0" name=""/>
        <dsp:cNvSpPr/>
      </dsp:nvSpPr>
      <dsp:spPr>
        <a:xfrm>
          <a:off x="4036886" y="666762"/>
          <a:ext cx="967183" cy="96718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82F7C-BCDC-4241-BA57-E81A41B8707D}">
      <dsp:nvSpPr>
        <dsp:cNvPr id="0" name=""/>
        <dsp:cNvSpPr/>
      </dsp:nvSpPr>
      <dsp:spPr>
        <a:xfrm>
          <a:off x="4243008" y="872883"/>
          <a:ext cx="554941" cy="554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83C47-6B20-4AB9-88E5-1AB242A3863F}">
      <dsp:nvSpPr>
        <dsp:cNvPr id="0" name=""/>
        <dsp:cNvSpPr/>
      </dsp:nvSpPr>
      <dsp:spPr>
        <a:xfrm>
          <a:off x="3727705" y="193519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Issues impacting sales </a:t>
          </a:r>
          <a:endParaRPr lang="en-US" sz="1500" kern="1200"/>
        </a:p>
      </dsp:txBody>
      <dsp:txXfrm>
        <a:off x="3727705" y="1935199"/>
        <a:ext cx="1585546" cy="634218"/>
      </dsp:txXfrm>
    </dsp:sp>
    <dsp:sp modelId="{9BE3BAFF-F980-46A3-B118-C5B83428783C}">
      <dsp:nvSpPr>
        <dsp:cNvPr id="0" name=""/>
        <dsp:cNvSpPr/>
      </dsp:nvSpPr>
      <dsp:spPr>
        <a:xfrm>
          <a:off x="5899904" y="666762"/>
          <a:ext cx="967183" cy="9671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CF6AE-BC1D-48CC-A19A-285FA3F017AA}">
      <dsp:nvSpPr>
        <dsp:cNvPr id="0" name=""/>
        <dsp:cNvSpPr/>
      </dsp:nvSpPr>
      <dsp:spPr>
        <a:xfrm>
          <a:off x="6106025" y="872883"/>
          <a:ext cx="554941" cy="554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F51790-FFE1-4A02-B1EA-CD1933293095}">
      <dsp:nvSpPr>
        <dsp:cNvPr id="0" name=""/>
        <dsp:cNvSpPr/>
      </dsp:nvSpPr>
      <dsp:spPr>
        <a:xfrm>
          <a:off x="5590722" y="193519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PESTEL Analysis </a:t>
          </a:r>
          <a:endParaRPr lang="en-US" sz="1500" kern="1200"/>
        </a:p>
      </dsp:txBody>
      <dsp:txXfrm>
        <a:off x="5590722" y="1935199"/>
        <a:ext cx="1585546" cy="634218"/>
      </dsp:txXfrm>
    </dsp:sp>
    <dsp:sp modelId="{A35DE1B2-30E9-4765-B650-8D566CF2861D}">
      <dsp:nvSpPr>
        <dsp:cNvPr id="0" name=""/>
        <dsp:cNvSpPr/>
      </dsp:nvSpPr>
      <dsp:spPr>
        <a:xfrm>
          <a:off x="7762922" y="666762"/>
          <a:ext cx="967183" cy="96718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FFDC5-01A0-46D3-9543-E10A250D01A7}">
      <dsp:nvSpPr>
        <dsp:cNvPr id="0" name=""/>
        <dsp:cNvSpPr/>
      </dsp:nvSpPr>
      <dsp:spPr>
        <a:xfrm>
          <a:off x="7969043" y="872883"/>
          <a:ext cx="554941" cy="554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4692B3-335C-4C09-9C69-1E0D58ECA9D9}">
      <dsp:nvSpPr>
        <dsp:cNvPr id="0" name=""/>
        <dsp:cNvSpPr/>
      </dsp:nvSpPr>
      <dsp:spPr>
        <a:xfrm>
          <a:off x="7453740" y="193519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Fishbone Diagram </a:t>
          </a:r>
          <a:endParaRPr lang="en-US" sz="1500" kern="1200"/>
        </a:p>
      </dsp:txBody>
      <dsp:txXfrm>
        <a:off x="7453740" y="1935199"/>
        <a:ext cx="1585546" cy="634218"/>
      </dsp:txXfrm>
    </dsp:sp>
    <dsp:sp modelId="{069C44C3-7286-42FE-98F3-12ECCAE4DF29}">
      <dsp:nvSpPr>
        <dsp:cNvPr id="0" name=""/>
        <dsp:cNvSpPr/>
      </dsp:nvSpPr>
      <dsp:spPr>
        <a:xfrm>
          <a:off x="9625939" y="666762"/>
          <a:ext cx="967183" cy="9671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B3FB1-E1F1-4F16-95F4-7ED77CEFA4D3}">
      <dsp:nvSpPr>
        <dsp:cNvPr id="0" name=""/>
        <dsp:cNvSpPr/>
      </dsp:nvSpPr>
      <dsp:spPr>
        <a:xfrm>
          <a:off x="9832060" y="872883"/>
          <a:ext cx="554941" cy="5549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8D1F9B-D0B7-417C-AD42-6E59CE547685}">
      <dsp:nvSpPr>
        <dsp:cNvPr id="0" name=""/>
        <dsp:cNvSpPr/>
      </dsp:nvSpPr>
      <dsp:spPr>
        <a:xfrm>
          <a:off x="9316758" y="1935199"/>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Key findings</a:t>
          </a:r>
          <a:endParaRPr lang="en-US" sz="1500" kern="1200"/>
        </a:p>
      </dsp:txBody>
      <dsp:txXfrm>
        <a:off x="9316758" y="1935199"/>
        <a:ext cx="1585546" cy="6342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81E70-6C2A-4987-8649-5896F60F05F1}">
      <dsp:nvSpPr>
        <dsp:cNvPr id="0" name=""/>
        <dsp:cNvSpPr/>
      </dsp:nvSpPr>
      <dsp:spPr>
        <a:xfrm>
          <a:off x="0" y="316038"/>
          <a:ext cx="6798539" cy="9898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cause-and-effect analysis, also known as fishbone or Ishikawa diagram, is a visual tool used to identify, explore and organize possible causes of a specific problem or outcome( Ruiz, 2023).</a:t>
          </a:r>
          <a:endParaRPr lang="en-US" sz="1800" kern="1200"/>
        </a:p>
      </dsp:txBody>
      <dsp:txXfrm>
        <a:off x="48319" y="364357"/>
        <a:ext cx="6701901" cy="893182"/>
      </dsp:txXfrm>
    </dsp:sp>
    <dsp:sp modelId="{E564836B-B0AB-4B0E-9306-9DC01373DBD6}">
      <dsp:nvSpPr>
        <dsp:cNvPr id="0" name=""/>
        <dsp:cNvSpPr/>
      </dsp:nvSpPr>
      <dsp:spPr>
        <a:xfrm>
          <a:off x="0" y="1357698"/>
          <a:ext cx="6798539" cy="9898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It is useful in analytically look at all factors that might have an effect to an issue and focus efforts on solving the root causes. </a:t>
          </a:r>
          <a:endParaRPr lang="en-US" sz="1800" kern="1200"/>
        </a:p>
      </dsp:txBody>
      <dsp:txXfrm>
        <a:off x="48319" y="1406017"/>
        <a:ext cx="6701901" cy="893182"/>
      </dsp:txXfrm>
    </dsp:sp>
    <dsp:sp modelId="{83028C31-D695-49B4-A2F0-4F23DF99B792}">
      <dsp:nvSpPr>
        <dsp:cNvPr id="0" name=""/>
        <dsp:cNvSpPr/>
      </dsp:nvSpPr>
      <dsp:spPr>
        <a:xfrm>
          <a:off x="0" y="2399358"/>
          <a:ext cx="6798539" cy="9898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It will be used the fish-bone diagram to find the root problem of the Olive Tree Bistro. This will determine what is the main problem that that started to cause the rest.</a:t>
          </a:r>
          <a:endParaRPr lang="en-US" sz="1800" kern="1200"/>
        </a:p>
      </dsp:txBody>
      <dsp:txXfrm>
        <a:off x="48319" y="2447677"/>
        <a:ext cx="6701901" cy="89318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097DEA-9153-4B86-B49F-CEFC2E60727C}"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45B1DC-EC47-48E7-B8FF-493AF5C0D84E}" type="slidenum">
              <a:rPr lang="en-GB" smtClean="0"/>
              <a:t>‹#›</a:t>
            </a:fld>
            <a:endParaRPr lang="en-GB"/>
          </a:p>
        </p:txBody>
      </p:sp>
    </p:spTree>
    <p:extLst>
      <p:ext uri="{BB962C8B-B14F-4D97-AF65-F5344CB8AC3E}">
        <p14:creationId xmlns:p14="http://schemas.microsoft.com/office/powerpoint/2010/main" val="302263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45B1DC-EC47-48E7-B8FF-493AF5C0D84E}" type="slidenum">
              <a:rPr lang="en-GB" smtClean="0"/>
              <a:t>2</a:t>
            </a:fld>
            <a:endParaRPr lang="en-GB"/>
          </a:p>
        </p:txBody>
      </p:sp>
    </p:spTree>
    <p:extLst>
      <p:ext uri="{BB962C8B-B14F-4D97-AF65-F5344CB8AC3E}">
        <p14:creationId xmlns:p14="http://schemas.microsoft.com/office/powerpoint/2010/main" val="3339451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45B1DC-EC47-48E7-B8FF-493AF5C0D84E}" type="slidenum">
              <a:rPr lang="en-GB" smtClean="0"/>
              <a:t>3</a:t>
            </a:fld>
            <a:endParaRPr lang="en-GB"/>
          </a:p>
        </p:txBody>
      </p:sp>
    </p:spTree>
    <p:extLst>
      <p:ext uri="{BB962C8B-B14F-4D97-AF65-F5344CB8AC3E}">
        <p14:creationId xmlns:p14="http://schemas.microsoft.com/office/powerpoint/2010/main" val="2980416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E1EB4-4CE7-934E-8CF2-3913BC42CDE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7ABD5DC-7D31-4458-6823-94284115BD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0AE08A1-269F-6A83-6F2C-E2483F6D62B5}"/>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5" name="Footer Placeholder 4">
            <a:extLst>
              <a:ext uri="{FF2B5EF4-FFF2-40B4-BE49-F238E27FC236}">
                <a16:creationId xmlns:a16="http://schemas.microsoft.com/office/drawing/2014/main" id="{97869AA9-FADA-23F9-02B4-262DADF3A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509F6-4B45-DA71-E749-FB86B0C637BD}"/>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1209123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159F7-6E87-EF06-02D8-381795178B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B47A5FB-9998-16FE-8A5A-605CD61B5BB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506567-ED08-61BB-1AF6-0998B5AA0307}"/>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5" name="Footer Placeholder 4">
            <a:extLst>
              <a:ext uri="{FF2B5EF4-FFF2-40B4-BE49-F238E27FC236}">
                <a16:creationId xmlns:a16="http://schemas.microsoft.com/office/drawing/2014/main" id="{81E07538-D086-EA2F-B133-3B5412C531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02D5CD-584A-5EB2-0334-FE5056ADE62D}"/>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1062130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57205-304C-7A6A-7C61-BB9691FBBAE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BD7E3A3-932E-6CE1-73DE-0CBC10E757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459C32A-FDA0-A9C7-9C27-6980E492806E}"/>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5" name="Footer Placeholder 4">
            <a:extLst>
              <a:ext uri="{FF2B5EF4-FFF2-40B4-BE49-F238E27FC236}">
                <a16:creationId xmlns:a16="http://schemas.microsoft.com/office/drawing/2014/main" id="{0C0BF23D-5E65-3087-52B0-58500E4C6B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A516D-5CE1-4B4C-9BBE-589F52D5C991}"/>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3488484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C2B5-FFED-E2FF-F976-7700D3CBA5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BA7397C-3BDB-63C0-3DDF-296D2C5513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8A0D8D3-32A7-5443-CE79-65CB763FB0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E9F2FA7-389F-D0B8-6987-7EC511A5E9F9}"/>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6" name="Footer Placeholder 5">
            <a:extLst>
              <a:ext uri="{FF2B5EF4-FFF2-40B4-BE49-F238E27FC236}">
                <a16:creationId xmlns:a16="http://schemas.microsoft.com/office/drawing/2014/main" id="{8D34799B-37CB-1DF5-EAE9-758B02A8ED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060BF4-C769-6E48-86B4-9EFC5D1D6EDB}"/>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4123037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BED00-E856-4F40-02B5-D21FDCB2230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4878DE-9EAE-8822-3C32-ABFA176DB5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8A21FD6-6C5B-FAF9-C888-41F3D50DAA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1864DD3-07E8-F813-6A6A-56336447FF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D266688-1876-C119-DAAC-0CD698FE0EC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C9DC228-6B57-99DA-81D9-E310318D2BEF}"/>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8" name="Footer Placeholder 7">
            <a:extLst>
              <a:ext uri="{FF2B5EF4-FFF2-40B4-BE49-F238E27FC236}">
                <a16:creationId xmlns:a16="http://schemas.microsoft.com/office/drawing/2014/main" id="{F61A36E1-75CA-755B-B65D-8E504A2C3A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903D0C-192F-745D-91BF-01C3E83FE72A}"/>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3652836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279BF-7A63-8A9D-3E34-E481B527259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2C1D91E-BC80-8880-533D-955DC88774F2}"/>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4" name="Footer Placeholder 3">
            <a:extLst>
              <a:ext uri="{FF2B5EF4-FFF2-40B4-BE49-F238E27FC236}">
                <a16:creationId xmlns:a16="http://schemas.microsoft.com/office/drawing/2014/main" id="{0D886E45-4F4A-BDCA-B719-A904B97038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502C79-2AA7-FBCE-641B-C2249AFB74F3}"/>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2478040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6286FA-8EC7-B912-0100-F58C1642C778}"/>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3" name="Footer Placeholder 2">
            <a:extLst>
              <a:ext uri="{FF2B5EF4-FFF2-40B4-BE49-F238E27FC236}">
                <a16:creationId xmlns:a16="http://schemas.microsoft.com/office/drawing/2014/main" id="{F49F186F-E0F4-DAC3-EFFF-4692953367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E8597E-F452-B52E-6FE4-B3A369437D98}"/>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4268364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88A75-DC91-92B7-5B5C-562A685F38D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8BE9EFD-129D-F0DB-BB0E-1FB3CD319D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0489BF4-F0B3-0448-1B7E-7ADFA7EFEF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96049C-1006-C6A3-CFAC-8211CD0B99EC}"/>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6" name="Footer Placeholder 5">
            <a:extLst>
              <a:ext uri="{FF2B5EF4-FFF2-40B4-BE49-F238E27FC236}">
                <a16:creationId xmlns:a16="http://schemas.microsoft.com/office/drawing/2014/main" id="{CBC7EB62-1F23-EB0A-2E10-126FE579EE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27D6FD-C45F-E43F-F493-E08E4788DA3F}"/>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2301656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576F-1396-28B3-48A6-146DF6F487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834AEDC-B26A-C98E-3E1A-26E1514A92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1BEC94-EB2F-3E85-C5CF-9D0610E596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40339E-830A-C3D6-1934-3BF6CD8DF044}"/>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6" name="Footer Placeholder 5">
            <a:extLst>
              <a:ext uri="{FF2B5EF4-FFF2-40B4-BE49-F238E27FC236}">
                <a16:creationId xmlns:a16="http://schemas.microsoft.com/office/drawing/2014/main" id="{6E58842B-9CDF-41B2-E6FB-77AFAB51D1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B88510-4A14-0E16-3BA2-EA9BA8940989}"/>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1388648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EDD9-1003-413B-E0FC-982ECF57B03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05BB94F-C289-9D4D-E481-D990B1830C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E8642E-717D-7DA5-009D-B3AC5738CEDE}"/>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5" name="Footer Placeholder 4">
            <a:extLst>
              <a:ext uri="{FF2B5EF4-FFF2-40B4-BE49-F238E27FC236}">
                <a16:creationId xmlns:a16="http://schemas.microsoft.com/office/drawing/2014/main" id="{3A438FD1-05DC-CEC0-FC5B-11D1732AF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545CC3-70EF-84F6-0760-4D8E3EC1EBAE}"/>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1802490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D77E3C-83C2-75FB-CC12-318AF213F8D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1B7433-1BBB-A0F4-9842-D24CF8F0511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404395-635E-116B-D1ED-B4933F53468C}"/>
              </a:ext>
            </a:extLst>
          </p:cNvPr>
          <p:cNvSpPr>
            <a:spLocks noGrp="1"/>
          </p:cNvSpPr>
          <p:nvPr>
            <p:ph type="dt" sz="half" idx="10"/>
          </p:nvPr>
        </p:nvSpPr>
        <p:spPr/>
        <p:txBody>
          <a:bodyPr/>
          <a:lstStyle/>
          <a:p>
            <a:fld id="{9B590B9E-483F-474F-9DA1-F0C8B37E8963}" type="datetimeFigureOut">
              <a:rPr lang="en-GB" smtClean="0"/>
              <a:t>11/06/2026</a:t>
            </a:fld>
            <a:endParaRPr lang="en-GB"/>
          </a:p>
        </p:txBody>
      </p:sp>
      <p:sp>
        <p:nvSpPr>
          <p:cNvPr id="5" name="Footer Placeholder 4">
            <a:extLst>
              <a:ext uri="{FF2B5EF4-FFF2-40B4-BE49-F238E27FC236}">
                <a16:creationId xmlns:a16="http://schemas.microsoft.com/office/drawing/2014/main" id="{2C8245E3-BD16-BCCD-E5D1-3A8A0FFCD0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7C9D5-4257-7DB7-CD36-2C468D33A052}"/>
              </a:ext>
            </a:extLst>
          </p:cNvPr>
          <p:cNvSpPr>
            <a:spLocks noGrp="1"/>
          </p:cNvSpPr>
          <p:nvPr>
            <p:ph type="sldNum" sz="quarter" idx="12"/>
          </p:nvPr>
        </p:nvSpPr>
        <p:spPr/>
        <p:txBody>
          <a:bodyPr/>
          <a:lstStyle/>
          <a:p>
            <a:fld id="{32379365-2922-458A-8864-DD5931D50FEA}" type="slidenum">
              <a:rPr lang="en-GB" smtClean="0"/>
              <a:t>‹#›</a:t>
            </a:fld>
            <a:endParaRPr lang="en-GB"/>
          </a:p>
        </p:txBody>
      </p:sp>
    </p:spTree>
    <p:extLst>
      <p:ext uri="{BB962C8B-B14F-4D97-AF65-F5344CB8AC3E}">
        <p14:creationId xmlns:p14="http://schemas.microsoft.com/office/powerpoint/2010/main" val="4118593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D020D5-B631-815C-C9A3-0A966D9EB7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456B464-2C42-FC9C-6508-C46DED4E63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9AAEF5-BCDC-7ECB-F8DA-076C1458D0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590B9E-483F-474F-9DA1-F0C8B37E8963}" type="datetimeFigureOut">
              <a:rPr lang="en-GB" smtClean="0"/>
              <a:t>11/06/2026</a:t>
            </a:fld>
            <a:endParaRPr lang="en-GB"/>
          </a:p>
        </p:txBody>
      </p:sp>
      <p:sp>
        <p:nvSpPr>
          <p:cNvPr id="5" name="Footer Placeholder 4">
            <a:extLst>
              <a:ext uri="{FF2B5EF4-FFF2-40B4-BE49-F238E27FC236}">
                <a16:creationId xmlns:a16="http://schemas.microsoft.com/office/drawing/2014/main" id="{69EEF8D4-14A1-31F3-6494-5C22D0BA45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C0A4E6-8577-DE9E-09CA-B5739A238F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2379365-2922-458A-8864-DD5931D50FEA}" type="slidenum">
              <a:rPr lang="en-GB" smtClean="0"/>
              <a:t>‹#›</a:t>
            </a:fld>
            <a:endParaRPr lang="en-GB"/>
          </a:p>
        </p:txBody>
      </p:sp>
    </p:spTree>
    <p:extLst>
      <p:ext uri="{BB962C8B-B14F-4D97-AF65-F5344CB8AC3E}">
        <p14:creationId xmlns:p14="http://schemas.microsoft.com/office/powerpoint/2010/main" val="8967338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articles/cd6pw4zg5p9o" TargetMode="External"/><Relationship Id="rId2" Type="http://schemas.openxmlformats.org/officeDocument/2006/relationships/hyperlink" Target="https://www.ons.gov.uk/" TargetMode="External"/><Relationship Id="rId1" Type="http://schemas.openxmlformats.org/officeDocument/2006/relationships/slideLayout" Target="../slideLayouts/slideLayout2.xml"/><Relationship Id="rId5" Type="http://schemas.openxmlformats.org/officeDocument/2006/relationships/hyperlink" Target="https://www.bbc.co.uk/news/articles/cvgj85x380do" TargetMode="External"/><Relationship Id="rId4" Type="http://schemas.openxmlformats.org/officeDocument/2006/relationships/hyperlink" Target="https://www.gov.uk/consumer-protection-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509A1CD-3EB6-813B-1FF0-8BC29CC2ECD0}"/>
              </a:ext>
            </a:extLst>
          </p:cNvPr>
          <p:cNvSpPr>
            <a:spLocks noGrp="1"/>
          </p:cNvSpPr>
          <p:nvPr>
            <p:ph type="subTitle" idx="1"/>
          </p:nvPr>
        </p:nvSpPr>
        <p:spPr>
          <a:xfrm>
            <a:off x="4894988" y="526671"/>
            <a:ext cx="3682521" cy="2442063"/>
          </a:xfrm>
        </p:spPr>
        <p:txBody>
          <a:bodyPr vert="horz" lIns="91440" tIns="45720" rIns="91440" bIns="45720" rtlCol="0" anchor="t">
            <a:noAutofit/>
          </a:bodyPr>
          <a:lstStyle/>
          <a:p>
            <a:pPr algn="r"/>
            <a:r>
              <a:rPr lang="en-GB" sz="2000">
                <a:solidFill>
                  <a:srgbClr val="FFFFFF"/>
                </a:solidFill>
              </a:rPr>
              <a:t>Student Name:  Marinela-Ana Matei</a:t>
            </a:r>
          </a:p>
          <a:p>
            <a:pPr algn="r"/>
            <a:r>
              <a:rPr lang="en-GB" sz="2000">
                <a:solidFill>
                  <a:srgbClr val="FFFFFF"/>
                </a:solidFill>
              </a:rPr>
              <a:t>Student ID: 2523890</a:t>
            </a:r>
          </a:p>
          <a:p>
            <a:pPr algn="r"/>
            <a:r>
              <a:rPr lang="en-GB" sz="2000">
                <a:solidFill>
                  <a:srgbClr val="FFFFFF"/>
                </a:solidFill>
              </a:rPr>
              <a:t>Lecturer’s Name: Yohan Mendis</a:t>
            </a:r>
          </a:p>
          <a:p>
            <a:pPr algn="r"/>
            <a:r>
              <a:rPr lang="en-GB" sz="2000">
                <a:solidFill>
                  <a:srgbClr val="FFFFFF"/>
                </a:solidFill>
              </a:rPr>
              <a:t>Module Code: LCLM 4004</a:t>
            </a:r>
          </a:p>
          <a:p>
            <a:pPr algn="r"/>
            <a:r>
              <a:rPr lang="en-GB" sz="2000">
                <a:solidFill>
                  <a:srgbClr val="FFFFFF"/>
                </a:solidFill>
              </a:rPr>
              <a:t>Module Name: Problem Solving and Decision-Making</a:t>
            </a:r>
          </a:p>
          <a:p>
            <a:pPr algn="r"/>
            <a:endParaRPr lang="en-GB" sz="2000">
              <a:solidFill>
                <a:srgbClr val="FFFFFF"/>
              </a:solidFill>
            </a:endParaRPr>
          </a:p>
          <a:p>
            <a:pPr algn="r"/>
            <a:r>
              <a:rPr lang="en-GB" sz="2000">
                <a:solidFill>
                  <a:srgbClr val="FFFFFF"/>
                </a:solidFill>
              </a:rPr>
              <a:t>Component 1: Basil’s Bakery</a:t>
            </a:r>
          </a:p>
          <a:p>
            <a:pPr algn="r"/>
            <a:endParaRPr lang="en-GB" sz="600">
              <a:solidFill>
                <a:srgbClr val="FFFFFF"/>
              </a:solidFill>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2689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iterate type="wd">
                                    <p:tmPct val="15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000"/>
                                  </p:stCondLst>
                                  <p:iterate type="wd">
                                    <p:tmPct val="15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000"/>
                                  </p:stCondLst>
                                  <p:iterate type="wd">
                                    <p:tmPct val="15000"/>
                                  </p:iterate>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BFBA0-5EDD-75C7-9E7E-3F5DF45E965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Today’s Overview </a:t>
            </a:r>
          </a:p>
        </p:txBody>
      </p:sp>
      <p:graphicFrame>
        <p:nvGraphicFramePr>
          <p:cNvPr id="5" name="Content Placeholder 2">
            <a:extLst>
              <a:ext uri="{FF2B5EF4-FFF2-40B4-BE49-F238E27FC236}">
                <a16:creationId xmlns:a16="http://schemas.microsoft.com/office/drawing/2014/main" id="{7807B443-7AF7-1393-2075-8B63319F0F00}"/>
              </a:ext>
            </a:extLst>
          </p:cNvPr>
          <p:cNvGraphicFramePr>
            <a:graphicFrameLocks noGrp="1"/>
          </p:cNvGraphicFramePr>
          <p:nvPr>
            <p:ph idx="1"/>
            <p:extLst>
              <p:ext uri="{D42A27DB-BD31-4B8C-83A1-F6EECF244321}">
                <p14:modId xmlns:p14="http://schemas.microsoft.com/office/powerpoint/2010/main" val="2191103891"/>
              </p:ext>
            </p:extLst>
          </p:nvPr>
        </p:nvGraphicFramePr>
        <p:xfrm>
          <a:off x="667910" y="3069203"/>
          <a:ext cx="10903975" cy="32361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0172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CAC51-8043-22E0-0892-5D1A1506DEEC}"/>
              </a:ext>
            </a:extLst>
          </p:cNvPr>
          <p:cNvSpPr>
            <a:spLocks noGrp="1"/>
          </p:cNvSpPr>
          <p:nvPr>
            <p:ph type="title"/>
          </p:nvPr>
        </p:nvSpPr>
        <p:spPr>
          <a:xfrm>
            <a:off x="572493" y="238539"/>
            <a:ext cx="11018520" cy="1434415"/>
          </a:xfrm>
        </p:spPr>
        <p:txBody>
          <a:bodyPr anchor="b">
            <a:normAutofit/>
          </a:bodyPr>
          <a:lstStyle/>
          <a:p>
            <a:r>
              <a:rPr lang="en-GB" sz="5400"/>
              <a:t>              Basil’s Bakery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BCFB60-D55C-232B-0669-85D7C002ECDD}"/>
              </a:ext>
            </a:extLst>
          </p:cNvPr>
          <p:cNvSpPr>
            <a:spLocks noGrp="1"/>
          </p:cNvSpPr>
          <p:nvPr>
            <p:ph idx="1"/>
          </p:nvPr>
        </p:nvSpPr>
        <p:spPr>
          <a:xfrm>
            <a:off x="572493" y="2071316"/>
            <a:ext cx="6713552" cy="4119172"/>
          </a:xfrm>
        </p:spPr>
        <p:txBody>
          <a:bodyPr anchor="t">
            <a:normAutofit/>
          </a:bodyPr>
          <a:lstStyle/>
          <a:p>
            <a:r>
              <a:rPr lang="en-GB" sz="2200"/>
              <a:t>Basil's Bakery is a small independent bakery located within a retail park in Coventry. The business experienced consistent growth from opening in 2015 until 2019. </a:t>
            </a:r>
          </a:p>
          <a:p>
            <a:r>
              <a:rPr lang="en-GB" sz="2200"/>
              <a:t>However, following the COVID-19 pandemic, sales have failed to return to previous levels and have stagnated at approximately 25% below pre-pandemic performance. </a:t>
            </a:r>
          </a:p>
          <a:p>
            <a:r>
              <a:rPr lang="en-GB" sz="2200"/>
              <a:t>This presentation investigates the factors responsible for this decline using PESTEL and Fishbone analysis tools. Johnson et al. (2023)</a:t>
            </a:r>
          </a:p>
        </p:txBody>
      </p:sp>
      <p:pic>
        <p:nvPicPr>
          <p:cNvPr id="5" name="Picture 4" descr="Assortment of breads">
            <a:extLst>
              <a:ext uri="{FF2B5EF4-FFF2-40B4-BE49-F238E27FC236}">
                <a16:creationId xmlns:a16="http://schemas.microsoft.com/office/drawing/2014/main" id="{1F8F9FC1-C3F2-CC1D-B99E-41FC191C261A}"/>
              </a:ext>
            </a:extLst>
          </p:cNvPr>
          <p:cNvPicPr>
            <a:picLocks noChangeAspect="1"/>
          </p:cNvPicPr>
          <p:nvPr/>
        </p:nvPicPr>
        <p:blipFill>
          <a:blip r:embed="rId3">
            <a:extLst>
              <a:ext uri="{28A0092B-C50C-407E-A947-70E740481C1C}">
                <a14:useLocalDpi xmlns:a14="http://schemas.microsoft.com/office/drawing/2010/main" val="0"/>
              </a:ext>
            </a:extLst>
          </a:blip>
          <a:srcRect l="31341" r="34746"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037798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2F068-A0D3-08FC-C3DC-F8E8AB1409E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Nature and Scope of the Issues at Basil’s Bakery</a:t>
            </a:r>
          </a:p>
        </p:txBody>
      </p:sp>
      <p:sp>
        <p:nvSpPr>
          <p:cNvPr id="3" name="Content Placeholder 2">
            <a:extLst>
              <a:ext uri="{FF2B5EF4-FFF2-40B4-BE49-F238E27FC236}">
                <a16:creationId xmlns:a16="http://schemas.microsoft.com/office/drawing/2014/main" id="{0A6DAF73-304B-8B78-912C-26A95DC49DD1}"/>
              </a:ext>
            </a:extLst>
          </p:cNvPr>
          <p:cNvSpPr>
            <a:spLocks noGrp="1"/>
          </p:cNvSpPr>
          <p:nvPr>
            <p:ph idx="1"/>
          </p:nvPr>
        </p:nvSpPr>
        <p:spPr>
          <a:xfrm>
            <a:off x="4810259" y="649480"/>
            <a:ext cx="6555347" cy="5546047"/>
          </a:xfrm>
        </p:spPr>
        <p:txBody>
          <a:bodyPr anchor="ctr">
            <a:normAutofit fontScale="92500" lnSpcReduction="10000"/>
          </a:bodyPr>
          <a:lstStyle/>
          <a:p>
            <a:pPr>
              <a:buNone/>
            </a:pPr>
            <a:r>
              <a:rPr lang="en-GB" sz="1600" b="1"/>
              <a:t>From the analysis I have done on the nature and scope of the business I have found the following;</a:t>
            </a:r>
          </a:p>
          <a:p>
            <a:pPr>
              <a:buNone/>
            </a:pPr>
            <a:r>
              <a:rPr lang="en-GB" sz="1600" b="1"/>
              <a:t>Internal Issues</a:t>
            </a:r>
          </a:p>
          <a:p>
            <a:pPr>
              <a:buFont typeface="Arial" panose="020B0604020202020204" pitchFamily="34" charset="0"/>
              <a:buChar char="•"/>
            </a:pPr>
            <a:r>
              <a:rPr lang="en-GB" sz="1600"/>
              <a:t>No delivery service </a:t>
            </a:r>
          </a:p>
          <a:p>
            <a:pPr>
              <a:buFont typeface="Arial" panose="020B0604020202020204" pitchFamily="34" charset="0"/>
              <a:buChar char="•"/>
            </a:pPr>
            <a:r>
              <a:rPr lang="en-GB" sz="1600"/>
              <a:t>Limited ability to answer telephone orders </a:t>
            </a:r>
          </a:p>
          <a:p>
            <a:pPr>
              <a:buFont typeface="Arial" panose="020B0604020202020204" pitchFamily="34" charset="0"/>
              <a:buChar char="•"/>
            </a:pPr>
            <a:r>
              <a:rPr lang="en-GB" sz="1600"/>
              <a:t>Long customer waiting times </a:t>
            </a:r>
          </a:p>
          <a:p>
            <a:pPr>
              <a:buFont typeface="Arial" panose="020B0604020202020204" pitchFamily="34" charset="0"/>
              <a:buChar char="•"/>
            </a:pPr>
            <a:r>
              <a:rPr lang="en-GB" sz="1600"/>
              <a:t>Dependence on Basil for operations </a:t>
            </a:r>
          </a:p>
          <a:p>
            <a:pPr>
              <a:buFont typeface="Arial" panose="020B0604020202020204" pitchFamily="34" charset="0"/>
              <a:buChar char="•"/>
            </a:pPr>
            <a:r>
              <a:rPr lang="en-GB" sz="1600" b="1"/>
              <a:t>External Issues</a:t>
            </a:r>
          </a:p>
          <a:p>
            <a:pPr>
              <a:buFont typeface="Arial" panose="020B0604020202020204" pitchFamily="34" charset="0"/>
              <a:buChar char="•"/>
            </a:pPr>
            <a:r>
              <a:rPr lang="en-GB" sz="1600"/>
              <a:t>Reduced retail park footfall </a:t>
            </a:r>
          </a:p>
          <a:p>
            <a:pPr>
              <a:buFont typeface="Arial" panose="020B0604020202020204" pitchFamily="34" charset="0"/>
              <a:buChar char="•"/>
            </a:pPr>
            <a:r>
              <a:rPr lang="en-GB" sz="1600"/>
              <a:t>Store closures </a:t>
            </a:r>
          </a:p>
          <a:p>
            <a:pPr>
              <a:buFont typeface="Arial" panose="020B0604020202020204" pitchFamily="34" charset="0"/>
              <a:buChar char="•"/>
            </a:pPr>
            <a:r>
              <a:rPr lang="en-GB" sz="1600"/>
              <a:t>Remote working trends </a:t>
            </a:r>
          </a:p>
          <a:p>
            <a:pPr>
              <a:buFont typeface="Arial" panose="020B0604020202020204" pitchFamily="34" charset="0"/>
              <a:buChar char="•"/>
            </a:pPr>
            <a:r>
              <a:rPr lang="en-GB" sz="1600"/>
              <a:t>Rising business costs </a:t>
            </a:r>
          </a:p>
          <a:p>
            <a:pPr>
              <a:buFont typeface="Arial" panose="020B0604020202020204" pitchFamily="34" charset="0"/>
              <a:buChar char="•"/>
            </a:pPr>
            <a:r>
              <a:rPr lang="en-GB" sz="1600"/>
              <a:t>Inflation affecting suppliers </a:t>
            </a:r>
          </a:p>
          <a:p>
            <a:pPr>
              <a:buNone/>
            </a:pPr>
            <a:r>
              <a:rPr lang="en-GB" sz="1600" b="1"/>
              <a:t>Impact</a:t>
            </a:r>
          </a:p>
          <a:p>
            <a:pPr>
              <a:buFont typeface="Arial" panose="020B0604020202020204" pitchFamily="34" charset="0"/>
              <a:buChar char="•"/>
            </a:pPr>
            <a:r>
              <a:rPr lang="en-GB" sz="1600"/>
              <a:t>Reduced customer numbers </a:t>
            </a:r>
          </a:p>
          <a:p>
            <a:pPr>
              <a:buFont typeface="Arial" panose="020B0604020202020204" pitchFamily="34" charset="0"/>
              <a:buChar char="•"/>
            </a:pPr>
            <a:r>
              <a:rPr lang="en-GB" sz="1600"/>
              <a:t>Lost sales opportunities </a:t>
            </a:r>
          </a:p>
          <a:p>
            <a:pPr>
              <a:buFont typeface="Arial" panose="020B0604020202020204" pitchFamily="34" charset="0"/>
              <a:buChar char="•"/>
            </a:pPr>
            <a:r>
              <a:rPr lang="en-GB" sz="1600"/>
              <a:t>Reduced competitiveness </a:t>
            </a:r>
          </a:p>
          <a:p>
            <a:pPr>
              <a:buFont typeface="Arial" panose="020B0604020202020204" pitchFamily="34" charset="0"/>
              <a:buChar char="•"/>
            </a:pPr>
            <a:r>
              <a:rPr lang="en-GB" sz="1600"/>
              <a:t>Profitability pressures </a:t>
            </a:r>
          </a:p>
          <a:p>
            <a:endParaRPr lang="en-GB" sz="1000"/>
          </a:p>
        </p:txBody>
      </p:sp>
    </p:spTree>
    <p:extLst>
      <p:ext uri="{BB962C8B-B14F-4D97-AF65-F5344CB8AC3E}">
        <p14:creationId xmlns:p14="http://schemas.microsoft.com/office/powerpoint/2010/main" val="3751064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5E89D-45AE-B30F-9090-17961A37CD69}"/>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PESTLE Analysis</a:t>
            </a:r>
          </a:p>
        </p:txBody>
      </p:sp>
      <p:sp>
        <p:nvSpPr>
          <p:cNvPr id="3" name="Content Placeholder 2">
            <a:extLst>
              <a:ext uri="{FF2B5EF4-FFF2-40B4-BE49-F238E27FC236}">
                <a16:creationId xmlns:a16="http://schemas.microsoft.com/office/drawing/2014/main" id="{7DC01B5D-5B06-F5EF-E006-5B6A51476575}"/>
              </a:ext>
            </a:extLst>
          </p:cNvPr>
          <p:cNvSpPr>
            <a:spLocks noGrp="1"/>
          </p:cNvSpPr>
          <p:nvPr>
            <p:ph idx="1"/>
          </p:nvPr>
        </p:nvSpPr>
        <p:spPr>
          <a:xfrm>
            <a:off x="804672" y="2421683"/>
            <a:ext cx="4765949" cy="3353476"/>
          </a:xfrm>
        </p:spPr>
        <p:txBody>
          <a:bodyPr anchor="t">
            <a:normAutofit/>
          </a:bodyPr>
          <a:lstStyle/>
          <a:p>
            <a:r>
              <a:rPr lang="en-GB" sz="1300">
                <a:solidFill>
                  <a:schemeClr val="tx2"/>
                </a:solidFill>
              </a:rPr>
              <a:t>PESTLE is an acronym that stands for Political, Economic, Social, Technological, Legal and Environmental.</a:t>
            </a:r>
          </a:p>
          <a:p>
            <a:r>
              <a:rPr lang="en-GB" sz="1300">
                <a:solidFill>
                  <a:schemeClr val="tx2"/>
                </a:solidFill>
              </a:rPr>
              <a:t>According to Jim Makos (2024) PESTLE analysis identifies and evaluates how Political, Economic ,Social, Technological, Legal and Environmental factors impact business operations. The strategic planning framework helps business and project managers in the decision-making process.</a:t>
            </a:r>
          </a:p>
          <a:p>
            <a:endParaRPr lang="en-GB" sz="1300">
              <a:solidFill>
                <a:schemeClr val="tx2"/>
              </a:solidFill>
            </a:endParaRPr>
          </a:p>
          <a:p>
            <a:pPr marL="0" indent="0">
              <a:buNone/>
            </a:pPr>
            <a:r>
              <a:rPr lang="en-GB" sz="1300">
                <a:solidFill>
                  <a:schemeClr val="tx2"/>
                </a:solidFill>
              </a:rPr>
              <a:t>The main purpose of this analysis framework is to: Identify opportunities, Identify threats &amp;Support strategic decisions.</a:t>
            </a:r>
          </a:p>
          <a:p>
            <a:pPr marL="0" indent="0">
              <a:buNone/>
            </a:pPr>
            <a:r>
              <a:rPr lang="en-GB" sz="1300">
                <a:solidFill>
                  <a:schemeClr val="tx2"/>
                </a:solidFill>
              </a:rPr>
              <a:t>PESTEL analysis is a strategic framework used to evaluate external factors that influence business performance. It helps managers understand wider environmental changes that may create opportunities or risks. Johnson et al. (2023)</a:t>
            </a:r>
          </a:p>
        </p:txBody>
      </p:sp>
      <p:grpSp>
        <p:nvGrpSpPr>
          <p:cNvPr id="25" name="Group 2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6" name="Freeform: Shape 2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D39B14C0-CE8D-BEE4-9E67-E8BF8D4C30A2}"/>
              </a:ext>
            </a:extLst>
          </p:cNvPr>
          <p:cNvPicPr>
            <a:picLocks noChangeAspect="1"/>
          </p:cNvPicPr>
          <p:nvPr/>
        </p:nvPicPr>
        <p:blipFill>
          <a:blip r:embed="rId2"/>
          <a:stretch>
            <a:fillRect/>
          </a:stretch>
        </p:blipFill>
        <p:spPr>
          <a:xfrm>
            <a:off x="7708392" y="2340146"/>
            <a:ext cx="4142232" cy="3101252"/>
          </a:xfrm>
          <a:prstGeom prst="rect">
            <a:avLst/>
          </a:prstGeom>
        </p:spPr>
      </p:pic>
    </p:spTree>
    <p:extLst>
      <p:ext uri="{BB962C8B-B14F-4D97-AF65-F5344CB8AC3E}">
        <p14:creationId xmlns:p14="http://schemas.microsoft.com/office/powerpoint/2010/main" val="2633862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44E07-0F55-2B8A-58F0-934B3B1F1898}"/>
              </a:ext>
            </a:extLst>
          </p:cNvPr>
          <p:cNvSpPr>
            <a:spLocks noGrp="1"/>
          </p:cNvSpPr>
          <p:nvPr>
            <p:ph type="title"/>
          </p:nvPr>
        </p:nvSpPr>
        <p:spPr>
          <a:xfrm>
            <a:off x="945078" y="115744"/>
            <a:ext cx="10515600" cy="1325563"/>
          </a:xfrm>
        </p:spPr>
        <p:txBody>
          <a:bodyPr/>
          <a:lstStyle/>
          <a:p>
            <a:r>
              <a:rPr lang="en-GB"/>
              <a:t>                          PESTLE</a:t>
            </a:r>
          </a:p>
        </p:txBody>
      </p:sp>
      <p:graphicFrame>
        <p:nvGraphicFramePr>
          <p:cNvPr id="4" name="Content Placeholder 3">
            <a:extLst>
              <a:ext uri="{FF2B5EF4-FFF2-40B4-BE49-F238E27FC236}">
                <a16:creationId xmlns:a16="http://schemas.microsoft.com/office/drawing/2014/main" id="{9C5A0A49-9CA1-347F-906E-B164D6FA216E}"/>
              </a:ext>
            </a:extLst>
          </p:cNvPr>
          <p:cNvGraphicFramePr>
            <a:graphicFrameLocks noGrp="1"/>
          </p:cNvGraphicFramePr>
          <p:nvPr>
            <p:ph idx="1"/>
            <p:extLst>
              <p:ext uri="{D42A27DB-BD31-4B8C-83A1-F6EECF244321}">
                <p14:modId xmlns:p14="http://schemas.microsoft.com/office/powerpoint/2010/main" val="3540063892"/>
              </p:ext>
            </p:extLst>
          </p:nvPr>
        </p:nvGraphicFramePr>
        <p:xfrm>
          <a:off x="228600" y="1239574"/>
          <a:ext cx="11513622" cy="5333136"/>
        </p:xfrm>
        <a:graphic>
          <a:graphicData uri="http://schemas.openxmlformats.org/drawingml/2006/table">
            <a:tbl>
              <a:tblPr firstRow="1" bandRow="1">
                <a:tableStyleId>{00A15C55-8517-42AA-B614-E9B94910E393}</a:tableStyleId>
              </a:tblPr>
              <a:tblGrid>
                <a:gridCol w="2164213">
                  <a:extLst>
                    <a:ext uri="{9D8B030D-6E8A-4147-A177-3AD203B41FA5}">
                      <a16:colId xmlns:a16="http://schemas.microsoft.com/office/drawing/2014/main" val="3343982580"/>
                    </a:ext>
                  </a:extLst>
                </a:gridCol>
                <a:gridCol w="1869882">
                  <a:extLst>
                    <a:ext uri="{9D8B030D-6E8A-4147-A177-3AD203B41FA5}">
                      <a16:colId xmlns:a16="http://schemas.microsoft.com/office/drawing/2014/main" val="3149103233"/>
                    </a:ext>
                  </a:extLst>
                </a:gridCol>
                <a:gridCol w="1653212">
                  <a:extLst>
                    <a:ext uri="{9D8B030D-6E8A-4147-A177-3AD203B41FA5}">
                      <a16:colId xmlns:a16="http://schemas.microsoft.com/office/drawing/2014/main" val="122312002"/>
                    </a:ext>
                  </a:extLst>
                </a:gridCol>
                <a:gridCol w="2170050">
                  <a:extLst>
                    <a:ext uri="{9D8B030D-6E8A-4147-A177-3AD203B41FA5}">
                      <a16:colId xmlns:a16="http://schemas.microsoft.com/office/drawing/2014/main" val="4012668235"/>
                    </a:ext>
                  </a:extLst>
                </a:gridCol>
                <a:gridCol w="1478848">
                  <a:extLst>
                    <a:ext uri="{9D8B030D-6E8A-4147-A177-3AD203B41FA5}">
                      <a16:colId xmlns:a16="http://schemas.microsoft.com/office/drawing/2014/main" val="2070047634"/>
                    </a:ext>
                  </a:extLst>
                </a:gridCol>
                <a:gridCol w="2177417">
                  <a:extLst>
                    <a:ext uri="{9D8B030D-6E8A-4147-A177-3AD203B41FA5}">
                      <a16:colId xmlns:a16="http://schemas.microsoft.com/office/drawing/2014/main" val="1214976033"/>
                    </a:ext>
                  </a:extLst>
                </a:gridCol>
              </a:tblGrid>
              <a:tr h="430799">
                <a:tc>
                  <a:txBody>
                    <a:bodyPr/>
                    <a:lstStyle/>
                    <a:p>
                      <a:r>
                        <a:rPr lang="en-GB"/>
                        <a:t>POLITICAL</a:t>
                      </a:r>
                    </a:p>
                  </a:txBody>
                  <a:tcPr/>
                </a:tc>
                <a:tc>
                  <a:txBody>
                    <a:bodyPr/>
                    <a:lstStyle/>
                    <a:p>
                      <a:r>
                        <a:rPr lang="en-GB"/>
                        <a:t>ECONOMICAL </a:t>
                      </a:r>
                    </a:p>
                  </a:txBody>
                  <a:tcPr/>
                </a:tc>
                <a:tc>
                  <a:txBody>
                    <a:bodyPr/>
                    <a:lstStyle/>
                    <a:p>
                      <a:r>
                        <a:rPr lang="en-GB"/>
                        <a:t>SOCIAL</a:t>
                      </a:r>
                    </a:p>
                  </a:txBody>
                  <a:tcPr/>
                </a:tc>
                <a:tc>
                  <a:txBody>
                    <a:bodyPr/>
                    <a:lstStyle/>
                    <a:p>
                      <a:r>
                        <a:rPr lang="en-GB"/>
                        <a:t>TECHNOLOGICAL</a:t>
                      </a:r>
                    </a:p>
                  </a:txBody>
                  <a:tcPr/>
                </a:tc>
                <a:tc>
                  <a:txBody>
                    <a:bodyPr/>
                    <a:lstStyle/>
                    <a:p>
                      <a:r>
                        <a:rPr lang="en-GB"/>
                        <a:t>LEGAL</a:t>
                      </a:r>
                    </a:p>
                  </a:txBody>
                  <a:tcPr/>
                </a:tc>
                <a:tc>
                  <a:txBody>
                    <a:bodyPr/>
                    <a:lstStyle/>
                    <a:p>
                      <a:r>
                        <a:rPr lang="en-GB"/>
                        <a:t>ENVIRONMENTAL</a:t>
                      </a:r>
                    </a:p>
                  </a:txBody>
                  <a:tcPr/>
                </a:tc>
                <a:extLst>
                  <a:ext uri="{0D108BD9-81ED-4DB2-BD59-A6C34878D82A}">
                    <a16:rowId xmlns:a16="http://schemas.microsoft.com/office/drawing/2014/main" val="3532554551"/>
                  </a:ext>
                </a:extLst>
              </a:tr>
              <a:tr h="4902337">
                <a:tc>
                  <a:txBody>
                    <a:bodyPr/>
                    <a:lstStyle/>
                    <a:p>
                      <a:pPr marL="285750" indent="-285750">
                        <a:buFont typeface="Arial" panose="020B0604020202020204" pitchFamily="34" charset="0"/>
                        <a:buChar char="•"/>
                      </a:pPr>
                      <a:r>
                        <a:rPr lang="en-GB" sz="1400"/>
                        <a:t>Labour </a:t>
                      </a:r>
                    </a:p>
                    <a:p>
                      <a:pPr marL="285750" indent="-285750">
                        <a:buFont typeface="Arial" panose="020B0604020202020204" pitchFamily="34" charset="0"/>
                        <a:buChar char="•"/>
                      </a:pPr>
                      <a:r>
                        <a:rPr lang="en-GB" sz="1400"/>
                        <a:t>Business rates</a:t>
                      </a:r>
                    </a:p>
                    <a:p>
                      <a:pPr marL="285750" indent="-285750">
                        <a:buFont typeface="Arial" panose="020B0604020202020204" pitchFamily="34" charset="0"/>
                        <a:buChar char="•"/>
                      </a:pPr>
                      <a:r>
                        <a:rPr lang="en-GB" sz="1400"/>
                        <a:t>Taxation costs </a:t>
                      </a:r>
                    </a:p>
                    <a:p>
                      <a:pPr marL="0" lvl="0" indent="0">
                        <a:buNone/>
                      </a:pPr>
                      <a:r>
                        <a:rPr lang="en-GB" sz="1200" b="0" i="0" u="none" strike="noStrike" noProof="0">
                          <a:latin typeface="Times New Roman"/>
                          <a:cs typeface="Times New Roman"/>
                        </a:rPr>
                        <a:t>(Mitchell, Ruddick and Martin, 2025)</a:t>
                      </a:r>
                      <a:endParaRPr lang="en-GB"/>
                    </a:p>
                    <a:p>
                      <a:pPr marL="285750" indent="-285750">
                        <a:buFont typeface="Arial" panose="020B0604020202020204" pitchFamily="34" charset="0"/>
                        <a:buChar char="•"/>
                      </a:pPr>
                      <a:endParaRPr lang="en-GB" sz="1400"/>
                    </a:p>
                  </a:txBody>
                  <a:tcPr/>
                </a:tc>
                <a:tc>
                  <a:txBody>
                    <a:bodyPr/>
                    <a:lstStyle/>
                    <a:p>
                      <a:pPr marL="285750" indent="-285750">
                        <a:buFont typeface="Arial" panose="020B0604020202020204" pitchFamily="34" charset="0"/>
                        <a:buChar char="•"/>
                      </a:pPr>
                      <a:r>
                        <a:rPr lang="en-GB" sz="1400"/>
                        <a:t>Inflation is a factor because the food prices rise.</a:t>
                      </a:r>
                    </a:p>
                    <a:p>
                      <a:pPr marL="285750" indent="-285750">
                        <a:buFont typeface="Arial" panose="020B0604020202020204" pitchFamily="34" charset="0"/>
                        <a:buChar char="•"/>
                      </a:pPr>
                      <a:r>
                        <a:rPr lang="en-GB" sz="1400" dirty="0"/>
                        <a:t>Rising ingredient costs </a:t>
                      </a:r>
                      <a:r>
                        <a:rPr lang="en-GB" sz="1200" b="0" i="0" u="none" strike="noStrike" noProof="0" dirty="0">
                          <a:latin typeface="Times New Roman"/>
                          <a:cs typeface="Times New Roman"/>
                        </a:rPr>
                        <a:t>(Leake, </a:t>
                      </a:r>
                      <a:r>
                        <a:rPr lang="en-GB" sz="1200" b="0" i="0" u="none" strike="noStrike" noProof="0" dirty="0" err="1">
                          <a:latin typeface="Times New Roman"/>
                          <a:cs typeface="Times New Roman"/>
                        </a:rPr>
                        <a:t>Meierhans</a:t>
                      </a:r>
                      <a:r>
                        <a:rPr lang="en-GB" sz="1200" b="0" i="0" u="none" strike="noStrike" noProof="0" dirty="0">
                          <a:latin typeface="Times New Roman"/>
                          <a:cs typeface="Times New Roman"/>
                        </a:rPr>
                        <a:t> and Clun, 2026)</a:t>
                      </a:r>
                    </a:p>
                    <a:p>
                      <a:pPr marL="285750" indent="-285750">
                        <a:buFont typeface="Arial" panose="020B0604020202020204" pitchFamily="34" charset="0"/>
                        <a:buChar char="•"/>
                      </a:pPr>
                      <a:r>
                        <a:rPr lang="en-GB" sz="1400"/>
                        <a:t>Reduced spending</a:t>
                      </a:r>
                    </a:p>
                  </a:txBody>
                  <a:tcPr/>
                </a:tc>
                <a:tc>
                  <a:txBody>
                    <a:bodyPr/>
                    <a:lstStyle/>
                    <a:p>
                      <a:pPr marL="285750" indent="-285750">
                        <a:buFont typeface="Arial" panose="020B0604020202020204" pitchFamily="34" charset="0"/>
                        <a:buChar char="•"/>
                      </a:pPr>
                      <a:r>
                        <a:rPr lang="en-GB" sz="1400" dirty="0"/>
                        <a:t>Consumers have become more pretentious regarding the food and ingredients they eat.</a:t>
                      </a:r>
                    </a:p>
                    <a:p>
                      <a:pPr marL="285750" indent="-285750">
                        <a:buFont typeface="Arial" panose="020B0604020202020204" pitchFamily="34" charset="0"/>
                        <a:buChar char="•"/>
                      </a:pPr>
                      <a:r>
                        <a:rPr lang="en-GB" sz="1400"/>
                        <a:t> Shopping habits changing such as more people like to work from home and do groceries </a:t>
                      </a:r>
                    </a:p>
                  </a:txBody>
                  <a:tcPr/>
                </a:tc>
                <a:tc>
                  <a:txBody>
                    <a:bodyPr/>
                    <a:lstStyle/>
                    <a:p>
                      <a:pPr marL="285750" indent="-285750">
                        <a:buFont typeface="Arial" panose="020B0604020202020204" pitchFamily="34" charset="0"/>
                        <a:buChar char="•"/>
                      </a:pPr>
                      <a:r>
                        <a:rPr lang="en-GB" sz="1400"/>
                        <a:t>One technological factor is that people prefer to opt for online ordering and groceries to be done.</a:t>
                      </a:r>
                    </a:p>
                  </a:txBody>
                  <a:tcPr/>
                </a:tc>
                <a:tc>
                  <a:txBody>
                    <a:bodyPr/>
                    <a:lstStyle/>
                    <a:p>
                      <a:pPr marL="285750" indent="-285750">
                        <a:buFont typeface="Arial" panose="020B0604020202020204" pitchFamily="34" charset="0"/>
                        <a:buChar char="•"/>
                      </a:pPr>
                      <a:r>
                        <a:rPr lang="en-GB" sz="1400"/>
                        <a:t>Health and safety policies that the bakery needs to be aware.</a:t>
                      </a:r>
                    </a:p>
                    <a:p>
                      <a:pPr marL="285750" indent="-285750">
                        <a:buFont typeface="Arial" panose="020B0604020202020204" pitchFamily="34" charset="0"/>
                        <a:buChar char="•"/>
                      </a:pPr>
                      <a:endParaRPr lang="en-GB" sz="1400"/>
                    </a:p>
                    <a:p>
                      <a:pPr marL="285750" indent="-285750">
                        <a:buFont typeface="Arial" panose="020B0604020202020204" pitchFamily="34" charset="0"/>
                        <a:buChar char="•"/>
                      </a:pPr>
                      <a:r>
                        <a:rPr lang="en-GB" sz="1400"/>
                        <a:t>More consumers laws that need to be followed. </a:t>
                      </a:r>
                      <a:r>
                        <a:rPr lang="en-GB" sz="1200" b="0" i="0" u="none" strike="noStrike" noProof="0">
                          <a:latin typeface="Times New Roman"/>
                          <a:cs typeface="Times New Roman"/>
                        </a:rPr>
                        <a:t>(GOV.UK, 2023)</a:t>
                      </a:r>
                    </a:p>
                    <a:p>
                      <a:pPr marL="285750" indent="-285750">
                        <a:buFont typeface="Arial" panose="020B0604020202020204" pitchFamily="34" charset="0"/>
                        <a:buChar char="•"/>
                      </a:pPr>
                      <a:endParaRPr lang="en-GB"/>
                    </a:p>
                  </a:txBody>
                  <a:tcPr/>
                </a:tc>
                <a:tc>
                  <a:txBody>
                    <a:bodyPr/>
                    <a:lstStyle/>
                    <a:p>
                      <a:pPr marL="285750" indent="-285750">
                        <a:buFont typeface="Arial" panose="020B0604020202020204" pitchFamily="34" charset="0"/>
                        <a:buChar char="•"/>
                      </a:pPr>
                      <a:r>
                        <a:rPr lang="en-GB" sz="1400"/>
                        <a:t>Weather and climate change has an impact on supply chain and outdoor seating. </a:t>
                      </a:r>
                      <a:r>
                        <a:rPr lang="en-GB" sz="1200" b="0" i="0" u="none" strike="noStrike" noProof="0">
                          <a:latin typeface="Times New Roman"/>
                          <a:cs typeface="Times New Roman"/>
                        </a:rPr>
                        <a:t>(Balawanth et al., 2025)</a:t>
                      </a:r>
                      <a:endParaRPr lang="en-GB" sz="1400"/>
                    </a:p>
                    <a:p>
                      <a:endParaRPr lang="en-GB" sz="1400"/>
                    </a:p>
                    <a:p>
                      <a:pPr marL="285750" indent="-285750">
                        <a:buFont typeface="Arial" panose="020B0604020202020204" pitchFamily="34" charset="0"/>
                        <a:buChar char="•"/>
                      </a:pPr>
                      <a:r>
                        <a:rPr lang="en-GB" sz="1400"/>
                        <a:t>Competitions from nearby bakeries. </a:t>
                      </a:r>
                    </a:p>
                  </a:txBody>
                  <a:tcPr/>
                </a:tc>
                <a:extLst>
                  <a:ext uri="{0D108BD9-81ED-4DB2-BD59-A6C34878D82A}">
                    <a16:rowId xmlns:a16="http://schemas.microsoft.com/office/drawing/2014/main" val="3756640236"/>
                  </a:ext>
                </a:extLst>
              </a:tr>
            </a:tbl>
          </a:graphicData>
        </a:graphic>
      </p:graphicFrame>
    </p:spTree>
    <p:extLst>
      <p:ext uri="{BB962C8B-B14F-4D97-AF65-F5344CB8AC3E}">
        <p14:creationId xmlns:p14="http://schemas.microsoft.com/office/powerpoint/2010/main" val="757337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7C202-DEF4-EA2C-FC93-CB8C206D0F25}"/>
              </a:ext>
            </a:extLst>
          </p:cNvPr>
          <p:cNvSpPr>
            <a:spLocks noGrp="1"/>
          </p:cNvSpPr>
          <p:nvPr>
            <p:ph type="title"/>
          </p:nvPr>
        </p:nvSpPr>
        <p:spPr>
          <a:xfrm>
            <a:off x="4553733" y="548464"/>
            <a:ext cx="6798541" cy="1675623"/>
          </a:xfrm>
        </p:spPr>
        <p:txBody>
          <a:bodyPr anchor="b">
            <a:normAutofit/>
          </a:bodyPr>
          <a:lstStyle/>
          <a:p>
            <a:r>
              <a:rPr lang="en-GB" sz="4000"/>
              <a:t>Cause-and-Effect Analysis: Basil’s Bakery</a:t>
            </a:r>
          </a:p>
        </p:txBody>
      </p:sp>
      <p:pic>
        <p:nvPicPr>
          <p:cNvPr id="6" name="Picture 5">
            <a:extLst>
              <a:ext uri="{FF2B5EF4-FFF2-40B4-BE49-F238E27FC236}">
                <a16:creationId xmlns:a16="http://schemas.microsoft.com/office/drawing/2014/main" id="{AB31EFA4-BCA4-615E-9537-56AEBEED3FEE}"/>
              </a:ext>
            </a:extLst>
          </p:cNvPr>
          <p:cNvPicPr>
            <a:picLocks noChangeAspect="1"/>
          </p:cNvPicPr>
          <p:nvPr/>
        </p:nvPicPr>
        <p:blipFill>
          <a:blip r:embed="rId2"/>
          <a:srcRect l="45492" r="15039"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39E3E0E3-AA33-2E1C-D9B2-326D7525FAE3}"/>
              </a:ext>
            </a:extLst>
          </p:cNvPr>
          <p:cNvGraphicFramePr>
            <a:graphicFrameLocks noGrp="1"/>
          </p:cNvGraphicFramePr>
          <p:nvPr>
            <p:ph idx="1"/>
            <p:extLst>
              <p:ext uri="{D42A27DB-BD31-4B8C-83A1-F6EECF244321}">
                <p14:modId xmlns:p14="http://schemas.microsoft.com/office/powerpoint/2010/main" val="246521637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481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4F231-7DA7-DF3E-EDA6-2E8B2991EE74}"/>
              </a:ext>
            </a:extLst>
          </p:cNvPr>
          <p:cNvSpPr>
            <a:spLocks noGrp="1"/>
          </p:cNvSpPr>
          <p:nvPr>
            <p:ph type="title"/>
          </p:nvPr>
        </p:nvSpPr>
        <p:spPr>
          <a:xfrm>
            <a:off x="948266" y="316438"/>
            <a:ext cx="10092267" cy="654053"/>
          </a:xfrm>
        </p:spPr>
        <p:txBody>
          <a:bodyPr anchor="b">
            <a:normAutofit/>
          </a:bodyPr>
          <a:lstStyle/>
          <a:p>
            <a:r>
              <a:rPr lang="en-GB" sz="4000"/>
              <a:t>     Basil’s Bakery Cause-and-Effect Analysis</a:t>
            </a:r>
          </a:p>
        </p:txBody>
      </p:sp>
      <p:pic>
        <p:nvPicPr>
          <p:cNvPr id="6" name="Content Placeholder 5">
            <a:extLst>
              <a:ext uri="{FF2B5EF4-FFF2-40B4-BE49-F238E27FC236}">
                <a16:creationId xmlns:a16="http://schemas.microsoft.com/office/drawing/2014/main" id="{9BB13793-E7F2-0CE4-0F38-FEACF5B21CD0}"/>
              </a:ext>
            </a:extLst>
          </p:cNvPr>
          <p:cNvPicPr>
            <a:picLocks noGrp="1" noChangeAspect="1"/>
          </p:cNvPicPr>
          <p:nvPr>
            <p:ph idx="1"/>
          </p:nvPr>
        </p:nvPicPr>
        <p:blipFill>
          <a:blip r:embed="rId2"/>
          <a:stretch>
            <a:fillRect/>
          </a:stretch>
        </p:blipFill>
        <p:spPr>
          <a:xfrm>
            <a:off x="486832" y="792691"/>
            <a:ext cx="11015134" cy="5087410"/>
          </a:xfrm>
          <a:prstGeom prst="rect">
            <a:avLst/>
          </a:prstGeom>
        </p:spPr>
      </p:pic>
    </p:spTree>
    <p:extLst>
      <p:ext uri="{BB962C8B-B14F-4D97-AF65-F5344CB8AC3E}">
        <p14:creationId xmlns:p14="http://schemas.microsoft.com/office/powerpoint/2010/main" val="1162531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4B1597-5907-6FE6-B3C8-4D8D341BBD92}"/>
              </a:ext>
            </a:extLst>
          </p:cNvPr>
          <p:cNvSpPr>
            <a:spLocks noGrp="1"/>
          </p:cNvSpPr>
          <p:nvPr>
            <p:ph idx="1"/>
          </p:nvPr>
        </p:nvSpPr>
        <p:spPr>
          <a:xfrm>
            <a:off x="4810259" y="649480"/>
            <a:ext cx="6555347" cy="5546047"/>
          </a:xfrm>
        </p:spPr>
        <p:txBody>
          <a:bodyPr anchor="ctr">
            <a:normAutofit/>
          </a:bodyPr>
          <a:lstStyle/>
          <a:p>
            <a:r>
              <a:rPr lang="en-GB" sz="2000"/>
              <a:t>The Fishbone analysis demonstrates that sales stagnation is not caused by a single issue. Instead, several interconnected causes contribute to the problem.</a:t>
            </a:r>
          </a:p>
          <a:p>
            <a:r>
              <a:rPr lang="en-GB" sz="2000"/>
              <a:t> The most influential categories appear to be market changes, location-related issues, and technological limitations.</a:t>
            </a:r>
          </a:p>
          <a:p>
            <a:r>
              <a:rPr lang="en-GB" sz="2000"/>
              <a:t> The analysis suggests that improving customer access through technology may help offset some of the negative external factors that Basil cannot control.</a:t>
            </a:r>
          </a:p>
          <a:p>
            <a:pPr marL="0" indent="0">
              <a:buNone/>
            </a:pPr>
            <a:r>
              <a:rPr lang="en-GB" sz="2000"/>
              <a:t>Ishikawa (1986)</a:t>
            </a:r>
          </a:p>
          <a:p>
            <a:pPr marL="0" indent="0">
              <a:buNone/>
            </a:pPr>
            <a:endParaRPr lang="en-GB" sz="2000"/>
          </a:p>
        </p:txBody>
      </p:sp>
    </p:spTree>
    <p:extLst>
      <p:ext uri="{BB962C8B-B14F-4D97-AF65-F5344CB8AC3E}">
        <p14:creationId xmlns:p14="http://schemas.microsoft.com/office/powerpoint/2010/main" val="2757296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1B42A-3EFB-338F-DB63-DD7D9EA3A41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Key Findings </a:t>
            </a:r>
          </a:p>
        </p:txBody>
      </p:sp>
      <p:sp>
        <p:nvSpPr>
          <p:cNvPr id="3" name="Content Placeholder 2">
            <a:extLst>
              <a:ext uri="{FF2B5EF4-FFF2-40B4-BE49-F238E27FC236}">
                <a16:creationId xmlns:a16="http://schemas.microsoft.com/office/drawing/2014/main" id="{10E75A83-0253-A36B-8D70-A2BCBD323590}"/>
              </a:ext>
            </a:extLst>
          </p:cNvPr>
          <p:cNvSpPr>
            <a:spLocks noGrp="1"/>
          </p:cNvSpPr>
          <p:nvPr>
            <p:ph idx="1"/>
          </p:nvPr>
        </p:nvSpPr>
        <p:spPr>
          <a:xfrm>
            <a:off x="4810259" y="649480"/>
            <a:ext cx="6555347" cy="5546047"/>
          </a:xfrm>
        </p:spPr>
        <p:txBody>
          <a:bodyPr anchor="ctr">
            <a:normAutofit/>
          </a:bodyPr>
          <a:lstStyle/>
          <a:p>
            <a:r>
              <a:rPr lang="en-GB" sz="2000"/>
              <a:t>Sales remain 25% below pre-pandemic levels.</a:t>
            </a:r>
          </a:p>
          <a:p>
            <a:r>
              <a:rPr lang="en-GB" sz="2000"/>
              <a:t>Retail park footfall has declined significantly.</a:t>
            </a:r>
          </a:p>
          <a:p>
            <a:r>
              <a:rPr lang="en-GB" sz="2000"/>
              <a:t>Remote working has reduced lunchtime customers.</a:t>
            </a:r>
          </a:p>
          <a:p>
            <a:r>
              <a:rPr lang="en-GB" sz="2000"/>
              <a:t>Rising costs are reducing profitability.</a:t>
            </a:r>
          </a:p>
          <a:p>
            <a:r>
              <a:rPr lang="en-GB" sz="2000"/>
              <a:t>Lack of delivery and online ordering limits sales opportunities.</a:t>
            </a:r>
          </a:p>
          <a:p>
            <a:r>
              <a:rPr lang="en-GB" sz="2000"/>
              <a:t>Technology investment offers the greatest growth opportunity.</a:t>
            </a:r>
          </a:p>
          <a:p>
            <a:r>
              <a:rPr lang="en-GB" sz="2000"/>
              <a:t>External environmental factors are the primary cause of stagnation.</a:t>
            </a:r>
          </a:p>
          <a:p>
            <a:pPr marL="0" indent="0">
              <a:buNone/>
            </a:pPr>
            <a:endParaRPr lang="en-GB" sz="2000"/>
          </a:p>
          <a:p>
            <a:pPr marL="0" indent="0">
              <a:buNone/>
            </a:pPr>
            <a:r>
              <a:rPr lang="en-GB" sz="2000"/>
              <a:t>The analysis suggests that Basil's challenges are primarily driven by external market changes. However, introducing digital ordering systems and delivery services could help the business adapt to changing customer behaviours and improve future sales performance.</a:t>
            </a:r>
          </a:p>
        </p:txBody>
      </p:sp>
    </p:spTree>
    <p:extLst>
      <p:ext uri="{BB962C8B-B14F-4D97-AF65-F5344CB8AC3E}">
        <p14:creationId xmlns:p14="http://schemas.microsoft.com/office/powerpoint/2010/main" val="2073319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720D-2E28-E91B-3E32-9FD3CAB6BE46}"/>
              </a:ext>
            </a:extLst>
          </p:cNvPr>
          <p:cNvSpPr>
            <a:spLocks noGrp="1"/>
          </p:cNvSpPr>
          <p:nvPr>
            <p:ph type="title"/>
          </p:nvPr>
        </p:nvSpPr>
        <p:spPr>
          <a:xfrm>
            <a:off x="838200" y="365126"/>
            <a:ext cx="4080933" cy="549274"/>
          </a:xfrm>
        </p:spPr>
        <p:txBody>
          <a:bodyPr>
            <a:normAutofit fontScale="90000"/>
          </a:bodyPr>
          <a:lstStyle/>
          <a:p>
            <a:r>
              <a:rPr lang="en-GB"/>
              <a:t>   References </a:t>
            </a:r>
          </a:p>
        </p:txBody>
      </p:sp>
      <p:sp>
        <p:nvSpPr>
          <p:cNvPr id="3" name="Content Placeholder 2">
            <a:extLst>
              <a:ext uri="{FF2B5EF4-FFF2-40B4-BE49-F238E27FC236}">
                <a16:creationId xmlns:a16="http://schemas.microsoft.com/office/drawing/2014/main" id="{86F6C4D4-62F7-7FF4-1E47-57584CC8B852}"/>
              </a:ext>
            </a:extLst>
          </p:cNvPr>
          <p:cNvSpPr>
            <a:spLocks noGrp="1"/>
          </p:cNvSpPr>
          <p:nvPr>
            <p:ph idx="1"/>
          </p:nvPr>
        </p:nvSpPr>
        <p:spPr>
          <a:xfrm>
            <a:off x="838200" y="1251003"/>
            <a:ext cx="10515600" cy="4925960"/>
          </a:xfrm>
        </p:spPr>
        <p:txBody>
          <a:bodyPr vert="horz" lIns="91440" tIns="45720" rIns="91440" bIns="45720" rtlCol="0" anchor="t">
            <a:noAutofit/>
          </a:bodyPr>
          <a:lstStyle/>
          <a:p>
            <a:pPr>
              <a:buNone/>
            </a:pPr>
            <a:r>
              <a:rPr lang="en-GB" sz="1600"/>
              <a:t>Ishikawa, K. (1986) </a:t>
            </a:r>
            <a:r>
              <a:rPr lang="en-GB" sz="1600" i="1"/>
              <a:t>Guide to Quality Control</a:t>
            </a:r>
            <a:r>
              <a:rPr lang="en-GB" sz="1600"/>
              <a:t>. Tokyo: Asian Productivity Organization.</a:t>
            </a:r>
            <a:endParaRPr lang="en-GB" sz="1600" dirty="0"/>
          </a:p>
          <a:p>
            <a:pPr>
              <a:buNone/>
            </a:pPr>
            <a:r>
              <a:rPr lang="en-GB" sz="1600" dirty="0"/>
              <a:t>Johnson, G., Whittington, R., Scholes, K., Angwin, D. and </a:t>
            </a:r>
            <a:r>
              <a:rPr lang="en-GB" sz="1600" dirty="0" err="1"/>
              <a:t>Regnér</a:t>
            </a:r>
            <a:r>
              <a:rPr lang="en-GB" sz="1600" dirty="0"/>
              <a:t>, P. (2023) </a:t>
            </a:r>
            <a:r>
              <a:rPr lang="en-GB" sz="1600" i="1" dirty="0"/>
              <a:t>Exploring Strategy</a:t>
            </a:r>
            <a:r>
              <a:rPr lang="en-GB" sz="1600" dirty="0"/>
              <a:t>. 13th ed. Harlow: Pearson.</a:t>
            </a:r>
          </a:p>
          <a:p>
            <a:pPr>
              <a:buNone/>
            </a:pPr>
            <a:r>
              <a:rPr lang="en-GB" sz="1600"/>
              <a:t>Kotler, P., Keller, K. and Chernev, A. (2022) </a:t>
            </a:r>
            <a:r>
              <a:rPr lang="en-GB" sz="1600" i="1"/>
              <a:t>Marketing Management</a:t>
            </a:r>
            <a:r>
              <a:rPr lang="en-GB" sz="1600"/>
              <a:t>. 16th ed. Harlow: Pearson.</a:t>
            </a:r>
            <a:endParaRPr lang="en-GB" sz="1600" dirty="0"/>
          </a:p>
          <a:p>
            <a:pPr>
              <a:buNone/>
            </a:pPr>
            <a:r>
              <a:rPr lang="en-GB" sz="1600"/>
              <a:t>Office for National Statistics (2024) </a:t>
            </a:r>
            <a:r>
              <a:rPr lang="en-GB" sz="1600" i="1"/>
              <a:t>Economic and Labour Market Statistics</a:t>
            </a:r>
            <a:r>
              <a:rPr lang="en-GB" sz="1600"/>
              <a:t>. Available at: </a:t>
            </a:r>
            <a:r>
              <a:rPr lang="en-GB" sz="1600" dirty="0">
                <a:hlinkClick r:id="rId2"/>
              </a:rPr>
              <a:t>https://www.ons.gov.uk</a:t>
            </a:r>
            <a:endParaRPr lang="en-GB" sz="1600" dirty="0"/>
          </a:p>
          <a:p>
            <a:pPr>
              <a:buNone/>
            </a:pPr>
            <a:r>
              <a:rPr lang="en-GB" sz="1600"/>
              <a:t>Makos, J. (2024). What is PESTLE Analysis? A Tool for Business Analysis.</a:t>
            </a:r>
            <a:endParaRPr lang="en-GB" sz="1600" dirty="0"/>
          </a:p>
          <a:p>
            <a:pPr>
              <a:buNone/>
            </a:pPr>
            <a:endParaRPr lang="en-GB" sz="1600" dirty="0"/>
          </a:p>
          <a:p>
            <a:pPr>
              <a:buNone/>
            </a:pPr>
            <a:r>
              <a:rPr lang="en-GB" sz="1600" dirty="0">
                <a:latin typeface="Times New Roman"/>
                <a:cs typeface="Times New Roman"/>
              </a:rPr>
              <a:t>Leake, P., </a:t>
            </a:r>
            <a:r>
              <a:rPr lang="en-GB" sz="1600" dirty="0" err="1">
                <a:latin typeface="Times New Roman"/>
                <a:cs typeface="Times New Roman"/>
              </a:rPr>
              <a:t>Meierhans</a:t>
            </a:r>
            <a:r>
              <a:rPr lang="en-GB" sz="1600" dirty="0">
                <a:latin typeface="Times New Roman"/>
                <a:cs typeface="Times New Roman"/>
              </a:rPr>
              <a:t>, J. and Clun, R. (2026). Why essentials like eggs, bread and milk cost so much more now. </a:t>
            </a:r>
            <a:r>
              <a:rPr lang="en-GB" sz="1600" i="1" dirty="0">
                <a:latin typeface="Times New Roman"/>
                <a:cs typeface="Times New Roman"/>
              </a:rPr>
              <a:t>BBC News</a:t>
            </a:r>
            <a:r>
              <a:rPr lang="en-GB" sz="1600" dirty="0">
                <a:latin typeface="Times New Roman"/>
                <a:cs typeface="Times New Roman"/>
              </a:rPr>
              <a:t>. [online] 24 May. Available at: </a:t>
            </a:r>
            <a:r>
              <a:rPr lang="en-GB" sz="1600" dirty="0">
                <a:latin typeface="Times New Roman"/>
                <a:cs typeface="Times New Roman"/>
                <a:hlinkClick r:id="rId3"/>
              </a:rPr>
              <a:t>https://www.bbc.co.uk/news/articles/cd6pw4zg5p9o</a:t>
            </a:r>
            <a:r>
              <a:rPr lang="en-GB" sz="1600" dirty="0">
                <a:latin typeface="Times New Roman"/>
                <a:cs typeface="Times New Roman"/>
              </a:rPr>
              <a:t>.</a:t>
            </a:r>
            <a:endParaRPr lang="en-GB" sz="1600" dirty="0"/>
          </a:p>
          <a:p>
            <a:pPr>
              <a:buNone/>
            </a:pPr>
            <a:r>
              <a:rPr lang="en-GB" sz="1600">
                <a:latin typeface="Times New Roman"/>
                <a:cs typeface="Times New Roman"/>
              </a:rPr>
              <a:t>GOV.UK (2023). </a:t>
            </a:r>
            <a:r>
              <a:rPr lang="en-GB" sz="1600" i="1">
                <a:latin typeface="Times New Roman"/>
                <a:cs typeface="Times New Roman"/>
              </a:rPr>
              <a:t>Consumer Rights</a:t>
            </a:r>
            <a:r>
              <a:rPr lang="en-GB" sz="1600">
                <a:latin typeface="Times New Roman"/>
                <a:cs typeface="Times New Roman"/>
              </a:rPr>
              <a:t>. [online] GOV.UK. Available at: </a:t>
            </a:r>
            <a:r>
              <a:rPr lang="en-GB" sz="1600" dirty="0">
                <a:latin typeface="Times New Roman"/>
                <a:cs typeface="Times New Roman"/>
                <a:hlinkClick r:id="rId4"/>
              </a:rPr>
              <a:t>https://www.gov.uk/consumer-protection-rights</a:t>
            </a:r>
            <a:r>
              <a:rPr lang="en-GB" sz="1600" dirty="0">
                <a:latin typeface="Times New Roman"/>
                <a:cs typeface="Times New Roman"/>
              </a:rPr>
              <a:t>. </a:t>
            </a:r>
            <a:endParaRPr lang="en-GB" sz="1600" dirty="0"/>
          </a:p>
          <a:p>
            <a:pPr>
              <a:buNone/>
            </a:pPr>
            <a:r>
              <a:rPr lang="en-GB" sz="1600" err="1">
                <a:latin typeface="Times New Roman"/>
                <a:cs typeface="Times New Roman"/>
              </a:rPr>
              <a:t>Balawanth</a:t>
            </a:r>
            <a:r>
              <a:rPr lang="en-GB" sz="1600" dirty="0">
                <a:latin typeface="Times New Roman"/>
                <a:cs typeface="Times New Roman"/>
              </a:rPr>
              <a:t>, R., Zomer, T., Gonçalves, P. and </a:t>
            </a:r>
            <a:r>
              <a:rPr lang="en-GB" sz="1600" err="1">
                <a:latin typeface="Times New Roman"/>
                <a:cs typeface="Times New Roman"/>
              </a:rPr>
              <a:t>Savaget</a:t>
            </a:r>
            <a:r>
              <a:rPr lang="en-GB" sz="1600" dirty="0">
                <a:latin typeface="Times New Roman"/>
                <a:cs typeface="Times New Roman"/>
              </a:rPr>
              <a:t>, P. (2025). Supply chain management in response to climate change: A system dynamics approach. </a:t>
            </a:r>
            <a:r>
              <a:rPr lang="en-GB" sz="1600" i="1" dirty="0">
                <a:latin typeface="Times New Roman"/>
                <a:cs typeface="Times New Roman"/>
              </a:rPr>
              <a:t>Sustainable Production and Consumption</a:t>
            </a:r>
            <a:r>
              <a:rPr lang="en-GB" sz="1600" dirty="0">
                <a:latin typeface="Times New Roman"/>
                <a:cs typeface="Times New Roman"/>
              </a:rPr>
              <a:t>. </a:t>
            </a:r>
            <a:r>
              <a:rPr lang="en-GB" sz="1600">
                <a:latin typeface="Times New Roman"/>
                <a:cs typeface="Times New Roman"/>
              </a:rPr>
              <a:t>doi:https://doi.org/10.1016/j.spc.2025.09.007.</a:t>
            </a:r>
            <a:endParaRPr lang="en-GB" sz="1600" dirty="0"/>
          </a:p>
          <a:p>
            <a:r>
              <a:rPr lang="en-GB" sz="1600" dirty="0" err="1">
                <a:latin typeface="Times New Roman"/>
                <a:cs typeface="Times New Roman"/>
              </a:rPr>
              <a:t>Balawanth</a:t>
            </a:r>
            <a:r>
              <a:rPr lang="en-GB" sz="1600" dirty="0">
                <a:latin typeface="Times New Roman"/>
                <a:cs typeface="Times New Roman"/>
              </a:rPr>
              <a:t>, R., Zomer, T., Gonçalves, P. and </a:t>
            </a:r>
            <a:r>
              <a:rPr lang="en-GB" sz="1600" dirty="0" err="1">
                <a:latin typeface="Times New Roman"/>
                <a:cs typeface="Times New Roman"/>
              </a:rPr>
              <a:t>Savaget</a:t>
            </a:r>
            <a:r>
              <a:rPr lang="en-GB" sz="1600" dirty="0">
                <a:latin typeface="Times New Roman"/>
                <a:cs typeface="Times New Roman"/>
              </a:rPr>
              <a:t>, P. (2025). Supply chain management in response to climate change: A system dynamics approach. </a:t>
            </a:r>
            <a:r>
              <a:rPr lang="en-GB" sz="1600" i="1" dirty="0">
                <a:latin typeface="Times New Roman"/>
                <a:cs typeface="Times New Roman"/>
              </a:rPr>
              <a:t>Sustainable Production and Consumption</a:t>
            </a:r>
            <a:r>
              <a:rPr lang="en-GB" sz="1600" dirty="0">
                <a:latin typeface="Times New Roman"/>
                <a:cs typeface="Times New Roman"/>
              </a:rPr>
              <a:t>. </a:t>
            </a:r>
            <a:r>
              <a:rPr lang="en-GB" sz="1600" dirty="0" err="1">
                <a:latin typeface="Times New Roman"/>
                <a:cs typeface="Times New Roman"/>
              </a:rPr>
              <a:t>doi:https</a:t>
            </a:r>
            <a:r>
              <a:rPr lang="en-GB" sz="1600" dirty="0">
                <a:latin typeface="Times New Roman"/>
                <a:cs typeface="Times New Roman"/>
              </a:rPr>
              <a:t>://doi.org/10.1016/j.spc.2025.09.007. </a:t>
            </a:r>
          </a:p>
          <a:p>
            <a:r>
              <a:rPr lang="en-GB" sz="1600" dirty="0">
                <a:latin typeface="Times New Roman"/>
                <a:cs typeface="Times New Roman"/>
              </a:rPr>
              <a:t>Mitchell, A., Ruddick, P. and Martin, J. (2025). ‘Business rates changes will cost me £62,000’. </a:t>
            </a:r>
            <a:r>
              <a:rPr lang="en-GB" sz="1600" i="1" dirty="0">
                <a:latin typeface="Times New Roman"/>
                <a:cs typeface="Times New Roman"/>
              </a:rPr>
              <a:t>BBC News</a:t>
            </a:r>
            <a:r>
              <a:rPr lang="en-GB" sz="1600" dirty="0">
                <a:latin typeface="Times New Roman"/>
                <a:cs typeface="Times New Roman"/>
              </a:rPr>
              <a:t>. [online] 28 Nov. Available at: </a:t>
            </a:r>
            <a:r>
              <a:rPr lang="en-GB" sz="1600" dirty="0">
                <a:latin typeface="Times New Roman"/>
                <a:cs typeface="Times New Roman"/>
                <a:hlinkClick r:id="rId5"/>
              </a:rPr>
              <a:t>https://www.bbc.co.uk/news/articles/cvgj85x380do</a:t>
            </a:r>
            <a:r>
              <a:rPr lang="en-GB" sz="1600" dirty="0">
                <a:latin typeface="Times New Roman"/>
                <a:cs typeface="Times New Roman"/>
              </a:rPr>
              <a:t>.</a:t>
            </a:r>
          </a:p>
          <a:p>
            <a:endParaRPr lang="en-GB" sz="1200" dirty="0">
              <a:latin typeface="Times New Roman"/>
              <a:cs typeface="Times New Roman"/>
            </a:endParaRPr>
          </a:p>
        </p:txBody>
      </p:sp>
    </p:spTree>
    <p:extLst>
      <p:ext uri="{BB962C8B-B14F-4D97-AF65-F5344CB8AC3E}">
        <p14:creationId xmlns:p14="http://schemas.microsoft.com/office/powerpoint/2010/main" val="1711243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ef40dba611ac93952f3749339289eb36">
  <xsd:schema xmlns:xsd="http://www.w3.org/2001/XMLSchema" xmlns:xs="http://www.w3.org/2001/XMLSchema" xmlns:p="http://schemas.microsoft.com/office/2006/metadata/properties" xmlns:ns3="901b7179-a49d-4669-ab88-101a0e80079b" targetNamespace="http://schemas.microsoft.com/office/2006/metadata/properties" ma:root="true" ma:fieldsID="544fb005d455bc5f854c614046e3425f"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B2F2D6-F7B1-4501-BBA9-4E01D55916B3}">
  <ds:schemaRefs>
    <ds:schemaRef ds:uri="http://schemas.microsoft.com/sharepoint/v3/contenttype/forms"/>
  </ds:schemaRefs>
</ds:datastoreItem>
</file>

<file path=customXml/itemProps2.xml><?xml version="1.0" encoding="utf-8"?>
<ds:datastoreItem xmlns:ds="http://schemas.openxmlformats.org/officeDocument/2006/customXml" ds:itemID="{812EA286-57F0-425D-9593-7538B647AB81}">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310B75E-24F2-4775-9BEE-4F2EA377500C}">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2</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Today’s Overview </vt:lpstr>
      <vt:lpstr>              Basil’s Bakery </vt:lpstr>
      <vt:lpstr>Nature and Scope of the Issues at Basil’s Bakery</vt:lpstr>
      <vt:lpstr>PESTLE Analysis</vt:lpstr>
      <vt:lpstr>                          PESTLE</vt:lpstr>
      <vt:lpstr>Cause-and-Effect Analysis: Basil’s Bakery</vt:lpstr>
      <vt:lpstr>     Basil’s Bakery Cause-and-Effect Analysis</vt:lpstr>
      <vt:lpstr>PowerPoint Presentation</vt:lpstr>
      <vt:lpstr>Key Findings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Marinela-Ana Matei (2523890)</dc:creator>
  <cp:revision>28</cp:revision>
  <dcterms:created xsi:type="dcterms:W3CDTF">2026-06-05T12:57:40Z</dcterms:created>
  <dcterms:modified xsi:type="dcterms:W3CDTF">2026-06-11T17:35:35Z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