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5"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7BF2EA-8D7D-4C55-AF9A-7A3EB4A9D311}" v="4" dt="2023-02-10T13:59:50.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98" autoAdjust="0"/>
  </p:normalViewPr>
  <p:slideViewPr>
    <p:cSldViewPr>
      <p:cViewPr>
        <p:scale>
          <a:sx n="60" d="100"/>
          <a:sy n="60" d="100"/>
        </p:scale>
        <p:origin x="1460" y="-21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D86A47-B66F-4D55-8C4B-1D061072060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881BD57-5489-4E6E-97DE-613CEF07C2A6}">
      <dgm:prSet/>
      <dgm:spPr/>
      <dgm:t>
        <a:bodyPr/>
        <a:lstStyle/>
        <a:p>
          <a:r>
            <a:rPr lang="en-US"/>
            <a:t>Introduction………………………..…3</a:t>
          </a:r>
        </a:p>
      </dgm:t>
    </dgm:pt>
    <dgm:pt modelId="{6E653B1F-46BF-4A12-8927-D2E2104C3289}" type="parTrans" cxnId="{99083400-8D27-455C-B1A7-721D5B4B2BF0}">
      <dgm:prSet/>
      <dgm:spPr/>
      <dgm:t>
        <a:bodyPr/>
        <a:lstStyle/>
        <a:p>
          <a:endParaRPr lang="en-US"/>
        </a:p>
      </dgm:t>
    </dgm:pt>
    <dgm:pt modelId="{D64B4BD7-DE24-4A9D-9CEF-16B256953747}" type="sibTrans" cxnId="{99083400-8D27-455C-B1A7-721D5B4B2BF0}">
      <dgm:prSet/>
      <dgm:spPr/>
      <dgm:t>
        <a:bodyPr/>
        <a:lstStyle/>
        <a:p>
          <a:endParaRPr lang="en-US"/>
        </a:p>
      </dgm:t>
    </dgm:pt>
    <dgm:pt modelId="{5DC41C28-17E6-4F04-A314-724693DE891E}">
      <dgm:prSet/>
      <dgm:spPr/>
      <dgm:t>
        <a:bodyPr/>
        <a:lstStyle/>
        <a:p>
          <a:r>
            <a:rPr lang="en-US"/>
            <a:t>Marriot Brand Moxy……………….4</a:t>
          </a:r>
        </a:p>
      </dgm:t>
    </dgm:pt>
    <dgm:pt modelId="{DF636523-9077-49E0-87B9-9B3566233DA7}" type="parTrans" cxnId="{5042C5BC-047A-4EA0-A348-431BDADAA5B7}">
      <dgm:prSet/>
      <dgm:spPr/>
      <dgm:t>
        <a:bodyPr/>
        <a:lstStyle/>
        <a:p>
          <a:endParaRPr lang="en-US"/>
        </a:p>
      </dgm:t>
    </dgm:pt>
    <dgm:pt modelId="{5837106B-128B-471B-B312-FE2C5863874C}" type="sibTrans" cxnId="{5042C5BC-047A-4EA0-A348-431BDADAA5B7}">
      <dgm:prSet/>
      <dgm:spPr/>
      <dgm:t>
        <a:bodyPr/>
        <a:lstStyle/>
        <a:p>
          <a:endParaRPr lang="en-US"/>
        </a:p>
      </dgm:t>
    </dgm:pt>
    <dgm:pt modelId="{0A169EC3-E246-480B-8DF7-1252B99C07F4}">
      <dgm:prSet/>
      <dgm:spPr/>
      <dgm:t>
        <a:bodyPr/>
        <a:lstStyle/>
        <a:p>
          <a:r>
            <a:rPr lang="en-US"/>
            <a:t>Marriot main Consumers ………..5</a:t>
          </a:r>
        </a:p>
      </dgm:t>
    </dgm:pt>
    <dgm:pt modelId="{D4530463-63A3-4A07-9EAC-1249B1632154}" type="parTrans" cxnId="{FFF23273-AAE8-4046-A95A-0416676A3B81}">
      <dgm:prSet/>
      <dgm:spPr/>
      <dgm:t>
        <a:bodyPr/>
        <a:lstStyle/>
        <a:p>
          <a:endParaRPr lang="en-US"/>
        </a:p>
      </dgm:t>
    </dgm:pt>
    <dgm:pt modelId="{54518ABF-939E-4A02-8961-07C8E2A3A55C}" type="sibTrans" cxnId="{FFF23273-AAE8-4046-A95A-0416676A3B81}">
      <dgm:prSet/>
      <dgm:spPr/>
      <dgm:t>
        <a:bodyPr/>
        <a:lstStyle/>
        <a:p>
          <a:endParaRPr lang="en-US"/>
        </a:p>
      </dgm:t>
    </dgm:pt>
    <dgm:pt modelId="{E3FF70E0-45BD-4D70-BB52-21D72CEB25BB}">
      <dgm:prSet/>
      <dgm:spPr/>
      <dgm:t>
        <a:bodyPr/>
        <a:lstStyle/>
        <a:p>
          <a:r>
            <a:rPr lang="en-US"/>
            <a:t>Nature and Scope of Marriot…….6 </a:t>
          </a:r>
        </a:p>
      </dgm:t>
    </dgm:pt>
    <dgm:pt modelId="{99287A30-8BC0-4D0A-909C-0B7F424F2CF4}" type="parTrans" cxnId="{D3FCC119-516B-48D9-B984-53BCD6C0DCB9}">
      <dgm:prSet/>
      <dgm:spPr/>
      <dgm:t>
        <a:bodyPr/>
        <a:lstStyle/>
        <a:p>
          <a:endParaRPr lang="en-US"/>
        </a:p>
      </dgm:t>
    </dgm:pt>
    <dgm:pt modelId="{AC01DC1E-061E-4A49-888C-670BF6393162}" type="sibTrans" cxnId="{D3FCC119-516B-48D9-B984-53BCD6C0DCB9}">
      <dgm:prSet/>
      <dgm:spPr/>
      <dgm:t>
        <a:bodyPr/>
        <a:lstStyle/>
        <a:p>
          <a:endParaRPr lang="en-US"/>
        </a:p>
      </dgm:t>
    </dgm:pt>
    <dgm:pt modelId="{22620FA2-9136-4A70-8E4A-FACC29E73B07}">
      <dgm:prSet/>
      <dgm:spPr/>
      <dgm:t>
        <a:bodyPr/>
        <a:lstStyle/>
        <a:p>
          <a:r>
            <a:rPr lang="en-US"/>
            <a:t>Role and Facilities of Moxy……….7</a:t>
          </a:r>
        </a:p>
      </dgm:t>
    </dgm:pt>
    <dgm:pt modelId="{E39AC72F-8050-4636-A706-ACD7ECBE8196}" type="parTrans" cxnId="{A67897D6-93FF-4917-B9FC-A1F3D91BC1F5}">
      <dgm:prSet/>
      <dgm:spPr/>
      <dgm:t>
        <a:bodyPr/>
        <a:lstStyle/>
        <a:p>
          <a:endParaRPr lang="en-US"/>
        </a:p>
      </dgm:t>
    </dgm:pt>
    <dgm:pt modelId="{0A569467-6101-4FAA-80B2-23F44EE5D36F}" type="sibTrans" cxnId="{A67897D6-93FF-4917-B9FC-A1F3D91BC1F5}">
      <dgm:prSet/>
      <dgm:spPr/>
      <dgm:t>
        <a:bodyPr/>
        <a:lstStyle/>
        <a:p>
          <a:endParaRPr lang="en-US"/>
        </a:p>
      </dgm:t>
    </dgm:pt>
    <dgm:pt modelId="{DC9D201A-F46F-409A-A6AF-A75EFC6D6402}">
      <dgm:prSet/>
      <dgm:spPr/>
      <dgm:t>
        <a:bodyPr/>
        <a:lstStyle/>
        <a:p>
          <a:r>
            <a:rPr lang="en-US"/>
            <a:t>Explaining about role and functions of services…………………………………..8</a:t>
          </a:r>
        </a:p>
      </dgm:t>
    </dgm:pt>
    <dgm:pt modelId="{822FF3CE-6B7F-4810-9818-7E968B8FDFCF}" type="parTrans" cxnId="{96CE5392-AAB4-407B-AF9B-DA898B22D276}">
      <dgm:prSet/>
      <dgm:spPr/>
      <dgm:t>
        <a:bodyPr/>
        <a:lstStyle/>
        <a:p>
          <a:endParaRPr lang="en-US"/>
        </a:p>
      </dgm:t>
    </dgm:pt>
    <dgm:pt modelId="{3681DDF1-3E11-407E-B95F-17B28C06868C}" type="sibTrans" cxnId="{96CE5392-AAB4-407B-AF9B-DA898B22D276}">
      <dgm:prSet/>
      <dgm:spPr/>
      <dgm:t>
        <a:bodyPr/>
        <a:lstStyle/>
        <a:p>
          <a:endParaRPr lang="en-US"/>
        </a:p>
      </dgm:t>
    </dgm:pt>
    <dgm:pt modelId="{C1290AAD-FEA6-4E48-9115-B82E16D788A2}">
      <dgm:prSet/>
      <dgm:spPr/>
      <dgm:t>
        <a:bodyPr/>
        <a:lstStyle/>
        <a:p>
          <a:r>
            <a:rPr lang="en-US"/>
            <a:t>Importance of Hospitality and Guest expectations……………………………..9</a:t>
          </a:r>
        </a:p>
      </dgm:t>
    </dgm:pt>
    <dgm:pt modelId="{57AE001A-1B09-4B09-8CBF-BBD545C5453F}" type="parTrans" cxnId="{8BB4715B-BC37-497E-853C-7A67D6191491}">
      <dgm:prSet/>
      <dgm:spPr/>
      <dgm:t>
        <a:bodyPr/>
        <a:lstStyle/>
        <a:p>
          <a:endParaRPr lang="en-US"/>
        </a:p>
      </dgm:t>
    </dgm:pt>
    <dgm:pt modelId="{5E4969E9-8A86-4DF4-AF56-C20D6B8A742E}" type="sibTrans" cxnId="{8BB4715B-BC37-497E-853C-7A67D6191491}">
      <dgm:prSet/>
      <dgm:spPr/>
      <dgm:t>
        <a:bodyPr/>
        <a:lstStyle/>
        <a:p>
          <a:endParaRPr lang="en-US"/>
        </a:p>
      </dgm:t>
    </dgm:pt>
    <dgm:pt modelId="{D2B8CC1E-4D29-4174-A801-1453DF47D1FD}">
      <dgm:prSet/>
      <dgm:spPr/>
      <dgm:t>
        <a:bodyPr/>
        <a:lstStyle/>
        <a:p>
          <a:r>
            <a:rPr lang="en-US"/>
            <a:t>Conclusion……………………………….10</a:t>
          </a:r>
        </a:p>
      </dgm:t>
    </dgm:pt>
    <dgm:pt modelId="{DA459D01-124C-4D33-8B0A-2351E3E456A7}" type="parTrans" cxnId="{6B71CA16-A2C1-454A-B014-C5249F33CE1A}">
      <dgm:prSet/>
      <dgm:spPr/>
      <dgm:t>
        <a:bodyPr/>
        <a:lstStyle/>
        <a:p>
          <a:endParaRPr lang="en-US"/>
        </a:p>
      </dgm:t>
    </dgm:pt>
    <dgm:pt modelId="{B54CD9BA-D015-47C4-9543-1E1B8F7B1CC3}" type="sibTrans" cxnId="{6B71CA16-A2C1-454A-B014-C5249F33CE1A}">
      <dgm:prSet/>
      <dgm:spPr/>
      <dgm:t>
        <a:bodyPr/>
        <a:lstStyle/>
        <a:p>
          <a:endParaRPr lang="en-US"/>
        </a:p>
      </dgm:t>
    </dgm:pt>
    <dgm:pt modelId="{5EDBC2DE-2EA8-48B3-A6C2-0B5666EEC26B}">
      <dgm:prSet/>
      <dgm:spPr/>
      <dgm:t>
        <a:bodyPr/>
        <a:lstStyle/>
        <a:p>
          <a:r>
            <a:rPr lang="en-US"/>
            <a:t>References……………………………….11</a:t>
          </a:r>
        </a:p>
      </dgm:t>
    </dgm:pt>
    <dgm:pt modelId="{2003155D-6739-4723-882C-9D4A0EBCE4B4}" type="parTrans" cxnId="{4E3AA4D0-1EAE-465A-9B65-4CBDA0FF8775}">
      <dgm:prSet/>
      <dgm:spPr/>
      <dgm:t>
        <a:bodyPr/>
        <a:lstStyle/>
        <a:p>
          <a:endParaRPr lang="en-US"/>
        </a:p>
      </dgm:t>
    </dgm:pt>
    <dgm:pt modelId="{2F5CA4B0-5D7A-4048-9C46-E59C588C3471}" type="sibTrans" cxnId="{4E3AA4D0-1EAE-465A-9B65-4CBDA0FF8775}">
      <dgm:prSet/>
      <dgm:spPr/>
      <dgm:t>
        <a:bodyPr/>
        <a:lstStyle/>
        <a:p>
          <a:endParaRPr lang="en-US"/>
        </a:p>
      </dgm:t>
    </dgm:pt>
    <dgm:pt modelId="{A5EEDBE2-09C6-470C-9B71-0E08C91EC99A}">
      <dgm:prSet/>
      <dgm:spPr/>
      <dgm:t>
        <a:bodyPr/>
        <a:lstStyle/>
        <a:p>
          <a:r>
            <a:rPr lang="en-US"/>
            <a:t>Thank You………………………………..12</a:t>
          </a:r>
        </a:p>
      </dgm:t>
    </dgm:pt>
    <dgm:pt modelId="{C80C24EB-8DC7-4634-A33E-D690B202C8B4}" type="parTrans" cxnId="{A5956101-893B-4466-9BB9-61A6022825AD}">
      <dgm:prSet/>
      <dgm:spPr/>
      <dgm:t>
        <a:bodyPr/>
        <a:lstStyle/>
        <a:p>
          <a:endParaRPr lang="en-US"/>
        </a:p>
      </dgm:t>
    </dgm:pt>
    <dgm:pt modelId="{CD37E28E-FD84-44D0-AC31-5D349F492195}" type="sibTrans" cxnId="{A5956101-893B-4466-9BB9-61A6022825AD}">
      <dgm:prSet/>
      <dgm:spPr/>
      <dgm:t>
        <a:bodyPr/>
        <a:lstStyle/>
        <a:p>
          <a:endParaRPr lang="en-US"/>
        </a:p>
      </dgm:t>
    </dgm:pt>
    <dgm:pt modelId="{741917BD-E2BE-4E62-B49C-44038859DCBE}" type="pres">
      <dgm:prSet presAssocID="{D3D86A47-B66F-4D55-8C4B-1D0610720600}" presName="linear" presStyleCnt="0">
        <dgm:presLayoutVars>
          <dgm:animLvl val="lvl"/>
          <dgm:resizeHandles val="exact"/>
        </dgm:presLayoutVars>
      </dgm:prSet>
      <dgm:spPr/>
    </dgm:pt>
    <dgm:pt modelId="{4AEC9A3E-DB9E-4E1C-B5CF-420240C2E5DF}" type="pres">
      <dgm:prSet presAssocID="{6881BD57-5489-4E6E-97DE-613CEF07C2A6}" presName="parentText" presStyleLbl="node1" presStyleIdx="0" presStyleCnt="10">
        <dgm:presLayoutVars>
          <dgm:chMax val="0"/>
          <dgm:bulletEnabled val="1"/>
        </dgm:presLayoutVars>
      </dgm:prSet>
      <dgm:spPr/>
    </dgm:pt>
    <dgm:pt modelId="{59174E44-3948-493F-BF31-8FBFEDE85D3B}" type="pres">
      <dgm:prSet presAssocID="{D64B4BD7-DE24-4A9D-9CEF-16B256953747}" presName="spacer" presStyleCnt="0"/>
      <dgm:spPr/>
    </dgm:pt>
    <dgm:pt modelId="{A3049CB2-7DBC-49B3-BC0B-B516B35C89F5}" type="pres">
      <dgm:prSet presAssocID="{5DC41C28-17E6-4F04-A314-724693DE891E}" presName="parentText" presStyleLbl="node1" presStyleIdx="1" presStyleCnt="10">
        <dgm:presLayoutVars>
          <dgm:chMax val="0"/>
          <dgm:bulletEnabled val="1"/>
        </dgm:presLayoutVars>
      </dgm:prSet>
      <dgm:spPr/>
    </dgm:pt>
    <dgm:pt modelId="{FC2C39CD-A197-4A30-94DD-287499ECD797}" type="pres">
      <dgm:prSet presAssocID="{5837106B-128B-471B-B312-FE2C5863874C}" presName="spacer" presStyleCnt="0"/>
      <dgm:spPr/>
    </dgm:pt>
    <dgm:pt modelId="{DA0ABF19-CE30-4848-AA4A-E5D728ECCB4A}" type="pres">
      <dgm:prSet presAssocID="{0A169EC3-E246-480B-8DF7-1252B99C07F4}" presName="parentText" presStyleLbl="node1" presStyleIdx="2" presStyleCnt="10">
        <dgm:presLayoutVars>
          <dgm:chMax val="0"/>
          <dgm:bulletEnabled val="1"/>
        </dgm:presLayoutVars>
      </dgm:prSet>
      <dgm:spPr/>
    </dgm:pt>
    <dgm:pt modelId="{078C7E0A-8123-4DEC-B4B3-34C43E1090B4}" type="pres">
      <dgm:prSet presAssocID="{54518ABF-939E-4A02-8961-07C8E2A3A55C}" presName="spacer" presStyleCnt="0"/>
      <dgm:spPr/>
    </dgm:pt>
    <dgm:pt modelId="{4AE7251B-948F-4B7A-B64E-34139D6211A5}" type="pres">
      <dgm:prSet presAssocID="{E3FF70E0-45BD-4D70-BB52-21D72CEB25BB}" presName="parentText" presStyleLbl="node1" presStyleIdx="3" presStyleCnt="10">
        <dgm:presLayoutVars>
          <dgm:chMax val="0"/>
          <dgm:bulletEnabled val="1"/>
        </dgm:presLayoutVars>
      </dgm:prSet>
      <dgm:spPr/>
    </dgm:pt>
    <dgm:pt modelId="{C88291E6-BB40-4557-9E9F-06DF71C9802A}" type="pres">
      <dgm:prSet presAssocID="{AC01DC1E-061E-4A49-888C-670BF6393162}" presName="spacer" presStyleCnt="0"/>
      <dgm:spPr/>
    </dgm:pt>
    <dgm:pt modelId="{E719052A-E76C-4C7A-B2B6-7B53998B0203}" type="pres">
      <dgm:prSet presAssocID="{22620FA2-9136-4A70-8E4A-FACC29E73B07}" presName="parentText" presStyleLbl="node1" presStyleIdx="4" presStyleCnt="10">
        <dgm:presLayoutVars>
          <dgm:chMax val="0"/>
          <dgm:bulletEnabled val="1"/>
        </dgm:presLayoutVars>
      </dgm:prSet>
      <dgm:spPr/>
    </dgm:pt>
    <dgm:pt modelId="{7A044310-678C-40FB-B7CD-0B4CB4B26C34}" type="pres">
      <dgm:prSet presAssocID="{0A569467-6101-4FAA-80B2-23F44EE5D36F}" presName="spacer" presStyleCnt="0"/>
      <dgm:spPr/>
    </dgm:pt>
    <dgm:pt modelId="{098B1DF8-2264-4924-9618-2B73BB41DDB5}" type="pres">
      <dgm:prSet presAssocID="{DC9D201A-F46F-409A-A6AF-A75EFC6D6402}" presName="parentText" presStyleLbl="node1" presStyleIdx="5" presStyleCnt="10">
        <dgm:presLayoutVars>
          <dgm:chMax val="0"/>
          <dgm:bulletEnabled val="1"/>
        </dgm:presLayoutVars>
      </dgm:prSet>
      <dgm:spPr/>
    </dgm:pt>
    <dgm:pt modelId="{939A9C56-0C9A-4F59-85A6-9912623D7AC5}" type="pres">
      <dgm:prSet presAssocID="{3681DDF1-3E11-407E-B95F-17B28C06868C}" presName="spacer" presStyleCnt="0"/>
      <dgm:spPr/>
    </dgm:pt>
    <dgm:pt modelId="{095D6435-3F29-4D45-9285-182C509D6EA7}" type="pres">
      <dgm:prSet presAssocID="{C1290AAD-FEA6-4E48-9115-B82E16D788A2}" presName="parentText" presStyleLbl="node1" presStyleIdx="6" presStyleCnt="10">
        <dgm:presLayoutVars>
          <dgm:chMax val="0"/>
          <dgm:bulletEnabled val="1"/>
        </dgm:presLayoutVars>
      </dgm:prSet>
      <dgm:spPr/>
    </dgm:pt>
    <dgm:pt modelId="{13E643A0-714B-44A7-AB59-401EA80AA89F}" type="pres">
      <dgm:prSet presAssocID="{5E4969E9-8A86-4DF4-AF56-C20D6B8A742E}" presName="spacer" presStyleCnt="0"/>
      <dgm:spPr/>
    </dgm:pt>
    <dgm:pt modelId="{2F4E43A8-51D6-4F2B-9387-C34047898CAB}" type="pres">
      <dgm:prSet presAssocID="{D2B8CC1E-4D29-4174-A801-1453DF47D1FD}" presName="parentText" presStyleLbl="node1" presStyleIdx="7" presStyleCnt="10">
        <dgm:presLayoutVars>
          <dgm:chMax val="0"/>
          <dgm:bulletEnabled val="1"/>
        </dgm:presLayoutVars>
      </dgm:prSet>
      <dgm:spPr/>
    </dgm:pt>
    <dgm:pt modelId="{6ADCEF8B-5C71-49AA-B8F6-54664F045D75}" type="pres">
      <dgm:prSet presAssocID="{B54CD9BA-D015-47C4-9543-1E1B8F7B1CC3}" presName="spacer" presStyleCnt="0"/>
      <dgm:spPr/>
    </dgm:pt>
    <dgm:pt modelId="{E6960518-8605-49CB-98DF-0B7BF1AA66F0}" type="pres">
      <dgm:prSet presAssocID="{5EDBC2DE-2EA8-48B3-A6C2-0B5666EEC26B}" presName="parentText" presStyleLbl="node1" presStyleIdx="8" presStyleCnt="10">
        <dgm:presLayoutVars>
          <dgm:chMax val="0"/>
          <dgm:bulletEnabled val="1"/>
        </dgm:presLayoutVars>
      </dgm:prSet>
      <dgm:spPr/>
    </dgm:pt>
    <dgm:pt modelId="{BEECF133-0BE6-43B7-A277-80A1F664D367}" type="pres">
      <dgm:prSet presAssocID="{2F5CA4B0-5D7A-4048-9C46-E59C588C3471}" presName="spacer" presStyleCnt="0"/>
      <dgm:spPr/>
    </dgm:pt>
    <dgm:pt modelId="{812C8CB2-EE67-45F8-8020-3C9BAFB95CE9}" type="pres">
      <dgm:prSet presAssocID="{A5EEDBE2-09C6-470C-9B71-0E08C91EC99A}" presName="parentText" presStyleLbl="node1" presStyleIdx="9" presStyleCnt="10">
        <dgm:presLayoutVars>
          <dgm:chMax val="0"/>
          <dgm:bulletEnabled val="1"/>
        </dgm:presLayoutVars>
      </dgm:prSet>
      <dgm:spPr/>
    </dgm:pt>
  </dgm:ptLst>
  <dgm:cxnLst>
    <dgm:cxn modelId="{99083400-8D27-455C-B1A7-721D5B4B2BF0}" srcId="{D3D86A47-B66F-4D55-8C4B-1D0610720600}" destId="{6881BD57-5489-4E6E-97DE-613CEF07C2A6}" srcOrd="0" destOrd="0" parTransId="{6E653B1F-46BF-4A12-8927-D2E2104C3289}" sibTransId="{D64B4BD7-DE24-4A9D-9CEF-16B256953747}"/>
    <dgm:cxn modelId="{A5956101-893B-4466-9BB9-61A6022825AD}" srcId="{D3D86A47-B66F-4D55-8C4B-1D0610720600}" destId="{A5EEDBE2-09C6-470C-9B71-0E08C91EC99A}" srcOrd="9" destOrd="0" parTransId="{C80C24EB-8DC7-4634-A33E-D690B202C8B4}" sibTransId="{CD37E28E-FD84-44D0-AC31-5D349F492195}"/>
    <dgm:cxn modelId="{6B71CA16-A2C1-454A-B014-C5249F33CE1A}" srcId="{D3D86A47-B66F-4D55-8C4B-1D0610720600}" destId="{D2B8CC1E-4D29-4174-A801-1453DF47D1FD}" srcOrd="7" destOrd="0" parTransId="{DA459D01-124C-4D33-8B0A-2351E3E456A7}" sibTransId="{B54CD9BA-D015-47C4-9543-1E1B8F7B1CC3}"/>
    <dgm:cxn modelId="{D3FCC119-516B-48D9-B984-53BCD6C0DCB9}" srcId="{D3D86A47-B66F-4D55-8C4B-1D0610720600}" destId="{E3FF70E0-45BD-4D70-BB52-21D72CEB25BB}" srcOrd="3" destOrd="0" parTransId="{99287A30-8BC0-4D0A-909C-0B7F424F2CF4}" sibTransId="{AC01DC1E-061E-4A49-888C-670BF6393162}"/>
    <dgm:cxn modelId="{8BB4715B-BC37-497E-853C-7A67D6191491}" srcId="{D3D86A47-B66F-4D55-8C4B-1D0610720600}" destId="{C1290AAD-FEA6-4E48-9115-B82E16D788A2}" srcOrd="6" destOrd="0" parTransId="{57AE001A-1B09-4B09-8CBF-BBD545C5453F}" sibTransId="{5E4969E9-8A86-4DF4-AF56-C20D6B8A742E}"/>
    <dgm:cxn modelId="{53824C5D-36BD-432A-953C-8B72FF2D8114}" type="presOf" srcId="{A5EEDBE2-09C6-470C-9B71-0E08C91EC99A}" destId="{812C8CB2-EE67-45F8-8020-3C9BAFB95CE9}" srcOrd="0" destOrd="0" presId="urn:microsoft.com/office/officeart/2005/8/layout/vList2"/>
    <dgm:cxn modelId="{BAE6AA67-ED65-4731-A339-00887E67D20C}" type="presOf" srcId="{5EDBC2DE-2EA8-48B3-A6C2-0B5666EEC26B}" destId="{E6960518-8605-49CB-98DF-0B7BF1AA66F0}" srcOrd="0" destOrd="0" presId="urn:microsoft.com/office/officeart/2005/8/layout/vList2"/>
    <dgm:cxn modelId="{531BC267-E875-42B7-A0AF-52FE1967495C}" type="presOf" srcId="{6881BD57-5489-4E6E-97DE-613CEF07C2A6}" destId="{4AEC9A3E-DB9E-4E1C-B5CF-420240C2E5DF}" srcOrd="0" destOrd="0" presId="urn:microsoft.com/office/officeart/2005/8/layout/vList2"/>
    <dgm:cxn modelId="{3DFD346E-AE99-4B1C-A4CD-5B809F47AE09}" type="presOf" srcId="{22620FA2-9136-4A70-8E4A-FACC29E73B07}" destId="{E719052A-E76C-4C7A-B2B6-7B53998B0203}" srcOrd="0" destOrd="0" presId="urn:microsoft.com/office/officeart/2005/8/layout/vList2"/>
    <dgm:cxn modelId="{4A337F72-B5F4-4C1E-8469-8BD2953339B0}" type="presOf" srcId="{DC9D201A-F46F-409A-A6AF-A75EFC6D6402}" destId="{098B1DF8-2264-4924-9618-2B73BB41DDB5}" srcOrd="0" destOrd="0" presId="urn:microsoft.com/office/officeart/2005/8/layout/vList2"/>
    <dgm:cxn modelId="{FFF23273-AAE8-4046-A95A-0416676A3B81}" srcId="{D3D86A47-B66F-4D55-8C4B-1D0610720600}" destId="{0A169EC3-E246-480B-8DF7-1252B99C07F4}" srcOrd="2" destOrd="0" parTransId="{D4530463-63A3-4A07-9EAC-1249B1632154}" sibTransId="{54518ABF-939E-4A02-8961-07C8E2A3A55C}"/>
    <dgm:cxn modelId="{96CE5392-AAB4-407B-AF9B-DA898B22D276}" srcId="{D3D86A47-B66F-4D55-8C4B-1D0610720600}" destId="{DC9D201A-F46F-409A-A6AF-A75EFC6D6402}" srcOrd="5" destOrd="0" parTransId="{822FF3CE-6B7F-4810-9818-7E968B8FDFCF}" sibTransId="{3681DDF1-3E11-407E-B95F-17B28C06868C}"/>
    <dgm:cxn modelId="{8627A59D-ED1E-477E-995A-1E43F516CD4F}" type="presOf" srcId="{5DC41C28-17E6-4F04-A314-724693DE891E}" destId="{A3049CB2-7DBC-49B3-BC0B-B516B35C89F5}" srcOrd="0" destOrd="0" presId="urn:microsoft.com/office/officeart/2005/8/layout/vList2"/>
    <dgm:cxn modelId="{6CB2A29E-D681-4934-A4A3-2E6DCBF91B7D}" type="presOf" srcId="{D3D86A47-B66F-4D55-8C4B-1D0610720600}" destId="{741917BD-E2BE-4E62-B49C-44038859DCBE}" srcOrd="0" destOrd="0" presId="urn:microsoft.com/office/officeart/2005/8/layout/vList2"/>
    <dgm:cxn modelId="{343F07A6-A79F-4F72-9A22-D7E9389E9175}" type="presOf" srcId="{C1290AAD-FEA6-4E48-9115-B82E16D788A2}" destId="{095D6435-3F29-4D45-9285-182C509D6EA7}" srcOrd="0" destOrd="0" presId="urn:microsoft.com/office/officeart/2005/8/layout/vList2"/>
    <dgm:cxn modelId="{5042C5BC-047A-4EA0-A348-431BDADAA5B7}" srcId="{D3D86A47-B66F-4D55-8C4B-1D0610720600}" destId="{5DC41C28-17E6-4F04-A314-724693DE891E}" srcOrd="1" destOrd="0" parTransId="{DF636523-9077-49E0-87B9-9B3566233DA7}" sibTransId="{5837106B-128B-471B-B312-FE2C5863874C}"/>
    <dgm:cxn modelId="{4E3AA4D0-1EAE-465A-9B65-4CBDA0FF8775}" srcId="{D3D86A47-B66F-4D55-8C4B-1D0610720600}" destId="{5EDBC2DE-2EA8-48B3-A6C2-0B5666EEC26B}" srcOrd="8" destOrd="0" parTransId="{2003155D-6739-4723-882C-9D4A0EBCE4B4}" sibTransId="{2F5CA4B0-5D7A-4048-9C46-E59C588C3471}"/>
    <dgm:cxn modelId="{A67897D6-93FF-4917-B9FC-A1F3D91BC1F5}" srcId="{D3D86A47-B66F-4D55-8C4B-1D0610720600}" destId="{22620FA2-9136-4A70-8E4A-FACC29E73B07}" srcOrd="4" destOrd="0" parTransId="{E39AC72F-8050-4636-A706-ACD7ECBE8196}" sibTransId="{0A569467-6101-4FAA-80B2-23F44EE5D36F}"/>
    <dgm:cxn modelId="{5173CAD6-C117-47C8-A450-CE4063C469F4}" type="presOf" srcId="{0A169EC3-E246-480B-8DF7-1252B99C07F4}" destId="{DA0ABF19-CE30-4848-AA4A-E5D728ECCB4A}" srcOrd="0" destOrd="0" presId="urn:microsoft.com/office/officeart/2005/8/layout/vList2"/>
    <dgm:cxn modelId="{23EAFDD6-1FD5-48ED-A774-6DCB1BEFE804}" type="presOf" srcId="{D2B8CC1E-4D29-4174-A801-1453DF47D1FD}" destId="{2F4E43A8-51D6-4F2B-9387-C34047898CAB}" srcOrd="0" destOrd="0" presId="urn:microsoft.com/office/officeart/2005/8/layout/vList2"/>
    <dgm:cxn modelId="{EE1FB2E4-7CAC-4226-A9BF-8DAB50B00EE7}" type="presOf" srcId="{E3FF70E0-45BD-4D70-BB52-21D72CEB25BB}" destId="{4AE7251B-948F-4B7A-B64E-34139D6211A5}" srcOrd="0" destOrd="0" presId="urn:microsoft.com/office/officeart/2005/8/layout/vList2"/>
    <dgm:cxn modelId="{605C7AA4-B06C-43EE-A582-01801F60CBC4}" type="presParOf" srcId="{741917BD-E2BE-4E62-B49C-44038859DCBE}" destId="{4AEC9A3E-DB9E-4E1C-B5CF-420240C2E5DF}" srcOrd="0" destOrd="0" presId="urn:microsoft.com/office/officeart/2005/8/layout/vList2"/>
    <dgm:cxn modelId="{EEB54141-6163-4B9B-8A4D-7836E3439BBA}" type="presParOf" srcId="{741917BD-E2BE-4E62-B49C-44038859DCBE}" destId="{59174E44-3948-493F-BF31-8FBFEDE85D3B}" srcOrd="1" destOrd="0" presId="urn:microsoft.com/office/officeart/2005/8/layout/vList2"/>
    <dgm:cxn modelId="{B59D9DD8-5F47-4979-AF2A-F77BBFC6F642}" type="presParOf" srcId="{741917BD-E2BE-4E62-B49C-44038859DCBE}" destId="{A3049CB2-7DBC-49B3-BC0B-B516B35C89F5}" srcOrd="2" destOrd="0" presId="urn:microsoft.com/office/officeart/2005/8/layout/vList2"/>
    <dgm:cxn modelId="{0C100766-BF8F-4EC2-8BC7-3177EF763882}" type="presParOf" srcId="{741917BD-E2BE-4E62-B49C-44038859DCBE}" destId="{FC2C39CD-A197-4A30-94DD-287499ECD797}" srcOrd="3" destOrd="0" presId="urn:microsoft.com/office/officeart/2005/8/layout/vList2"/>
    <dgm:cxn modelId="{5699B068-4E51-415B-BD11-8AEAC6F0E742}" type="presParOf" srcId="{741917BD-E2BE-4E62-B49C-44038859DCBE}" destId="{DA0ABF19-CE30-4848-AA4A-E5D728ECCB4A}" srcOrd="4" destOrd="0" presId="urn:microsoft.com/office/officeart/2005/8/layout/vList2"/>
    <dgm:cxn modelId="{DCAD8CEF-43E2-4C26-9E1F-A14DB2C2CA18}" type="presParOf" srcId="{741917BD-E2BE-4E62-B49C-44038859DCBE}" destId="{078C7E0A-8123-4DEC-B4B3-34C43E1090B4}" srcOrd="5" destOrd="0" presId="urn:microsoft.com/office/officeart/2005/8/layout/vList2"/>
    <dgm:cxn modelId="{B6A069E7-7807-49A4-A847-B8BDF079B475}" type="presParOf" srcId="{741917BD-E2BE-4E62-B49C-44038859DCBE}" destId="{4AE7251B-948F-4B7A-B64E-34139D6211A5}" srcOrd="6" destOrd="0" presId="urn:microsoft.com/office/officeart/2005/8/layout/vList2"/>
    <dgm:cxn modelId="{8FEB5664-8FCA-40FD-B3F3-EC2DFE12D29C}" type="presParOf" srcId="{741917BD-E2BE-4E62-B49C-44038859DCBE}" destId="{C88291E6-BB40-4557-9E9F-06DF71C9802A}" srcOrd="7" destOrd="0" presId="urn:microsoft.com/office/officeart/2005/8/layout/vList2"/>
    <dgm:cxn modelId="{9B4F9D19-059E-42EB-BCC9-4762076AEDAD}" type="presParOf" srcId="{741917BD-E2BE-4E62-B49C-44038859DCBE}" destId="{E719052A-E76C-4C7A-B2B6-7B53998B0203}" srcOrd="8" destOrd="0" presId="urn:microsoft.com/office/officeart/2005/8/layout/vList2"/>
    <dgm:cxn modelId="{B2FEFAE1-C0CA-47FF-B140-C2B714AC805E}" type="presParOf" srcId="{741917BD-E2BE-4E62-B49C-44038859DCBE}" destId="{7A044310-678C-40FB-B7CD-0B4CB4B26C34}" srcOrd="9" destOrd="0" presId="urn:microsoft.com/office/officeart/2005/8/layout/vList2"/>
    <dgm:cxn modelId="{82F69D3B-CE30-4EC1-A498-B1D9D146C026}" type="presParOf" srcId="{741917BD-E2BE-4E62-B49C-44038859DCBE}" destId="{098B1DF8-2264-4924-9618-2B73BB41DDB5}" srcOrd="10" destOrd="0" presId="urn:microsoft.com/office/officeart/2005/8/layout/vList2"/>
    <dgm:cxn modelId="{8212BD77-0F55-4F3E-9DB0-E993E98233B5}" type="presParOf" srcId="{741917BD-E2BE-4E62-B49C-44038859DCBE}" destId="{939A9C56-0C9A-4F59-85A6-9912623D7AC5}" srcOrd="11" destOrd="0" presId="urn:microsoft.com/office/officeart/2005/8/layout/vList2"/>
    <dgm:cxn modelId="{E9DAE224-52DC-46C8-8BCA-EAA3D7A72D6B}" type="presParOf" srcId="{741917BD-E2BE-4E62-B49C-44038859DCBE}" destId="{095D6435-3F29-4D45-9285-182C509D6EA7}" srcOrd="12" destOrd="0" presId="urn:microsoft.com/office/officeart/2005/8/layout/vList2"/>
    <dgm:cxn modelId="{79CD28F7-1C26-416C-AE79-9C69B7B408A5}" type="presParOf" srcId="{741917BD-E2BE-4E62-B49C-44038859DCBE}" destId="{13E643A0-714B-44A7-AB59-401EA80AA89F}" srcOrd="13" destOrd="0" presId="urn:microsoft.com/office/officeart/2005/8/layout/vList2"/>
    <dgm:cxn modelId="{D14F7F05-A901-4DB7-AFE9-CD15936EB0A5}" type="presParOf" srcId="{741917BD-E2BE-4E62-B49C-44038859DCBE}" destId="{2F4E43A8-51D6-4F2B-9387-C34047898CAB}" srcOrd="14" destOrd="0" presId="urn:microsoft.com/office/officeart/2005/8/layout/vList2"/>
    <dgm:cxn modelId="{586BF532-9D20-483A-B4FF-E0E86905922E}" type="presParOf" srcId="{741917BD-E2BE-4E62-B49C-44038859DCBE}" destId="{6ADCEF8B-5C71-49AA-B8F6-54664F045D75}" srcOrd="15" destOrd="0" presId="urn:microsoft.com/office/officeart/2005/8/layout/vList2"/>
    <dgm:cxn modelId="{01D9C83A-D027-42A3-8D10-D14418F9088D}" type="presParOf" srcId="{741917BD-E2BE-4E62-B49C-44038859DCBE}" destId="{E6960518-8605-49CB-98DF-0B7BF1AA66F0}" srcOrd="16" destOrd="0" presId="urn:microsoft.com/office/officeart/2005/8/layout/vList2"/>
    <dgm:cxn modelId="{DD067F49-4246-4C24-953A-5E4B3137701C}" type="presParOf" srcId="{741917BD-E2BE-4E62-B49C-44038859DCBE}" destId="{BEECF133-0BE6-43B7-A277-80A1F664D367}" srcOrd="17" destOrd="0" presId="urn:microsoft.com/office/officeart/2005/8/layout/vList2"/>
    <dgm:cxn modelId="{6B9FA5E6-6317-49C9-BAB9-64D41FAC86EC}" type="presParOf" srcId="{741917BD-E2BE-4E62-B49C-44038859DCBE}" destId="{812C8CB2-EE67-45F8-8020-3C9BAFB95CE9}" srcOrd="1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B3F95B-5CBC-4D51-8E73-65A9FD96505F}"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109B5C53-129F-4C29-BB05-38F67B67A883}">
      <dgm:prSet/>
      <dgm:spPr/>
      <dgm:t>
        <a:bodyPr/>
        <a:lstStyle/>
        <a:p>
          <a:pPr>
            <a:lnSpc>
              <a:spcPct val="100000"/>
            </a:lnSpc>
            <a:defRPr cap="all"/>
          </a:pPr>
          <a:r>
            <a:rPr lang="en-US"/>
            <a:t>The main consumers for Marriott's Moxy Hotels brand is the </a:t>
          </a:r>
          <a:r>
            <a:rPr lang="en-US" b="1"/>
            <a:t>millennial generation </a:t>
          </a:r>
          <a:r>
            <a:rPr lang="en-US"/>
            <a:t>and </a:t>
          </a:r>
          <a:r>
            <a:rPr lang="en-US" b="1"/>
            <a:t>cost-conscious tourists </a:t>
          </a:r>
          <a:r>
            <a:rPr lang="en-US"/>
            <a:t>searching for attractive rooms at reasonable prices. </a:t>
          </a:r>
        </a:p>
      </dgm:t>
    </dgm:pt>
    <dgm:pt modelId="{EFA1A0DF-F98A-4E40-8A4D-C3A97B2A6E46}" type="parTrans" cxnId="{5CBA06AA-6DEC-43BE-AAA1-93F687F67EC2}">
      <dgm:prSet/>
      <dgm:spPr/>
      <dgm:t>
        <a:bodyPr/>
        <a:lstStyle/>
        <a:p>
          <a:endParaRPr lang="en-US"/>
        </a:p>
      </dgm:t>
    </dgm:pt>
    <dgm:pt modelId="{E9EA00C3-D73B-4761-8EAD-B5768DBA6243}" type="sibTrans" cxnId="{5CBA06AA-6DEC-43BE-AAA1-93F687F67EC2}">
      <dgm:prSet/>
      <dgm:spPr/>
      <dgm:t>
        <a:bodyPr/>
        <a:lstStyle/>
        <a:p>
          <a:endParaRPr lang="en-US"/>
        </a:p>
      </dgm:t>
    </dgm:pt>
    <dgm:pt modelId="{BD352A2B-C5AE-4673-A67D-76A70299C83F}">
      <dgm:prSet/>
      <dgm:spPr/>
      <dgm:t>
        <a:bodyPr/>
        <a:lstStyle/>
        <a:p>
          <a:pPr>
            <a:lnSpc>
              <a:spcPct val="100000"/>
            </a:lnSpc>
            <a:defRPr cap="all"/>
          </a:pPr>
          <a:r>
            <a:rPr lang="en-US"/>
            <a:t>More youthful tourists who appreciate a dynamic and social climate may especially partake in Moxy's stylistic theme, communal spaces, and vibrant bar scenes (Pitardi and Marriott, 2021).</a:t>
          </a:r>
        </a:p>
      </dgm:t>
    </dgm:pt>
    <dgm:pt modelId="{A491E631-CE17-4BBA-8746-C48BDAE4BE24}" type="parTrans" cxnId="{EA1AD144-3A6B-424C-AACA-4D72CB6F183E}">
      <dgm:prSet/>
      <dgm:spPr/>
      <dgm:t>
        <a:bodyPr/>
        <a:lstStyle/>
        <a:p>
          <a:endParaRPr lang="en-US"/>
        </a:p>
      </dgm:t>
    </dgm:pt>
    <dgm:pt modelId="{2AC5B0CF-7FF9-4645-8DD4-97BE67F9CD0D}" type="sibTrans" cxnId="{EA1AD144-3A6B-424C-AACA-4D72CB6F183E}">
      <dgm:prSet/>
      <dgm:spPr/>
      <dgm:t>
        <a:bodyPr/>
        <a:lstStyle/>
        <a:p>
          <a:endParaRPr lang="en-US"/>
        </a:p>
      </dgm:t>
    </dgm:pt>
    <dgm:pt modelId="{32DDAA3D-19FE-4CA5-B6CD-AA03CE705A81}" type="pres">
      <dgm:prSet presAssocID="{00B3F95B-5CBC-4D51-8E73-65A9FD96505F}" presName="root" presStyleCnt="0">
        <dgm:presLayoutVars>
          <dgm:dir/>
          <dgm:resizeHandles val="exact"/>
        </dgm:presLayoutVars>
      </dgm:prSet>
      <dgm:spPr/>
    </dgm:pt>
    <dgm:pt modelId="{728C92F5-E0A5-48F4-BBA5-F140044C2704}" type="pres">
      <dgm:prSet presAssocID="{109B5C53-129F-4C29-BB05-38F67B67A883}" presName="compNode" presStyleCnt="0"/>
      <dgm:spPr/>
    </dgm:pt>
    <dgm:pt modelId="{393E787B-3638-4C72-B629-B65A11C55052}" type="pres">
      <dgm:prSet presAssocID="{109B5C53-129F-4C29-BB05-38F67B67A883}" presName="iconBgRect" presStyleLbl="bgShp" presStyleIdx="0" presStyleCnt="2"/>
      <dgm:spPr/>
    </dgm:pt>
    <dgm:pt modelId="{F6D91538-5DED-44DB-BFCE-F281917AE1B1}" type="pres">
      <dgm:prSet presAssocID="{109B5C53-129F-4C29-BB05-38F67B67A88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27933961-706C-4DD9-AC90-B49170BD422C}" type="pres">
      <dgm:prSet presAssocID="{109B5C53-129F-4C29-BB05-38F67B67A883}" presName="spaceRect" presStyleCnt="0"/>
      <dgm:spPr/>
    </dgm:pt>
    <dgm:pt modelId="{875E0E58-1703-4176-BBEC-DE7D94BB0E4A}" type="pres">
      <dgm:prSet presAssocID="{109B5C53-129F-4C29-BB05-38F67B67A883}" presName="textRect" presStyleLbl="revTx" presStyleIdx="0" presStyleCnt="2">
        <dgm:presLayoutVars>
          <dgm:chMax val="1"/>
          <dgm:chPref val="1"/>
        </dgm:presLayoutVars>
      </dgm:prSet>
      <dgm:spPr/>
    </dgm:pt>
    <dgm:pt modelId="{92240185-5B15-452F-B633-80C0F86FF125}" type="pres">
      <dgm:prSet presAssocID="{E9EA00C3-D73B-4761-8EAD-B5768DBA6243}" presName="sibTrans" presStyleCnt="0"/>
      <dgm:spPr/>
    </dgm:pt>
    <dgm:pt modelId="{971085E2-2016-4B89-8B81-036019736E25}" type="pres">
      <dgm:prSet presAssocID="{BD352A2B-C5AE-4673-A67D-76A70299C83F}" presName="compNode" presStyleCnt="0"/>
      <dgm:spPr/>
    </dgm:pt>
    <dgm:pt modelId="{2E733AA1-DE37-4997-B7CF-26B74F05BCB1}" type="pres">
      <dgm:prSet presAssocID="{BD352A2B-C5AE-4673-A67D-76A70299C83F}" presName="iconBgRect" presStyleLbl="bgShp" presStyleIdx="1" presStyleCnt="2"/>
      <dgm:spPr/>
    </dgm:pt>
    <dgm:pt modelId="{E2E817AA-B316-450F-895D-6439E0D13BCD}" type="pres">
      <dgm:prSet presAssocID="{BD352A2B-C5AE-4673-A67D-76A70299C83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mpagne Glasses"/>
        </a:ext>
      </dgm:extLst>
    </dgm:pt>
    <dgm:pt modelId="{FF9A13A1-BD1F-4DC2-B1D1-2E539FF8C6D3}" type="pres">
      <dgm:prSet presAssocID="{BD352A2B-C5AE-4673-A67D-76A70299C83F}" presName="spaceRect" presStyleCnt="0"/>
      <dgm:spPr/>
    </dgm:pt>
    <dgm:pt modelId="{C233D301-399A-4981-8F9C-7F3857A30BFD}" type="pres">
      <dgm:prSet presAssocID="{BD352A2B-C5AE-4673-A67D-76A70299C83F}" presName="textRect" presStyleLbl="revTx" presStyleIdx="1" presStyleCnt="2">
        <dgm:presLayoutVars>
          <dgm:chMax val="1"/>
          <dgm:chPref val="1"/>
        </dgm:presLayoutVars>
      </dgm:prSet>
      <dgm:spPr/>
    </dgm:pt>
  </dgm:ptLst>
  <dgm:cxnLst>
    <dgm:cxn modelId="{7E9BA741-F601-45D0-B74B-AFD080A55665}" type="presOf" srcId="{00B3F95B-5CBC-4D51-8E73-65A9FD96505F}" destId="{32DDAA3D-19FE-4CA5-B6CD-AA03CE705A81}" srcOrd="0" destOrd="0" presId="urn:microsoft.com/office/officeart/2018/5/layout/IconCircleLabelList"/>
    <dgm:cxn modelId="{EA1AD144-3A6B-424C-AACA-4D72CB6F183E}" srcId="{00B3F95B-5CBC-4D51-8E73-65A9FD96505F}" destId="{BD352A2B-C5AE-4673-A67D-76A70299C83F}" srcOrd="1" destOrd="0" parTransId="{A491E631-CE17-4BBA-8746-C48BDAE4BE24}" sibTransId="{2AC5B0CF-7FF9-4645-8DD4-97BE67F9CD0D}"/>
    <dgm:cxn modelId="{412A4D87-E752-4436-937F-D70D91AFD5B3}" type="presOf" srcId="{109B5C53-129F-4C29-BB05-38F67B67A883}" destId="{875E0E58-1703-4176-BBEC-DE7D94BB0E4A}" srcOrd="0" destOrd="0" presId="urn:microsoft.com/office/officeart/2018/5/layout/IconCircleLabelList"/>
    <dgm:cxn modelId="{5CBA06AA-6DEC-43BE-AAA1-93F687F67EC2}" srcId="{00B3F95B-5CBC-4D51-8E73-65A9FD96505F}" destId="{109B5C53-129F-4C29-BB05-38F67B67A883}" srcOrd="0" destOrd="0" parTransId="{EFA1A0DF-F98A-4E40-8A4D-C3A97B2A6E46}" sibTransId="{E9EA00C3-D73B-4761-8EAD-B5768DBA6243}"/>
    <dgm:cxn modelId="{F9F917FC-FA82-418F-A65B-161F478F096E}" type="presOf" srcId="{BD352A2B-C5AE-4673-A67D-76A70299C83F}" destId="{C233D301-399A-4981-8F9C-7F3857A30BFD}" srcOrd="0" destOrd="0" presId="urn:microsoft.com/office/officeart/2018/5/layout/IconCircleLabelList"/>
    <dgm:cxn modelId="{51D1917A-9E1C-4BBB-887E-225F06006049}" type="presParOf" srcId="{32DDAA3D-19FE-4CA5-B6CD-AA03CE705A81}" destId="{728C92F5-E0A5-48F4-BBA5-F140044C2704}" srcOrd="0" destOrd="0" presId="urn:microsoft.com/office/officeart/2018/5/layout/IconCircleLabelList"/>
    <dgm:cxn modelId="{6E7AED8C-DEBA-440B-B275-DB8ACEF0FACC}" type="presParOf" srcId="{728C92F5-E0A5-48F4-BBA5-F140044C2704}" destId="{393E787B-3638-4C72-B629-B65A11C55052}" srcOrd="0" destOrd="0" presId="urn:microsoft.com/office/officeart/2018/5/layout/IconCircleLabelList"/>
    <dgm:cxn modelId="{DD8862DA-90BD-44BF-9863-BF5398DAB079}" type="presParOf" srcId="{728C92F5-E0A5-48F4-BBA5-F140044C2704}" destId="{F6D91538-5DED-44DB-BFCE-F281917AE1B1}" srcOrd="1" destOrd="0" presId="urn:microsoft.com/office/officeart/2018/5/layout/IconCircleLabelList"/>
    <dgm:cxn modelId="{46ACC968-27B7-464D-AA9D-F90378A01E05}" type="presParOf" srcId="{728C92F5-E0A5-48F4-BBA5-F140044C2704}" destId="{27933961-706C-4DD9-AC90-B49170BD422C}" srcOrd="2" destOrd="0" presId="urn:microsoft.com/office/officeart/2018/5/layout/IconCircleLabelList"/>
    <dgm:cxn modelId="{09645B4D-B343-4B3F-A5B9-33F85C7F0BE4}" type="presParOf" srcId="{728C92F5-E0A5-48F4-BBA5-F140044C2704}" destId="{875E0E58-1703-4176-BBEC-DE7D94BB0E4A}" srcOrd="3" destOrd="0" presId="urn:microsoft.com/office/officeart/2018/5/layout/IconCircleLabelList"/>
    <dgm:cxn modelId="{122A4B1A-5031-4695-B5FF-480C78E203F7}" type="presParOf" srcId="{32DDAA3D-19FE-4CA5-B6CD-AA03CE705A81}" destId="{92240185-5B15-452F-B633-80C0F86FF125}" srcOrd="1" destOrd="0" presId="urn:microsoft.com/office/officeart/2018/5/layout/IconCircleLabelList"/>
    <dgm:cxn modelId="{E7B9CAF1-B1D7-44C9-B98D-50DAC73268FE}" type="presParOf" srcId="{32DDAA3D-19FE-4CA5-B6CD-AA03CE705A81}" destId="{971085E2-2016-4B89-8B81-036019736E25}" srcOrd="2" destOrd="0" presId="urn:microsoft.com/office/officeart/2018/5/layout/IconCircleLabelList"/>
    <dgm:cxn modelId="{1543ACF2-2351-4D9D-8DA0-C8DB56071A7E}" type="presParOf" srcId="{971085E2-2016-4B89-8B81-036019736E25}" destId="{2E733AA1-DE37-4997-B7CF-26B74F05BCB1}" srcOrd="0" destOrd="0" presId="urn:microsoft.com/office/officeart/2018/5/layout/IconCircleLabelList"/>
    <dgm:cxn modelId="{5A9AD833-05BE-4A28-9526-2D054C590AC8}" type="presParOf" srcId="{971085E2-2016-4B89-8B81-036019736E25}" destId="{E2E817AA-B316-450F-895D-6439E0D13BCD}" srcOrd="1" destOrd="0" presId="urn:microsoft.com/office/officeart/2018/5/layout/IconCircleLabelList"/>
    <dgm:cxn modelId="{43F58D91-6B31-422E-91D0-0E5DEEC4451F}" type="presParOf" srcId="{971085E2-2016-4B89-8B81-036019736E25}" destId="{FF9A13A1-BD1F-4DC2-B1D1-2E539FF8C6D3}" srcOrd="2" destOrd="0" presId="urn:microsoft.com/office/officeart/2018/5/layout/IconCircleLabelList"/>
    <dgm:cxn modelId="{F7770D47-09AC-4209-B6C4-18C2AB87118D}" type="presParOf" srcId="{971085E2-2016-4B89-8B81-036019736E25}" destId="{C233D301-399A-4981-8F9C-7F3857A30BF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5800AB-C241-48A1-998E-15B886CA6A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D9BA6F2-B3DF-4181-B679-C3D2C314D0CB}">
      <dgm:prSet/>
      <dgm:spPr/>
      <dgm:t>
        <a:bodyPr/>
        <a:lstStyle/>
        <a:p>
          <a:r>
            <a:rPr lang="en-US"/>
            <a:t>In order to give visitors a comfortable and memorable experience, hospitality is a vital part of the tourism and travel sector. Some points are:</a:t>
          </a:r>
        </a:p>
      </dgm:t>
    </dgm:pt>
    <dgm:pt modelId="{1FDBC36C-A38C-48A5-9E17-C88E12BF9C26}" type="parTrans" cxnId="{A481231F-960B-404F-8BD8-E1BA6646D328}">
      <dgm:prSet/>
      <dgm:spPr/>
      <dgm:t>
        <a:bodyPr/>
        <a:lstStyle/>
        <a:p>
          <a:endParaRPr lang="en-US"/>
        </a:p>
      </dgm:t>
    </dgm:pt>
    <dgm:pt modelId="{FC534EA2-DFC1-403D-8D2E-CAF2C5ED9D48}" type="sibTrans" cxnId="{A481231F-960B-404F-8BD8-E1BA6646D328}">
      <dgm:prSet/>
      <dgm:spPr/>
      <dgm:t>
        <a:bodyPr/>
        <a:lstStyle/>
        <a:p>
          <a:endParaRPr lang="en-US"/>
        </a:p>
      </dgm:t>
    </dgm:pt>
    <dgm:pt modelId="{E8A50178-91C3-47AF-9560-D8D428E38852}">
      <dgm:prSet/>
      <dgm:spPr/>
      <dgm:t>
        <a:bodyPr/>
        <a:lstStyle/>
        <a:p>
          <a:r>
            <a:rPr lang="en-US"/>
            <a:t>Customer Satisfaction </a:t>
          </a:r>
        </a:p>
      </dgm:t>
    </dgm:pt>
    <dgm:pt modelId="{4878A089-4258-47E8-8A52-8E62BD987053}" type="parTrans" cxnId="{3221FBA2-C1AB-4BF8-95A1-15E5CCB16A3C}">
      <dgm:prSet/>
      <dgm:spPr/>
      <dgm:t>
        <a:bodyPr/>
        <a:lstStyle/>
        <a:p>
          <a:endParaRPr lang="en-US"/>
        </a:p>
      </dgm:t>
    </dgm:pt>
    <dgm:pt modelId="{1EA4DB5C-DC75-43AF-B2B6-CF93A80BA332}" type="sibTrans" cxnId="{3221FBA2-C1AB-4BF8-95A1-15E5CCB16A3C}">
      <dgm:prSet/>
      <dgm:spPr/>
      <dgm:t>
        <a:bodyPr/>
        <a:lstStyle/>
        <a:p>
          <a:endParaRPr lang="en-US"/>
        </a:p>
      </dgm:t>
    </dgm:pt>
    <dgm:pt modelId="{01AAA2EE-6B4E-4766-81DB-081B2673E7FB}">
      <dgm:prSet/>
      <dgm:spPr/>
      <dgm:t>
        <a:bodyPr/>
        <a:lstStyle/>
        <a:p>
          <a:r>
            <a:rPr lang="en-US"/>
            <a:t>Economic Impact </a:t>
          </a:r>
        </a:p>
      </dgm:t>
    </dgm:pt>
    <dgm:pt modelId="{3D1EF058-EEDC-46E7-B4CD-A0AA2BEBC4D1}" type="parTrans" cxnId="{E46E2E79-D12E-436A-8CEC-18D6745AFEEC}">
      <dgm:prSet/>
      <dgm:spPr/>
      <dgm:t>
        <a:bodyPr/>
        <a:lstStyle/>
        <a:p>
          <a:endParaRPr lang="en-US"/>
        </a:p>
      </dgm:t>
    </dgm:pt>
    <dgm:pt modelId="{8F3DDE9D-BDB4-4874-8E70-CC7A998534F3}" type="sibTrans" cxnId="{E46E2E79-D12E-436A-8CEC-18D6745AFEEC}">
      <dgm:prSet/>
      <dgm:spPr/>
      <dgm:t>
        <a:bodyPr/>
        <a:lstStyle/>
        <a:p>
          <a:endParaRPr lang="en-US"/>
        </a:p>
      </dgm:t>
    </dgm:pt>
    <dgm:pt modelId="{8CBE6C70-D2F5-4ED6-AD88-E90D857B904A}">
      <dgm:prSet/>
      <dgm:spPr/>
      <dgm:t>
        <a:bodyPr/>
        <a:lstStyle/>
        <a:p>
          <a:r>
            <a:rPr lang="en-US"/>
            <a:t>Personal Growth </a:t>
          </a:r>
        </a:p>
      </dgm:t>
    </dgm:pt>
    <dgm:pt modelId="{C4B148DE-DF8A-411D-9CAB-F1E420167273}" type="parTrans" cxnId="{E0CC2C74-9C65-4AD9-BB94-525558B1AB69}">
      <dgm:prSet/>
      <dgm:spPr/>
      <dgm:t>
        <a:bodyPr/>
        <a:lstStyle/>
        <a:p>
          <a:endParaRPr lang="en-US"/>
        </a:p>
      </dgm:t>
    </dgm:pt>
    <dgm:pt modelId="{8FFF8DA8-8DAC-4C88-944E-A964FFADD64A}" type="sibTrans" cxnId="{E0CC2C74-9C65-4AD9-BB94-525558B1AB69}">
      <dgm:prSet/>
      <dgm:spPr/>
      <dgm:t>
        <a:bodyPr/>
        <a:lstStyle/>
        <a:p>
          <a:endParaRPr lang="en-US"/>
        </a:p>
      </dgm:t>
    </dgm:pt>
    <dgm:pt modelId="{EA47A73F-C5BD-4DE0-8062-BA56E7332A76}">
      <dgm:prSet/>
      <dgm:spPr/>
      <dgm:t>
        <a:bodyPr/>
        <a:lstStyle/>
        <a:p>
          <a:r>
            <a:rPr lang="en-US"/>
            <a:t>Cultural Exchange </a:t>
          </a:r>
        </a:p>
      </dgm:t>
    </dgm:pt>
    <dgm:pt modelId="{885F8C6E-B81E-45E0-BD8A-C1D0FA86FF13}" type="parTrans" cxnId="{3A7FE51B-D92E-4BA0-A53F-55C99F9DD682}">
      <dgm:prSet/>
      <dgm:spPr/>
      <dgm:t>
        <a:bodyPr/>
        <a:lstStyle/>
        <a:p>
          <a:endParaRPr lang="en-US"/>
        </a:p>
      </dgm:t>
    </dgm:pt>
    <dgm:pt modelId="{8F5F7704-9612-42DB-8AF6-CC1FD563E87C}" type="sibTrans" cxnId="{3A7FE51B-D92E-4BA0-A53F-55C99F9DD682}">
      <dgm:prSet/>
      <dgm:spPr/>
      <dgm:t>
        <a:bodyPr/>
        <a:lstStyle/>
        <a:p>
          <a:endParaRPr lang="en-US"/>
        </a:p>
      </dgm:t>
    </dgm:pt>
    <dgm:pt modelId="{C9F8A772-379B-4F80-8C7E-EC2DFB116CA8}">
      <dgm:prSet/>
      <dgm:spPr/>
      <dgm:t>
        <a:bodyPr/>
        <a:lstStyle/>
        <a:p>
          <a:r>
            <a:rPr lang="en-US" b="1"/>
            <a:t>Guest Expectations</a:t>
          </a:r>
          <a:endParaRPr lang="en-US"/>
        </a:p>
      </dgm:t>
    </dgm:pt>
    <dgm:pt modelId="{D701EEDD-5F37-4473-A4CD-586064A860D4}" type="parTrans" cxnId="{358BFB6B-5521-4358-8BF4-6610E3C2DA19}">
      <dgm:prSet/>
      <dgm:spPr/>
      <dgm:t>
        <a:bodyPr/>
        <a:lstStyle/>
        <a:p>
          <a:endParaRPr lang="en-US"/>
        </a:p>
      </dgm:t>
    </dgm:pt>
    <dgm:pt modelId="{49609196-E2C2-4E00-AE03-8A86546459EC}" type="sibTrans" cxnId="{358BFB6B-5521-4358-8BF4-6610E3C2DA19}">
      <dgm:prSet/>
      <dgm:spPr/>
      <dgm:t>
        <a:bodyPr/>
        <a:lstStyle/>
        <a:p>
          <a:endParaRPr lang="en-US"/>
        </a:p>
      </dgm:t>
    </dgm:pt>
    <dgm:pt modelId="{ABFA1992-5145-4F3A-B4AA-80532637355E}">
      <dgm:prSet/>
      <dgm:spPr/>
      <dgm:t>
        <a:bodyPr/>
        <a:lstStyle/>
        <a:p>
          <a:r>
            <a:rPr lang="en-US"/>
            <a:t>Comfort and cleanliness</a:t>
          </a:r>
        </a:p>
      </dgm:t>
    </dgm:pt>
    <dgm:pt modelId="{47AD1F03-BCC9-40AC-B541-B2903652CD83}" type="parTrans" cxnId="{0BCBA4DF-41DE-4D75-9349-DE3F0B743406}">
      <dgm:prSet/>
      <dgm:spPr/>
      <dgm:t>
        <a:bodyPr/>
        <a:lstStyle/>
        <a:p>
          <a:endParaRPr lang="en-US"/>
        </a:p>
      </dgm:t>
    </dgm:pt>
    <dgm:pt modelId="{E705C257-C280-4734-BB53-3A2103E53F26}" type="sibTrans" cxnId="{0BCBA4DF-41DE-4D75-9349-DE3F0B743406}">
      <dgm:prSet/>
      <dgm:spPr/>
      <dgm:t>
        <a:bodyPr/>
        <a:lstStyle/>
        <a:p>
          <a:endParaRPr lang="en-US"/>
        </a:p>
      </dgm:t>
    </dgm:pt>
    <dgm:pt modelId="{DA9DE521-8FAA-4AC2-A216-743022F37A86}">
      <dgm:prSet/>
      <dgm:spPr/>
      <dgm:t>
        <a:bodyPr/>
        <a:lstStyle/>
        <a:p>
          <a:r>
            <a:rPr lang="en-US"/>
            <a:t>Personalized service</a:t>
          </a:r>
        </a:p>
      </dgm:t>
    </dgm:pt>
    <dgm:pt modelId="{174B39FB-17AA-4DBB-917A-86FECB0DC8CD}" type="parTrans" cxnId="{04EFD80E-3802-468F-A9BB-299BABE2CEB1}">
      <dgm:prSet/>
      <dgm:spPr/>
      <dgm:t>
        <a:bodyPr/>
        <a:lstStyle/>
        <a:p>
          <a:endParaRPr lang="en-US"/>
        </a:p>
      </dgm:t>
    </dgm:pt>
    <dgm:pt modelId="{6880A2FE-7F78-4948-ACA0-A5AD57ECF068}" type="sibTrans" cxnId="{04EFD80E-3802-468F-A9BB-299BABE2CEB1}">
      <dgm:prSet/>
      <dgm:spPr/>
      <dgm:t>
        <a:bodyPr/>
        <a:lstStyle/>
        <a:p>
          <a:endParaRPr lang="en-US"/>
        </a:p>
      </dgm:t>
    </dgm:pt>
    <dgm:pt modelId="{074D3E97-0365-4C01-9F21-792A12FC08FD}">
      <dgm:prSet/>
      <dgm:spPr/>
      <dgm:t>
        <a:bodyPr/>
        <a:lstStyle/>
        <a:p>
          <a:r>
            <a:rPr lang="en-US"/>
            <a:t>Safe and Secure </a:t>
          </a:r>
        </a:p>
      </dgm:t>
    </dgm:pt>
    <dgm:pt modelId="{CA4304EC-6F84-4C76-82A7-AB678759F167}" type="parTrans" cxnId="{0910364A-10BA-4E9C-B714-959F8DD4DFBE}">
      <dgm:prSet/>
      <dgm:spPr/>
      <dgm:t>
        <a:bodyPr/>
        <a:lstStyle/>
        <a:p>
          <a:endParaRPr lang="en-US"/>
        </a:p>
      </dgm:t>
    </dgm:pt>
    <dgm:pt modelId="{8AA49815-452C-4562-8BCA-7A058AAE61C1}" type="sibTrans" cxnId="{0910364A-10BA-4E9C-B714-959F8DD4DFBE}">
      <dgm:prSet/>
      <dgm:spPr/>
      <dgm:t>
        <a:bodyPr/>
        <a:lstStyle/>
        <a:p>
          <a:endParaRPr lang="en-US"/>
        </a:p>
      </dgm:t>
    </dgm:pt>
    <dgm:pt modelId="{47B917A7-2CAA-478F-B144-7547BDF6ECE7}">
      <dgm:prSet/>
      <dgm:spPr/>
      <dgm:t>
        <a:bodyPr/>
        <a:lstStyle/>
        <a:p>
          <a:r>
            <a:rPr lang="en-US"/>
            <a:t>Etc (Rhou and Singal, 2020).</a:t>
          </a:r>
        </a:p>
      </dgm:t>
    </dgm:pt>
    <dgm:pt modelId="{6334713D-7FCF-4A55-BAFE-E2D4D51AB5F7}" type="parTrans" cxnId="{4D2E39D5-0441-4F0F-8BF3-1CD813F26138}">
      <dgm:prSet/>
      <dgm:spPr/>
      <dgm:t>
        <a:bodyPr/>
        <a:lstStyle/>
        <a:p>
          <a:endParaRPr lang="en-US"/>
        </a:p>
      </dgm:t>
    </dgm:pt>
    <dgm:pt modelId="{E544B787-0B84-493F-83A0-BDEDD05D65F7}" type="sibTrans" cxnId="{4D2E39D5-0441-4F0F-8BF3-1CD813F26138}">
      <dgm:prSet/>
      <dgm:spPr/>
      <dgm:t>
        <a:bodyPr/>
        <a:lstStyle/>
        <a:p>
          <a:endParaRPr lang="en-US"/>
        </a:p>
      </dgm:t>
    </dgm:pt>
    <dgm:pt modelId="{179FBEF9-7208-43C3-851B-D8861ADD2513}" type="pres">
      <dgm:prSet presAssocID="{905800AB-C241-48A1-998E-15B886CA6A40}" presName="linear" presStyleCnt="0">
        <dgm:presLayoutVars>
          <dgm:animLvl val="lvl"/>
          <dgm:resizeHandles val="exact"/>
        </dgm:presLayoutVars>
      </dgm:prSet>
      <dgm:spPr/>
    </dgm:pt>
    <dgm:pt modelId="{3BB61B44-23E5-4FC1-9462-DC6B36C0166C}" type="pres">
      <dgm:prSet presAssocID="{0D9BA6F2-B3DF-4181-B679-C3D2C314D0CB}" presName="parentText" presStyleLbl="node1" presStyleIdx="0" presStyleCnt="10">
        <dgm:presLayoutVars>
          <dgm:chMax val="0"/>
          <dgm:bulletEnabled val="1"/>
        </dgm:presLayoutVars>
      </dgm:prSet>
      <dgm:spPr/>
    </dgm:pt>
    <dgm:pt modelId="{C5E2C708-FA22-4906-AF79-B48DF8E38A01}" type="pres">
      <dgm:prSet presAssocID="{FC534EA2-DFC1-403D-8D2E-CAF2C5ED9D48}" presName="spacer" presStyleCnt="0"/>
      <dgm:spPr/>
    </dgm:pt>
    <dgm:pt modelId="{DA472F5C-9D4A-41E2-B5AC-890218B7DEBA}" type="pres">
      <dgm:prSet presAssocID="{E8A50178-91C3-47AF-9560-D8D428E38852}" presName="parentText" presStyleLbl="node1" presStyleIdx="1" presStyleCnt="10">
        <dgm:presLayoutVars>
          <dgm:chMax val="0"/>
          <dgm:bulletEnabled val="1"/>
        </dgm:presLayoutVars>
      </dgm:prSet>
      <dgm:spPr/>
    </dgm:pt>
    <dgm:pt modelId="{C412BD99-D3B0-41A3-A451-DA0C3222CD73}" type="pres">
      <dgm:prSet presAssocID="{1EA4DB5C-DC75-43AF-B2B6-CF93A80BA332}" presName="spacer" presStyleCnt="0"/>
      <dgm:spPr/>
    </dgm:pt>
    <dgm:pt modelId="{D492AAFA-D708-4413-A225-F27A1901EC49}" type="pres">
      <dgm:prSet presAssocID="{01AAA2EE-6B4E-4766-81DB-081B2673E7FB}" presName="parentText" presStyleLbl="node1" presStyleIdx="2" presStyleCnt="10">
        <dgm:presLayoutVars>
          <dgm:chMax val="0"/>
          <dgm:bulletEnabled val="1"/>
        </dgm:presLayoutVars>
      </dgm:prSet>
      <dgm:spPr/>
    </dgm:pt>
    <dgm:pt modelId="{4E87F49B-C2A8-4377-AC1D-6A6EDBB23034}" type="pres">
      <dgm:prSet presAssocID="{8F3DDE9D-BDB4-4874-8E70-CC7A998534F3}" presName="spacer" presStyleCnt="0"/>
      <dgm:spPr/>
    </dgm:pt>
    <dgm:pt modelId="{2C1B53BC-ABDD-4744-9DEC-AD3C34F00B0F}" type="pres">
      <dgm:prSet presAssocID="{8CBE6C70-D2F5-4ED6-AD88-E90D857B904A}" presName="parentText" presStyleLbl="node1" presStyleIdx="3" presStyleCnt="10">
        <dgm:presLayoutVars>
          <dgm:chMax val="0"/>
          <dgm:bulletEnabled val="1"/>
        </dgm:presLayoutVars>
      </dgm:prSet>
      <dgm:spPr/>
    </dgm:pt>
    <dgm:pt modelId="{A528BBFB-802A-4817-AA6A-0C858FC9C09A}" type="pres">
      <dgm:prSet presAssocID="{8FFF8DA8-8DAC-4C88-944E-A964FFADD64A}" presName="spacer" presStyleCnt="0"/>
      <dgm:spPr/>
    </dgm:pt>
    <dgm:pt modelId="{3D941F4C-3032-4A33-B267-C727292849ED}" type="pres">
      <dgm:prSet presAssocID="{EA47A73F-C5BD-4DE0-8062-BA56E7332A76}" presName="parentText" presStyleLbl="node1" presStyleIdx="4" presStyleCnt="10">
        <dgm:presLayoutVars>
          <dgm:chMax val="0"/>
          <dgm:bulletEnabled val="1"/>
        </dgm:presLayoutVars>
      </dgm:prSet>
      <dgm:spPr/>
    </dgm:pt>
    <dgm:pt modelId="{523BC5E9-48E4-474D-8A48-C51629979CDA}" type="pres">
      <dgm:prSet presAssocID="{8F5F7704-9612-42DB-8AF6-CC1FD563E87C}" presName="spacer" presStyleCnt="0"/>
      <dgm:spPr/>
    </dgm:pt>
    <dgm:pt modelId="{0A1BED7F-44B0-4681-AD52-2B4B1B3A02BD}" type="pres">
      <dgm:prSet presAssocID="{C9F8A772-379B-4F80-8C7E-EC2DFB116CA8}" presName="parentText" presStyleLbl="node1" presStyleIdx="5" presStyleCnt="10">
        <dgm:presLayoutVars>
          <dgm:chMax val="0"/>
          <dgm:bulletEnabled val="1"/>
        </dgm:presLayoutVars>
      </dgm:prSet>
      <dgm:spPr/>
    </dgm:pt>
    <dgm:pt modelId="{69349763-F623-4D22-A1EC-C0B567870A69}" type="pres">
      <dgm:prSet presAssocID="{49609196-E2C2-4E00-AE03-8A86546459EC}" presName="spacer" presStyleCnt="0"/>
      <dgm:spPr/>
    </dgm:pt>
    <dgm:pt modelId="{78C2A7AE-C12C-44C7-9AF0-B3881F2F92E5}" type="pres">
      <dgm:prSet presAssocID="{ABFA1992-5145-4F3A-B4AA-80532637355E}" presName="parentText" presStyleLbl="node1" presStyleIdx="6" presStyleCnt="10">
        <dgm:presLayoutVars>
          <dgm:chMax val="0"/>
          <dgm:bulletEnabled val="1"/>
        </dgm:presLayoutVars>
      </dgm:prSet>
      <dgm:spPr/>
    </dgm:pt>
    <dgm:pt modelId="{CF1CBFC4-7ABF-4F9D-BAC9-8D87F7AF60FC}" type="pres">
      <dgm:prSet presAssocID="{E705C257-C280-4734-BB53-3A2103E53F26}" presName="spacer" presStyleCnt="0"/>
      <dgm:spPr/>
    </dgm:pt>
    <dgm:pt modelId="{AC6AFC50-EC83-45EA-9325-291D84834455}" type="pres">
      <dgm:prSet presAssocID="{DA9DE521-8FAA-4AC2-A216-743022F37A86}" presName="parentText" presStyleLbl="node1" presStyleIdx="7" presStyleCnt="10">
        <dgm:presLayoutVars>
          <dgm:chMax val="0"/>
          <dgm:bulletEnabled val="1"/>
        </dgm:presLayoutVars>
      </dgm:prSet>
      <dgm:spPr/>
    </dgm:pt>
    <dgm:pt modelId="{435C5A70-91C4-42E1-A94E-95A01B72D416}" type="pres">
      <dgm:prSet presAssocID="{6880A2FE-7F78-4948-ACA0-A5AD57ECF068}" presName="spacer" presStyleCnt="0"/>
      <dgm:spPr/>
    </dgm:pt>
    <dgm:pt modelId="{7D8AC144-0677-405E-A21D-D4C1C88C68E9}" type="pres">
      <dgm:prSet presAssocID="{074D3E97-0365-4C01-9F21-792A12FC08FD}" presName="parentText" presStyleLbl="node1" presStyleIdx="8" presStyleCnt="10">
        <dgm:presLayoutVars>
          <dgm:chMax val="0"/>
          <dgm:bulletEnabled val="1"/>
        </dgm:presLayoutVars>
      </dgm:prSet>
      <dgm:spPr/>
    </dgm:pt>
    <dgm:pt modelId="{DA2E657E-1DF2-4CA1-826F-A3EE41160BE7}" type="pres">
      <dgm:prSet presAssocID="{8AA49815-452C-4562-8BCA-7A058AAE61C1}" presName="spacer" presStyleCnt="0"/>
      <dgm:spPr/>
    </dgm:pt>
    <dgm:pt modelId="{A953BE24-AB65-4B3D-850A-C89A4312C811}" type="pres">
      <dgm:prSet presAssocID="{47B917A7-2CAA-478F-B144-7547BDF6ECE7}" presName="parentText" presStyleLbl="node1" presStyleIdx="9" presStyleCnt="10">
        <dgm:presLayoutVars>
          <dgm:chMax val="0"/>
          <dgm:bulletEnabled val="1"/>
        </dgm:presLayoutVars>
      </dgm:prSet>
      <dgm:spPr/>
    </dgm:pt>
  </dgm:ptLst>
  <dgm:cxnLst>
    <dgm:cxn modelId="{B7CB0C00-FBFC-4126-BD1A-C97970CE24AB}" type="presOf" srcId="{01AAA2EE-6B4E-4766-81DB-081B2673E7FB}" destId="{D492AAFA-D708-4413-A225-F27A1901EC49}" srcOrd="0" destOrd="0" presId="urn:microsoft.com/office/officeart/2005/8/layout/vList2"/>
    <dgm:cxn modelId="{04EFD80E-3802-468F-A9BB-299BABE2CEB1}" srcId="{905800AB-C241-48A1-998E-15B886CA6A40}" destId="{DA9DE521-8FAA-4AC2-A216-743022F37A86}" srcOrd="7" destOrd="0" parTransId="{174B39FB-17AA-4DBB-917A-86FECB0DC8CD}" sibTransId="{6880A2FE-7F78-4948-ACA0-A5AD57ECF068}"/>
    <dgm:cxn modelId="{3A7FE51B-D92E-4BA0-A53F-55C99F9DD682}" srcId="{905800AB-C241-48A1-998E-15B886CA6A40}" destId="{EA47A73F-C5BD-4DE0-8062-BA56E7332A76}" srcOrd="4" destOrd="0" parTransId="{885F8C6E-B81E-45E0-BD8A-C1D0FA86FF13}" sibTransId="{8F5F7704-9612-42DB-8AF6-CC1FD563E87C}"/>
    <dgm:cxn modelId="{A481231F-960B-404F-8BD8-E1BA6646D328}" srcId="{905800AB-C241-48A1-998E-15B886CA6A40}" destId="{0D9BA6F2-B3DF-4181-B679-C3D2C314D0CB}" srcOrd="0" destOrd="0" parTransId="{1FDBC36C-A38C-48A5-9E17-C88E12BF9C26}" sibTransId="{FC534EA2-DFC1-403D-8D2E-CAF2C5ED9D48}"/>
    <dgm:cxn modelId="{B965D766-B8E9-4299-B114-42D545D04B41}" type="presOf" srcId="{8CBE6C70-D2F5-4ED6-AD88-E90D857B904A}" destId="{2C1B53BC-ABDD-4744-9DEC-AD3C34F00B0F}" srcOrd="0" destOrd="0" presId="urn:microsoft.com/office/officeart/2005/8/layout/vList2"/>
    <dgm:cxn modelId="{0910364A-10BA-4E9C-B714-959F8DD4DFBE}" srcId="{905800AB-C241-48A1-998E-15B886CA6A40}" destId="{074D3E97-0365-4C01-9F21-792A12FC08FD}" srcOrd="8" destOrd="0" parTransId="{CA4304EC-6F84-4C76-82A7-AB678759F167}" sibTransId="{8AA49815-452C-4562-8BCA-7A058AAE61C1}"/>
    <dgm:cxn modelId="{358BFB6B-5521-4358-8BF4-6610E3C2DA19}" srcId="{905800AB-C241-48A1-998E-15B886CA6A40}" destId="{C9F8A772-379B-4F80-8C7E-EC2DFB116CA8}" srcOrd="5" destOrd="0" parTransId="{D701EEDD-5F37-4473-A4CD-586064A860D4}" sibTransId="{49609196-E2C2-4E00-AE03-8A86546459EC}"/>
    <dgm:cxn modelId="{C49FE371-CA81-4A0A-B720-16A509EF3F11}" type="presOf" srcId="{47B917A7-2CAA-478F-B144-7547BDF6ECE7}" destId="{A953BE24-AB65-4B3D-850A-C89A4312C811}" srcOrd="0" destOrd="0" presId="urn:microsoft.com/office/officeart/2005/8/layout/vList2"/>
    <dgm:cxn modelId="{BDBF8B72-4541-41E3-9A1E-5A78285454C8}" type="presOf" srcId="{EA47A73F-C5BD-4DE0-8062-BA56E7332A76}" destId="{3D941F4C-3032-4A33-B267-C727292849ED}" srcOrd="0" destOrd="0" presId="urn:microsoft.com/office/officeart/2005/8/layout/vList2"/>
    <dgm:cxn modelId="{E0CC2C74-9C65-4AD9-BB94-525558B1AB69}" srcId="{905800AB-C241-48A1-998E-15B886CA6A40}" destId="{8CBE6C70-D2F5-4ED6-AD88-E90D857B904A}" srcOrd="3" destOrd="0" parTransId="{C4B148DE-DF8A-411D-9CAB-F1E420167273}" sibTransId="{8FFF8DA8-8DAC-4C88-944E-A964FFADD64A}"/>
    <dgm:cxn modelId="{E46E2E79-D12E-436A-8CEC-18D6745AFEEC}" srcId="{905800AB-C241-48A1-998E-15B886CA6A40}" destId="{01AAA2EE-6B4E-4766-81DB-081B2673E7FB}" srcOrd="2" destOrd="0" parTransId="{3D1EF058-EEDC-46E7-B4CD-A0AA2BEBC4D1}" sibTransId="{8F3DDE9D-BDB4-4874-8E70-CC7A998534F3}"/>
    <dgm:cxn modelId="{3221FBA2-C1AB-4BF8-95A1-15E5CCB16A3C}" srcId="{905800AB-C241-48A1-998E-15B886CA6A40}" destId="{E8A50178-91C3-47AF-9560-D8D428E38852}" srcOrd="1" destOrd="0" parTransId="{4878A089-4258-47E8-8A52-8E62BD987053}" sibTransId="{1EA4DB5C-DC75-43AF-B2B6-CF93A80BA332}"/>
    <dgm:cxn modelId="{0AF0B4A8-ABCA-4C06-AC9A-4A8271857F2D}" type="presOf" srcId="{905800AB-C241-48A1-998E-15B886CA6A40}" destId="{179FBEF9-7208-43C3-851B-D8861ADD2513}" srcOrd="0" destOrd="0" presId="urn:microsoft.com/office/officeart/2005/8/layout/vList2"/>
    <dgm:cxn modelId="{966DF3A9-43BF-4866-AA60-A569D0B4C983}" type="presOf" srcId="{ABFA1992-5145-4F3A-B4AA-80532637355E}" destId="{78C2A7AE-C12C-44C7-9AF0-B3881F2F92E5}" srcOrd="0" destOrd="0" presId="urn:microsoft.com/office/officeart/2005/8/layout/vList2"/>
    <dgm:cxn modelId="{D4917EB3-F63E-421D-AE55-9456A67B87A6}" type="presOf" srcId="{C9F8A772-379B-4F80-8C7E-EC2DFB116CA8}" destId="{0A1BED7F-44B0-4681-AD52-2B4B1B3A02BD}" srcOrd="0" destOrd="0" presId="urn:microsoft.com/office/officeart/2005/8/layout/vList2"/>
    <dgm:cxn modelId="{4D2E39D5-0441-4F0F-8BF3-1CD813F26138}" srcId="{905800AB-C241-48A1-998E-15B886CA6A40}" destId="{47B917A7-2CAA-478F-B144-7547BDF6ECE7}" srcOrd="9" destOrd="0" parTransId="{6334713D-7FCF-4A55-BAFE-E2D4D51AB5F7}" sibTransId="{E544B787-0B84-493F-83A0-BDEDD05D65F7}"/>
    <dgm:cxn modelId="{0BCBA4DF-41DE-4D75-9349-DE3F0B743406}" srcId="{905800AB-C241-48A1-998E-15B886CA6A40}" destId="{ABFA1992-5145-4F3A-B4AA-80532637355E}" srcOrd="6" destOrd="0" parTransId="{47AD1F03-BCC9-40AC-B541-B2903652CD83}" sibTransId="{E705C257-C280-4734-BB53-3A2103E53F26}"/>
    <dgm:cxn modelId="{A3EB13E3-145F-451F-B5C9-F95EA91FF711}" type="presOf" srcId="{E8A50178-91C3-47AF-9560-D8D428E38852}" destId="{DA472F5C-9D4A-41E2-B5AC-890218B7DEBA}" srcOrd="0" destOrd="0" presId="urn:microsoft.com/office/officeart/2005/8/layout/vList2"/>
    <dgm:cxn modelId="{76BFD2E5-621C-4599-8F0B-C627816FC4D7}" type="presOf" srcId="{DA9DE521-8FAA-4AC2-A216-743022F37A86}" destId="{AC6AFC50-EC83-45EA-9325-291D84834455}" srcOrd="0" destOrd="0" presId="urn:microsoft.com/office/officeart/2005/8/layout/vList2"/>
    <dgm:cxn modelId="{B06053F7-485E-4BEF-A269-96C784F5BF75}" type="presOf" srcId="{0D9BA6F2-B3DF-4181-B679-C3D2C314D0CB}" destId="{3BB61B44-23E5-4FC1-9462-DC6B36C0166C}" srcOrd="0" destOrd="0" presId="urn:microsoft.com/office/officeart/2005/8/layout/vList2"/>
    <dgm:cxn modelId="{23AFADFD-C9D2-4868-A7B9-DE24DD669728}" type="presOf" srcId="{074D3E97-0365-4C01-9F21-792A12FC08FD}" destId="{7D8AC144-0677-405E-A21D-D4C1C88C68E9}" srcOrd="0" destOrd="0" presId="urn:microsoft.com/office/officeart/2005/8/layout/vList2"/>
    <dgm:cxn modelId="{A561AC93-5C09-4343-880F-867EA523BA6F}" type="presParOf" srcId="{179FBEF9-7208-43C3-851B-D8861ADD2513}" destId="{3BB61B44-23E5-4FC1-9462-DC6B36C0166C}" srcOrd="0" destOrd="0" presId="urn:microsoft.com/office/officeart/2005/8/layout/vList2"/>
    <dgm:cxn modelId="{0D29D924-CF17-48A2-9BC0-678133C2E32D}" type="presParOf" srcId="{179FBEF9-7208-43C3-851B-D8861ADD2513}" destId="{C5E2C708-FA22-4906-AF79-B48DF8E38A01}" srcOrd="1" destOrd="0" presId="urn:microsoft.com/office/officeart/2005/8/layout/vList2"/>
    <dgm:cxn modelId="{4574FF85-C278-4E42-B9B8-D60CCEDF0325}" type="presParOf" srcId="{179FBEF9-7208-43C3-851B-D8861ADD2513}" destId="{DA472F5C-9D4A-41E2-B5AC-890218B7DEBA}" srcOrd="2" destOrd="0" presId="urn:microsoft.com/office/officeart/2005/8/layout/vList2"/>
    <dgm:cxn modelId="{160F4A7B-E2D8-45ED-8CA9-6964BEA86835}" type="presParOf" srcId="{179FBEF9-7208-43C3-851B-D8861ADD2513}" destId="{C412BD99-D3B0-41A3-A451-DA0C3222CD73}" srcOrd="3" destOrd="0" presId="urn:microsoft.com/office/officeart/2005/8/layout/vList2"/>
    <dgm:cxn modelId="{C3D341DD-822C-494D-A373-868D7C7A035D}" type="presParOf" srcId="{179FBEF9-7208-43C3-851B-D8861ADD2513}" destId="{D492AAFA-D708-4413-A225-F27A1901EC49}" srcOrd="4" destOrd="0" presId="urn:microsoft.com/office/officeart/2005/8/layout/vList2"/>
    <dgm:cxn modelId="{EF876D9A-0BFC-42D0-8482-646602066845}" type="presParOf" srcId="{179FBEF9-7208-43C3-851B-D8861ADD2513}" destId="{4E87F49B-C2A8-4377-AC1D-6A6EDBB23034}" srcOrd="5" destOrd="0" presId="urn:microsoft.com/office/officeart/2005/8/layout/vList2"/>
    <dgm:cxn modelId="{6DD2F146-AF42-4603-A62F-D49D12AF27A6}" type="presParOf" srcId="{179FBEF9-7208-43C3-851B-D8861ADD2513}" destId="{2C1B53BC-ABDD-4744-9DEC-AD3C34F00B0F}" srcOrd="6" destOrd="0" presId="urn:microsoft.com/office/officeart/2005/8/layout/vList2"/>
    <dgm:cxn modelId="{A605FECB-2438-4626-949A-92E61734D511}" type="presParOf" srcId="{179FBEF9-7208-43C3-851B-D8861ADD2513}" destId="{A528BBFB-802A-4817-AA6A-0C858FC9C09A}" srcOrd="7" destOrd="0" presId="urn:microsoft.com/office/officeart/2005/8/layout/vList2"/>
    <dgm:cxn modelId="{905A4FAE-A714-4B44-BCE7-CFAF4DDCBD02}" type="presParOf" srcId="{179FBEF9-7208-43C3-851B-D8861ADD2513}" destId="{3D941F4C-3032-4A33-B267-C727292849ED}" srcOrd="8" destOrd="0" presId="urn:microsoft.com/office/officeart/2005/8/layout/vList2"/>
    <dgm:cxn modelId="{37ADA174-5FB8-42E6-8AD2-D93C521EDC4C}" type="presParOf" srcId="{179FBEF9-7208-43C3-851B-D8861ADD2513}" destId="{523BC5E9-48E4-474D-8A48-C51629979CDA}" srcOrd="9" destOrd="0" presId="urn:microsoft.com/office/officeart/2005/8/layout/vList2"/>
    <dgm:cxn modelId="{AFE01989-6CE9-4074-AE61-E6004A1279F8}" type="presParOf" srcId="{179FBEF9-7208-43C3-851B-D8861ADD2513}" destId="{0A1BED7F-44B0-4681-AD52-2B4B1B3A02BD}" srcOrd="10" destOrd="0" presId="urn:microsoft.com/office/officeart/2005/8/layout/vList2"/>
    <dgm:cxn modelId="{1CABF2C8-7F59-4D25-AF56-8E7E81B63FB2}" type="presParOf" srcId="{179FBEF9-7208-43C3-851B-D8861ADD2513}" destId="{69349763-F623-4D22-A1EC-C0B567870A69}" srcOrd="11" destOrd="0" presId="urn:microsoft.com/office/officeart/2005/8/layout/vList2"/>
    <dgm:cxn modelId="{A18AF7EB-626D-407F-8D6A-3CA41E187F11}" type="presParOf" srcId="{179FBEF9-7208-43C3-851B-D8861ADD2513}" destId="{78C2A7AE-C12C-44C7-9AF0-B3881F2F92E5}" srcOrd="12" destOrd="0" presId="urn:microsoft.com/office/officeart/2005/8/layout/vList2"/>
    <dgm:cxn modelId="{C3ED99DA-2C9B-40B6-83FE-A0F4A825A0B0}" type="presParOf" srcId="{179FBEF9-7208-43C3-851B-D8861ADD2513}" destId="{CF1CBFC4-7ABF-4F9D-BAC9-8D87F7AF60FC}" srcOrd="13" destOrd="0" presId="urn:microsoft.com/office/officeart/2005/8/layout/vList2"/>
    <dgm:cxn modelId="{0C534D84-C7C9-4F14-AA22-80A36BE73545}" type="presParOf" srcId="{179FBEF9-7208-43C3-851B-D8861ADD2513}" destId="{AC6AFC50-EC83-45EA-9325-291D84834455}" srcOrd="14" destOrd="0" presId="urn:microsoft.com/office/officeart/2005/8/layout/vList2"/>
    <dgm:cxn modelId="{6A42510E-5A9B-4CE6-86BD-346A05F9B2F5}" type="presParOf" srcId="{179FBEF9-7208-43C3-851B-D8861ADD2513}" destId="{435C5A70-91C4-42E1-A94E-95A01B72D416}" srcOrd="15" destOrd="0" presId="urn:microsoft.com/office/officeart/2005/8/layout/vList2"/>
    <dgm:cxn modelId="{D210F6E5-C15F-4599-A77D-EE0E7ED4940A}" type="presParOf" srcId="{179FBEF9-7208-43C3-851B-D8861ADD2513}" destId="{7D8AC144-0677-405E-A21D-D4C1C88C68E9}" srcOrd="16" destOrd="0" presId="urn:microsoft.com/office/officeart/2005/8/layout/vList2"/>
    <dgm:cxn modelId="{BBB851D5-F825-48A3-B594-3FF4C9AAE1F2}" type="presParOf" srcId="{179FBEF9-7208-43C3-851B-D8861ADD2513}" destId="{DA2E657E-1DF2-4CA1-826F-A3EE41160BE7}" srcOrd="17" destOrd="0" presId="urn:microsoft.com/office/officeart/2005/8/layout/vList2"/>
    <dgm:cxn modelId="{305C4370-EF60-4F12-A1B0-8A2417DD3922}" type="presParOf" srcId="{179FBEF9-7208-43C3-851B-D8861ADD2513}" destId="{A953BE24-AB65-4B3D-850A-C89A4312C811}"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C9A3E-DB9E-4E1C-B5CF-420240C2E5DF}">
      <dsp:nvSpPr>
        <dsp:cNvPr id="0" name=""/>
        <dsp:cNvSpPr/>
      </dsp:nvSpPr>
      <dsp:spPr>
        <a:xfrm>
          <a:off x="0" y="682585"/>
          <a:ext cx="4908899" cy="311805"/>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Introduction………………………..…3</a:t>
          </a:r>
        </a:p>
      </dsp:txBody>
      <dsp:txXfrm>
        <a:off x="15221" y="697806"/>
        <a:ext cx="4878457" cy="281363"/>
      </dsp:txXfrm>
    </dsp:sp>
    <dsp:sp modelId="{A3049CB2-7DBC-49B3-BC0B-B516B35C89F5}">
      <dsp:nvSpPr>
        <dsp:cNvPr id="0" name=""/>
        <dsp:cNvSpPr/>
      </dsp:nvSpPr>
      <dsp:spPr>
        <a:xfrm>
          <a:off x="0" y="1031830"/>
          <a:ext cx="4908899" cy="311805"/>
        </a:xfrm>
        <a:prstGeom prst="roundRect">
          <a:avLst/>
        </a:prstGeom>
        <a:gradFill rotWithShape="0">
          <a:gsLst>
            <a:gs pos="0">
              <a:schemeClr val="accent2">
                <a:hueOff val="-922825"/>
                <a:satOff val="-4384"/>
                <a:lumOff val="-1373"/>
                <a:alphaOff val="0"/>
                <a:tint val="98000"/>
                <a:lumMod val="100000"/>
              </a:schemeClr>
            </a:gs>
            <a:gs pos="100000">
              <a:schemeClr val="accent2">
                <a:hueOff val="-922825"/>
                <a:satOff val="-4384"/>
                <a:lumOff val="-1373"/>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Marriot Brand Moxy……………….4</a:t>
          </a:r>
        </a:p>
      </dsp:txBody>
      <dsp:txXfrm>
        <a:off x="15221" y="1047051"/>
        <a:ext cx="4878457" cy="281363"/>
      </dsp:txXfrm>
    </dsp:sp>
    <dsp:sp modelId="{DA0ABF19-CE30-4848-AA4A-E5D728ECCB4A}">
      <dsp:nvSpPr>
        <dsp:cNvPr id="0" name=""/>
        <dsp:cNvSpPr/>
      </dsp:nvSpPr>
      <dsp:spPr>
        <a:xfrm>
          <a:off x="0" y="1381075"/>
          <a:ext cx="4908899" cy="311805"/>
        </a:xfrm>
        <a:prstGeom prst="roundRect">
          <a:avLst/>
        </a:prstGeom>
        <a:gradFill rotWithShape="0">
          <a:gsLst>
            <a:gs pos="0">
              <a:schemeClr val="accent2">
                <a:hueOff val="-1845650"/>
                <a:satOff val="-8768"/>
                <a:lumOff val="-2745"/>
                <a:alphaOff val="0"/>
                <a:tint val="98000"/>
                <a:lumMod val="100000"/>
              </a:schemeClr>
            </a:gs>
            <a:gs pos="100000">
              <a:schemeClr val="accent2">
                <a:hueOff val="-1845650"/>
                <a:satOff val="-8768"/>
                <a:lumOff val="-274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Marriot main Consumers ………..5</a:t>
          </a:r>
        </a:p>
      </dsp:txBody>
      <dsp:txXfrm>
        <a:off x="15221" y="1396296"/>
        <a:ext cx="4878457" cy="281363"/>
      </dsp:txXfrm>
    </dsp:sp>
    <dsp:sp modelId="{4AE7251B-948F-4B7A-B64E-34139D6211A5}">
      <dsp:nvSpPr>
        <dsp:cNvPr id="0" name=""/>
        <dsp:cNvSpPr/>
      </dsp:nvSpPr>
      <dsp:spPr>
        <a:xfrm>
          <a:off x="0" y="1730320"/>
          <a:ext cx="4908899" cy="311805"/>
        </a:xfrm>
        <a:prstGeom prst="roundRect">
          <a:avLst/>
        </a:prstGeom>
        <a:gradFill rotWithShape="0">
          <a:gsLst>
            <a:gs pos="0">
              <a:schemeClr val="accent2">
                <a:hueOff val="-2768475"/>
                <a:satOff val="-13152"/>
                <a:lumOff val="-4118"/>
                <a:alphaOff val="0"/>
                <a:tint val="98000"/>
                <a:lumMod val="100000"/>
              </a:schemeClr>
            </a:gs>
            <a:gs pos="100000">
              <a:schemeClr val="accent2">
                <a:hueOff val="-2768475"/>
                <a:satOff val="-13152"/>
                <a:lumOff val="-4118"/>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Nature and Scope of Marriot…….6 </a:t>
          </a:r>
        </a:p>
      </dsp:txBody>
      <dsp:txXfrm>
        <a:off x="15221" y="1745541"/>
        <a:ext cx="4878457" cy="281363"/>
      </dsp:txXfrm>
    </dsp:sp>
    <dsp:sp modelId="{E719052A-E76C-4C7A-B2B6-7B53998B0203}">
      <dsp:nvSpPr>
        <dsp:cNvPr id="0" name=""/>
        <dsp:cNvSpPr/>
      </dsp:nvSpPr>
      <dsp:spPr>
        <a:xfrm>
          <a:off x="0" y="2079565"/>
          <a:ext cx="4908899" cy="311805"/>
        </a:xfrm>
        <a:prstGeom prst="roundRect">
          <a:avLst/>
        </a:prstGeom>
        <a:gradFill rotWithShape="0">
          <a:gsLst>
            <a:gs pos="0">
              <a:schemeClr val="accent2">
                <a:hueOff val="-3691301"/>
                <a:satOff val="-17536"/>
                <a:lumOff val="-5490"/>
                <a:alphaOff val="0"/>
                <a:tint val="98000"/>
                <a:lumMod val="100000"/>
              </a:schemeClr>
            </a:gs>
            <a:gs pos="100000">
              <a:schemeClr val="accent2">
                <a:hueOff val="-3691301"/>
                <a:satOff val="-17536"/>
                <a:lumOff val="-549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Role and Facilities of Moxy……….7</a:t>
          </a:r>
        </a:p>
      </dsp:txBody>
      <dsp:txXfrm>
        <a:off x="15221" y="2094786"/>
        <a:ext cx="4878457" cy="281363"/>
      </dsp:txXfrm>
    </dsp:sp>
    <dsp:sp modelId="{098B1DF8-2264-4924-9618-2B73BB41DDB5}">
      <dsp:nvSpPr>
        <dsp:cNvPr id="0" name=""/>
        <dsp:cNvSpPr/>
      </dsp:nvSpPr>
      <dsp:spPr>
        <a:xfrm>
          <a:off x="0" y="2428810"/>
          <a:ext cx="4908899" cy="311805"/>
        </a:xfrm>
        <a:prstGeom prst="roundRect">
          <a:avLst/>
        </a:prstGeom>
        <a:gradFill rotWithShape="0">
          <a:gsLst>
            <a:gs pos="0">
              <a:schemeClr val="accent2">
                <a:hueOff val="-4614126"/>
                <a:satOff val="-21919"/>
                <a:lumOff val="-6863"/>
                <a:alphaOff val="0"/>
                <a:tint val="98000"/>
                <a:lumMod val="100000"/>
              </a:schemeClr>
            </a:gs>
            <a:gs pos="100000">
              <a:schemeClr val="accent2">
                <a:hueOff val="-4614126"/>
                <a:satOff val="-21919"/>
                <a:lumOff val="-6863"/>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Explaining about role and functions of services…………………………………..8</a:t>
          </a:r>
        </a:p>
      </dsp:txBody>
      <dsp:txXfrm>
        <a:off x="15221" y="2444031"/>
        <a:ext cx="4878457" cy="281363"/>
      </dsp:txXfrm>
    </dsp:sp>
    <dsp:sp modelId="{095D6435-3F29-4D45-9285-182C509D6EA7}">
      <dsp:nvSpPr>
        <dsp:cNvPr id="0" name=""/>
        <dsp:cNvSpPr/>
      </dsp:nvSpPr>
      <dsp:spPr>
        <a:xfrm>
          <a:off x="0" y="2778055"/>
          <a:ext cx="4908899" cy="311805"/>
        </a:xfrm>
        <a:prstGeom prst="roundRect">
          <a:avLst/>
        </a:prstGeom>
        <a:gradFill rotWithShape="0">
          <a:gsLst>
            <a:gs pos="0">
              <a:schemeClr val="accent2">
                <a:hueOff val="-5536951"/>
                <a:satOff val="-26303"/>
                <a:lumOff val="-8235"/>
                <a:alphaOff val="0"/>
                <a:tint val="98000"/>
                <a:lumMod val="100000"/>
              </a:schemeClr>
            </a:gs>
            <a:gs pos="100000">
              <a:schemeClr val="accent2">
                <a:hueOff val="-5536951"/>
                <a:satOff val="-26303"/>
                <a:lumOff val="-823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Importance of Hospitality and Guest expectations……………………………..9</a:t>
          </a:r>
        </a:p>
      </dsp:txBody>
      <dsp:txXfrm>
        <a:off x="15221" y="2793276"/>
        <a:ext cx="4878457" cy="281363"/>
      </dsp:txXfrm>
    </dsp:sp>
    <dsp:sp modelId="{2F4E43A8-51D6-4F2B-9387-C34047898CAB}">
      <dsp:nvSpPr>
        <dsp:cNvPr id="0" name=""/>
        <dsp:cNvSpPr/>
      </dsp:nvSpPr>
      <dsp:spPr>
        <a:xfrm>
          <a:off x="0" y="3127300"/>
          <a:ext cx="4908899" cy="311805"/>
        </a:xfrm>
        <a:prstGeom prst="roundRect">
          <a:avLst/>
        </a:prstGeom>
        <a:gradFill rotWithShape="0">
          <a:gsLst>
            <a:gs pos="0">
              <a:schemeClr val="accent2">
                <a:hueOff val="-6459776"/>
                <a:satOff val="-30687"/>
                <a:lumOff val="-9608"/>
                <a:alphaOff val="0"/>
                <a:tint val="98000"/>
                <a:lumMod val="100000"/>
              </a:schemeClr>
            </a:gs>
            <a:gs pos="100000">
              <a:schemeClr val="accent2">
                <a:hueOff val="-6459776"/>
                <a:satOff val="-30687"/>
                <a:lumOff val="-9608"/>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Conclusion……………………………….10</a:t>
          </a:r>
        </a:p>
      </dsp:txBody>
      <dsp:txXfrm>
        <a:off x="15221" y="3142521"/>
        <a:ext cx="4878457" cy="281363"/>
      </dsp:txXfrm>
    </dsp:sp>
    <dsp:sp modelId="{E6960518-8605-49CB-98DF-0B7BF1AA66F0}">
      <dsp:nvSpPr>
        <dsp:cNvPr id="0" name=""/>
        <dsp:cNvSpPr/>
      </dsp:nvSpPr>
      <dsp:spPr>
        <a:xfrm>
          <a:off x="0" y="3476546"/>
          <a:ext cx="4908899" cy="311805"/>
        </a:xfrm>
        <a:prstGeom prst="roundRect">
          <a:avLst/>
        </a:prstGeom>
        <a:gradFill rotWithShape="0">
          <a:gsLst>
            <a:gs pos="0">
              <a:schemeClr val="accent2">
                <a:hueOff val="-7382601"/>
                <a:satOff val="-35071"/>
                <a:lumOff val="-10980"/>
                <a:alphaOff val="0"/>
                <a:tint val="98000"/>
                <a:lumMod val="100000"/>
              </a:schemeClr>
            </a:gs>
            <a:gs pos="100000">
              <a:schemeClr val="accent2">
                <a:hueOff val="-7382601"/>
                <a:satOff val="-35071"/>
                <a:lumOff val="-1098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References……………………………….11</a:t>
          </a:r>
        </a:p>
      </dsp:txBody>
      <dsp:txXfrm>
        <a:off x="15221" y="3491767"/>
        <a:ext cx="4878457" cy="281363"/>
      </dsp:txXfrm>
    </dsp:sp>
    <dsp:sp modelId="{812C8CB2-EE67-45F8-8020-3C9BAFB95CE9}">
      <dsp:nvSpPr>
        <dsp:cNvPr id="0" name=""/>
        <dsp:cNvSpPr/>
      </dsp:nvSpPr>
      <dsp:spPr>
        <a:xfrm>
          <a:off x="0" y="3825791"/>
          <a:ext cx="4908899" cy="311805"/>
        </a:xfrm>
        <a:prstGeom prst="roundRect">
          <a:avLst/>
        </a:prstGeom>
        <a:gradFill rotWithShape="0">
          <a:gsLst>
            <a:gs pos="0">
              <a:schemeClr val="accent2">
                <a:hueOff val="-8305426"/>
                <a:satOff val="-39455"/>
                <a:lumOff val="-12353"/>
                <a:alphaOff val="0"/>
                <a:tint val="98000"/>
                <a:lumMod val="100000"/>
              </a:schemeClr>
            </a:gs>
            <a:gs pos="100000">
              <a:schemeClr val="accent2">
                <a:hueOff val="-8305426"/>
                <a:satOff val="-39455"/>
                <a:lumOff val="-12353"/>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Thank You………………………………..12</a:t>
          </a:r>
        </a:p>
      </dsp:txBody>
      <dsp:txXfrm>
        <a:off x="15221" y="3841012"/>
        <a:ext cx="4878457" cy="2813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E787B-3638-4C72-B629-B65A11C55052}">
      <dsp:nvSpPr>
        <dsp:cNvPr id="0" name=""/>
        <dsp:cNvSpPr/>
      </dsp:nvSpPr>
      <dsp:spPr>
        <a:xfrm>
          <a:off x="723403" y="47066"/>
          <a:ext cx="2161687" cy="216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D91538-5DED-44DB-BFCE-F281917AE1B1}">
      <dsp:nvSpPr>
        <dsp:cNvPr id="0" name=""/>
        <dsp:cNvSpPr/>
      </dsp:nvSpPr>
      <dsp:spPr>
        <a:xfrm>
          <a:off x="1184090" y="507753"/>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5E0E58-1703-4176-BBEC-DE7D94BB0E4A}">
      <dsp:nvSpPr>
        <dsp:cNvPr id="0" name=""/>
        <dsp:cNvSpPr/>
      </dsp:nvSpPr>
      <dsp:spPr>
        <a:xfrm>
          <a:off x="32371" y="2882066"/>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 main consumers for Marriott's Moxy Hotels brand is the </a:t>
          </a:r>
          <a:r>
            <a:rPr lang="en-US" sz="1100" b="1" kern="1200"/>
            <a:t>millennial generation </a:t>
          </a:r>
          <a:r>
            <a:rPr lang="en-US" sz="1100" kern="1200"/>
            <a:t>and </a:t>
          </a:r>
          <a:r>
            <a:rPr lang="en-US" sz="1100" b="1" kern="1200"/>
            <a:t>cost-conscious tourists </a:t>
          </a:r>
          <a:r>
            <a:rPr lang="en-US" sz="1100" kern="1200"/>
            <a:t>searching for attractive rooms at reasonable prices. </a:t>
          </a:r>
        </a:p>
      </dsp:txBody>
      <dsp:txXfrm>
        <a:off x="32371" y="2882066"/>
        <a:ext cx="3543750" cy="720000"/>
      </dsp:txXfrm>
    </dsp:sp>
    <dsp:sp modelId="{2E733AA1-DE37-4997-B7CF-26B74F05BCB1}">
      <dsp:nvSpPr>
        <dsp:cNvPr id="0" name=""/>
        <dsp:cNvSpPr/>
      </dsp:nvSpPr>
      <dsp:spPr>
        <a:xfrm>
          <a:off x="4887309" y="47066"/>
          <a:ext cx="2161687" cy="216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817AA-B316-450F-895D-6439E0D13BCD}">
      <dsp:nvSpPr>
        <dsp:cNvPr id="0" name=""/>
        <dsp:cNvSpPr/>
      </dsp:nvSpPr>
      <dsp:spPr>
        <a:xfrm>
          <a:off x="5347996" y="507753"/>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33D301-399A-4981-8F9C-7F3857A30BFD}">
      <dsp:nvSpPr>
        <dsp:cNvPr id="0" name=""/>
        <dsp:cNvSpPr/>
      </dsp:nvSpPr>
      <dsp:spPr>
        <a:xfrm>
          <a:off x="4196278" y="2882066"/>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More youthful tourists who appreciate a dynamic and social climate may especially partake in Moxy's stylistic theme, communal spaces, and vibrant bar scenes (Pitardi and Marriott, 2021).</a:t>
          </a:r>
        </a:p>
      </dsp:txBody>
      <dsp:txXfrm>
        <a:off x="4196278" y="2882066"/>
        <a:ext cx="354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61B44-23E5-4FC1-9462-DC6B36C0166C}">
      <dsp:nvSpPr>
        <dsp:cNvPr id="0" name=""/>
        <dsp:cNvSpPr/>
      </dsp:nvSpPr>
      <dsp:spPr>
        <a:xfrm>
          <a:off x="0" y="26496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In order to give visitors a comfortable and memorable experience, hospitality is a vital part of the tourism and travel sector. Some points are:</a:t>
          </a:r>
        </a:p>
      </dsp:txBody>
      <dsp:txXfrm>
        <a:off x="17477" y="282437"/>
        <a:ext cx="3778094" cy="323066"/>
      </dsp:txXfrm>
    </dsp:sp>
    <dsp:sp modelId="{DA472F5C-9D4A-41E2-B5AC-890218B7DEBA}">
      <dsp:nvSpPr>
        <dsp:cNvPr id="0" name=""/>
        <dsp:cNvSpPr/>
      </dsp:nvSpPr>
      <dsp:spPr>
        <a:xfrm>
          <a:off x="0" y="64890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Customer Satisfaction </a:t>
          </a:r>
        </a:p>
      </dsp:txBody>
      <dsp:txXfrm>
        <a:off x="17477" y="666377"/>
        <a:ext cx="3778094" cy="323066"/>
      </dsp:txXfrm>
    </dsp:sp>
    <dsp:sp modelId="{D492AAFA-D708-4413-A225-F27A1901EC49}">
      <dsp:nvSpPr>
        <dsp:cNvPr id="0" name=""/>
        <dsp:cNvSpPr/>
      </dsp:nvSpPr>
      <dsp:spPr>
        <a:xfrm>
          <a:off x="0" y="103284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Economic Impact </a:t>
          </a:r>
        </a:p>
      </dsp:txBody>
      <dsp:txXfrm>
        <a:off x="17477" y="1050317"/>
        <a:ext cx="3778094" cy="323066"/>
      </dsp:txXfrm>
    </dsp:sp>
    <dsp:sp modelId="{2C1B53BC-ABDD-4744-9DEC-AD3C34F00B0F}">
      <dsp:nvSpPr>
        <dsp:cNvPr id="0" name=""/>
        <dsp:cNvSpPr/>
      </dsp:nvSpPr>
      <dsp:spPr>
        <a:xfrm>
          <a:off x="0" y="141678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Personal Growth </a:t>
          </a:r>
        </a:p>
      </dsp:txBody>
      <dsp:txXfrm>
        <a:off x="17477" y="1434257"/>
        <a:ext cx="3778094" cy="323066"/>
      </dsp:txXfrm>
    </dsp:sp>
    <dsp:sp modelId="{3D941F4C-3032-4A33-B267-C727292849ED}">
      <dsp:nvSpPr>
        <dsp:cNvPr id="0" name=""/>
        <dsp:cNvSpPr/>
      </dsp:nvSpPr>
      <dsp:spPr>
        <a:xfrm>
          <a:off x="0" y="180072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Cultural Exchange </a:t>
          </a:r>
        </a:p>
      </dsp:txBody>
      <dsp:txXfrm>
        <a:off x="17477" y="1818197"/>
        <a:ext cx="3778094" cy="323066"/>
      </dsp:txXfrm>
    </dsp:sp>
    <dsp:sp modelId="{0A1BED7F-44B0-4681-AD52-2B4B1B3A02BD}">
      <dsp:nvSpPr>
        <dsp:cNvPr id="0" name=""/>
        <dsp:cNvSpPr/>
      </dsp:nvSpPr>
      <dsp:spPr>
        <a:xfrm>
          <a:off x="0" y="218466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1" kern="1200"/>
            <a:t>Guest Expectations</a:t>
          </a:r>
          <a:endParaRPr lang="en-US" sz="900" kern="1200"/>
        </a:p>
      </dsp:txBody>
      <dsp:txXfrm>
        <a:off x="17477" y="2202137"/>
        <a:ext cx="3778094" cy="323066"/>
      </dsp:txXfrm>
    </dsp:sp>
    <dsp:sp modelId="{78C2A7AE-C12C-44C7-9AF0-B3881F2F92E5}">
      <dsp:nvSpPr>
        <dsp:cNvPr id="0" name=""/>
        <dsp:cNvSpPr/>
      </dsp:nvSpPr>
      <dsp:spPr>
        <a:xfrm>
          <a:off x="0" y="256860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Comfort and cleanliness</a:t>
          </a:r>
        </a:p>
      </dsp:txBody>
      <dsp:txXfrm>
        <a:off x="17477" y="2586077"/>
        <a:ext cx="3778094" cy="323066"/>
      </dsp:txXfrm>
    </dsp:sp>
    <dsp:sp modelId="{AC6AFC50-EC83-45EA-9325-291D84834455}">
      <dsp:nvSpPr>
        <dsp:cNvPr id="0" name=""/>
        <dsp:cNvSpPr/>
      </dsp:nvSpPr>
      <dsp:spPr>
        <a:xfrm>
          <a:off x="0" y="295254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Personalized service</a:t>
          </a:r>
        </a:p>
      </dsp:txBody>
      <dsp:txXfrm>
        <a:off x="17477" y="2970017"/>
        <a:ext cx="3778094" cy="323066"/>
      </dsp:txXfrm>
    </dsp:sp>
    <dsp:sp modelId="{7D8AC144-0677-405E-A21D-D4C1C88C68E9}">
      <dsp:nvSpPr>
        <dsp:cNvPr id="0" name=""/>
        <dsp:cNvSpPr/>
      </dsp:nvSpPr>
      <dsp:spPr>
        <a:xfrm>
          <a:off x="0" y="333648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Safe and Secure </a:t>
          </a:r>
        </a:p>
      </dsp:txBody>
      <dsp:txXfrm>
        <a:off x="17477" y="3353957"/>
        <a:ext cx="3778094" cy="323066"/>
      </dsp:txXfrm>
    </dsp:sp>
    <dsp:sp modelId="{A953BE24-AB65-4B3D-850A-C89A4312C811}">
      <dsp:nvSpPr>
        <dsp:cNvPr id="0" name=""/>
        <dsp:cNvSpPr/>
      </dsp:nvSpPr>
      <dsp:spPr>
        <a:xfrm>
          <a:off x="0" y="3720420"/>
          <a:ext cx="3813048" cy="3580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Etc (Rhou and Singal, 2020).</a:t>
          </a:r>
        </a:p>
      </dsp:txBody>
      <dsp:txXfrm>
        <a:off x="17477" y="3737897"/>
        <a:ext cx="3778094" cy="3230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44AB24F-2651-4A67-A190-A1D6DD5C0221}" type="datetimeFigureOut">
              <a:rPr lang="en-US" smtClean="0"/>
              <a:t>2/10/2023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14C5A02-0034-4F34-A66E-877FD8DDC6B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14C5A02-0034-4F34-A66E-877FD8DDC6BA}"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14C5A02-0034-4F34-A66E-877FD8DDC6BA}"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14C5A02-0034-4F34-A66E-877FD8DDC6BA}"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Urban communities and urban locations all around the world, remembering those for Europe, North America, and Asia, have Moxy Inns. Moxy Inns is a fantastic choice for visitors searching for an unmistakable and economical inn experience because of its vibrant and vivacious atmosphere. Moxy Inns are prestigious for its social spaces and humming bar scenes, as well as their advanced and whimsical style. They give many room sorts, like ordinary rooms and greater spaces for families and gatherings (</a:t>
            </a:r>
            <a:r>
              <a:rPr lang="en-US" sz="1200" kern="1200" dirty="0">
                <a:solidFill>
                  <a:schemeClr val="tx1"/>
                </a:solidFill>
                <a:latin typeface="+mn-lt"/>
                <a:ea typeface="+mn-ea"/>
                <a:cs typeface="+mn-cs"/>
              </a:rPr>
              <a:t>Fox,2020).</a:t>
            </a:r>
            <a:r>
              <a:rPr lang="en-US" baseline="0" dirty="0"/>
              <a:t> </a:t>
            </a:r>
            <a:endParaRPr lang="en-US" dirty="0"/>
          </a:p>
        </p:txBody>
      </p:sp>
      <p:sp>
        <p:nvSpPr>
          <p:cNvPr id="4" name="Slide Number Placeholder 3"/>
          <p:cNvSpPr>
            <a:spLocks noGrp="1"/>
          </p:cNvSpPr>
          <p:nvPr>
            <p:ph type="sldNum" sz="quarter" idx="10"/>
          </p:nvPr>
        </p:nvSpPr>
        <p:spPr/>
        <p:txBody>
          <a:bodyPr/>
          <a:lstStyle/>
          <a:p>
            <a:fld id="{414C5A02-0034-4F34-A66E-877FD8DDC6BA}"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Moxy Hotels typically appeals to millennial and </a:t>
            </a:r>
            <a:r>
              <a:rPr lang="en-US" dirty="0" err="1"/>
              <a:t>travellers</a:t>
            </a:r>
            <a:r>
              <a:rPr lang="en-US" dirty="0"/>
              <a:t> on a tight budget, but the brand also draws in a wider variety of vacationers searching for a distinctive and reasonably priced hotel experience. Travelers of all ages enjoy Moxy Hotels' vibrant, upbeat atmosphere, whether they are there on business or for pleasure</a:t>
            </a:r>
            <a:r>
              <a:rPr lang="en-US" baseline="0" dirty="0"/>
              <a:t> (</a:t>
            </a:r>
            <a:r>
              <a:rPr lang="en-US" sz="1200" kern="1200" dirty="0" err="1">
                <a:solidFill>
                  <a:schemeClr val="tx1"/>
                </a:solidFill>
                <a:latin typeface="+mn-lt"/>
                <a:ea typeface="+mn-ea"/>
                <a:cs typeface="+mn-cs"/>
              </a:rPr>
              <a:t>Amaral</a:t>
            </a:r>
            <a:r>
              <a:rPr lang="en-US" sz="1200" kern="1200" dirty="0">
                <a:solidFill>
                  <a:schemeClr val="tx1"/>
                </a:solidFill>
                <a:latin typeface="+mn-lt"/>
                <a:ea typeface="+mn-ea"/>
                <a:cs typeface="+mn-cs"/>
              </a:rPr>
              <a:t> and Marriott,</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2019).</a:t>
            </a:r>
            <a:endParaRPr lang="en-US" dirty="0"/>
          </a:p>
        </p:txBody>
      </p:sp>
      <p:sp>
        <p:nvSpPr>
          <p:cNvPr id="4" name="Slide Number Placeholder 3"/>
          <p:cNvSpPr>
            <a:spLocks noGrp="1"/>
          </p:cNvSpPr>
          <p:nvPr>
            <p:ph type="sldNum" sz="quarter" idx="10"/>
          </p:nvPr>
        </p:nvSpPr>
        <p:spPr/>
        <p:txBody>
          <a:bodyPr/>
          <a:lstStyle/>
          <a:p>
            <a:fld id="{414C5A02-0034-4F34-A66E-877FD8DDC6BA}"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Scope:</a:t>
            </a:r>
            <a:r>
              <a:rPr lang="en-US" b="1" baseline="0" dirty="0"/>
              <a:t> </a:t>
            </a:r>
            <a:r>
              <a:rPr lang="en-US" dirty="0"/>
              <a:t>The business provides a variety of housing options, including timeshare and vacation rentals, lavish hotels, select-service hotels, and long-term visit properties. </a:t>
            </a:r>
          </a:p>
          <a:p>
            <a:r>
              <a:rPr lang="en-US" dirty="0"/>
              <a:t>Marriott runs a range of food concepts in addition to its hotels, including full-service eateries, cafes, and bars.</a:t>
            </a:r>
          </a:p>
          <a:p>
            <a:r>
              <a:rPr lang="en-US" b="1" dirty="0"/>
              <a:t>Nature</a:t>
            </a:r>
            <a:r>
              <a:rPr lang="en-US" b="1" baseline="0" dirty="0"/>
              <a:t>: </a:t>
            </a:r>
            <a:r>
              <a:rPr lang="en-US" dirty="0"/>
              <a:t>To further develop the visitor experience and increase operational effectiveness, the company has a long history of investing in state of the art innovation including portable and digital platforms</a:t>
            </a:r>
            <a:r>
              <a:rPr lang="en-US" baseline="0" dirty="0"/>
              <a:t> (</a:t>
            </a:r>
            <a:r>
              <a:rPr lang="en-US" sz="1200" kern="1200" dirty="0">
                <a:solidFill>
                  <a:schemeClr val="tx1"/>
                </a:solidFill>
                <a:latin typeface="+mn-lt"/>
                <a:ea typeface="+mn-ea"/>
                <a:cs typeface="+mn-cs"/>
              </a:rPr>
              <a:t>Ryle,</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Yan</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and Gardiner,2022).</a:t>
            </a:r>
            <a:endParaRPr lang="en-US" b="1" dirty="0"/>
          </a:p>
          <a:p>
            <a:endParaRPr lang="en-US" b="1" dirty="0"/>
          </a:p>
        </p:txBody>
      </p:sp>
      <p:sp>
        <p:nvSpPr>
          <p:cNvPr id="4" name="Slide Number Placeholder 3"/>
          <p:cNvSpPr>
            <a:spLocks noGrp="1"/>
          </p:cNvSpPr>
          <p:nvPr>
            <p:ph type="sldNum" sz="quarter" idx="10"/>
          </p:nvPr>
        </p:nvSpPr>
        <p:spPr/>
        <p:txBody>
          <a:bodyPr/>
          <a:lstStyle/>
          <a:p>
            <a:fld id="{414C5A02-0034-4F34-A66E-877FD8DDC6BA}"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mn-lt"/>
                <a:ea typeface="+mn-ea"/>
                <a:cs typeface="+mn-cs"/>
              </a:rPr>
              <a:t>Accommodations: Standard rooms, larger rooms for groups, and family rooms are among the different room types offered by Moxy Hotels.</a:t>
            </a:r>
          </a:p>
          <a:p>
            <a:r>
              <a:rPr lang="en-US" sz="1200" b="0" i="0" kern="1200" dirty="0">
                <a:solidFill>
                  <a:schemeClr val="tx1"/>
                </a:solidFill>
                <a:latin typeface="+mn-lt"/>
                <a:ea typeface="+mn-ea"/>
                <a:cs typeface="+mn-cs"/>
              </a:rPr>
              <a:t>Social</a:t>
            </a:r>
            <a:r>
              <a:rPr lang="en-US" sz="1200" b="0" i="0" kern="1200" baseline="0" dirty="0">
                <a:solidFill>
                  <a:schemeClr val="tx1"/>
                </a:solidFill>
                <a:latin typeface="+mn-lt"/>
                <a:ea typeface="+mn-ea"/>
                <a:cs typeface="+mn-cs"/>
              </a:rPr>
              <a:t> Space: The communal areas and buzzing bar scenes at Moxy Hotels are well-known. The hotels have public areas like lounges and bars where guests may unwind, mingle, and enjoy a drink or something to eat.</a:t>
            </a:r>
          </a:p>
          <a:p>
            <a:r>
              <a:rPr lang="en-US" sz="1200" b="0" i="0" kern="1200" baseline="0" dirty="0">
                <a:solidFill>
                  <a:schemeClr val="tx1"/>
                </a:solidFill>
                <a:latin typeface="+mn-lt"/>
                <a:ea typeface="+mn-ea"/>
                <a:cs typeface="+mn-cs"/>
              </a:rPr>
              <a:t>Fitness and recreation: In order to keep visitors active and entertained while they are there, many Moxy Hotels have fitness </a:t>
            </a:r>
            <a:r>
              <a:rPr lang="en-US" sz="1200" b="0" i="0" kern="1200" baseline="0" dirty="0" err="1">
                <a:solidFill>
                  <a:schemeClr val="tx1"/>
                </a:solidFill>
                <a:latin typeface="+mn-lt"/>
                <a:ea typeface="+mn-ea"/>
                <a:cs typeface="+mn-cs"/>
              </a:rPr>
              <a:t>centres</a:t>
            </a:r>
            <a:r>
              <a:rPr lang="en-US" sz="1200" b="0" i="0" kern="1200" baseline="0" dirty="0">
                <a:solidFill>
                  <a:schemeClr val="tx1"/>
                </a:solidFill>
                <a:latin typeface="+mn-lt"/>
                <a:ea typeface="+mn-ea"/>
                <a:cs typeface="+mn-cs"/>
              </a:rPr>
              <a:t> and leisure amenities like game rooms and outdoor areas.</a:t>
            </a:r>
          </a:p>
          <a:p>
            <a:endParaRPr lang="en-US" dirty="0"/>
          </a:p>
        </p:txBody>
      </p:sp>
      <p:sp>
        <p:nvSpPr>
          <p:cNvPr id="4" name="Slide Number Placeholder 3"/>
          <p:cNvSpPr>
            <a:spLocks noGrp="1"/>
          </p:cNvSpPr>
          <p:nvPr>
            <p:ph type="sldNum" sz="quarter" idx="10"/>
          </p:nvPr>
        </p:nvSpPr>
        <p:spPr/>
        <p:txBody>
          <a:bodyPr/>
          <a:lstStyle/>
          <a:p>
            <a:fld id="{414C5A02-0034-4F34-A66E-877FD8DDC6BA}"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 Moxy Hotels, the major goal of guest services is to make sure that visitors have a pleasant and enjoyable stay and to offer support and assistance when required. Some functions are:</a:t>
            </a:r>
          </a:p>
          <a:p>
            <a:r>
              <a:rPr lang="en-US" b="1" dirty="0"/>
              <a:t>Concierge services </a:t>
            </a:r>
            <a:r>
              <a:rPr lang="en-US" dirty="0"/>
              <a:t>are provided by Moxy Hotels to assist visitors with </a:t>
            </a:r>
            <a:r>
              <a:rPr lang="en-US" dirty="0" err="1"/>
              <a:t>organising</a:t>
            </a:r>
            <a:r>
              <a:rPr lang="en-US" dirty="0"/>
              <a:t> and reserving local activities, setting up transportation, and making eating and entertainment recommendations. </a:t>
            </a:r>
          </a:p>
          <a:p>
            <a:r>
              <a:rPr lang="en-US" b="1" dirty="0"/>
              <a:t>Baggage</a:t>
            </a:r>
            <a:r>
              <a:rPr lang="en-US" b="1" baseline="0" dirty="0"/>
              <a:t> Storage</a:t>
            </a:r>
            <a:r>
              <a:rPr lang="en-US" dirty="0"/>
              <a:t>: The team in charge of guest services is in charge of overseeing the storage and retrieval of luggage, making sure that it is safe and secure during the guest's stay.</a:t>
            </a:r>
          </a:p>
          <a:p>
            <a:r>
              <a:rPr lang="en-US" b="1" dirty="0"/>
              <a:t>Room service</a:t>
            </a:r>
            <a:r>
              <a:rPr lang="en-US" dirty="0"/>
              <a:t>: To ensure that customers receive timely and effective service, the coordination of room service requests may be handled by the guest services team.</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414C5A02-0034-4F34-A66E-877FD8DDC6BA}"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hospitality sector is significant because it offers visitors relaxing and delightful experiences, supports regional economies, and fosters cross-cultural understanding. Businesses in the hospitality industry can help guests form favorable impressions of them and maintain long-lasting connections by providing best services and amenities.</a:t>
            </a:r>
          </a:p>
          <a:p>
            <a:r>
              <a:rPr lang="en-US" b="1" dirty="0"/>
              <a:t>Guest Expectations</a:t>
            </a:r>
          </a:p>
          <a:p>
            <a:r>
              <a:rPr lang="en-US" b="0" dirty="0"/>
              <a:t>There</a:t>
            </a:r>
            <a:r>
              <a:rPr lang="en-US" b="0" baseline="0" dirty="0"/>
              <a:t> are several more points that guest or customer wants in an hotel while traveling are : </a:t>
            </a:r>
          </a:p>
          <a:p>
            <a:pPr>
              <a:buFont typeface="Arial" pitchFamily="34" charset="0"/>
              <a:buChar char="•"/>
            </a:pPr>
            <a:r>
              <a:rPr lang="en-US" b="0" baseline="0" dirty="0"/>
              <a:t>Good value for money</a:t>
            </a:r>
          </a:p>
          <a:p>
            <a:pPr>
              <a:buFont typeface="Arial" pitchFamily="34" charset="0"/>
              <a:buChar char="•"/>
            </a:pPr>
            <a:r>
              <a:rPr lang="en-US" b="0" baseline="0" dirty="0"/>
              <a:t>Convenient amenities </a:t>
            </a:r>
          </a:p>
          <a:p>
            <a:pPr>
              <a:buFont typeface="Arial" pitchFamily="34" charset="0"/>
              <a:buChar char="•"/>
            </a:pPr>
            <a:r>
              <a:rPr lang="en-US" b="0" baseline="0" dirty="0"/>
              <a:t>Sustainable and eco – friendly (</a:t>
            </a:r>
            <a:r>
              <a:rPr lang="en-US" sz="1200" kern="1200" dirty="0">
                <a:solidFill>
                  <a:schemeClr val="tx1"/>
                </a:solidFill>
                <a:latin typeface="+mn-lt"/>
                <a:ea typeface="+mn-ea"/>
                <a:cs typeface="+mn-cs"/>
              </a:rPr>
              <a:t>Liu,</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Wei and Lee,2022).</a:t>
            </a:r>
            <a:endParaRPr lang="en-US" b="0" baseline="0" dirty="0"/>
          </a:p>
          <a:p>
            <a:r>
              <a:rPr lang="en-US" b="1" dirty="0"/>
              <a:t> </a:t>
            </a:r>
          </a:p>
        </p:txBody>
      </p:sp>
      <p:sp>
        <p:nvSpPr>
          <p:cNvPr id="4" name="Slide Number Placeholder 3"/>
          <p:cNvSpPr>
            <a:spLocks noGrp="1"/>
          </p:cNvSpPr>
          <p:nvPr>
            <p:ph type="sldNum" sz="quarter" idx="10"/>
          </p:nvPr>
        </p:nvSpPr>
        <p:spPr/>
        <p:txBody>
          <a:bodyPr/>
          <a:lstStyle/>
          <a:p>
            <a:fld id="{414C5A02-0034-4F34-A66E-877FD8DDC6BA}"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14C5A02-0034-4F34-A66E-877FD8DDC6BA}"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14C5A02-0034-4F34-A66E-877FD8DDC6BA}"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14C5A02-0034-4F34-A66E-877FD8DDC6BA}"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52311" y="5870576"/>
            <a:ext cx="1212173" cy="377825"/>
          </a:xfrm>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a:xfrm>
            <a:off x="2743973" y="5870576"/>
            <a:ext cx="3932137" cy="377825"/>
          </a:xfrm>
        </p:spPr>
        <p:txBody>
          <a:bodyPr/>
          <a:lstStyle/>
          <a:p>
            <a:endParaRPr lang="en-US"/>
          </a:p>
        </p:txBody>
      </p:sp>
      <p:sp>
        <p:nvSpPr>
          <p:cNvPr id="6" name="Slide Number Placeholder 5"/>
          <p:cNvSpPr>
            <a:spLocks noGrp="1"/>
          </p:cNvSpPr>
          <p:nvPr>
            <p:ph type="sldNum" sz="quarter" idx="12"/>
          </p:nvPr>
        </p:nvSpPr>
        <p:spPr>
          <a:xfrm>
            <a:off x="8040685" y="5870576"/>
            <a:ext cx="417516" cy="377825"/>
          </a:xfrm>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623516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2090844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2803869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3E80FF-CC9D-4C3F-8BC0-AD6A82B5367F}"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654585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3E80FF-CC9D-4C3F-8BC0-AD6A82B5367F}" type="datetimeFigureOut">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3699264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3E80FF-CC9D-4C3F-8BC0-AD6A82B5367F}" type="datetimeFigureOut">
              <a:rPr lang="en-US" smtClean="0"/>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3510230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fld id="{213E80FF-CC9D-4C3F-8BC0-AD6A82B5367F}" type="datetimeFigureOut">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3827155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3E80FF-CC9D-4C3F-8BC0-AD6A82B5367F}"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3254434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3E80FF-CC9D-4C3F-8BC0-AD6A82B5367F}"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1938132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3E80FF-CC9D-4C3F-8BC0-AD6A82B5367F}"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614214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2148217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2" name="TextBox 11"/>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6"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1967193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a:t>Click to edit Master title style</a:t>
            </a:r>
            <a:endParaRPr lang="en-US" dirty="0"/>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34959681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2" name="TextBox 11"/>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33788795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6498495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40335150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3E80FF-CC9D-4C3F-8BC0-AD6A82B5367F}"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2B4A99-69FE-4F75-B5A3-F762C8D827E8}" type="slidenum">
              <a:rPr lang="en-US" smtClean="0"/>
              <a:t>‹#›</a:t>
            </a:fld>
            <a:endParaRPr lang="en-US"/>
          </a:p>
        </p:txBody>
      </p:sp>
    </p:spTree>
    <p:extLst>
      <p:ext uri="{BB962C8B-B14F-4D97-AF65-F5344CB8AC3E}">
        <p14:creationId xmlns:p14="http://schemas.microsoft.com/office/powerpoint/2010/main" val="1693630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13E80FF-CC9D-4C3F-8BC0-AD6A82B5367F}" type="datetimeFigureOut">
              <a:rPr lang="en-US" smtClean="0"/>
              <a:t>2/10/2023</a:t>
            </a:fld>
            <a:endParaRPr lang="en-US"/>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42B4A99-69FE-4F75-B5A3-F762C8D827E8}" type="slidenum">
              <a:rPr lang="en-US" smtClean="0"/>
              <a:t>‹#›</a:t>
            </a:fld>
            <a:endParaRPr lang="en-US"/>
          </a:p>
        </p:txBody>
      </p:sp>
    </p:spTree>
    <p:extLst>
      <p:ext uri="{BB962C8B-B14F-4D97-AF65-F5344CB8AC3E}">
        <p14:creationId xmlns:p14="http://schemas.microsoft.com/office/powerpoint/2010/main" val="2886877498"/>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C04F8797-ED77-4C70-AAEA-0DE48267C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20" name="Freeform: Shape 9">
            <a:extLst>
              <a:ext uri="{FF2B5EF4-FFF2-40B4-BE49-F238E27FC236}">
                <a16:creationId xmlns:a16="http://schemas.microsoft.com/office/drawing/2014/main" id="{CAD06229-FEB7-4CC9-8BE7-1A9457B9C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1"/>
            <a:ext cx="9144000" cy="3992171"/>
          </a:xfrm>
          <a:custGeom>
            <a:avLst/>
            <a:gdLst>
              <a:gd name="connsiteX0" fmla="*/ 0 w 12192000"/>
              <a:gd name="connsiteY0" fmla="*/ 0 h 5322895"/>
              <a:gd name="connsiteX1" fmla="*/ 12192000 w 12192000"/>
              <a:gd name="connsiteY1" fmla="*/ 0 h 5322895"/>
              <a:gd name="connsiteX2" fmla="*/ 12192000 w 12192000"/>
              <a:gd name="connsiteY2" fmla="*/ 213719 h 5322895"/>
              <a:gd name="connsiteX3" fmla="*/ 12192000 w 12192000"/>
              <a:gd name="connsiteY3" fmla="*/ 471948 h 5322895"/>
              <a:gd name="connsiteX4" fmla="*/ 12192000 w 12192000"/>
              <a:gd name="connsiteY4" fmla="*/ 3571886 h 5322895"/>
              <a:gd name="connsiteX5" fmla="*/ 12192000 w 12192000"/>
              <a:gd name="connsiteY5" fmla="*/ 3753332 h 5322895"/>
              <a:gd name="connsiteX6" fmla="*/ 12192000 w 12192000"/>
              <a:gd name="connsiteY6" fmla="*/ 4806077 h 5322895"/>
              <a:gd name="connsiteX7" fmla="*/ 11957522 w 12192000"/>
              <a:gd name="connsiteY7" fmla="*/ 4849979 h 5322895"/>
              <a:gd name="connsiteX8" fmla="*/ 11679973 w 12192000"/>
              <a:gd name="connsiteY8" fmla="*/ 4899723 h 5322895"/>
              <a:gd name="connsiteX9" fmla="*/ 11401197 w 12192000"/>
              <a:gd name="connsiteY9" fmla="*/ 4948416 h 5322895"/>
              <a:gd name="connsiteX10" fmla="*/ 11121192 w 12192000"/>
              <a:gd name="connsiteY10" fmla="*/ 4990102 h 5322895"/>
              <a:gd name="connsiteX11" fmla="*/ 10842416 w 12192000"/>
              <a:gd name="connsiteY11" fmla="*/ 5032139 h 5322895"/>
              <a:gd name="connsiteX12" fmla="*/ 10562411 w 12192000"/>
              <a:gd name="connsiteY12" fmla="*/ 5071374 h 5322895"/>
              <a:gd name="connsiteX13" fmla="*/ 10286091 w 12192000"/>
              <a:gd name="connsiteY13" fmla="*/ 5105003 h 5322895"/>
              <a:gd name="connsiteX14" fmla="*/ 10006086 w 12192000"/>
              <a:gd name="connsiteY14" fmla="*/ 5136881 h 5322895"/>
              <a:gd name="connsiteX15" fmla="*/ 9727310 w 12192000"/>
              <a:gd name="connsiteY15" fmla="*/ 5165957 h 5322895"/>
              <a:gd name="connsiteX16" fmla="*/ 9453445 w 12192000"/>
              <a:gd name="connsiteY16" fmla="*/ 5191179 h 5322895"/>
              <a:gd name="connsiteX17" fmla="*/ 9175897 w 12192000"/>
              <a:gd name="connsiteY17" fmla="*/ 5216401 h 5322895"/>
              <a:gd name="connsiteX18" fmla="*/ 8902033 w 12192000"/>
              <a:gd name="connsiteY18" fmla="*/ 5237420 h 5322895"/>
              <a:gd name="connsiteX19" fmla="*/ 8628169 w 12192000"/>
              <a:gd name="connsiteY19" fmla="*/ 5253884 h 5322895"/>
              <a:gd name="connsiteX20" fmla="*/ 8355533 w 12192000"/>
              <a:gd name="connsiteY20" fmla="*/ 5271050 h 5322895"/>
              <a:gd name="connsiteX21" fmla="*/ 8085353 w 12192000"/>
              <a:gd name="connsiteY21" fmla="*/ 5285412 h 5322895"/>
              <a:gd name="connsiteX22" fmla="*/ 7817629 w 12192000"/>
              <a:gd name="connsiteY22" fmla="*/ 5295571 h 5322895"/>
              <a:gd name="connsiteX23" fmla="*/ 7549905 w 12192000"/>
              <a:gd name="connsiteY23" fmla="*/ 5304329 h 5322895"/>
              <a:gd name="connsiteX24" fmla="*/ 7284638 w 12192000"/>
              <a:gd name="connsiteY24" fmla="*/ 5312736 h 5322895"/>
              <a:gd name="connsiteX25" fmla="*/ 7023055 w 12192000"/>
              <a:gd name="connsiteY25" fmla="*/ 5316590 h 5322895"/>
              <a:gd name="connsiteX26" fmla="*/ 6761472 w 12192000"/>
              <a:gd name="connsiteY26" fmla="*/ 5320793 h 5322895"/>
              <a:gd name="connsiteX27" fmla="*/ 6503573 w 12192000"/>
              <a:gd name="connsiteY27" fmla="*/ 5322895 h 5322895"/>
              <a:gd name="connsiteX28" fmla="*/ 6248130 w 12192000"/>
              <a:gd name="connsiteY28" fmla="*/ 5320793 h 5322895"/>
              <a:gd name="connsiteX29" fmla="*/ 5995144 w 12192000"/>
              <a:gd name="connsiteY29" fmla="*/ 5320793 h 5322895"/>
              <a:gd name="connsiteX30" fmla="*/ 5744613 w 12192000"/>
              <a:gd name="connsiteY30" fmla="*/ 5316590 h 5322895"/>
              <a:gd name="connsiteX31" fmla="*/ 5498995 w 12192000"/>
              <a:gd name="connsiteY31" fmla="*/ 5310284 h 5322895"/>
              <a:gd name="connsiteX32" fmla="*/ 5255834 w 12192000"/>
              <a:gd name="connsiteY32" fmla="*/ 5304329 h 5322895"/>
              <a:gd name="connsiteX33" fmla="*/ 5017584 w 12192000"/>
              <a:gd name="connsiteY33" fmla="*/ 5297673 h 5322895"/>
              <a:gd name="connsiteX34" fmla="*/ 4780562 w 12192000"/>
              <a:gd name="connsiteY34" fmla="*/ 5287514 h 5322895"/>
              <a:gd name="connsiteX35" fmla="*/ 4547227 w 12192000"/>
              <a:gd name="connsiteY35" fmla="*/ 5276654 h 5322895"/>
              <a:gd name="connsiteX36" fmla="*/ 4318800 w 12192000"/>
              <a:gd name="connsiteY36" fmla="*/ 5266846 h 5322895"/>
              <a:gd name="connsiteX37" fmla="*/ 3873004 w 12192000"/>
              <a:gd name="connsiteY37" fmla="*/ 5239171 h 5322895"/>
              <a:gd name="connsiteX38" fmla="*/ 3445628 w 12192000"/>
              <a:gd name="connsiteY38" fmla="*/ 5209746 h 5322895"/>
              <a:gd name="connsiteX39" fmla="*/ 3035446 w 12192000"/>
              <a:gd name="connsiteY39" fmla="*/ 5178918 h 5322895"/>
              <a:gd name="connsiteX40" fmla="*/ 2647370 w 12192000"/>
              <a:gd name="connsiteY40" fmla="*/ 5144939 h 5322895"/>
              <a:gd name="connsiteX41" fmla="*/ 2276487 w 12192000"/>
              <a:gd name="connsiteY41" fmla="*/ 5109557 h 5322895"/>
              <a:gd name="connsiteX42" fmla="*/ 1932621 w 12192000"/>
              <a:gd name="connsiteY42" fmla="*/ 5071374 h 5322895"/>
              <a:gd name="connsiteX43" fmla="*/ 1609634 w 12192000"/>
              <a:gd name="connsiteY43" fmla="*/ 5033891 h 5322895"/>
              <a:gd name="connsiteX44" fmla="*/ 1312435 w 12192000"/>
              <a:gd name="connsiteY44" fmla="*/ 4996408 h 5322895"/>
              <a:gd name="connsiteX45" fmla="*/ 1039799 w 12192000"/>
              <a:gd name="connsiteY45" fmla="*/ 4961027 h 5322895"/>
              <a:gd name="connsiteX46" fmla="*/ 797865 w 12192000"/>
              <a:gd name="connsiteY46" fmla="*/ 4927397 h 5322895"/>
              <a:gd name="connsiteX47" fmla="*/ 579265 w 12192000"/>
              <a:gd name="connsiteY47" fmla="*/ 4895519 h 5322895"/>
              <a:gd name="connsiteX48" fmla="*/ 395052 w 12192000"/>
              <a:gd name="connsiteY48" fmla="*/ 4868896 h 5322895"/>
              <a:gd name="connsiteX49" fmla="*/ 240312 w 12192000"/>
              <a:gd name="connsiteY49" fmla="*/ 4843673 h 5322895"/>
              <a:gd name="connsiteX50" fmla="*/ 27853 w 12192000"/>
              <a:gd name="connsiteY50" fmla="*/ 4807592 h 5322895"/>
              <a:gd name="connsiteX51" fmla="*/ 0 w 12192000"/>
              <a:gd name="connsiteY51" fmla="*/ 4802879 h 5322895"/>
              <a:gd name="connsiteX52" fmla="*/ 0 w 12192000"/>
              <a:gd name="connsiteY52" fmla="*/ 3753332 h 5322895"/>
              <a:gd name="connsiteX53" fmla="*/ 0 w 12192000"/>
              <a:gd name="connsiteY53" fmla="*/ 3571886 h 5322895"/>
              <a:gd name="connsiteX54" fmla="*/ 0 w 12192000"/>
              <a:gd name="connsiteY54" fmla="*/ 471948 h 5322895"/>
              <a:gd name="connsiteX55" fmla="*/ 0 w 12192000"/>
              <a:gd name="connsiteY55" fmla="*/ 213719 h 532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5322895">
                <a:moveTo>
                  <a:pt x="0" y="0"/>
                </a:moveTo>
                <a:lnTo>
                  <a:pt x="12192000" y="0"/>
                </a:lnTo>
                <a:lnTo>
                  <a:pt x="12192000" y="213719"/>
                </a:lnTo>
                <a:lnTo>
                  <a:pt x="12192000" y="471948"/>
                </a:lnTo>
                <a:lnTo>
                  <a:pt x="12192000" y="3571886"/>
                </a:lnTo>
                <a:lnTo>
                  <a:pt x="12192000" y="3753332"/>
                </a:lnTo>
                <a:lnTo>
                  <a:pt x="12192000" y="4806077"/>
                </a:lnTo>
                <a:lnTo>
                  <a:pt x="11957522" y="4849979"/>
                </a:lnTo>
                <a:lnTo>
                  <a:pt x="11679973" y="4899723"/>
                </a:lnTo>
                <a:lnTo>
                  <a:pt x="11401197" y="4948416"/>
                </a:lnTo>
                <a:lnTo>
                  <a:pt x="11121192" y="4990102"/>
                </a:lnTo>
                <a:lnTo>
                  <a:pt x="10842416" y="5032139"/>
                </a:lnTo>
                <a:lnTo>
                  <a:pt x="10562411" y="5071374"/>
                </a:lnTo>
                <a:lnTo>
                  <a:pt x="10286091" y="5105003"/>
                </a:lnTo>
                <a:lnTo>
                  <a:pt x="10006086" y="5136881"/>
                </a:lnTo>
                <a:lnTo>
                  <a:pt x="9727310" y="5165957"/>
                </a:lnTo>
                <a:lnTo>
                  <a:pt x="9453445" y="5191179"/>
                </a:lnTo>
                <a:lnTo>
                  <a:pt x="9175897" y="5216401"/>
                </a:lnTo>
                <a:lnTo>
                  <a:pt x="8902033" y="5237420"/>
                </a:lnTo>
                <a:lnTo>
                  <a:pt x="8628169" y="5253884"/>
                </a:lnTo>
                <a:lnTo>
                  <a:pt x="8355533" y="5271050"/>
                </a:lnTo>
                <a:lnTo>
                  <a:pt x="8085353" y="5285412"/>
                </a:lnTo>
                <a:lnTo>
                  <a:pt x="7817629" y="5295571"/>
                </a:lnTo>
                <a:lnTo>
                  <a:pt x="7549905" y="5304329"/>
                </a:lnTo>
                <a:lnTo>
                  <a:pt x="7284638" y="5312736"/>
                </a:lnTo>
                <a:lnTo>
                  <a:pt x="7023055" y="5316590"/>
                </a:lnTo>
                <a:lnTo>
                  <a:pt x="6761472" y="5320793"/>
                </a:lnTo>
                <a:lnTo>
                  <a:pt x="6503573" y="5322895"/>
                </a:lnTo>
                <a:lnTo>
                  <a:pt x="6248130" y="5320793"/>
                </a:lnTo>
                <a:lnTo>
                  <a:pt x="5995144" y="5320793"/>
                </a:lnTo>
                <a:lnTo>
                  <a:pt x="5744613" y="5316590"/>
                </a:lnTo>
                <a:lnTo>
                  <a:pt x="5498995" y="5310284"/>
                </a:lnTo>
                <a:lnTo>
                  <a:pt x="5255834" y="5304329"/>
                </a:lnTo>
                <a:lnTo>
                  <a:pt x="5017584" y="5297673"/>
                </a:lnTo>
                <a:lnTo>
                  <a:pt x="4780562" y="5287514"/>
                </a:lnTo>
                <a:lnTo>
                  <a:pt x="4547227" y="5276654"/>
                </a:lnTo>
                <a:lnTo>
                  <a:pt x="4318800" y="5266846"/>
                </a:lnTo>
                <a:lnTo>
                  <a:pt x="3873004" y="5239171"/>
                </a:lnTo>
                <a:lnTo>
                  <a:pt x="3445628" y="5209746"/>
                </a:lnTo>
                <a:lnTo>
                  <a:pt x="3035446" y="5178918"/>
                </a:lnTo>
                <a:lnTo>
                  <a:pt x="2647370" y="5144939"/>
                </a:lnTo>
                <a:lnTo>
                  <a:pt x="2276487" y="5109557"/>
                </a:lnTo>
                <a:lnTo>
                  <a:pt x="1932621" y="5071374"/>
                </a:lnTo>
                <a:lnTo>
                  <a:pt x="1609634" y="5033891"/>
                </a:lnTo>
                <a:lnTo>
                  <a:pt x="1312435" y="4996408"/>
                </a:lnTo>
                <a:lnTo>
                  <a:pt x="1039799" y="4961027"/>
                </a:lnTo>
                <a:lnTo>
                  <a:pt x="797865" y="4927397"/>
                </a:lnTo>
                <a:lnTo>
                  <a:pt x="579265" y="4895519"/>
                </a:lnTo>
                <a:lnTo>
                  <a:pt x="395052" y="4868896"/>
                </a:lnTo>
                <a:lnTo>
                  <a:pt x="240312" y="4843673"/>
                </a:lnTo>
                <a:lnTo>
                  <a:pt x="27853" y="4807592"/>
                </a:lnTo>
                <a:lnTo>
                  <a:pt x="0" y="4802879"/>
                </a:lnTo>
                <a:lnTo>
                  <a:pt x="0" y="3753332"/>
                </a:lnTo>
                <a:lnTo>
                  <a:pt x="0" y="3571886"/>
                </a:lnTo>
                <a:lnTo>
                  <a:pt x="0" y="471948"/>
                </a:lnTo>
                <a:lnTo>
                  <a:pt x="0" y="213719"/>
                </a:lnTo>
                <a:close/>
              </a:path>
            </a:pathLst>
          </a:custGeom>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sz="1350"/>
          </a:p>
        </p:txBody>
      </p:sp>
      <p:pic>
        <p:nvPicPr>
          <p:cNvPr id="21" name="Picture 11">
            <a:extLst>
              <a:ext uri="{FF2B5EF4-FFF2-40B4-BE49-F238E27FC236}">
                <a16:creationId xmlns:a16="http://schemas.microsoft.com/office/drawing/2014/main" id="{42B44E02-2041-49BE-AF61-F91454DC3A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60549" r="62095"/>
          <a:stretch/>
        </p:blipFill>
        <p:spPr>
          <a:xfrm flipH="1">
            <a:off x="6711611" y="3306535"/>
            <a:ext cx="2432389" cy="1424039"/>
          </a:xfrm>
          <a:custGeom>
            <a:avLst/>
            <a:gdLst>
              <a:gd name="connsiteX0" fmla="*/ 220380 w 3243185"/>
              <a:gd name="connsiteY0" fmla="*/ 404386 h 1898718"/>
              <a:gd name="connsiteX1" fmla="*/ 278149 w 3243185"/>
              <a:gd name="connsiteY1" fmla="*/ 410805 h 1898718"/>
              <a:gd name="connsiteX2" fmla="*/ 297405 w 3243185"/>
              <a:gd name="connsiteY2" fmla="*/ 423642 h 1898718"/>
              <a:gd name="connsiteX3" fmla="*/ 316662 w 3243185"/>
              <a:gd name="connsiteY3" fmla="*/ 430061 h 1898718"/>
              <a:gd name="connsiteX4" fmla="*/ 355175 w 3243185"/>
              <a:gd name="connsiteY4" fmla="*/ 455737 h 1898718"/>
              <a:gd name="connsiteX5" fmla="*/ 406525 w 3243185"/>
              <a:gd name="connsiteY5" fmla="*/ 468574 h 1898718"/>
              <a:gd name="connsiteX6" fmla="*/ 425782 w 3243185"/>
              <a:gd name="connsiteY6" fmla="*/ 481412 h 1898718"/>
              <a:gd name="connsiteX7" fmla="*/ 445038 w 3243185"/>
              <a:gd name="connsiteY7" fmla="*/ 487831 h 1898718"/>
              <a:gd name="connsiteX8" fmla="*/ 483551 w 3243185"/>
              <a:gd name="connsiteY8" fmla="*/ 526344 h 1898718"/>
              <a:gd name="connsiteX9" fmla="*/ 483551 w 3243185"/>
              <a:gd name="connsiteY9" fmla="*/ 609788 h 1898718"/>
              <a:gd name="connsiteX10" fmla="*/ 445038 w 3243185"/>
              <a:gd name="connsiteY10" fmla="*/ 635464 h 1898718"/>
              <a:gd name="connsiteX11" fmla="*/ 246055 w 3243185"/>
              <a:gd name="connsiteY11" fmla="*/ 629045 h 1898718"/>
              <a:gd name="connsiteX12" fmla="*/ 233217 w 3243185"/>
              <a:gd name="connsiteY12" fmla="*/ 609788 h 1898718"/>
              <a:gd name="connsiteX13" fmla="*/ 213961 w 3243185"/>
              <a:gd name="connsiteY13" fmla="*/ 603370 h 1898718"/>
              <a:gd name="connsiteX14" fmla="*/ 188285 w 3243185"/>
              <a:gd name="connsiteY14" fmla="*/ 564857 h 1898718"/>
              <a:gd name="connsiteX15" fmla="*/ 175448 w 3243185"/>
              <a:gd name="connsiteY15" fmla="*/ 526344 h 1898718"/>
              <a:gd name="connsiteX16" fmla="*/ 220380 w 3243185"/>
              <a:gd name="connsiteY16" fmla="*/ 404386 h 1898718"/>
              <a:gd name="connsiteX17" fmla="*/ 3243185 w 3243185"/>
              <a:gd name="connsiteY17" fmla="*/ 0 h 1898718"/>
              <a:gd name="connsiteX18" fmla="*/ 2298567 w 3243185"/>
              <a:gd name="connsiteY18" fmla="*/ 0 h 1898718"/>
              <a:gd name="connsiteX19" fmla="*/ 2293659 w 3243185"/>
              <a:gd name="connsiteY19" fmla="*/ 51351 h 1898718"/>
              <a:gd name="connsiteX20" fmla="*/ 2274403 w 3243185"/>
              <a:gd name="connsiteY20" fmla="*/ 83445 h 1898718"/>
              <a:gd name="connsiteX21" fmla="*/ 2248728 w 3243185"/>
              <a:gd name="connsiteY21" fmla="*/ 121958 h 1898718"/>
              <a:gd name="connsiteX22" fmla="*/ 2203796 w 3243185"/>
              <a:gd name="connsiteY22" fmla="*/ 166890 h 1898718"/>
              <a:gd name="connsiteX23" fmla="*/ 2178121 w 3243185"/>
              <a:gd name="connsiteY23" fmla="*/ 173308 h 1898718"/>
              <a:gd name="connsiteX24" fmla="*/ 2126770 w 3243185"/>
              <a:gd name="connsiteY24" fmla="*/ 211821 h 1898718"/>
              <a:gd name="connsiteX25" fmla="*/ 2081838 w 3243185"/>
              <a:gd name="connsiteY25" fmla="*/ 237497 h 1898718"/>
              <a:gd name="connsiteX26" fmla="*/ 2043325 w 3243185"/>
              <a:gd name="connsiteY26" fmla="*/ 250334 h 1898718"/>
              <a:gd name="connsiteX27" fmla="*/ 1972718 w 3243185"/>
              <a:gd name="connsiteY27" fmla="*/ 288847 h 1898718"/>
              <a:gd name="connsiteX28" fmla="*/ 1940624 w 3243185"/>
              <a:gd name="connsiteY28" fmla="*/ 295266 h 1898718"/>
              <a:gd name="connsiteX29" fmla="*/ 1914949 w 3243185"/>
              <a:gd name="connsiteY29" fmla="*/ 308104 h 1898718"/>
              <a:gd name="connsiteX30" fmla="*/ 1895693 w 3243185"/>
              <a:gd name="connsiteY30" fmla="*/ 320941 h 1898718"/>
              <a:gd name="connsiteX31" fmla="*/ 1870017 w 3243185"/>
              <a:gd name="connsiteY31" fmla="*/ 327360 h 1898718"/>
              <a:gd name="connsiteX32" fmla="*/ 1831504 w 3243185"/>
              <a:gd name="connsiteY32" fmla="*/ 340198 h 1898718"/>
              <a:gd name="connsiteX33" fmla="*/ 1780154 w 3243185"/>
              <a:gd name="connsiteY33" fmla="*/ 353035 h 1898718"/>
              <a:gd name="connsiteX34" fmla="*/ 1760897 w 3243185"/>
              <a:gd name="connsiteY34" fmla="*/ 359454 h 1898718"/>
              <a:gd name="connsiteX35" fmla="*/ 1683871 w 3243185"/>
              <a:gd name="connsiteY35" fmla="*/ 397967 h 1898718"/>
              <a:gd name="connsiteX36" fmla="*/ 1632521 w 3243185"/>
              <a:gd name="connsiteY36" fmla="*/ 410805 h 1898718"/>
              <a:gd name="connsiteX37" fmla="*/ 1594008 w 3243185"/>
              <a:gd name="connsiteY37" fmla="*/ 423642 h 1898718"/>
              <a:gd name="connsiteX38" fmla="*/ 1568333 w 3243185"/>
              <a:gd name="connsiteY38" fmla="*/ 430061 h 1898718"/>
              <a:gd name="connsiteX39" fmla="*/ 1542657 w 3243185"/>
              <a:gd name="connsiteY39" fmla="*/ 442899 h 1898718"/>
              <a:gd name="connsiteX40" fmla="*/ 1516982 w 3243185"/>
              <a:gd name="connsiteY40" fmla="*/ 449318 h 1898718"/>
              <a:gd name="connsiteX41" fmla="*/ 1497725 w 3243185"/>
              <a:gd name="connsiteY41" fmla="*/ 455737 h 1898718"/>
              <a:gd name="connsiteX42" fmla="*/ 1452794 w 3243185"/>
              <a:gd name="connsiteY42" fmla="*/ 468574 h 1898718"/>
              <a:gd name="connsiteX43" fmla="*/ 1433537 w 3243185"/>
              <a:gd name="connsiteY43" fmla="*/ 481412 h 1898718"/>
              <a:gd name="connsiteX44" fmla="*/ 1369349 w 3243185"/>
              <a:gd name="connsiteY44" fmla="*/ 494250 h 1898718"/>
              <a:gd name="connsiteX45" fmla="*/ 1324417 w 3243185"/>
              <a:gd name="connsiteY45" fmla="*/ 519925 h 1898718"/>
              <a:gd name="connsiteX46" fmla="*/ 1285904 w 3243185"/>
              <a:gd name="connsiteY46" fmla="*/ 539181 h 1898718"/>
              <a:gd name="connsiteX47" fmla="*/ 1247391 w 3243185"/>
              <a:gd name="connsiteY47" fmla="*/ 545600 h 1898718"/>
              <a:gd name="connsiteX48" fmla="*/ 1176784 w 3243185"/>
              <a:gd name="connsiteY48" fmla="*/ 564857 h 1898718"/>
              <a:gd name="connsiteX49" fmla="*/ 907194 w 3243185"/>
              <a:gd name="connsiteY49" fmla="*/ 577694 h 1898718"/>
              <a:gd name="connsiteX50" fmla="*/ 881518 w 3243185"/>
              <a:gd name="connsiteY50" fmla="*/ 584113 h 1898718"/>
              <a:gd name="connsiteX51" fmla="*/ 656860 w 3243185"/>
              <a:gd name="connsiteY51" fmla="*/ 577694 h 1898718"/>
              <a:gd name="connsiteX52" fmla="*/ 637603 w 3243185"/>
              <a:gd name="connsiteY52" fmla="*/ 558438 h 1898718"/>
              <a:gd name="connsiteX53" fmla="*/ 618347 w 3243185"/>
              <a:gd name="connsiteY53" fmla="*/ 519925 h 1898718"/>
              <a:gd name="connsiteX54" fmla="*/ 599090 w 3243185"/>
              <a:gd name="connsiteY54" fmla="*/ 500668 h 1898718"/>
              <a:gd name="connsiteX55" fmla="*/ 566996 w 3243185"/>
              <a:gd name="connsiteY55" fmla="*/ 474993 h 1898718"/>
              <a:gd name="connsiteX56" fmla="*/ 560577 w 3243185"/>
              <a:gd name="connsiteY56" fmla="*/ 455737 h 1898718"/>
              <a:gd name="connsiteX57" fmla="*/ 522064 w 3243185"/>
              <a:gd name="connsiteY57" fmla="*/ 436480 h 1898718"/>
              <a:gd name="connsiteX58" fmla="*/ 502808 w 3243185"/>
              <a:gd name="connsiteY58" fmla="*/ 423642 h 1898718"/>
              <a:gd name="connsiteX59" fmla="*/ 464295 w 3243185"/>
              <a:gd name="connsiteY59" fmla="*/ 410805 h 1898718"/>
              <a:gd name="connsiteX60" fmla="*/ 445038 w 3243185"/>
              <a:gd name="connsiteY60" fmla="*/ 397967 h 1898718"/>
              <a:gd name="connsiteX61" fmla="*/ 374431 w 3243185"/>
              <a:gd name="connsiteY61" fmla="*/ 391548 h 1898718"/>
              <a:gd name="connsiteX62" fmla="*/ 329500 w 3243185"/>
              <a:gd name="connsiteY62" fmla="*/ 372292 h 1898718"/>
              <a:gd name="connsiteX63" fmla="*/ 310243 w 3243185"/>
              <a:gd name="connsiteY63" fmla="*/ 365873 h 1898718"/>
              <a:gd name="connsiteX64" fmla="*/ 271730 w 3243185"/>
              <a:gd name="connsiteY64" fmla="*/ 340198 h 1898718"/>
              <a:gd name="connsiteX65" fmla="*/ 239636 w 3243185"/>
              <a:gd name="connsiteY65" fmla="*/ 301685 h 1898718"/>
              <a:gd name="connsiteX66" fmla="*/ 201123 w 3243185"/>
              <a:gd name="connsiteY66" fmla="*/ 269591 h 1898718"/>
              <a:gd name="connsiteX67" fmla="*/ 149773 w 3243185"/>
              <a:gd name="connsiteY67" fmla="*/ 224659 h 1898718"/>
              <a:gd name="connsiteX68" fmla="*/ 111260 w 3243185"/>
              <a:gd name="connsiteY68" fmla="*/ 211821 h 1898718"/>
              <a:gd name="connsiteX69" fmla="*/ 92003 w 3243185"/>
              <a:gd name="connsiteY69" fmla="*/ 205402 h 1898718"/>
              <a:gd name="connsiteX70" fmla="*/ 72747 w 3243185"/>
              <a:gd name="connsiteY70" fmla="*/ 192565 h 1898718"/>
              <a:gd name="connsiteX71" fmla="*/ 34234 w 3243185"/>
              <a:gd name="connsiteY71" fmla="*/ 160471 h 1898718"/>
              <a:gd name="connsiteX72" fmla="*/ 8558 w 3243185"/>
              <a:gd name="connsiteY72" fmla="*/ 121958 h 1898718"/>
              <a:gd name="connsiteX73" fmla="*/ 11877 w 3243185"/>
              <a:gd name="connsiteY73" fmla="*/ 15345 h 1898718"/>
              <a:gd name="connsiteX74" fmla="*/ 16098 w 3243185"/>
              <a:gd name="connsiteY74" fmla="*/ 0 h 1898718"/>
              <a:gd name="connsiteX75" fmla="*/ 0 w 3243185"/>
              <a:gd name="connsiteY75" fmla="*/ 0 h 1898718"/>
              <a:gd name="connsiteX76" fmla="*/ 0 w 3243185"/>
              <a:gd name="connsiteY76" fmla="*/ 1540363 h 1898718"/>
              <a:gd name="connsiteX77" fmla="*/ 234477 w 3243185"/>
              <a:gd name="connsiteY77" fmla="*/ 1584265 h 1898718"/>
              <a:gd name="connsiteX78" fmla="*/ 512026 w 3243185"/>
              <a:gd name="connsiteY78" fmla="*/ 1634009 h 1898718"/>
              <a:gd name="connsiteX79" fmla="*/ 790802 w 3243185"/>
              <a:gd name="connsiteY79" fmla="*/ 1682702 h 1898718"/>
              <a:gd name="connsiteX80" fmla="*/ 1070807 w 3243185"/>
              <a:gd name="connsiteY80" fmla="*/ 1724388 h 1898718"/>
              <a:gd name="connsiteX81" fmla="*/ 1349583 w 3243185"/>
              <a:gd name="connsiteY81" fmla="*/ 1766425 h 1898718"/>
              <a:gd name="connsiteX82" fmla="*/ 1629588 w 3243185"/>
              <a:gd name="connsiteY82" fmla="*/ 1805660 h 1898718"/>
              <a:gd name="connsiteX83" fmla="*/ 1905908 w 3243185"/>
              <a:gd name="connsiteY83" fmla="*/ 1839289 h 1898718"/>
              <a:gd name="connsiteX84" fmla="*/ 2185913 w 3243185"/>
              <a:gd name="connsiteY84" fmla="*/ 1871167 h 1898718"/>
              <a:gd name="connsiteX85" fmla="*/ 2450068 w 3243185"/>
              <a:gd name="connsiteY85" fmla="*/ 1898718 h 1898718"/>
              <a:gd name="connsiteX86" fmla="*/ 3243185 w 3243185"/>
              <a:gd name="connsiteY86" fmla="*/ 1898718 h 18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3243185" h="1898718">
                <a:moveTo>
                  <a:pt x="220380" y="404386"/>
                </a:moveTo>
                <a:cubicBezTo>
                  <a:pt x="239636" y="406526"/>
                  <a:pt x="259352" y="406106"/>
                  <a:pt x="278149" y="410805"/>
                </a:cubicBezTo>
                <a:cubicBezTo>
                  <a:pt x="285633" y="412676"/>
                  <a:pt x="290505" y="420192"/>
                  <a:pt x="297405" y="423642"/>
                </a:cubicBezTo>
                <a:cubicBezTo>
                  <a:pt x="303457" y="426669"/>
                  <a:pt x="310747" y="426775"/>
                  <a:pt x="316662" y="430061"/>
                </a:cubicBezTo>
                <a:cubicBezTo>
                  <a:pt x="330149" y="437554"/>
                  <a:pt x="340537" y="450857"/>
                  <a:pt x="355175" y="455737"/>
                </a:cubicBezTo>
                <a:cubicBezTo>
                  <a:pt x="384781" y="465606"/>
                  <a:pt x="367797" y="460829"/>
                  <a:pt x="406525" y="468574"/>
                </a:cubicBezTo>
                <a:cubicBezTo>
                  <a:pt x="412944" y="472853"/>
                  <a:pt x="418882" y="477962"/>
                  <a:pt x="425782" y="481412"/>
                </a:cubicBezTo>
                <a:cubicBezTo>
                  <a:pt x="431834" y="484438"/>
                  <a:pt x="439698" y="483676"/>
                  <a:pt x="445038" y="487831"/>
                </a:cubicBezTo>
                <a:cubicBezTo>
                  <a:pt x="459369" y="498977"/>
                  <a:pt x="483551" y="526344"/>
                  <a:pt x="483551" y="526344"/>
                </a:cubicBezTo>
                <a:cubicBezTo>
                  <a:pt x="493199" y="555288"/>
                  <a:pt x="501991" y="572910"/>
                  <a:pt x="483551" y="609788"/>
                </a:cubicBezTo>
                <a:cubicBezTo>
                  <a:pt x="476651" y="623588"/>
                  <a:pt x="445038" y="635464"/>
                  <a:pt x="445038" y="635464"/>
                </a:cubicBezTo>
                <a:cubicBezTo>
                  <a:pt x="378711" y="633324"/>
                  <a:pt x="311935" y="637030"/>
                  <a:pt x="246055" y="629045"/>
                </a:cubicBezTo>
                <a:cubicBezTo>
                  <a:pt x="238396" y="628117"/>
                  <a:pt x="239242" y="614607"/>
                  <a:pt x="233217" y="609788"/>
                </a:cubicBezTo>
                <a:cubicBezTo>
                  <a:pt x="227934" y="605562"/>
                  <a:pt x="220380" y="605509"/>
                  <a:pt x="213961" y="603370"/>
                </a:cubicBezTo>
                <a:cubicBezTo>
                  <a:pt x="205402" y="590532"/>
                  <a:pt x="193165" y="579494"/>
                  <a:pt x="188285" y="564857"/>
                </a:cubicBezTo>
                <a:lnTo>
                  <a:pt x="175448" y="526344"/>
                </a:lnTo>
                <a:cubicBezTo>
                  <a:pt x="182293" y="423657"/>
                  <a:pt x="212891" y="424712"/>
                  <a:pt x="220380" y="404386"/>
                </a:cubicBezTo>
                <a:close/>
                <a:moveTo>
                  <a:pt x="3243185" y="0"/>
                </a:moveTo>
                <a:lnTo>
                  <a:pt x="2298567" y="0"/>
                </a:lnTo>
                <a:lnTo>
                  <a:pt x="2293659" y="51351"/>
                </a:lnTo>
                <a:cubicBezTo>
                  <a:pt x="2291895" y="63701"/>
                  <a:pt x="2281101" y="72919"/>
                  <a:pt x="2274403" y="83445"/>
                </a:cubicBezTo>
                <a:cubicBezTo>
                  <a:pt x="2266120" y="96461"/>
                  <a:pt x="2257985" y="109614"/>
                  <a:pt x="2248728" y="121958"/>
                </a:cubicBezTo>
                <a:cubicBezTo>
                  <a:pt x="2233323" y="142498"/>
                  <a:pt x="2227760" y="154908"/>
                  <a:pt x="2203796" y="166890"/>
                </a:cubicBezTo>
                <a:cubicBezTo>
                  <a:pt x="2195906" y="170835"/>
                  <a:pt x="2186679" y="171169"/>
                  <a:pt x="2178121" y="173308"/>
                </a:cubicBezTo>
                <a:cubicBezTo>
                  <a:pt x="2148108" y="203321"/>
                  <a:pt x="2169307" y="185236"/>
                  <a:pt x="2126770" y="211821"/>
                </a:cubicBezTo>
                <a:cubicBezTo>
                  <a:pt x="2106184" y="224688"/>
                  <a:pt x="2106188" y="227757"/>
                  <a:pt x="2081838" y="237497"/>
                </a:cubicBezTo>
                <a:cubicBezTo>
                  <a:pt x="2069275" y="242522"/>
                  <a:pt x="2054585" y="242828"/>
                  <a:pt x="2043325" y="250334"/>
                </a:cubicBezTo>
                <a:cubicBezTo>
                  <a:pt x="2023241" y="263724"/>
                  <a:pt x="1993522" y="284687"/>
                  <a:pt x="1972718" y="288847"/>
                </a:cubicBezTo>
                <a:lnTo>
                  <a:pt x="1940624" y="295266"/>
                </a:lnTo>
                <a:cubicBezTo>
                  <a:pt x="1932066" y="299545"/>
                  <a:pt x="1923257" y="303356"/>
                  <a:pt x="1914949" y="308104"/>
                </a:cubicBezTo>
                <a:cubicBezTo>
                  <a:pt x="1908251" y="311931"/>
                  <a:pt x="1902783" y="317902"/>
                  <a:pt x="1895693" y="320941"/>
                </a:cubicBezTo>
                <a:cubicBezTo>
                  <a:pt x="1887584" y="324416"/>
                  <a:pt x="1878467" y="324825"/>
                  <a:pt x="1870017" y="327360"/>
                </a:cubicBezTo>
                <a:cubicBezTo>
                  <a:pt x="1857056" y="331248"/>
                  <a:pt x="1844633" y="336916"/>
                  <a:pt x="1831504" y="340198"/>
                </a:cubicBezTo>
                <a:cubicBezTo>
                  <a:pt x="1814387" y="344477"/>
                  <a:pt x="1796892" y="347456"/>
                  <a:pt x="1780154" y="353035"/>
                </a:cubicBezTo>
                <a:cubicBezTo>
                  <a:pt x="1773735" y="355175"/>
                  <a:pt x="1766812" y="356168"/>
                  <a:pt x="1760897" y="359454"/>
                </a:cubicBezTo>
                <a:cubicBezTo>
                  <a:pt x="1709553" y="387979"/>
                  <a:pt x="1738400" y="384335"/>
                  <a:pt x="1683871" y="397967"/>
                </a:cubicBezTo>
                <a:cubicBezTo>
                  <a:pt x="1666755" y="402246"/>
                  <a:pt x="1649259" y="405226"/>
                  <a:pt x="1632521" y="410805"/>
                </a:cubicBezTo>
                <a:cubicBezTo>
                  <a:pt x="1619683" y="415084"/>
                  <a:pt x="1607136" y="420361"/>
                  <a:pt x="1594008" y="423642"/>
                </a:cubicBezTo>
                <a:cubicBezTo>
                  <a:pt x="1585449" y="425782"/>
                  <a:pt x="1576593" y="426964"/>
                  <a:pt x="1568333" y="430061"/>
                </a:cubicBezTo>
                <a:cubicBezTo>
                  <a:pt x="1559373" y="433421"/>
                  <a:pt x="1551617" y="439539"/>
                  <a:pt x="1542657" y="442899"/>
                </a:cubicBezTo>
                <a:cubicBezTo>
                  <a:pt x="1534397" y="445997"/>
                  <a:pt x="1525465" y="446895"/>
                  <a:pt x="1516982" y="449318"/>
                </a:cubicBezTo>
                <a:cubicBezTo>
                  <a:pt x="1510476" y="451177"/>
                  <a:pt x="1504231" y="453878"/>
                  <a:pt x="1497725" y="455737"/>
                </a:cubicBezTo>
                <a:cubicBezTo>
                  <a:pt x="1488128" y="458478"/>
                  <a:pt x="1463054" y="463444"/>
                  <a:pt x="1452794" y="468574"/>
                </a:cubicBezTo>
                <a:cubicBezTo>
                  <a:pt x="1445893" y="472024"/>
                  <a:pt x="1440911" y="479143"/>
                  <a:pt x="1433537" y="481412"/>
                </a:cubicBezTo>
                <a:cubicBezTo>
                  <a:pt x="1412682" y="487829"/>
                  <a:pt x="1369349" y="494250"/>
                  <a:pt x="1369349" y="494250"/>
                </a:cubicBezTo>
                <a:cubicBezTo>
                  <a:pt x="1307265" y="540813"/>
                  <a:pt x="1373427" y="495420"/>
                  <a:pt x="1324417" y="519925"/>
                </a:cubicBezTo>
                <a:cubicBezTo>
                  <a:pt x="1296720" y="533774"/>
                  <a:pt x="1314945" y="532728"/>
                  <a:pt x="1285904" y="539181"/>
                </a:cubicBezTo>
                <a:cubicBezTo>
                  <a:pt x="1273199" y="542005"/>
                  <a:pt x="1260096" y="542777"/>
                  <a:pt x="1247391" y="545600"/>
                </a:cubicBezTo>
                <a:cubicBezTo>
                  <a:pt x="1214234" y="552969"/>
                  <a:pt x="1227302" y="562451"/>
                  <a:pt x="1176784" y="564857"/>
                </a:cubicBezTo>
                <a:lnTo>
                  <a:pt x="907194" y="577694"/>
                </a:lnTo>
                <a:cubicBezTo>
                  <a:pt x="898635" y="579834"/>
                  <a:pt x="890340" y="584113"/>
                  <a:pt x="881518" y="584113"/>
                </a:cubicBezTo>
                <a:cubicBezTo>
                  <a:pt x="806601" y="584113"/>
                  <a:pt x="731365" y="585537"/>
                  <a:pt x="656860" y="577694"/>
                </a:cubicBezTo>
                <a:cubicBezTo>
                  <a:pt x="647832" y="576744"/>
                  <a:pt x="643415" y="565411"/>
                  <a:pt x="637603" y="558438"/>
                </a:cubicBezTo>
                <a:cubicBezTo>
                  <a:pt x="587103" y="497837"/>
                  <a:pt x="656946" y="577823"/>
                  <a:pt x="618347" y="519925"/>
                </a:cubicBezTo>
                <a:cubicBezTo>
                  <a:pt x="613311" y="512372"/>
                  <a:pt x="604902" y="507642"/>
                  <a:pt x="599090" y="500668"/>
                </a:cubicBezTo>
                <a:cubicBezTo>
                  <a:pt x="576756" y="473868"/>
                  <a:pt x="598608" y="485530"/>
                  <a:pt x="566996" y="474993"/>
                </a:cubicBezTo>
                <a:cubicBezTo>
                  <a:pt x="564857" y="468574"/>
                  <a:pt x="564804" y="461020"/>
                  <a:pt x="560577" y="455737"/>
                </a:cubicBezTo>
                <a:cubicBezTo>
                  <a:pt x="548314" y="440407"/>
                  <a:pt x="537569" y="444232"/>
                  <a:pt x="522064" y="436480"/>
                </a:cubicBezTo>
                <a:cubicBezTo>
                  <a:pt x="515164" y="433030"/>
                  <a:pt x="509858" y="426775"/>
                  <a:pt x="502808" y="423642"/>
                </a:cubicBezTo>
                <a:cubicBezTo>
                  <a:pt x="490442" y="418147"/>
                  <a:pt x="475555" y="418311"/>
                  <a:pt x="464295" y="410805"/>
                </a:cubicBezTo>
                <a:cubicBezTo>
                  <a:pt x="457876" y="406526"/>
                  <a:pt x="452582" y="399584"/>
                  <a:pt x="445038" y="397967"/>
                </a:cubicBezTo>
                <a:cubicBezTo>
                  <a:pt x="421930" y="393015"/>
                  <a:pt x="397967" y="393688"/>
                  <a:pt x="374431" y="391548"/>
                </a:cubicBezTo>
                <a:cubicBezTo>
                  <a:pt x="320996" y="378189"/>
                  <a:pt x="373828" y="394456"/>
                  <a:pt x="329500" y="372292"/>
                </a:cubicBezTo>
                <a:cubicBezTo>
                  <a:pt x="323448" y="369266"/>
                  <a:pt x="316158" y="369159"/>
                  <a:pt x="310243" y="365873"/>
                </a:cubicBezTo>
                <a:cubicBezTo>
                  <a:pt x="296756" y="358380"/>
                  <a:pt x="271730" y="340198"/>
                  <a:pt x="271730" y="340198"/>
                </a:cubicBezTo>
                <a:cubicBezTo>
                  <a:pt x="259107" y="321264"/>
                  <a:pt x="258170" y="317130"/>
                  <a:pt x="239636" y="301685"/>
                </a:cubicBezTo>
                <a:cubicBezTo>
                  <a:pt x="212096" y="278735"/>
                  <a:pt x="226695" y="300277"/>
                  <a:pt x="201123" y="269591"/>
                </a:cubicBezTo>
                <a:cubicBezTo>
                  <a:pt x="180961" y="245397"/>
                  <a:pt x="192235" y="238813"/>
                  <a:pt x="149773" y="224659"/>
                </a:cubicBezTo>
                <a:lnTo>
                  <a:pt x="111260" y="211821"/>
                </a:lnTo>
                <a:cubicBezTo>
                  <a:pt x="104841" y="209682"/>
                  <a:pt x="97633" y="209156"/>
                  <a:pt x="92003" y="205402"/>
                </a:cubicBezTo>
                <a:cubicBezTo>
                  <a:pt x="85584" y="201123"/>
                  <a:pt x="78673" y="197503"/>
                  <a:pt x="72747" y="192565"/>
                </a:cubicBezTo>
                <a:cubicBezTo>
                  <a:pt x="23324" y="151379"/>
                  <a:pt x="82044" y="192344"/>
                  <a:pt x="34234" y="160471"/>
                </a:cubicBezTo>
                <a:cubicBezTo>
                  <a:pt x="25675" y="147633"/>
                  <a:pt x="7748" y="137365"/>
                  <a:pt x="8558" y="121958"/>
                </a:cubicBezTo>
                <a:cubicBezTo>
                  <a:pt x="10157" y="91584"/>
                  <a:pt x="6161" y="51646"/>
                  <a:pt x="11877" y="15345"/>
                </a:cubicBezTo>
                <a:lnTo>
                  <a:pt x="16098" y="0"/>
                </a:lnTo>
                <a:lnTo>
                  <a:pt x="0" y="0"/>
                </a:lnTo>
                <a:lnTo>
                  <a:pt x="0" y="1540363"/>
                </a:lnTo>
                <a:lnTo>
                  <a:pt x="234477" y="1584265"/>
                </a:lnTo>
                <a:lnTo>
                  <a:pt x="512026" y="1634009"/>
                </a:lnTo>
                <a:lnTo>
                  <a:pt x="790802" y="1682702"/>
                </a:lnTo>
                <a:lnTo>
                  <a:pt x="1070807" y="1724388"/>
                </a:lnTo>
                <a:lnTo>
                  <a:pt x="1349583" y="1766425"/>
                </a:lnTo>
                <a:lnTo>
                  <a:pt x="1629588" y="1805660"/>
                </a:lnTo>
                <a:lnTo>
                  <a:pt x="1905908" y="1839289"/>
                </a:lnTo>
                <a:lnTo>
                  <a:pt x="2185913" y="1871167"/>
                </a:lnTo>
                <a:lnTo>
                  <a:pt x="2450068" y="1898718"/>
                </a:lnTo>
                <a:lnTo>
                  <a:pt x="3243185" y="1898718"/>
                </a:lnTo>
                <a:close/>
              </a:path>
            </a:pathLst>
          </a:custGeom>
        </p:spPr>
      </p:pic>
      <p:pic>
        <p:nvPicPr>
          <p:cNvPr id="22" name="Picture 13">
            <a:extLst>
              <a:ext uri="{FF2B5EF4-FFF2-40B4-BE49-F238E27FC236}">
                <a16:creationId xmlns:a16="http://schemas.microsoft.com/office/drawing/2014/main" id="{08625290-97B7-41E9-9685-D438F86FC9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rcRect b="18503"/>
          <a:stretch>
            <a:fillRect/>
          </a:stretch>
        </p:blipFill>
        <p:spPr>
          <a:xfrm>
            <a:off x="0" y="857251"/>
            <a:ext cx="8708573" cy="3992171"/>
          </a:xfrm>
          <a:custGeom>
            <a:avLst/>
            <a:gdLst>
              <a:gd name="connsiteX0" fmla="*/ 0 w 11611430"/>
              <a:gd name="connsiteY0" fmla="*/ 0 h 5322895"/>
              <a:gd name="connsiteX1" fmla="*/ 11611430 w 11611430"/>
              <a:gd name="connsiteY1" fmla="*/ 0 h 5322895"/>
              <a:gd name="connsiteX2" fmla="*/ 11611430 w 11611430"/>
              <a:gd name="connsiteY2" fmla="*/ 4911695 h 5322895"/>
              <a:gd name="connsiteX3" fmla="*/ 11401197 w 11611430"/>
              <a:gd name="connsiteY3" fmla="*/ 4948416 h 5322895"/>
              <a:gd name="connsiteX4" fmla="*/ 11121192 w 11611430"/>
              <a:gd name="connsiteY4" fmla="*/ 4990102 h 5322895"/>
              <a:gd name="connsiteX5" fmla="*/ 10842416 w 11611430"/>
              <a:gd name="connsiteY5" fmla="*/ 5032139 h 5322895"/>
              <a:gd name="connsiteX6" fmla="*/ 10562411 w 11611430"/>
              <a:gd name="connsiteY6" fmla="*/ 5071374 h 5322895"/>
              <a:gd name="connsiteX7" fmla="*/ 10286091 w 11611430"/>
              <a:gd name="connsiteY7" fmla="*/ 5105003 h 5322895"/>
              <a:gd name="connsiteX8" fmla="*/ 10006086 w 11611430"/>
              <a:gd name="connsiteY8" fmla="*/ 5136881 h 5322895"/>
              <a:gd name="connsiteX9" fmla="*/ 9727310 w 11611430"/>
              <a:gd name="connsiteY9" fmla="*/ 5165957 h 5322895"/>
              <a:gd name="connsiteX10" fmla="*/ 9453445 w 11611430"/>
              <a:gd name="connsiteY10" fmla="*/ 5191179 h 5322895"/>
              <a:gd name="connsiteX11" fmla="*/ 9175897 w 11611430"/>
              <a:gd name="connsiteY11" fmla="*/ 5216401 h 5322895"/>
              <a:gd name="connsiteX12" fmla="*/ 8902033 w 11611430"/>
              <a:gd name="connsiteY12" fmla="*/ 5237420 h 5322895"/>
              <a:gd name="connsiteX13" fmla="*/ 8628169 w 11611430"/>
              <a:gd name="connsiteY13" fmla="*/ 5253884 h 5322895"/>
              <a:gd name="connsiteX14" fmla="*/ 8355533 w 11611430"/>
              <a:gd name="connsiteY14" fmla="*/ 5271050 h 5322895"/>
              <a:gd name="connsiteX15" fmla="*/ 8085353 w 11611430"/>
              <a:gd name="connsiteY15" fmla="*/ 5285412 h 5322895"/>
              <a:gd name="connsiteX16" fmla="*/ 7817629 w 11611430"/>
              <a:gd name="connsiteY16" fmla="*/ 5295571 h 5322895"/>
              <a:gd name="connsiteX17" fmla="*/ 7549905 w 11611430"/>
              <a:gd name="connsiteY17" fmla="*/ 5304329 h 5322895"/>
              <a:gd name="connsiteX18" fmla="*/ 7284638 w 11611430"/>
              <a:gd name="connsiteY18" fmla="*/ 5312736 h 5322895"/>
              <a:gd name="connsiteX19" fmla="*/ 7023055 w 11611430"/>
              <a:gd name="connsiteY19" fmla="*/ 5316590 h 5322895"/>
              <a:gd name="connsiteX20" fmla="*/ 6761472 w 11611430"/>
              <a:gd name="connsiteY20" fmla="*/ 5320793 h 5322895"/>
              <a:gd name="connsiteX21" fmla="*/ 6503573 w 11611430"/>
              <a:gd name="connsiteY21" fmla="*/ 5322895 h 5322895"/>
              <a:gd name="connsiteX22" fmla="*/ 6248130 w 11611430"/>
              <a:gd name="connsiteY22" fmla="*/ 5320793 h 5322895"/>
              <a:gd name="connsiteX23" fmla="*/ 5995144 w 11611430"/>
              <a:gd name="connsiteY23" fmla="*/ 5320793 h 5322895"/>
              <a:gd name="connsiteX24" fmla="*/ 5744613 w 11611430"/>
              <a:gd name="connsiteY24" fmla="*/ 5316590 h 5322895"/>
              <a:gd name="connsiteX25" fmla="*/ 5498995 w 11611430"/>
              <a:gd name="connsiteY25" fmla="*/ 5310284 h 5322895"/>
              <a:gd name="connsiteX26" fmla="*/ 5255834 w 11611430"/>
              <a:gd name="connsiteY26" fmla="*/ 5304329 h 5322895"/>
              <a:gd name="connsiteX27" fmla="*/ 5017584 w 11611430"/>
              <a:gd name="connsiteY27" fmla="*/ 5297673 h 5322895"/>
              <a:gd name="connsiteX28" fmla="*/ 4785514 w 11611430"/>
              <a:gd name="connsiteY28" fmla="*/ 5287726 h 5322895"/>
              <a:gd name="connsiteX29" fmla="*/ 4601441 w 11611430"/>
              <a:gd name="connsiteY29" fmla="*/ 4972173 h 5322895"/>
              <a:gd name="connsiteX30" fmla="*/ 4514210 w 11611430"/>
              <a:gd name="connsiteY30" fmla="*/ 4830422 h 5322895"/>
              <a:gd name="connsiteX31" fmla="*/ 4416075 w 11611430"/>
              <a:gd name="connsiteY31" fmla="*/ 4732288 h 5322895"/>
              <a:gd name="connsiteX32" fmla="*/ 4274324 w 11611430"/>
              <a:gd name="connsiteY32" fmla="*/ 4557826 h 5322895"/>
              <a:gd name="connsiteX33" fmla="*/ 4241613 w 11611430"/>
              <a:gd name="connsiteY33" fmla="*/ 4525113 h 5322895"/>
              <a:gd name="connsiteX34" fmla="*/ 4208901 w 11611430"/>
              <a:gd name="connsiteY34" fmla="*/ 4481499 h 5322895"/>
              <a:gd name="connsiteX35" fmla="*/ 4154382 w 11611430"/>
              <a:gd name="connsiteY35" fmla="*/ 4437883 h 5322895"/>
              <a:gd name="connsiteX36" fmla="*/ 4110766 w 11611430"/>
              <a:gd name="connsiteY36" fmla="*/ 4416075 h 5322895"/>
              <a:gd name="connsiteX37" fmla="*/ 4078054 w 11611430"/>
              <a:gd name="connsiteY37" fmla="*/ 4394267 h 5322895"/>
              <a:gd name="connsiteX38" fmla="*/ 4034439 w 11611430"/>
              <a:gd name="connsiteY38" fmla="*/ 4361556 h 5322895"/>
              <a:gd name="connsiteX39" fmla="*/ 3958111 w 11611430"/>
              <a:gd name="connsiteY39" fmla="*/ 4339747 h 5322895"/>
              <a:gd name="connsiteX40" fmla="*/ 3892688 w 11611430"/>
              <a:gd name="connsiteY40" fmla="*/ 4328844 h 5322895"/>
              <a:gd name="connsiteX41" fmla="*/ 3718226 w 11611430"/>
              <a:gd name="connsiteY41" fmla="*/ 4307036 h 5322895"/>
              <a:gd name="connsiteX42" fmla="*/ 3641899 w 11611430"/>
              <a:gd name="connsiteY42" fmla="*/ 4274324 h 5322895"/>
              <a:gd name="connsiteX43" fmla="*/ 3620091 w 11611430"/>
              <a:gd name="connsiteY43" fmla="*/ 4252517 h 5322895"/>
              <a:gd name="connsiteX44" fmla="*/ 3565572 w 11611430"/>
              <a:gd name="connsiteY44" fmla="*/ 4230709 h 5322895"/>
              <a:gd name="connsiteX45" fmla="*/ 3500148 w 11611430"/>
              <a:gd name="connsiteY45" fmla="*/ 4208901 h 5322895"/>
              <a:gd name="connsiteX46" fmla="*/ 3478341 w 11611430"/>
              <a:gd name="connsiteY46" fmla="*/ 4176190 h 5322895"/>
              <a:gd name="connsiteX47" fmla="*/ 3543764 w 11611430"/>
              <a:gd name="connsiteY47" fmla="*/ 4132574 h 5322895"/>
              <a:gd name="connsiteX48" fmla="*/ 3445629 w 11611430"/>
              <a:gd name="connsiteY48" fmla="*/ 4121670 h 5322895"/>
              <a:gd name="connsiteX49" fmla="*/ 3391109 w 11611430"/>
              <a:gd name="connsiteY49" fmla="*/ 4132574 h 5322895"/>
              <a:gd name="connsiteX50" fmla="*/ 3303878 w 11611430"/>
              <a:gd name="connsiteY50" fmla="*/ 4154381 h 5322895"/>
              <a:gd name="connsiteX51" fmla="*/ 3260263 w 11611430"/>
              <a:gd name="connsiteY51" fmla="*/ 4165285 h 5322895"/>
              <a:gd name="connsiteX52" fmla="*/ 3194839 w 11611430"/>
              <a:gd name="connsiteY52" fmla="*/ 4187093 h 5322895"/>
              <a:gd name="connsiteX53" fmla="*/ 3162128 w 11611430"/>
              <a:gd name="connsiteY53" fmla="*/ 4197997 h 5322895"/>
              <a:gd name="connsiteX54" fmla="*/ 3053089 w 11611430"/>
              <a:gd name="connsiteY54" fmla="*/ 4230709 h 5322895"/>
              <a:gd name="connsiteX55" fmla="*/ 2987666 w 11611430"/>
              <a:gd name="connsiteY55" fmla="*/ 4252517 h 5322895"/>
              <a:gd name="connsiteX56" fmla="*/ 2954954 w 11611430"/>
              <a:gd name="connsiteY56" fmla="*/ 4263420 h 5322895"/>
              <a:gd name="connsiteX57" fmla="*/ 2867723 w 11611430"/>
              <a:gd name="connsiteY57" fmla="*/ 4285228 h 5322895"/>
              <a:gd name="connsiteX58" fmla="*/ 2802300 w 11611430"/>
              <a:gd name="connsiteY58" fmla="*/ 4307036 h 5322895"/>
              <a:gd name="connsiteX59" fmla="*/ 2780492 w 11611430"/>
              <a:gd name="connsiteY59" fmla="*/ 4328844 h 5322895"/>
              <a:gd name="connsiteX60" fmla="*/ 2715069 w 11611430"/>
              <a:gd name="connsiteY60" fmla="*/ 4350652 h 5322895"/>
              <a:gd name="connsiteX61" fmla="*/ 2682357 w 11611430"/>
              <a:gd name="connsiteY61" fmla="*/ 4361556 h 5322895"/>
              <a:gd name="connsiteX62" fmla="*/ 2649646 w 11611430"/>
              <a:gd name="connsiteY62" fmla="*/ 4372459 h 5322895"/>
              <a:gd name="connsiteX63" fmla="*/ 2616933 w 11611430"/>
              <a:gd name="connsiteY63" fmla="*/ 4383363 h 5322895"/>
              <a:gd name="connsiteX64" fmla="*/ 2595126 w 11611430"/>
              <a:gd name="connsiteY64" fmla="*/ 4405171 h 5322895"/>
              <a:gd name="connsiteX65" fmla="*/ 2529703 w 11611430"/>
              <a:gd name="connsiteY65" fmla="*/ 4437883 h 5322895"/>
              <a:gd name="connsiteX66" fmla="*/ 2486087 w 11611430"/>
              <a:gd name="connsiteY66" fmla="*/ 4481499 h 5322895"/>
              <a:gd name="connsiteX67" fmla="*/ 2453375 w 11611430"/>
              <a:gd name="connsiteY67" fmla="*/ 4514210 h 5322895"/>
              <a:gd name="connsiteX68" fmla="*/ 2420664 w 11611430"/>
              <a:gd name="connsiteY68" fmla="*/ 4536017 h 5322895"/>
              <a:gd name="connsiteX69" fmla="*/ 2398856 w 11611430"/>
              <a:gd name="connsiteY69" fmla="*/ 4568729 h 5322895"/>
              <a:gd name="connsiteX70" fmla="*/ 2377048 w 11611430"/>
              <a:gd name="connsiteY70" fmla="*/ 4590537 h 5322895"/>
              <a:gd name="connsiteX71" fmla="*/ 2366144 w 11611430"/>
              <a:gd name="connsiteY71" fmla="*/ 4623249 h 5322895"/>
              <a:gd name="connsiteX72" fmla="*/ 2344336 w 11611430"/>
              <a:gd name="connsiteY72" fmla="*/ 4666865 h 5322895"/>
              <a:gd name="connsiteX73" fmla="*/ 2322528 w 11611430"/>
              <a:gd name="connsiteY73" fmla="*/ 4732288 h 5322895"/>
              <a:gd name="connsiteX74" fmla="*/ 2300721 w 11611430"/>
              <a:gd name="connsiteY74" fmla="*/ 4764999 h 5322895"/>
              <a:gd name="connsiteX75" fmla="*/ 2268010 w 11611430"/>
              <a:gd name="connsiteY75" fmla="*/ 4852231 h 5322895"/>
              <a:gd name="connsiteX76" fmla="*/ 2235297 w 11611430"/>
              <a:gd name="connsiteY76" fmla="*/ 4993981 h 5322895"/>
              <a:gd name="connsiteX77" fmla="*/ 2230567 w 11611430"/>
              <a:gd name="connsiteY77" fmla="*/ 5079209 h 5322895"/>
              <a:gd name="connsiteX78" fmla="*/ 2229538 w 11611430"/>
              <a:gd name="connsiteY78" fmla="*/ 5104344 h 5322895"/>
              <a:gd name="connsiteX79" fmla="*/ 1932621 w 11611430"/>
              <a:gd name="connsiteY79" fmla="*/ 5071374 h 5322895"/>
              <a:gd name="connsiteX80" fmla="*/ 1609634 w 11611430"/>
              <a:gd name="connsiteY80" fmla="*/ 5033891 h 5322895"/>
              <a:gd name="connsiteX81" fmla="*/ 1312435 w 11611430"/>
              <a:gd name="connsiteY81" fmla="*/ 4996408 h 5322895"/>
              <a:gd name="connsiteX82" fmla="*/ 1039799 w 11611430"/>
              <a:gd name="connsiteY82" fmla="*/ 4961027 h 5322895"/>
              <a:gd name="connsiteX83" fmla="*/ 797865 w 11611430"/>
              <a:gd name="connsiteY83" fmla="*/ 4927397 h 5322895"/>
              <a:gd name="connsiteX84" fmla="*/ 579265 w 11611430"/>
              <a:gd name="connsiteY84" fmla="*/ 4895519 h 5322895"/>
              <a:gd name="connsiteX85" fmla="*/ 395052 w 11611430"/>
              <a:gd name="connsiteY85" fmla="*/ 4868896 h 5322895"/>
              <a:gd name="connsiteX86" fmla="*/ 240312 w 11611430"/>
              <a:gd name="connsiteY86" fmla="*/ 4843673 h 5322895"/>
              <a:gd name="connsiteX87" fmla="*/ 27853 w 11611430"/>
              <a:gd name="connsiteY87" fmla="*/ 4807592 h 5322895"/>
              <a:gd name="connsiteX88" fmla="*/ 0 w 11611430"/>
              <a:gd name="connsiteY88" fmla="*/ 4802879 h 5322895"/>
              <a:gd name="connsiteX89" fmla="*/ 0 w 11611430"/>
              <a:gd name="connsiteY89" fmla="*/ 3753332 h 5322895"/>
              <a:gd name="connsiteX90" fmla="*/ 0 w 11611430"/>
              <a:gd name="connsiteY90" fmla="*/ 3571886 h 5322895"/>
              <a:gd name="connsiteX91" fmla="*/ 0 w 11611430"/>
              <a:gd name="connsiteY91" fmla="*/ 471948 h 5322895"/>
              <a:gd name="connsiteX92" fmla="*/ 0 w 11611430"/>
              <a:gd name="connsiteY92" fmla="*/ 213719 h 532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11611430" h="5322895">
                <a:moveTo>
                  <a:pt x="0" y="0"/>
                </a:moveTo>
                <a:lnTo>
                  <a:pt x="11611430" y="0"/>
                </a:lnTo>
                <a:lnTo>
                  <a:pt x="11611430" y="4911695"/>
                </a:lnTo>
                <a:lnTo>
                  <a:pt x="11401197" y="4948416"/>
                </a:lnTo>
                <a:lnTo>
                  <a:pt x="11121192" y="4990102"/>
                </a:lnTo>
                <a:lnTo>
                  <a:pt x="10842416" y="5032139"/>
                </a:lnTo>
                <a:lnTo>
                  <a:pt x="10562411" y="5071374"/>
                </a:lnTo>
                <a:lnTo>
                  <a:pt x="10286091" y="5105003"/>
                </a:lnTo>
                <a:lnTo>
                  <a:pt x="10006086" y="5136881"/>
                </a:lnTo>
                <a:lnTo>
                  <a:pt x="9727310" y="5165957"/>
                </a:lnTo>
                <a:lnTo>
                  <a:pt x="9453445" y="5191179"/>
                </a:lnTo>
                <a:lnTo>
                  <a:pt x="9175897" y="5216401"/>
                </a:lnTo>
                <a:lnTo>
                  <a:pt x="8902033" y="5237420"/>
                </a:lnTo>
                <a:lnTo>
                  <a:pt x="8628169" y="5253884"/>
                </a:lnTo>
                <a:lnTo>
                  <a:pt x="8355533" y="5271050"/>
                </a:lnTo>
                <a:lnTo>
                  <a:pt x="8085353" y="5285412"/>
                </a:lnTo>
                <a:lnTo>
                  <a:pt x="7817629" y="5295571"/>
                </a:lnTo>
                <a:lnTo>
                  <a:pt x="7549905" y="5304329"/>
                </a:lnTo>
                <a:lnTo>
                  <a:pt x="7284638" y="5312736"/>
                </a:lnTo>
                <a:lnTo>
                  <a:pt x="7023055" y="5316590"/>
                </a:lnTo>
                <a:lnTo>
                  <a:pt x="6761472" y="5320793"/>
                </a:lnTo>
                <a:lnTo>
                  <a:pt x="6503573" y="5322895"/>
                </a:lnTo>
                <a:lnTo>
                  <a:pt x="6248130" y="5320793"/>
                </a:lnTo>
                <a:lnTo>
                  <a:pt x="5995144" y="5320793"/>
                </a:lnTo>
                <a:lnTo>
                  <a:pt x="5744613" y="5316590"/>
                </a:lnTo>
                <a:lnTo>
                  <a:pt x="5498995" y="5310284"/>
                </a:lnTo>
                <a:lnTo>
                  <a:pt x="5255834" y="5304329"/>
                </a:lnTo>
                <a:lnTo>
                  <a:pt x="5017584" y="5297673"/>
                </a:lnTo>
                <a:lnTo>
                  <a:pt x="4785514" y="5287726"/>
                </a:lnTo>
                <a:lnTo>
                  <a:pt x="4601441" y="4972173"/>
                </a:lnTo>
                <a:cubicBezTo>
                  <a:pt x="4573183" y="4924429"/>
                  <a:pt x="4553441" y="4869653"/>
                  <a:pt x="4514210" y="4830422"/>
                </a:cubicBezTo>
                <a:cubicBezTo>
                  <a:pt x="4481500" y="4797711"/>
                  <a:pt x="4446637" y="4767016"/>
                  <a:pt x="4416075" y="4732288"/>
                </a:cubicBezTo>
                <a:cubicBezTo>
                  <a:pt x="4366574" y="4676037"/>
                  <a:pt x="4327307" y="4610810"/>
                  <a:pt x="4274324" y="4557826"/>
                </a:cubicBezTo>
                <a:cubicBezTo>
                  <a:pt x="4263420" y="4546922"/>
                  <a:pt x="4251649" y="4536822"/>
                  <a:pt x="4241613" y="4525113"/>
                </a:cubicBezTo>
                <a:cubicBezTo>
                  <a:pt x="4229786" y="4511315"/>
                  <a:pt x="4220536" y="4495459"/>
                  <a:pt x="4208901" y="4481499"/>
                </a:cubicBezTo>
                <a:cubicBezTo>
                  <a:pt x="4192618" y="4461959"/>
                  <a:pt x="4176792" y="4450689"/>
                  <a:pt x="4154382" y="4437883"/>
                </a:cubicBezTo>
                <a:cubicBezTo>
                  <a:pt x="4140269" y="4429818"/>
                  <a:pt x="4124878" y="4424139"/>
                  <a:pt x="4110766" y="4416075"/>
                </a:cubicBezTo>
                <a:cubicBezTo>
                  <a:pt x="4099388" y="4409573"/>
                  <a:pt x="4088718" y="4401884"/>
                  <a:pt x="4078054" y="4394267"/>
                </a:cubicBezTo>
                <a:cubicBezTo>
                  <a:pt x="4063266" y="4383705"/>
                  <a:pt x="4050217" y="4370572"/>
                  <a:pt x="4034439" y="4361556"/>
                </a:cubicBezTo>
                <a:cubicBezTo>
                  <a:pt x="4023246" y="4355160"/>
                  <a:pt x="3966283" y="4341382"/>
                  <a:pt x="3958111" y="4339747"/>
                </a:cubicBezTo>
                <a:cubicBezTo>
                  <a:pt x="3936432" y="4335411"/>
                  <a:pt x="3914626" y="4331587"/>
                  <a:pt x="3892688" y="4328844"/>
                </a:cubicBezTo>
                <a:cubicBezTo>
                  <a:pt x="3823740" y="4320226"/>
                  <a:pt x="3782100" y="4321230"/>
                  <a:pt x="3718226" y="4307036"/>
                </a:cubicBezTo>
                <a:cubicBezTo>
                  <a:pt x="3696418" y="4302190"/>
                  <a:pt x="3658568" y="4285437"/>
                  <a:pt x="3641899" y="4274324"/>
                </a:cubicBezTo>
                <a:cubicBezTo>
                  <a:pt x="3633345" y="4268622"/>
                  <a:pt x="3629017" y="4257617"/>
                  <a:pt x="3620091" y="4252517"/>
                </a:cubicBezTo>
                <a:cubicBezTo>
                  <a:pt x="3603097" y="4242806"/>
                  <a:pt x="3583967" y="4237398"/>
                  <a:pt x="3565572" y="4230709"/>
                </a:cubicBezTo>
                <a:cubicBezTo>
                  <a:pt x="3543968" y="4222853"/>
                  <a:pt x="3500148" y="4208901"/>
                  <a:pt x="3500148" y="4208901"/>
                </a:cubicBezTo>
                <a:cubicBezTo>
                  <a:pt x="3475771" y="4184523"/>
                  <a:pt x="3478341" y="4197373"/>
                  <a:pt x="3478341" y="4176190"/>
                </a:cubicBezTo>
                <a:lnTo>
                  <a:pt x="3543764" y="4132574"/>
                </a:lnTo>
                <a:cubicBezTo>
                  <a:pt x="3511052" y="4128939"/>
                  <a:pt x="3478542" y="4121670"/>
                  <a:pt x="3445629" y="4121670"/>
                </a:cubicBezTo>
                <a:cubicBezTo>
                  <a:pt x="3427096" y="4121670"/>
                  <a:pt x="3409168" y="4128407"/>
                  <a:pt x="3391109" y="4132574"/>
                </a:cubicBezTo>
                <a:cubicBezTo>
                  <a:pt x="3361904" y="4139313"/>
                  <a:pt x="3332955" y="4147112"/>
                  <a:pt x="3303878" y="4154381"/>
                </a:cubicBezTo>
                <a:cubicBezTo>
                  <a:pt x="3289340" y="4158016"/>
                  <a:pt x="3274480" y="4160547"/>
                  <a:pt x="3260263" y="4165285"/>
                </a:cubicBezTo>
                <a:lnTo>
                  <a:pt x="3194839" y="4187093"/>
                </a:lnTo>
                <a:cubicBezTo>
                  <a:pt x="3183935" y="4190728"/>
                  <a:pt x="3173278" y="4195209"/>
                  <a:pt x="3162128" y="4197997"/>
                </a:cubicBezTo>
                <a:cubicBezTo>
                  <a:pt x="3096214" y="4214476"/>
                  <a:pt x="3132724" y="4204163"/>
                  <a:pt x="3053089" y="4230709"/>
                </a:cubicBezTo>
                <a:lnTo>
                  <a:pt x="2987666" y="4252517"/>
                </a:lnTo>
                <a:cubicBezTo>
                  <a:pt x="2976762" y="4256151"/>
                  <a:pt x="2966105" y="4260632"/>
                  <a:pt x="2954954" y="4263420"/>
                </a:cubicBezTo>
                <a:cubicBezTo>
                  <a:pt x="2925877" y="4270689"/>
                  <a:pt x="2896157" y="4275751"/>
                  <a:pt x="2867723" y="4285228"/>
                </a:cubicBezTo>
                <a:lnTo>
                  <a:pt x="2802300" y="4307036"/>
                </a:lnTo>
                <a:cubicBezTo>
                  <a:pt x="2795031" y="4314305"/>
                  <a:pt x="2789687" y="4324247"/>
                  <a:pt x="2780492" y="4328844"/>
                </a:cubicBezTo>
                <a:cubicBezTo>
                  <a:pt x="2759931" y="4339124"/>
                  <a:pt x="2736876" y="4343382"/>
                  <a:pt x="2715069" y="4350652"/>
                </a:cubicBezTo>
                <a:lnTo>
                  <a:pt x="2682357" y="4361556"/>
                </a:lnTo>
                <a:lnTo>
                  <a:pt x="2649646" y="4372459"/>
                </a:lnTo>
                <a:lnTo>
                  <a:pt x="2616933" y="4383363"/>
                </a:lnTo>
                <a:cubicBezTo>
                  <a:pt x="2609664" y="4390632"/>
                  <a:pt x="2603941" y="4399883"/>
                  <a:pt x="2595126" y="4405171"/>
                </a:cubicBezTo>
                <a:cubicBezTo>
                  <a:pt x="2530624" y="4443872"/>
                  <a:pt x="2594048" y="4382729"/>
                  <a:pt x="2529703" y="4437883"/>
                </a:cubicBezTo>
                <a:cubicBezTo>
                  <a:pt x="2514092" y="4451263"/>
                  <a:pt x="2500625" y="4466960"/>
                  <a:pt x="2486087" y="4481499"/>
                </a:cubicBezTo>
                <a:cubicBezTo>
                  <a:pt x="2475183" y="4492403"/>
                  <a:pt x="2466206" y="4505657"/>
                  <a:pt x="2453375" y="4514210"/>
                </a:cubicBezTo>
                <a:lnTo>
                  <a:pt x="2420664" y="4536017"/>
                </a:lnTo>
                <a:cubicBezTo>
                  <a:pt x="2413395" y="4546922"/>
                  <a:pt x="2407042" y="4558496"/>
                  <a:pt x="2398856" y="4568729"/>
                </a:cubicBezTo>
                <a:cubicBezTo>
                  <a:pt x="2392434" y="4576756"/>
                  <a:pt x="2382337" y="4581722"/>
                  <a:pt x="2377048" y="4590537"/>
                </a:cubicBezTo>
                <a:cubicBezTo>
                  <a:pt x="2371134" y="4600393"/>
                  <a:pt x="2370672" y="4612684"/>
                  <a:pt x="2366144" y="4623249"/>
                </a:cubicBezTo>
                <a:cubicBezTo>
                  <a:pt x="2359741" y="4638189"/>
                  <a:pt x="2350374" y="4651772"/>
                  <a:pt x="2344336" y="4666865"/>
                </a:cubicBezTo>
                <a:cubicBezTo>
                  <a:pt x="2335799" y="4688208"/>
                  <a:pt x="2335280" y="4713161"/>
                  <a:pt x="2322528" y="4732288"/>
                </a:cubicBezTo>
                <a:cubicBezTo>
                  <a:pt x="2315259" y="4743192"/>
                  <a:pt x="2306582" y="4753278"/>
                  <a:pt x="2300721" y="4764999"/>
                </a:cubicBezTo>
                <a:cubicBezTo>
                  <a:pt x="2296862" y="4772717"/>
                  <a:pt x="2272055" y="4834699"/>
                  <a:pt x="2268010" y="4852231"/>
                </a:cubicBezTo>
                <a:cubicBezTo>
                  <a:pt x="2231919" y="5008621"/>
                  <a:pt x="2261653" y="4914917"/>
                  <a:pt x="2235297" y="4993981"/>
                </a:cubicBezTo>
                <a:cubicBezTo>
                  <a:pt x="2233101" y="5029118"/>
                  <a:pt x="2231590" y="5057039"/>
                  <a:pt x="2230567" y="5079209"/>
                </a:cubicBezTo>
                <a:lnTo>
                  <a:pt x="2229538" y="5104344"/>
                </a:lnTo>
                <a:lnTo>
                  <a:pt x="1932621" y="5071374"/>
                </a:lnTo>
                <a:lnTo>
                  <a:pt x="1609634" y="5033891"/>
                </a:lnTo>
                <a:lnTo>
                  <a:pt x="1312435" y="4996408"/>
                </a:lnTo>
                <a:lnTo>
                  <a:pt x="1039799" y="4961027"/>
                </a:lnTo>
                <a:lnTo>
                  <a:pt x="797865" y="4927397"/>
                </a:lnTo>
                <a:lnTo>
                  <a:pt x="579265" y="4895519"/>
                </a:lnTo>
                <a:lnTo>
                  <a:pt x="395052" y="4868896"/>
                </a:lnTo>
                <a:lnTo>
                  <a:pt x="240312" y="4843673"/>
                </a:lnTo>
                <a:lnTo>
                  <a:pt x="27853" y="4807592"/>
                </a:lnTo>
                <a:lnTo>
                  <a:pt x="0" y="4802879"/>
                </a:lnTo>
                <a:lnTo>
                  <a:pt x="0" y="3753332"/>
                </a:lnTo>
                <a:lnTo>
                  <a:pt x="0" y="3571886"/>
                </a:lnTo>
                <a:lnTo>
                  <a:pt x="0" y="471948"/>
                </a:lnTo>
                <a:lnTo>
                  <a:pt x="0" y="213719"/>
                </a:lnTo>
                <a:close/>
              </a:path>
            </a:pathLst>
          </a:custGeom>
        </p:spPr>
      </p:pic>
      <p:sp>
        <p:nvSpPr>
          <p:cNvPr id="2" name="Title 1"/>
          <p:cNvSpPr>
            <a:spLocks noGrp="1"/>
          </p:cNvSpPr>
          <p:nvPr>
            <p:ph type="ctrTitle"/>
          </p:nvPr>
        </p:nvSpPr>
        <p:spPr>
          <a:xfrm>
            <a:off x="1403407" y="1451503"/>
            <a:ext cx="6337187" cy="1816098"/>
          </a:xfrm>
        </p:spPr>
        <p:txBody>
          <a:bodyPr>
            <a:normAutofit/>
          </a:bodyPr>
          <a:lstStyle/>
          <a:p>
            <a:pPr algn="ctr">
              <a:lnSpc>
                <a:spcPct val="90000"/>
              </a:lnSpc>
            </a:pPr>
            <a:r>
              <a:rPr lang="en-US" sz="4100"/>
              <a:t>Presentation on Marriot Brand Moxy </a:t>
            </a:r>
            <a:br>
              <a:rPr lang="en-US" sz="4100"/>
            </a:br>
            <a:endParaRPr lang="en-US" sz="4100"/>
          </a:p>
        </p:txBody>
      </p:sp>
      <p:sp>
        <p:nvSpPr>
          <p:cNvPr id="3" name="Subtitle 2"/>
          <p:cNvSpPr>
            <a:spLocks noGrp="1"/>
          </p:cNvSpPr>
          <p:nvPr>
            <p:ph type="subTitle" idx="1"/>
          </p:nvPr>
        </p:nvSpPr>
        <p:spPr>
          <a:xfrm>
            <a:off x="1872853" y="3510881"/>
            <a:ext cx="5398295" cy="1424038"/>
          </a:xfrm>
        </p:spPr>
        <p:txBody>
          <a:bodyPr>
            <a:normAutofit/>
          </a:bodyPr>
          <a:lstStyle/>
          <a:p>
            <a:pPr algn="ctr"/>
            <a:r>
              <a:rPr lang="en-US" dirty="0"/>
              <a:t>Submitted BY: Silvia Andreea arfire</a:t>
            </a:r>
          </a:p>
          <a:p>
            <a:pPr algn="ctr"/>
            <a:r>
              <a:rPr lang="en-US" dirty="0"/>
              <a:t>Student ID: 2215669</a:t>
            </a:r>
          </a:p>
          <a:p>
            <a:pPr algn="ctr"/>
            <a:r>
              <a:rPr lang="en-US" dirty="0"/>
              <a:t>Lecturer name : </a:t>
            </a:r>
            <a:r>
              <a:rPr lang="en-US" dirty="0" err="1"/>
              <a:t>cathrin</a:t>
            </a:r>
            <a:r>
              <a:rPr lang="en-US" dirty="0"/>
              <a:t> </a:t>
            </a:r>
            <a:r>
              <a:rPr lang="en-US"/>
              <a:t>flynn</a:t>
            </a: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80BA6A-9E4C-4A53-9C2E-FFC66DF85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31A6988-4CC3-42CD-9431-EDE8BA82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3094482"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14350" y="643466"/>
            <a:ext cx="1943100" cy="4995333"/>
          </a:xfrm>
        </p:spPr>
        <p:txBody>
          <a:bodyPr>
            <a:normAutofit/>
          </a:bodyPr>
          <a:lstStyle/>
          <a:p>
            <a:br>
              <a:rPr lang="en-US">
                <a:solidFill>
                  <a:srgbClr val="FFFFFF"/>
                </a:solidFill>
              </a:rPr>
            </a:br>
            <a:br>
              <a:rPr lang="en-US">
                <a:solidFill>
                  <a:srgbClr val="FFFFFF"/>
                </a:solidFill>
              </a:rPr>
            </a:br>
            <a:r>
              <a:rPr lang="en-US">
                <a:solidFill>
                  <a:srgbClr val="FFFFFF"/>
                </a:solidFill>
              </a:rPr>
              <a:t>Table of Content </a:t>
            </a:r>
          </a:p>
        </p:txBody>
      </p:sp>
      <p:graphicFrame>
        <p:nvGraphicFramePr>
          <p:cNvPr id="5" name="Content Placeholder 2">
            <a:extLst>
              <a:ext uri="{FF2B5EF4-FFF2-40B4-BE49-F238E27FC236}">
                <a16:creationId xmlns:a16="http://schemas.microsoft.com/office/drawing/2014/main" id="{FDFDD0AC-7851-E24F-BEB4-60D0969FBC5E}"/>
              </a:ext>
            </a:extLst>
          </p:cNvPr>
          <p:cNvGraphicFramePr>
            <a:graphicFrameLocks noGrp="1"/>
          </p:cNvGraphicFramePr>
          <p:nvPr>
            <p:ph idx="1"/>
            <p:extLst>
              <p:ext uri="{D42A27DB-BD31-4B8C-83A1-F6EECF244321}">
                <p14:modId xmlns:p14="http://schemas.microsoft.com/office/powerpoint/2010/main" val="535839090"/>
              </p:ext>
            </p:extLst>
          </p:nvPr>
        </p:nvGraphicFramePr>
        <p:xfrm>
          <a:off x="3606450" y="901700"/>
          <a:ext cx="4908900" cy="4820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17"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857250"/>
            <a:ext cx="6633872" cy="51435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514351" y="1232807"/>
            <a:ext cx="5551714" cy="1020536"/>
          </a:xfrm>
        </p:spPr>
        <p:txBody>
          <a:bodyPr>
            <a:normAutofit/>
          </a:bodyPr>
          <a:lstStyle/>
          <a:p>
            <a:r>
              <a:rPr lang="en-US"/>
              <a:t>Introduction </a:t>
            </a:r>
          </a:p>
        </p:txBody>
      </p:sp>
      <p:sp>
        <p:nvSpPr>
          <p:cNvPr id="3" name="Content Placeholder 2"/>
          <p:cNvSpPr>
            <a:spLocks noGrp="1"/>
          </p:cNvSpPr>
          <p:nvPr>
            <p:ph idx="1"/>
          </p:nvPr>
        </p:nvSpPr>
        <p:spPr>
          <a:xfrm>
            <a:off x="514351" y="2253343"/>
            <a:ext cx="5551714" cy="2544083"/>
          </a:xfrm>
        </p:spPr>
        <p:txBody>
          <a:bodyPr>
            <a:normAutofit/>
          </a:bodyPr>
          <a:lstStyle/>
          <a:p>
            <a:pPr>
              <a:buNone/>
            </a:pPr>
            <a:r>
              <a:rPr lang="en-US"/>
              <a:t>  This presentation is about the hotel industry that covers about the brand hotel. It reflect the various things such as consumers, nature and scope. It also focus on the services that provided to the customers. This presentation will cover all the information about the Marriot Moxy hotel. </a:t>
            </a:r>
          </a:p>
        </p:txBody>
      </p:sp>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Marriot Brand Moxy</a:t>
            </a:r>
          </a:p>
        </p:txBody>
      </p:sp>
      <p:sp>
        <p:nvSpPr>
          <p:cNvPr id="3" name="Content Placeholder 2"/>
          <p:cNvSpPr>
            <a:spLocks noGrp="1"/>
          </p:cNvSpPr>
          <p:nvPr>
            <p:ph sz="half" idx="1"/>
          </p:nvPr>
        </p:nvSpPr>
        <p:spPr/>
        <p:txBody>
          <a:bodyPr>
            <a:normAutofit fontScale="85000" lnSpcReduction="20000"/>
          </a:bodyPr>
          <a:lstStyle/>
          <a:p>
            <a:pPr algn="just">
              <a:lnSpc>
                <a:spcPct val="150000"/>
              </a:lnSpc>
              <a:buNone/>
            </a:pPr>
            <a:r>
              <a:rPr lang="en-US" dirty="0"/>
              <a:t>    </a:t>
            </a:r>
            <a:r>
              <a:rPr lang="en-US" sz="2100" dirty="0"/>
              <a:t>Marriott International is a global hotel chain with a number of distinct hotel brands. Moxy Hotels, a lifestyle hotel brand created for the next generation of travelers, is one of their brands. For millennia's and traveler on a tight budget, Moxy Hotels offers inexpensive, trendy, and enjoyable accommodations (</a:t>
            </a:r>
            <a:r>
              <a:rPr lang="en-US" sz="2100" dirty="0" err="1"/>
              <a:t>Pantulu</a:t>
            </a:r>
            <a:r>
              <a:rPr lang="en-US" sz="2100" dirty="0"/>
              <a:t>, 2021).</a:t>
            </a:r>
          </a:p>
        </p:txBody>
      </p:sp>
      <p:pic>
        <p:nvPicPr>
          <p:cNvPr id="5" name="Content Placeholder 4" descr="download (42).jpeg"/>
          <p:cNvPicPr>
            <a:picLocks noGrp="1" noChangeAspect="1"/>
          </p:cNvPicPr>
          <p:nvPr>
            <p:ph sz="half" idx="2"/>
          </p:nvPr>
        </p:nvPicPr>
        <p:blipFill>
          <a:blip r:embed="rId3" cstate="print"/>
          <a:stretch>
            <a:fillRect/>
          </a:stretch>
        </p:blipFill>
        <p:spPr>
          <a:xfrm>
            <a:off x="4800600" y="2514600"/>
            <a:ext cx="2895600" cy="1551890"/>
          </a:xfrm>
        </p:spPr>
      </p:pic>
      <p:pic>
        <p:nvPicPr>
          <p:cNvPr id="6" name="Picture 5" descr="download (41).jpeg"/>
          <p:cNvPicPr>
            <a:picLocks noChangeAspect="1"/>
          </p:cNvPicPr>
          <p:nvPr/>
        </p:nvPicPr>
        <p:blipFill>
          <a:blip r:embed="rId4" cstate="print"/>
          <a:stretch>
            <a:fillRect/>
          </a:stretch>
        </p:blipFill>
        <p:spPr>
          <a:xfrm>
            <a:off x="5867400" y="4724400"/>
            <a:ext cx="3048000" cy="1524000"/>
          </a:xfrm>
          <a:prstGeom prst="rect">
            <a:avLst/>
          </a:prstGeom>
        </p:spPr>
      </p:pic>
      <p:sp>
        <p:nvSpPr>
          <p:cNvPr id="7" name="TextBox 6"/>
          <p:cNvSpPr txBox="1"/>
          <p:nvPr/>
        </p:nvSpPr>
        <p:spPr>
          <a:xfrm>
            <a:off x="4800600" y="4191000"/>
            <a:ext cx="4343400" cy="369332"/>
          </a:xfrm>
          <a:prstGeom prst="rect">
            <a:avLst/>
          </a:prstGeom>
          <a:noFill/>
        </p:spPr>
        <p:txBody>
          <a:bodyPr wrap="square" rtlCol="0">
            <a:spAutoFit/>
          </a:bodyPr>
          <a:lstStyle/>
          <a:p>
            <a:r>
              <a:rPr lang="en-US" dirty="0"/>
              <a:t>(Source: IH Aviating and Travel,2023)</a:t>
            </a:r>
          </a:p>
        </p:txBody>
      </p:sp>
      <p:sp>
        <p:nvSpPr>
          <p:cNvPr id="8" name="TextBox 7"/>
          <p:cNvSpPr txBox="1"/>
          <p:nvPr/>
        </p:nvSpPr>
        <p:spPr>
          <a:xfrm>
            <a:off x="5791200" y="6400800"/>
            <a:ext cx="3200400" cy="369332"/>
          </a:xfrm>
          <a:prstGeom prst="rect">
            <a:avLst/>
          </a:prstGeom>
          <a:noFill/>
        </p:spPr>
        <p:txBody>
          <a:bodyPr wrap="square" rtlCol="0">
            <a:spAutoFit/>
          </a:bodyPr>
          <a:lstStyle/>
          <a:p>
            <a:r>
              <a:rPr lang="en-US" dirty="0"/>
              <a:t>(Source: Marriot News,2023)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t>Marriot main Consumers </a:t>
            </a:r>
            <a:endParaRPr lang="en-US" dirty="0"/>
          </a:p>
        </p:txBody>
      </p:sp>
      <p:graphicFrame>
        <p:nvGraphicFramePr>
          <p:cNvPr id="15" name="Content Placeholder 2">
            <a:extLst>
              <a:ext uri="{FF2B5EF4-FFF2-40B4-BE49-F238E27FC236}">
                <a16:creationId xmlns:a16="http://schemas.microsoft.com/office/drawing/2014/main" id="{84960E92-088C-4E5E-3AD2-5231F4B11EB5}"/>
              </a:ext>
            </a:extLst>
          </p:cNvPr>
          <p:cNvGraphicFramePr>
            <a:graphicFrameLocks noGrp="1"/>
          </p:cNvGraphicFramePr>
          <p:nvPr>
            <p:ph idx="1"/>
          </p:nvPr>
        </p:nvGraphicFramePr>
        <p:xfrm>
          <a:off x="457200" y="2142068"/>
          <a:ext cx="7772400" cy="3649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Nature and Scope of Marriot </a:t>
            </a:r>
          </a:p>
        </p:txBody>
      </p:sp>
      <p:sp>
        <p:nvSpPr>
          <p:cNvPr id="3" name="Content Placeholder 2"/>
          <p:cNvSpPr>
            <a:spLocks noGrp="1"/>
          </p:cNvSpPr>
          <p:nvPr>
            <p:ph sz="half" idx="1"/>
          </p:nvPr>
        </p:nvSpPr>
        <p:spPr/>
        <p:txBody>
          <a:bodyPr>
            <a:normAutofit fontScale="85000" lnSpcReduction="10000"/>
          </a:bodyPr>
          <a:lstStyle/>
          <a:p>
            <a:pPr algn="just">
              <a:lnSpc>
                <a:spcPct val="150000"/>
              </a:lnSpc>
              <a:buNone/>
            </a:pPr>
            <a:r>
              <a:rPr lang="en-US" sz="2200" b="1" dirty="0"/>
              <a:t>Scope: </a:t>
            </a:r>
            <a:r>
              <a:rPr lang="en-US" sz="2200" dirty="0"/>
              <a:t>The scope of the organization that includes lodging, eating, and events, are covered by Marriott International's operations. </a:t>
            </a:r>
          </a:p>
          <a:p>
            <a:pPr algn="just">
              <a:lnSpc>
                <a:spcPct val="150000"/>
              </a:lnSpc>
              <a:buNone/>
            </a:pPr>
            <a:r>
              <a:rPr lang="en-US" sz="2200" b="1" dirty="0"/>
              <a:t>Nature</a:t>
            </a:r>
            <a:r>
              <a:rPr lang="en-US" sz="2200" dirty="0"/>
              <a:t>: Marriott's nature innovation and ongoing expansion (</a:t>
            </a:r>
            <a:r>
              <a:rPr lang="en-US" sz="2400" dirty="0" err="1"/>
              <a:t>Mutch</a:t>
            </a:r>
            <a:r>
              <a:rPr lang="en-US" sz="2400" dirty="0"/>
              <a:t> et.al,2022).</a:t>
            </a:r>
            <a:endParaRPr lang="en-US" sz="2200" dirty="0"/>
          </a:p>
          <a:p>
            <a:pPr algn="just">
              <a:lnSpc>
                <a:spcPct val="150000"/>
              </a:lnSpc>
              <a:buNone/>
            </a:pPr>
            <a:r>
              <a:rPr lang="en-US" sz="2200" dirty="0"/>
              <a:t> </a:t>
            </a:r>
          </a:p>
        </p:txBody>
      </p:sp>
      <p:pic>
        <p:nvPicPr>
          <p:cNvPr id="5" name="Content Placeholder 4" descr="download (43).jpeg"/>
          <p:cNvPicPr>
            <a:picLocks noGrp="1" noChangeAspect="1"/>
          </p:cNvPicPr>
          <p:nvPr>
            <p:ph sz="half" idx="2"/>
          </p:nvPr>
        </p:nvPicPr>
        <p:blipFill>
          <a:blip r:embed="rId3" cstate="print"/>
          <a:stretch>
            <a:fillRect/>
          </a:stretch>
        </p:blipFill>
        <p:spPr>
          <a:xfrm>
            <a:off x="4800600" y="2362200"/>
            <a:ext cx="2743200" cy="1502876"/>
          </a:xfrm>
          <a:prstGeom prst="rect">
            <a:avLst/>
          </a:prstGeom>
          <a:ln>
            <a:noFill/>
          </a:ln>
          <a:effectLst>
            <a:outerShdw blurRad="292100" dist="139700" dir="2700000" algn="tl" rotWithShape="0">
              <a:srgbClr val="333333">
                <a:alpha val="65000"/>
              </a:srgbClr>
            </a:outerShdw>
          </a:effectLst>
        </p:spPr>
      </p:pic>
      <p:pic>
        <p:nvPicPr>
          <p:cNvPr id="6" name="Picture 5" descr="download (20).png"/>
          <p:cNvPicPr>
            <a:picLocks noChangeAspect="1"/>
          </p:cNvPicPr>
          <p:nvPr/>
        </p:nvPicPr>
        <p:blipFill>
          <a:blip r:embed="rId4" cstate="print"/>
          <a:stretch>
            <a:fillRect/>
          </a:stretch>
        </p:blipFill>
        <p:spPr>
          <a:xfrm>
            <a:off x="6934200" y="4343400"/>
            <a:ext cx="2038350" cy="2038350"/>
          </a:xfrm>
          <a:prstGeom prst="rect">
            <a:avLst/>
          </a:prstGeom>
          <a:ln>
            <a:noFill/>
          </a:ln>
          <a:effectLst>
            <a:outerShdw blurRad="292100" dist="139700" dir="2700000" algn="tl" rotWithShape="0">
              <a:srgbClr val="333333">
                <a:alpha val="65000"/>
              </a:srgbClr>
            </a:outerShdw>
          </a:effectLst>
        </p:spPr>
      </p:pic>
      <p:sp>
        <p:nvSpPr>
          <p:cNvPr id="7" name="TextBox 6"/>
          <p:cNvSpPr txBox="1"/>
          <p:nvPr/>
        </p:nvSpPr>
        <p:spPr>
          <a:xfrm>
            <a:off x="4724400" y="3886200"/>
            <a:ext cx="3505200" cy="369332"/>
          </a:xfrm>
          <a:prstGeom prst="rect">
            <a:avLst/>
          </a:prstGeom>
          <a:noFill/>
        </p:spPr>
        <p:txBody>
          <a:bodyPr wrap="square" rtlCol="0">
            <a:spAutoFit/>
          </a:bodyPr>
          <a:lstStyle/>
          <a:p>
            <a:r>
              <a:rPr lang="en-US" dirty="0"/>
              <a:t>(Source:Moxy,2023)</a:t>
            </a:r>
          </a:p>
        </p:txBody>
      </p:sp>
      <p:sp>
        <p:nvSpPr>
          <p:cNvPr id="9" name="TextBox 8"/>
          <p:cNvSpPr txBox="1"/>
          <p:nvPr/>
        </p:nvSpPr>
        <p:spPr>
          <a:xfrm>
            <a:off x="5943600" y="6488668"/>
            <a:ext cx="3200400" cy="369332"/>
          </a:xfrm>
          <a:prstGeom prst="rect">
            <a:avLst/>
          </a:prstGeom>
          <a:noFill/>
        </p:spPr>
        <p:txBody>
          <a:bodyPr wrap="square" rtlCol="0">
            <a:spAutoFit/>
          </a:bodyPr>
          <a:lstStyle/>
          <a:p>
            <a:pPr algn="ctr"/>
            <a:r>
              <a:rPr lang="en-US" dirty="0"/>
              <a:t>(Source: Moxy News,2023)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Role and Facilities of Moxy </a:t>
            </a:r>
          </a:p>
        </p:txBody>
      </p:sp>
      <p:sp>
        <p:nvSpPr>
          <p:cNvPr id="3" name="Content Placeholder 2"/>
          <p:cNvSpPr>
            <a:spLocks noGrp="1"/>
          </p:cNvSpPr>
          <p:nvPr>
            <p:ph sz="half" idx="1"/>
          </p:nvPr>
        </p:nvSpPr>
        <p:spPr/>
        <p:txBody>
          <a:bodyPr>
            <a:normAutofit fontScale="77500" lnSpcReduction="20000"/>
          </a:bodyPr>
          <a:lstStyle/>
          <a:p>
            <a:pPr algn="just">
              <a:lnSpc>
                <a:spcPct val="150000"/>
              </a:lnSpc>
              <a:buNone/>
            </a:pPr>
            <a:r>
              <a:rPr lang="en-US" dirty="0"/>
              <a:t>   In order to make their stay as comfortable and enjoyable as possible, Moxy Hotels, a trademark of Marriott International, offers a variety of services and amenities to its visitors. The following are some of the main amenities and services that Moxy Hotels provide:</a:t>
            </a:r>
          </a:p>
          <a:p>
            <a:pPr algn="just">
              <a:lnSpc>
                <a:spcPct val="150000"/>
              </a:lnSpc>
            </a:pPr>
            <a:r>
              <a:rPr lang="en-US" dirty="0"/>
              <a:t>Accommodation</a:t>
            </a:r>
          </a:p>
          <a:p>
            <a:pPr algn="just">
              <a:lnSpc>
                <a:spcPct val="150000"/>
              </a:lnSpc>
            </a:pPr>
            <a:r>
              <a:rPr lang="en-US" dirty="0"/>
              <a:t>Social Space </a:t>
            </a:r>
          </a:p>
          <a:p>
            <a:pPr algn="just">
              <a:lnSpc>
                <a:spcPct val="150000"/>
              </a:lnSpc>
            </a:pPr>
            <a:r>
              <a:rPr lang="en-US" dirty="0"/>
              <a:t>Fitness and recreation (</a:t>
            </a:r>
            <a:r>
              <a:rPr lang="en-US" dirty="0" err="1"/>
              <a:t>Boström</a:t>
            </a:r>
            <a:r>
              <a:rPr lang="en-US" dirty="0"/>
              <a:t> et.al,2019).</a:t>
            </a:r>
          </a:p>
        </p:txBody>
      </p:sp>
      <p:pic>
        <p:nvPicPr>
          <p:cNvPr id="5" name="Content Placeholder 4" descr="images (21).jpeg"/>
          <p:cNvPicPr>
            <a:picLocks noGrp="1" noChangeAspect="1"/>
          </p:cNvPicPr>
          <p:nvPr>
            <p:ph sz="half" idx="2"/>
          </p:nvPr>
        </p:nvPicPr>
        <p:blipFill>
          <a:blip r:embed="rId3" cstate="print"/>
          <a:stretch>
            <a:fillRect/>
          </a:stretch>
        </p:blipFill>
        <p:spPr>
          <a:xfrm>
            <a:off x="4876800" y="2590800"/>
            <a:ext cx="3916305" cy="2193131"/>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4953000" y="4953000"/>
            <a:ext cx="3733800" cy="369332"/>
          </a:xfrm>
          <a:prstGeom prst="rect">
            <a:avLst/>
          </a:prstGeom>
          <a:noFill/>
        </p:spPr>
        <p:txBody>
          <a:bodyPr wrap="square" rtlCol="0">
            <a:spAutoFit/>
          </a:bodyPr>
          <a:lstStyle/>
          <a:p>
            <a:pPr algn="ctr"/>
            <a:r>
              <a:rPr lang="en-US" dirty="0"/>
              <a:t>(Source: Study.com,2023)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Explaining about role and functions of services  </a:t>
            </a:r>
          </a:p>
        </p:txBody>
      </p:sp>
      <p:sp>
        <p:nvSpPr>
          <p:cNvPr id="3" name="Content Placeholder 2"/>
          <p:cNvSpPr>
            <a:spLocks noGrp="1"/>
          </p:cNvSpPr>
          <p:nvPr>
            <p:ph sz="half" idx="1"/>
          </p:nvPr>
        </p:nvSpPr>
        <p:spPr/>
        <p:txBody>
          <a:bodyPr>
            <a:normAutofit fontScale="77500" lnSpcReduction="20000"/>
          </a:bodyPr>
          <a:lstStyle/>
          <a:p>
            <a:pPr algn="just">
              <a:lnSpc>
                <a:spcPct val="150000"/>
              </a:lnSpc>
              <a:buNone/>
            </a:pPr>
            <a:r>
              <a:rPr lang="en-US" dirty="0"/>
              <a:t>    There are severs roles and functions that provided to guest in Moxy. Some roles and functions are: </a:t>
            </a:r>
          </a:p>
          <a:p>
            <a:pPr algn="just">
              <a:lnSpc>
                <a:spcPct val="150000"/>
              </a:lnSpc>
            </a:pPr>
            <a:r>
              <a:rPr lang="en-US" dirty="0"/>
              <a:t>Concierge services</a:t>
            </a:r>
          </a:p>
          <a:p>
            <a:pPr algn="just">
              <a:lnSpc>
                <a:spcPct val="150000"/>
              </a:lnSpc>
            </a:pPr>
            <a:r>
              <a:rPr lang="en-US" dirty="0"/>
              <a:t>Baggage storage</a:t>
            </a:r>
          </a:p>
          <a:p>
            <a:pPr algn="just">
              <a:lnSpc>
                <a:spcPct val="150000"/>
              </a:lnSpc>
            </a:pPr>
            <a:r>
              <a:rPr lang="en-US" dirty="0"/>
              <a:t>Room service</a:t>
            </a:r>
          </a:p>
          <a:p>
            <a:pPr algn="just">
              <a:lnSpc>
                <a:spcPct val="150000"/>
              </a:lnSpc>
            </a:pPr>
            <a:r>
              <a:rPr lang="en-US" dirty="0"/>
              <a:t>Accessibility support</a:t>
            </a:r>
          </a:p>
          <a:p>
            <a:pPr algn="just">
              <a:lnSpc>
                <a:spcPct val="150000"/>
              </a:lnSpc>
            </a:pPr>
            <a:r>
              <a:rPr lang="en-US" dirty="0"/>
              <a:t>Problem resolution</a:t>
            </a:r>
          </a:p>
          <a:p>
            <a:pPr algn="just">
              <a:lnSpc>
                <a:spcPct val="150000"/>
              </a:lnSpc>
            </a:pPr>
            <a:r>
              <a:rPr lang="en-US" dirty="0"/>
              <a:t>Customer feedback (</a:t>
            </a:r>
            <a:r>
              <a:rPr lang="en-US" dirty="0" err="1"/>
              <a:t>Katsitadze</a:t>
            </a:r>
            <a:r>
              <a:rPr lang="en-US" dirty="0"/>
              <a:t> and </a:t>
            </a:r>
            <a:r>
              <a:rPr lang="en-US" dirty="0" err="1"/>
              <a:t>Natsvlishvili</a:t>
            </a:r>
            <a:r>
              <a:rPr lang="en-US" dirty="0"/>
              <a:t>, 2020).</a:t>
            </a:r>
          </a:p>
        </p:txBody>
      </p:sp>
      <p:pic>
        <p:nvPicPr>
          <p:cNvPr id="5" name="Content Placeholder 4" descr="images (22).jpeg"/>
          <p:cNvPicPr>
            <a:picLocks noGrp="1" noChangeAspect="1"/>
          </p:cNvPicPr>
          <p:nvPr>
            <p:ph sz="half" idx="2"/>
          </p:nvPr>
        </p:nvPicPr>
        <p:blipFill>
          <a:blip r:embed="rId3" cstate="print"/>
          <a:stretch>
            <a:fillRect/>
          </a:stretch>
        </p:blipFill>
        <p:spPr>
          <a:xfrm>
            <a:off x="4800600" y="2895600"/>
            <a:ext cx="3724275" cy="21317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p:cNvSpPr txBox="1"/>
          <p:nvPr/>
        </p:nvSpPr>
        <p:spPr>
          <a:xfrm>
            <a:off x="4419600" y="5257800"/>
            <a:ext cx="4724400" cy="369332"/>
          </a:xfrm>
          <a:prstGeom prst="rect">
            <a:avLst/>
          </a:prstGeom>
          <a:noFill/>
        </p:spPr>
        <p:txBody>
          <a:bodyPr wrap="square" rtlCol="0">
            <a:spAutoFit/>
          </a:bodyPr>
          <a:lstStyle/>
          <a:p>
            <a:pPr algn="ctr"/>
            <a:r>
              <a:rPr lang="en-US" dirty="0"/>
              <a:t>(Source: Hotel tech Report,2023)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Importance of Hospitality and Guest expectations </a:t>
            </a:r>
          </a:p>
        </p:txBody>
      </p:sp>
      <p:graphicFrame>
        <p:nvGraphicFramePr>
          <p:cNvPr id="8" name="Content Placeholder 2">
            <a:extLst>
              <a:ext uri="{FF2B5EF4-FFF2-40B4-BE49-F238E27FC236}">
                <a16:creationId xmlns:a16="http://schemas.microsoft.com/office/drawing/2014/main" id="{1173EFD8-5E48-8B59-E689-B931BBCFD699}"/>
              </a:ext>
            </a:extLst>
          </p:cNvPr>
          <p:cNvGraphicFramePr>
            <a:graphicFrameLocks noGrp="1"/>
          </p:cNvGraphicFramePr>
          <p:nvPr>
            <p:ph sz="half" idx="1"/>
          </p:nvPr>
        </p:nvGraphicFramePr>
        <p:xfrm>
          <a:off x="457201" y="2209800"/>
          <a:ext cx="3813048"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descr="download (44).jpeg"/>
          <p:cNvPicPr>
            <a:picLocks noGrp="1" noChangeAspect="1"/>
          </p:cNvPicPr>
          <p:nvPr>
            <p:ph sz="half" idx="2"/>
          </p:nvPr>
        </p:nvPicPr>
        <p:blipFill>
          <a:blip r:embed="rId8" cstate="print"/>
          <a:stretch>
            <a:fillRect/>
          </a:stretch>
        </p:blipFill>
        <p:spPr>
          <a:xfrm>
            <a:off x="4841875" y="3194844"/>
            <a:ext cx="2962275" cy="1543050"/>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5181600" y="5181600"/>
            <a:ext cx="3733800" cy="369332"/>
          </a:xfrm>
          <a:prstGeom prst="rect">
            <a:avLst/>
          </a:prstGeom>
          <a:noFill/>
        </p:spPr>
        <p:txBody>
          <a:bodyPr wrap="square" rtlCol="0">
            <a:spAutoFit/>
          </a:bodyPr>
          <a:lstStyle/>
          <a:p>
            <a:pPr algn="ctr"/>
            <a:r>
              <a:rPr lang="en-US" dirty="0"/>
              <a:t>(Source: Are Morch,2023)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857250"/>
            <a:ext cx="6633872" cy="51435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514351" y="1232807"/>
            <a:ext cx="5551714" cy="1020536"/>
          </a:xfrm>
        </p:spPr>
        <p:txBody>
          <a:bodyPr>
            <a:normAutofit/>
          </a:bodyPr>
          <a:lstStyle/>
          <a:p>
            <a:r>
              <a:rPr lang="en-US" dirty="0"/>
              <a:t>Conclusion </a:t>
            </a:r>
            <a:endParaRPr lang="en-US"/>
          </a:p>
        </p:txBody>
      </p:sp>
      <p:sp>
        <p:nvSpPr>
          <p:cNvPr id="3" name="Content Placeholder 2"/>
          <p:cNvSpPr>
            <a:spLocks noGrp="1"/>
          </p:cNvSpPr>
          <p:nvPr>
            <p:ph idx="1"/>
          </p:nvPr>
        </p:nvSpPr>
        <p:spPr>
          <a:xfrm>
            <a:off x="514351" y="2253343"/>
            <a:ext cx="5551714" cy="2544083"/>
          </a:xfrm>
        </p:spPr>
        <p:txBody>
          <a:bodyPr>
            <a:normAutofit/>
          </a:bodyPr>
          <a:lstStyle/>
          <a:p>
            <a:pPr>
              <a:buNone/>
            </a:pPr>
            <a:r>
              <a:rPr lang="en-US" dirty="0"/>
              <a:t>   This presentation examines the brand hotels in the lodging sector. It reflects a variety of factors, including scope, nature, and consumers. It also focuses on the customer services offered. The Marriot Moxy inn's whole information will be canvassed in this presentation.</a:t>
            </a:r>
            <a:endParaRPr lang="en-US"/>
          </a:p>
        </p:txBody>
      </p:sp>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514351" y="1257300"/>
            <a:ext cx="8115300" cy="882819"/>
          </a:xfrm>
        </p:spPr>
        <p:txBody>
          <a:bodyPr anchor="b">
            <a:normAutofit/>
          </a:bodyPr>
          <a:lstStyle/>
          <a:p>
            <a:pPr algn="ctr"/>
            <a:r>
              <a:rPr lang="en-US" sz="3300"/>
              <a:t>References </a:t>
            </a:r>
          </a:p>
        </p:txBody>
      </p:sp>
      <p:cxnSp>
        <p:nvCxnSpPr>
          <p:cNvPr id="13"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4222" y="2244808"/>
            <a:ext cx="375557"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4351" y="2540169"/>
            <a:ext cx="8115300" cy="3860631"/>
          </a:xfrm>
        </p:spPr>
        <p:txBody>
          <a:bodyPr anchor="t">
            <a:normAutofit lnSpcReduction="10000"/>
          </a:bodyPr>
          <a:lstStyle/>
          <a:p>
            <a:pPr>
              <a:lnSpc>
                <a:spcPct val="90000"/>
              </a:lnSpc>
            </a:pPr>
            <a:r>
              <a:rPr lang="en-US" sz="1000" dirty="0"/>
              <a:t>Amaral, M.S. and Marriott, P.J., 2019. The blossoming of technology for the analysis of complex aroma bouquets—a review on </a:t>
            </a:r>
            <a:r>
              <a:rPr lang="en-US" sz="1000" dirty="0" err="1"/>
              <a:t>flavour</a:t>
            </a:r>
            <a:r>
              <a:rPr lang="en-US" sz="1000" dirty="0"/>
              <a:t> and odorant multidimensional and comprehensive gas chromatography applications. </a:t>
            </a:r>
            <a:r>
              <a:rPr lang="en-US" sz="1000" i="1" dirty="0"/>
              <a:t>Molecules</a:t>
            </a:r>
            <a:r>
              <a:rPr lang="en-US" sz="1000" dirty="0"/>
              <a:t>, </a:t>
            </a:r>
            <a:r>
              <a:rPr lang="en-US" sz="1000" i="1" dirty="0"/>
              <a:t>24</a:t>
            </a:r>
            <a:r>
              <a:rPr lang="en-US" sz="1000" dirty="0"/>
              <a:t>(11), p.2080.</a:t>
            </a:r>
          </a:p>
          <a:p>
            <a:pPr>
              <a:lnSpc>
                <a:spcPct val="90000"/>
              </a:lnSpc>
            </a:pPr>
            <a:r>
              <a:rPr lang="en-US" sz="1000" dirty="0" err="1"/>
              <a:t>Boström</a:t>
            </a:r>
            <a:r>
              <a:rPr lang="en-US" sz="1000" dirty="0"/>
              <a:t>, A., Scheele, D., Stoffel-Wagner, B., </a:t>
            </a:r>
            <a:r>
              <a:rPr lang="en-US" sz="1000" dirty="0" err="1"/>
              <a:t>Hönig</a:t>
            </a:r>
            <a:r>
              <a:rPr lang="en-US" sz="1000" dirty="0"/>
              <a:t>, F., Chaudhry, S.R., Muhammad, S., </a:t>
            </a:r>
            <a:r>
              <a:rPr lang="en-US" sz="1000" dirty="0" err="1"/>
              <a:t>Hurlemann</a:t>
            </a:r>
            <a:r>
              <a:rPr lang="en-US" sz="1000" dirty="0"/>
              <a:t>, R., Krauss, J.K., </a:t>
            </a:r>
            <a:r>
              <a:rPr lang="en-US" sz="1000" dirty="0" err="1"/>
              <a:t>Lendvai</a:t>
            </a:r>
            <a:r>
              <a:rPr lang="en-US" sz="1000" dirty="0"/>
              <a:t>, I.S., Chakravarthy, K.V. and Kinfe, T.M., 2019. Saliva molecular inflammatory profiling in female migraine patients responsive to adjunctive cervical non-invasive </a:t>
            </a:r>
            <a:r>
              <a:rPr lang="en-US" sz="1000" dirty="0" err="1"/>
              <a:t>vagus</a:t>
            </a:r>
            <a:r>
              <a:rPr lang="en-US" sz="1000" dirty="0"/>
              <a:t> nerve stimulation: the MOXY Study. </a:t>
            </a:r>
            <a:r>
              <a:rPr lang="en-US" sz="1000" i="1" dirty="0"/>
              <a:t>Journal of translational medicine</a:t>
            </a:r>
            <a:r>
              <a:rPr lang="en-US" sz="1000" dirty="0"/>
              <a:t>, </a:t>
            </a:r>
            <a:r>
              <a:rPr lang="en-US" sz="1000" i="1" dirty="0"/>
              <a:t>17</a:t>
            </a:r>
            <a:r>
              <a:rPr lang="en-US" sz="1000" dirty="0"/>
              <a:t>(1), pp.1-12.</a:t>
            </a:r>
          </a:p>
          <a:p>
            <a:pPr>
              <a:lnSpc>
                <a:spcPct val="90000"/>
              </a:lnSpc>
            </a:pPr>
            <a:r>
              <a:rPr lang="en-US" sz="1000" dirty="0"/>
              <a:t>Fox, J.T., 2020. Marriott taps Brian King for Caribbean, Latin America growth. </a:t>
            </a:r>
            <a:r>
              <a:rPr lang="en-US" sz="1000" i="1" dirty="0"/>
              <a:t>Hotel Management</a:t>
            </a:r>
            <a:r>
              <a:rPr lang="en-US" sz="1000" dirty="0"/>
              <a:t>.</a:t>
            </a:r>
          </a:p>
          <a:p>
            <a:pPr>
              <a:lnSpc>
                <a:spcPct val="90000"/>
              </a:lnSpc>
            </a:pPr>
            <a:r>
              <a:rPr lang="en-US" sz="1000" dirty="0" err="1"/>
              <a:t>Katsitadze</a:t>
            </a:r>
            <a:r>
              <a:rPr lang="en-US" sz="1000" dirty="0"/>
              <a:t>, N. and </a:t>
            </a:r>
            <a:r>
              <a:rPr lang="en-US" sz="1000" dirty="0" err="1"/>
              <a:t>Natsvlishvili</a:t>
            </a:r>
            <a:r>
              <a:rPr lang="en-US" sz="1000" dirty="0"/>
              <a:t>, I., 2020. The Role of State Regulation and Policy in Tourism Development: The Case of Georgia. In </a:t>
            </a:r>
            <a:r>
              <a:rPr lang="en-US" sz="1000" i="1" dirty="0"/>
              <a:t>Eurasian Economic Perspectives: Proceedings of the 23rd Eurasia Business and Economics Society Conference</a:t>
            </a:r>
            <a:r>
              <a:rPr lang="en-US" sz="1000" dirty="0"/>
              <a:t> (pp. 419-434). Springer International Publishing.</a:t>
            </a:r>
          </a:p>
          <a:p>
            <a:pPr>
              <a:lnSpc>
                <a:spcPct val="90000"/>
              </a:lnSpc>
            </a:pPr>
            <a:r>
              <a:rPr lang="en-US" sz="1000" dirty="0"/>
              <a:t>Liu, T., Wei, C. and Lee, Y.M., 2022. A systematic review of work–family enrichment in the hospitality industry. </a:t>
            </a:r>
            <a:r>
              <a:rPr lang="en-US" sz="1000" i="1" dirty="0"/>
              <a:t>International Journal of Contemporary Hospitality Management</a:t>
            </a:r>
            <a:r>
              <a:rPr lang="en-US" sz="1000" dirty="0"/>
              <a:t>, </a:t>
            </a:r>
            <a:r>
              <a:rPr lang="en-US" sz="1000" i="1" dirty="0"/>
              <a:t>34</a:t>
            </a:r>
            <a:r>
              <a:rPr lang="en-US" sz="1000" dirty="0"/>
              <a:t>(8), pp.2884-2913.</a:t>
            </a:r>
          </a:p>
          <a:p>
            <a:pPr>
              <a:lnSpc>
                <a:spcPct val="90000"/>
              </a:lnSpc>
            </a:pPr>
            <a:r>
              <a:rPr lang="en-US" sz="1000" dirty="0" err="1"/>
              <a:t>Mutch</a:t>
            </a:r>
            <a:r>
              <a:rPr lang="en-US" sz="1000" dirty="0"/>
              <a:t>, R., Freeman, J., </a:t>
            </a:r>
            <a:r>
              <a:rPr lang="en-US" sz="1000" dirty="0" err="1"/>
              <a:t>Kippin</a:t>
            </a:r>
            <a:r>
              <a:rPr lang="en-US" sz="1000" dirty="0"/>
              <a:t>, N., Safe, B., </a:t>
            </a:r>
            <a:r>
              <a:rPr lang="en-US" sz="1000" dirty="0" err="1"/>
              <a:t>Pestell</a:t>
            </a:r>
            <a:r>
              <a:rPr lang="en-US" sz="1000" dirty="0"/>
              <a:t>, C., Passmore, H., Hamilton, S., Shield, H., </a:t>
            </a:r>
            <a:r>
              <a:rPr lang="en-US" sz="1000" dirty="0" err="1"/>
              <a:t>Argiro</a:t>
            </a:r>
            <a:r>
              <a:rPr lang="en-US" sz="1000" dirty="0"/>
              <a:t>, E., Rainsford, C. and Condon, C., 2022. Comprehensive Clinical </a:t>
            </a:r>
            <a:r>
              <a:rPr lang="en-US" sz="1000" dirty="0" err="1"/>
              <a:t>Paediatric</a:t>
            </a:r>
            <a:r>
              <a:rPr lang="en-US" sz="1000" dirty="0"/>
              <a:t> Assessment of Children and Adolescents Sentenced to Detention in Western Australia. </a:t>
            </a:r>
            <a:r>
              <a:rPr lang="en-US" sz="1000" i="1" dirty="0"/>
              <a:t>Journal of Fetal Alcohol Spectrum Disorder</a:t>
            </a:r>
            <a:r>
              <a:rPr lang="en-US" sz="1000" dirty="0"/>
              <a:t>, </a:t>
            </a:r>
            <a:r>
              <a:rPr lang="en-US" sz="1000" i="1" dirty="0"/>
              <a:t>4</a:t>
            </a:r>
            <a:r>
              <a:rPr lang="en-US" sz="1000" dirty="0"/>
              <a:t>(1), pp.e16-e31.</a:t>
            </a:r>
          </a:p>
          <a:p>
            <a:pPr>
              <a:lnSpc>
                <a:spcPct val="90000"/>
              </a:lnSpc>
            </a:pPr>
            <a:r>
              <a:rPr lang="en-US" sz="1000" dirty="0" err="1"/>
              <a:t>Pantulu</a:t>
            </a:r>
            <a:r>
              <a:rPr lang="en-US" sz="1000" dirty="0"/>
              <a:t>, A., 2021. Marriott Architecture Perceptions In The 18-29 Year Old Market. </a:t>
            </a:r>
            <a:r>
              <a:rPr lang="en-US" sz="1000" i="1" dirty="0"/>
              <a:t>Available at SSRN 4020296</a:t>
            </a:r>
            <a:r>
              <a:rPr lang="en-US" sz="1000" dirty="0"/>
              <a:t>.</a:t>
            </a:r>
          </a:p>
          <a:p>
            <a:pPr>
              <a:lnSpc>
                <a:spcPct val="90000"/>
              </a:lnSpc>
            </a:pPr>
            <a:r>
              <a:rPr lang="en-US" sz="1000" dirty="0" err="1"/>
              <a:t>Pitardi</a:t>
            </a:r>
            <a:r>
              <a:rPr lang="en-US" sz="1000" dirty="0"/>
              <a:t>, V. and Marriott, H.R., 2021. Alexa, she's not human but… Unveiling the drivers of consumers' trust in voice‐based artificial intelligence. </a:t>
            </a:r>
            <a:r>
              <a:rPr lang="en-US" sz="1000" i="1" dirty="0"/>
              <a:t>Psychology &amp; Marketing</a:t>
            </a:r>
            <a:r>
              <a:rPr lang="en-US" sz="1000" dirty="0"/>
              <a:t>, </a:t>
            </a:r>
            <a:r>
              <a:rPr lang="en-US" sz="1000" i="1" dirty="0"/>
              <a:t>38</a:t>
            </a:r>
            <a:r>
              <a:rPr lang="en-US" sz="1000" dirty="0"/>
              <a:t>(4), pp.626-642.</a:t>
            </a:r>
          </a:p>
          <a:p>
            <a:pPr>
              <a:lnSpc>
                <a:spcPct val="90000"/>
              </a:lnSpc>
            </a:pPr>
            <a:r>
              <a:rPr lang="en-US" sz="1000" dirty="0" err="1"/>
              <a:t>Rhou</a:t>
            </a:r>
            <a:r>
              <a:rPr lang="en-US" sz="1000" dirty="0"/>
              <a:t>, Y. and </a:t>
            </a:r>
            <a:r>
              <a:rPr lang="en-US" sz="1000" dirty="0" err="1"/>
              <a:t>Singal</a:t>
            </a:r>
            <a:r>
              <a:rPr lang="en-US" sz="1000" dirty="0"/>
              <a:t>, M., 2020. A review of the business case for CSR in the hospitality industry. </a:t>
            </a:r>
            <a:r>
              <a:rPr lang="en-US" sz="1000" i="1" dirty="0"/>
              <a:t>International Journal of Hospitality Management</a:t>
            </a:r>
            <a:r>
              <a:rPr lang="en-US" sz="1000" dirty="0"/>
              <a:t>, </a:t>
            </a:r>
            <a:r>
              <a:rPr lang="en-US" sz="1000" i="1" dirty="0"/>
              <a:t>84</a:t>
            </a:r>
            <a:r>
              <a:rPr lang="en-US" sz="1000" dirty="0"/>
              <a:t>, p.102330.</a:t>
            </a:r>
          </a:p>
          <a:p>
            <a:pPr>
              <a:lnSpc>
                <a:spcPct val="90000"/>
              </a:lnSpc>
            </a:pPr>
            <a:r>
              <a:rPr lang="en-US" sz="1000" dirty="0"/>
              <a:t>Ryle, P., Yan, J. and Gardiner, L.R., 2022. Gramm-Leach-Bliley gets a systems upgrade: What the </a:t>
            </a:r>
            <a:r>
              <a:rPr lang="en-US" sz="1000" dirty="0" err="1"/>
              <a:t>ftc’s</a:t>
            </a:r>
            <a:r>
              <a:rPr lang="en-US" sz="1000" dirty="0"/>
              <a:t> proposed safeguards rule changes mean for small and medium </a:t>
            </a:r>
            <a:r>
              <a:rPr lang="en-US" sz="1000" dirty="0" err="1"/>
              <a:t>american</a:t>
            </a:r>
            <a:r>
              <a:rPr lang="en-US" sz="1000" dirty="0"/>
              <a:t> financial institutions. </a:t>
            </a:r>
            <a:r>
              <a:rPr lang="en-US" sz="1000" i="1" dirty="0"/>
              <a:t>EDPACS</a:t>
            </a:r>
            <a:r>
              <a:rPr lang="en-US" sz="1000" dirty="0"/>
              <a:t>, </a:t>
            </a:r>
            <a:r>
              <a:rPr lang="en-US" sz="1000" i="1" dirty="0"/>
              <a:t>65</a:t>
            </a:r>
            <a:r>
              <a:rPr lang="en-US" sz="1000" dirty="0"/>
              <a:t>(2), pp.6-17.</a:t>
            </a:r>
          </a:p>
          <a:p>
            <a:pPr>
              <a:lnSpc>
                <a:spcPct val="90000"/>
              </a:lnSpc>
              <a:buNone/>
            </a:pPr>
            <a:endParaRPr lang="en-US" sz="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p:cNvSpPr>
            <a:spLocks noGrp="1"/>
          </p:cNvSpPr>
          <p:nvPr>
            <p:ph type="title"/>
          </p:nvPr>
        </p:nvSpPr>
        <p:spPr>
          <a:xfrm>
            <a:off x="487003" y="3765754"/>
            <a:ext cx="8177674" cy="1504335"/>
          </a:xfrm>
        </p:spPr>
        <p:txBody>
          <a:bodyPr vert="horz" lIns="91440" tIns="45720" rIns="91440" bIns="45720" rtlCol="0" anchor="b">
            <a:normAutofit/>
          </a:bodyPr>
          <a:lstStyle/>
          <a:p>
            <a:pPr algn="ctr"/>
            <a:r>
              <a:rPr lang="en-US" sz="4800"/>
              <a:t>Thank You</a:t>
            </a:r>
          </a:p>
        </p:txBody>
      </p:sp>
      <p:pic>
        <p:nvPicPr>
          <p:cNvPr id="6" name="Graphic 5" descr="Smiling Face with No Fill">
            <a:extLst>
              <a:ext uri="{FF2B5EF4-FFF2-40B4-BE49-F238E27FC236}">
                <a16:creationId xmlns:a16="http://schemas.microsoft.com/office/drawing/2014/main" id="{0AB49931-A616-6E4E-ABF2-60DEC8BA57F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30338" y="960120"/>
            <a:ext cx="2491002" cy="249100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TM03457452[[fn=Celestial]]</Template>
  <TotalTime>0</TotalTime>
  <Words>1631</Words>
  <Application>Microsoft Office PowerPoint</Application>
  <PresentationFormat>On-screen Show (4:3)</PresentationFormat>
  <Paragraphs>108</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Celestial</vt:lpstr>
      <vt:lpstr>Presentation on Marriot Brand Moxy  </vt:lpstr>
      <vt:lpstr>  Table of Content </vt:lpstr>
      <vt:lpstr>Introduction </vt:lpstr>
      <vt:lpstr>Marriot Brand Moxy</vt:lpstr>
      <vt:lpstr>Marriot main Consumers </vt:lpstr>
      <vt:lpstr>Nature and Scope of Marriot </vt:lpstr>
      <vt:lpstr>Role and Facilities of Moxy </vt:lpstr>
      <vt:lpstr>Explaining about role and functions of services  </vt:lpstr>
      <vt:lpstr>Importance of Hospitality and Guest expectations </vt:lpstr>
      <vt:lpstr>Conclusion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2023-02-10T09:33:56Z</dcterms:created>
  <dcterms:modified xsi:type="dcterms:W3CDTF">2023-02-10T14:16:49Z</dcterms:modified>
</cp:coreProperties>
</file>