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454" r:id="rId2"/>
    <p:sldId id="488" r:id="rId3"/>
    <p:sldId id="322" r:id="rId4"/>
    <p:sldId id="444" r:id="rId5"/>
    <p:sldId id="323" r:id="rId6"/>
    <p:sldId id="489" r:id="rId7"/>
    <p:sldId id="295" r:id="rId8"/>
    <p:sldId id="455" r:id="rId9"/>
    <p:sldId id="325" r:id="rId10"/>
    <p:sldId id="327" r:id="rId11"/>
    <p:sldId id="328" r:id="rId12"/>
    <p:sldId id="329" r:id="rId13"/>
    <p:sldId id="330" r:id="rId14"/>
    <p:sldId id="335" r:id="rId15"/>
    <p:sldId id="340" r:id="rId16"/>
    <p:sldId id="343" r:id="rId17"/>
    <p:sldId id="456" r:id="rId18"/>
    <p:sldId id="344" r:id="rId19"/>
    <p:sldId id="346" r:id="rId20"/>
    <p:sldId id="348" r:id="rId21"/>
    <p:sldId id="349" r:id="rId22"/>
    <p:sldId id="350" r:id="rId23"/>
    <p:sldId id="351" r:id="rId24"/>
    <p:sldId id="342" r:id="rId25"/>
    <p:sldId id="457" r:id="rId26"/>
    <p:sldId id="459" r:id="rId27"/>
    <p:sldId id="460" r:id="rId28"/>
    <p:sldId id="463" r:id="rId29"/>
    <p:sldId id="584" r:id="rId30"/>
    <p:sldId id="585" r:id="rId31"/>
    <p:sldId id="473" r:id="rId32"/>
    <p:sldId id="475" r:id="rId33"/>
    <p:sldId id="476" r:id="rId34"/>
    <p:sldId id="479" r:id="rId35"/>
    <p:sldId id="485" r:id="rId36"/>
    <p:sldId id="568" r:id="rId37"/>
    <p:sldId id="570" r:id="rId38"/>
    <p:sldId id="572" r:id="rId39"/>
    <p:sldId id="573" r:id="rId40"/>
    <p:sldId id="576" r:id="rId41"/>
    <p:sldId id="578" r:id="rId42"/>
    <p:sldId id="579" r:id="rId43"/>
    <p:sldId id="581" r:id="rId44"/>
    <p:sldId id="582" r:id="rId45"/>
    <p:sldId id="583" r:id="rId46"/>
    <p:sldId id="352" r:id="rId47"/>
    <p:sldId id="353" r:id="rId48"/>
    <p:sldId id="486" r:id="rId49"/>
    <p:sldId id="490" r:id="rId50"/>
    <p:sldId id="453" r:id="rId5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418" autoAdjust="0"/>
    <p:restoredTop sz="95964" autoAdjust="0"/>
  </p:normalViewPr>
  <p:slideViewPr>
    <p:cSldViewPr snapToGrid="0">
      <p:cViewPr varScale="1">
        <p:scale>
          <a:sx n="116" d="100"/>
          <a:sy n="116" d="100"/>
        </p:scale>
        <p:origin x="1248" y="17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13/10/2021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2694A215-DC4E-7F46-A0B7-84C66DE1FA2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6917CACA-A1B0-4846-89BC-85C9F0FEDC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4276" name="Slide Number Placeholder 3">
            <a:extLst>
              <a:ext uri="{FF2B5EF4-FFF2-40B4-BE49-F238E27FC236}">
                <a16:creationId xmlns:a16="http://schemas.microsoft.com/office/drawing/2014/main" id="{6C38579F-B4D9-C44C-84ED-DC102A549C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4D03D8-7DCB-BE4C-838F-3520A62216D7}" type="slidenum">
              <a:rPr lang="en-GB" altLang="en-US">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5E225B37-BD57-A043-99E4-D16707EC0B8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EA262D3-4043-2E41-9D90-B7E897780F07}" type="slidenum">
              <a:rPr lang="en-US" altLang="en-US" sz="1200"/>
              <a:pPr/>
              <a:t>3</a:t>
            </a:fld>
            <a:endParaRPr lang="en-US" altLang="en-US" sz="1200"/>
          </a:p>
        </p:txBody>
      </p:sp>
      <p:sp>
        <p:nvSpPr>
          <p:cNvPr id="23555" name="Rectangle 2">
            <a:extLst>
              <a:ext uri="{FF2B5EF4-FFF2-40B4-BE49-F238E27FC236}">
                <a16:creationId xmlns:a16="http://schemas.microsoft.com/office/drawing/2014/main" id="{908077AC-6E76-2446-9CF0-FE8A2EA2092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4C2F7749-EEE0-A34D-896A-180E3ED84A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0818DD8-C926-9448-9FFE-EA7850EA3F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26300D10-90DC-8B48-9E14-11B50FB864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cs typeface="Arial" panose="020B0604020202020204" pitchFamily="34" charset="0"/>
              </a:rPr>
              <a:t>Figure 13.1 Deliberate and emergent strategy development</a:t>
            </a:r>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4FE9F2EF-CC24-384F-B09C-A6E945E174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2EB8DF0-DF29-3745-9813-0834E8ECB4D0}" type="slidenum">
              <a:rPr lang="en-GB" altLang="en-US" sz="1200"/>
              <a:pPr/>
              <a:t>5</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180B811-0C83-E34C-82E4-6D987D40D1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1DE6B0D4-E332-E849-93B5-CDC654170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F3682242-1560-984E-B6B9-665BF35DC21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FE12275-FEC5-C445-A733-A77F971330F1}" type="slidenum">
              <a:rPr lang="en-GB" altLang="en-US" sz="1200"/>
              <a:pPr/>
              <a:t>7</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8BABA33B-5762-AF40-A645-0A67855E83E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A81E55F-633B-9949-B783-5A0AE4A5131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2762BE4A-1D98-3F47-BDD1-2C6005DB6E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4A284407-7DA3-A949-AEE8-829D81D7036A}" type="slidenum">
              <a:rPr lang="en-GB" altLang="en-US" sz="1200"/>
              <a:pPr/>
              <a:t>8</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E8C9AC9-173E-7648-807A-1035ACE091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3EAD98E-2490-474D-B78C-794EAACE7E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DE6482CF-9CFB-BE4C-BA82-44F72759D5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09C3CC-773A-6745-9D88-1075480671DB}" type="slidenum">
              <a:rPr lang="en-GB" altLang="en-US" sz="1200"/>
              <a:pPr/>
              <a:t>9</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F8B8755-5E88-A641-9E04-5A2738E7F8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5E07AB84-3AE4-3849-96CE-1C099BF397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7087C748-2355-374F-B230-237C430365A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7F9CA314-EB15-3D4F-911C-BBC10E323EED}" type="slidenum">
              <a:rPr lang="en-GB" altLang="en-US" sz="1200"/>
              <a:pPr/>
              <a:t>10</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D2CEE113-A9BD-B24E-BE8A-AF6C86ED7E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FDE0C9-6CAC-4B42-A459-430561AB0945}" type="slidenum">
              <a:rPr lang="en-US" altLang="en-US" sz="1200"/>
              <a:pPr/>
              <a:t>11</a:t>
            </a:fld>
            <a:endParaRPr lang="en-US" altLang="en-US" sz="1200"/>
          </a:p>
        </p:txBody>
      </p:sp>
      <p:sp>
        <p:nvSpPr>
          <p:cNvPr id="37891" name="Rectangle 2">
            <a:extLst>
              <a:ext uri="{FF2B5EF4-FFF2-40B4-BE49-F238E27FC236}">
                <a16:creationId xmlns:a16="http://schemas.microsoft.com/office/drawing/2014/main" id="{70572F8F-7C8C-004F-A110-77504C91DD9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4F62557-054A-324B-B925-BA829BB289E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2A30CC2-3B1F-704E-AAB4-3C75F46D61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A025B59-A7E6-C342-9B1E-6167882BC7A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614A374-6A6A-E845-B334-9A69A29BC51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C67438E-75D9-5941-9E95-29221A966BAB}" type="slidenum">
              <a:rPr lang="en-GB" altLang="en-US" sz="1200"/>
              <a:pPr/>
              <a:t>12</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1E10A1-CF8F-BA4C-B622-CD9875964F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C2AED9E-B6DB-2642-9995-9ED37908F0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8402B8A4-81C8-6040-B6B2-4540383171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AAD40CAA-F415-3748-9386-47BA3A5A2F75}" type="slidenum">
              <a:rPr lang="en-GB" altLang="en-US" sz="1200"/>
              <a:pPr/>
              <a:t>13</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583E0A9-55A7-E946-BF7C-B9B7D6DC27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E860C19B-1A13-6C4F-ABA9-4037F862F4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75C6637D-92BF-AE4C-9228-84125786DB9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B6C63940-BB11-2245-B5C7-3564F4B0944D}" type="slidenum">
              <a:rPr lang="en-GB" altLang="en-US" sz="1200"/>
              <a:pPr/>
              <a:t>14</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CC5D2C76-0778-AD43-89BE-06F6212ED6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CD27BE3D-9E06-D842-89B1-60EA5BE38A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1B821128-347F-ED44-B526-38EC888908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141443C4-AFD1-4548-B784-78A9A7F4751D}" type="slidenum">
              <a:rPr lang="en-GB" altLang="en-US" sz="1200"/>
              <a:pPr/>
              <a:t>15</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804E6FD-403B-4F47-ADAC-4FF41424302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749F531E-ABAB-CA4C-B8E9-EC96C1103F6F}"/>
              </a:ext>
            </a:extLst>
          </p:cNvPr>
          <p:cNvSpPr>
            <a:spLocks noGrp="1"/>
          </p:cNvSpPr>
          <p:nvPr>
            <p:ph type="body" idx="1"/>
          </p:nvPr>
        </p:nvSpPr>
        <p:spPr bwMode="auto"/>
        <p:txBody>
          <a:bodyPr/>
          <a:lstStyle/>
          <a:p>
            <a:pPr eaLnBrk="1" hangingPunct="1">
              <a:spcBef>
                <a:spcPct val="0"/>
              </a:spcBef>
              <a:defRPr/>
            </a:pPr>
            <a:r>
              <a:rPr lang="en-US" altLang="en-US" dirty="0">
                <a:latin typeface="Arial" panose="020B0604020202020204" pitchFamily="34" charset="0"/>
                <a:cs typeface="Arial" panose="020B0604020202020204" pitchFamily="34" charset="0"/>
              </a:rPr>
              <a:t>Figure 13.5 Strategy development in different contexts</a:t>
            </a:r>
          </a:p>
          <a:p>
            <a:pPr eaLnBrk="1" hangingPunct="1">
              <a:spcBef>
                <a:spcPct val="0"/>
              </a:spcBef>
              <a:defRPr/>
            </a:pPr>
            <a:endParaRPr lang="en-GB" altLang="en-US" b="1" dirty="0">
              <a:latin typeface="+mj-lt"/>
            </a:endParaRPr>
          </a:p>
        </p:txBody>
      </p:sp>
      <p:sp>
        <p:nvSpPr>
          <p:cNvPr id="68612" name="Slide Number Placeholder 3">
            <a:extLst>
              <a:ext uri="{FF2B5EF4-FFF2-40B4-BE49-F238E27FC236}">
                <a16:creationId xmlns:a16="http://schemas.microsoft.com/office/drawing/2014/main" id="{A64D0B96-3AD5-2B48-B72D-3A5C2A408B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D3A96953-C4CB-D94F-A568-C831DBEA2676}" type="slidenum">
              <a:rPr lang="en-GB" altLang="en-US" sz="1200"/>
              <a:pPr/>
              <a:t>16</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C3E5C08-387A-D940-9B7F-53EE3B59A8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4CF55707-9188-384A-9AEC-6C1E070E37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66564" name="Slide Number Placeholder 3">
            <a:extLst>
              <a:ext uri="{FF2B5EF4-FFF2-40B4-BE49-F238E27FC236}">
                <a16:creationId xmlns:a16="http://schemas.microsoft.com/office/drawing/2014/main" id="{12B80767-94A1-014E-8F53-42A73D7C02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6B0C9FF-C3D8-0F41-9846-08779CF18030}" type="slidenum">
              <a:rPr lang="en-GB" altLang="en-US" sz="1200"/>
              <a:pPr/>
              <a:t>17</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F7024B4C-2D06-6D4F-ADAC-4DEE3D576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BC99F299-8A60-0A45-BDD7-2C3306E68B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CE9B3DEE-752E-7743-9342-5962026460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04D5BDB-214B-A746-A70F-83C53E8E0B16}" type="slidenum">
              <a:rPr lang="en-GB" altLang="en-US" sz="1200"/>
              <a:pPr/>
              <a:t>18</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70D4E09-D1C9-9543-82A9-59E05788EA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E3D5F69A-0246-AE49-B3FD-CB2E2F22E1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4756" name="Slide Number Placeholder 3">
            <a:extLst>
              <a:ext uri="{FF2B5EF4-FFF2-40B4-BE49-F238E27FC236}">
                <a16:creationId xmlns:a16="http://schemas.microsoft.com/office/drawing/2014/main" id="{874967DC-7B14-CB45-A658-B12D67FE77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843F00C-CB86-D54F-951F-D436FA5F42B9}" type="slidenum">
              <a:rPr lang="en-GB" altLang="en-US" sz="1200"/>
              <a:pPr/>
              <a:t>19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EF49B62-52D4-2943-8AB0-DC5D6868ED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71D9EFA9-05F4-444C-A5C6-42857267C1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8852" name="Slide Number Placeholder 3">
            <a:extLst>
              <a:ext uri="{FF2B5EF4-FFF2-40B4-BE49-F238E27FC236}">
                <a16:creationId xmlns:a16="http://schemas.microsoft.com/office/drawing/2014/main" id="{4738AFC4-B6DF-1F45-93AB-2629886C89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57922CEC-5C59-D546-8CE2-1DB1411E99D7}" type="slidenum">
              <a:rPr lang="en-GB" altLang="en-US" sz="1200"/>
              <a:pPr/>
              <a:t>20</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D18BEF08-0705-E346-BCD4-30B25B1275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6F733E9-4C85-2443-9943-32333E11F0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0900" name="Slide Number Placeholder 3">
            <a:extLst>
              <a:ext uri="{FF2B5EF4-FFF2-40B4-BE49-F238E27FC236}">
                <a16:creationId xmlns:a16="http://schemas.microsoft.com/office/drawing/2014/main" id="{9555A8B4-FF39-4642-9B6D-141319A124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82B88FE5-EE63-114E-83F5-974FE0EC7C79}" type="slidenum">
              <a:rPr lang="en-GB" altLang="en-US" sz="1200"/>
              <a:pPr/>
              <a:t>21</a:t>
            </a:fld>
            <a:endParaRPr lang="en-GB" altLang="en-US" sz="120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1DD17DD7-A060-6440-9687-7E9FDEA94E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5BEEA19-EE5F-3543-B772-528FA48C98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2948" name="Slide Number Placeholder 3">
            <a:extLst>
              <a:ext uri="{FF2B5EF4-FFF2-40B4-BE49-F238E27FC236}">
                <a16:creationId xmlns:a16="http://schemas.microsoft.com/office/drawing/2014/main" id="{37E4601C-78AC-664A-81D5-75C510991B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6CCBF087-B2F7-AD49-BF35-B50E48A7FAB2}" type="slidenum">
              <a:rPr lang="en-GB" altLang="en-US" sz="1200"/>
              <a:pPr/>
              <a:t>22</a:t>
            </a:fld>
            <a:endParaRPr lang="en-GB" altLang="en-US" sz="120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1F143F4B-07D3-4149-A3B7-BACFC6853B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C610976-9A3D-F942-9326-E2D8530F8C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31503988-7522-6E47-9C91-FC604D546D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9D174A39-03C5-7D4C-BA1D-AC162D8A6592}" type="slidenum">
              <a:rPr lang="en-GB" altLang="en-US" sz="1200"/>
              <a:pPr/>
              <a:t>23</a:t>
            </a:fld>
            <a:endParaRPr lang="en-GB" altLang="en-US" sz="120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1E3358CD-5C5E-E042-B8CB-36DAACDB488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3438A0E-6B27-6B48-B240-D9107938C526}" type="slidenum">
              <a:rPr lang="en-US" altLang="en-US"/>
              <a:pPr/>
              <a:t>25</a:t>
            </a:fld>
            <a:endParaRPr lang="en-US" altLang="en-US"/>
          </a:p>
        </p:txBody>
      </p:sp>
      <p:sp>
        <p:nvSpPr>
          <p:cNvPr id="23555" name="Rectangle 2">
            <a:extLst>
              <a:ext uri="{FF2B5EF4-FFF2-40B4-BE49-F238E27FC236}">
                <a16:creationId xmlns:a16="http://schemas.microsoft.com/office/drawing/2014/main" id="{C7A9D987-B48D-E142-9AC6-23CA929DBA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15340D5F-5F9F-5E4F-9D5E-AE877E55C2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5C5F8944-B670-554E-9975-415C14FB6A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A1C9CBD-23FC-0F4B-BE2D-3528C77519F9}" type="slidenum">
              <a:rPr lang="en-US" altLang="en-US"/>
              <a:pPr/>
              <a:t>26</a:t>
            </a:fld>
            <a:endParaRPr lang="en-US" altLang="en-US"/>
          </a:p>
        </p:txBody>
      </p:sp>
      <p:sp>
        <p:nvSpPr>
          <p:cNvPr id="27651" name="Rectangle 2">
            <a:extLst>
              <a:ext uri="{FF2B5EF4-FFF2-40B4-BE49-F238E27FC236}">
                <a16:creationId xmlns:a16="http://schemas.microsoft.com/office/drawing/2014/main" id="{0BA3DAA8-E4C2-0842-B6CF-CDF1B16AAE3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72CC3AF8-52F6-7244-BB8C-62BC7EC207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41E8114-C069-AE4B-870F-240714EF45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FC98B24-33DB-B449-83ED-CF2BBB07B9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3FD860F4-8D5E-6B42-835E-194086F0F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86763F-F924-384F-9045-15150D9BF0B0}" type="slidenum">
              <a:rPr lang="en-GB" altLang="en-US"/>
              <a:pPr/>
              <a:t>27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02637247-17F1-D34E-97C3-CAD6BD18A01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BDC43C07-582F-5E49-AFAF-86F15407CE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19CD7B83-2A70-4D4C-9746-A39911DFA24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1840E9D-46FB-C243-8818-7685AFB1996B}" type="slidenum">
              <a:rPr lang="en-GB" altLang="en-US"/>
              <a:pPr/>
              <a:t>28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A8607405-6243-314C-A6FE-4F6A4A65B55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0612832F-02A8-214B-8E7B-0F56C63309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4B3EE196-59A7-BF47-B30B-8A4D7D1652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27191CB-C0E0-2148-8F9E-D1D84BF87AEE}" type="slidenum">
              <a:rPr lang="en-GB" altLang="en-US"/>
              <a:pPr/>
              <a:t>31</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3761559-8450-1449-AA8F-DB860690D9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B9896D96-283B-3A41-AB35-FCED4A1AD7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57076F2E-8A54-7340-AB8A-92FFCCE6F5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981CA1-55CC-384E-AB09-5C6A4F538072}" type="slidenum">
              <a:rPr lang="en-GB" altLang="en-US"/>
              <a:pPr/>
              <a:t>32</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657F35F9-8032-CE4E-9875-86D5601C87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3998A6AE-78C4-644E-9DEB-280DE26468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D7D4FB84-A18E-814E-B297-498C11CC2F2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A4355A5-6496-0E40-9771-E0BD5445A765}" type="slidenum">
              <a:rPr lang="en-GB" altLang="en-US"/>
              <a:pPr/>
              <a:t>33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7B2906BF-EE0E-E541-9896-5250FC0CDF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930D71FB-86DF-614B-BE74-B2E06431712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468762C0-513B-C94A-BB6D-C3B4285CB4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E122A9-5FCA-234E-AA99-8AA89DFA73F7}" type="slidenum">
              <a:rPr lang="en-GB" altLang="en-US"/>
              <a:pPr/>
              <a:t>34</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D39088F2-70D0-F749-8132-8619ACA47B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2F7CD3A5-30CC-9C41-8CC1-150D42EC09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2948" name="Slide Number Placeholder 3">
            <a:extLst>
              <a:ext uri="{FF2B5EF4-FFF2-40B4-BE49-F238E27FC236}">
                <a16:creationId xmlns:a16="http://schemas.microsoft.com/office/drawing/2014/main" id="{CE90BBC7-8048-A341-B246-50888328C1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16F509-AEC5-D743-A5B8-D6FF927D171E}" type="slidenum">
              <a:rPr lang="en-GB" altLang="en-US"/>
              <a:pPr/>
              <a:t>35</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1A5FCA22-D816-1043-BFC8-21AAF6A04EE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id="{8DBD5B91-A91E-D841-8DAD-B5AAAB09B00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C5E24C66-E8F5-F749-BB18-00989430B2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48564B3-6D55-9F49-B513-90DE2AB632FE}" type="slidenum">
              <a:rPr lang="en-GB" altLang="en-US"/>
              <a:pPr/>
              <a:t>36</a:t>
            </a:fld>
            <a:endParaRPr lang="en-GB" altLang="en-US"/>
          </a:p>
        </p:txBody>
      </p:sp>
    </p:spTree>
    <p:extLst>
      <p:ext uri="{BB962C8B-B14F-4D97-AF65-F5344CB8AC3E}">
        <p14:creationId xmlns:p14="http://schemas.microsoft.com/office/powerpoint/2010/main" val="19292532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C5787C99-BA50-154E-A0EA-2D16558BD94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7283" name="Notes Placeholder 2">
            <a:extLst>
              <a:ext uri="{FF2B5EF4-FFF2-40B4-BE49-F238E27FC236}">
                <a16:creationId xmlns:a16="http://schemas.microsoft.com/office/drawing/2014/main" id="{B06BAF03-C0C0-9141-917E-A5EF8A796D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584D532E-0848-AE48-A602-DC6DE8FD33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A324-CC6D-F842-8BC9-53D710EBE9CE}" type="slidenum">
              <a:rPr lang="en-GB" altLang="en-US"/>
              <a:pPr/>
              <a:t>37</a:t>
            </a:fld>
            <a:endParaRPr lang="en-GB" altLang="en-US"/>
          </a:p>
        </p:txBody>
      </p:sp>
    </p:spTree>
    <p:extLst>
      <p:ext uri="{BB962C8B-B14F-4D97-AF65-F5344CB8AC3E}">
        <p14:creationId xmlns:p14="http://schemas.microsoft.com/office/powerpoint/2010/main" val="374455476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9D61D51F-0653-A641-9329-4C40884706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79" name="Notes Placeholder 2">
            <a:extLst>
              <a:ext uri="{FF2B5EF4-FFF2-40B4-BE49-F238E27FC236}">
                <a16:creationId xmlns:a16="http://schemas.microsoft.com/office/drawing/2014/main" id="{40DDF7B5-4EAA-3C45-84C7-C888AE6A63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145458FD-C0E1-5F41-B96B-92525E69354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1FBE71A-186A-6F4A-B02D-C108ADDAC54D}" type="slidenum">
              <a:rPr lang="en-GB" altLang="en-US"/>
              <a:pPr/>
              <a:t>38</a:t>
            </a:fld>
            <a:endParaRPr lang="en-GB" altLang="en-US"/>
          </a:p>
        </p:txBody>
      </p:sp>
    </p:spTree>
    <p:extLst>
      <p:ext uri="{BB962C8B-B14F-4D97-AF65-F5344CB8AC3E}">
        <p14:creationId xmlns:p14="http://schemas.microsoft.com/office/powerpoint/2010/main" val="3793969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E6C83068-97F8-0B44-938B-50BAB94256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7" name="Notes Placeholder 2">
            <a:extLst>
              <a:ext uri="{FF2B5EF4-FFF2-40B4-BE49-F238E27FC236}">
                <a16:creationId xmlns:a16="http://schemas.microsoft.com/office/drawing/2014/main" id="{8243B8F5-791F-3B44-AD56-EB729AD5D8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3428" name="Slide Number Placeholder 3">
            <a:extLst>
              <a:ext uri="{FF2B5EF4-FFF2-40B4-BE49-F238E27FC236}">
                <a16:creationId xmlns:a16="http://schemas.microsoft.com/office/drawing/2014/main" id="{DD0753CE-DC9E-254C-B9F2-F3F0A744DCE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2F9B703-7530-5B47-90E8-157C429F96CD}" type="slidenum">
              <a:rPr lang="en-GB" altLang="en-US"/>
              <a:pPr/>
              <a:t>39</a:t>
            </a:fld>
            <a:endParaRPr lang="en-GB" altLang="en-US"/>
          </a:p>
        </p:txBody>
      </p:sp>
    </p:spTree>
    <p:extLst>
      <p:ext uri="{BB962C8B-B14F-4D97-AF65-F5344CB8AC3E}">
        <p14:creationId xmlns:p14="http://schemas.microsoft.com/office/powerpoint/2010/main" val="34724205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C5C17CB3-683C-8548-90C1-E987D1DB6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9571" name="Notes Placeholder 2">
            <a:extLst>
              <a:ext uri="{FF2B5EF4-FFF2-40B4-BE49-F238E27FC236}">
                <a16:creationId xmlns:a16="http://schemas.microsoft.com/office/drawing/2014/main" id="{5A733F45-30D1-5A48-A842-EC96C9A61E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09572" name="Slide Number Placeholder 3">
            <a:extLst>
              <a:ext uri="{FF2B5EF4-FFF2-40B4-BE49-F238E27FC236}">
                <a16:creationId xmlns:a16="http://schemas.microsoft.com/office/drawing/2014/main" id="{F7503A31-FD5D-D342-8FAD-474BF433CB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2470AE7-D771-0E4A-8721-9A6471E3A97C}" type="slidenum">
              <a:rPr lang="en-GB" altLang="en-US"/>
              <a:pPr/>
              <a:t>40</a:t>
            </a:fld>
            <a:endParaRPr lang="en-GB" altLang="en-US"/>
          </a:p>
        </p:txBody>
      </p:sp>
    </p:spTree>
    <p:extLst>
      <p:ext uri="{BB962C8B-B14F-4D97-AF65-F5344CB8AC3E}">
        <p14:creationId xmlns:p14="http://schemas.microsoft.com/office/powerpoint/2010/main" val="34398026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02E33BA6-F2D4-CD49-8165-F05E311772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7" name="Notes Placeholder 2">
            <a:extLst>
              <a:ext uri="{FF2B5EF4-FFF2-40B4-BE49-F238E27FC236}">
                <a16:creationId xmlns:a16="http://schemas.microsoft.com/office/drawing/2014/main" id="{F9544FEF-3525-CE48-814B-FE13E16329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3668" name="Slide Number Placeholder 3">
            <a:extLst>
              <a:ext uri="{FF2B5EF4-FFF2-40B4-BE49-F238E27FC236}">
                <a16:creationId xmlns:a16="http://schemas.microsoft.com/office/drawing/2014/main" id="{68C3E9C9-F9EE-DE46-951F-38CC95A991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33F69A1-2E85-F841-AA8B-466D2AFAD7DD}" type="slidenum">
              <a:rPr lang="en-GB" altLang="en-US"/>
              <a:pPr/>
              <a:t>41</a:t>
            </a:fld>
            <a:endParaRPr lang="en-GB" altLang="en-US"/>
          </a:p>
        </p:txBody>
      </p:sp>
    </p:spTree>
    <p:extLst>
      <p:ext uri="{BB962C8B-B14F-4D97-AF65-F5344CB8AC3E}">
        <p14:creationId xmlns:p14="http://schemas.microsoft.com/office/powerpoint/2010/main" val="302596379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Slide Image Placeholder 1">
            <a:extLst>
              <a:ext uri="{FF2B5EF4-FFF2-40B4-BE49-F238E27FC236}">
                <a16:creationId xmlns:a16="http://schemas.microsoft.com/office/drawing/2014/main" id="{B19A50E6-CA99-AB40-ADFB-BE473BB8E7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5715" name="Notes Placeholder 2">
            <a:extLst>
              <a:ext uri="{FF2B5EF4-FFF2-40B4-BE49-F238E27FC236}">
                <a16:creationId xmlns:a16="http://schemas.microsoft.com/office/drawing/2014/main" id="{6B034188-7644-3445-99CE-8DE3CCD90B6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5716" name="Slide Number Placeholder 3">
            <a:extLst>
              <a:ext uri="{FF2B5EF4-FFF2-40B4-BE49-F238E27FC236}">
                <a16:creationId xmlns:a16="http://schemas.microsoft.com/office/drawing/2014/main" id="{8594304F-4BE5-4746-8542-2F188AF538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2150A8-7B50-BD41-9CF0-7661EB375631}" type="slidenum">
              <a:rPr lang="en-GB" altLang="en-US"/>
              <a:pPr/>
              <a:t>42</a:t>
            </a:fld>
            <a:endParaRPr lang="en-GB" altLang="en-US"/>
          </a:p>
        </p:txBody>
      </p:sp>
    </p:spTree>
    <p:extLst>
      <p:ext uri="{BB962C8B-B14F-4D97-AF65-F5344CB8AC3E}">
        <p14:creationId xmlns:p14="http://schemas.microsoft.com/office/powerpoint/2010/main" val="18185908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a:extLst>
              <a:ext uri="{FF2B5EF4-FFF2-40B4-BE49-F238E27FC236}">
                <a16:creationId xmlns:a16="http://schemas.microsoft.com/office/drawing/2014/main" id="{495D061E-E4A5-3C4C-A147-0AF9AD7C519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9811" name="Notes Placeholder 2">
            <a:extLst>
              <a:ext uri="{FF2B5EF4-FFF2-40B4-BE49-F238E27FC236}">
                <a16:creationId xmlns:a16="http://schemas.microsoft.com/office/drawing/2014/main" id="{3638BD12-146E-0344-9126-C313947401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19812" name="Slide Number Placeholder 3">
            <a:extLst>
              <a:ext uri="{FF2B5EF4-FFF2-40B4-BE49-F238E27FC236}">
                <a16:creationId xmlns:a16="http://schemas.microsoft.com/office/drawing/2014/main" id="{87486516-2001-234D-8C86-71CECC869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561B94-C8D9-9B49-972A-EAC48C6B7D3F}" type="slidenum">
              <a:rPr lang="en-GB" altLang="en-US"/>
              <a:pPr/>
              <a:t>43</a:t>
            </a:fld>
            <a:endParaRPr lang="en-GB" altLang="en-US"/>
          </a:p>
        </p:txBody>
      </p:sp>
    </p:spTree>
    <p:extLst>
      <p:ext uri="{BB962C8B-B14F-4D97-AF65-F5344CB8AC3E}">
        <p14:creationId xmlns:p14="http://schemas.microsoft.com/office/powerpoint/2010/main" val="18558692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17FDF9F2-85E8-4748-AF32-533826661E3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1859" name="Notes Placeholder 2">
            <a:extLst>
              <a:ext uri="{FF2B5EF4-FFF2-40B4-BE49-F238E27FC236}">
                <a16:creationId xmlns:a16="http://schemas.microsoft.com/office/drawing/2014/main" id="{383AAA5C-E113-904D-A441-8CAB60E68B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45054A4D-E637-104F-84A8-E4355EAEE86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88492F7-B6D1-5E4C-928A-09965859D398}" type="slidenum">
              <a:rPr lang="en-GB" altLang="en-US"/>
              <a:pPr/>
              <a:t>44</a:t>
            </a:fld>
            <a:endParaRPr lang="en-GB" altLang="en-US"/>
          </a:p>
        </p:txBody>
      </p:sp>
    </p:spTree>
    <p:extLst>
      <p:ext uri="{BB962C8B-B14F-4D97-AF65-F5344CB8AC3E}">
        <p14:creationId xmlns:p14="http://schemas.microsoft.com/office/powerpoint/2010/main" val="24853303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a:extLst>
              <a:ext uri="{FF2B5EF4-FFF2-40B4-BE49-F238E27FC236}">
                <a16:creationId xmlns:a16="http://schemas.microsoft.com/office/drawing/2014/main" id="{E8410E31-7EC2-4941-BC17-874FD99848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3907" name="Notes Placeholder 2">
            <a:extLst>
              <a:ext uri="{FF2B5EF4-FFF2-40B4-BE49-F238E27FC236}">
                <a16:creationId xmlns:a16="http://schemas.microsoft.com/office/drawing/2014/main" id="{D5C505FF-2E30-1F40-A9A8-E25EA2FB2A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cs typeface="Arial" panose="020B0604020202020204" pitchFamily="34" charset="0"/>
              </a:rPr>
              <a:t>Table C.i A summary of the strategy lenses</a:t>
            </a:r>
            <a:endParaRPr lang="en-IN" altLang="en-US">
              <a:latin typeface="Arial" panose="020B0604020202020204" pitchFamily="34" charset="0"/>
              <a:cs typeface="Arial" panose="020B0604020202020204" pitchFamily="34" charset="0"/>
            </a:endParaRPr>
          </a:p>
        </p:txBody>
      </p:sp>
      <p:sp>
        <p:nvSpPr>
          <p:cNvPr id="123908" name="Slide Number Placeholder 3">
            <a:extLst>
              <a:ext uri="{FF2B5EF4-FFF2-40B4-BE49-F238E27FC236}">
                <a16:creationId xmlns:a16="http://schemas.microsoft.com/office/drawing/2014/main" id="{6154856D-E2BF-2645-8B10-771E9F52D7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557E894-FC91-AD4D-B897-D69FAE96EDE7}" type="slidenum">
              <a:rPr lang="en-GB" altLang="en-US"/>
              <a:pPr/>
              <a:t>45</a:t>
            </a:fld>
            <a:endParaRPr lang="en-GB" altLang="en-US"/>
          </a:p>
        </p:txBody>
      </p:sp>
    </p:spTree>
    <p:extLst>
      <p:ext uri="{BB962C8B-B14F-4D97-AF65-F5344CB8AC3E}">
        <p14:creationId xmlns:p14="http://schemas.microsoft.com/office/powerpoint/2010/main" val="184451400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FB165B22-4EF6-C648-BC88-9A432DFC14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1B9FA0D5-FE34-954D-9554-499A67CEB6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7044" name="Slide Number Placeholder 3">
            <a:extLst>
              <a:ext uri="{FF2B5EF4-FFF2-40B4-BE49-F238E27FC236}">
                <a16:creationId xmlns:a16="http://schemas.microsoft.com/office/drawing/2014/main" id="{3BB78CB3-2B14-F545-984A-163FB65BD3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3D1E0944-3A59-CE42-A934-AD7B2168C3FA}" type="slidenum">
              <a:rPr lang="en-GB" altLang="en-US" sz="1200"/>
              <a:pPr/>
              <a:t>46</a:t>
            </a:fld>
            <a:endParaRPr lang="en-GB" altLang="en-US" sz="1200"/>
          </a:p>
        </p:txBody>
      </p:sp>
    </p:spTree>
    <p:extLst>
      <p:ext uri="{BB962C8B-B14F-4D97-AF65-F5344CB8AC3E}">
        <p14:creationId xmlns:p14="http://schemas.microsoft.com/office/powerpoint/2010/main" val="5278372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0DCF0F9E-E7D9-FB43-959A-E1E020E072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1" name="Notes Placeholder 2">
            <a:extLst>
              <a:ext uri="{FF2B5EF4-FFF2-40B4-BE49-F238E27FC236}">
                <a16:creationId xmlns:a16="http://schemas.microsoft.com/office/drawing/2014/main" id="{C98B0A1E-6874-6041-8E1A-64FC64B32A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CA0A5579-C0E4-8042-A830-872A347D85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cs typeface="Arial" panose="020B0604020202020204" pitchFamily="34" charset="0"/>
              </a:defRPr>
            </a:lvl1pPr>
            <a:lvl2pPr marL="742950" indent="-285750">
              <a:defRPr sz="2400">
                <a:solidFill>
                  <a:schemeClr val="tx1"/>
                </a:solidFill>
                <a:latin typeface="Arial" panose="020B0604020202020204" pitchFamily="34" charset="0"/>
                <a:cs typeface="Arial" panose="020B0604020202020204" pitchFamily="34" charset="0"/>
              </a:defRPr>
            </a:lvl2pPr>
            <a:lvl3pPr marL="1143000" indent="-228600">
              <a:defRPr sz="2400">
                <a:solidFill>
                  <a:schemeClr val="tx1"/>
                </a:solidFill>
                <a:latin typeface="Arial" panose="020B0604020202020204" pitchFamily="34" charset="0"/>
                <a:cs typeface="Arial" panose="020B0604020202020204" pitchFamily="34" charset="0"/>
              </a:defRPr>
            </a:lvl3pPr>
            <a:lvl4pPr marL="1600200" indent="-228600">
              <a:defRPr sz="2400">
                <a:solidFill>
                  <a:schemeClr val="tx1"/>
                </a:solidFill>
                <a:latin typeface="Arial" panose="020B0604020202020204" pitchFamily="34" charset="0"/>
                <a:cs typeface="Arial" panose="020B0604020202020204" pitchFamily="34" charset="0"/>
              </a:defRPr>
            </a:lvl4pPr>
            <a:lvl5pPr marL="2057400" indent="-22860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fld id="{F2B936FD-7C2F-6D42-BA9C-88F258031562}" type="slidenum">
              <a:rPr lang="en-GB" altLang="en-US" sz="1200"/>
              <a:pPr/>
              <a:t>47</a:t>
            </a:fld>
            <a:endParaRPr lang="en-GB" altLang="en-US" sz="1200"/>
          </a:p>
        </p:txBody>
      </p:sp>
    </p:spTree>
    <p:extLst>
      <p:ext uri="{BB962C8B-B14F-4D97-AF65-F5344CB8AC3E}">
        <p14:creationId xmlns:p14="http://schemas.microsoft.com/office/powerpoint/2010/main" val="209579815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87097177-49A3-1C4D-A39B-A61AF57B6B0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9EBFD692-9639-D348-BAC9-C67E13F9B1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84996" name="Slide Number Placeholder 3">
            <a:extLst>
              <a:ext uri="{FF2B5EF4-FFF2-40B4-BE49-F238E27FC236}">
                <a16:creationId xmlns:a16="http://schemas.microsoft.com/office/drawing/2014/main" id="{B0CA42F9-A5D6-154E-8BE7-C3677C48E5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3978B88-2FFC-A64F-BB37-BAD6A9303234}" type="slidenum">
              <a:rPr lang="en-GB" altLang="en-US"/>
              <a:pPr/>
              <a:t>48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13/10/2021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13/10/2021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13/10/2021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tandfonline.com/doi/full/10.1080/14719037.2015.105157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image" Target="../media/image13.tiff"/><Relationship Id="rId3" Type="http://schemas.openxmlformats.org/officeDocument/2006/relationships/image" Target="../media/image8.tiff"/><Relationship Id="rId7" Type="http://schemas.openxmlformats.org/officeDocument/2006/relationships/image" Target="../media/image12.tiff"/><Relationship Id="rId2" Type="http://schemas.openxmlformats.org/officeDocument/2006/relationships/image" Target="../media/image7.tiff"/><Relationship Id="rId1" Type="http://schemas.openxmlformats.org/officeDocument/2006/relationships/slideLayout" Target="../slideLayouts/slideLayout2.xml"/><Relationship Id="rId6" Type="http://schemas.openxmlformats.org/officeDocument/2006/relationships/image" Target="../media/image11.tiff"/><Relationship Id="rId5" Type="http://schemas.openxmlformats.org/officeDocument/2006/relationships/image" Target="../media/image10.jpg"/><Relationship Id="rId4" Type="http://schemas.openxmlformats.org/officeDocument/2006/relationships/image" Target="../media/image9.tiff"/><Relationship Id="rId9" Type="http://schemas.openxmlformats.org/officeDocument/2006/relationships/image" Target="../media/image14.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EA7D-B4DB-6648-A499-0610573E0BA6}"/>
              </a:ext>
            </a:extLst>
          </p:cNvPr>
          <p:cNvSpPr>
            <a:spLocks noGrp="1"/>
          </p:cNvSpPr>
          <p:nvPr>
            <p:ph type="ctrTitle"/>
          </p:nvPr>
        </p:nvSpPr>
        <p:spPr>
          <a:xfrm>
            <a:off x="1371600" y="1195626"/>
            <a:ext cx="7772400" cy="1470025"/>
          </a:xfrm>
        </p:spPr>
        <p:txBody>
          <a:bodyPr>
            <a:normAutofit/>
          </a:bodyPr>
          <a:lstStyle/>
          <a:p>
            <a:r>
              <a:rPr lang="en-US" sz="3600" dirty="0"/>
              <a:t>Week 2 – Strategic Management: Strategic Planning &amp; Practice </a:t>
            </a:r>
          </a:p>
        </p:txBody>
      </p:sp>
      <p:sp>
        <p:nvSpPr>
          <p:cNvPr id="3" name="Subtitle 2">
            <a:extLst>
              <a:ext uri="{FF2B5EF4-FFF2-40B4-BE49-F238E27FC236}">
                <a16:creationId xmlns:a16="http://schemas.microsoft.com/office/drawing/2014/main" id="{7A75F756-C971-8548-8F9B-77A128253665}"/>
              </a:ext>
            </a:extLst>
          </p:cNvPr>
          <p:cNvSpPr>
            <a:spLocks noGrp="1"/>
          </p:cNvSpPr>
          <p:nvPr>
            <p:ph type="subTitle" idx="1"/>
          </p:nvPr>
        </p:nvSpPr>
        <p:spPr>
          <a:xfrm>
            <a:off x="2415970" y="2701456"/>
            <a:ext cx="6400800" cy="992638"/>
          </a:xfrm>
        </p:spPr>
        <p:txBody>
          <a:bodyPr/>
          <a:lstStyle/>
          <a:p>
            <a:r>
              <a:rPr lang="en-US" dirty="0">
                <a:solidFill>
                  <a:schemeClr val="bg1"/>
                </a:solidFill>
              </a:rPr>
              <a:t>Dr Jon Edwards</a:t>
            </a:r>
          </a:p>
        </p:txBody>
      </p:sp>
    </p:spTree>
    <p:extLst>
      <p:ext uri="{BB962C8B-B14F-4D97-AF65-F5344CB8AC3E}">
        <p14:creationId xmlns:p14="http://schemas.microsoft.com/office/powerpoint/2010/main" val="48612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F318D87E-9835-AC42-825E-40F2CEE52745}"/>
              </a:ext>
            </a:extLst>
          </p:cNvPr>
          <p:cNvSpPr>
            <a:spLocks noGrp="1"/>
          </p:cNvSpPr>
          <p:nvPr>
            <p:ph type="title"/>
          </p:nvPr>
        </p:nvSpPr>
        <p:spPr>
          <a:xfrm>
            <a:off x="457200" y="274638"/>
            <a:ext cx="8229600" cy="1143000"/>
          </a:xfrm>
        </p:spPr>
        <p:txBody>
          <a:bodyPr anchor="ctr">
            <a:normAutofit/>
          </a:bodyPr>
          <a:lstStyle/>
          <a:p>
            <a:pPr eaLnBrk="1" hangingPunct="1"/>
            <a:r>
              <a:rPr lang="en-GB" altLang="en-US" sz="4100" dirty="0"/>
              <a:t>Week 1 - Recap</a:t>
            </a:r>
          </a:p>
        </p:txBody>
      </p:sp>
      <p:sp>
        <p:nvSpPr>
          <p:cNvPr id="52227" name="Content Placeholder 2">
            <a:extLst>
              <a:ext uri="{FF2B5EF4-FFF2-40B4-BE49-F238E27FC236}">
                <a16:creationId xmlns:a16="http://schemas.microsoft.com/office/drawing/2014/main" id="{A0F311A3-E22A-4425-97D2-ACF60D67D149}"/>
              </a:ext>
            </a:extLst>
          </p:cNvPr>
          <p:cNvSpPr>
            <a:spLocks noGrp="1"/>
          </p:cNvSpPr>
          <p:nvPr>
            <p:ph sz="half" idx="1"/>
          </p:nvPr>
        </p:nvSpPr>
        <p:spPr>
          <a:xfrm>
            <a:off x="457200" y="1600201"/>
            <a:ext cx="4038600" cy="3989040"/>
          </a:xfrm>
        </p:spPr>
        <p:txBody>
          <a:bodyPr>
            <a:normAutofit/>
          </a:bodyPr>
          <a:lstStyle/>
          <a:p>
            <a:pPr marL="0" indent="0" eaLnBrk="1" hangingPunct="1">
              <a:lnSpc>
                <a:spcPct val="90000"/>
              </a:lnSpc>
              <a:buFont typeface="Arial" panose="020B0604020202020204" pitchFamily="34" charset="0"/>
              <a:buNone/>
              <a:defRPr/>
            </a:pPr>
            <a:r>
              <a:rPr lang="en-US" altLang="en-US" sz="1800" dirty="0"/>
              <a:t>The Exploring Strategy Framework includes understanding</a:t>
            </a:r>
            <a:r>
              <a:rPr lang="en-US" altLang="en-US" sz="1800" i="1" dirty="0"/>
              <a:t> </a:t>
            </a:r>
          </a:p>
          <a:p>
            <a:pPr eaLnBrk="1" hangingPunct="1">
              <a:lnSpc>
                <a:spcPct val="90000"/>
              </a:lnSpc>
              <a:buFont typeface="Arial" panose="020B0604020202020204" pitchFamily="34" charset="0"/>
              <a:buChar char="−"/>
              <a:defRPr/>
            </a:pPr>
            <a:r>
              <a:rPr lang="en-US" altLang="en-US" sz="1800" dirty="0"/>
              <a:t>the</a:t>
            </a:r>
            <a:r>
              <a:rPr lang="en-US" altLang="en-US" sz="1800" b="1" i="1" dirty="0"/>
              <a:t> strategic position</a:t>
            </a:r>
            <a:r>
              <a:rPr lang="en-US" altLang="en-US" sz="1800" b="1" dirty="0"/>
              <a:t> </a:t>
            </a:r>
            <a:r>
              <a:rPr lang="en-US" altLang="en-US" sz="1800" dirty="0"/>
              <a:t>of an </a:t>
            </a:r>
            <a:r>
              <a:rPr lang="en-GB" altLang="en-US" sz="1800" dirty="0"/>
              <a:t>organisation</a:t>
            </a:r>
            <a:r>
              <a:rPr lang="en-US" altLang="en-US" sz="1800" dirty="0"/>
              <a:t>; </a:t>
            </a:r>
          </a:p>
          <a:p>
            <a:pPr eaLnBrk="1" hangingPunct="1">
              <a:lnSpc>
                <a:spcPct val="90000"/>
              </a:lnSpc>
              <a:buFont typeface="Arial" panose="020B0604020202020204" pitchFamily="34" charset="0"/>
              <a:buChar char="−"/>
              <a:defRPr/>
            </a:pPr>
            <a:r>
              <a:rPr lang="en-US" altLang="en-US" sz="1800" dirty="0"/>
              <a:t>assessing </a:t>
            </a:r>
            <a:r>
              <a:rPr lang="en-US" altLang="en-US" sz="1800" b="1" i="1" dirty="0"/>
              <a:t>strategic choices</a:t>
            </a:r>
            <a:r>
              <a:rPr lang="en-US" altLang="en-US" sz="1800" b="1" dirty="0"/>
              <a:t> </a:t>
            </a:r>
            <a:r>
              <a:rPr lang="en-US" altLang="en-US" sz="1800" dirty="0"/>
              <a:t>for the future;</a:t>
            </a:r>
          </a:p>
          <a:p>
            <a:pPr eaLnBrk="1" hangingPunct="1">
              <a:lnSpc>
                <a:spcPct val="90000"/>
              </a:lnSpc>
              <a:buFont typeface="Arial" panose="020B0604020202020204" pitchFamily="34" charset="0"/>
              <a:buChar char="−"/>
              <a:defRPr/>
            </a:pPr>
            <a:r>
              <a:rPr lang="en-US" altLang="en-US" sz="1800" dirty="0"/>
              <a:t>managing </a:t>
            </a:r>
            <a:r>
              <a:rPr lang="en-US" altLang="en-US" sz="1800" b="1" i="1" dirty="0"/>
              <a:t>strategy in action</a:t>
            </a:r>
            <a:r>
              <a:rPr lang="en-US" altLang="en-US" sz="1800" dirty="0"/>
              <a:t>. </a:t>
            </a:r>
            <a:endParaRPr lang="en-GB" altLang="en-US" sz="1800" dirty="0"/>
          </a:p>
        </p:txBody>
      </p:sp>
      <p:pic>
        <p:nvPicPr>
          <p:cNvPr id="4" name="Picture 3">
            <a:extLst>
              <a:ext uri="{FF2B5EF4-FFF2-40B4-BE49-F238E27FC236}">
                <a16:creationId xmlns:a16="http://schemas.microsoft.com/office/drawing/2014/main" id="{6AFCF586-DB8A-9042-82BB-88D8DFE97E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648200" y="1711724"/>
            <a:ext cx="4038600" cy="376599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0004C480-C320-964B-AE27-408A7EC8451D}"/>
              </a:ext>
            </a:extLst>
          </p:cNvPr>
          <p:cNvSpPr>
            <a:spLocks noGrp="1"/>
          </p:cNvSpPr>
          <p:nvPr>
            <p:ph type="title"/>
          </p:nvPr>
        </p:nvSpPr>
        <p:spPr>
          <a:xfrm>
            <a:off x="457200" y="260350"/>
            <a:ext cx="8229600" cy="641350"/>
          </a:xfrm>
        </p:spPr>
        <p:txBody>
          <a:bodyPr>
            <a:normAutofit/>
          </a:bodyPr>
          <a:lstStyle/>
          <a:p>
            <a:pPr eaLnBrk="1" hangingPunct="1"/>
            <a:r>
              <a:rPr lang="en-US" sz="3600" dirty="0"/>
              <a:t>Week 2 - Learning outcomes </a:t>
            </a:r>
          </a:p>
        </p:txBody>
      </p:sp>
      <p:sp>
        <p:nvSpPr>
          <p:cNvPr id="376835" name="Rectangle 3">
            <a:extLst>
              <a:ext uri="{FF2B5EF4-FFF2-40B4-BE49-F238E27FC236}">
                <a16:creationId xmlns:a16="http://schemas.microsoft.com/office/drawing/2014/main" id="{FDE4249B-A8B0-184C-B06A-66C315595310}"/>
              </a:ext>
            </a:extLst>
          </p:cNvPr>
          <p:cNvSpPr>
            <a:spLocks noGrp="1"/>
          </p:cNvSpPr>
          <p:nvPr>
            <p:ph idx="1"/>
          </p:nvPr>
        </p:nvSpPr>
        <p:spPr>
          <a:xfrm>
            <a:off x="457200" y="981342"/>
            <a:ext cx="8382000" cy="4714875"/>
          </a:xfrm>
        </p:spPr>
        <p:txBody>
          <a:bodyPr>
            <a:normAutofit/>
          </a:bodyPr>
          <a:lstStyle/>
          <a:p>
            <a:pPr marL="284163" indent="-284163" eaLnBrk="1" hangingPunct="1">
              <a:lnSpc>
                <a:spcPct val="95000"/>
              </a:lnSpc>
              <a:spcBef>
                <a:spcPts val="1600"/>
              </a:spcBef>
              <a:spcAft>
                <a:spcPts val="0"/>
              </a:spcAft>
              <a:defRPr/>
            </a:pPr>
            <a:r>
              <a:rPr lang="en-US" altLang="en-US" sz="1800" dirty="0"/>
              <a:t>Consider the definitions of Strategic Planning </a:t>
            </a:r>
          </a:p>
          <a:p>
            <a:pPr marL="284163" indent="-284163" eaLnBrk="1" hangingPunct="1">
              <a:lnSpc>
                <a:spcPct val="95000"/>
              </a:lnSpc>
              <a:spcBef>
                <a:spcPts val="1600"/>
              </a:spcBef>
              <a:spcAft>
                <a:spcPts val="0"/>
              </a:spcAft>
              <a:defRPr/>
            </a:pPr>
            <a:r>
              <a:rPr lang="en-US" altLang="en-US" sz="1800" dirty="0"/>
              <a:t>Understand what is meant by </a:t>
            </a:r>
            <a:r>
              <a:rPr lang="en-US" altLang="en-US" sz="1800" b="1" i="1" dirty="0"/>
              <a:t>deliberate</a:t>
            </a:r>
            <a:r>
              <a:rPr lang="en-US" altLang="en-US" sz="1800" i="1" dirty="0"/>
              <a:t> </a:t>
            </a:r>
            <a:r>
              <a:rPr lang="en-US" altLang="en-US" sz="1800" dirty="0"/>
              <a:t>and</a:t>
            </a:r>
            <a:r>
              <a:rPr lang="en-US" altLang="en-US" sz="1800" i="1" dirty="0"/>
              <a:t> </a:t>
            </a:r>
            <a:r>
              <a:rPr lang="en-US" altLang="en-US" sz="1800" b="1" i="1" dirty="0"/>
              <a:t>emergent</a:t>
            </a:r>
            <a:r>
              <a:rPr lang="en-US" altLang="en-US" sz="1800" i="1" dirty="0"/>
              <a:t> </a:t>
            </a:r>
            <a:r>
              <a:rPr lang="en-US" altLang="en-US" sz="1800" dirty="0"/>
              <a:t>strategy development.</a:t>
            </a:r>
          </a:p>
          <a:p>
            <a:pPr marL="284163" indent="-284163" eaLnBrk="1" hangingPunct="1">
              <a:lnSpc>
                <a:spcPct val="80000"/>
              </a:lnSpc>
              <a:spcBef>
                <a:spcPts val="1200"/>
              </a:spcBef>
              <a:spcAft>
                <a:spcPts val="0"/>
              </a:spcAft>
              <a:defRPr/>
            </a:pPr>
            <a:r>
              <a:rPr lang="en-US" altLang="en-US" sz="1800" dirty="0"/>
              <a:t>Identify deliberate processes of strategy development in </a:t>
            </a:r>
            <a:r>
              <a:rPr lang="en-US" altLang="en-US" sz="1800" dirty="0" err="1"/>
              <a:t>organisations</a:t>
            </a:r>
            <a:r>
              <a:rPr lang="en-US" altLang="en-US" sz="1800" dirty="0"/>
              <a:t> including: the role of</a:t>
            </a:r>
            <a:r>
              <a:rPr lang="en-US" altLang="en-US" sz="1800" i="1" dirty="0"/>
              <a:t> </a:t>
            </a:r>
            <a:r>
              <a:rPr lang="en-US" altLang="en-US" sz="1800" b="1" i="1" dirty="0"/>
              <a:t>strategic leadership, strategic planning systems </a:t>
            </a:r>
            <a:r>
              <a:rPr lang="en-US" altLang="en-US" sz="1800" dirty="0"/>
              <a:t>and </a:t>
            </a:r>
            <a:r>
              <a:rPr lang="en-US" altLang="en-US" sz="1800" b="1" i="1" dirty="0"/>
              <a:t>externally imposed strategy.</a:t>
            </a:r>
          </a:p>
          <a:p>
            <a:pPr marL="284163" indent="-284163" eaLnBrk="1" hangingPunct="1">
              <a:lnSpc>
                <a:spcPct val="80000"/>
              </a:lnSpc>
              <a:spcBef>
                <a:spcPts val="1200"/>
              </a:spcBef>
              <a:spcAft>
                <a:spcPts val="0"/>
              </a:spcAft>
              <a:defRPr/>
            </a:pPr>
            <a:r>
              <a:rPr lang="en-GB" altLang="en-US" sz="1800" dirty="0"/>
              <a:t>Identify processes that give rise to emergent strategy development such as: </a:t>
            </a:r>
            <a:r>
              <a:rPr lang="en-GB" altLang="en-US" sz="1800" b="1" i="1" dirty="0"/>
              <a:t>logical incrementalism, political processes</a:t>
            </a:r>
            <a:r>
              <a:rPr lang="en-GB" altLang="en-US" sz="1800" dirty="0"/>
              <a:t> and </a:t>
            </a:r>
            <a:r>
              <a:rPr lang="en-GB" altLang="en-US" sz="1800" b="1" i="1" dirty="0"/>
              <a:t>organisational </a:t>
            </a:r>
          </a:p>
          <a:p>
            <a:pPr marL="0" indent="284163" eaLnBrk="1" hangingPunct="1">
              <a:lnSpc>
                <a:spcPct val="80000"/>
              </a:lnSpc>
              <a:spcBef>
                <a:spcPts val="0"/>
              </a:spcBef>
              <a:spcAft>
                <a:spcPts val="200"/>
              </a:spcAft>
              <a:buFont typeface="Arial" panose="020B0604020202020204" pitchFamily="34" charset="0"/>
              <a:buNone/>
              <a:defRPr/>
            </a:pPr>
            <a:r>
              <a:rPr lang="en-GB" altLang="en-US" sz="1800" b="1" i="1" dirty="0"/>
              <a:t>structures and systems.</a:t>
            </a:r>
          </a:p>
          <a:p>
            <a:pPr marL="284163" indent="-284163" eaLnBrk="1" hangingPunct="1">
              <a:lnSpc>
                <a:spcPct val="80000"/>
              </a:lnSpc>
              <a:spcBef>
                <a:spcPts val="1200"/>
              </a:spcBef>
              <a:spcAft>
                <a:spcPts val="200"/>
              </a:spcAft>
              <a:defRPr/>
            </a:pPr>
            <a:r>
              <a:rPr lang="en-GB" altLang="en-US" sz="1800" dirty="0"/>
              <a:t>Consider the implications and some of the  challenges of </a:t>
            </a:r>
            <a:r>
              <a:rPr lang="en-GB" altLang="en-US" sz="1800" b="1" i="1" dirty="0"/>
              <a:t>managing strategy</a:t>
            </a:r>
            <a:r>
              <a:rPr lang="en-GB" altLang="en-US" sz="1800" dirty="0"/>
              <a:t> </a:t>
            </a:r>
          </a:p>
          <a:p>
            <a:pPr marL="0" indent="292100" eaLnBrk="1" hangingPunct="1">
              <a:lnSpc>
                <a:spcPct val="80000"/>
              </a:lnSpc>
              <a:spcBef>
                <a:spcPts val="0"/>
              </a:spcBef>
              <a:spcAft>
                <a:spcPts val="200"/>
              </a:spcAft>
              <a:buFont typeface="Arial" panose="020B0604020202020204" pitchFamily="34" charset="0"/>
              <a:buNone/>
              <a:defRPr/>
            </a:pPr>
            <a:r>
              <a:rPr lang="en-GB" altLang="en-US" sz="1800" dirty="0"/>
              <a:t>development in organisations.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76835">
                                            <p:txEl>
                                              <p:pRg st="0" end="0"/>
                                            </p:txEl>
                                          </p:spTgt>
                                        </p:tgtEl>
                                        <p:attrNameLst>
                                          <p:attrName>style.visibility</p:attrName>
                                        </p:attrNameLst>
                                      </p:cBhvr>
                                      <p:to>
                                        <p:strVal val="visible"/>
                                      </p:to>
                                    </p:set>
                                    <p:animEffect transition="in" filter="blinds(horizontal)">
                                      <p:cBhvr>
                                        <p:cTn id="7" dur="500"/>
                                        <p:tgtEl>
                                          <p:spTgt spid="3768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76835">
                                            <p:txEl>
                                              <p:pRg st="1" end="1"/>
                                            </p:txEl>
                                          </p:spTgt>
                                        </p:tgtEl>
                                        <p:attrNameLst>
                                          <p:attrName>style.visibility</p:attrName>
                                        </p:attrNameLst>
                                      </p:cBhvr>
                                      <p:to>
                                        <p:strVal val="visible"/>
                                      </p:to>
                                    </p:set>
                                    <p:animEffect transition="in" filter="blinds(horizontal)">
                                      <p:cBhvr>
                                        <p:cTn id="12" dur="500"/>
                                        <p:tgtEl>
                                          <p:spTgt spid="3768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76835">
                                            <p:txEl>
                                              <p:pRg st="2" end="2"/>
                                            </p:txEl>
                                          </p:spTgt>
                                        </p:tgtEl>
                                        <p:attrNameLst>
                                          <p:attrName>style.visibility</p:attrName>
                                        </p:attrNameLst>
                                      </p:cBhvr>
                                      <p:to>
                                        <p:strVal val="visible"/>
                                      </p:to>
                                    </p:set>
                                    <p:animEffect transition="in" filter="blinds(horizontal)">
                                      <p:cBhvr>
                                        <p:cTn id="17" dur="500"/>
                                        <p:tgtEl>
                                          <p:spTgt spid="3768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76835">
                                            <p:txEl>
                                              <p:pRg st="3" end="3"/>
                                            </p:txEl>
                                          </p:spTgt>
                                        </p:tgtEl>
                                        <p:attrNameLst>
                                          <p:attrName>style.visibility</p:attrName>
                                        </p:attrNameLst>
                                      </p:cBhvr>
                                      <p:to>
                                        <p:strVal val="visible"/>
                                      </p:to>
                                    </p:set>
                                    <p:animEffect transition="in" filter="blinds(horizontal)">
                                      <p:cBhvr>
                                        <p:cTn id="22" dur="500"/>
                                        <p:tgtEl>
                                          <p:spTgt spid="37683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76835">
                                            <p:txEl>
                                              <p:pRg st="4" end="4"/>
                                            </p:txEl>
                                          </p:spTgt>
                                        </p:tgtEl>
                                        <p:attrNameLst>
                                          <p:attrName>style.visibility</p:attrName>
                                        </p:attrNameLst>
                                      </p:cBhvr>
                                      <p:to>
                                        <p:strVal val="visible"/>
                                      </p:to>
                                    </p:set>
                                    <p:animEffect transition="in" filter="blinds(horizontal)">
                                      <p:cBhvr>
                                        <p:cTn id="27" dur="500"/>
                                        <p:tgtEl>
                                          <p:spTgt spid="37683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76835">
                                            <p:txEl>
                                              <p:pRg st="5" end="5"/>
                                            </p:txEl>
                                          </p:spTgt>
                                        </p:tgtEl>
                                        <p:attrNameLst>
                                          <p:attrName>style.visibility</p:attrName>
                                        </p:attrNameLst>
                                      </p:cBhvr>
                                      <p:to>
                                        <p:strVal val="visible"/>
                                      </p:to>
                                    </p:set>
                                    <p:animEffect transition="in" filter="blinds(horizontal)">
                                      <p:cBhvr>
                                        <p:cTn id="32" dur="500"/>
                                        <p:tgtEl>
                                          <p:spTgt spid="37683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76835">
                                            <p:txEl>
                                              <p:pRg st="6" end="6"/>
                                            </p:txEl>
                                          </p:spTgt>
                                        </p:tgtEl>
                                        <p:attrNameLst>
                                          <p:attrName>style.visibility</p:attrName>
                                        </p:attrNameLst>
                                      </p:cBhvr>
                                      <p:to>
                                        <p:strVal val="visible"/>
                                      </p:to>
                                    </p:set>
                                    <p:animEffect transition="in" filter="blinds(horizontal)">
                                      <p:cBhvr>
                                        <p:cTn id="37" dur="500"/>
                                        <p:tgtEl>
                                          <p:spTgt spid="37683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68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C894-890F-ED47-9658-93F783D3D679}"/>
              </a:ext>
            </a:extLst>
          </p:cNvPr>
          <p:cNvSpPr>
            <a:spLocks noGrp="1"/>
          </p:cNvSpPr>
          <p:nvPr>
            <p:ph type="title"/>
          </p:nvPr>
        </p:nvSpPr>
        <p:spPr/>
        <p:txBody>
          <a:bodyPr>
            <a:normAutofit/>
          </a:bodyPr>
          <a:lstStyle/>
          <a:p>
            <a:r>
              <a:rPr lang="en-US" sz="3600" dirty="0"/>
              <a:t>What is Strategic Planning?</a:t>
            </a:r>
          </a:p>
        </p:txBody>
      </p:sp>
      <p:sp>
        <p:nvSpPr>
          <p:cNvPr id="3" name="Content Placeholder 2">
            <a:extLst>
              <a:ext uri="{FF2B5EF4-FFF2-40B4-BE49-F238E27FC236}">
                <a16:creationId xmlns:a16="http://schemas.microsoft.com/office/drawing/2014/main" id="{FFB3D93A-9B5F-1349-9337-706BDEE7AC07}"/>
              </a:ext>
            </a:extLst>
          </p:cNvPr>
          <p:cNvSpPr>
            <a:spLocks noGrp="1"/>
          </p:cNvSpPr>
          <p:nvPr>
            <p:ph idx="1"/>
          </p:nvPr>
        </p:nvSpPr>
        <p:spPr>
          <a:xfrm>
            <a:off x="457200" y="1112704"/>
            <a:ext cx="8229600" cy="4404529"/>
          </a:xfrm>
        </p:spPr>
        <p:txBody>
          <a:bodyPr>
            <a:normAutofit fontScale="70000" lnSpcReduction="20000"/>
          </a:bodyPr>
          <a:lstStyle/>
          <a:p>
            <a:pPr algn="just"/>
            <a:r>
              <a:rPr lang="en-GB" sz="2300" dirty="0"/>
              <a:t>Strategic planning is a set of concepts, procedures and tools that organizations use when determining their overall strategic direction and the resources required to achieve strategic objectives (Bryson </a:t>
            </a:r>
            <a:r>
              <a:rPr lang="en-GB" sz="2300" dirty="0">
                <a:solidFill>
                  <a:srgbClr val="10147E"/>
                </a:solidFill>
                <a:hlinkClick r:id="rId2">
                  <a:extLst>
                    <a:ext uri="{A12FA001-AC4F-418D-AE19-62706E023703}">
                      <ahyp:hlinkClr xmlns:ahyp="http://schemas.microsoft.com/office/drawing/2018/hyperlinkcolor" val="tx"/>
                    </a:ext>
                  </a:extLst>
                </a:hlinkClick>
              </a:rPr>
              <a:t>2011</a:t>
            </a:r>
            <a:r>
              <a:rPr lang="en-GB" sz="2300" dirty="0"/>
              <a:t>).</a:t>
            </a:r>
          </a:p>
          <a:p>
            <a:pPr algn="just"/>
            <a:r>
              <a:rPr lang="en-GB" sz="2300" dirty="0"/>
              <a:t>“Strategic planning and management are specific approaches that can enable effective strategizing in and by public organizations or other entities (e.g., cross-boundary func­tions, collaborations, communities)”. Bryson &amp; George (2020, p.1)</a:t>
            </a:r>
          </a:p>
          <a:p>
            <a:pPr algn="just"/>
            <a:endParaRPr lang="en-GB" sz="2300" dirty="0"/>
          </a:p>
          <a:p>
            <a:pPr algn="just"/>
            <a:r>
              <a:rPr lang="en-GB" sz="2300" dirty="0"/>
              <a:t>Ferlie &amp; </a:t>
            </a:r>
            <a:r>
              <a:rPr lang="en-GB" sz="2300" dirty="0" err="1"/>
              <a:t>Ongaro</a:t>
            </a:r>
            <a:r>
              <a:rPr lang="en-GB" sz="2300" dirty="0"/>
              <a:t> (2015) referring to the work of Ansoff (1965) suggest that strategic planning is a specialism that is carried out by corporate staff who use long range forecasting and operations management theories to develop the strategic plans for an organisation.</a:t>
            </a:r>
          </a:p>
          <a:p>
            <a:pPr marL="0" indent="0" algn="just">
              <a:buNone/>
            </a:pPr>
            <a:r>
              <a:rPr lang="en-GB" sz="2300" b="1" dirty="0"/>
              <a:t>BUT</a:t>
            </a:r>
          </a:p>
          <a:p>
            <a:pPr algn="just"/>
            <a:r>
              <a:rPr lang="en-GB" sz="2300" dirty="0"/>
              <a:t>Mintzberg (1994) consider this too simplistic and is a critic of paper plans that bear no resemblance to reality.</a:t>
            </a:r>
          </a:p>
          <a:p>
            <a:pPr algn="just"/>
            <a:endParaRPr lang="en-GB" sz="2300" dirty="0"/>
          </a:p>
          <a:p>
            <a:pPr marL="0" indent="0" algn="just">
              <a:buNone/>
            </a:pPr>
            <a:r>
              <a:rPr lang="en-GB" sz="2300" b="1" dirty="0"/>
              <a:t>Thoughts? </a:t>
            </a:r>
          </a:p>
          <a:p>
            <a:pPr marL="0" indent="0" algn="just">
              <a:buNone/>
            </a:pPr>
            <a:endParaRPr lang="en-GB" sz="2300" b="1" dirty="0"/>
          </a:p>
          <a:p>
            <a:pPr marL="0" indent="0" algn="just">
              <a:buNone/>
            </a:pPr>
            <a:r>
              <a:rPr lang="en-GB" sz="2300" b="1" dirty="0"/>
              <a:t>Planning seminars – engagement in planning or merely lip service? </a:t>
            </a:r>
          </a:p>
          <a:p>
            <a:pPr marL="0" indent="0" algn="just">
              <a:buNone/>
            </a:pPr>
            <a:endParaRPr lang="en-US" sz="1800" dirty="0"/>
          </a:p>
        </p:txBody>
      </p:sp>
    </p:spTree>
    <p:extLst>
      <p:ext uri="{BB962C8B-B14F-4D97-AF65-F5344CB8AC3E}">
        <p14:creationId xmlns:p14="http://schemas.microsoft.com/office/powerpoint/2010/main" val="420202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635BACC-233D-2044-895D-C1CEC08F4AA2}"/>
              </a:ext>
            </a:extLst>
          </p:cNvPr>
          <p:cNvSpPr>
            <a:spLocks noGrp="1"/>
          </p:cNvSpPr>
          <p:nvPr>
            <p:ph type="title"/>
          </p:nvPr>
        </p:nvSpPr>
        <p:spPr>
          <a:xfrm>
            <a:off x="90488" y="287338"/>
            <a:ext cx="8963025" cy="1152525"/>
          </a:xfrm>
        </p:spPr>
        <p:txBody>
          <a:bodyPr>
            <a:normAutofit fontScale="90000"/>
          </a:bodyPr>
          <a:lstStyle/>
          <a:p>
            <a:pPr eaLnBrk="1" hangingPunct="1"/>
            <a:br>
              <a:rPr i="1" dirty="0"/>
            </a:br>
            <a:br>
              <a:rPr dirty="0"/>
            </a:br>
            <a:r>
              <a:rPr dirty="0"/>
              <a:t>Deliberate</a:t>
            </a:r>
            <a:r>
              <a:rPr lang="en-GB" dirty="0"/>
              <a:t> (Intended)</a:t>
            </a:r>
            <a:r>
              <a:rPr dirty="0"/>
              <a:t> and emergent strategy development</a:t>
            </a:r>
            <a:br>
              <a:rPr dirty="0"/>
            </a:br>
            <a:br>
              <a:rPr dirty="0"/>
            </a:br>
            <a:endParaRPr dirty="0"/>
          </a:p>
        </p:txBody>
      </p:sp>
      <p:sp>
        <p:nvSpPr>
          <p:cNvPr id="24579" name="TextBox 9">
            <a:extLst>
              <a:ext uri="{FF2B5EF4-FFF2-40B4-BE49-F238E27FC236}">
                <a16:creationId xmlns:a16="http://schemas.microsoft.com/office/drawing/2014/main" id="{13F26485-1B8E-0D4C-941C-5482279839B3}"/>
              </a:ext>
            </a:extLst>
          </p:cNvPr>
          <p:cNvSpPr txBox="1">
            <a:spLocks noChangeArrowheads="1"/>
          </p:cNvSpPr>
          <p:nvPr/>
        </p:nvSpPr>
        <p:spPr bwMode="auto">
          <a:xfrm>
            <a:off x="457200" y="5484813"/>
            <a:ext cx="823277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buFont typeface="Arial" panose="020B0604020202020204" pitchFamily="34" charset="0"/>
              <a:buNone/>
            </a:pPr>
            <a:r>
              <a:rPr lang="en-US" altLang="en-US" sz="800" i="1" dirty="0"/>
              <a:t>Source</a:t>
            </a:r>
            <a:r>
              <a:rPr lang="en-US" altLang="en-US" sz="800" dirty="0"/>
              <a:t>: Adapted from H. Mintzberg and J.A. Waters, ‘Of strategies, deliberate and emergent’, Strategic Management </a:t>
            </a:r>
            <a:r>
              <a:rPr lang="nl-NL" altLang="en-US" sz="800" dirty="0"/>
              <a:t>Journal, vol. 6, no. 3 (1985), p. 258.(</a:t>
            </a:r>
            <a:r>
              <a:rPr lang="nl-NL" altLang="en-US" sz="800" dirty="0" err="1"/>
              <a:t>Whittington</a:t>
            </a:r>
            <a:r>
              <a:rPr lang="nl-NL" altLang="en-US" sz="800" dirty="0"/>
              <a:t> et al, 2021)</a:t>
            </a:r>
            <a:endParaRPr lang="en-IN" altLang="en-US" sz="800" dirty="0"/>
          </a:p>
        </p:txBody>
      </p:sp>
      <p:pic>
        <p:nvPicPr>
          <p:cNvPr id="24580" name="Picture 1">
            <a:extLst>
              <a:ext uri="{FF2B5EF4-FFF2-40B4-BE49-F238E27FC236}">
                <a16:creationId xmlns:a16="http://schemas.microsoft.com/office/drawing/2014/main" id="{411C4044-8623-EF40-937F-B70F1FF2661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4573" y="1693863"/>
            <a:ext cx="8136015" cy="37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 Box 13">
            <a:extLst>
              <a:ext uri="{FF2B5EF4-FFF2-40B4-BE49-F238E27FC236}">
                <a16:creationId xmlns:a16="http://schemas.microsoft.com/office/drawing/2014/main" id="{44BB5F63-81CF-F743-9290-461F022C6485}"/>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24582" name="Picture 8" descr="Pearson Logo">
            <a:extLst>
              <a:ext uri="{FF2B5EF4-FFF2-40B4-BE49-F238E27FC236}">
                <a16:creationId xmlns:a16="http://schemas.microsoft.com/office/drawing/2014/main" id="{727E3820-794A-F34F-A444-98A7B6AC662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012AC-1949-8645-93CA-192D7EAC22A0}"/>
              </a:ext>
            </a:extLst>
          </p:cNvPr>
          <p:cNvSpPr>
            <a:spLocks noGrp="1"/>
          </p:cNvSpPr>
          <p:nvPr>
            <p:ph type="title"/>
          </p:nvPr>
        </p:nvSpPr>
        <p:spPr/>
        <p:txBody>
          <a:bodyPr>
            <a:normAutofit/>
          </a:bodyPr>
          <a:lstStyle/>
          <a:p>
            <a:r>
              <a:rPr lang="en-US" sz="3600" dirty="0"/>
              <a:t>Prescriptive (Lynch, 2021)</a:t>
            </a:r>
          </a:p>
        </p:txBody>
      </p:sp>
      <p:sp>
        <p:nvSpPr>
          <p:cNvPr id="3" name="Content Placeholder 2">
            <a:extLst>
              <a:ext uri="{FF2B5EF4-FFF2-40B4-BE49-F238E27FC236}">
                <a16:creationId xmlns:a16="http://schemas.microsoft.com/office/drawing/2014/main" id="{2B1553A8-4364-B64F-BCDB-5199D61047F1}"/>
              </a:ext>
            </a:extLst>
          </p:cNvPr>
          <p:cNvSpPr>
            <a:spLocks noGrp="1"/>
          </p:cNvSpPr>
          <p:nvPr>
            <p:ph idx="1"/>
          </p:nvPr>
        </p:nvSpPr>
        <p:spPr>
          <a:xfrm>
            <a:off x="333260" y="1417638"/>
            <a:ext cx="8477479" cy="3917032"/>
          </a:xfrm>
        </p:spPr>
        <p:txBody>
          <a:bodyPr>
            <a:normAutofit fontScale="77500" lnSpcReduction="20000"/>
          </a:bodyPr>
          <a:lstStyle/>
          <a:p>
            <a:pPr marL="0" indent="0">
              <a:buNone/>
              <a:defRPr/>
            </a:pPr>
            <a:r>
              <a:rPr lang="en-GB" sz="2600" dirty="0"/>
              <a:t>The prescriptive approach – Lynch (2021,p.20) ”A prescriptive strategy is one whose objective has been defined in advance and who main elements have bee developed before the strategy commences” </a:t>
            </a:r>
          </a:p>
          <a:p>
            <a:pPr marL="0" indent="0">
              <a:buNone/>
              <a:defRPr/>
            </a:pPr>
            <a:endParaRPr lang="en-GB" sz="2600" dirty="0"/>
          </a:p>
          <a:p>
            <a:pPr marL="0" indent="0">
              <a:buNone/>
              <a:defRPr/>
            </a:pPr>
            <a:r>
              <a:rPr lang="en-GB" sz="2600" dirty="0"/>
              <a:t>Mintzberg (20) cited in Lynch (2021, p.20) </a:t>
            </a:r>
          </a:p>
          <a:p>
            <a:pPr marL="400050" lvl="1" indent="0" algn="just">
              <a:buNone/>
              <a:defRPr/>
            </a:pPr>
            <a:r>
              <a:rPr lang="en-GB" sz="2600" dirty="0"/>
              <a:t>“The Popular view sees the strategist as a planner or as a visionary; someone sitting on a pedestal dictating brilliant strategies for everyone else to implement . While recognising the importance of thinking ahead and especially of the need for creative vision in this pedantic world I wish to propose an additional view of strategist – as a pattern recognize, a learner if you will – who managed a process in which strategies (and visions) can emerge as well as be deliberately conceived”. </a:t>
            </a:r>
          </a:p>
          <a:p>
            <a:endParaRPr lang="en-US" dirty="0"/>
          </a:p>
        </p:txBody>
      </p:sp>
    </p:spTree>
    <p:extLst>
      <p:ext uri="{BB962C8B-B14F-4D97-AF65-F5344CB8AC3E}">
        <p14:creationId xmlns:p14="http://schemas.microsoft.com/office/powerpoint/2010/main" val="3926554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FD95565-CA11-7744-8A6D-7158AF86371C}"/>
              </a:ext>
            </a:extLst>
          </p:cNvPr>
          <p:cNvSpPr>
            <a:spLocks noGrp="1"/>
          </p:cNvSpPr>
          <p:nvPr>
            <p:ph type="title"/>
          </p:nvPr>
        </p:nvSpPr>
        <p:spPr>
          <a:xfrm>
            <a:off x="0" y="165253"/>
            <a:ext cx="9144000" cy="868304"/>
          </a:xfrm>
        </p:spPr>
        <p:txBody>
          <a:bodyPr>
            <a:noAutofit/>
          </a:bodyPr>
          <a:lstStyle/>
          <a:p>
            <a:pPr eaLnBrk="1" hangingPunct="1"/>
            <a:r>
              <a:rPr sz="3600" dirty="0"/>
              <a:t>Deliberate strategy</a:t>
            </a:r>
            <a:r>
              <a:rPr lang="en-GB" sz="3600" dirty="0"/>
              <a:t> </a:t>
            </a:r>
            <a:endParaRPr sz="3600" dirty="0"/>
          </a:p>
        </p:txBody>
      </p:sp>
      <p:sp>
        <p:nvSpPr>
          <p:cNvPr id="7171" name="Content Placeholder 2">
            <a:extLst>
              <a:ext uri="{FF2B5EF4-FFF2-40B4-BE49-F238E27FC236}">
                <a16:creationId xmlns:a16="http://schemas.microsoft.com/office/drawing/2014/main" id="{2DE29920-D557-C94C-9B33-8481B15D1E5E}"/>
              </a:ext>
            </a:extLst>
          </p:cNvPr>
          <p:cNvSpPr>
            <a:spLocks noGrp="1"/>
          </p:cNvSpPr>
          <p:nvPr>
            <p:ph idx="1"/>
          </p:nvPr>
        </p:nvSpPr>
        <p:spPr>
          <a:xfrm>
            <a:off x="457200" y="1033557"/>
            <a:ext cx="8229600" cy="4524375"/>
          </a:xfrm>
        </p:spPr>
        <p:txBody>
          <a:bodyPr rtlCol="0">
            <a:normAutofit/>
          </a:bodyPr>
          <a:lstStyle/>
          <a:p>
            <a:pPr marL="0" indent="0" eaLnBrk="1" fontAlgn="auto" hangingPunct="1">
              <a:spcAft>
                <a:spcPts val="0"/>
              </a:spcAft>
              <a:buFont typeface="Arial" charset="0"/>
              <a:buNone/>
              <a:defRPr/>
            </a:pPr>
            <a:r>
              <a:rPr lang="en-GB" sz="1800" b="1" i="1" dirty="0"/>
              <a:t>Deliberate (Intended) strategy </a:t>
            </a:r>
            <a:r>
              <a:rPr lang="en-GB" sz="1800" dirty="0"/>
              <a:t>involves intentional formulation or planning (Whittington et al, 2021).</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r>
              <a:rPr lang="en-GB" sz="1800" dirty="0"/>
              <a:t>The prescriptive approach – Lynch (2021,p.20) ”A prescriptive strategy is one whose objective has been defined in advance and who main elements have bee developed before the strategy commences” </a:t>
            </a:r>
          </a:p>
          <a:p>
            <a:pPr eaLnBrk="1" fontAlgn="auto" hangingPunct="1">
              <a:spcAft>
                <a:spcPts val="0"/>
              </a:spcAft>
              <a:buFont typeface="Arial" charset="0"/>
              <a:buNone/>
              <a:defRPr/>
            </a:pPr>
            <a:endParaRPr lang="en-GB" sz="1800" b="1" i="1" dirty="0"/>
          </a:p>
          <a:p>
            <a:pPr marL="0" indent="0" eaLnBrk="1" fontAlgn="auto" hangingPunct="1">
              <a:spcAft>
                <a:spcPts val="0"/>
              </a:spcAft>
              <a:buFont typeface="Arial" charset="0"/>
              <a:buNone/>
              <a:defRPr/>
            </a:pPr>
            <a:r>
              <a:rPr lang="en-GB" sz="1800" dirty="0"/>
              <a:t>Deliberate strategy can come about through:</a:t>
            </a:r>
          </a:p>
          <a:p>
            <a:pPr marL="293688" lvl="1" indent="-293688" eaLnBrk="1" fontAlgn="auto" hangingPunct="1">
              <a:spcAft>
                <a:spcPts val="0"/>
              </a:spcAft>
              <a:buClr>
                <a:srgbClr val="007BA4"/>
              </a:buClr>
              <a:buFont typeface="Arial" charset="0"/>
              <a:buChar char="•"/>
              <a:defRPr/>
            </a:pPr>
            <a:r>
              <a:rPr lang="en-GB" sz="1800" b="1" i="1" dirty="0"/>
              <a:t>Strategic leaders;</a:t>
            </a:r>
          </a:p>
          <a:p>
            <a:pPr marL="293688" lvl="1" indent="-293688" eaLnBrk="1" fontAlgn="auto" hangingPunct="1">
              <a:spcAft>
                <a:spcPts val="0"/>
              </a:spcAft>
              <a:buClr>
                <a:srgbClr val="007BA4"/>
              </a:buClr>
              <a:buFont typeface="Arial" charset="0"/>
              <a:buChar char="•"/>
              <a:defRPr/>
            </a:pPr>
            <a:r>
              <a:rPr lang="en-GB" sz="1800" b="1" i="1" dirty="0"/>
              <a:t>Strategic planning systems;</a:t>
            </a:r>
          </a:p>
          <a:p>
            <a:pPr marL="293688" lvl="1" indent="-293688" eaLnBrk="1" fontAlgn="auto" hangingPunct="1">
              <a:spcAft>
                <a:spcPts val="0"/>
              </a:spcAft>
              <a:buClr>
                <a:srgbClr val="007BA4"/>
              </a:buClr>
              <a:buFont typeface="Arial" charset="0"/>
              <a:buChar char="•"/>
              <a:defRPr/>
            </a:pPr>
            <a:r>
              <a:rPr lang="en-GB" sz="1800" b="1" i="1" dirty="0"/>
              <a:t>External imposition.</a:t>
            </a:r>
            <a:r>
              <a:rPr lang="en-GB" sz="1800" b="1"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4">
            <a:extLst>
              <a:ext uri="{FF2B5EF4-FFF2-40B4-BE49-F238E27FC236}">
                <a16:creationId xmlns:a16="http://schemas.microsoft.com/office/drawing/2014/main" id="{FB76B9E5-ACE2-BB46-9EAA-D252DCC98AA5}"/>
              </a:ext>
            </a:extLst>
          </p:cNvPr>
          <p:cNvSpPr>
            <a:spLocks noGrp="1"/>
          </p:cNvSpPr>
          <p:nvPr>
            <p:ph type="title"/>
          </p:nvPr>
        </p:nvSpPr>
        <p:spPr>
          <a:xfrm>
            <a:off x="457200" y="268288"/>
            <a:ext cx="8229600" cy="641350"/>
          </a:xfrm>
        </p:spPr>
        <p:txBody>
          <a:bodyPr>
            <a:normAutofit/>
          </a:bodyPr>
          <a:lstStyle/>
          <a:p>
            <a:pPr eaLnBrk="1" hangingPunct="1"/>
            <a:r>
              <a:rPr sz="3600" dirty="0"/>
              <a:t>Strategic leadership</a:t>
            </a:r>
          </a:p>
        </p:txBody>
      </p:sp>
      <p:sp>
        <p:nvSpPr>
          <p:cNvPr id="8195" name="Content Placeholder 5">
            <a:extLst>
              <a:ext uri="{FF2B5EF4-FFF2-40B4-BE49-F238E27FC236}">
                <a16:creationId xmlns:a16="http://schemas.microsoft.com/office/drawing/2014/main" id="{8E167235-6B45-A04F-8E2E-6CC234A118A1}"/>
              </a:ext>
            </a:extLst>
          </p:cNvPr>
          <p:cNvSpPr>
            <a:spLocks noGrp="1"/>
          </p:cNvSpPr>
          <p:nvPr>
            <p:ph idx="1"/>
          </p:nvPr>
        </p:nvSpPr>
        <p:spPr>
          <a:xfrm>
            <a:off x="457200" y="909638"/>
            <a:ext cx="8388350" cy="4421187"/>
          </a:xfrm>
        </p:spPr>
        <p:txBody>
          <a:bodyPr rtlCol="0">
            <a:normAutofit/>
          </a:bodyPr>
          <a:lstStyle/>
          <a:p>
            <a:pPr marL="0" indent="0" defTabSz="895350" eaLnBrk="1" fontAlgn="auto" hangingPunct="1">
              <a:spcAft>
                <a:spcPts val="0"/>
              </a:spcAft>
              <a:buFont typeface="Arial" charset="0"/>
              <a:buNone/>
              <a:defRPr/>
            </a:pPr>
            <a:r>
              <a:rPr lang="en-GB" sz="1800" dirty="0"/>
              <a:t>Strategy may be the deliberate intention of a leader and may manifest itself in different ways:</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command.</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vision.</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decision making.</a:t>
            </a:r>
          </a:p>
          <a:p>
            <a:pPr marL="293688" lvl="1" indent="-293688" defTabSz="895350" eaLnBrk="1" fontAlgn="auto" hangingPunct="1">
              <a:spcAft>
                <a:spcPts val="0"/>
              </a:spcAft>
              <a:buClr>
                <a:srgbClr val="007BA4"/>
              </a:buClr>
              <a:buFont typeface="Arial" charset="0"/>
              <a:buChar char="•"/>
              <a:defRPr/>
            </a:pPr>
            <a:r>
              <a:rPr lang="en-GB" sz="1800" dirty="0"/>
              <a:t>Strategic leadership as </a:t>
            </a:r>
            <a:r>
              <a:rPr lang="en-GB" sz="1800" b="1" i="1" dirty="0"/>
              <a:t>the embodiment </a:t>
            </a:r>
            <a:br>
              <a:rPr lang="en-GB" sz="1800" b="1" i="1" dirty="0"/>
            </a:br>
            <a:r>
              <a:rPr lang="en-GB" sz="1800" b="1" i="1" dirty="0"/>
              <a:t>of strategy.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FE63449-F366-124D-BBBB-C50DBCC98D8E}"/>
              </a:ext>
            </a:extLst>
          </p:cNvPr>
          <p:cNvSpPr>
            <a:spLocks noGrp="1"/>
          </p:cNvSpPr>
          <p:nvPr>
            <p:ph type="title"/>
          </p:nvPr>
        </p:nvSpPr>
        <p:spPr>
          <a:xfrm>
            <a:off x="457200" y="269875"/>
            <a:ext cx="8229600" cy="641350"/>
          </a:xfrm>
        </p:spPr>
        <p:txBody>
          <a:bodyPr>
            <a:normAutofit/>
          </a:bodyPr>
          <a:lstStyle/>
          <a:p>
            <a:pPr eaLnBrk="1" hangingPunct="1"/>
            <a:r>
              <a:rPr sz="3600" dirty="0"/>
              <a:t>Strategic planning systems</a:t>
            </a:r>
          </a:p>
        </p:txBody>
      </p:sp>
      <p:sp>
        <p:nvSpPr>
          <p:cNvPr id="9219" name="Content Placeholder 2">
            <a:extLst>
              <a:ext uri="{FF2B5EF4-FFF2-40B4-BE49-F238E27FC236}">
                <a16:creationId xmlns:a16="http://schemas.microsoft.com/office/drawing/2014/main" id="{FED9A8B3-6D87-1A4C-AD06-8C0126557F0F}"/>
              </a:ext>
            </a:extLst>
          </p:cNvPr>
          <p:cNvSpPr>
            <a:spLocks noGrp="1"/>
          </p:cNvSpPr>
          <p:nvPr>
            <p:ph idx="1"/>
          </p:nvPr>
        </p:nvSpPr>
        <p:spPr>
          <a:xfrm>
            <a:off x="457199" y="996835"/>
            <a:ext cx="8576631" cy="4357362"/>
          </a:xfrm>
        </p:spPr>
        <p:txBody>
          <a:bodyPr rtlCol="0">
            <a:noAutofit/>
          </a:bodyPr>
          <a:lstStyle/>
          <a:p>
            <a:pPr marL="0" indent="0" eaLnBrk="1" fontAlgn="auto" hangingPunct="1">
              <a:spcAft>
                <a:spcPts val="0"/>
              </a:spcAft>
              <a:buFont typeface="Arial" charset="0"/>
              <a:buNone/>
              <a:defRPr/>
            </a:pPr>
            <a:r>
              <a:rPr lang="en-GB" sz="1800" b="1" i="1" dirty="0"/>
              <a:t>Strategic planning </a:t>
            </a:r>
            <a:r>
              <a:rPr lang="en-GB" sz="1800" dirty="0"/>
              <a:t>takes the form of systematic analysis and exploration to develop an organisation’s strategy.</a:t>
            </a:r>
          </a:p>
          <a:p>
            <a:pPr marL="0" indent="0">
              <a:lnSpc>
                <a:spcPct val="90000"/>
              </a:lnSpc>
              <a:spcBef>
                <a:spcPts val="1400"/>
              </a:spcBef>
              <a:spcAft>
                <a:spcPts val="200"/>
              </a:spcAft>
              <a:buNone/>
              <a:tabLst>
                <a:tab pos="284163" algn="l"/>
              </a:tabLst>
              <a:defRPr/>
            </a:pPr>
            <a:r>
              <a:rPr lang="en-GB" altLang="en-US" sz="1800" dirty="0"/>
              <a:t>Strategic planning may play several roles:</a:t>
            </a:r>
          </a:p>
          <a:p>
            <a:pPr marL="314325" indent="-314325">
              <a:lnSpc>
                <a:spcPct val="90000"/>
              </a:lnSpc>
              <a:spcBef>
                <a:spcPts val="1400"/>
              </a:spcBef>
              <a:spcAft>
                <a:spcPts val="200"/>
              </a:spcAft>
              <a:tabLst>
                <a:tab pos="284163" algn="l"/>
              </a:tabLst>
              <a:defRPr/>
            </a:pPr>
            <a:r>
              <a:rPr lang="en-GB" altLang="en-US" sz="1800" b="1" i="1" dirty="0"/>
              <a:t>Formulating</a:t>
            </a:r>
            <a:r>
              <a:rPr lang="en-GB" altLang="en-US" sz="1800" i="1" dirty="0"/>
              <a:t> </a:t>
            </a:r>
            <a:r>
              <a:rPr lang="en-GB" altLang="en-US" sz="1800" b="1" i="1" dirty="0"/>
              <a:t>strategy</a:t>
            </a:r>
            <a:r>
              <a:rPr lang="en-GB" altLang="en-US" sz="1800" dirty="0"/>
              <a:t>: a means by which managers can understand strategic issues and decide future strategy.</a:t>
            </a:r>
          </a:p>
          <a:p>
            <a:pPr marL="314325" indent="-314325">
              <a:lnSpc>
                <a:spcPct val="90000"/>
              </a:lnSpc>
              <a:spcBef>
                <a:spcPts val="1400"/>
              </a:spcBef>
              <a:spcAft>
                <a:spcPts val="200"/>
              </a:spcAft>
              <a:tabLst>
                <a:tab pos="284163" algn="l"/>
              </a:tabLst>
              <a:defRPr/>
            </a:pPr>
            <a:r>
              <a:rPr lang="en-GB" altLang="en-US" sz="1800" b="1" i="1" dirty="0"/>
              <a:t>Learning</a:t>
            </a:r>
            <a:r>
              <a:rPr lang="en-GB" altLang="en-US" sz="1800" dirty="0"/>
              <a:t>: a means of questioning and challenging current strategy and future strategic options.</a:t>
            </a:r>
            <a:endParaRPr lang="en-GB" altLang="en-US" sz="1800" b="1" dirty="0"/>
          </a:p>
          <a:p>
            <a:pPr marL="314325" indent="-314325">
              <a:lnSpc>
                <a:spcPct val="90000"/>
              </a:lnSpc>
              <a:spcBef>
                <a:spcPts val="1400"/>
              </a:spcBef>
              <a:spcAft>
                <a:spcPts val="200"/>
              </a:spcAft>
              <a:tabLst>
                <a:tab pos="284163" algn="l"/>
              </a:tabLst>
              <a:defRPr/>
            </a:pPr>
            <a:r>
              <a:rPr lang="en-GB" altLang="en-US" sz="1800" b="1" i="1" dirty="0"/>
              <a:t>Integration</a:t>
            </a:r>
            <a:r>
              <a:rPr lang="en-GB" altLang="en-US" sz="1800" dirty="0"/>
              <a:t>:</a:t>
            </a:r>
            <a:r>
              <a:rPr lang="en-GB" altLang="en-US" sz="1800" b="1" i="1" dirty="0"/>
              <a:t> </a:t>
            </a:r>
            <a:r>
              <a:rPr lang="en-GB" altLang="en-US" sz="1800" dirty="0"/>
              <a:t>coordinating business-level strategies within an overall corporate strategy.</a:t>
            </a:r>
            <a:endParaRPr lang="en-GB" altLang="en-US" sz="1800" b="1" i="1" dirty="0"/>
          </a:p>
          <a:p>
            <a:pPr marL="314325" indent="-314325">
              <a:lnSpc>
                <a:spcPct val="90000"/>
              </a:lnSpc>
              <a:spcBef>
                <a:spcPts val="1400"/>
              </a:spcBef>
              <a:spcAft>
                <a:spcPts val="200"/>
              </a:spcAft>
              <a:tabLst>
                <a:tab pos="284163" algn="l"/>
              </a:tabLst>
              <a:defRPr/>
            </a:pPr>
            <a:r>
              <a:rPr lang="en-GB" altLang="en-US" sz="1800" b="1" i="1" dirty="0"/>
              <a:t>Communicating</a:t>
            </a:r>
            <a:r>
              <a:rPr lang="en-GB" altLang="en-US" sz="1800" i="1" dirty="0"/>
              <a:t> </a:t>
            </a:r>
            <a:r>
              <a:rPr lang="en-GB" altLang="en-US" sz="1800" dirty="0"/>
              <a:t>intended strategy and providing </a:t>
            </a:r>
            <a:r>
              <a:rPr lang="en-GB" altLang="en-US" sz="1800"/>
              <a:t>strategic milestones</a:t>
            </a:r>
            <a:endParaRPr lang="en-GB" alt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EA4454F-3BE9-1B4B-AD77-346E3C52C7EA}"/>
              </a:ext>
            </a:extLst>
          </p:cNvPr>
          <p:cNvSpPr>
            <a:spLocks noGrp="1"/>
          </p:cNvSpPr>
          <p:nvPr>
            <p:ph type="title"/>
          </p:nvPr>
        </p:nvSpPr>
        <p:spPr>
          <a:xfrm>
            <a:off x="457200" y="260350"/>
            <a:ext cx="8229600" cy="641350"/>
          </a:xfrm>
        </p:spPr>
        <p:txBody>
          <a:bodyPr>
            <a:normAutofit fontScale="90000"/>
          </a:bodyPr>
          <a:lstStyle/>
          <a:p>
            <a:pPr eaLnBrk="1" hangingPunct="1"/>
            <a:r>
              <a:t>Benefits of planning</a:t>
            </a:r>
          </a:p>
        </p:txBody>
      </p:sp>
      <p:sp>
        <p:nvSpPr>
          <p:cNvPr id="34819" name="Content Placeholder 2">
            <a:extLst>
              <a:ext uri="{FF2B5EF4-FFF2-40B4-BE49-F238E27FC236}">
                <a16:creationId xmlns:a16="http://schemas.microsoft.com/office/drawing/2014/main" id="{443AC472-7213-3E44-A82B-CA1CB7714096}"/>
              </a:ext>
            </a:extLst>
          </p:cNvPr>
          <p:cNvSpPr>
            <a:spLocks noGrp="1"/>
          </p:cNvSpPr>
          <p:nvPr>
            <p:ph idx="1"/>
          </p:nvPr>
        </p:nvSpPr>
        <p:spPr>
          <a:xfrm>
            <a:off x="179388" y="1339850"/>
            <a:ext cx="8445500" cy="4473575"/>
          </a:xfrm>
        </p:spPr>
        <p:txBody>
          <a:bodyPr>
            <a:normAutofit/>
          </a:bodyPr>
          <a:lstStyle/>
          <a:p>
            <a:pPr indent="0" eaLnBrk="1" hangingPunct="1">
              <a:buFont typeface="Arial" panose="020B0604020202020204" pitchFamily="34" charset="0"/>
              <a:buNone/>
            </a:pPr>
            <a:r>
              <a:rPr lang="en-GB" altLang="en-US" sz="1800" dirty="0"/>
              <a:t>Additional benefits:</a:t>
            </a:r>
          </a:p>
          <a:p>
            <a:pPr marL="639763" lvl="1" indent="-311150" eaLnBrk="1" hangingPunct="1">
              <a:buClr>
                <a:srgbClr val="007BA4"/>
              </a:buClr>
              <a:buFont typeface="Arial" panose="020B0604020202020204" pitchFamily="34" charset="0"/>
              <a:buChar char="•"/>
            </a:pPr>
            <a:r>
              <a:rPr lang="en-GB" altLang="en-US" sz="1800" dirty="0"/>
              <a:t>can provide opportunities for </a:t>
            </a:r>
            <a:r>
              <a:rPr lang="en-GB" altLang="en-US" sz="1800" b="1" i="1" dirty="0"/>
              <a:t>involvement.</a:t>
            </a:r>
          </a:p>
          <a:p>
            <a:pPr marL="639763" lvl="1" indent="-311150" eaLnBrk="1" hangingPunct="1">
              <a:buClr>
                <a:srgbClr val="007BA4"/>
              </a:buClr>
              <a:buFont typeface="Arial" panose="020B0604020202020204" pitchFamily="34" charset="0"/>
              <a:buChar char="•"/>
            </a:pPr>
            <a:r>
              <a:rPr lang="en-GB" altLang="en-US" sz="1800" dirty="0"/>
              <a:t>leads to a sense of </a:t>
            </a:r>
            <a:r>
              <a:rPr lang="en-GB" altLang="en-US" sz="1800" b="1" dirty="0"/>
              <a:t>ownership.</a:t>
            </a:r>
          </a:p>
          <a:p>
            <a:pPr marL="639763" lvl="1" indent="-311150" eaLnBrk="1" hangingPunct="1">
              <a:buClr>
                <a:srgbClr val="007BA4"/>
              </a:buClr>
              <a:buFont typeface="Arial" panose="020B0604020202020204" pitchFamily="34" charset="0"/>
              <a:buChar char="•"/>
            </a:pPr>
            <a:r>
              <a:rPr lang="en-GB" altLang="en-US" sz="1800" dirty="0"/>
              <a:t>provides</a:t>
            </a:r>
            <a:r>
              <a:rPr lang="en-GB" altLang="en-US" sz="1800" b="1" dirty="0"/>
              <a:t> </a:t>
            </a:r>
            <a:r>
              <a:rPr lang="en-GB" altLang="en-US" sz="1800" b="1" i="1" dirty="0"/>
              <a:t>security</a:t>
            </a:r>
            <a:r>
              <a:rPr lang="en-GB" altLang="en-US" sz="1800" b="1" dirty="0"/>
              <a:t> </a:t>
            </a:r>
            <a:r>
              <a:rPr lang="en-GB" altLang="en-US" sz="1800" dirty="0"/>
              <a:t>to managers. </a:t>
            </a:r>
          </a:p>
          <a:p>
            <a:pPr marL="639763" lvl="1" indent="-311150" eaLnBrk="1" hangingPunct="1">
              <a:buClr>
                <a:srgbClr val="007BA4"/>
              </a:buClr>
              <a:buFont typeface="Arial" panose="020B0604020202020204" pitchFamily="34" charset="0"/>
              <a:buChar char="•"/>
            </a:pPr>
            <a:r>
              <a:rPr lang="en-GB" altLang="en-US" sz="1800" dirty="0"/>
              <a:t>re-assures managers and stakeholders that the strategy </a:t>
            </a:r>
            <a:r>
              <a:rPr lang="en-GB" altLang="en-US" sz="1800" i="1" dirty="0"/>
              <a:t>is </a:t>
            </a:r>
            <a:r>
              <a:rPr lang="en-GB" altLang="en-US" sz="1800" b="1" i="1" dirty="0"/>
              <a:t>‘logical’</a:t>
            </a:r>
            <a:r>
              <a:rPr lang="en-GB" altLang="en-US" sz="1800" dirty="0"/>
              <a:t>.</a:t>
            </a:r>
          </a:p>
          <a:p>
            <a:pPr marL="639763" lvl="1" indent="-311150" eaLnBrk="1" hangingPunct="1">
              <a:buClr>
                <a:srgbClr val="007BA4"/>
              </a:buClr>
              <a:buFont typeface="Arial" panose="020B0604020202020204" pitchFamily="34" charset="0"/>
              <a:buChar char="•"/>
            </a:pPr>
            <a:endParaRPr lang="en-GB" altLang="en-US" sz="1800" dirty="0"/>
          </a:p>
          <a:p>
            <a:pPr marL="328613" lvl="1" indent="0" eaLnBrk="1" hangingPunct="1">
              <a:buClr>
                <a:srgbClr val="007BA4"/>
              </a:buClr>
              <a:buNone/>
            </a:pPr>
            <a:r>
              <a:rPr lang="en-GB" altLang="en-US" sz="1800" b="1" dirty="0"/>
              <a:t>Policing examples</a:t>
            </a:r>
          </a:p>
          <a:p>
            <a:pPr marL="328613" lvl="1" indent="0" eaLnBrk="1" hangingPunct="1">
              <a:buClr>
                <a:srgbClr val="007BA4"/>
              </a:buClr>
              <a:buNone/>
            </a:pPr>
            <a:endParaRPr lang="en-GB" altLang="en-US" sz="1800" b="1" dirty="0"/>
          </a:p>
          <a:p>
            <a:pPr marL="328613" lvl="1" indent="0" eaLnBrk="1" hangingPunct="1">
              <a:buClr>
                <a:srgbClr val="007BA4"/>
              </a:buClr>
              <a:buNone/>
            </a:pPr>
            <a:r>
              <a:rPr lang="en-GB" altLang="en-US" sz="1800" dirty="0"/>
              <a:t>Police and Crime Plans – CC Delivery Plans – true engagement or lip service?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F1AC221-0867-A949-8E0F-61DCBB942543}"/>
              </a:ext>
            </a:extLst>
          </p:cNvPr>
          <p:cNvSpPr>
            <a:spLocks noGrp="1"/>
          </p:cNvSpPr>
          <p:nvPr>
            <p:ph type="title"/>
          </p:nvPr>
        </p:nvSpPr>
        <p:spPr>
          <a:xfrm>
            <a:off x="457200" y="260350"/>
            <a:ext cx="8229600" cy="641350"/>
          </a:xfrm>
        </p:spPr>
        <p:txBody>
          <a:bodyPr>
            <a:normAutofit fontScale="90000"/>
          </a:bodyPr>
          <a:lstStyle/>
          <a:p>
            <a:pPr eaLnBrk="1" hangingPunct="1"/>
            <a:r>
              <a:rPr lang="en-US"/>
              <a:t>Dangers associated with planning</a:t>
            </a:r>
          </a:p>
        </p:txBody>
      </p:sp>
      <p:sp>
        <p:nvSpPr>
          <p:cNvPr id="389123" name="Rectangle 3">
            <a:extLst>
              <a:ext uri="{FF2B5EF4-FFF2-40B4-BE49-F238E27FC236}">
                <a16:creationId xmlns:a16="http://schemas.microsoft.com/office/drawing/2014/main" id="{FBDA6381-0673-5244-8B12-CADEDCAFD3AC}"/>
              </a:ext>
            </a:extLst>
          </p:cNvPr>
          <p:cNvSpPr>
            <a:spLocks noGrp="1" noChangeArrowheads="1"/>
          </p:cNvSpPr>
          <p:nvPr>
            <p:ph idx="1"/>
          </p:nvPr>
        </p:nvSpPr>
        <p:spPr>
          <a:xfrm>
            <a:off x="509588" y="1335088"/>
            <a:ext cx="8240712" cy="4543425"/>
          </a:xfrm>
        </p:spPr>
        <p:txBody>
          <a:bodyPr>
            <a:normAutofit/>
          </a:bodyPr>
          <a:lstStyle/>
          <a:p>
            <a:pPr eaLnBrk="1" hangingPunct="1">
              <a:buFont typeface="Arial" charset="0"/>
              <a:buNone/>
              <a:defRPr/>
            </a:pPr>
            <a:r>
              <a:rPr lang="en-US" altLang="en-US" sz="1800" dirty="0"/>
              <a:t>Some dangers in planning:</a:t>
            </a:r>
          </a:p>
          <a:p>
            <a:pPr marL="274638" indent="-274638" eaLnBrk="1" hangingPunct="1">
              <a:buFont typeface="Arial" charset="0"/>
              <a:buChar char="•"/>
              <a:tabLst>
                <a:tab pos="230188" algn="l"/>
              </a:tabLst>
              <a:defRPr/>
            </a:pPr>
            <a:r>
              <a:rPr lang="en-US" altLang="en-US" sz="1800" i="1" dirty="0"/>
              <a:t>Confusing managing strategy with planning.</a:t>
            </a:r>
            <a:endParaRPr lang="en-US" altLang="en-US" sz="1800" dirty="0"/>
          </a:p>
          <a:p>
            <a:pPr marL="274638" indent="-274638" eaLnBrk="1" hangingPunct="1">
              <a:buFont typeface="Arial" charset="0"/>
              <a:buChar char="•"/>
              <a:tabLst>
                <a:tab pos="284163" algn="l"/>
              </a:tabLst>
              <a:defRPr/>
            </a:pPr>
            <a:r>
              <a:rPr lang="en-US" altLang="en-US" sz="1800" i="1" dirty="0"/>
              <a:t>Detachment from reality.</a:t>
            </a:r>
          </a:p>
          <a:p>
            <a:pPr marL="274638" indent="-274638" eaLnBrk="1" hangingPunct="1">
              <a:buFont typeface="Arial" charset="0"/>
              <a:buChar char="•"/>
              <a:tabLst>
                <a:tab pos="284163" algn="l"/>
              </a:tabLst>
              <a:defRPr/>
            </a:pPr>
            <a:r>
              <a:rPr lang="en-GB" altLang="en-US" sz="1800" i="1" dirty="0"/>
              <a:t>Paralysis by analysis.</a:t>
            </a:r>
          </a:p>
          <a:p>
            <a:pPr marL="274638" indent="-274638" eaLnBrk="1" hangingPunct="1">
              <a:buFont typeface="Arial" charset="0"/>
              <a:buChar char="•"/>
              <a:tabLst>
                <a:tab pos="284163" algn="l"/>
              </a:tabLst>
              <a:defRPr/>
            </a:pPr>
            <a:r>
              <a:rPr lang="en-GB" altLang="en-US" sz="1800" i="1" dirty="0"/>
              <a:t>Over-complex planning processes.</a:t>
            </a:r>
            <a:endParaRPr lang="en-US" altLang="en-US" sz="1800" dirty="0"/>
          </a:p>
          <a:p>
            <a:pPr marL="274638" indent="-274638" eaLnBrk="1" hangingPunct="1">
              <a:buFont typeface="Arial" charset="0"/>
              <a:buChar char="•"/>
              <a:tabLst>
                <a:tab pos="284163" algn="l"/>
              </a:tabLst>
              <a:defRPr/>
            </a:pPr>
            <a:r>
              <a:rPr lang="en-US" altLang="en-US" sz="1800" i="1" dirty="0"/>
              <a:t>Dampening of innovation.</a:t>
            </a:r>
          </a:p>
          <a:p>
            <a:pPr marL="274638" indent="-274638" eaLnBrk="1" hangingPunct="1">
              <a:buFont typeface="Arial" charset="0"/>
              <a:buChar char="•"/>
              <a:tabLst>
                <a:tab pos="284163" algn="l"/>
              </a:tabLst>
              <a:defRPr/>
            </a:pPr>
            <a:endParaRPr lang="en-US" altLang="en-US" sz="1800" i="1" dirty="0"/>
          </a:p>
          <a:p>
            <a:pPr marL="0" indent="0" eaLnBrk="1" hangingPunct="1">
              <a:buNone/>
              <a:tabLst>
                <a:tab pos="284163" algn="l"/>
              </a:tabLst>
              <a:defRPr/>
            </a:pPr>
            <a:r>
              <a:rPr lang="en-US" altLang="en-US" sz="1800" b="1" i="1" dirty="0"/>
              <a:t>Policing Examples.</a:t>
            </a:r>
          </a:p>
          <a:p>
            <a:pPr marL="0" indent="0" eaLnBrk="1" hangingPunct="1">
              <a:buNone/>
              <a:tabLst>
                <a:tab pos="284163" algn="l"/>
              </a:tabLst>
              <a:defRPr/>
            </a:pPr>
            <a:endParaRPr lang="en-US" altLang="en-US" sz="1800" b="1" i="1" dirty="0"/>
          </a:p>
          <a:p>
            <a:pPr marL="0" indent="0" eaLnBrk="1" hangingPunct="1">
              <a:buNone/>
              <a:tabLst>
                <a:tab pos="284163" algn="l"/>
              </a:tabLst>
              <a:defRPr/>
            </a:pPr>
            <a:r>
              <a:rPr lang="en-US" altLang="en-US" sz="1800" i="1" dirty="0"/>
              <a:t>Proliferation of plans – a design for the future or stifling operational independence? </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89123">
                                            <p:txEl>
                                              <p:pRg st="0" end="0"/>
                                            </p:txEl>
                                          </p:spTgt>
                                        </p:tgtEl>
                                        <p:attrNameLst>
                                          <p:attrName>style.visibility</p:attrName>
                                        </p:attrNameLst>
                                      </p:cBhvr>
                                      <p:to>
                                        <p:strVal val="visible"/>
                                      </p:to>
                                    </p:set>
                                    <p:animEffect transition="in" filter="blinds(horizontal)">
                                      <p:cBhvr>
                                        <p:cTn id="7" dur="500"/>
                                        <p:tgtEl>
                                          <p:spTgt spid="389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89123">
                                            <p:txEl>
                                              <p:pRg st="1" end="1"/>
                                            </p:txEl>
                                          </p:spTgt>
                                        </p:tgtEl>
                                        <p:attrNameLst>
                                          <p:attrName>style.visibility</p:attrName>
                                        </p:attrNameLst>
                                      </p:cBhvr>
                                      <p:to>
                                        <p:strVal val="visible"/>
                                      </p:to>
                                    </p:set>
                                    <p:animEffect transition="in" filter="blinds(horizontal)">
                                      <p:cBhvr>
                                        <p:cTn id="12" dur="500"/>
                                        <p:tgtEl>
                                          <p:spTgt spid="389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89123">
                                            <p:txEl>
                                              <p:pRg st="2" end="2"/>
                                            </p:txEl>
                                          </p:spTgt>
                                        </p:tgtEl>
                                        <p:attrNameLst>
                                          <p:attrName>style.visibility</p:attrName>
                                        </p:attrNameLst>
                                      </p:cBhvr>
                                      <p:to>
                                        <p:strVal val="visible"/>
                                      </p:to>
                                    </p:set>
                                    <p:animEffect transition="in" filter="blinds(horizontal)">
                                      <p:cBhvr>
                                        <p:cTn id="17" dur="500"/>
                                        <p:tgtEl>
                                          <p:spTgt spid="389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89123">
                                            <p:txEl>
                                              <p:pRg st="3" end="3"/>
                                            </p:txEl>
                                          </p:spTgt>
                                        </p:tgtEl>
                                        <p:attrNameLst>
                                          <p:attrName>style.visibility</p:attrName>
                                        </p:attrNameLst>
                                      </p:cBhvr>
                                      <p:to>
                                        <p:strVal val="visible"/>
                                      </p:to>
                                    </p:set>
                                    <p:animEffect transition="in" filter="blinds(horizontal)">
                                      <p:cBhvr>
                                        <p:cTn id="22" dur="500"/>
                                        <p:tgtEl>
                                          <p:spTgt spid="38912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89123">
                                            <p:txEl>
                                              <p:pRg st="4" end="4"/>
                                            </p:txEl>
                                          </p:spTgt>
                                        </p:tgtEl>
                                        <p:attrNameLst>
                                          <p:attrName>style.visibility</p:attrName>
                                        </p:attrNameLst>
                                      </p:cBhvr>
                                      <p:to>
                                        <p:strVal val="visible"/>
                                      </p:to>
                                    </p:set>
                                    <p:animEffect transition="in" filter="blinds(horizontal)">
                                      <p:cBhvr>
                                        <p:cTn id="27" dur="500"/>
                                        <p:tgtEl>
                                          <p:spTgt spid="38912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89123">
                                            <p:txEl>
                                              <p:pRg st="5" end="5"/>
                                            </p:txEl>
                                          </p:spTgt>
                                        </p:tgtEl>
                                        <p:attrNameLst>
                                          <p:attrName>style.visibility</p:attrName>
                                        </p:attrNameLst>
                                      </p:cBhvr>
                                      <p:to>
                                        <p:strVal val="visible"/>
                                      </p:to>
                                    </p:set>
                                    <p:animEffect transition="in" filter="blinds(horizontal)">
                                      <p:cBhvr>
                                        <p:cTn id="32" dur="500"/>
                                        <p:tgtEl>
                                          <p:spTgt spid="389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89123">
                                            <p:txEl>
                                              <p:pRg st="7" end="7"/>
                                            </p:txEl>
                                          </p:spTgt>
                                        </p:tgtEl>
                                        <p:attrNameLst>
                                          <p:attrName>style.visibility</p:attrName>
                                        </p:attrNameLst>
                                      </p:cBhvr>
                                      <p:to>
                                        <p:strVal val="visible"/>
                                      </p:to>
                                    </p:set>
                                    <p:animEffect transition="in" filter="blinds(horizontal)">
                                      <p:cBhvr>
                                        <p:cTn id="37" dur="500"/>
                                        <p:tgtEl>
                                          <p:spTgt spid="38912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89123">
                                            <p:txEl>
                                              <p:pRg st="9" end="9"/>
                                            </p:txEl>
                                          </p:spTgt>
                                        </p:tgtEl>
                                        <p:attrNameLst>
                                          <p:attrName>style.visibility</p:attrName>
                                        </p:attrNameLst>
                                      </p:cBhvr>
                                      <p:to>
                                        <p:strVal val="visible"/>
                                      </p:to>
                                    </p:set>
                                    <p:animEffect transition="in" filter="blinds(horizontal)">
                                      <p:cBhvr>
                                        <p:cTn id="42" dur="500"/>
                                        <p:tgtEl>
                                          <p:spTgt spid="38912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84332D0C-E3A8-6B4E-8778-E8B7DECB5C20}"/>
              </a:ext>
            </a:extLst>
          </p:cNvPr>
          <p:cNvSpPr>
            <a:spLocks noGrp="1"/>
          </p:cNvSpPr>
          <p:nvPr>
            <p:ph type="title"/>
          </p:nvPr>
        </p:nvSpPr>
        <p:spPr>
          <a:xfrm>
            <a:off x="457200" y="260350"/>
            <a:ext cx="8229600" cy="641350"/>
          </a:xfrm>
        </p:spPr>
        <p:txBody>
          <a:bodyPr>
            <a:normAutofit fontScale="90000"/>
          </a:bodyPr>
          <a:lstStyle/>
          <a:p>
            <a:pPr eaLnBrk="1" hangingPunct="1"/>
            <a:r>
              <a:t>Externally imposed strategy</a:t>
            </a:r>
          </a:p>
        </p:txBody>
      </p:sp>
      <p:sp>
        <p:nvSpPr>
          <p:cNvPr id="13315" name="Content Placeholder 2">
            <a:extLst>
              <a:ext uri="{FF2B5EF4-FFF2-40B4-BE49-F238E27FC236}">
                <a16:creationId xmlns:a16="http://schemas.microsoft.com/office/drawing/2014/main" id="{5FCE7CCC-E27B-3B41-8001-5DF44EDEA562}"/>
              </a:ext>
            </a:extLst>
          </p:cNvPr>
          <p:cNvSpPr>
            <a:spLocks noGrp="1"/>
          </p:cNvSpPr>
          <p:nvPr>
            <p:ph idx="1"/>
          </p:nvPr>
        </p:nvSpPr>
        <p:spPr>
          <a:xfrm>
            <a:off x="457199" y="980329"/>
            <a:ext cx="8444429" cy="3944211"/>
          </a:xfrm>
        </p:spPr>
        <p:txBody>
          <a:bodyPr>
            <a:normAutofit/>
          </a:bodyPr>
          <a:lstStyle/>
          <a:p>
            <a:pPr marL="0" indent="0" eaLnBrk="1" hangingPunct="1">
              <a:lnSpc>
                <a:spcPts val="2600"/>
              </a:lnSpc>
              <a:spcBef>
                <a:spcPts val="600"/>
              </a:spcBef>
              <a:spcAft>
                <a:spcPts val="0"/>
              </a:spcAft>
              <a:buFont typeface="Arial" charset="0"/>
              <a:buNone/>
              <a:defRPr/>
            </a:pPr>
            <a:r>
              <a:rPr lang="en-GB" altLang="en-US" sz="1800" b="1" i="1" dirty="0"/>
              <a:t>Strategies may be imposed by powerful external stakeholders</a:t>
            </a:r>
            <a:r>
              <a:rPr lang="en-GB" altLang="en-US" sz="1800" dirty="0"/>
              <a:t>. </a:t>
            </a:r>
          </a:p>
          <a:p>
            <a:pPr eaLnBrk="1" hangingPunct="1">
              <a:lnSpc>
                <a:spcPts val="2600"/>
              </a:lnSpc>
              <a:spcBef>
                <a:spcPts val="600"/>
              </a:spcBef>
              <a:spcAft>
                <a:spcPts val="0"/>
              </a:spcAft>
              <a:buFont typeface="Arial" charset="0"/>
              <a:buNone/>
              <a:defRPr/>
            </a:pPr>
            <a:r>
              <a:rPr lang="en-GB" altLang="en-US" sz="1800" dirty="0"/>
              <a:t>Examples include:</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Government can determine strategy in public sector organisation.</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Strategy imposed by governments (e.g. the requirement to collaboration or strategic alliances). What about </a:t>
            </a:r>
            <a:r>
              <a:rPr lang="en-GB" altLang="en-US" sz="1800" dirty="0" err="1"/>
              <a:t>devloved</a:t>
            </a:r>
            <a:r>
              <a:rPr lang="en-GB" altLang="en-US" sz="1800" dirty="0"/>
              <a:t> Governments </a:t>
            </a:r>
            <a:r>
              <a:rPr lang="en-GB" altLang="en-US" sz="1800" dirty="0" err="1"/>
              <a:t>eg</a:t>
            </a:r>
            <a:r>
              <a:rPr lang="en-GB" altLang="en-US" sz="1800" dirty="0"/>
              <a:t> Legal Chastisement, Alcohol Strategies. </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Business units may have their strategy imposed by head office (e.g. part of a national strategy).</a:t>
            </a:r>
          </a:p>
          <a:p>
            <a:pPr marL="301625" lvl="1" indent="-301625" eaLnBrk="1" hangingPunct="1">
              <a:lnSpc>
                <a:spcPts val="2600"/>
              </a:lnSpc>
              <a:spcBef>
                <a:spcPts val="600"/>
              </a:spcBef>
              <a:spcAft>
                <a:spcPts val="0"/>
              </a:spcAft>
              <a:buClr>
                <a:srgbClr val="007BA4"/>
              </a:buClr>
              <a:buFont typeface="Arial" charset="0"/>
              <a:buChar char="•"/>
              <a:defRPr/>
            </a:pPr>
            <a:r>
              <a:rPr lang="en-GB" altLang="en-US" sz="1800" dirty="0"/>
              <a:t>Strategic direction dictated by public opinion? PCC reacting to public pressure? </a:t>
            </a:r>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a:p>
            <a:pPr marL="301625" lvl="1" indent="-301625" eaLnBrk="1" hangingPunct="1">
              <a:lnSpc>
                <a:spcPts val="2600"/>
              </a:lnSpc>
              <a:spcBef>
                <a:spcPts val="600"/>
              </a:spcBef>
              <a:spcAft>
                <a:spcPts val="0"/>
              </a:spcAft>
              <a:buClr>
                <a:srgbClr val="007BA4"/>
              </a:buClr>
              <a:buFont typeface="Arial" charset="0"/>
              <a:buChar char="•"/>
              <a:defRPr/>
            </a:pPr>
            <a:endParaRPr lang="en-GB" alt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66B9101D-2CA0-C749-B9B4-0B862649E44C}"/>
              </a:ext>
            </a:extLst>
          </p:cNvPr>
          <p:cNvSpPr>
            <a:spLocks noGrp="1"/>
          </p:cNvSpPr>
          <p:nvPr>
            <p:ph type="title"/>
          </p:nvPr>
        </p:nvSpPr>
        <p:spPr>
          <a:xfrm>
            <a:off x="457200" y="260350"/>
            <a:ext cx="8229600" cy="641350"/>
          </a:xfrm>
        </p:spPr>
        <p:txBody>
          <a:bodyPr>
            <a:normAutofit fontScale="90000"/>
          </a:bodyPr>
          <a:lstStyle/>
          <a:p>
            <a:pPr eaLnBrk="1" hangingPunct="1"/>
            <a:r>
              <a:rPr lang="en-US"/>
              <a:t>Emergent strategy </a:t>
            </a:r>
            <a:endParaRPr/>
          </a:p>
        </p:txBody>
      </p:sp>
      <p:sp>
        <p:nvSpPr>
          <p:cNvPr id="15363" name="Content Placeholder 2">
            <a:extLst>
              <a:ext uri="{FF2B5EF4-FFF2-40B4-BE49-F238E27FC236}">
                <a16:creationId xmlns:a16="http://schemas.microsoft.com/office/drawing/2014/main" id="{1888F542-2445-A74D-BE7C-7837DF093A7D}"/>
              </a:ext>
            </a:extLst>
          </p:cNvPr>
          <p:cNvSpPr>
            <a:spLocks noGrp="1"/>
          </p:cNvSpPr>
          <p:nvPr>
            <p:ph idx="1"/>
          </p:nvPr>
        </p:nvSpPr>
        <p:spPr>
          <a:xfrm>
            <a:off x="506413" y="1350963"/>
            <a:ext cx="8386762" cy="4684712"/>
          </a:xfrm>
        </p:spPr>
        <p:txBody>
          <a:bodyPr rtlCol="0">
            <a:normAutofit/>
          </a:bodyPr>
          <a:lstStyle/>
          <a:p>
            <a:pPr marL="0" indent="0" eaLnBrk="1" fontAlgn="auto" hangingPunct="1">
              <a:spcAft>
                <a:spcPts val="0"/>
              </a:spcAft>
              <a:buFont typeface="Arial" charset="0"/>
              <a:buNone/>
              <a:defRPr/>
            </a:pPr>
            <a:r>
              <a:rPr lang="en-GB" sz="1800" b="1" i="1" dirty="0"/>
              <a:t>Emergent strategy</a:t>
            </a:r>
            <a:r>
              <a:rPr lang="en-GB" sz="1800" dirty="0"/>
              <a:t>: strategies emerge on the basis of a series of decisions, which forms a pattern that becomes clear over time.</a:t>
            </a:r>
          </a:p>
          <a:p>
            <a:pPr marL="307975" indent="-307975"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r>
              <a:rPr lang="en-GB" sz="1800" dirty="0"/>
              <a:t>Strategy is not a ‘grand plan’ – managers draw together emerging themes of strategy from lower down the organisation rather than direct strategy from the top.</a:t>
            </a:r>
          </a:p>
          <a:p>
            <a:pPr marL="0" indent="0" eaLnBrk="1" fontAlgn="auto" hangingPunct="1">
              <a:spcAft>
                <a:spcPts val="0"/>
              </a:spcAft>
              <a:buFont typeface="Arial" charset="0"/>
              <a:buNone/>
              <a:defRPr/>
            </a:pPr>
            <a:endParaRPr lang="en-GB" sz="1800" dirty="0"/>
          </a:p>
          <a:p>
            <a:pPr marL="0" indent="0" eaLnBrk="1" fontAlgn="auto" hangingPunct="1">
              <a:spcAft>
                <a:spcPts val="0"/>
              </a:spcAft>
              <a:buFont typeface="Arial" charset="0"/>
              <a:buNone/>
              <a:defRPr/>
            </a:pPr>
            <a:endParaRPr lang="en-GB"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13FBE1B-1FCC-0246-B0CA-0181B320FF75}"/>
              </a:ext>
            </a:extLst>
          </p:cNvPr>
          <p:cNvSpPr>
            <a:spLocks noGrp="1"/>
          </p:cNvSpPr>
          <p:nvPr>
            <p:ph type="title"/>
          </p:nvPr>
        </p:nvSpPr>
        <p:spPr>
          <a:xfrm>
            <a:off x="457200" y="263525"/>
            <a:ext cx="8229600" cy="1182688"/>
          </a:xfrm>
        </p:spPr>
        <p:txBody>
          <a:bodyPr>
            <a:normAutofit fontScale="90000"/>
          </a:bodyPr>
          <a:lstStyle/>
          <a:p>
            <a:pPr eaLnBrk="1" hangingPunct="1"/>
            <a:r>
              <a:rPr lang="en-US"/>
              <a:t>Strategy as the outcome of</a:t>
            </a:r>
            <a:br>
              <a:rPr lang="en-US"/>
            </a:br>
            <a:r>
              <a:rPr lang="en-US"/>
              <a:t>political processes</a:t>
            </a:r>
            <a:endParaRPr/>
          </a:p>
        </p:txBody>
      </p:sp>
      <p:sp>
        <p:nvSpPr>
          <p:cNvPr id="19459" name="Content Placeholder 2">
            <a:extLst>
              <a:ext uri="{FF2B5EF4-FFF2-40B4-BE49-F238E27FC236}">
                <a16:creationId xmlns:a16="http://schemas.microsoft.com/office/drawing/2014/main" id="{20175377-E563-2F41-BE31-D3A93748D14F}"/>
              </a:ext>
            </a:extLst>
          </p:cNvPr>
          <p:cNvSpPr>
            <a:spLocks noGrp="1"/>
          </p:cNvSpPr>
          <p:nvPr>
            <p:ph idx="1"/>
          </p:nvPr>
        </p:nvSpPr>
        <p:spPr>
          <a:xfrm>
            <a:off x="457200" y="1547029"/>
            <a:ext cx="8380412" cy="4343400"/>
          </a:xfrm>
        </p:spPr>
        <p:txBody>
          <a:bodyPr>
            <a:normAutofit/>
          </a:bodyPr>
          <a:lstStyle/>
          <a:p>
            <a:pPr marL="0" indent="0" eaLnBrk="1" hangingPunct="1">
              <a:buFont typeface="Arial" charset="0"/>
              <a:buNone/>
              <a:defRPr/>
            </a:pPr>
            <a:r>
              <a:rPr lang="en-GB" altLang="en-US" sz="1800" b="1" i="1" dirty="0"/>
              <a:t>The political view </a:t>
            </a:r>
            <a:r>
              <a:rPr lang="en-GB" altLang="en-US" sz="1800" dirty="0"/>
              <a:t>of strategy development is that strategies develop as the outcome of bargaining and negotiation among powerful interest groups (or stakeholders).</a:t>
            </a:r>
          </a:p>
          <a:p>
            <a:pPr marL="0" indent="0" eaLnBrk="1" hangingPunct="1">
              <a:buFont typeface="Arial" charset="0"/>
              <a:buNone/>
              <a:defRPr/>
            </a:pPr>
            <a:endParaRPr lang="en-GB" altLang="en-US" sz="1800" dirty="0"/>
          </a:p>
          <a:p>
            <a:pPr marL="0" indent="0" eaLnBrk="1" hangingPunct="1">
              <a:buFont typeface="Arial" charset="0"/>
              <a:buNone/>
              <a:defRPr/>
            </a:pPr>
            <a:r>
              <a:rPr lang="en-GB" altLang="en-US" sz="1800" dirty="0"/>
              <a:t>In approaching strategic problems, people are influenced by:</a:t>
            </a:r>
          </a:p>
          <a:p>
            <a:pPr marL="0" indent="0" eaLnBrk="1" hangingPunct="1">
              <a:buFont typeface="Arial" charset="0"/>
              <a:buNone/>
              <a:defRPr/>
            </a:pPr>
            <a:endParaRPr lang="en-GB" altLang="en-US" sz="1800" dirty="0"/>
          </a:p>
          <a:p>
            <a:pPr marL="293688" indent="-293688" eaLnBrk="1" hangingPunct="1">
              <a:buFont typeface="Arial" charset="0"/>
              <a:buChar char="•"/>
              <a:defRPr/>
            </a:pPr>
            <a:r>
              <a:rPr lang="en-GB" altLang="en-US" sz="1800" b="1" i="1" dirty="0"/>
              <a:t>Position and personal experience.</a:t>
            </a:r>
            <a:r>
              <a:rPr lang="en-GB" altLang="en-US" sz="1800" b="1" dirty="0"/>
              <a:t> </a:t>
            </a:r>
            <a:endParaRPr lang="en-GB" altLang="en-US" sz="1800" b="1" i="1" dirty="0"/>
          </a:p>
          <a:p>
            <a:pPr marL="293688" indent="-293688" eaLnBrk="1" hangingPunct="1">
              <a:buFont typeface="Arial" charset="0"/>
              <a:buChar char="•"/>
              <a:defRPr/>
            </a:pPr>
            <a:r>
              <a:rPr lang="en-GB" altLang="en-US" sz="1800" b="1" i="1" dirty="0"/>
              <a:t>Competition for resources and influence.</a:t>
            </a:r>
          </a:p>
          <a:p>
            <a:pPr marL="293688" indent="-293688" eaLnBrk="1" hangingPunct="1">
              <a:buFont typeface="Arial" charset="0"/>
              <a:buChar char="•"/>
              <a:defRPr/>
            </a:pPr>
            <a:r>
              <a:rPr lang="en-GB" altLang="en-US" sz="1800" b="1" i="1" dirty="0"/>
              <a:t>The relative influence of stakeholders.</a:t>
            </a:r>
          </a:p>
          <a:p>
            <a:pPr marL="293688" indent="-293688" eaLnBrk="1" hangingPunct="1">
              <a:buFont typeface="Arial" charset="0"/>
              <a:buChar char="•"/>
              <a:defRPr/>
            </a:pPr>
            <a:r>
              <a:rPr lang="en-GB" altLang="en-US" sz="1800" b="1" i="1" dirty="0"/>
              <a:t>Different access to information.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6C09982D-F37B-D445-ABC9-10AC2DE804AF}"/>
              </a:ext>
            </a:extLst>
          </p:cNvPr>
          <p:cNvSpPr>
            <a:spLocks noGrp="1"/>
          </p:cNvSpPr>
          <p:nvPr>
            <p:ph type="title"/>
          </p:nvPr>
        </p:nvSpPr>
        <p:spPr>
          <a:xfrm>
            <a:off x="457200" y="266700"/>
            <a:ext cx="8229600" cy="1200150"/>
          </a:xfrm>
        </p:spPr>
        <p:txBody>
          <a:bodyPr>
            <a:normAutofit/>
          </a:bodyPr>
          <a:lstStyle/>
          <a:p>
            <a:pPr eaLnBrk="1" hangingPunct="1"/>
            <a:r>
              <a:rPr sz="3600" dirty="0"/>
              <a:t>Implications for managing strategy development </a:t>
            </a:r>
          </a:p>
        </p:txBody>
      </p:sp>
      <p:sp>
        <p:nvSpPr>
          <p:cNvPr id="24579" name="Content Placeholder 2">
            <a:extLst>
              <a:ext uri="{FF2B5EF4-FFF2-40B4-BE49-F238E27FC236}">
                <a16:creationId xmlns:a16="http://schemas.microsoft.com/office/drawing/2014/main" id="{502D19AF-4360-EB40-9D9A-6B46442FB762}"/>
              </a:ext>
            </a:extLst>
          </p:cNvPr>
          <p:cNvSpPr>
            <a:spLocks noGrp="1"/>
          </p:cNvSpPr>
          <p:nvPr>
            <p:ph idx="1"/>
          </p:nvPr>
        </p:nvSpPr>
        <p:spPr>
          <a:xfrm>
            <a:off x="519113" y="1466850"/>
            <a:ext cx="8245475" cy="3943350"/>
          </a:xfrm>
        </p:spPr>
        <p:txBody>
          <a:bodyPr rtlCol="0">
            <a:normAutofit fontScale="92500" lnSpcReduction="20000"/>
          </a:bodyPr>
          <a:lstStyle/>
          <a:p>
            <a:pPr marL="301625" indent="-301625" eaLnBrk="1" fontAlgn="auto" hangingPunct="1">
              <a:spcAft>
                <a:spcPts val="0"/>
              </a:spcAft>
              <a:defRPr/>
            </a:pPr>
            <a:r>
              <a:rPr lang="en-GB" sz="1900" b="1" i="1" dirty="0"/>
              <a:t>Multiple strategy development processes </a:t>
            </a:r>
            <a:r>
              <a:rPr lang="en-GB" sz="1900" b="1" dirty="0"/>
              <a:t>– </a:t>
            </a:r>
            <a:r>
              <a:rPr lang="en-GB" sz="1900" dirty="0"/>
              <a:t>most organisations develop strategy through several different processes.</a:t>
            </a:r>
          </a:p>
          <a:p>
            <a:pPr marL="301625" indent="-301625" eaLnBrk="1" fontAlgn="auto" hangingPunct="1">
              <a:spcAft>
                <a:spcPts val="0"/>
              </a:spcAft>
              <a:defRPr/>
            </a:pPr>
            <a:r>
              <a:rPr lang="en-GB" sz="1900" b="1" i="1" dirty="0"/>
              <a:t>There is no one right </a:t>
            </a:r>
            <a:r>
              <a:rPr lang="en-GB" sz="1900" dirty="0"/>
              <a:t>way to develop strategy but the context can be important.</a:t>
            </a:r>
          </a:p>
          <a:p>
            <a:pPr marL="301625" indent="-301625" eaLnBrk="1" fontAlgn="auto" hangingPunct="1">
              <a:spcAft>
                <a:spcPts val="0"/>
              </a:spcAft>
              <a:defRPr/>
            </a:pPr>
            <a:endParaRPr lang="en-GB" sz="1900" dirty="0"/>
          </a:p>
          <a:p>
            <a:pPr marL="0" indent="0" eaLnBrk="1" fontAlgn="auto" hangingPunct="1">
              <a:spcAft>
                <a:spcPts val="0"/>
              </a:spcAft>
              <a:buNone/>
              <a:defRPr/>
            </a:pPr>
            <a:r>
              <a:rPr lang="en-GB" sz="1900" dirty="0"/>
              <a:t>What do you think developing strategic planning in people looks like – is it deliberate (intended)/ Prescriptive or Emergent? </a:t>
            </a:r>
          </a:p>
          <a:p>
            <a:pPr marL="0" indent="0" eaLnBrk="1" fontAlgn="auto" hangingPunct="1">
              <a:spcAft>
                <a:spcPts val="0"/>
              </a:spcAft>
              <a:buNone/>
              <a:defRPr/>
            </a:pPr>
            <a:endParaRPr lang="en-GB" sz="1900" dirty="0"/>
          </a:p>
          <a:p>
            <a:pPr marL="0" indent="0">
              <a:lnSpc>
                <a:spcPct val="95000"/>
              </a:lnSpc>
              <a:spcBef>
                <a:spcPts val="1200"/>
              </a:spcBef>
              <a:buNone/>
            </a:pPr>
            <a:r>
              <a:rPr lang="en-GB" altLang="en-US" sz="1900" dirty="0"/>
              <a:t>Perceptions of strategy development – strategy will be seen differently by different people:</a:t>
            </a:r>
          </a:p>
          <a:p>
            <a:pPr marL="311150" lvl="1" indent="-311150">
              <a:lnSpc>
                <a:spcPct val="95000"/>
              </a:lnSpc>
              <a:spcBef>
                <a:spcPts val="1200"/>
              </a:spcBef>
              <a:buClr>
                <a:srgbClr val="007BA4"/>
              </a:buClr>
              <a:buFont typeface="Arial" panose="020B0604020202020204" pitchFamily="34" charset="0"/>
              <a:buChar char="•"/>
            </a:pPr>
            <a:r>
              <a:rPr lang="en-GB" altLang="en-US" sz="1900" dirty="0"/>
              <a:t>Senior executives tend to see strategy as intended, rational and analytical, whereas middle managers see it as a cultural and political process.</a:t>
            </a:r>
          </a:p>
          <a:p>
            <a:pPr marL="311150" lvl="1" indent="-311150">
              <a:lnSpc>
                <a:spcPct val="95000"/>
              </a:lnSpc>
              <a:spcBef>
                <a:spcPts val="1200"/>
              </a:spcBef>
              <a:buClr>
                <a:srgbClr val="007BA4"/>
              </a:buClr>
              <a:buFont typeface="Arial" panose="020B0604020202020204" pitchFamily="34" charset="0"/>
              <a:buChar char="•"/>
            </a:pPr>
            <a:r>
              <a:rPr lang="en-GB" altLang="en-US" sz="1900" dirty="0"/>
              <a:t>Managers in public sector organisations see strategy as externally imposed since they are answerable to government bodies.</a:t>
            </a:r>
          </a:p>
          <a:p>
            <a:pPr marL="0" indent="0" eaLnBrk="1" fontAlgn="auto" hangingPunct="1">
              <a:spcAft>
                <a:spcPts val="0"/>
              </a:spcAft>
              <a:buNone/>
              <a:defRPr/>
            </a:pPr>
            <a:endParaRPr lang="en-GB" sz="1500" dirty="0"/>
          </a:p>
          <a:p>
            <a:pPr marL="0" indent="0" eaLnBrk="1" fontAlgn="auto" hangingPunct="1">
              <a:spcAft>
                <a:spcPts val="0"/>
              </a:spcAft>
              <a:buNone/>
              <a:defRPr/>
            </a:pPr>
            <a:endParaRPr lang="en-GB" sz="15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73FE49B-229A-9F48-9B5A-876C250E11BC}"/>
              </a:ext>
            </a:extLst>
          </p:cNvPr>
          <p:cNvSpPr>
            <a:spLocks noGrp="1"/>
          </p:cNvSpPr>
          <p:nvPr>
            <p:ph type="title"/>
          </p:nvPr>
        </p:nvSpPr>
        <p:spPr>
          <a:xfrm>
            <a:off x="457200" y="285750"/>
            <a:ext cx="8229600" cy="641350"/>
          </a:xfrm>
        </p:spPr>
        <p:txBody>
          <a:bodyPr>
            <a:normAutofit fontScale="90000"/>
          </a:bodyPr>
          <a:lstStyle/>
          <a:p>
            <a:pPr eaLnBrk="1" hangingPunct="1"/>
            <a:r>
              <a:t>Strategy development contexts</a:t>
            </a:r>
          </a:p>
        </p:txBody>
      </p:sp>
      <p:pic>
        <p:nvPicPr>
          <p:cNvPr id="67587" name="Picture 1">
            <a:extLst>
              <a:ext uri="{FF2B5EF4-FFF2-40B4-BE49-F238E27FC236}">
                <a16:creationId xmlns:a16="http://schemas.microsoft.com/office/drawing/2014/main" id="{28DAD279-91A6-4B4C-89B4-1B9F8EE44D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13954" y="1015234"/>
            <a:ext cx="6521583" cy="3952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8" name="Text Box 13">
            <a:extLst>
              <a:ext uri="{FF2B5EF4-FFF2-40B4-BE49-F238E27FC236}">
                <a16:creationId xmlns:a16="http://schemas.microsoft.com/office/drawing/2014/main" id="{DE9615D5-E523-5F43-920A-CDE3342DEB4F}"/>
              </a:ext>
            </a:extLst>
          </p:cNvPr>
          <p:cNvSpPr txBox="1">
            <a:spLocks noChangeArrowheads="1"/>
          </p:cNvSpPr>
          <p:nvPr/>
        </p:nvSpPr>
        <p:spPr bwMode="auto">
          <a:xfrm>
            <a:off x="3563938" y="6416675"/>
            <a:ext cx="5264150"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BA4"/>
              </a:buClr>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ClrTx/>
              <a:buFontTx/>
              <a:buNone/>
            </a:pPr>
            <a:r>
              <a:rPr lang="en-US" altLang="en-US" sz="1200">
                <a:solidFill>
                  <a:srgbClr val="000000"/>
                </a:solidFill>
              </a:rPr>
              <a:t>Copyright © 2020, 2017, 2014 Pearson Education, Inc. All Rights Reserved</a:t>
            </a:r>
            <a:endParaRPr lang="en-GB" altLang="en-US" sz="1200">
              <a:solidFill>
                <a:srgbClr val="000000"/>
              </a:solidFill>
            </a:endParaRPr>
          </a:p>
        </p:txBody>
      </p:sp>
      <p:pic>
        <p:nvPicPr>
          <p:cNvPr id="67589" name="Picture 8" descr="Pearson Logo">
            <a:extLst>
              <a:ext uri="{FF2B5EF4-FFF2-40B4-BE49-F238E27FC236}">
                <a16:creationId xmlns:a16="http://schemas.microsoft.com/office/drawing/2014/main" id="{51F770F6-E448-9B43-BE30-C4E9F5CFC10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3050C45D-9A03-CD4F-B97F-220D384A93EC}"/>
              </a:ext>
            </a:extLst>
          </p:cNvPr>
          <p:cNvSpPr>
            <a:spLocks noGrp="1"/>
          </p:cNvSpPr>
          <p:nvPr>
            <p:ph type="title"/>
          </p:nvPr>
        </p:nvSpPr>
        <p:spPr>
          <a:xfrm>
            <a:off x="166688" y="322263"/>
            <a:ext cx="8779008" cy="1079500"/>
          </a:xfrm>
        </p:spPr>
        <p:txBody>
          <a:bodyPr>
            <a:noAutofit/>
          </a:bodyPr>
          <a:lstStyle/>
          <a:p>
            <a:pPr eaLnBrk="1" hangingPunct="1"/>
            <a:r>
              <a:rPr lang="en-US" sz="3600" dirty="0"/>
              <a:t>Strategy development in different contexts</a:t>
            </a:r>
            <a:endParaRPr sz="3600" dirty="0"/>
          </a:p>
        </p:txBody>
      </p:sp>
      <p:sp>
        <p:nvSpPr>
          <p:cNvPr id="65539" name="Content Placeholder 2">
            <a:extLst>
              <a:ext uri="{FF2B5EF4-FFF2-40B4-BE49-F238E27FC236}">
                <a16:creationId xmlns:a16="http://schemas.microsoft.com/office/drawing/2014/main" id="{7101538F-E780-7E4C-9D65-6AE1B50EB19B}"/>
              </a:ext>
            </a:extLst>
          </p:cNvPr>
          <p:cNvSpPr>
            <a:spLocks noGrp="1"/>
          </p:cNvSpPr>
          <p:nvPr>
            <p:ph idx="1"/>
          </p:nvPr>
        </p:nvSpPr>
        <p:spPr>
          <a:xfrm>
            <a:off x="166688" y="1519238"/>
            <a:ext cx="8651875" cy="4465637"/>
          </a:xfrm>
        </p:spPr>
        <p:txBody>
          <a:bodyPr>
            <a:normAutofit/>
          </a:bodyPr>
          <a:lstStyle/>
          <a:p>
            <a:pPr indent="9525" eaLnBrk="1" hangingPunct="1">
              <a:spcBef>
                <a:spcPts val="1200"/>
              </a:spcBef>
              <a:buFont typeface="Arial" panose="020B0604020202020204" pitchFamily="34" charset="0"/>
              <a:buNone/>
            </a:pPr>
            <a:r>
              <a:rPr lang="en-GB" altLang="en-US" sz="1800" dirty="0"/>
              <a:t>Strategy development processes differ depending on context:</a:t>
            </a:r>
          </a:p>
          <a:p>
            <a:pPr marL="630238" lvl="1" indent="-284163" eaLnBrk="1" hangingPunct="1">
              <a:spcBef>
                <a:spcPts val="1200"/>
              </a:spcBef>
              <a:buClr>
                <a:srgbClr val="007BA4"/>
              </a:buClr>
              <a:buFont typeface="Arial" panose="020B0604020202020204" pitchFamily="34" charset="0"/>
              <a:buChar char="•"/>
            </a:pPr>
            <a:r>
              <a:rPr lang="en-GB" altLang="en-US" sz="1800" b="1" i="1" dirty="0"/>
              <a:t>Organisational characteristics differ </a:t>
            </a:r>
            <a:r>
              <a:rPr lang="en-GB" altLang="en-US" sz="1800" b="1" dirty="0"/>
              <a:t>– </a:t>
            </a:r>
            <a:r>
              <a:rPr lang="en-GB" altLang="en-US" sz="1800" dirty="0"/>
              <a:t>in terms of size, form and complexity.</a:t>
            </a:r>
          </a:p>
          <a:p>
            <a:pPr marL="630238" lvl="1" indent="-284163" eaLnBrk="1" hangingPunct="1">
              <a:spcBef>
                <a:spcPts val="1200"/>
              </a:spcBef>
              <a:buClr>
                <a:srgbClr val="007BA4"/>
              </a:buClr>
              <a:buFont typeface="Arial" panose="020B0604020202020204" pitchFamily="34" charset="0"/>
              <a:buChar char="•"/>
            </a:pPr>
            <a:r>
              <a:rPr lang="en-GB" altLang="en-US" sz="1800" b="1" i="1" dirty="0"/>
              <a:t>The nature of the environment differs </a:t>
            </a:r>
            <a:r>
              <a:rPr lang="en-GB" altLang="en-US" sz="1800" dirty="0"/>
              <a:t>– it may be stable or dynamic; simple or complex.</a:t>
            </a:r>
            <a:endParaRPr lang="en-GB" altLang="en-US" sz="1800" i="1" dirty="0"/>
          </a:p>
          <a:p>
            <a:pPr marL="630238" lvl="1" indent="-284163" eaLnBrk="1" hangingPunct="1">
              <a:spcBef>
                <a:spcPts val="1200"/>
              </a:spcBef>
              <a:buClr>
                <a:srgbClr val="007BA4"/>
              </a:buClr>
              <a:buFont typeface="Arial" panose="020B0604020202020204" pitchFamily="34" charset="0"/>
              <a:buChar char="•"/>
            </a:pPr>
            <a:r>
              <a:rPr lang="en-GB" altLang="en-US" sz="1800" b="1" i="1" dirty="0"/>
              <a:t>Life cycle effects – </a:t>
            </a:r>
            <a:r>
              <a:rPr lang="en-GB" altLang="en-US" sz="1800" dirty="0"/>
              <a:t>development processes will evolve and change over the life cycle.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C21C5A9-2519-AE4C-B85F-0B561BBD6C5C}"/>
              </a:ext>
            </a:extLst>
          </p:cNvPr>
          <p:cNvSpPr>
            <a:spLocks noGrp="1"/>
          </p:cNvSpPr>
          <p:nvPr>
            <p:ph type="title"/>
          </p:nvPr>
        </p:nvSpPr>
        <p:spPr>
          <a:xfrm>
            <a:off x="457200" y="312738"/>
            <a:ext cx="8229600" cy="1079500"/>
          </a:xfrm>
        </p:spPr>
        <p:txBody>
          <a:bodyPr>
            <a:normAutofit fontScale="90000"/>
          </a:bodyPr>
          <a:lstStyle/>
          <a:p>
            <a:pPr eaLnBrk="1" hangingPunct="1"/>
            <a:r>
              <a:rPr lang="en-US" dirty="0"/>
              <a:t>Strategy development in different contexts</a:t>
            </a:r>
            <a:endParaRPr dirty="0"/>
          </a:p>
        </p:txBody>
      </p:sp>
      <p:sp>
        <p:nvSpPr>
          <p:cNvPr id="27651" name="Content Placeholder 2">
            <a:extLst>
              <a:ext uri="{FF2B5EF4-FFF2-40B4-BE49-F238E27FC236}">
                <a16:creationId xmlns:a16="http://schemas.microsoft.com/office/drawing/2014/main" id="{75959537-2216-C841-A3F3-D14DB08C8E6F}"/>
              </a:ext>
            </a:extLst>
          </p:cNvPr>
          <p:cNvSpPr>
            <a:spLocks noGrp="1"/>
          </p:cNvSpPr>
          <p:nvPr>
            <p:ph idx="1"/>
          </p:nvPr>
        </p:nvSpPr>
        <p:spPr>
          <a:xfrm>
            <a:off x="457200" y="1564395"/>
            <a:ext cx="8393112" cy="5486285"/>
          </a:xfrm>
        </p:spPr>
        <p:txBody>
          <a:bodyPr>
            <a:normAutofit/>
          </a:bodyPr>
          <a:lstStyle/>
          <a:p>
            <a:pPr marL="0" indent="0" algn="just" eaLnBrk="1" hangingPunct="1">
              <a:buNone/>
              <a:defRPr/>
            </a:pPr>
            <a:r>
              <a:rPr lang="en-GB" altLang="en-US" sz="1600" b="1" i="1" dirty="0"/>
              <a:t>Simple/static conditions</a:t>
            </a:r>
          </a:p>
          <a:p>
            <a:pPr marL="577850" indent="-285750" algn="just">
              <a:defRPr/>
            </a:pPr>
            <a:r>
              <a:rPr lang="en-GB" altLang="en-US" sz="1600" dirty="0"/>
              <a:t>Environment is straightforward and not undergoing significant change. </a:t>
            </a:r>
          </a:p>
          <a:p>
            <a:pPr marL="577850" indent="-285750" algn="just">
              <a:defRPr/>
            </a:pPr>
            <a:r>
              <a:rPr lang="en-GB" altLang="en-US" sz="1600" dirty="0"/>
              <a:t>The organisation is not complex, for example, some public services. </a:t>
            </a:r>
          </a:p>
          <a:p>
            <a:pPr marL="577850" indent="-285750" algn="just">
              <a:defRPr/>
            </a:pPr>
            <a:r>
              <a:rPr lang="en-GB" altLang="en-US" sz="1600" dirty="0"/>
              <a:t>Historical analysis is useful. Strategic planning from the centre is possible. </a:t>
            </a:r>
          </a:p>
          <a:p>
            <a:pPr marL="577850" indent="-285750" algn="just">
              <a:defRPr/>
            </a:pPr>
            <a:r>
              <a:rPr lang="en-GB" altLang="en-US" sz="1600" dirty="0"/>
              <a:t>Past experience is also useful BUT there is a threat, if conditions become more dynamic.</a:t>
            </a:r>
          </a:p>
          <a:p>
            <a:pPr marL="0" indent="0" algn="just">
              <a:spcBef>
                <a:spcPts val="1200"/>
              </a:spcBef>
              <a:buNone/>
              <a:defRPr/>
            </a:pPr>
            <a:r>
              <a:rPr lang="en-GB" altLang="en-US" sz="1600" b="1" i="1" dirty="0"/>
              <a:t>Dynamic conditions</a:t>
            </a:r>
          </a:p>
          <a:p>
            <a:pPr marL="596900" indent="-285750">
              <a:spcBef>
                <a:spcPts val="1200"/>
              </a:spcBef>
              <a:defRPr/>
            </a:pPr>
            <a:r>
              <a:rPr lang="en-GB" altLang="en-US" sz="1600" dirty="0"/>
              <a:t>Managers need to consider the environment of the future with increasing uncertainty.</a:t>
            </a:r>
          </a:p>
          <a:p>
            <a:pPr marL="596900" indent="-285750">
              <a:spcBef>
                <a:spcPts val="1200"/>
              </a:spcBef>
              <a:defRPr/>
            </a:pPr>
            <a:r>
              <a:rPr lang="en-GB" altLang="en-US" sz="1600" dirty="0"/>
              <a:t>Use of structured ways of making sense of the future, such as scenario planning.</a:t>
            </a:r>
          </a:p>
          <a:p>
            <a:pPr marL="596900" indent="-285750">
              <a:spcBef>
                <a:spcPts val="1200"/>
              </a:spcBef>
              <a:defRPr/>
            </a:pPr>
            <a:r>
              <a:rPr lang="en-GB" altLang="en-US" sz="1600" dirty="0"/>
              <a:t>Encouraging active sensing of changes by people lower down in the organisation.</a:t>
            </a:r>
          </a:p>
          <a:p>
            <a:pPr marL="596900" indent="-285750">
              <a:spcBef>
                <a:spcPts val="1200"/>
              </a:spcBef>
              <a:defRPr/>
            </a:pPr>
            <a:r>
              <a:rPr lang="en-GB" altLang="en-US" sz="1600" dirty="0"/>
              <a:t>Logical incrementalism and organisational learning are more relevant.</a:t>
            </a:r>
          </a:p>
          <a:p>
            <a:pPr marL="596900" indent="-285750" algn="just">
              <a:spcBef>
                <a:spcPts val="1200"/>
              </a:spcBef>
              <a:defRPr/>
            </a:pPr>
            <a:endParaRPr lang="en-GB" altLang="en-US" sz="1600" dirty="0"/>
          </a:p>
          <a:p>
            <a:pPr marL="301625" indent="-9525" eaLnBrk="1" hangingPunct="1">
              <a:buFont typeface="Arial" panose="020B0604020202020204" pitchFamily="34" charset="0"/>
              <a:buNone/>
              <a:defRPr/>
            </a:pPr>
            <a:endParaRPr lang="en-GB"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53D45DFA-4AF1-744F-9687-AF836630B58B}"/>
              </a:ext>
            </a:extLst>
          </p:cNvPr>
          <p:cNvSpPr>
            <a:spLocks noGrp="1"/>
          </p:cNvSpPr>
          <p:nvPr>
            <p:ph type="title"/>
          </p:nvPr>
        </p:nvSpPr>
        <p:spPr>
          <a:xfrm>
            <a:off x="0" y="312738"/>
            <a:ext cx="9011798" cy="1079500"/>
          </a:xfrm>
        </p:spPr>
        <p:txBody>
          <a:bodyPr>
            <a:noAutofit/>
          </a:bodyPr>
          <a:lstStyle/>
          <a:p>
            <a:pPr eaLnBrk="1" hangingPunct="1"/>
            <a:r>
              <a:rPr lang="en-US" sz="3600" dirty="0"/>
              <a:t>Strategy development in different contexts</a:t>
            </a:r>
            <a:endParaRPr sz="3600" dirty="0"/>
          </a:p>
        </p:txBody>
      </p:sp>
      <p:sp>
        <p:nvSpPr>
          <p:cNvPr id="29698" name="Content Placeholder 2">
            <a:extLst>
              <a:ext uri="{FF2B5EF4-FFF2-40B4-BE49-F238E27FC236}">
                <a16:creationId xmlns:a16="http://schemas.microsoft.com/office/drawing/2014/main" id="{7617551B-7461-5949-9D3A-B08BF625925E}"/>
              </a:ext>
            </a:extLst>
          </p:cNvPr>
          <p:cNvSpPr>
            <a:spLocks noGrp="1"/>
          </p:cNvSpPr>
          <p:nvPr>
            <p:ph idx="1"/>
          </p:nvPr>
        </p:nvSpPr>
        <p:spPr>
          <a:xfrm>
            <a:off x="391099" y="1140954"/>
            <a:ext cx="8229600" cy="5041900"/>
          </a:xfrm>
        </p:spPr>
        <p:txBody>
          <a:bodyPr/>
          <a:lstStyle/>
          <a:p>
            <a:pPr marL="0" indent="0" eaLnBrk="1" hangingPunct="1">
              <a:buNone/>
              <a:defRPr/>
            </a:pPr>
            <a:r>
              <a:rPr lang="en-GB" altLang="en-US" sz="1800" b="1" i="1" dirty="0"/>
              <a:t>Organisations in complex situations</a:t>
            </a:r>
          </a:p>
          <a:p>
            <a:pPr marL="587375" indent="-285750">
              <a:defRPr/>
            </a:pPr>
            <a:r>
              <a:rPr lang="en-GB" altLang="en-US" sz="1800" dirty="0"/>
              <a:t>The environment is difficult to comprehend, for example, multinational firm/major public service.</a:t>
            </a:r>
          </a:p>
          <a:p>
            <a:pPr marL="587375" indent="-285750">
              <a:defRPr/>
            </a:pPr>
            <a:r>
              <a:rPr lang="en-GB" altLang="en-US" sz="1800" dirty="0"/>
              <a:t>Use of structural solutions, for example, sub-divide the organisation. There is a need to devolve strategy thinking and influence within the organisation.</a:t>
            </a:r>
          </a:p>
          <a:p>
            <a:pPr marL="587375" indent="-285750">
              <a:defRPr/>
            </a:pPr>
            <a:r>
              <a:rPr lang="en-GB" altLang="en-US" sz="1800" dirty="0"/>
              <a:t>Use of the development of a portfolio of real options; corporate venturing and intrapreneurship.</a:t>
            </a:r>
          </a:p>
          <a:p>
            <a:pPr marL="0" indent="0">
              <a:buNone/>
              <a:defRPr/>
            </a:pPr>
            <a:r>
              <a:rPr lang="en-GB" altLang="en-US" sz="1800" dirty="0"/>
              <a:t>Different contexts have implications for strategy:</a:t>
            </a:r>
          </a:p>
          <a:p>
            <a:pPr marL="301625" indent="-301625">
              <a:buFont typeface="Arial" charset="0"/>
              <a:buChar char="•"/>
              <a:defRPr/>
            </a:pPr>
            <a:r>
              <a:rPr lang="en-US" altLang="en-US" sz="1800" b="1" i="1" dirty="0"/>
              <a:t>The top management role in strategy development</a:t>
            </a:r>
            <a:r>
              <a:rPr lang="en-GB" altLang="en-US" sz="1800" b="1" i="1" dirty="0"/>
              <a:t>.</a:t>
            </a:r>
          </a:p>
          <a:p>
            <a:pPr marL="301625" indent="-301625">
              <a:buFont typeface="Arial" charset="0"/>
              <a:buChar char="•"/>
              <a:defRPr/>
            </a:pPr>
            <a:r>
              <a:rPr lang="en-GB" altLang="en-US" sz="1800" b="1" i="1" dirty="0">
                <a:solidFill>
                  <a:prstClr val="black"/>
                </a:solidFill>
              </a:rPr>
              <a:t>The roles of strategic planning.</a:t>
            </a:r>
          </a:p>
          <a:p>
            <a:pPr marL="301625" indent="-301625">
              <a:buFont typeface="Arial" charset="0"/>
              <a:buChar char="•"/>
              <a:defRPr/>
            </a:pPr>
            <a:r>
              <a:rPr lang="en-GB" altLang="en-US" sz="1800" b="1" i="1" dirty="0"/>
              <a:t>Different strategy development roles at different organisational levels.</a:t>
            </a:r>
          </a:p>
          <a:p>
            <a:pPr marL="301625" indent="-301625">
              <a:buFont typeface="Arial" charset="0"/>
              <a:buChar char="•"/>
              <a:defRPr/>
            </a:pPr>
            <a:r>
              <a:rPr lang="en-GB" altLang="en-US" sz="1800" b="1" i="1" dirty="0"/>
              <a:t>Strategic inflection points.</a:t>
            </a:r>
          </a:p>
          <a:p>
            <a:pPr marL="587375" indent="-285750">
              <a:defRPr/>
            </a:pPr>
            <a:endParaRPr lang="en-GB" altLang="en-US" sz="1800" b="1" i="1" dirty="0"/>
          </a:p>
          <a:p>
            <a:pPr marL="311150" indent="-9525" eaLnBrk="1" hangingPunct="1">
              <a:buFont typeface="Arial" charset="0"/>
              <a:buNone/>
              <a:defRPr/>
            </a:pPr>
            <a:r>
              <a:rPr lang="en-GB" altLang="en-US" sz="2400" b="1" dirty="0"/>
              <a:t>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63F3210-2C63-B049-B8CE-C74402DE0520}"/>
              </a:ext>
            </a:extLst>
          </p:cNvPr>
          <p:cNvSpPr>
            <a:spLocks noGrp="1"/>
          </p:cNvSpPr>
          <p:nvPr>
            <p:ph type="title"/>
          </p:nvPr>
        </p:nvSpPr>
        <p:spPr>
          <a:xfrm>
            <a:off x="28575" y="382588"/>
            <a:ext cx="9144000" cy="957262"/>
          </a:xfrm>
        </p:spPr>
        <p:txBody>
          <a:bodyPr>
            <a:normAutofit/>
          </a:bodyPr>
          <a:lstStyle/>
          <a:p>
            <a:pPr eaLnBrk="1" hangingPunct="1"/>
            <a:r>
              <a:rPr sz="3600" dirty="0"/>
              <a:t>Managing deliberate and emergent strategy</a:t>
            </a:r>
          </a:p>
        </p:txBody>
      </p:sp>
      <p:sp>
        <p:nvSpPr>
          <p:cNvPr id="32771" name="Content Placeholder 2">
            <a:extLst>
              <a:ext uri="{FF2B5EF4-FFF2-40B4-BE49-F238E27FC236}">
                <a16:creationId xmlns:a16="http://schemas.microsoft.com/office/drawing/2014/main" id="{2911D1C5-33C7-8F43-8117-9B340062CCC3}"/>
              </a:ext>
            </a:extLst>
          </p:cNvPr>
          <p:cNvSpPr>
            <a:spLocks noGrp="1"/>
          </p:cNvSpPr>
          <p:nvPr>
            <p:ph idx="1"/>
          </p:nvPr>
        </p:nvSpPr>
        <p:spPr>
          <a:xfrm>
            <a:off x="500063" y="1603375"/>
            <a:ext cx="8229600" cy="5154613"/>
          </a:xfrm>
        </p:spPr>
        <p:txBody>
          <a:bodyPr rtlCol="0">
            <a:normAutofit/>
          </a:bodyPr>
          <a:lstStyle/>
          <a:p>
            <a:pPr marL="0" indent="0" eaLnBrk="1" fontAlgn="auto" hangingPunct="1">
              <a:spcBef>
                <a:spcPts val="1200"/>
              </a:spcBef>
              <a:spcAft>
                <a:spcPts val="0"/>
              </a:spcAft>
              <a:buNone/>
              <a:tabLst>
                <a:tab pos="284163" algn="l"/>
                <a:tab pos="346075" algn="l"/>
              </a:tabLst>
              <a:defRPr/>
            </a:pPr>
            <a:r>
              <a:rPr lang="en-GB" sz="1800" b="1" i="1" dirty="0"/>
              <a:t>Unrealised strategy</a:t>
            </a:r>
          </a:p>
          <a:p>
            <a:pPr marL="292100" indent="19050" eaLnBrk="1" fontAlgn="auto" hangingPunct="1">
              <a:spcBef>
                <a:spcPts val="1200"/>
              </a:spcBef>
              <a:spcAft>
                <a:spcPts val="0"/>
              </a:spcAft>
              <a:buFont typeface="Arial" charset="0"/>
              <a:buNone/>
              <a:defRPr/>
            </a:pPr>
            <a:r>
              <a:rPr lang="en-GB" sz="1800" dirty="0"/>
              <a:t>Aspects of a deliberate strategy are not realised in practice – due unworkable or unacceptable plans or an emergent strategy that comes to dominate the plan.</a:t>
            </a:r>
          </a:p>
          <a:p>
            <a:pPr marL="292100" indent="19050" eaLnBrk="1" fontAlgn="auto" hangingPunct="1">
              <a:spcBef>
                <a:spcPts val="1200"/>
              </a:spcBef>
              <a:spcAft>
                <a:spcPts val="0"/>
              </a:spcAft>
              <a:buFont typeface="Arial" charset="0"/>
              <a:buNone/>
              <a:defRPr/>
            </a:pPr>
            <a:r>
              <a:rPr lang="en-GB" sz="1800" dirty="0"/>
              <a:t>Managers may espouse a deliberate strategy as a result of a strategic planning process, but the organisation may be following a different strategy in reality, for example, managers may espouse customer service but the organisation does not deliver it.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1E84F886-95F2-8E4D-B3E1-827EA6DA409E}"/>
              </a:ext>
            </a:extLst>
          </p:cNvPr>
          <p:cNvSpPr>
            <a:spLocks noGrp="1"/>
          </p:cNvSpPr>
          <p:nvPr>
            <p:ph type="title"/>
          </p:nvPr>
        </p:nvSpPr>
        <p:spPr>
          <a:xfrm>
            <a:off x="28575" y="382588"/>
            <a:ext cx="9144000" cy="957262"/>
          </a:xfrm>
        </p:spPr>
        <p:txBody>
          <a:bodyPr>
            <a:normAutofit/>
          </a:bodyPr>
          <a:lstStyle/>
          <a:p>
            <a:pPr eaLnBrk="1" hangingPunct="1"/>
            <a:r>
              <a:rPr sz="3600" dirty="0"/>
              <a:t>Managing deliberate and emergent strategy</a:t>
            </a:r>
          </a:p>
        </p:txBody>
      </p:sp>
      <p:sp>
        <p:nvSpPr>
          <p:cNvPr id="2" name="Content Placeholder 2">
            <a:extLst>
              <a:ext uri="{FF2B5EF4-FFF2-40B4-BE49-F238E27FC236}">
                <a16:creationId xmlns:a16="http://schemas.microsoft.com/office/drawing/2014/main" id="{D95F9DD5-95DE-9744-A662-426D659B5DA6}"/>
              </a:ext>
            </a:extLst>
          </p:cNvPr>
          <p:cNvSpPr>
            <a:spLocks noGrp="1"/>
          </p:cNvSpPr>
          <p:nvPr>
            <p:ph idx="1"/>
          </p:nvPr>
        </p:nvSpPr>
        <p:spPr>
          <a:xfrm>
            <a:off x="377386" y="1219564"/>
            <a:ext cx="8229600" cy="5167312"/>
          </a:xfrm>
        </p:spPr>
        <p:txBody>
          <a:bodyPr/>
          <a:lstStyle/>
          <a:p>
            <a:pPr marL="0" indent="0" eaLnBrk="1" hangingPunct="1">
              <a:buNone/>
              <a:defRPr/>
            </a:pPr>
            <a:r>
              <a:rPr lang="en-GB" altLang="en-US" sz="1800" b="1" i="1" dirty="0"/>
              <a:t>Managing deliberate strategy</a:t>
            </a:r>
          </a:p>
          <a:p>
            <a:pPr marL="301625" indent="9525" eaLnBrk="1" hangingPunct="1">
              <a:buFont typeface="Arial" charset="0"/>
              <a:buNone/>
              <a:defRPr/>
            </a:pPr>
            <a:r>
              <a:rPr lang="en-GB" altLang="en-US" sz="1800" dirty="0"/>
              <a:t>Feedback plays an important role as it may change deliberate strategy.</a:t>
            </a:r>
          </a:p>
          <a:p>
            <a:pPr marL="9525" indent="-9525" eaLnBrk="1" hangingPunct="1">
              <a:buFont typeface="Arial" charset="0"/>
              <a:buNone/>
              <a:defRPr/>
            </a:pPr>
            <a:endParaRPr lang="en-GB" altLang="en-US" sz="1800" dirty="0"/>
          </a:p>
          <a:p>
            <a:pPr marL="301625" indent="9525" eaLnBrk="1" hangingPunct="1">
              <a:buFont typeface="Arial" charset="0"/>
              <a:buNone/>
              <a:defRPr/>
            </a:pPr>
            <a:r>
              <a:rPr lang="en-GB" altLang="en-US" sz="1800" dirty="0"/>
              <a:t>Communication of strategy may give rise to immediate feedback from different stakeholders arguing for adjustments to that strategy.</a:t>
            </a:r>
          </a:p>
          <a:p>
            <a:pPr marL="301625" indent="9525" eaLnBrk="1" hangingPunct="1">
              <a:buFont typeface="Arial" charset="0"/>
              <a:buNone/>
              <a:defRPr/>
            </a:pPr>
            <a:endParaRPr lang="en-GB" altLang="en-US" sz="1800" dirty="0"/>
          </a:p>
          <a:p>
            <a:pPr marL="301625" indent="9525" eaLnBrk="1" hangingPunct="1">
              <a:buFont typeface="Arial" charset="0"/>
              <a:buNone/>
              <a:defRPr/>
            </a:pPr>
            <a:r>
              <a:rPr lang="en-GB" altLang="en-US" sz="1800" dirty="0"/>
              <a:t>Control systems set up to monitor the strategy may</a:t>
            </a:r>
            <a:br>
              <a:rPr lang="en-GB" altLang="en-US" sz="1800" dirty="0"/>
            </a:br>
            <a:r>
              <a:rPr lang="en-GB" altLang="en-US" sz="1800" dirty="0"/>
              <a:t>signal that key objectives are not being met. A</a:t>
            </a:r>
            <a:br>
              <a:rPr lang="en-GB" altLang="en-US" sz="1800" dirty="0"/>
            </a:br>
            <a:r>
              <a:rPr lang="en-GB" altLang="en-US" sz="1800" dirty="0"/>
              <a:t>strategy that requires too radical cultural changes</a:t>
            </a:r>
            <a:br>
              <a:rPr lang="en-GB" altLang="en-US" sz="1800" dirty="0"/>
            </a:br>
            <a:r>
              <a:rPr lang="en-GB" altLang="en-US" sz="1800" dirty="0"/>
              <a:t>may have to be adjusted. </a:t>
            </a:r>
          </a:p>
          <a:p>
            <a:pPr marL="57150" indent="-57150" eaLnBrk="1" hangingPunct="1">
              <a:buFont typeface="Arial" charset="0"/>
              <a:buNone/>
              <a:defRPr/>
            </a:pPr>
            <a:endParaRPr lang="en-GB" altLang="en-US" sz="2400" b="1"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3FD9A307-03BC-704C-A46D-B01F5F02E3C4}"/>
              </a:ext>
            </a:extLst>
          </p:cNvPr>
          <p:cNvSpPr>
            <a:spLocks noGrp="1"/>
          </p:cNvSpPr>
          <p:nvPr>
            <p:ph type="title"/>
          </p:nvPr>
        </p:nvSpPr>
        <p:spPr>
          <a:xfrm>
            <a:off x="28575" y="382588"/>
            <a:ext cx="9144000" cy="957262"/>
          </a:xfrm>
        </p:spPr>
        <p:txBody>
          <a:bodyPr>
            <a:normAutofit/>
          </a:bodyPr>
          <a:lstStyle/>
          <a:p>
            <a:pPr eaLnBrk="1" hangingPunct="1"/>
            <a:r>
              <a:rPr sz="3600" dirty="0"/>
              <a:t>Managing deliberate and emergent strategy</a:t>
            </a:r>
          </a:p>
        </p:txBody>
      </p:sp>
      <p:sp>
        <p:nvSpPr>
          <p:cNvPr id="2" name="Content Placeholder 2">
            <a:extLst>
              <a:ext uri="{FF2B5EF4-FFF2-40B4-BE49-F238E27FC236}">
                <a16:creationId xmlns:a16="http://schemas.microsoft.com/office/drawing/2014/main" id="{CCE2F8E0-BE6E-F749-BE31-9D4C0DBA47E6}"/>
              </a:ext>
            </a:extLst>
          </p:cNvPr>
          <p:cNvSpPr>
            <a:spLocks noGrp="1"/>
          </p:cNvSpPr>
          <p:nvPr>
            <p:ph idx="1"/>
          </p:nvPr>
        </p:nvSpPr>
        <p:spPr>
          <a:xfrm>
            <a:off x="201116" y="1243184"/>
            <a:ext cx="8469159" cy="4895850"/>
          </a:xfrm>
        </p:spPr>
        <p:txBody>
          <a:bodyPr>
            <a:normAutofit/>
          </a:bodyPr>
          <a:lstStyle/>
          <a:p>
            <a:pPr marL="0" indent="0" eaLnBrk="1" hangingPunct="1">
              <a:buNone/>
              <a:defRPr/>
            </a:pPr>
            <a:r>
              <a:rPr lang="en-GB" altLang="en-US" sz="1800" b="1" i="1" dirty="0"/>
              <a:t>Managing emergent strategy</a:t>
            </a:r>
          </a:p>
          <a:p>
            <a:pPr marL="292100" indent="9525" eaLnBrk="1" hangingPunct="1">
              <a:buFont typeface="Arial" charset="0"/>
              <a:buNone/>
              <a:defRPr/>
            </a:pPr>
            <a:r>
              <a:rPr lang="en-GB" altLang="en-US" sz="1800" dirty="0"/>
              <a:t>The processes of strategy development that give rise to emergent strategy are not unmanageable.</a:t>
            </a:r>
          </a:p>
          <a:p>
            <a:pPr marL="9525" indent="-9525" eaLnBrk="1" hangingPunct="1">
              <a:buFont typeface="Arial" charset="0"/>
              <a:buNone/>
              <a:defRPr/>
            </a:pPr>
            <a:endParaRPr lang="en-GB" altLang="en-US" sz="1800" dirty="0"/>
          </a:p>
          <a:p>
            <a:pPr marL="292100" indent="9525" eaLnBrk="1" hangingPunct="1">
              <a:buFont typeface="Arial" charset="0"/>
              <a:buNone/>
              <a:defRPr/>
            </a:pPr>
            <a:r>
              <a:rPr lang="en-GB" altLang="en-US" sz="1800" dirty="0"/>
              <a:t>Political processes can be analysed and managed.</a:t>
            </a:r>
          </a:p>
          <a:p>
            <a:pPr marL="292100" indent="9525" eaLnBrk="1" hangingPunct="1">
              <a:buFont typeface="Arial" charset="0"/>
              <a:buNone/>
              <a:defRPr/>
            </a:pPr>
            <a:endParaRPr lang="en-GB" altLang="en-US" sz="1800" dirty="0"/>
          </a:p>
          <a:p>
            <a:pPr marL="292100" indent="9525" eaLnBrk="1" hangingPunct="1">
              <a:buFont typeface="Arial" charset="0"/>
              <a:buNone/>
              <a:defRPr/>
            </a:pPr>
            <a:r>
              <a:rPr lang="en-GB" altLang="en-US" sz="1800" dirty="0"/>
              <a:t>Organisational structures and resource allocation can be changed.</a:t>
            </a:r>
          </a:p>
          <a:p>
            <a:pPr marL="292100" indent="9525" eaLnBrk="1" hangingPunct="1">
              <a:buFont typeface="Arial" charset="0"/>
              <a:buNone/>
              <a:defRPr/>
            </a:pPr>
            <a:endParaRPr lang="en-GB" altLang="en-US" sz="1800" dirty="0"/>
          </a:p>
          <a:p>
            <a:pPr marL="292100" indent="9525" eaLnBrk="1" hangingPunct="1">
              <a:buFont typeface="Arial" charset="0"/>
              <a:buNone/>
              <a:defRPr/>
            </a:pPr>
            <a:r>
              <a:rPr lang="en-GB" altLang="en-US" sz="1800" dirty="0"/>
              <a:t>A clear mission or vision can help direct the </a:t>
            </a:r>
            <a:br>
              <a:rPr lang="en-GB" altLang="en-US" sz="1800" dirty="0"/>
            </a:br>
            <a:r>
              <a:rPr lang="en-GB" altLang="en-US" sz="1800" dirty="0"/>
              <a:t>bottom-up strategy development and strategic</a:t>
            </a:r>
            <a:br>
              <a:rPr lang="en-GB" altLang="en-US" sz="1800" dirty="0"/>
            </a:br>
            <a:r>
              <a:rPr lang="en-GB" altLang="en-US" sz="1800" dirty="0"/>
              <a:t>planning systems can help coordinate the</a:t>
            </a:r>
            <a:br>
              <a:rPr lang="en-GB" altLang="en-US" sz="1800" dirty="0"/>
            </a:br>
            <a:r>
              <a:rPr lang="en-GB" altLang="en-US" sz="1800" dirty="0"/>
              <a:t>outcomes of such processes.</a:t>
            </a:r>
            <a:endParaRPr lang="en-GB" altLang="en-US" sz="1800" b="1"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73377BB3-15AC-DC42-A563-C7C15BAFF464}"/>
              </a:ext>
            </a:extLst>
          </p:cNvPr>
          <p:cNvSpPr>
            <a:spLocks noGrp="1"/>
          </p:cNvSpPr>
          <p:nvPr>
            <p:ph type="title"/>
          </p:nvPr>
        </p:nvSpPr>
        <p:spPr>
          <a:xfrm>
            <a:off x="457200" y="257175"/>
            <a:ext cx="8229600" cy="647700"/>
          </a:xfrm>
        </p:spPr>
        <p:txBody>
          <a:bodyPr>
            <a:normAutofit fontScale="90000"/>
          </a:bodyPr>
          <a:lstStyle/>
          <a:p>
            <a:pPr eaLnBrk="1" hangingPunct="1"/>
            <a:r>
              <a:t>The challenge of strategic drift</a:t>
            </a:r>
          </a:p>
        </p:txBody>
      </p:sp>
      <p:sp>
        <p:nvSpPr>
          <p:cNvPr id="34819" name="Content Placeholder 2">
            <a:extLst>
              <a:ext uri="{FF2B5EF4-FFF2-40B4-BE49-F238E27FC236}">
                <a16:creationId xmlns:a16="http://schemas.microsoft.com/office/drawing/2014/main" id="{033D21D9-27B7-014E-9738-EC61FB9D7C9B}"/>
              </a:ext>
            </a:extLst>
          </p:cNvPr>
          <p:cNvSpPr>
            <a:spLocks noGrp="1"/>
          </p:cNvSpPr>
          <p:nvPr>
            <p:ph idx="1"/>
          </p:nvPr>
        </p:nvSpPr>
        <p:spPr>
          <a:xfrm>
            <a:off x="519113" y="1509713"/>
            <a:ext cx="8301037" cy="5213350"/>
          </a:xfrm>
        </p:spPr>
        <p:txBody>
          <a:bodyPr/>
          <a:lstStyle/>
          <a:p>
            <a:pPr marL="0" indent="0" eaLnBrk="1" hangingPunct="1">
              <a:spcBef>
                <a:spcPts val="1200"/>
              </a:spcBef>
              <a:buFont typeface="Arial" charset="0"/>
              <a:buNone/>
              <a:defRPr/>
            </a:pPr>
            <a:r>
              <a:rPr lang="en-GB" altLang="en-US" sz="1800" b="1" i="1" dirty="0"/>
              <a:t>Strategic drift </a:t>
            </a:r>
            <a:r>
              <a:rPr lang="en-GB" altLang="en-US" sz="1800" dirty="0"/>
              <a:t>may be a natural outcome of the influence of political processes, organisational structure and systems and prior strategic decisions.</a:t>
            </a:r>
          </a:p>
          <a:p>
            <a:pPr marL="0" indent="0" eaLnBrk="1" hangingPunct="1">
              <a:spcBef>
                <a:spcPts val="1200"/>
              </a:spcBef>
              <a:buFont typeface="Arial" charset="0"/>
              <a:buNone/>
              <a:defRPr/>
            </a:pPr>
            <a:r>
              <a:rPr lang="en-GB" altLang="en-US" sz="1800" dirty="0"/>
              <a:t>Strategy development processes in organisations need to encourage people to have the capacity and willingness to challenge and change their core assumptions and ways of doing things</a:t>
            </a:r>
            <a:r>
              <a:rPr lang="en-GB" altLang="en-US" sz="2800" dirty="0"/>
              <a:t>.</a:t>
            </a:r>
          </a:p>
          <a:p>
            <a:pPr eaLnBrk="1" hangingPunct="1">
              <a:spcBef>
                <a:spcPts val="1200"/>
              </a:spcBef>
              <a:buFont typeface="Arial" charset="0"/>
              <a:buNone/>
              <a:defRP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9B52C97-C34E-4149-B546-B055B1474B33}"/>
              </a:ext>
            </a:extLst>
          </p:cNvPr>
          <p:cNvSpPr>
            <a:spLocks noGrp="1" noChangeArrowheads="1"/>
          </p:cNvSpPr>
          <p:nvPr>
            <p:ph type="title"/>
          </p:nvPr>
        </p:nvSpPr>
        <p:spPr>
          <a:xfrm>
            <a:off x="173515" y="197767"/>
            <a:ext cx="8796969" cy="1143000"/>
          </a:xfrm>
        </p:spPr>
        <p:txBody>
          <a:bodyPr>
            <a:noAutofit/>
          </a:bodyPr>
          <a:lstStyle/>
          <a:p>
            <a:pPr eaLnBrk="1" hangingPunct="1"/>
            <a:r>
              <a:rPr lang="en-US" altLang="en-US" sz="3600" dirty="0"/>
              <a:t>Lessons Learned About  Strategic Planning</a:t>
            </a:r>
          </a:p>
        </p:txBody>
      </p:sp>
      <p:sp>
        <p:nvSpPr>
          <p:cNvPr id="19459" name="Rectangle 3">
            <a:extLst>
              <a:ext uri="{FF2B5EF4-FFF2-40B4-BE49-F238E27FC236}">
                <a16:creationId xmlns:a16="http://schemas.microsoft.com/office/drawing/2014/main" id="{51C989C3-89F2-1742-B924-209AA9E14520}"/>
              </a:ext>
            </a:extLst>
          </p:cNvPr>
          <p:cNvSpPr>
            <a:spLocks noGrp="1" noChangeArrowheads="1"/>
          </p:cNvSpPr>
          <p:nvPr>
            <p:ph type="body" idx="1"/>
          </p:nvPr>
        </p:nvSpPr>
        <p:spPr/>
        <p:txBody>
          <a:bodyPr>
            <a:normAutofit/>
          </a:bodyPr>
          <a:lstStyle/>
          <a:p>
            <a:pPr eaLnBrk="1" hangingPunct="1"/>
            <a:r>
              <a:rPr lang="en-US" altLang="en-US" sz="1800" dirty="0"/>
              <a:t>Plans must be tailored to </a:t>
            </a:r>
            <a:r>
              <a:rPr lang="en-US" altLang="en-US" sz="1800" dirty="0" err="1"/>
              <a:t>organisation</a:t>
            </a:r>
            <a:r>
              <a:rPr lang="en-US" altLang="en-US" sz="1800" dirty="0"/>
              <a:t>.</a:t>
            </a:r>
          </a:p>
          <a:p>
            <a:pPr eaLnBrk="1" hangingPunct="1"/>
            <a:r>
              <a:rPr lang="en-US" altLang="en-US" sz="1800" dirty="0"/>
              <a:t>No one size ‘fits’ all.</a:t>
            </a:r>
          </a:p>
          <a:p>
            <a:pPr eaLnBrk="1" hangingPunct="1"/>
            <a:r>
              <a:rPr lang="en-US" altLang="en-US" sz="1800" dirty="0"/>
              <a:t>Time to complete takes longer – expect 50% more than planned.</a:t>
            </a:r>
          </a:p>
          <a:p>
            <a:pPr eaLnBrk="1" hangingPunct="1"/>
            <a:r>
              <a:rPr lang="en-US" altLang="en-US" sz="1800" dirty="0"/>
              <a:t>Process needs a shepherd.</a:t>
            </a:r>
          </a:p>
          <a:p>
            <a:pPr eaLnBrk="1" hangingPunct="1"/>
            <a:r>
              <a:rPr lang="en-US" altLang="en-US" sz="1800" dirty="0"/>
              <a:t>Visionaries needed at beginning and detail types thereafter.</a:t>
            </a:r>
          </a:p>
        </p:txBody>
      </p:sp>
    </p:spTree>
    <p:extLst>
      <p:ext uri="{BB962C8B-B14F-4D97-AF65-F5344CB8AC3E}">
        <p14:creationId xmlns:p14="http://schemas.microsoft.com/office/powerpoint/2010/main" val="8104374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D158A28-B89E-A74D-859A-422904CC2543}"/>
              </a:ext>
            </a:extLst>
          </p:cNvPr>
          <p:cNvSpPr>
            <a:spLocks noGrp="1"/>
          </p:cNvSpPr>
          <p:nvPr>
            <p:ph type="title"/>
          </p:nvPr>
        </p:nvSpPr>
        <p:spPr>
          <a:xfrm>
            <a:off x="457200" y="260350"/>
            <a:ext cx="8229600" cy="641350"/>
          </a:xfrm>
        </p:spPr>
        <p:txBody>
          <a:bodyPr>
            <a:normAutofit fontScale="90000"/>
          </a:bodyPr>
          <a:lstStyle/>
          <a:p>
            <a:pPr eaLnBrk="1" hangingPunct="1"/>
            <a:r>
              <a:rPr lang="en-US" dirty="0"/>
              <a:t>Session 2 - Learning outcomes </a:t>
            </a:r>
          </a:p>
        </p:txBody>
      </p:sp>
      <p:sp>
        <p:nvSpPr>
          <p:cNvPr id="525315" name="Rectangle 3">
            <a:extLst>
              <a:ext uri="{FF2B5EF4-FFF2-40B4-BE49-F238E27FC236}">
                <a16:creationId xmlns:a16="http://schemas.microsoft.com/office/drawing/2014/main" id="{E2D51443-D05F-442C-BFE0-6B3BF4C3C705}"/>
              </a:ext>
            </a:extLst>
          </p:cNvPr>
          <p:cNvSpPr>
            <a:spLocks noGrp="1"/>
          </p:cNvSpPr>
          <p:nvPr>
            <p:ph idx="1"/>
          </p:nvPr>
        </p:nvSpPr>
        <p:spPr>
          <a:xfrm>
            <a:off x="396081" y="796131"/>
            <a:ext cx="8351837" cy="5265737"/>
          </a:xfrm>
        </p:spPr>
        <p:txBody>
          <a:bodyPr>
            <a:noAutofit/>
          </a:bodyPr>
          <a:lstStyle/>
          <a:p>
            <a:pPr marL="288925" indent="-288925" eaLnBrk="1" hangingPunct="1">
              <a:defRPr/>
            </a:pPr>
            <a:r>
              <a:rPr lang="en-US" altLang="en-US" sz="1800" dirty="0"/>
              <a:t>Assess </a:t>
            </a:r>
            <a:r>
              <a:rPr lang="en-US" altLang="en-US" sz="1800" b="1" i="1" dirty="0"/>
              <a:t>who to involve </a:t>
            </a:r>
            <a:r>
              <a:rPr lang="en-US" altLang="en-US" sz="1800" dirty="0"/>
              <a:t>in </a:t>
            </a:r>
            <a:r>
              <a:rPr lang="en-US" altLang="en-US" sz="1800" dirty="0" err="1"/>
              <a:t>strategising</a:t>
            </a:r>
            <a:endParaRPr lang="en-US" altLang="en-US" sz="1800" dirty="0"/>
          </a:p>
          <a:p>
            <a:pPr marL="1089025" lvl="2" indent="-288925" eaLnBrk="1" hangingPunct="1">
              <a:defRPr/>
            </a:pPr>
            <a:r>
              <a:rPr lang="en-US" altLang="en-US" sz="1800" i="1" dirty="0"/>
              <a:t>top managers</a:t>
            </a:r>
            <a:r>
              <a:rPr lang="en-US" altLang="en-US" sz="1800" dirty="0"/>
              <a:t>,</a:t>
            </a:r>
            <a:r>
              <a:rPr lang="en-US" altLang="en-US" sz="1800" i="1" dirty="0"/>
              <a:t> </a:t>
            </a:r>
          </a:p>
          <a:p>
            <a:pPr marL="1089025" lvl="2" indent="-288925" eaLnBrk="1" hangingPunct="1">
              <a:defRPr/>
            </a:pPr>
            <a:r>
              <a:rPr lang="en-US" altLang="en-US" sz="1800" i="1" dirty="0"/>
              <a:t>strategic planners </a:t>
            </a:r>
            <a:endParaRPr lang="en-US" altLang="en-US" sz="1800" dirty="0"/>
          </a:p>
          <a:p>
            <a:pPr marL="1089025" lvl="2" indent="-288925" eaLnBrk="1" hangingPunct="1">
              <a:defRPr/>
            </a:pPr>
            <a:r>
              <a:rPr lang="en-US" altLang="en-US" sz="1800" i="1" dirty="0"/>
              <a:t>middle managers.</a:t>
            </a:r>
            <a:endParaRPr lang="en-US" altLang="en-US" sz="1800" dirty="0"/>
          </a:p>
          <a:p>
            <a:pPr marL="288925" indent="-288925" eaLnBrk="1" hangingPunct="1">
              <a:defRPr/>
            </a:pPr>
            <a:r>
              <a:rPr lang="en-US" altLang="en-US" sz="1800" dirty="0"/>
              <a:t>Evaluate </a:t>
            </a:r>
            <a:r>
              <a:rPr lang="en-US" altLang="en-US" sz="1800" b="1" i="1" dirty="0"/>
              <a:t>different approaches </a:t>
            </a:r>
            <a:r>
              <a:rPr lang="en-US" altLang="en-US" sz="1800" dirty="0"/>
              <a:t>to </a:t>
            </a:r>
            <a:r>
              <a:rPr lang="en-US" altLang="en-US" sz="1800" dirty="0" err="1"/>
              <a:t>strategising</a:t>
            </a:r>
            <a:r>
              <a:rPr lang="en-US" altLang="en-US" sz="1800" dirty="0"/>
              <a:t> activity</a:t>
            </a:r>
          </a:p>
          <a:p>
            <a:pPr marL="1089025" lvl="2" indent="-288925" eaLnBrk="1" hangingPunct="1">
              <a:defRPr/>
            </a:pPr>
            <a:r>
              <a:rPr lang="en-US" altLang="en-US" sz="1800" i="1" dirty="0"/>
              <a:t>analysis, </a:t>
            </a:r>
          </a:p>
          <a:p>
            <a:pPr marL="1089025" lvl="2" indent="-288925" eaLnBrk="1" hangingPunct="1">
              <a:defRPr/>
            </a:pPr>
            <a:r>
              <a:rPr lang="en-US" altLang="en-US" sz="1800" i="1" dirty="0"/>
              <a:t>decision-making</a:t>
            </a:r>
          </a:p>
          <a:p>
            <a:pPr marL="1089025" lvl="2" indent="-288925" eaLnBrk="1" hangingPunct="1">
              <a:defRPr/>
            </a:pPr>
            <a:r>
              <a:rPr lang="en-US" altLang="en-US" sz="1800" i="1" dirty="0"/>
              <a:t>communicating.</a:t>
            </a:r>
          </a:p>
          <a:p>
            <a:pPr marL="288925" indent="-288925" eaLnBrk="1" hangingPunct="1">
              <a:defRPr/>
            </a:pPr>
            <a:r>
              <a:rPr lang="en-US" altLang="en-US" sz="1800" dirty="0" err="1"/>
              <a:t>Recognise</a:t>
            </a:r>
            <a:r>
              <a:rPr lang="en-US" altLang="en-US" sz="1800" dirty="0"/>
              <a:t> </a:t>
            </a:r>
            <a:r>
              <a:rPr lang="en-US" altLang="en-US" sz="1800" b="1" i="1" dirty="0"/>
              <a:t>key elements </a:t>
            </a:r>
            <a:r>
              <a:rPr lang="en-US" altLang="en-US" sz="1800" dirty="0"/>
              <a:t>in various common strategy </a:t>
            </a:r>
          </a:p>
          <a:p>
            <a:pPr marL="0" indent="292100" eaLnBrk="1" hangingPunct="1">
              <a:spcBef>
                <a:spcPts val="0"/>
              </a:spcBef>
              <a:buFont typeface="Arial" panose="020B0604020202020204" pitchFamily="34" charset="0"/>
              <a:buNone/>
              <a:defRPr/>
            </a:pPr>
            <a:r>
              <a:rPr lang="en-US" altLang="en-US" sz="1800" dirty="0"/>
              <a:t>methodologies</a:t>
            </a:r>
          </a:p>
          <a:p>
            <a:pPr marL="1089025" lvl="2" indent="-288925" eaLnBrk="1" hangingPunct="1">
              <a:defRPr/>
            </a:pPr>
            <a:r>
              <a:rPr lang="en-US" altLang="en-US" sz="1800" i="1" dirty="0"/>
              <a:t>strategy workshops, </a:t>
            </a:r>
          </a:p>
          <a:p>
            <a:pPr marL="1089025" lvl="2" indent="-288925" eaLnBrk="1" hangingPunct="1">
              <a:defRPr/>
            </a:pPr>
            <a:r>
              <a:rPr lang="en-US" altLang="en-US" sz="1800" i="1" dirty="0"/>
              <a:t>writing business cases and strategic plans.</a:t>
            </a:r>
          </a:p>
        </p:txBody>
      </p:sp>
    </p:spTree>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25315">
                                            <p:txEl>
                                              <p:pRg st="0" end="0"/>
                                            </p:txEl>
                                          </p:spTgt>
                                        </p:tgtEl>
                                        <p:attrNameLst>
                                          <p:attrName>style.visibility</p:attrName>
                                        </p:attrNameLst>
                                      </p:cBhvr>
                                      <p:to>
                                        <p:strVal val="visible"/>
                                      </p:to>
                                    </p:set>
                                    <p:animEffect transition="in" filter="blinds(horizontal)">
                                      <p:cBhvr>
                                        <p:cTn id="7" dur="500"/>
                                        <p:tgtEl>
                                          <p:spTgt spid="525315">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525315">
                                            <p:txEl>
                                              <p:pRg st="1" end="1"/>
                                            </p:txEl>
                                          </p:spTgt>
                                        </p:tgtEl>
                                        <p:attrNameLst>
                                          <p:attrName>style.visibility</p:attrName>
                                        </p:attrNameLst>
                                      </p:cBhvr>
                                      <p:to>
                                        <p:strVal val="visible"/>
                                      </p:to>
                                    </p:set>
                                    <p:animEffect transition="in" filter="blinds(horizontal)">
                                      <p:cBhvr>
                                        <p:cTn id="10" dur="500"/>
                                        <p:tgtEl>
                                          <p:spTgt spid="525315">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525315">
                                            <p:txEl>
                                              <p:pRg st="2" end="2"/>
                                            </p:txEl>
                                          </p:spTgt>
                                        </p:tgtEl>
                                        <p:attrNameLst>
                                          <p:attrName>style.visibility</p:attrName>
                                        </p:attrNameLst>
                                      </p:cBhvr>
                                      <p:to>
                                        <p:strVal val="visible"/>
                                      </p:to>
                                    </p:set>
                                    <p:animEffect transition="in" filter="blinds(horizontal)">
                                      <p:cBhvr>
                                        <p:cTn id="13" dur="500"/>
                                        <p:tgtEl>
                                          <p:spTgt spid="525315">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525315">
                                            <p:txEl>
                                              <p:pRg st="3" end="3"/>
                                            </p:txEl>
                                          </p:spTgt>
                                        </p:tgtEl>
                                        <p:attrNameLst>
                                          <p:attrName>style.visibility</p:attrName>
                                        </p:attrNameLst>
                                      </p:cBhvr>
                                      <p:to>
                                        <p:strVal val="visible"/>
                                      </p:to>
                                    </p:set>
                                    <p:animEffect transition="in" filter="blinds(horizontal)">
                                      <p:cBhvr>
                                        <p:cTn id="16" dur="500"/>
                                        <p:tgtEl>
                                          <p:spTgt spid="525315">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525315">
                                            <p:txEl>
                                              <p:pRg st="4" end="4"/>
                                            </p:txEl>
                                          </p:spTgt>
                                        </p:tgtEl>
                                        <p:attrNameLst>
                                          <p:attrName>style.visibility</p:attrName>
                                        </p:attrNameLst>
                                      </p:cBhvr>
                                      <p:to>
                                        <p:strVal val="visible"/>
                                      </p:to>
                                    </p:set>
                                    <p:animEffect transition="in" filter="blinds(horizontal)">
                                      <p:cBhvr>
                                        <p:cTn id="21" dur="500"/>
                                        <p:tgtEl>
                                          <p:spTgt spid="525315">
                                            <p:txEl>
                                              <p:pRg st="4" end="4"/>
                                            </p:txEl>
                                          </p:spTgt>
                                        </p:tgtEl>
                                      </p:cBhvr>
                                    </p:animEffect>
                                  </p:childTnLst>
                                </p:cTn>
                              </p:par>
                              <p:par>
                                <p:cTn id="22" presetID="3" presetClass="entr" presetSubtype="10" fill="hold" grpId="0" nodeType="withEffect">
                                  <p:stCondLst>
                                    <p:cond delay="0"/>
                                  </p:stCondLst>
                                  <p:childTnLst>
                                    <p:set>
                                      <p:cBhvr>
                                        <p:cTn id="23" dur="1" fill="hold">
                                          <p:stCondLst>
                                            <p:cond delay="0"/>
                                          </p:stCondLst>
                                        </p:cTn>
                                        <p:tgtEl>
                                          <p:spTgt spid="525315">
                                            <p:txEl>
                                              <p:pRg st="5" end="5"/>
                                            </p:txEl>
                                          </p:spTgt>
                                        </p:tgtEl>
                                        <p:attrNameLst>
                                          <p:attrName>style.visibility</p:attrName>
                                        </p:attrNameLst>
                                      </p:cBhvr>
                                      <p:to>
                                        <p:strVal val="visible"/>
                                      </p:to>
                                    </p:set>
                                    <p:animEffect transition="in" filter="blinds(horizontal)">
                                      <p:cBhvr>
                                        <p:cTn id="24" dur="500"/>
                                        <p:tgtEl>
                                          <p:spTgt spid="525315">
                                            <p:txEl>
                                              <p:pRg st="5" end="5"/>
                                            </p:txEl>
                                          </p:spTgt>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525315">
                                            <p:txEl>
                                              <p:pRg st="6" end="6"/>
                                            </p:txEl>
                                          </p:spTgt>
                                        </p:tgtEl>
                                        <p:attrNameLst>
                                          <p:attrName>style.visibility</p:attrName>
                                        </p:attrNameLst>
                                      </p:cBhvr>
                                      <p:to>
                                        <p:strVal val="visible"/>
                                      </p:to>
                                    </p:set>
                                    <p:animEffect transition="in" filter="blinds(horizontal)">
                                      <p:cBhvr>
                                        <p:cTn id="27" dur="500"/>
                                        <p:tgtEl>
                                          <p:spTgt spid="525315">
                                            <p:txEl>
                                              <p:pRg st="6" end="6"/>
                                            </p:txEl>
                                          </p:spTgt>
                                        </p:tgtEl>
                                      </p:cBhvr>
                                    </p:animEffect>
                                  </p:childTnLst>
                                </p:cTn>
                              </p:par>
                              <p:par>
                                <p:cTn id="28" presetID="3" presetClass="entr" presetSubtype="10" fill="hold" grpId="0" nodeType="withEffect">
                                  <p:stCondLst>
                                    <p:cond delay="0"/>
                                  </p:stCondLst>
                                  <p:childTnLst>
                                    <p:set>
                                      <p:cBhvr>
                                        <p:cTn id="29" dur="1" fill="hold">
                                          <p:stCondLst>
                                            <p:cond delay="0"/>
                                          </p:stCondLst>
                                        </p:cTn>
                                        <p:tgtEl>
                                          <p:spTgt spid="525315">
                                            <p:txEl>
                                              <p:pRg st="7" end="7"/>
                                            </p:txEl>
                                          </p:spTgt>
                                        </p:tgtEl>
                                        <p:attrNameLst>
                                          <p:attrName>style.visibility</p:attrName>
                                        </p:attrNameLst>
                                      </p:cBhvr>
                                      <p:to>
                                        <p:strVal val="visible"/>
                                      </p:to>
                                    </p:set>
                                    <p:animEffect transition="in" filter="blinds(horizontal)">
                                      <p:cBhvr>
                                        <p:cTn id="30" dur="500"/>
                                        <p:tgtEl>
                                          <p:spTgt spid="525315">
                                            <p:txEl>
                                              <p:pRg st="7" end="7"/>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3" presetClass="entr" presetSubtype="10" fill="hold" grpId="0" nodeType="clickEffect">
                                  <p:stCondLst>
                                    <p:cond delay="0"/>
                                  </p:stCondLst>
                                  <p:childTnLst>
                                    <p:set>
                                      <p:cBhvr>
                                        <p:cTn id="34" dur="1" fill="hold">
                                          <p:stCondLst>
                                            <p:cond delay="0"/>
                                          </p:stCondLst>
                                        </p:cTn>
                                        <p:tgtEl>
                                          <p:spTgt spid="525315">
                                            <p:txEl>
                                              <p:pRg st="8" end="8"/>
                                            </p:txEl>
                                          </p:spTgt>
                                        </p:tgtEl>
                                        <p:attrNameLst>
                                          <p:attrName>style.visibility</p:attrName>
                                        </p:attrNameLst>
                                      </p:cBhvr>
                                      <p:to>
                                        <p:strVal val="visible"/>
                                      </p:to>
                                    </p:set>
                                    <p:animEffect transition="in" filter="blinds(horizontal)">
                                      <p:cBhvr>
                                        <p:cTn id="35" dur="500"/>
                                        <p:tgtEl>
                                          <p:spTgt spid="525315">
                                            <p:txEl>
                                              <p:pRg st="8" end="8"/>
                                            </p:txEl>
                                          </p:spTgt>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3" presetClass="entr" presetSubtype="10" fill="hold" grpId="0" nodeType="clickEffect">
                                  <p:stCondLst>
                                    <p:cond delay="0"/>
                                  </p:stCondLst>
                                  <p:childTnLst>
                                    <p:set>
                                      <p:cBhvr>
                                        <p:cTn id="39" dur="1" fill="hold">
                                          <p:stCondLst>
                                            <p:cond delay="0"/>
                                          </p:stCondLst>
                                        </p:cTn>
                                        <p:tgtEl>
                                          <p:spTgt spid="525315">
                                            <p:txEl>
                                              <p:pRg st="9" end="9"/>
                                            </p:txEl>
                                          </p:spTgt>
                                        </p:tgtEl>
                                        <p:attrNameLst>
                                          <p:attrName>style.visibility</p:attrName>
                                        </p:attrNameLst>
                                      </p:cBhvr>
                                      <p:to>
                                        <p:strVal val="visible"/>
                                      </p:to>
                                    </p:set>
                                    <p:animEffect transition="in" filter="blinds(horizontal)">
                                      <p:cBhvr>
                                        <p:cTn id="40" dur="500"/>
                                        <p:tgtEl>
                                          <p:spTgt spid="525315">
                                            <p:txEl>
                                              <p:pRg st="9" end="9"/>
                                            </p:txEl>
                                          </p:spTgt>
                                        </p:tgtEl>
                                      </p:cBhvr>
                                    </p:animEffect>
                                  </p:childTnLst>
                                </p:cTn>
                              </p:par>
                              <p:par>
                                <p:cTn id="41" presetID="3" presetClass="entr" presetSubtype="10" fill="hold" grpId="0" nodeType="withEffect">
                                  <p:stCondLst>
                                    <p:cond delay="0"/>
                                  </p:stCondLst>
                                  <p:childTnLst>
                                    <p:set>
                                      <p:cBhvr>
                                        <p:cTn id="42" dur="1" fill="hold">
                                          <p:stCondLst>
                                            <p:cond delay="0"/>
                                          </p:stCondLst>
                                        </p:cTn>
                                        <p:tgtEl>
                                          <p:spTgt spid="525315">
                                            <p:txEl>
                                              <p:pRg st="10" end="10"/>
                                            </p:txEl>
                                          </p:spTgt>
                                        </p:tgtEl>
                                        <p:attrNameLst>
                                          <p:attrName>style.visibility</p:attrName>
                                        </p:attrNameLst>
                                      </p:cBhvr>
                                      <p:to>
                                        <p:strVal val="visible"/>
                                      </p:to>
                                    </p:set>
                                    <p:animEffect transition="in" filter="blinds(horizontal)">
                                      <p:cBhvr>
                                        <p:cTn id="43" dur="500"/>
                                        <p:tgtEl>
                                          <p:spTgt spid="525315">
                                            <p:txEl>
                                              <p:pRg st="10" end="10"/>
                                            </p:txEl>
                                          </p:spTgt>
                                        </p:tgtEl>
                                      </p:cBhvr>
                                    </p:animEffect>
                                  </p:childTnLst>
                                </p:cTn>
                              </p:par>
                              <p:par>
                                <p:cTn id="44" presetID="3" presetClass="entr" presetSubtype="10" fill="hold" grpId="0" nodeType="withEffect">
                                  <p:stCondLst>
                                    <p:cond delay="0"/>
                                  </p:stCondLst>
                                  <p:childTnLst>
                                    <p:set>
                                      <p:cBhvr>
                                        <p:cTn id="45" dur="1" fill="hold">
                                          <p:stCondLst>
                                            <p:cond delay="0"/>
                                          </p:stCondLst>
                                        </p:cTn>
                                        <p:tgtEl>
                                          <p:spTgt spid="525315">
                                            <p:txEl>
                                              <p:pRg st="11" end="11"/>
                                            </p:txEl>
                                          </p:spTgt>
                                        </p:tgtEl>
                                        <p:attrNameLst>
                                          <p:attrName>style.visibility</p:attrName>
                                        </p:attrNameLst>
                                      </p:cBhvr>
                                      <p:to>
                                        <p:strVal val="visible"/>
                                      </p:to>
                                    </p:set>
                                    <p:animEffect transition="in" filter="blinds(horizontal)">
                                      <p:cBhvr>
                                        <p:cTn id="46" dur="500"/>
                                        <p:tgtEl>
                                          <p:spTgt spid="52531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531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AFC52D1-6152-BC45-A2D1-70FEEA35DB27}"/>
              </a:ext>
            </a:extLst>
          </p:cNvPr>
          <p:cNvSpPr>
            <a:spLocks noGrp="1"/>
          </p:cNvSpPr>
          <p:nvPr>
            <p:ph type="title"/>
          </p:nvPr>
        </p:nvSpPr>
        <p:spPr>
          <a:xfrm>
            <a:off x="457200" y="333375"/>
            <a:ext cx="8229600" cy="1063625"/>
          </a:xfrm>
        </p:spPr>
        <p:txBody>
          <a:bodyPr>
            <a:normAutofit fontScale="90000"/>
          </a:bodyPr>
          <a:lstStyle/>
          <a:p>
            <a:pPr eaLnBrk="1" hangingPunct="1"/>
            <a:r>
              <a:t>The strategists – top managers</a:t>
            </a:r>
            <a:br>
              <a:rPr/>
            </a:br>
            <a:r>
              <a:t>and directors</a:t>
            </a:r>
            <a:endParaRPr lang="en-US"/>
          </a:p>
        </p:txBody>
      </p:sp>
      <p:grpSp>
        <p:nvGrpSpPr>
          <p:cNvPr id="26627" name="Group 1">
            <a:extLst>
              <a:ext uri="{FF2B5EF4-FFF2-40B4-BE49-F238E27FC236}">
                <a16:creationId xmlns:a16="http://schemas.microsoft.com/office/drawing/2014/main" id="{42BCE892-DB0A-2343-9471-6A7B10F03076}"/>
              </a:ext>
            </a:extLst>
          </p:cNvPr>
          <p:cNvGrpSpPr>
            <a:grpSpLocks/>
          </p:cNvGrpSpPr>
          <p:nvPr/>
        </p:nvGrpSpPr>
        <p:grpSpPr bwMode="auto">
          <a:xfrm>
            <a:off x="1634331" y="1520328"/>
            <a:ext cx="5780021" cy="3977089"/>
            <a:chOff x="1403350" y="1628775"/>
            <a:chExt cx="6408738" cy="4679950"/>
          </a:xfrm>
        </p:grpSpPr>
        <p:sp>
          <p:nvSpPr>
            <p:cNvPr id="531459" name="AutoShape 3">
              <a:extLst>
                <a:ext uri="{FF2B5EF4-FFF2-40B4-BE49-F238E27FC236}">
                  <a16:creationId xmlns:a16="http://schemas.microsoft.com/office/drawing/2014/main" id="{C92909FF-9504-4E14-903B-B5A3A6896AAA}"/>
                </a:ext>
              </a:extLst>
            </p:cNvPr>
            <p:cNvSpPr>
              <a:spLocks noChangeArrowheads="1"/>
            </p:cNvSpPr>
            <p:nvPr/>
          </p:nvSpPr>
          <p:spPr bwMode="auto">
            <a:xfrm>
              <a:off x="1476078" y="1628775"/>
              <a:ext cx="6336010" cy="1513236"/>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Chief Executive Officer (Chief Constable)</a:t>
              </a:r>
            </a:p>
            <a:p>
              <a:pPr algn="ctr" eaLnBrk="1" hangingPunct="1">
                <a:defRPr/>
              </a:pPr>
              <a:r>
                <a:rPr lang="en-US" dirty="0">
                  <a:latin typeface="Arial" panose="020B0604020202020204" pitchFamily="34" charset="0"/>
                  <a:cs typeface="Arial" panose="020B0604020202020204" pitchFamily="34" charset="0"/>
                </a:rPr>
                <a:t> – often seen as </a:t>
              </a:r>
            </a:p>
            <a:p>
              <a:pPr algn="ctr" eaLnBrk="1" hangingPunct="1">
                <a:defRPr/>
              </a:pPr>
              <a:r>
                <a:rPr lang="en-US" dirty="0">
                  <a:latin typeface="Arial" panose="020B0604020202020204" pitchFamily="34" charset="0"/>
                  <a:cs typeface="Arial" panose="020B0604020202020204" pitchFamily="34" charset="0"/>
                </a:rPr>
                <a:t>the strategic leader but need to avoid </a:t>
              </a:r>
            </a:p>
            <a:p>
              <a:pPr algn="ctr" eaLnBrk="1" hangingPunct="1">
                <a:defRPr/>
              </a:pPr>
              <a:r>
                <a:rPr lang="en-US" dirty="0">
                  <a:latin typeface="Arial" panose="020B0604020202020204" pitchFamily="34" charset="0"/>
                  <a:cs typeface="Arial" panose="020B0604020202020204" pitchFamily="34" charset="0"/>
                </a:rPr>
                <a:t>excessive personalisation of the </a:t>
              </a:r>
            </a:p>
            <a:p>
              <a:pPr algn="ctr" eaLnBrk="1" hangingPunct="1">
                <a:defRPr/>
              </a:pPr>
              <a:r>
                <a:rPr lang="en-US" dirty="0">
                  <a:latin typeface="Arial" panose="020B0604020202020204" pitchFamily="34" charset="0"/>
                  <a:cs typeface="Arial" panose="020B0604020202020204" pitchFamily="34" charset="0"/>
                </a:rPr>
                <a:t>strategy and over-confidence. </a:t>
              </a:r>
            </a:p>
          </p:txBody>
        </p:sp>
        <p:sp>
          <p:nvSpPr>
            <p:cNvPr id="531460" name="AutoShape 4">
              <a:extLst>
                <a:ext uri="{FF2B5EF4-FFF2-40B4-BE49-F238E27FC236}">
                  <a16:creationId xmlns:a16="http://schemas.microsoft.com/office/drawing/2014/main" id="{9B4079D9-9707-4001-99F4-A68DB63DE6A8}"/>
                </a:ext>
              </a:extLst>
            </p:cNvPr>
            <p:cNvSpPr>
              <a:spLocks noChangeArrowheads="1"/>
            </p:cNvSpPr>
            <p:nvPr/>
          </p:nvSpPr>
          <p:spPr bwMode="auto">
            <a:xfrm>
              <a:off x="1476077" y="3278790"/>
              <a:ext cx="6336010" cy="1381650"/>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Top management team (Executive leadership Team) </a:t>
              </a:r>
            </a:p>
            <a:p>
              <a:pPr algn="ctr" eaLnBrk="1" hangingPunct="1">
                <a:defRPr/>
              </a:pPr>
              <a:r>
                <a:rPr lang="en-US" dirty="0">
                  <a:latin typeface="Arial" panose="020B0604020202020204" pitchFamily="34" charset="0"/>
                  <a:cs typeface="Arial" panose="020B0604020202020204" pitchFamily="34" charset="0"/>
                </a:rPr>
                <a:t>the executive </a:t>
              </a:r>
            </a:p>
            <a:p>
              <a:pPr algn="ctr" eaLnBrk="1" hangingPunct="1">
                <a:defRPr/>
              </a:pPr>
              <a:r>
                <a:rPr lang="en-US" dirty="0">
                  <a:latin typeface="Arial" panose="020B0604020202020204" pitchFamily="34" charset="0"/>
                  <a:cs typeface="Arial" panose="020B0604020202020204" pitchFamily="34" charset="0"/>
                </a:rPr>
                <a:t>directors that share strategic responsibility </a:t>
              </a:r>
            </a:p>
            <a:p>
              <a:pPr algn="ctr" eaLnBrk="1" hangingPunct="1">
                <a:defRPr/>
              </a:pPr>
              <a:r>
                <a:rPr lang="en-US" dirty="0">
                  <a:latin typeface="Arial" panose="020B0604020202020204" pitchFamily="34" charset="0"/>
                  <a:cs typeface="Arial" panose="020B0604020202020204" pitchFamily="34" charset="0"/>
                </a:rPr>
                <a:t>but need to avoid the risk of ‘groupthink’.</a:t>
              </a:r>
            </a:p>
          </p:txBody>
        </p:sp>
        <p:sp>
          <p:nvSpPr>
            <p:cNvPr id="531461" name="AutoShape 5">
              <a:extLst>
                <a:ext uri="{FF2B5EF4-FFF2-40B4-BE49-F238E27FC236}">
                  <a16:creationId xmlns:a16="http://schemas.microsoft.com/office/drawing/2014/main" id="{3CA17090-4339-49F0-999E-2C77933BE169}"/>
                </a:ext>
              </a:extLst>
            </p:cNvPr>
            <p:cNvSpPr>
              <a:spLocks noChangeArrowheads="1"/>
            </p:cNvSpPr>
            <p:nvPr/>
          </p:nvSpPr>
          <p:spPr bwMode="auto">
            <a:xfrm>
              <a:off x="1403350" y="4797221"/>
              <a:ext cx="6337741" cy="1511504"/>
            </a:xfrm>
            <a:prstGeom prst="roundRect">
              <a:avLst>
                <a:gd name="adj" fmla="val 16667"/>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eaLnBrk="1" hangingPunct="1">
                <a:defRPr/>
              </a:pPr>
              <a:r>
                <a:rPr lang="en-US" b="1" dirty="0">
                  <a:latin typeface="Arial" panose="020B0604020202020204" pitchFamily="34" charset="0"/>
                  <a:cs typeface="Arial" panose="020B0604020202020204" pitchFamily="34" charset="0"/>
                </a:rPr>
                <a:t>Non-executive directors (PCP?)</a:t>
              </a:r>
              <a:r>
                <a:rPr lang="en-US" dirty="0">
                  <a:latin typeface="Arial" panose="020B0604020202020204" pitchFamily="34" charset="0"/>
                  <a:cs typeface="Arial" panose="020B0604020202020204" pitchFamily="34" charset="0"/>
                </a:rPr>
                <a:t>– no executive </a:t>
              </a:r>
            </a:p>
            <a:p>
              <a:pPr algn="ctr" eaLnBrk="1" hangingPunct="1">
                <a:defRPr/>
              </a:pPr>
              <a:r>
                <a:rPr lang="en-US" dirty="0">
                  <a:latin typeface="Arial" panose="020B0604020202020204" pitchFamily="34" charset="0"/>
                  <a:cs typeface="Arial" panose="020B0604020202020204" pitchFamily="34" charset="0"/>
                </a:rPr>
                <a:t>responsibility but can supply an external and </a:t>
              </a:r>
            </a:p>
            <a:p>
              <a:pPr algn="ctr" eaLnBrk="1" hangingPunct="1">
                <a:defRPr/>
              </a:pPr>
              <a:r>
                <a:rPr lang="en-US" dirty="0">
                  <a:latin typeface="Arial" panose="020B0604020202020204" pitchFamily="34" charset="0"/>
                  <a:cs typeface="Arial" panose="020B0604020202020204" pitchFamily="34" charset="0"/>
                </a:rPr>
                <a:t>objective view. Need to be experienced and </a:t>
              </a:r>
            </a:p>
            <a:p>
              <a:pPr algn="ctr" eaLnBrk="1" hangingPunct="1">
                <a:defRPr/>
              </a:pPr>
              <a:r>
                <a:rPr lang="en-US" dirty="0">
                  <a:latin typeface="Arial" panose="020B0604020202020204" pitchFamily="34" charset="0"/>
                  <a:cs typeface="Arial" panose="020B0604020202020204" pitchFamily="34" charset="0"/>
                </a:rPr>
                <a:t>authoritative individuals.</a:t>
              </a:r>
            </a:p>
          </p:txBody>
        </p:sp>
      </p:grpSp>
    </p:spTree>
  </p:cSld>
  <p:clrMapOvr>
    <a:masterClrMapping/>
  </p:clrMapOvr>
  <p:transition>
    <p:cove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B44D9A8-6E6B-9A4C-B2D6-4CD159FFDAA2}"/>
              </a:ext>
            </a:extLst>
          </p:cNvPr>
          <p:cNvSpPr>
            <a:spLocks noGrp="1"/>
          </p:cNvSpPr>
          <p:nvPr>
            <p:ph type="title"/>
          </p:nvPr>
        </p:nvSpPr>
        <p:spPr>
          <a:xfrm>
            <a:off x="457200" y="257175"/>
            <a:ext cx="8229600" cy="641350"/>
          </a:xfrm>
        </p:spPr>
        <p:txBody>
          <a:bodyPr>
            <a:normAutofit fontScale="90000"/>
          </a:bodyPr>
          <a:lstStyle/>
          <a:p>
            <a:pPr eaLnBrk="1" hangingPunct="1"/>
            <a:r>
              <a:rPr dirty="0"/>
              <a:t>Strategy</a:t>
            </a:r>
            <a:r>
              <a:rPr lang="en-GB" dirty="0"/>
              <a:t> Skills </a:t>
            </a:r>
            <a:endParaRPr dirty="0"/>
          </a:p>
        </p:txBody>
      </p:sp>
      <p:sp>
        <p:nvSpPr>
          <p:cNvPr id="8195" name="Content Placeholder 2">
            <a:extLst>
              <a:ext uri="{FF2B5EF4-FFF2-40B4-BE49-F238E27FC236}">
                <a16:creationId xmlns:a16="http://schemas.microsoft.com/office/drawing/2014/main" id="{A7BBC445-99B7-42DB-B8FC-F2B8AC374613}"/>
              </a:ext>
            </a:extLst>
          </p:cNvPr>
          <p:cNvSpPr>
            <a:spLocks noGrp="1"/>
          </p:cNvSpPr>
          <p:nvPr>
            <p:ph idx="1"/>
          </p:nvPr>
        </p:nvSpPr>
        <p:spPr>
          <a:xfrm>
            <a:off x="500063" y="1344613"/>
            <a:ext cx="8374062" cy="4478337"/>
          </a:xfrm>
        </p:spPr>
        <p:txBody>
          <a:bodyPr/>
          <a:lstStyle/>
          <a:p>
            <a:pPr marL="0" indent="0" defTabSz="830263" eaLnBrk="1" hangingPunct="1">
              <a:spcBef>
                <a:spcPts val="300"/>
              </a:spcBef>
              <a:buFont typeface="Arial" charset="0"/>
              <a:buNone/>
              <a:defRPr/>
            </a:pPr>
            <a:r>
              <a:rPr lang="en-GB" altLang="en-US" sz="1800" dirty="0"/>
              <a:t>Three qualities senior managers need to contribute to high-level strategy making:</a:t>
            </a:r>
          </a:p>
          <a:p>
            <a:pPr defTabSz="830263" eaLnBrk="1" hangingPunct="1">
              <a:spcBef>
                <a:spcPts val="300"/>
              </a:spcBef>
              <a:buFont typeface="Arial" charset="0"/>
              <a:buNone/>
              <a:defRPr/>
            </a:pPr>
            <a:endParaRPr lang="en-GB" altLang="en-US" sz="1800" dirty="0"/>
          </a:p>
          <a:p>
            <a:pPr marL="269875" lvl="1" indent="-269875" defTabSz="830263" eaLnBrk="1" hangingPunct="1">
              <a:spcBef>
                <a:spcPts val="300"/>
              </a:spcBef>
              <a:buClr>
                <a:srgbClr val="007BA4"/>
              </a:buClr>
              <a:buFont typeface="Arial" charset="0"/>
              <a:buChar char="•"/>
              <a:defRPr/>
            </a:pPr>
            <a:r>
              <a:rPr lang="en-GB" altLang="en-US" sz="1800" b="1" i="1" dirty="0"/>
              <a:t>Mastery of analytical concepts and techniques.</a:t>
            </a:r>
          </a:p>
          <a:p>
            <a:pPr marL="269875" lvl="1" indent="-269875" defTabSz="830263" eaLnBrk="1" hangingPunct="1">
              <a:spcBef>
                <a:spcPts val="300"/>
              </a:spcBef>
              <a:buClr>
                <a:srgbClr val="007BA4"/>
              </a:buClr>
              <a:buFont typeface="Arial" charset="0"/>
              <a:buChar char="•"/>
              <a:defRPr/>
            </a:pPr>
            <a:r>
              <a:rPr lang="en-GB" altLang="en-US" sz="1800" b="1" i="1" dirty="0"/>
              <a:t>Social and influencing skills.</a:t>
            </a:r>
          </a:p>
          <a:p>
            <a:pPr marL="269875" lvl="1" indent="-269875" defTabSz="830263" eaLnBrk="1" hangingPunct="1">
              <a:spcBef>
                <a:spcPts val="300"/>
              </a:spcBef>
              <a:buClr>
                <a:srgbClr val="007BA4"/>
              </a:buClr>
              <a:buFont typeface="Arial" charset="0"/>
              <a:buChar char="•"/>
              <a:defRPr/>
            </a:pPr>
            <a:r>
              <a:rPr lang="en-GB" altLang="en-US" sz="1800" b="1" i="1" dirty="0"/>
              <a:t>Group acceptance as a player – respect</a:t>
            </a:r>
            <a:r>
              <a:rPr lang="en-GB" altLang="en-US" sz="3200" b="1" i="1" dirty="0"/>
              <a:t>.</a:t>
            </a:r>
          </a:p>
          <a:p>
            <a:pPr marL="0" indent="0">
              <a:buNone/>
              <a:defRPr/>
            </a:pPr>
            <a:r>
              <a:rPr lang="en-GB" altLang="en-US" sz="1800" b="1" i="1" dirty="0"/>
              <a:t>Strategic planners</a:t>
            </a:r>
            <a:r>
              <a:rPr lang="en-GB" altLang="en-US" sz="1800" b="1" dirty="0"/>
              <a:t>, </a:t>
            </a:r>
            <a:r>
              <a:rPr lang="en-GB" altLang="en-US" sz="1800" dirty="0"/>
              <a:t>sometimes known as strategy directors or corporate development managers are managers with a </a:t>
            </a:r>
            <a:r>
              <a:rPr lang="en-GB" altLang="en-US" sz="1800" b="1" i="1" dirty="0"/>
              <a:t>formal responsibility for co-ordinating the strategy process.</a:t>
            </a:r>
          </a:p>
          <a:p>
            <a:pPr>
              <a:buNone/>
              <a:defRPr/>
            </a:pPr>
            <a:endParaRPr lang="en-GB" altLang="en-US" sz="1800" dirty="0"/>
          </a:p>
          <a:p>
            <a:pPr>
              <a:defRPr/>
            </a:pPr>
            <a:r>
              <a:rPr lang="en-GB" altLang="en-US" sz="1800" dirty="0"/>
              <a:t>Commonly appointed in larger companies and in the public sector.</a:t>
            </a:r>
          </a:p>
          <a:p>
            <a:pPr marL="269875" lvl="1" indent="-269875" defTabSz="830263" eaLnBrk="1" hangingPunct="1">
              <a:spcBef>
                <a:spcPts val="300"/>
              </a:spcBef>
              <a:buClr>
                <a:srgbClr val="007BA4"/>
              </a:buClr>
              <a:buFont typeface="Arial" charset="0"/>
              <a:buChar char="•"/>
              <a:defRPr/>
            </a:pPr>
            <a:endParaRPr lang="en-GB" altLang="en-US" b="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0663FD3-BE97-4A4F-BE9D-9D9CB86F1C22}"/>
              </a:ext>
            </a:extLst>
          </p:cNvPr>
          <p:cNvSpPr>
            <a:spLocks noGrp="1"/>
          </p:cNvSpPr>
          <p:nvPr>
            <p:ph type="title"/>
          </p:nvPr>
        </p:nvSpPr>
        <p:spPr>
          <a:xfrm>
            <a:off x="457200" y="250825"/>
            <a:ext cx="8229600" cy="641350"/>
          </a:xfrm>
        </p:spPr>
        <p:txBody>
          <a:bodyPr>
            <a:normAutofit fontScale="90000"/>
          </a:bodyPr>
          <a:lstStyle/>
          <a:p>
            <a:pPr eaLnBrk="1" hangingPunct="1"/>
            <a:r>
              <a:t>The strategists – middle managers</a:t>
            </a:r>
          </a:p>
        </p:txBody>
      </p:sp>
      <p:sp>
        <p:nvSpPr>
          <p:cNvPr id="34819" name="Content Placeholder 2">
            <a:extLst>
              <a:ext uri="{FF2B5EF4-FFF2-40B4-BE49-F238E27FC236}">
                <a16:creationId xmlns:a16="http://schemas.microsoft.com/office/drawing/2014/main" id="{B44DAFC3-36F7-46F7-B071-461E04E4933D}"/>
              </a:ext>
            </a:extLst>
          </p:cNvPr>
          <p:cNvSpPr>
            <a:spLocks noGrp="1"/>
          </p:cNvSpPr>
          <p:nvPr>
            <p:ph idx="1"/>
          </p:nvPr>
        </p:nvSpPr>
        <p:spPr>
          <a:xfrm>
            <a:off x="504825" y="892175"/>
            <a:ext cx="8639175" cy="4656138"/>
          </a:xfrm>
        </p:spPr>
        <p:txBody>
          <a:bodyPr>
            <a:normAutofit/>
          </a:bodyPr>
          <a:lstStyle/>
          <a:p>
            <a:pPr marL="0" indent="0" eaLnBrk="1" hangingPunct="1">
              <a:lnSpc>
                <a:spcPts val="3200"/>
              </a:lnSpc>
              <a:buFont typeface="Arial" panose="020B0604020202020204" pitchFamily="34" charset="0"/>
              <a:buNone/>
              <a:defRPr/>
            </a:pPr>
            <a:r>
              <a:rPr lang="en-GB" altLang="en-US" sz="1800" dirty="0"/>
              <a:t>Four roles middle managers have in relation to the management of strategy:</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Information source </a:t>
            </a:r>
            <a:r>
              <a:rPr lang="en-GB" altLang="en-US" sz="1800" i="1" dirty="0"/>
              <a:t>– from their knowledge and experience.</a:t>
            </a:r>
          </a:p>
          <a:p>
            <a:pPr marL="288925" lvl="1" indent="-288925" eaLnBrk="1" hangingPunct="1">
              <a:lnSpc>
                <a:spcPts val="3200"/>
              </a:lnSpc>
              <a:buClr>
                <a:srgbClr val="007BA4"/>
              </a:buClr>
              <a:buFont typeface="Arial" panose="020B0604020202020204" pitchFamily="34" charset="0"/>
              <a:buChar char="•"/>
              <a:defRPr/>
            </a:pPr>
            <a:r>
              <a:rPr lang="en-GB" altLang="en-US" sz="1800" b="1" dirty="0"/>
              <a:t>‘</a:t>
            </a:r>
            <a:r>
              <a:rPr lang="en-GB" altLang="en-US" sz="1800" b="1" i="1" dirty="0"/>
              <a:t>Sense-making</a:t>
            </a:r>
            <a:r>
              <a:rPr lang="en-GB" altLang="en-US" sz="1800" b="1" dirty="0"/>
              <a:t>’</a:t>
            </a:r>
            <a:r>
              <a:rPr lang="en-GB" altLang="en-US" sz="1800" b="1" i="1" dirty="0"/>
              <a:t> of strategy </a:t>
            </a:r>
            <a:r>
              <a:rPr lang="en-GB" altLang="en-US" sz="1800" i="1" dirty="0"/>
              <a:t>– translating strategy into a message that is relevant to business units.</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Reinterpretation and adjustment </a:t>
            </a:r>
            <a:r>
              <a:rPr lang="en-GB" altLang="en-US" sz="1800" i="1" dirty="0"/>
              <a:t>of strategic responses as events unfold.</a:t>
            </a:r>
          </a:p>
          <a:p>
            <a:pPr marL="288925" lvl="1" indent="-288925" eaLnBrk="1" hangingPunct="1">
              <a:lnSpc>
                <a:spcPts val="3200"/>
              </a:lnSpc>
              <a:buClr>
                <a:srgbClr val="007BA4"/>
              </a:buClr>
              <a:buFont typeface="Arial" panose="020B0604020202020204" pitchFamily="34" charset="0"/>
              <a:buChar char="•"/>
              <a:defRPr/>
            </a:pPr>
            <a:r>
              <a:rPr lang="en-GB" altLang="en-US" sz="1800" b="1" i="1" dirty="0"/>
              <a:t>Champions of novel ideas </a:t>
            </a:r>
            <a:r>
              <a:rPr lang="en-GB" altLang="en-US" sz="1800" i="1" dirty="0"/>
              <a:t>that can be the foundation of new strategies.</a:t>
            </a:r>
          </a:p>
          <a:p>
            <a:pPr marL="0" indent="0">
              <a:buNone/>
            </a:pPr>
            <a:r>
              <a:rPr lang="en-GB" altLang="en-US" sz="1800" dirty="0"/>
              <a:t>Middle managers increase their influence on strategy when they have:</a:t>
            </a:r>
          </a:p>
          <a:p>
            <a:pPr marL="679450" lvl="2" indent="-279400">
              <a:buClr>
                <a:srgbClr val="007BA4"/>
              </a:buClr>
            </a:pPr>
            <a:r>
              <a:rPr lang="en-GB" altLang="en-US" sz="1400" i="1" dirty="0"/>
              <a:t>Key organisational positions</a:t>
            </a:r>
          </a:p>
          <a:p>
            <a:pPr marL="679450" lvl="2" indent="-279400">
              <a:buClr>
                <a:srgbClr val="007BA4"/>
              </a:buClr>
            </a:pPr>
            <a:r>
              <a:rPr lang="en-GB" altLang="en-US" sz="1400" i="1" dirty="0"/>
              <a:t>Access to organisational networks</a:t>
            </a:r>
          </a:p>
          <a:p>
            <a:pPr marL="679450" lvl="2" indent="-279400">
              <a:buClr>
                <a:srgbClr val="007BA4"/>
              </a:buClr>
            </a:pPr>
            <a:r>
              <a:rPr lang="en-GB" altLang="en-US" sz="1400" i="1" dirty="0"/>
              <a:t>Access to the organisation’s ‘strategic conversation’</a:t>
            </a:r>
            <a:r>
              <a:rPr lang="en-GB" altLang="en-US" sz="1400" dirty="0"/>
              <a:t>.</a:t>
            </a:r>
            <a:endParaRPr lang="en-GB" altLang="en-US" sz="1400" i="1" dirty="0"/>
          </a:p>
          <a:p>
            <a:pPr marL="288925" lvl="1" indent="-288925" eaLnBrk="1" hangingPunct="1">
              <a:lnSpc>
                <a:spcPts val="3200"/>
              </a:lnSpc>
              <a:buClr>
                <a:srgbClr val="007BA4"/>
              </a:buClr>
              <a:buFont typeface="Arial" panose="020B0604020202020204" pitchFamily="34" charset="0"/>
              <a:buChar char="•"/>
              <a:defRPr/>
            </a:pPr>
            <a:r>
              <a:rPr lang="en-GB" altLang="en-US" sz="1800" i="1" dirty="0"/>
              <a:t>Role of the Corporate Services function? Forces structures in terms of planning?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imeline&#10;&#10;Description automatically generated">
            <a:extLst>
              <a:ext uri="{FF2B5EF4-FFF2-40B4-BE49-F238E27FC236}">
                <a16:creationId xmlns:a16="http://schemas.microsoft.com/office/drawing/2014/main" id="{4D20236C-91AE-DD43-8A8C-544341B0BBF1}"/>
              </a:ext>
            </a:extLst>
          </p:cNvPr>
          <p:cNvPicPr>
            <a:picLocks noGrp="1" noChangeAspect="1"/>
          </p:cNvPicPr>
          <p:nvPr>
            <p:ph idx="1"/>
          </p:nvPr>
        </p:nvPicPr>
        <p:blipFill>
          <a:blip r:embed="rId2"/>
          <a:stretch>
            <a:fillRect/>
          </a:stretch>
        </p:blipFill>
        <p:spPr>
          <a:xfrm>
            <a:off x="1217613" y="1600200"/>
            <a:ext cx="1562100" cy="2243138"/>
          </a:xfrm>
          <a:prstGeom prst="rect">
            <a:avLst/>
          </a:prstGeom>
        </p:spPr>
      </p:pic>
      <p:pic>
        <p:nvPicPr>
          <p:cNvPr id="7" name="Picture 6">
            <a:extLst>
              <a:ext uri="{FF2B5EF4-FFF2-40B4-BE49-F238E27FC236}">
                <a16:creationId xmlns:a16="http://schemas.microsoft.com/office/drawing/2014/main" id="{DFCBDED3-E933-894D-99F0-41505B7EB554}"/>
              </a:ext>
            </a:extLst>
          </p:cNvPr>
          <p:cNvPicPr>
            <a:picLocks noChangeAspect="1"/>
          </p:cNvPicPr>
          <p:nvPr/>
        </p:nvPicPr>
        <p:blipFill>
          <a:blip r:embed="rId3"/>
          <a:stretch>
            <a:fillRect/>
          </a:stretch>
        </p:blipFill>
        <p:spPr>
          <a:xfrm>
            <a:off x="2841625" y="1600200"/>
            <a:ext cx="1844675" cy="2243138"/>
          </a:xfrm>
          <a:prstGeom prst="rect">
            <a:avLst/>
          </a:prstGeom>
        </p:spPr>
      </p:pic>
      <p:pic>
        <p:nvPicPr>
          <p:cNvPr id="6" name="Picture 5" descr="Timeline&#10;&#10;Description automatically generated">
            <a:extLst>
              <a:ext uri="{FF2B5EF4-FFF2-40B4-BE49-F238E27FC236}">
                <a16:creationId xmlns:a16="http://schemas.microsoft.com/office/drawing/2014/main" id="{8D6025F9-91A8-C047-A039-2BA5B9D3B10D}"/>
              </a:ext>
            </a:extLst>
          </p:cNvPr>
          <p:cNvPicPr>
            <a:picLocks noChangeAspect="1"/>
          </p:cNvPicPr>
          <p:nvPr/>
        </p:nvPicPr>
        <p:blipFill>
          <a:blip r:embed="rId4"/>
          <a:stretch>
            <a:fillRect/>
          </a:stretch>
        </p:blipFill>
        <p:spPr>
          <a:xfrm>
            <a:off x="4746625" y="1600200"/>
            <a:ext cx="1579563" cy="2243138"/>
          </a:xfrm>
          <a:prstGeom prst="rect">
            <a:avLst/>
          </a:prstGeom>
        </p:spPr>
      </p:pic>
      <p:pic>
        <p:nvPicPr>
          <p:cNvPr id="12" name="Picture 11" descr="Diagram&#10;&#10;Description automatically generated">
            <a:extLst>
              <a:ext uri="{FF2B5EF4-FFF2-40B4-BE49-F238E27FC236}">
                <a16:creationId xmlns:a16="http://schemas.microsoft.com/office/drawing/2014/main" id="{C96A3AA1-11E9-C940-A58A-B7AF6DD459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88100" y="1600200"/>
            <a:ext cx="1539875" cy="2243138"/>
          </a:xfrm>
          <a:prstGeom prst="rect">
            <a:avLst/>
          </a:prstGeom>
        </p:spPr>
      </p:pic>
      <p:pic>
        <p:nvPicPr>
          <p:cNvPr id="5" name="Picture 4" descr="Graphical user interface, application&#10;&#10;Description automatically generated">
            <a:extLst>
              <a:ext uri="{FF2B5EF4-FFF2-40B4-BE49-F238E27FC236}">
                <a16:creationId xmlns:a16="http://schemas.microsoft.com/office/drawing/2014/main" id="{D366E54D-A04A-874E-ACF1-08317AE88A0D}"/>
              </a:ext>
            </a:extLst>
          </p:cNvPr>
          <p:cNvPicPr>
            <a:picLocks noChangeAspect="1"/>
          </p:cNvPicPr>
          <p:nvPr/>
        </p:nvPicPr>
        <p:blipFill>
          <a:blip r:embed="rId6"/>
          <a:stretch>
            <a:fillRect/>
          </a:stretch>
        </p:blipFill>
        <p:spPr>
          <a:xfrm>
            <a:off x="1217613" y="3905250"/>
            <a:ext cx="1220788" cy="1611313"/>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CDD37ED7-50D5-8C4B-9686-AB65C7F36DC3}"/>
              </a:ext>
            </a:extLst>
          </p:cNvPr>
          <p:cNvPicPr>
            <a:picLocks noChangeAspect="1"/>
          </p:cNvPicPr>
          <p:nvPr/>
        </p:nvPicPr>
        <p:blipFill>
          <a:blip r:embed="rId7"/>
          <a:stretch>
            <a:fillRect/>
          </a:stretch>
        </p:blipFill>
        <p:spPr>
          <a:xfrm>
            <a:off x="2500313" y="3905250"/>
            <a:ext cx="1785938" cy="1611313"/>
          </a:xfrm>
          <a:prstGeom prst="rect">
            <a:avLst/>
          </a:prstGeom>
        </p:spPr>
      </p:pic>
      <p:pic>
        <p:nvPicPr>
          <p:cNvPr id="9" name="Picture 8" descr="Graphical user interface, application, Teams&#10;&#10;Description automatically generated">
            <a:extLst>
              <a:ext uri="{FF2B5EF4-FFF2-40B4-BE49-F238E27FC236}">
                <a16:creationId xmlns:a16="http://schemas.microsoft.com/office/drawing/2014/main" id="{F27F3807-7232-7A4B-8B81-E4A2C6ABA08C}"/>
              </a:ext>
            </a:extLst>
          </p:cNvPr>
          <p:cNvPicPr>
            <a:picLocks noChangeAspect="1"/>
          </p:cNvPicPr>
          <p:nvPr/>
        </p:nvPicPr>
        <p:blipFill>
          <a:blip r:embed="rId8"/>
          <a:stretch>
            <a:fillRect/>
          </a:stretch>
        </p:blipFill>
        <p:spPr>
          <a:xfrm>
            <a:off x="4349750" y="3905250"/>
            <a:ext cx="2392363" cy="1611313"/>
          </a:xfrm>
          <a:prstGeom prst="rect">
            <a:avLst/>
          </a:prstGeom>
        </p:spPr>
      </p:pic>
      <p:pic>
        <p:nvPicPr>
          <p:cNvPr id="10" name="Picture 9">
            <a:extLst>
              <a:ext uri="{FF2B5EF4-FFF2-40B4-BE49-F238E27FC236}">
                <a16:creationId xmlns:a16="http://schemas.microsoft.com/office/drawing/2014/main" id="{20728E8C-2442-314B-9463-66584FA63CF4}"/>
              </a:ext>
            </a:extLst>
          </p:cNvPr>
          <p:cNvPicPr>
            <a:picLocks noChangeAspect="1"/>
          </p:cNvPicPr>
          <p:nvPr/>
        </p:nvPicPr>
        <p:blipFill>
          <a:blip r:embed="rId9"/>
          <a:stretch>
            <a:fillRect/>
          </a:stretch>
        </p:blipFill>
        <p:spPr>
          <a:xfrm>
            <a:off x="6804025" y="3905250"/>
            <a:ext cx="1123950" cy="1611313"/>
          </a:xfrm>
          <a:prstGeom prst="rect">
            <a:avLst/>
          </a:prstGeom>
        </p:spPr>
      </p:pic>
      <p:sp>
        <p:nvSpPr>
          <p:cNvPr id="2" name="Title 1">
            <a:extLst>
              <a:ext uri="{FF2B5EF4-FFF2-40B4-BE49-F238E27FC236}">
                <a16:creationId xmlns:a16="http://schemas.microsoft.com/office/drawing/2014/main" id="{4F8392F6-D6D3-4741-A59D-3CD27805E964}"/>
              </a:ext>
            </a:extLst>
          </p:cNvPr>
          <p:cNvSpPr>
            <a:spLocks noGrp="1"/>
          </p:cNvSpPr>
          <p:nvPr>
            <p:ph type="title"/>
          </p:nvPr>
        </p:nvSpPr>
        <p:spPr>
          <a:xfrm>
            <a:off x="457200" y="274638"/>
            <a:ext cx="8229600" cy="1143000"/>
          </a:xfrm>
        </p:spPr>
        <p:txBody>
          <a:bodyPr anchor="ctr">
            <a:normAutofit/>
          </a:bodyPr>
          <a:lstStyle/>
          <a:p>
            <a:r>
              <a:rPr lang="en-US" dirty="0"/>
              <a:t>Policing objectives / Priorities</a:t>
            </a:r>
          </a:p>
        </p:txBody>
      </p:sp>
    </p:spTree>
    <p:extLst>
      <p:ext uri="{BB962C8B-B14F-4D97-AF65-F5344CB8AC3E}">
        <p14:creationId xmlns:p14="http://schemas.microsoft.com/office/powerpoint/2010/main" val="1649463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B86B6-A979-8949-B766-586C8E06AEA4}"/>
              </a:ext>
            </a:extLst>
          </p:cNvPr>
          <p:cNvSpPr>
            <a:spLocks noGrp="1"/>
          </p:cNvSpPr>
          <p:nvPr>
            <p:ph type="title"/>
          </p:nvPr>
        </p:nvSpPr>
        <p:spPr/>
        <p:txBody>
          <a:bodyPr/>
          <a:lstStyle/>
          <a:p>
            <a:r>
              <a:rPr lang="en-US" dirty="0"/>
              <a:t>Force Management Statement </a:t>
            </a:r>
          </a:p>
        </p:txBody>
      </p:sp>
      <p:sp>
        <p:nvSpPr>
          <p:cNvPr id="3" name="Content Placeholder 2">
            <a:extLst>
              <a:ext uri="{FF2B5EF4-FFF2-40B4-BE49-F238E27FC236}">
                <a16:creationId xmlns:a16="http://schemas.microsoft.com/office/drawing/2014/main" id="{4C7F0681-BF81-7C47-BD13-EB2BD46C3B8B}"/>
              </a:ext>
            </a:extLst>
          </p:cNvPr>
          <p:cNvSpPr>
            <a:spLocks noGrp="1"/>
          </p:cNvSpPr>
          <p:nvPr>
            <p:ph idx="1"/>
          </p:nvPr>
        </p:nvSpPr>
        <p:spPr/>
        <p:txBody>
          <a:bodyPr/>
          <a:lstStyle/>
          <a:p>
            <a:r>
              <a:rPr lang="en-US" dirty="0"/>
              <a:t>A planning tool or a bureaucratic burden?</a:t>
            </a:r>
          </a:p>
          <a:p>
            <a:r>
              <a:rPr lang="en-US" dirty="0"/>
              <a:t>HMICFRS – key element and asks? </a:t>
            </a:r>
          </a:p>
          <a:p>
            <a:pPr marL="0" indent="0">
              <a:buNone/>
            </a:pPr>
            <a:endParaRPr lang="en-US" dirty="0"/>
          </a:p>
          <a:p>
            <a:endParaRPr lang="en-US" dirty="0"/>
          </a:p>
        </p:txBody>
      </p:sp>
    </p:spTree>
    <p:extLst>
      <p:ext uri="{BB962C8B-B14F-4D97-AF65-F5344CB8AC3E}">
        <p14:creationId xmlns:p14="http://schemas.microsoft.com/office/powerpoint/2010/main" val="22337893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C2447A7D-5028-B64F-A96D-CC305B58D5AF}"/>
              </a:ext>
            </a:extLst>
          </p:cNvPr>
          <p:cNvSpPr>
            <a:spLocks noGrp="1"/>
          </p:cNvSpPr>
          <p:nvPr>
            <p:ph type="title"/>
          </p:nvPr>
        </p:nvSpPr>
        <p:spPr>
          <a:xfrm>
            <a:off x="457200" y="250825"/>
            <a:ext cx="8229600" cy="641350"/>
          </a:xfrm>
        </p:spPr>
        <p:txBody>
          <a:bodyPr>
            <a:normAutofit fontScale="90000"/>
          </a:bodyPr>
          <a:lstStyle/>
          <a:p>
            <a:pPr eaLnBrk="1" hangingPunct="1"/>
            <a:r>
              <a:t>Strategic decision-making</a:t>
            </a:r>
          </a:p>
        </p:txBody>
      </p:sp>
      <p:sp>
        <p:nvSpPr>
          <p:cNvPr id="55299" name="Content Placeholder 2">
            <a:extLst>
              <a:ext uri="{FF2B5EF4-FFF2-40B4-BE49-F238E27FC236}">
                <a16:creationId xmlns:a16="http://schemas.microsoft.com/office/drawing/2014/main" id="{9C16FFD7-177F-5941-B897-AE079CE9CBA2}"/>
              </a:ext>
            </a:extLst>
          </p:cNvPr>
          <p:cNvSpPr>
            <a:spLocks noGrp="1"/>
          </p:cNvSpPr>
          <p:nvPr>
            <p:ph idx="1"/>
          </p:nvPr>
        </p:nvSpPr>
        <p:spPr>
          <a:xfrm>
            <a:off x="200025" y="898525"/>
            <a:ext cx="8229600" cy="4444656"/>
          </a:xfrm>
        </p:spPr>
        <p:txBody>
          <a:bodyPr>
            <a:normAutofit fontScale="70000" lnSpcReduction="20000"/>
          </a:bodyPr>
          <a:lstStyle/>
          <a:p>
            <a:pPr eaLnBrk="1" hangingPunct="1">
              <a:lnSpc>
                <a:spcPts val="3200"/>
              </a:lnSpc>
              <a:buFont typeface="Arial" panose="020B0604020202020204" pitchFamily="34" charset="0"/>
              <a:buNone/>
            </a:pPr>
            <a:r>
              <a:rPr lang="en-GB" altLang="en-US" sz="2400" dirty="0"/>
              <a:t>	</a:t>
            </a:r>
            <a:r>
              <a:rPr lang="en-GB" altLang="en-US" sz="1800" dirty="0"/>
              <a:t>Kahneman (1991) has identified five common biases in making decisions:</a:t>
            </a:r>
          </a:p>
          <a:p>
            <a:pPr marL="666750" lvl="1" indent="-323850" eaLnBrk="1" hangingPunct="1">
              <a:lnSpc>
                <a:spcPts val="3200"/>
              </a:lnSpc>
              <a:buClr>
                <a:srgbClr val="007BA4"/>
              </a:buClr>
              <a:buFont typeface="Arial" panose="020B0604020202020204" pitchFamily="34" charset="0"/>
              <a:buChar char="•"/>
            </a:pPr>
            <a:r>
              <a:rPr lang="en-GB" altLang="en-US" sz="1800" b="1" i="1" dirty="0"/>
              <a:t>Confirmation bias </a:t>
            </a:r>
            <a:r>
              <a:rPr lang="en-GB" altLang="en-US" sz="1800" dirty="0"/>
              <a:t>– seeking data that confirms a decision that has already been made – </a:t>
            </a:r>
            <a:r>
              <a:rPr lang="en-GB" altLang="en-US" sz="1800" b="1" dirty="0"/>
              <a:t>Options papers? Written with the recommendation in mind. </a:t>
            </a:r>
          </a:p>
          <a:p>
            <a:pPr marL="666750" lvl="1" indent="-323850" eaLnBrk="1" hangingPunct="1">
              <a:lnSpc>
                <a:spcPts val="3200"/>
              </a:lnSpc>
              <a:buClr>
                <a:srgbClr val="007BA4"/>
              </a:buClr>
              <a:buFont typeface="Arial" panose="020B0604020202020204" pitchFamily="34" charset="0"/>
              <a:buChar char="•"/>
            </a:pPr>
            <a:r>
              <a:rPr lang="en-GB" altLang="en-US" sz="1800" b="1" i="1" dirty="0"/>
              <a:t>Anchoring bias </a:t>
            </a:r>
            <a:r>
              <a:rPr lang="en-GB" altLang="en-US" sz="1800" dirty="0"/>
              <a:t>– being tied to one piece of information that may no longer be relevant.  </a:t>
            </a:r>
            <a:r>
              <a:rPr lang="en-GB" altLang="en-US" sz="1800" b="1" dirty="0"/>
              <a:t>Flawed thinking? </a:t>
            </a:r>
          </a:p>
          <a:p>
            <a:pPr marL="666750" lvl="1" indent="-323850" eaLnBrk="1" hangingPunct="1">
              <a:lnSpc>
                <a:spcPts val="3200"/>
              </a:lnSpc>
              <a:buClr>
                <a:srgbClr val="007BA4"/>
              </a:buClr>
              <a:buFont typeface="Arial" panose="020B0604020202020204" pitchFamily="34" charset="0"/>
              <a:buChar char="•"/>
            </a:pPr>
            <a:r>
              <a:rPr lang="en-GB" altLang="en-US" sz="1800" b="1" i="1" dirty="0"/>
              <a:t>Saliency bias </a:t>
            </a:r>
            <a:r>
              <a:rPr lang="en-GB" altLang="en-US" sz="1800" dirty="0"/>
              <a:t>– a particular analogy becomes unduly influential (e.g. the ‘halo’ effect). </a:t>
            </a:r>
          </a:p>
          <a:p>
            <a:pPr marL="666750" lvl="1" indent="-323850" eaLnBrk="1" hangingPunct="1">
              <a:lnSpc>
                <a:spcPts val="3200"/>
              </a:lnSpc>
              <a:buClr>
                <a:srgbClr val="007BA4"/>
              </a:buClr>
              <a:buFont typeface="Arial" panose="020B0604020202020204" pitchFamily="34" charset="0"/>
              <a:buChar char="•"/>
            </a:pPr>
            <a:r>
              <a:rPr lang="en-GB" altLang="en-US" sz="1800" b="1" i="1" dirty="0"/>
              <a:t>Affect bias </a:t>
            </a:r>
            <a:r>
              <a:rPr lang="en-GB" altLang="en-US" sz="1800" dirty="0"/>
              <a:t>– becoming too attached to a particular option (the ‘champion’s </a:t>
            </a:r>
            <a:r>
              <a:rPr lang="en-GB" altLang="en-US" sz="1800" dirty="0" err="1"/>
              <a:t>bias’</a:t>
            </a:r>
            <a:r>
              <a:rPr lang="en-GB" altLang="en-US" sz="1800" dirty="0"/>
              <a:t>).</a:t>
            </a:r>
            <a:endParaRPr lang="en-GB" altLang="en-US" sz="1800" b="1" i="1" dirty="0"/>
          </a:p>
          <a:p>
            <a:pPr marL="666750" lvl="1" indent="-323850" eaLnBrk="1" hangingPunct="1">
              <a:lnSpc>
                <a:spcPts val="3200"/>
              </a:lnSpc>
              <a:buClr>
                <a:srgbClr val="007BA4"/>
              </a:buClr>
              <a:buFont typeface="Arial" panose="020B0604020202020204" pitchFamily="34" charset="0"/>
              <a:buChar char="•"/>
            </a:pPr>
            <a:r>
              <a:rPr lang="en-GB" altLang="en-US" sz="1800" b="1" i="1" dirty="0"/>
              <a:t>Risk bias </a:t>
            </a:r>
            <a:r>
              <a:rPr lang="en-GB" altLang="en-US" sz="1800" dirty="0"/>
              <a:t>– over-optimism reducing real risk</a:t>
            </a:r>
            <a:r>
              <a:rPr lang="en-GB" altLang="en-US" sz="2400" dirty="0"/>
              <a:t>. </a:t>
            </a:r>
          </a:p>
          <a:p>
            <a:pPr marL="342900" lvl="1" indent="0" eaLnBrk="1" hangingPunct="1">
              <a:lnSpc>
                <a:spcPts val="3200"/>
              </a:lnSpc>
              <a:buClr>
                <a:srgbClr val="007BA4"/>
              </a:buClr>
              <a:buNone/>
            </a:pPr>
            <a:endParaRPr lang="en-GB" altLang="en-US" sz="2400" b="1" dirty="0"/>
          </a:p>
          <a:p>
            <a:pPr marL="342900" lvl="1" indent="0" eaLnBrk="1" hangingPunct="1">
              <a:lnSpc>
                <a:spcPts val="3200"/>
              </a:lnSpc>
              <a:buClr>
                <a:srgbClr val="007BA4"/>
              </a:buClr>
              <a:buNone/>
            </a:pPr>
            <a:r>
              <a:rPr lang="en-GB" altLang="en-US" sz="2400" b="1" dirty="0"/>
              <a:t>How often have you seen this in plans or business cases?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25D8CD51-12B8-1E4B-9102-A5E63EE38C88}"/>
              </a:ext>
            </a:extLst>
          </p:cNvPr>
          <p:cNvSpPr>
            <a:spLocks noGrp="1"/>
          </p:cNvSpPr>
          <p:nvPr>
            <p:ph type="title"/>
          </p:nvPr>
        </p:nvSpPr>
        <p:spPr>
          <a:xfrm>
            <a:off x="457200" y="123825"/>
            <a:ext cx="8229600" cy="904875"/>
          </a:xfrm>
        </p:spPr>
        <p:txBody>
          <a:bodyPr>
            <a:normAutofit/>
          </a:bodyPr>
          <a:lstStyle/>
          <a:p>
            <a:pPr eaLnBrk="1" hangingPunct="1"/>
            <a:r>
              <a:rPr lang="en-US" dirty="0"/>
              <a:t>Effective communications</a:t>
            </a:r>
            <a:endParaRPr dirty="0"/>
          </a:p>
        </p:txBody>
      </p:sp>
      <p:sp>
        <p:nvSpPr>
          <p:cNvPr id="23555" name="Content Placeholder 2">
            <a:extLst>
              <a:ext uri="{FF2B5EF4-FFF2-40B4-BE49-F238E27FC236}">
                <a16:creationId xmlns:a16="http://schemas.microsoft.com/office/drawing/2014/main" id="{598D11ED-E891-4E53-845F-6C2F90240A70}"/>
              </a:ext>
            </a:extLst>
          </p:cNvPr>
          <p:cNvSpPr>
            <a:spLocks noGrp="1"/>
          </p:cNvSpPr>
          <p:nvPr>
            <p:ph idx="1"/>
          </p:nvPr>
        </p:nvSpPr>
        <p:spPr>
          <a:xfrm>
            <a:off x="457200" y="1028700"/>
            <a:ext cx="8401050" cy="4627563"/>
          </a:xfrm>
        </p:spPr>
        <p:txBody>
          <a:bodyPr>
            <a:normAutofit/>
          </a:bodyPr>
          <a:lstStyle/>
          <a:p>
            <a:pPr marL="0" indent="0" eaLnBrk="1" hangingPunct="1">
              <a:spcBef>
                <a:spcPts val="1200"/>
              </a:spcBef>
              <a:buFont typeface="Arial" charset="0"/>
              <a:buNone/>
              <a:defRPr/>
            </a:pPr>
            <a:r>
              <a:rPr lang="en-US" altLang="en-US" sz="1800" dirty="0"/>
              <a:t>Effective communication needs both </a:t>
            </a:r>
            <a:r>
              <a:rPr lang="en-US" altLang="en-US" sz="1800" b="1" i="1" dirty="0"/>
              <a:t>advocacy</a:t>
            </a:r>
            <a:r>
              <a:rPr lang="en-US" altLang="en-US" sz="1800" dirty="0"/>
              <a:t> of a strategy by senior management </a:t>
            </a:r>
            <a:r>
              <a:rPr lang="en-US" altLang="en-US" sz="1800" i="1" dirty="0"/>
              <a:t>and</a:t>
            </a:r>
            <a:r>
              <a:rPr lang="en-US" altLang="en-US" sz="1800" dirty="0"/>
              <a:t> </a:t>
            </a:r>
            <a:r>
              <a:rPr lang="en-US" altLang="en-US" sz="1800" b="1" i="1" dirty="0"/>
              <a:t>inquiry</a:t>
            </a:r>
            <a:r>
              <a:rPr lang="en-US" altLang="en-US" sz="1800" dirty="0"/>
              <a:t> about the concerns of influential stakeholders (Beer and </a:t>
            </a:r>
            <a:r>
              <a:rPr lang="en-US" altLang="en-US" sz="1800" dirty="0" err="1"/>
              <a:t>Eisenstat</a:t>
            </a:r>
            <a:r>
              <a:rPr lang="en-US" altLang="en-US" sz="1800" dirty="0"/>
              <a:t>, 2004).</a:t>
            </a:r>
          </a:p>
          <a:p>
            <a:pPr eaLnBrk="1" hangingPunct="1">
              <a:spcBef>
                <a:spcPts val="600"/>
              </a:spcBef>
              <a:defRPr/>
            </a:pPr>
            <a:r>
              <a:rPr lang="en-US" altLang="en-US" sz="1800" dirty="0"/>
              <a:t>Otherwise </a:t>
            </a:r>
          </a:p>
          <a:p>
            <a:pPr marL="674688" lvl="1" indent="-314325" eaLnBrk="1" hangingPunct="1">
              <a:spcBef>
                <a:spcPts val="600"/>
              </a:spcBef>
              <a:buClr>
                <a:srgbClr val="007FA3"/>
              </a:buClr>
              <a:defRPr/>
            </a:pPr>
            <a:r>
              <a:rPr lang="en-US" altLang="en-US" sz="1800" dirty="0"/>
              <a:t>lack of clarity, confusion and frustration. </a:t>
            </a:r>
          </a:p>
          <a:p>
            <a:pPr eaLnBrk="1" hangingPunct="1">
              <a:spcBef>
                <a:spcPts val="600"/>
              </a:spcBef>
              <a:defRPr/>
            </a:pPr>
            <a:r>
              <a:rPr lang="en-US" altLang="en-US" sz="1800" dirty="0"/>
              <a:t>Also</a:t>
            </a:r>
          </a:p>
          <a:p>
            <a:pPr marL="674688" lvl="1" indent="-314325" eaLnBrk="1" hangingPunct="1">
              <a:spcBef>
                <a:spcPts val="600"/>
              </a:spcBef>
              <a:buClr>
                <a:srgbClr val="007FA3"/>
              </a:buClr>
              <a:defRPr/>
            </a:pPr>
            <a:r>
              <a:rPr lang="en-US" altLang="en-US" sz="1800" dirty="0"/>
              <a:t>concerns will surface in any case, but in ways that actively or passively undermine the new strategy.</a:t>
            </a:r>
          </a:p>
          <a:p>
            <a:pPr marL="0" indent="0" eaLnBrk="1" hangingPunct="1">
              <a:spcBef>
                <a:spcPts val="1200"/>
              </a:spcBef>
              <a:buFont typeface="Arial" charset="0"/>
              <a:buNone/>
              <a:defRPr/>
            </a:pPr>
            <a:r>
              <a:rPr lang="en-US" altLang="en-US" sz="1800" dirty="0"/>
              <a:t>Effective employee communications work to ensure that the strategy is understood.</a:t>
            </a:r>
            <a:endParaRPr lang="en-GB" altLang="en-US" sz="1800" dirty="0"/>
          </a:p>
          <a:p>
            <a:pPr eaLnBrk="1" hangingPunct="1">
              <a:spcBef>
                <a:spcPts val="1200"/>
              </a:spcBef>
              <a:buFont typeface="Arial" charset="0"/>
              <a:buChar char="•"/>
              <a:defRPr/>
            </a:pPr>
            <a:endParaRPr lang="en-GB" altLang="en-US" sz="2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AC66145E-2EE0-D64F-82BC-7D698B76065F}"/>
              </a:ext>
            </a:extLst>
          </p:cNvPr>
          <p:cNvSpPr>
            <a:spLocks noGrp="1"/>
          </p:cNvSpPr>
          <p:nvPr>
            <p:ph type="title"/>
          </p:nvPr>
        </p:nvSpPr>
        <p:spPr>
          <a:xfrm>
            <a:off x="457200" y="141288"/>
            <a:ext cx="8229600" cy="863600"/>
          </a:xfrm>
        </p:spPr>
        <p:txBody>
          <a:bodyPr>
            <a:normAutofit/>
          </a:bodyPr>
          <a:lstStyle/>
          <a:p>
            <a:pPr eaLnBrk="1" hangingPunct="1"/>
            <a:r>
              <a:rPr lang="en-US" dirty="0"/>
              <a:t>Effective communications</a:t>
            </a:r>
            <a:endParaRPr dirty="0"/>
          </a:p>
        </p:txBody>
      </p:sp>
      <p:sp>
        <p:nvSpPr>
          <p:cNvPr id="24579" name="Content Placeholder 2">
            <a:extLst>
              <a:ext uri="{FF2B5EF4-FFF2-40B4-BE49-F238E27FC236}">
                <a16:creationId xmlns:a16="http://schemas.microsoft.com/office/drawing/2014/main" id="{FC481176-50BA-4374-8006-BE6DD969907D}"/>
              </a:ext>
            </a:extLst>
          </p:cNvPr>
          <p:cNvSpPr>
            <a:spLocks noGrp="1"/>
          </p:cNvSpPr>
          <p:nvPr>
            <p:ph idx="1"/>
          </p:nvPr>
        </p:nvSpPr>
        <p:spPr>
          <a:xfrm>
            <a:off x="500063" y="1381125"/>
            <a:ext cx="8320087" cy="5287963"/>
          </a:xfrm>
        </p:spPr>
        <p:txBody>
          <a:bodyPr>
            <a:normAutofit/>
          </a:bodyPr>
          <a:lstStyle/>
          <a:p>
            <a:pPr marL="0" indent="0" eaLnBrk="1" hangingPunct="1">
              <a:lnSpc>
                <a:spcPts val="3400"/>
              </a:lnSpc>
              <a:spcBef>
                <a:spcPts val="1200"/>
              </a:spcBef>
              <a:buFont typeface="Arial" charset="0"/>
              <a:buNone/>
              <a:defRPr/>
            </a:pPr>
            <a:r>
              <a:rPr lang="en-US" altLang="en-US" sz="1800" dirty="0"/>
              <a:t>Poor or absent communications are likely to lead to two consequences:</a:t>
            </a:r>
            <a:endParaRPr lang="en-GB" altLang="en-US" sz="1800" dirty="0"/>
          </a:p>
          <a:p>
            <a:pPr marL="295275" indent="-295275" eaLnBrk="1" hangingPunct="1">
              <a:lnSpc>
                <a:spcPts val="3400"/>
              </a:lnSpc>
              <a:spcBef>
                <a:spcPts val="1200"/>
              </a:spcBef>
              <a:buFont typeface="Arial" charset="0"/>
              <a:buChar char="•"/>
              <a:defRPr/>
            </a:pPr>
            <a:r>
              <a:rPr lang="en-US" altLang="en-US" sz="1800" b="1" i="1" dirty="0"/>
              <a:t>Strategic intent will be reinterpreted</a:t>
            </a:r>
            <a:r>
              <a:rPr lang="en-US" altLang="en-US" sz="1800" b="1" dirty="0"/>
              <a:t>. </a:t>
            </a:r>
            <a:r>
              <a:rPr lang="en-US" altLang="en-US" sz="1800" dirty="0"/>
              <a:t>People in the organisation will interpret intended strategy in terms of their local context and operational responsibilities. Reinterpretation makes it more unlikely the intended strategy will be implemented.</a:t>
            </a:r>
            <a:endParaRPr lang="en-GB" altLang="en-US" sz="1800" dirty="0"/>
          </a:p>
          <a:p>
            <a:pPr marL="295275" indent="-295275" eaLnBrk="1" hangingPunct="1">
              <a:lnSpc>
                <a:spcPts val="3400"/>
              </a:lnSpc>
              <a:spcBef>
                <a:spcPts val="1200"/>
              </a:spcBef>
              <a:buFont typeface="Arial" charset="0"/>
              <a:buChar char="•"/>
              <a:defRPr/>
            </a:pPr>
            <a:r>
              <a:rPr lang="en-US" altLang="en-US" sz="1800" b="1" i="1" dirty="0"/>
              <a:t>Established routines will continue</a:t>
            </a:r>
            <a:r>
              <a:rPr lang="en-US" altLang="en-US" sz="1800" dirty="0"/>
              <a:t>.</a:t>
            </a:r>
            <a:r>
              <a:rPr lang="en-US" altLang="en-US" sz="1800" i="1" dirty="0"/>
              <a:t> </a:t>
            </a:r>
            <a:r>
              <a:rPr lang="en-US" altLang="en-US" sz="1800" dirty="0"/>
              <a:t>Old habits die hard. Expected behaviours need to be </a:t>
            </a:r>
            <a:r>
              <a:rPr lang="en-US" altLang="en-US" sz="1800" dirty="0" err="1"/>
              <a:t>emphasised</a:t>
            </a:r>
            <a:r>
              <a:rPr lang="en-US" altLang="en-US" sz="1800" dirty="0"/>
              <a:t>. </a:t>
            </a:r>
            <a:r>
              <a:rPr lang="en-US" altLang="en-US" sz="1800" b="1" dirty="0"/>
              <a:t>See cultural impact discussion next week!</a:t>
            </a:r>
            <a:endParaRPr lang="en-GB" altLang="en-US" sz="1800" b="1"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5941D9C0-2BE0-684E-BFB0-47DB2BE0A412}"/>
              </a:ext>
            </a:extLst>
          </p:cNvPr>
          <p:cNvSpPr>
            <a:spLocks noGrp="1"/>
          </p:cNvSpPr>
          <p:nvPr>
            <p:ph type="title"/>
          </p:nvPr>
        </p:nvSpPr>
        <p:spPr>
          <a:xfrm>
            <a:off x="457200" y="255588"/>
            <a:ext cx="8229600" cy="641350"/>
          </a:xfrm>
        </p:spPr>
        <p:txBody>
          <a:bodyPr>
            <a:normAutofit fontScale="90000"/>
          </a:bodyPr>
          <a:lstStyle/>
          <a:p>
            <a:pPr eaLnBrk="1" hangingPunct="1"/>
            <a:r>
              <a:rPr dirty="0"/>
              <a:t>Strategy workshops</a:t>
            </a:r>
            <a:r>
              <a:rPr lang="en-GB" dirty="0"/>
              <a:t> / Seminars</a:t>
            </a:r>
            <a:endParaRPr dirty="0"/>
          </a:p>
        </p:txBody>
      </p:sp>
      <p:sp>
        <p:nvSpPr>
          <p:cNvPr id="69635" name="Content Placeholder 3">
            <a:extLst>
              <a:ext uri="{FF2B5EF4-FFF2-40B4-BE49-F238E27FC236}">
                <a16:creationId xmlns:a16="http://schemas.microsoft.com/office/drawing/2014/main" id="{1387F3CD-BCDB-3649-B72D-A957B6010C5C}"/>
              </a:ext>
            </a:extLst>
          </p:cNvPr>
          <p:cNvSpPr>
            <a:spLocks noGrp="1"/>
          </p:cNvSpPr>
          <p:nvPr>
            <p:ph idx="1"/>
          </p:nvPr>
        </p:nvSpPr>
        <p:spPr>
          <a:xfrm>
            <a:off x="460375" y="896938"/>
            <a:ext cx="8226425" cy="4806950"/>
          </a:xfrm>
        </p:spPr>
        <p:txBody>
          <a:bodyPr>
            <a:normAutofit/>
          </a:bodyPr>
          <a:lstStyle/>
          <a:p>
            <a:pPr marL="0" indent="0" defTabSz="785813" eaLnBrk="1" hangingPunct="1">
              <a:buFont typeface="Arial" panose="020B0604020202020204" pitchFamily="34" charset="0"/>
              <a:buNone/>
            </a:pPr>
            <a:r>
              <a:rPr lang="en-GB" altLang="en-US" sz="1800" dirty="0"/>
              <a:t>Workshops designed to question existing strategy or develop new strategy should:</a:t>
            </a:r>
          </a:p>
          <a:p>
            <a:pPr marL="288925" lvl="1" indent="-288925" defTabSz="785813" eaLnBrk="1" hangingPunct="1">
              <a:buClr>
                <a:srgbClr val="007BA4"/>
              </a:buClr>
              <a:buFont typeface="Arial" panose="020B0604020202020204" pitchFamily="34" charset="0"/>
              <a:buChar char="•"/>
            </a:pPr>
            <a:r>
              <a:rPr lang="en-GB" altLang="en-US" sz="1800" dirty="0"/>
              <a:t>Employ </a:t>
            </a:r>
            <a:r>
              <a:rPr lang="en-GB" altLang="en-US" sz="1800" b="1" i="1" dirty="0"/>
              <a:t>strategy concepts </a:t>
            </a:r>
            <a:r>
              <a:rPr lang="en-GB" altLang="en-US" sz="1800" dirty="0"/>
              <a:t>and </a:t>
            </a:r>
            <a:r>
              <a:rPr lang="en-GB" altLang="en-US" sz="1800" b="1" i="1" dirty="0"/>
              <a:t>tools.</a:t>
            </a:r>
          </a:p>
          <a:p>
            <a:pPr marL="288925" lvl="1" indent="-288925" defTabSz="785813" eaLnBrk="1" hangingPunct="1">
              <a:spcBef>
                <a:spcPts val="1200"/>
              </a:spcBef>
              <a:buClr>
                <a:srgbClr val="007BA4"/>
              </a:buClr>
              <a:buFont typeface="Arial" panose="020B0604020202020204" pitchFamily="34" charset="0"/>
              <a:buChar char="•"/>
            </a:pPr>
            <a:r>
              <a:rPr lang="en-GB" altLang="en-US" sz="1800" dirty="0"/>
              <a:t>Use a </a:t>
            </a:r>
            <a:r>
              <a:rPr lang="en-GB" altLang="en-US" sz="1800" b="1" i="1" dirty="0"/>
              <a:t>specialist facilitator</a:t>
            </a:r>
            <a:r>
              <a:rPr lang="en-GB" altLang="en-US" sz="1800" i="1" dirty="0"/>
              <a:t> </a:t>
            </a:r>
            <a:r>
              <a:rPr lang="en-GB" altLang="en-US" sz="1800" dirty="0"/>
              <a:t>to focus discussion and ensure participants contribute.</a:t>
            </a:r>
          </a:p>
          <a:p>
            <a:pPr marL="288925" lvl="1" indent="-288925" defTabSz="785813" eaLnBrk="1" hangingPunct="1">
              <a:buClr>
                <a:srgbClr val="007BA4"/>
              </a:buClr>
              <a:buFont typeface="Arial" panose="020B0604020202020204" pitchFamily="34" charset="0"/>
              <a:buChar char="•"/>
            </a:pPr>
            <a:r>
              <a:rPr lang="en-GB" altLang="en-US" sz="1800" dirty="0"/>
              <a:t>Enjoy the visible </a:t>
            </a:r>
            <a:r>
              <a:rPr lang="en-GB" altLang="en-US" sz="1800" b="1" i="1" dirty="0"/>
              <a:t>support of the workshop sponsor</a:t>
            </a:r>
            <a:r>
              <a:rPr lang="en-GB" altLang="en-US" sz="1800" b="1" dirty="0"/>
              <a:t> </a:t>
            </a:r>
            <a:r>
              <a:rPr lang="en-GB" altLang="en-US" sz="1800" dirty="0"/>
              <a:t>(who may well be the CEO – see CC! or PCC?).</a:t>
            </a:r>
          </a:p>
          <a:p>
            <a:pPr marL="288925" lvl="1" indent="-288925" defTabSz="785813" eaLnBrk="1" hangingPunct="1">
              <a:buClr>
                <a:srgbClr val="007BA4"/>
              </a:buClr>
              <a:buFont typeface="Arial" panose="020B0604020202020204" pitchFamily="34" charset="0"/>
              <a:buChar char="•"/>
            </a:pPr>
            <a:r>
              <a:rPr lang="en-GB" altLang="en-US" sz="1800" b="1" i="1" dirty="0"/>
              <a:t>Diminish everyday functional and hierarchical roles</a:t>
            </a:r>
            <a:r>
              <a:rPr lang="en-GB" altLang="en-US" sz="1800" i="1" dirty="0"/>
              <a:t> </a:t>
            </a:r>
            <a:r>
              <a:rPr lang="en-GB" altLang="en-US" sz="1800" dirty="0"/>
              <a:t>– to remove inhibitions and get away from normal routines.</a:t>
            </a:r>
          </a:p>
          <a:p>
            <a:pPr marL="0" indent="0">
              <a:buNone/>
              <a:tabLst>
                <a:tab pos="284163" algn="l"/>
              </a:tabLst>
              <a:defRPr/>
            </a:pPr>
            <a:r>
              <a:rPr lang="en-US" altLang="en-US" sz="1800" dirty="0"/>
              <a:t>If workshops are going to lead to effective action, then there should be:</a:t>
            </a:r>
          </a:p>
          <a:p>
            <a:pPr marL="314325" indent="-314325">
              <a:tabLst>
                <a:tab pos="284163" algn="l"/>
              </a:tabLst>
              <a:defRPr/>
            </a:pPr>
            <a:r>
              <a:rPr lang="en-US" altLang="en-US" sz="1800" b="1" i="1" dirty="0"/>
              <a:t>an</a:t>
            </a:r>
            <a:r>
              <a:rPr lang="en-US" altLang="en-US" sz="1800" i="1" dirty="0"/>
              <a:t> </a:t>
            </a:r>
            <a:r>
              <a:rPr lang="en-US" altLang="en-US" sz="1800" b="1" i="1" dirty="0"/>
              <a:t>agreed list of actions </a:t>
            </a:r>
            <a:r>
              <a:rPr lang="en-US" altLang="en-US" sz="1800" dirty="0"/>
              <a:t>which are then widely circulated.</a:t>
            </a:r>
          </a:p>
          <a:p>
            <a:pPr marL="0" indent="0">
              <a:tabLst>
                <a:tab pos="284163" algn="l"/>
              </a:tabLst>
              <a:defRPr/>
            </a:pPr>
            <a:r>
              <a:rPr lang="en-US" altLang="en-US" sz="1800" i="1" dirty="0"/>
              <a:t>	</a:t>
            </a:r>
            <a:r>
              <a:rPr lang="en-US" altLang="en-US" sz="1800" b="1" i="1" dirty="0"/>
              <a:t>project groups </a:t>
            </a:r>
            <a:r>
              <a:rPr lang="en-US" altLang="en-US" sz="1800" dirty="0"/>
              <a:t>established to follow up.</a:t>
            </a:r>
          </a:p>
          <a:p>
            <a:pPr marL="0" indent="0">
              <a:tabLst>
                <a:tab pos="284163" algn="l"/>
              </a:tabLst>
              <a:defRPr/>
            </a:pPr>
            <a:r>
              <a:rPr lang="en-GB" altLang="en-US" sz="1800" i="1" dirty="0"/>
              <a:t>	</a:t>
            </a:r>
            <a:r>
              <a:rPr lang="en-GB" altLang="en-US" sz="1800" b="1" i="1" dirty="0"/>
              <a:t>nesting of workshops </a:t>
            </a:r>
            <a:r>
              <a:rPr lang="en-GB" altLang="en-US" sz="1800" dirty="0"/>
              <a:t>in a series becoming more 	grounded in operational reality.</a:t>
            </a:r>
          </a:p>
          <a:p>
            <a:pPr marL="304800" indent="-304800">
              <a:tabLst>
                <a:tab pos="284163" algn="l"/>
              </a:tabLst>
              <a:defRPr/>
            </a:pPr>
            <a:r>
              <a:rPr lang="en-US" altLang="en-US" sz="1800" b="1" i="1" dirty="0"/>
              <a:t>visible commitment by top management </a:t>
            </a:r>
            <a:r>
              <a:rPr lang="en-US" altLang="en-US" sz="1800" dirty="0"/>
              <a:t>to workshop outcomes.</a:t>
            </a:r>
          </a:p>
          <a:p>
            <a:pPr marL="288925" lvl="1" indent="-288925" defTabSz="785813" eaLnBrk="1" hangingPunct="1">
              <a:buClr>
                <a:srgbClr val="007BA4"/>
              </a:buClr>
              <a:buFont typeface="Arial" panose="020B0604020202020204" pitchFamily="34" charset="0"/>
              <a:buChar char="•"/>
            </a:pPr>
            <a:endParaRPr lang="en-GB" altLang="en-US" sz="18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F1C40CF2-F1B6-914D-8BF3-EF7A7E03EE9C}"/>
              </a:ext>
            </a:extLst>
          </p:cNvPr>
          <p:cNvSpPr>
            <a:spLocks noGrp="1"/>
          </p:cNvSpPr>
          <p:nvPr>
            <p:ph type="title"/>
          </p:nvPr>
        </p:nvSpPr>
        <p:spPr>
          <a:xfrm>
            <a:off x="457200" y="249238"/>
            <a:ext cx="8229600" cy="658812"/>
          </a:xfrm>
        </p:spPr>
        <p:txBody>
          <a:bodyPr>
            <a:normAutofit fontScale="90000"/>
          </a:bodyPr>
          <a:lstStyle/>
          <a:p>
            <a:pPr eaLnBrk="1" hangingPunct="1"/>
            <a:r>
              <a:t>Strategic plans</a:t>
            </a:r>
          </a:p>
        </p:txBody>
      </p:sp>
      <p:sp>
        <p:nvSpPr>
          <p:cNvPr id="81923" name="Content Placeholder 2">
            <a:extLst>
              <a:ext uri="{FF2B5EF4-FFF2-40B4-BE49-F238E27FC236}">
                <a16:creationId xmlns:a16="http://schemas.microsoft.com/office/drawing/2014/main" id="{5340FD94-5E31-5B40-93EF-99D87FA18985}"/>
              </a:ext>
            </a:extLst>
          </p:cNvPr>
          <p:cNvSpPr>
            <a:spLocks noGrp="1"/>
          </p:cNvSpPr>
          <p:nvPr>
            <p:ph idx="1"/>
          </p:nvPr>
        </p:nvSpPr>
        <p:spPr>
          <a:xfrm>
            <a:off x="457200" y="1042777"/>
            <a:ext cx="8229600" cy="5132388"/>
          </a:xfrm>
        </p:spPr>
        <p:txBody>
          <a:bodyPr>
            <a:normAutofit/>
          </a:bodyPr>
          <a:lstStyle/>
          <a:p>
            <a:pPr marL="0" indent="0" eaLnBrk="1" hangingPunct="1">
              <a:lnSpc>
                <a:spcPct val="95000"/>
              </a:lnSpc>
              <a:spcBef>
                <a:spcPts val="1200"/>
              </a:spcBef>
              <a:buFont typeface="Arial" panose="020B0604020202020204" pitchFamily="34" charset="0"/>
              <a:buNone/>
            </a:pPr>
            <a:r>
              <a:rPr lang="en-GB" altLang="en-US" sz="1800" b="1" i="1" dirty="0"/>
              <a:t>A strategic plan </a:t>
            </a:r>
            <a:r>
              <a:rPr lang="en-GB" altLang="en-US" sz="1800" dirty="0"/>
              <a:t>provides the data and argument in support of a strategy for the whole organisation.</a:t>
            </a:r>
          </a:p>
          <a:p>
            <a:pPr marL="0" indent="0" eaLnBrk="1" hangingPunct="1">
              <a:lnSpc>
                <a:spcPct val="95000"/>
              </a:lnSpc>
              <a:spcBef>
                <a:spcPts val="900"/>
              </a:spcBef>
              <a:buFont typeface="Arial" panose="020B0604020202020204" pitchFamily="34" charset="0"/>
              <a:buNone/>
            </a:pPr>
            <a:r>
              <a:rPr lang="en-GB" altLang="en-US" sz="1800" dirty="0"/>
              <a:t>A strategic plan has the following elements: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Mission, goals and objectives statement.</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Environmental analysis.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Resource and capability analysis.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Business model.</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Strategic options.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Proposed strategy.</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Additional resources.</a:t>
            </a:r>
          </a:p>
          <a:p>
            <a:pPr marL="261938" lvl="1" indent="-261938" eaLnBrk="1" hangingPunct="1">
              <a:lnSpc>
                <a:spcPct val="95000"/>
              </a:lnSpc>
              <a:spcBef>
                <a:spcPts val="300"/>
              </a:spcBef>
              <a:buClr>
                <a:srgbClr val="007BA4"/>
              </a:buClr>
              <a:buFont typeface="Arial" panose="020B0604020202020204" pitchFamily="34" charset="0"/>
              <a:buChar char="•"/>
            </a:pPr>
            <a:r>
              <a:rPr lang="en-GB" altLang="en-US" sz="1800" b="1" i="1" dirty="0"/>
              <a:t>Key changes in structures, systems and</a:t>
            </a:r>
            <a:br>
              <a:rPr lang="en-GB" altLang="en-US" sz="1800" b="1" i="1" dirty="0"/>
            </a:br>
            <a:r>
              <a:rPr lang="en-GB" altLang="en-US" sz="1800" b="1" i="1" dirty="0"/>
              <a:t>culture. </a:t>
            </a:r>
          </a:p>
          <a:p>
            <a:pPr marL="261938" lvl="1" indent="-261938" eaLnBrk="1" hangingPunct="1">
              <a:lnSpc>
                <a:spcPct val="95000"/>
              </a:lnSpc>
              <a:spcBef>
                <a:spcPts val="300"/>
              </a:spcBef>
              <a:buClr>
                <a:srgbClr val="007BA4"/>
              </a:buClr>
              <a:buFont typeface="Arial" panose="020B0604020202020204" pitchFamily="34" charset="0"/>
              <a:buChar char="•"/>
            </a:pPr>
            <a:endParaRPr lang="en-GB" altLang="en-US" sz="1800" b="1" i="1" dirty="0"/>
          </a:p>
          <a:p>
            <a:pPr marL="0" lvl="1" indent="0" eaLnBrk="1" hangingPunct="1">
              <a:lnSpc>
                <a:spcPct val="95000"/>
              </a:lnSpc>
              <a:spcBef>
                <a:spcPts val="300"/>
              </a:spcBef>
              <a:buClr>
                <a:srgbClr val="007BA4"/>
              </a:buClr>
              <a:buNone/>
            </a:pPr>
            <a:r>
              <a:rPr lang="en-GB" altLang="en-US" sz="1800" i="1" dirty="0"/>
              <a:t>We will cover all these elements during the module!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a:extLst>
              <a:ext uri="{FF2B5EF4-FFF2-40B4-BE49-F238E27FC236}">
                <a16:creationId xmlns:a16="http://schemas.microsoft.com/office/drawing/2014/main" id="{4AA95961-D4D9-2141-A2E6-F26D1C3D884A}"/>
              </a:ext>
            </a:extLst>
          </p:cNvPr>
          <p:cNvSpPr>
            <a:spLocks noGrp="1"/>
          </p:cNvSpPr>
          <p:nvPr>
            <p:ph type="title"/>
          </p:nvPr>
        </p:nvSpPr>
        <p:spPr>
          <a:xfrm>
            <a:off x="457200" y="11113"/>
            <a:ext cx="8229600" cy="1143000"/>
          </a:xfrm>
        </p:spPr>
        <p:txBody>
          <a:bodyPr/>
          <a:lstStyle/>
          <a:p>
            <a:pPr eaLnBrk="1" hangingPunct="1"/>
            <a:r>
              <a:rPr lang="en-GB" altLang="en-US" sz="3600" dirty="0"/>
              <a:t>The strategy lenses</a:t>
            </a:r>
          </a:p>
        </p:txBody>
      </p:sp>
      <p:sp>
        <p:nvSpPr>
          <p:cNvPr id="7171" name="Content Placeholder 2">
            <a:extLst>
              <a:ext uri="{FF2B5EF4-FFF2-40B4-BE49-F238E27FC236}">
                <a16:creationId xmlns:a16="http://schemas.microsoft.com/office/drawing/2014/main" id="{D6D18740-EC03-4404-AFC9-3F5E5712CBEA}"/>
              </a:ext>
            </a:extLst>
          </p:cNvPr>
          <p:cNvSpPr>
            <a:spLocks noGrp="1"/>
          </p:cNvSpPr>
          <p:nvPr>
            <p:ph idx="1"/>
          </p:nvPr>
        </p:nvSpPr>
        <p:spPr>
          <a:xfrm>
            <a:off x="457200" y="806469"/>
            <a:ext cx="8229600" cy="5022850"/>
          </a:xfrm>
        </p:spPr>
        <p:txBody>
          <a:bodyPr>
            <a:normAutofit/>
          </a:bodyPr>
          <a:lstStyle/>
          <a:p>
            <a:pPr marL="46038" indent="-46038" eaLnBrk="1" hangingPunct="1">
              <a:buFont typeface="Arial" panose="020B0604020202020204" pitchFamily="34" charset="0"/>
              <a:buNone/>
              <a:defRPr/>
            </a:pPr>
            <a:r>
              <a:rPr lang="en-GB" sz="1800" b="1" i="1" dirty="0"/>
              <a:t>The strategy lenses </a:t>
            </a:r>
            <a:r>
              <a:rPr lang="en-GB" sz="1800" dirty="0"/>
              <a:t>are ways of looking at strategy issues differently in order to generate many insights. Looking at problems in different ways will raise new issues and new solutions.</a:t>
            </a:r>
          </a:p>
          <a:p>
            <a:pPr marL="0" indent="15875" eaLnBrk="1" hangingPunct="1">
              <a:buFont typeface="Arial" panose="020B0604020202020204" pitchFamily="34" charset="0"/>
              <a:buNone/>
              <a:defRPr/>
            </a:pPr>
            <a:r>
              <a:rPr lang="en-GB" sz="1800" dirty="0"/>
              <a:t>Strategy can be seen as:</a:t>
            </a:r>
          </a:p>
          <a:p>
            <a:pPr marL="381000" lvl="4" indent="-361950" eaLnBrk="1" hangingPunct="1">
              <a:buClr>
                <a:srgbClr val="007BA4"/>
              </a:buClr>
              <a:buFont typeface="Arial" panose="020B0604020202020204" pitchFamily="34" charset="0"/>
              <a:buChar char="•"/>
              <a:defRPr/>
            </a:pPr>
            <a:r>
              <a:rPr lang="en-GB" sz="1800" b="1" i="1" dirty="0"/>
              <a:t>Design</a:t>
            </a:r>
          </a:p>
          <a:p>
            <a:pPr marL="381000" lvl="4" indent="-361950" eaLnBrk="1" hangingPunct="1">
              <a:buClr>
                <a:srgbClr val="007BA4"/>
              </a:buClr>
              <a:buFont typeface="Arial" panose="020B0604020202020204" pitchFamily="34" charset="0"/>
              <a:buChar char="•"/>
              <a:defRPr/>
            </a:pPr>
            <a:r>
              <a:rPr lang="en-GB" sz="1800" b="1" i="1" dirty="0"/>
              <a:t>Experience</a:t>
            </a:r>
          </a:p>
          <a:p>
            <a:pPr marL="381000" lvl="4" indent="-361950" eaLnBrk="1" hangingPunct="1">
              <a:buClr>
                <a:srgbClr val="007BA4"/>
              </a:buClr>
              <a:buFont typeface="Arial" panose="020B0604020202020204" pitchFamily="34" charset="0"/>
              <a:buChar char="•"/>
              <a:defRPr/>
            </a:pPr>
            <a:r>
              <a:rPr lang="en-GB" sz="1800" b="1" i="1" dirty="0"/>
              <a:t>Variety</a:t>
            </a:r>
          </a:p>
          <a:p>
            <a:pPr marL="381000" lvl="4" indent="-361950" eaLnBrk="1" hangingPunct="1">
              <a:buClr>
                <a:srgbClr val="007BA4"/>
              </a:buClr>
              <a:buFont typeface="Arial" panose="020B0604020202020204" pitchFamily="34" charset="0"/>
              <a:buChar char="•"/>
              <a:defRPr/>
            </a:pPr>
            <a:r>
              <a:rPr lang="en-GB" sz="1800" b="1" i="1" dirty="0"/>
              <a:t>Discourse</a:t>
            </a:r>
          </a:p>
          <a:p>
            <a:pPr marL="381000" lvl="4" indent="-361950" eaLnBrk="1" hangingPunct="1">
              <a:buClr>
                <a:srgbClr val="007BA4"/>
              </a:buClr>
              <a:buFont typeface="Arial" panose="020B0604020202020204" pitchFamily="34" charset="0"/>
              <a:buChar char="•"/>
              <a:defRPr/>
            </a:pPr>
            <a:endParaRPr lang="en-GB" sz="2100" b="1" i="1" dirty="0"/>
          </a:p>
          <a:p>
            <a:pPr marL="19050" lvl="4" indent="0" eaLnBrk="1" hangingPunct="1">
              <a:buClr>
                <a:srgbClr val="007BA4"/>
              </a:buClr>
              <a:buNone/>
              <a:defRPr/>
            </a:pPr>
            <a:endParaRPr lang="en-GB" sz="1800" dirty="0"/>
          </a:p>
        </p:txBody>
      </p:sp>
    </p:spTree>
    <p:extLst>
      <p:ext uri="{BB962C8B-B14F-4D97-AF65-F5344CB8AC3E}">
        <p14:creationId xmlns:p14="http://schemas.microsoft.com/office/powerpoint/2010/main" val="318336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74B53F9C-4F9D-F64D-B2C7-C23D72563501}"/>
              </a:ext>
            </a:extLst>
          </p:cNvPr>
          <p:cNvSpPr>
            <a:spLocks noGrp="1"/>
          </p:cNvSpPr>
          <p:nvPr>
            <p:ph type="title"/>
          </p:nvPr>
        </p:nvSpPr>
        <p:spPr>
          <a:xfrm>
            <a:off x="457200" y="11113"/>
            <a:ext cx="8229600" cy="1143000"/>
          </a:xfrm>
        </p:spPr>
        <p:txBody>
          <a:bodyPr/>
          <a:lstStyle/>
          <a:p>
            <a:pPr eaLnBrk="1" hangingPunct="1"/>
            <a:r>
              <a:rPr lang="en-GB" altLang="en-US" sz="3600" dirty="0"/>
              <a:t>The strategy lenses</a:t>
            </a:r>
          </a:p>
        </p:txBody>
      </p:sp>
      <p:sp>
        <p:nvSpPr>
          <p:cNvPr id="96259" name="Content Placeholder 2">
            <a:extLst>
              <a:ext uri="{FF2B5EF4-FFF2-40B4-BE49-F238E27FC236}">
                <a16:creationId xmlns:a16="http://schemas.microsoft.com/office/drawing/2014/main" id="{BC617A1A-A8C5-AE41-A554-64AED342FFE8}"/>
              </a:ext>
            </a:extLst>
          </p:cNvPr>
          <p:cNvSpPr>
            <a:spLocks noGrp="1"/>
          </p:cNvSpPr>
          <p:nvPr>
            <p:ph idx="1"/>
          </p:nvPr>
        </p:nvSpPr>
        <p:spPr>
          <a:xfrm>
            <a:off x="457200" y="842599"/>
            <a:ext cx="8231188" cy="4918075"/>
          </a:xfrm>
        </p:spPr>
        <p:txBody>
          <a:bodyPr>
            <a:normAutofit/>
          </a:bodyPr>
          <a:lstStyle/>
          <a:p>
            <a:pPr marL="0" indent="0">
              <a:buNone/>
              <a:defRPr/>
            </a:pPr>
            <a:r>
              <a:rPr lang="en-GB" sz="1800" dirty="0"/>
              <a:t>The </a:t>
            </a:r>
            <a:r>
              <a:rPr lang="en-GB" sz="1800" b="1" i="1" dirty="0"/>
              <a:t>design lens </a:t>
            </a:r>
            <a:r>
              <a:rPr lang="en-GB" sz="1800" dirty="0"/>
              <a:t>views strategy development as a logical process of analysis and evaluation. The most common view of strategy is as an objective and formal process.</a:t>
            </a:r>
          </a:p>
          <a:p>
            <a:pPr marL="0" indent="0">
              <a:buNone/>
              <a:defRPr/>
            </a:pPr>
            <a:endParaRPr lang="en-GB" sz="1800" dirty="0"/>
          </a:p>
          <a:p>
            <a:pPr marL="0" indent="0">
              <a:buNone/>
              <a:defRPr/>
            </a:pPr>
            <a:r>
              <a:rPr lang="en-GB" sz="1800" dirty="0"/>
              <a:t>The </a:t>
            </a:r>
            <a:r>
              <a:rPr lang="en-GB" sz="1800" b="1" i="1" dirty="0"/>
              <a:t>experience lens </a:t>
            </a:r>
            <a:r>
              <a:rPr lang="en-GB" sz="1800" dirty="0"/>
              <a:t>views strategy development as the outcome of people’s taken-for-granted assumptions and ways of doing things. This view emphasises the roles of</a:t>
            </a:r>
            <a:br>
              <a:rPr lang="en-GB" sz="1800" dirty="0"/>
            </a:br>
            <a:r>
              <a:rPr lang="en-GB" sz="1800" dirty="0"/>
              <a:t>people, history and culture in strategy</a:t>
            </a:r>
            <a:r>
              <a:rPr lang="en-GB" sz="2000" dirty="0"/>
              <a:t>.</a:t>
            </a:r>
          </a:p>
          <a:p>
            <a:pPr marL="0" indent="0" eaLnBrk="1" hangingPunct="1">
              <a:buFont typeface="Wingdings 2" pitchFamily="2" charset="2"/>
              <a:buNone/>
            </a:pPr>
            <a:endParaRPr lang="en-GB" altLang="en-US" sz="1800" dirty="0"/>
          </a:p>
          <a:p>
            <a:pPr marL="0" indent="0" eaLnBrk="1" hangingPunct="1">
              <a:buFont typeface="Wingdings 2" pitchFamily="2" charset="2"/>
              <a:buNone/>
            </a:pPr>
            <a:r>
              <a:rPr lang="en-GB" altLang="en-US" sz="1800" dirty="0"/>
              <a:t>The </a:t>
            </a:r>
            <a:r>
              <a:rPr lang="en-GB" altLang="en-US" sz="1800" b="1" i="1" dirty="0"/>
              <a:t>variety lens </a:t>
            </a:r>
            <a:r>
              <a:rPr lang="en-GB" altLang="en-US" sz="1800" dirty="0"/>
              <a:t>views strategy as the bubbling up of new ideas from the variety of people in and around organisations. Strategic ideas can emerge from the bottom of an organisation or from outside organisations.</a:t>
            </a:r>
          </a:p>
          <a:p>
            <a:pPr marL="0" indent="0" eaLnBrk="1" hangingPunct="1">
              <a:buFont typeface="Wingdings 2" pitchFamily="2" charset="2"/>
              <a:buNone/>
            </a:pPr>
            <a:endParaRPr lang="en-GB" altLang="en-US" sz="1800" dirty="0"/>
          </a:p>
          <a:p>
            <a:pPr marL="0" indent="0" eaLnBrk="1" hangingPunct="1">
              <a:buFont typeface="Wingdings 2" pitchFamily="2" charset="2"/>
              <a:buNone/>
            </a:pPr>
            <a:r>
              <a:rPr lang="en-GB" altLang="en-US" sz="1800" dirty="0"/>
              <a:t>The </a:t>
            </a:r>
            <a:r>
              <a:rPr lang="en-GB" altLang="en-US" sz="1800" b="1" i="1" dirty="0"/>
              <a:t>discourse lens </a:t>
            </a:r>
            <a:r>
              <a:rPr lang="en-GB" altLang="en-US" sz="1800" dirty="0"/>
              <a:t>views language as important both for understanding and changing strategy and for managerial power and identity. This view exposes the hidden meanings in manager’s language and in their political interests.</a:t>
            </a:r>
          </a:p>
        </p:txBody>
      </p:sp>
    </p:spTree>
    <p:extLst>
      <p:ext uri="{BB962C8B-B14F-4D97-AF65-F5344CB8AC3E}">
        <p14:creationId xmlns:p14="http://schemas.microsoft.com/office/powerpoint/2010/main" val="29206500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0C3DEFAE-54B5-D444-86F8-7C8C9C60EF62}"/>
              </a:ext>
            </a:extLst>
          </p:cNvPr>
          <p:cNvSpPr>
            <a:spLocks noGrp="1"/>
          </p:cNvSpPr>
          <p:nvPr>
            <p:ph type="title"/>
          </p:nvPr>
        </p:nvSpPr>
        <p:spPr/>
        <p:txBody>
          <a:bodyPr/>
          <a:lstStyle/>
          <a:p>
            <a:pPr eaLnBrk="1" hangingPunct="1"/>
            <a:r>
              <a:rPr lang="en-GB" altLang="en-US" sz="3600" dirty="0">
                <a:ea typeface="Calibri" panose="020F0502020204030204" pitchFamily="34" charset="0"/>
                <a:cs typeface="Times New Roman" panose="02020603050405020304" pitchFamily="18" charset="0"/>
              </a:rPr>
              <a:t>Strategy as design</a:t>
            </a:r>
          </a:p>
        </p:txBody>
      </p:sp>
      <p:sp>
        <p:nvSpPr>
          <p:cNvPr id="11267" name="Content Placeholder 2">
            <a:extLst>
              <a:ext uri="{FF2B5EF4-FFF2-40B4-BE49-F238E27FC236}">
                <a16:creationId xmlns:a16="http://schemas.microsoft.com/office/drawing/2014/main" id="{C405FAAF-331D-4DA5-9631-6173B7969AF6}"/>
              </a:ext>
            </a:extLst>
          </p:cNvPr>
          <p:cNvSpPr>
            <a:spLocks noGrp="1"/>
          </p:cNvSpPr>
          <p:nvPr>
            <p:ph idx="1"/>
          </p:nvPr>
        </p:nvSpPr>
        <p:spPr>
          <a:xfrm>
            <a:off x="512763" y="1358900"/>
            <a:ext cx="8229600" cy="4768850"/>
          </a:xfrm>
        </p:spPr>
        <p:txBody>
          <a:bodyPr>
            <a:normAutofit/>
          </a:bodyPr>
          <a:lstStyle/>
          <a:p>
            <a:pPr>
              <a:lnSpc>
                <a:spcPts val="3200"/>
              </a:lnSpc>
              <a:buFont typeface="Wingdings 2" pitchFamily="18" charset="2"/>
              <a:buNone/>
              <a:defRPr/>
            </a:pPr>
            <a:r>
              <a:rPr lang="en-GB" sz="1800" dirty="0"/>
              <a:t>Key assumptions:</a:t>
            </a:r>
          </a:p>
          <a:p>
            <a:pPr marL="295275" indent="-295275">
              <a:lnSpc>
                <a:spcPts val="3200"/>
              </a:lnSpc>
              <a:spcBef>
                <a:spcPts val="0"/>
              </a:spcBef>
              <a:buFont typeface="Arial" charset="0"/>
              <a:buChar char="•"/>
              <a:defRPr/>
            </a:pPr>
            <a:r>
              <a:rPr lang="en-GB" sz="1800" b="1" i="1" dirty="0"/>
              <a:t>Systematic analysis is the key </a:t>
            </a:r>
            <a:r>
              <a:rPr lang="en-GB" sz="1800" dirty="0"/>
              <a:t>to developing ‘good’ strategies.</a:t>
            </a:r>
          </a:p>
          <a:p>
            <a:pPr marL="295275" indent="-295275">
              <a:lnSpc>
                <a:spcPts val="3200"/>
              </a:lnSpc>
              <a:buFont typeface="Arial" charset="0"/>
              <a:buChar char="•"/>
              <a:defRPr/>
            </a:pPr>
            <a:r>
              <a:rPr lang="en-GB" sz="1800" b="1" i="1" dirty="0"/>
              <a:t>Analysis precedes action </a:t>
            </a:r>
            <a:r>
              <a:rPr lang="en-GB" sz="1800" dirty="0"/>
              <a:t>in a linear process.</a:t>
            </a:r>
          </a:p>
          <a:p>
            <a:pPr marL="295275" indent="-295275">
              <a:lnSpc>
                <a:spcPts val="3200"/>
              </a:lnSpc>
              <a:buFont typeface="Arial" charset="0"/>
              <a:buChar char="•"/>
              <a:defRPr/>
            </a:pPr>
            <a:r>
              <a:rPr lang="en-GB" sz="1800" b="1" i="1" dirty="0"/>
              <a:t>Objectives should be clear and precise</a:t>
            </a:r>
            <a:r>
              <a:rPr lang="en-GB" sz="1800" dirty="0"/>
              <a:t>.</a:t>
            </a:r>
          </a:p>
          <a:p>
            <a:pPr marL="295275" indent="-295275">
              <a:lnSpc>
                <a:spcPts val="3200"/>
              </a:lnSpc>
              <a:buFont typeface="Arial" charset="0"/>
              <a:buChar char="•"/>
              <a:defRPr/>
            </a:pPr>
            <a:r>
              <a:rPr lang="en-GB" sz="1800" b="1" i="1" dirty="0"/>
              <a:t>Organisations are hierarchies </a:t>
            </a:r>
            <a:r>
              <a:rPr lang="en-GB" sz="1800" dirty="0"/>
              <a:t>where top managers develop the strategy for the organisation.</a:t>
            </a:r>
          </a:p>
          <a:p>
            <a:pPr marL="295275" indent="-295275">
              <a:lnSpc>
                <a:spcPts val="3200"/>
              </a:lnSpc>
              <a:buFont typeface="Arial" charset="0"/>
              <a:buChar char="•"/>
              <a:defRPr/>
            </a:pPr>
            <a:r>
              <a:rPr lang="en-GB" sz="1800" b="1" i="1" dirty="0"/>
              <a:t>Organisations work mechanically</a:t>
            </a:r>
            <a:r>
              <a:rPr lang="en-GB" sz="1800" dirty="0"/>
              <a:t> – pulling the right ‘levers’ produces predictable results.</a:t>
            </a:r>
          </a:p>
          <a:p>
            <a:pPr marL="0" indent="0">
              <a:lnSpc>
                <a:spcPts val="3200"/>
              </a:lnSpc>
              <a:buNone/>
              <a:defRPr/>
            </a:pPr>
            <a:r>
              <a:rPr lang="en-GB" sz="1800" b="1" i="1" dirty="0"/>
              <a:t>Understanding the organisation is key and the way it operates!</a:t>
            </a:r>
          </a:p>
        </p:txBody>
      </p:sp>
    </p:spTree>
    <p:extLst>
      <p:ext uri="{BB962C8B-B14F-4D97-AF65-F5344CB8AC3E}">
        <p14:creationId xmlns:p14="http://schemas.microsoft.com/office/powerpoint/2010/main" val="6008107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a:extLst>
              <a:ext uri="{FF2B5EF4-FFF2-40B4-BE49-F238E27FC236}">
                <a16:creationId xmlns:a16="http://schemas.microsoft.com/office/drawing/2014/main" id="{7899E99C-020F-9A43-81BD-D7071C02FC64}"/>
              </a:ext>
            </a:extLst>
          </p:cNvPr>
          <p:cNvSpPr>
            <a:spLocks noGrp="1"/>
          </p:cNvSpPr>
          <p:nvPr>
            <p:ph type="title"/>
          </p:nvPr>
        </p:nvSpPr>
        <p:spPr/>
        <p:txBody>
          <a:bodyPr/>
          <a:lstStyle/>
          <a:p>
            <a:pPr eaLnBrk="1" hangingPunct="1"/>
            <a:r>
              <a:rPr lang="en-GB" altLang="en-US" sz="3600" dirty="0">
                <a:ea typeface="Calibri" panose="020F0502020204030204" pitchFamily="34" charset="0"/>
                <a:cs typeface="Times New Roman" panose="02020603050405020304" pitchFamily="18" charset="0"/>
              </a:rPr>
              <a:t>Strategy as design</a:t>
            </a:r>
          </a:p>
        </p:txBody>
      </p:sp>
      <p:sp>
        <p:nvSpPr>
          <p:cNvPr id="105475" name="Content Placeholder 2">
            <a:extLst>
              <a:ext uri="{FF2B5EF4-FFF2-40B4-BE49-F238E27FC236}">
                <a16:creationId xmlns:a16="http://schemas.microsoft.com/office/drawing/2014/main" id="{720830F3-E515-4D77-B56F-9FD0D0E52CC6}"/>
              </a:ext>
            </a:extLst>
          </p:cNvPr>
          <p:cNvSpPr>
            <a:spLocks noGrp="1"/>
          </p:cNvSpPr>
          <p:nvPr>
            <p:ph idx="1"/>
          </p:nvPr>
        </p:nvSpPr>
        <p:spPr>
          <a:xfrm>
            <a:off x="457200" y="1142206"/>
            <a:ext cx="8245475" cy="4573588"/>
          </a:xfrm>
        </p:spPr>
        <p:txBody>
          <a:bodyPr>
            <a:normAutofit/>
          </a:bodyPr>
          <a:lstStyle/>
          <a:p>
            <a:pPr>
              <a:buFont typeface="Wingdings 2" panose="05020102010507070707" pitchFamily="18" charset="2"/>
              <a:buNone/>
              <a:defRPr/>
            </a:pPr>
            <a:r>
              <a:rPr lang="en-GB" altLang="en-US" sz="1800" dirty="0"/>
              <a:t>Key implications:</a:t>
            </a:r>
          </a:p>
          <a:p>
            <a:pPr marL="304800" indent="-304800">
              <a:spcBef>
                <a:spcPts val="400"/>
              </a:spcBef>
              <a:defRPr/>
            </a:pPr>
            <a:r>
              <a:rPr lang="en-GB" altLang="en-US" sz="1800" dirty="0"/>
              <a:t>It helps in </a:t>
            </a:r>
            <a:r>
              <a:rPr lang="en-GB" altLang="en-US" sz="1800" b="1" i="1" dirty="0"/>
              <a:t>dealing with complexity and uncertainty</a:t>
            </a:r>
            <a:r>
              <a:rPr lang="en-GB" altLang="en-US" sz="1800" dirty="0"/>
              <a:t>. The rational, logical and structured approach makes the point that strategy is more than guesswork.</a:t>
            </a:r>
          </a:p>
          <a:p>
            <a:pPr marL="304800" indent="-304800">
              <a:buClr>
                <a:srgbClr val="007BA4"/>
              </a:buClr>
              <a:defRPr/>
            </a:pPr>
            <a:r>
              <a:rPr lang="en-GB" altLang="en-US" sz="1800" b="1" i="1" dirty="0"/>
              <a:t>Meeting stakeholder expectations</a:t>
            </a:r>
            <a:r>
              <a:rPr lang="en-GB" altLang="en-US" sz="1800" dirty="0"/>
              <a:t>. Rational procedures and analysis meets the expectations of important stakeholders (e.g. banks, Investors). It is re-assuring and legitimises the strategy process.</a:t>
            </a:r>
          </a:p>
          <a:p>
            <a:pPr marL="304800" indent="-304800">
              <a:buClr>
                <a:srgbClr val="007BA4"/>
              </a:buClr>
              <a:defRPr/>
            </a:pPr>
            <a:endParaRPr lang="en-GB" altLang="en-US" sz="1800" dirty="0"/>
          </a:p>
        </p:txBody>
      </p:sp>
    </p:spTree>
    <p:extLst>
      <p:ext uri="{BB962C8B-B14F-4D97-AF65-F5344CB8AC3E}">
        <p14:creationId xmlns:p14="http://schemas.microsoft.com/office/powerpoint/2010/main" val="16334369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37917E7C-50CD-C14A-930D-E0A1AB78DF7E}"/>
              </a:ext>
            </a:extLst>
          </p:cNvPr>
          <p:cNvSpPr>
            <a:spLocks noGrp="1"/>
          </p:cNvSpPr>
          <p:nvPr>
            <p:ph type="title"/>
          </p:nvPr>
        </p:nvSpPr>
        <p:spPr>
          <a:xfrm>
            <a:off x="457200" y="39688"/>
            <a:ext cx="8229600" cy="1055687"/>
          </a:xfrm>
        </p:spPr>
        <p:txBody>
          <a:bodyPr/>
          <a:lstStyle/>
          <a:p>
            <a:pPr eaLnBrk="1" hangingPunct="1"/>
            <a:r>
              <a:rPr lang="en-GB" altLang="en-US" sz="3600" dirty="0"/>
              <a:t>Strategy as experience</a:t>
            </a:r>
          </a:p>
        </p:txBody>
      </p:sp>
      <p:sp>
        <p:nvSpPr>
          <p:cNvPr id="15363" name="Content Placeholder 2">
            <a:extLst>
              <a:ext uri="{FF2B5EF4-FFF2-40B4-BE49-F238E27FC236}">
                <a16:creationId xmlns:a16="http://schemas.microsoft.com/office/drawing/2014/main" id="{0FC57360-4E08-4CD6-9158-7DEE1CA7B666}"/>
              </a:ext>
            </a:extLst>
          </p:cNvPr>
          <p:cNvSpPr>
            <a:spLocks noGrp="1"/>
          </p:cNvSpPr>
          <p:nvPr>
            <p:ph idx="1"/>
          </p:nvPr>
        </p:nvSpPr>
        <p:spPr>
          <a:xfrm>
            <a:off x="457200" y="912067"/>
            <a:ext cx="8532812" cy="4800600"/>
          </a:xfrm>
        </p:spPr>
        <p:txBody>
          <a:bodyPr>
            <a:normAutofit/>
          </a:bodyPr>
          <a:lstStyle/>
          <a:p>
            <a:pPr>
              <a:lnSpc>
                <a:spcPts val="2800"/>
              </a:lnSpc>
              <a:spcBef>
                <a:spcPts val="300"/>
              </a:spcBef>
              <a:buFont typeface="Wingdings 2" pitchFamily="18" charset="2"/>
              <a:buNone/>
              <a:defRPr/>
            </a:pPr>
            <a:r>
              <a:rPr lang="en-GB" sz="1800" dirty="0"/>
              <a:t>Key implications:</a:t>
            </a:r>
          </a:p>
          <a:p>
            <a:pPr marL="304800" indent="-304800">
              <a:lnSpc>
                <a:spcPts val="2800"/>
              </a:lnSpc>
              <a:spcBef>
                <a:spcPts val="300"/>
              </a:spcBef>
              <a:buFont typeface="Arial" charset="0"/>
              <a:buChar char="•"/>
              <a:defRPr/>
            </a:pPr>
            <a:r>
              <a:rPr lang="en-GB" sz="1800" b="1" i="1" dirty="0"/>
              <a:t>Analysis is typically biased to some extent. </a:t>
            </a:r>
            <a:r>
              <a:rPr lang="en-GB" sz="1800" dirty="0"/>
              <a:t>Managers bring their experience to bear on every strategy issue – complete objectivity is impossible.</a:t>
            </a:r>
          </a:p>
          <a:p>
            <a:pPr marL="304800" indent="-304800">
              <a:lnSpc>
                <a:spcPts val="2800"/>
              </a:lnSpc>
              <a:spcBef>
                <a:spcPts val="300"/>
              </a:spcBef>
              <a:buFont typeface="Arial" charset="0"/>
              <a:buChar char="•"/>
              <a:defRPr/>
            </a:pPr>
            <a:r>
              <a:rPr lang="en-GB" sz="1800" b="1" i="1" dirty="0"/>
              <a:t>Watch out for undue conservatism.</a:t>
            </a:r>
            <a:r>
              <a:rPr lang="en-GB" sz="1800" i="1" dirty="0"/>
              <a:t> </a:t>
            </a:r>
            <a:r>
              <a:rPr lang="en-GB" sz="1800" dirty="0"/>
              <a:t>Experience leads to routine responses and the ‘tried and tested’.</a:t>
            </a:r>
          </a:p>
          <a:p>
            <a:pPr marL="304800" indent="-304800">
              <a:lnSpc>
                <a:spcPts val="2800"/>
              </a:lnSpc>
              <a:spcBef>
                <a:spcPts val="300"/>
              </a:spcBef>
              <a:buFont typeface="Arial" charset="0"/>
              <a:buChar char="•"/>
              <a:defRPr/>
            </a:pPr>
            <a:r>
              <a:rPr lang="en-GB" sz="1800" b="1" i="1" dirty="0"/>
              <a:t>Analysis can cost more than it’s worth. </a:t>
            </a:r>
            <a:r>
              <a:rPr lang="en-GB" sz="1800" dirty="0"/>
              <a:t>Too much analysis is very costly and can lead to ‘paralysis’.</a:t>
            </a:r>
          </a:p>
          <a:p>
            <a:pPr marL="304800" indent="-304800">
              <a:lnSpc>
                <a:spcPts val="2800"/>
              </a:lnSpc>
              <a:spcBef>
                <a:spcPts val="300"/>
              </a:spcBef>
              <a:buFont typeface="Arial" charset="0"/>
              <a:buChar char="•"/>
              <a:defRPr/>
            </a:pPr>
            <a:r>
              <a:rPr lang="en-GB" sz="1800" b="1" i="1" dirty="0"/>
              <a:t>Experience may provide a good enough guide.</a:t>
            </a:r>
            <a:br>
              <a:rPr lang="en-GB" sz="1800" b="1" i="1" dirty="0"/>
            </a:br>
            <a:r>
              <a:rPr lang="en-GB" sz="1800" dirty="0"/>
              <a:t>Rules of thumb and instinct can be effective</a:t>
            </a:r>
            <a:r>
              <a:rPr lang="en-GB" sz="1800" i="1" dirty="0"/>
              <a:t>.</a:t>
            </a:r>
          </a:p>
          <a:p>
            <a:pPr marL="304800" indent="-304800">
              <a:lnSpc>
                <a:spcPts val="2800"/>
              </a:lnSpc>
              <a:spcBef>
                <a:spcPts val="300"/>
              </a:spcBef>
              <a:buFont typeface="Arial" charset="0"/>
              <a:buChar char="•"/>
              <a:defRPr/>
            </a:pPr>
            <a:r>
              <a:rPr lang="en-GB" sz="1800" b="1" i="1" dirty="0"/>
              <a:t>Challenge the consensus. </a:t>
            </a:r>
            <a:r>
              <a:rPr lang="en-GB" sz="1800" dirty="0"/>
              <a:t>Outside views can be useful and organisations should avoid ‘groupthink’.</a:t>
            </a:r>
            <a:endParaRPr lang="en-GB" sz="1800" i="1" dirty="0"/>
          </a:p>
        </p:txBody>
      </p:sp>
    </p:spTree>
    <p:extLst>
      <p:ext uri="{BB962C8B-B14F-4D97-AF65-F5344CB8AC3E}">
        <p14:creationId xmlns:p14="http://schemas.microsoft.com/office/powerpoint/2010/main" val="147935624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a:extLst>
              <a:ext uri="{FF2B5EF4-FFF2-40B4-BE49-F238E27FC236}">
                <a16:creationId xmlns:a16="http://schemas.microsoft.com/office/drawing/2014/main" id="{3BA66B75-B158-A147-9BC7-DCF1229E9940}"/>
              </a:ext>
            </a:extLst>
          </p:cNvPr>
          <p:cNvSpPr>
            <a:spLocks noGrp="1"/>
          </p:cNvSpPr>
          <p:nvPr>
            <p:ph type="title"/>
          </p:nvPr>
        </p:nvSpPr>
        <p:spPr>
          <a:xfrm>
            <a:off x="457200" y="0"/>
            <a:ext cx="8229600" cy="1143000"/>
          </a:xfrm>
        </p:spPr>
        <p:txBody>
          <a:bodyPr/>
          <a:lstStyle/>
          <a:p>
            <a:r>
              <a:rPr lang="en-GB" altLang="en-US" sz="3600" dirty="0"/>
              <a:t>Strategy as variety</a:t>
            </a:r>
          </a:p>
        </p:txBody>
      </p:sp>
      <p:sp>
        <p:nvSpPr>
          <p:cNvPr id="112643" name="Content Placeholder 2">
            <a:extLst>
              <a:ext uri="{FF2B5EF4-FFF2-40B4-BE49-F238E27FC236}">
                <a16:creationId xmlns:a16="http://schemas.microsoft.com/office/drawing/2014/main" id="{3DF3AD5B-2187-403D-84DB-2916D9444973}"/>
              </a:ext>
            </a:extLst>
          </p:cNvPr>
          <p:cNvSpPr>
            <a:spLocks noGrp="1"/>
          </p:cNvSpPr>
          <p:nvPr>
            <p:ph idx="1"/>
          </p:nvPr>
        </p:nvSpPr>
        <p:spPr>
          <a:xfrm>
            <a:off x="457199" y="928687"/>
            <a:ext cx="8422395" cy="5000625"/>
          </a:xfrm>
        </p:spPr>
        <p:txBody>
          <a:bodyPr>
            <a:normAutofit/>
          </a:bodyPr>
          <a:lstStyle/>
          <a:p>
            <a:pPr marL="0" indent="0">
              <a:lnSpc>
                <a:spcPts val="2600"/>
              </a:lnSpc>
              <a:spcBef>
                <a:spcPts val="800"/>
              </a:spcBef>
              <a:buFont typeface="Wingdings 2" panose="05020102010507070707" pitchFamily="18" charset="2"/>
              <a:buNone/>
              <a:defRPr/>
            </a:pPr>
            <a:r>
              <a:rPr lang="en-GB" altLang="en-US" sz="1800" dirty="0"/>
              <a:t>The variety lens builds on insights from </a:t>
            </a:r>
            <a:r>
              <a:rPr lang="en-GB" altLang="en-US" sz="1800" b="1" i="1" dirty="0"/>
              <a:t>evolutionary theory </a:t>
            </a:r>
            <a:r>
              <a:rPr lang="en-GB" altLang="en-US" sz="1800" dirty="0"/>
              <a:t>and </a:t>
            </a:r>
            <a:r>
              <a:rPr lang="en-GB" altLang="en-US" sz="1800" b="1" i="1" dirty="0"/>
              <a:t>complexity theory. </a:t>
            </a:r>
            <a:r>
              <a:rPr lang="en-GB" altLang="en-US" sz="1800" dirty="0"/>
              <a:t>Key elements are:</a:t>
            </a:r>
          </a:p>
          <a:p>
            <a:pPr marL="314325" indent="-314325">
              <a:lnSpc>
                <a:spcPts val="2600"/>
              </a:lnSpc>
              <a:spcBef>
                <a:spcPts val="800"/>
              </a:spcBef>
              <a:defRPr/>
            </a:pPr>
            <a:r>
              <a:rPr lang="en-GB" altLang="en-US" sz="1800" b="1" i="1" dirty="0"/>
              <a:t>Variety of ideas</a:t>
            </a:r>
            <a:r>
              <a:rPr lang="en-GB" altLang="en-US" sz="1800" b="1" dirty="0"/>
              <a:t>. </a:t>
            </a:r>
            <a:r>
              <a:rPr lang="en-GB" altLang="en-US" sz="1800" dirty="0"/>
              <a:t>Organisations and players in their environments are a rich source of new ideas, for example, sales staff interacting with customers. Even mistakes can generate new strategies (e.g. Post-it notes).</a:t>
            </a:r>
          </a:p>
          <a:p>
            <a:pPr marL="314325" indent="-314325">
              <a:lnSpc>
                <a:spcPts val="2600"/>
              </a:lnSpc>
              <a:spcBef>
                <a:spcPts val="800"/>
              </a:spcBef>
              <a:defRPr/>
            </a:pPr>
            <a:r>
              <a:rPr lang="en-GB" altLang="en-US" sz="1800" b="1" i="1" dirty="0"/>
              <a:t>Selection</a:t>
            </a:r>
            <a:r>
              <a:rPr lang="en-GB" altLang="en-US" sz="1800" b="1" dirty="0"/>
              <a:t>. </a:t>
            </a:r>
            <a:r>
              <a:rPr lang="en-GB" altLang="en-US" sz="1800" dirty="0"/>
              <a:t>Ideas may be adopted simply because they fit the existing selection criteria (‘internal fit’) or get ‘positive feedback’ from stakeholders and the market place.</a:t>
            </a:r>
          </a:p>
          <a:p>
            <a:pPr marL="314325" indent="-314325">
              <a:lnSpc>
                <a:spcPts val="2600"/>
              </a:lnSpc>
              <a:spcBef>
                <a:spcPts val="800"/>
              </a:spcBef>
              <a:defRPr/>
            </a:pPr>
            <a:r>
              <a:rPr lang="en-GB" altLang="en-US" sz="1800" b="1" i="1" dirty="0"/>
              <a:t>Retention</a:t>
            </a:r>
            <a:r>
              <a:rPr lang="en-GB" altLang="en-US" sz="1800" b="1" dirty="0"/>
              <a:t>.</a:t>
            </a:r>
            <a:r>
              <a:rPr lang="en-GB" altLang="en-US" sz="1800" dirty="0"/>
              <a:t> Particular policies and procedures</a:t>
            </a:r>
            <a:br>
              <a:rPr lang="en-GB" altLang="en-US" sz="1800" dirty="0"/>
            </a:br>
            <a:r>
              <a:rPr lang="en-GB" altLang="en-US" sz="1800" dirty="0"/>
              <a:t>become embedded – they become ‘routines’</a:t>
            </a:r>
            <a:br>
              <a:rPr lang="en-GB" altLang="en-US" sz="1800" dirty="0"/>
            </a:br>
            <a:r>
              <a:rPr lang="en-GB" altLang="en-US" sz="1800" dirty="0"/>
              <a:t>within the culture of an organisation.</a:t>
            </a:r>
          </a:p>
        </p:txBody>
      </p:sp>
    </p:spTree>
    <p:extLst>
      <p:ext uri="{BB962C8B-B14F-4D97-AF65-F5344CB8AC3E}">
        <p14:creationId xmlns:p14="http://schemas.microsoft.com/office/powerpoint/2010/main" val="30530256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a:extLst>
              <a:ext uri="{FF2B5EF4-FFF2-40B4-BE49-F238E27FC236}">
                <a16:creationId xmlns:a16="http://schemas.microsoft.com/office/drawing/2014/main" id="{945D9E93-B47F-EF4E-911E-BE25B3D72BD0}"/>
              </a:ext>
            </a:extLst>
          </p:cNvPr>
          <p:cNvSpPr>
            <a:spLocks noGrp="1"/>
          </p:cNvSpPr>
          <p:nvPr>
            <p:ph type="title"/>
          </p:nvPr>
        </p:nvSpPr>
        <p:spPr>
          <a:xfrm>
            <a:off x="457200" y="0"/>
            <a:ext cx="8229600" cy="1143000"/>
          </a:xfrm>
        </p:spPr>
        <p:txBody>
          <a:bodyPr/>
          <a:lstStyle/>
          <a:p>
            <a:r>
              <a:rPr lang="en-GB" altLang="en-US" sz="3600" dirty="0"/>
              <a:t>Strategy as variety</a:t>
            </a:r>
          </a:p>
        </p:txBody>
      </p:sp>
      <p:sp>
        <p:nvSpPr>
          <p:cNvPr id="18435" name="Content Placeholder 2">
            <a:extLst>
              <a:ext uri="{FF2B5EF4-FFF2-40B4-BE49-F238E27FC236}">
                <a16:creationId xmlns:a16="http://schemas.microsoft.com/office/drawing/2014/main" id="{0E42C714-8AC5-4234-87F2-D55A78691B2F}"/>
              </a:ext>
            </a:extLst>
          </p:cNvPr>
          <p:cNvSpPr>
            <a:spLocks noGrp="1"/>
          </p:cNvSpPr>
          <p:nvPr>
            <p:ph idx="1"/>
          </p:nvPr>
        </p:nvSpPr>
        <p:spPr>
          <a:xfrm>
            <a:off x="457200" y="954087"/>
            <a:ext cx="8229600" cy="4949825"/>
          </a:xfrm>
        </p:spPr>
        <p:txBody>
          <a:bodyPr>
            <a:normAutofit/>
          </a:bodyPr>
          <a:lstStyle/>
          <a:p>
            <a:pPr>
              <a:lnSpc>
                <a:spcPts val="3000"/>
              </a:lnSpc>
              <a:buFont typeface="Wingdings 2" pitchFamily="18" charset="2"/>
              <a:buNone/>
              <a:defRPr/>
            </a:pPr>
            <a:r>
              <a:rPr lang="en-GB" sz="1800" dirty="0"/>
              <a:t>Key implications:</a:t>
            </a:r>
          </a:p>
          <a:p>
            <a:pPr marL="295275" indent="-295275">
              <a:lnSpc>
                <a:spcPts val="3000"/>
              </a:lnSpc>
              <a:defRPr/>
            </a:pPr>
            <a:r>
              <a:rPr lang="en-GB" sz="1800" b="1" i="1" dirty="0"/>
              <a:t>Allow for emergence</a:t>
            </a:r>
            <a:r>
              <a:rPr lang="en-GB" sz="1800" b="1" dirty="0"/>
              <a:t>.</a:t>
            </a:r>
            <a:r>
              <a:rPr lang="en-GB" sz="1800" i="1" dirty="0"/>
              <a:t> </a:t>
            </a:r>
            <a:r>
              <a:rPr lang="en-GB" sz="1800" dirty="0"/>
              <a:t>Rather than being deliberately designed, strategies can emerge from outside the top management.</a:t>
            </a:r>
          </a:p>
          <a:p>
            <a:pPr marL="295275" indent="-295275">
              <a:lnSpc>
                <a:spcPts val="3000"/>
              </a:lnSpc>
              <a:defRPr/>
            </a:pPr>
            <a:r>
              <a:rPr lang="en-GB" sz="1800" b="1" i="1" dirty="0"/>
              <a:t>Encourage interaction, experiment and change</a:t>
            </a:r>
            <a:r>
              <a:rPr lang="en-GB" sz="1800" b="1" dirty="0"/>
              <a:t>.</a:t>
            </a:r>
            <a:r>
              <a:rPr lang="en-GB" sz="1800" b="1" i="1" dirty="0"/>
              <a:t> </a:t>
            </a:r>
            <a:r>
              <a:rPr lang="en-GB" sz="1800" dirty="0"/>
              <a:t>Some potentially disruptive interactions can generate a variety of new ideas – cross departmental initiatives and communication with outside players.</a:t>
            </a:r>
          </a:p>
          <a:p>
            <a:pPr marL="295275" indent="-295275">
              <a:lnSpc>
                <a:spcPts val="3000"/>
              </a:lnSpc>
              <a:defRPr/>
            </a:pPr>
            <a:r>
              <a:rPr lang="en-GB" sz="1800" b="1" i="1" dirty="0"/>
              <a:t>Attend to the rules</a:t>
            </a:r>
            <a:r>
              <a:rPr lang="en-GB" sz="1800" b="1" dirty="0"/>
              <a:t>.</a:t>
            </a:r>
            <a:r>
              <a:rPr lang="en-GB" sz="1800" i="1" dirty="0"/>
              <a:t> </a:t>
            </a:r>
            <a:r>
              <a:rPr lang="en-GB" sz="1800" dirty="0"/>
              <a:t>Managers should pay</a:t>
            </a:r>
            <a:br>
              <a:rPr lang="en-GB" sz="1800" dirty="0"/>
            </a:br>
            <a:r>
              <a:rPr lang="en-GB" sz="1800" dirty="0"/>
              <a:t>attention to the ‘context of strategy’. Organisations</a:t>
            </a:r>
            <a:br>
              <a:rPr lang="en-GB" sz="1800" dirty="0"/>
            </a:br>
            <a:r>
              <a:rPr lang="en-GB" sz="1800" dirty="0"/>
              <a:t>can adopt ‘simple rules’ for strategy selection and retention.</a:t>
            </a:r>
            <a:endParaRPr lang="en-GB" sz="1800" i="1" dirty="0"/>
          </a:p>
        </p:txBody>
      </p:sp>
    </p:spTree>
    <p:extLst>
      <p:ext uri="{BB962C8B-B14F-4D97-AF65-F5344CB8AC3E}">
        <p14:creationId xmlns:p14="http://schemas.microsoft.com/office/powerpoint/2010/main" val="95840582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a:extLst>
              <a:ext uri="{FF2B5EF4-FFF2-40B4-BE49-F238E27FC236}">
                <a16:creationId xmlns:a16="http://schemas.microsoft.com/office/drawing/2014/main" id="{D6861A98-8A59-FE47-9A39-29F8856F9F88}"/>
              </a:ext>
            </a:extLst>
          </p:cNvPr>
          <p:cNvSpPr>
            <a:spLocks noGrp="1"/>
          </p:cNvSpPr>
          <p:nvPr>
            <p:ph type="title"/>
          </p:nvPr>
        </p:nvSpPr>
        <p:spPr>
          <a:xfrm>
            <a:off x="457200" y="3175"/>
            <a:ext cx="8229600" cy="1143000"/>
          </a:xfrm>
        </p:spPr>
        <p:txBody>
          <a:bodyPr/>
          <a:lstStyle/>
          <a:p>
            <a:pPr eaLnBrk="1" hangingPunct="1"/>
            <a:r>
              <a:rPr lang="en-GB" altLang="en-US" sz="3600" dirty="0"/>
              <a:t>Strategy as discourse</a:t>
            </a:r>
          </a:p>
        </p:txBody>
      </p:sp>
      <p:sp>
        <p:nvSpPr>
          <p:cNvPr id="118787" name="Content Placeholder 2">
            <a:extLst>
              <a:ext uri="{FF2B5EF4-FFF2-40B4-BE49-F238E27FC236}">
                <a16:creationId xmlns:a16="http://schemas.microsoft.com/office/drawing/2014/main" id="{EC79B7D8-DAC4-463D-89FC-8DD9B1BF6F17}"/>
              </a:ext>
            </a:extLst>
          </p:cNvPr>
          <p:cNvSpPr>
            <a:spLocks noGrp="1"/>
          </p:cNvSpPr>
          <p:nvPr>
            <p:ph idx="1"/>
          </p:nvPr>
        </p:nvSpPr>
        <p:spPr>
          <a:xfrm>
            <a:off x="509588" y="1370013"/>
            <a:ext cx="8229600" cy="5040312"/>
          </a:xfrm>
        </p:spPr>
        <p:txBody>
          <a:bodyPr/>
          <a:lstStyle/>
          <a:p>
            <a:pPr marL="0" indent="0" algn="just">
              <a:spcBef>
                <a:spcPct val="0"/>
              </a:spcBef>
              <a:buFont typeface="Wingdings 2" panose="05020102010507070707" pitchFamily="18" charset="2"/>
              <a:buNone/>
              <a:defRPr/>
            </a:pPr>
            <a:r>
              <a:rPr lang="en-GB" altLang="en-US" sz="2200" dirty="0"/>
              <a:t>Strategy involves a high level of discourse – in both spoken and written communications (e.g. in meetings, plans, reports press releases, etc.) Discourse has three important effects on strategy:</a:t>
            </a:r>
          </a:p>
          <a:p>
            <a:pPr marL="295275" indent="-295275" algn="just">
              <a:spcBef>
                <a:spcPct val="0"/>
              </a:spcBef>
              <a:buFont typeface="Wingdings 2" panose="05020102010507070707" pitchFamily="18" charset="2"/>
              <a:buNone/>
              <a:defRPr/>
            </a:pPr>
            <a:endParaRPr lang="en-GB" altLang="en-US" sz="500" dirty="0"/>
          </a:p>
          <a:p>
            <a:pPr marL="295275" indent="-295275" algn="just">
              <a:spcBef>
                <a:spcPct val="0"/>
              </a:spcBef>
              <a:defRPr/>
            </a:pPr>
            <a:r>
              <a:rPr lang="en-GB" altLang="en-US" sz="2200" b="1" i="1" dirty="0"/>
              <a:t>Shaping understanding</a:t>
            </a:r>
            <a:r>
              <a:rPr lang="en-GB" altLang="en-US" sz="2200" i="1" dirty="0"/>
              <a:t>. </a:t>
            </a:r>
            <a:r>
              <a:rPr lang="en-GB" altLang="en-US" sz="2200" dirty="0"/>
              <a:t>The language used can be convincing and motivating. Using strategic jargon and techniques can add legitimacy and be used to convince stakeholders to adopt particular strategies.</a:t>
            </a:r>
          </a:p>
          <a:p>
            <a:pPr marL="295275" indent="-295275" algn="just">
              <a:spcBef>
                <a:spcPct val="0"/>
              </a:spcBef>
              <a:defRPr/>
            </a:pPr>
            <a:endParaRPr lang="en-GB" altLang="en-US" sz="500" dirty="0"/>
          </a:p>
          <a:p>
            <a:pPr marL="295275" indent="-295275" algn="just">
              <a:spcBef>
                <a:spcPct val="0"/>
              </a:spcBef>
              <a:defRPr/>
            </a:pPr>
            <a:r>
              <a:rPr lang="en-GB" altLang="en-US" sz="2200" b="1" i="1" dirty="0"/>
              <a:t>Defining identities</a:t>
            </a:r>
            <a:r>
              <a:rPr lang="en-GB" altLang="en-US" sz="2200" i="1" dirty="0"/>
              <a:t>. </a:t>
            </a:r>
            <a:r>
              <a:rPr lang="en-GB" altLang="en-US" sz="2200" dirty="0"/>
              <a:t>How managers talk about strategy can lead to the adoption of a particular identity (either by </a:t>
            </a:r>
            <a:br>
              <a:rPr lang="en-GB" altLang="en-US" sz="2200" dirty="0"/>
            </a:br>
            <a:r>
              <a:rPr lang="en-GB" altLang="en-US" sz="2200" dirty="0"/>
              <a:t>choice or others’ perceptions). For example, managers</a:t>
            </a:r>
            <a:br>
              <a:rPr lang="en-GB" altLang="en-US" sz="2200" dirty="0"/>
            </a:br>
            <a:r>
              <a:rPr lang="en-GB" altLang="en-US" sz="2200" dirty="0"/>
              <a:t>can become ‘strategists’, ‘heroes’, ‘leaders’,</a:t>
            </a:r>
            <a:br>
              <a:rPr lang="en-GB" altLang="en-US" sz="2200" dirty="0"/>
            </a:br>
            <a:r>
              <a:rPr lang="en-GB" altLang="en-US" sz="2200" dirty="0"/>
              <a:t>‘entrepreneurs’ or ‘competitors’.</a:t>
            </a:r>
            <a:endParaRPr lang="en-GB" altLang="en-US" sz="2200" i="1" dirty="0"/>
          </a:p>
        </p:txBody>
      </p:sp>
    </p:spTree>
    <p:extLst>
      <p:ext uri="{BB962C8B-B14F-4D97-AF65-F5344CB8AC3E}">
        <p14:creationId xmlns:p14="http://schemas.microsoft.com/office/powerpoint/2010/main" val="29078628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BACFDBFF-CCD2-F04B-ABC3-3F3B5C070A8E}"/>
              </a:ext>
            </a:extLst>
          </p:cNvPr>
          <p:cNvSpPr>
            <a:spLocks noGrp="1"/>
          </p:cNvSpPr>
          <p:nvPr>
            <p:ph type="title"/>
          </p:nvPr>
        </p:nvSpPr>
        <p:spPr>
          <a:xfrm>
            <a:off x="457200" y="3175"/>
            <a:ext cx="8229600" cy="1143000"/>
          </a:xfrm>
        </p:spPr>
        <p:txBody>
          <a:bodyPr/>
          <a:lstStyle/>
          <a:p>
            <a:pPr eaLnBrk="1" hangingPunct="1"/>
            <a:r>
              <a:rPr lang="en-GB" altLang="en-US" sz="3600" dirty="0"/>
              <a:t>Strategy as discourse</a:t>
            </a:r>
          </a:p>
        </p:txBody>
      </p:sp>
      <p:sp>
        <p:nvSpPr>
          <p:cNvPr id="21507" name="Content Placeholder 2">
            <a:extLst>
              <a:ext uri="{FF2B5EF4-FFF2-40B4-BE49-F238E27FC236}">
                <a16:creationId xmlns:a16="http://schemas.microsoft.com/office/drawing/2014/main" id="{63CC3AA5-6132-47FF-95DA-207C282B4969}"/>
              </a:ext>
            </a:extLst>
          </p:cNvPr>
          <p:cNvSpPr>
            <a:spLocks noGrp="1"/>
          </p:cNvSpPr>
          <p:nvPr>
            <p:ph idx="1"/>
          </p:nvPr>
        </p:nvSpPr>
        <p:spPr>
          <a:xfrm>
            <a:off x="457200" y="816089"/>
            <a:ext cx="8245475" cy="5000625"/>
          </a:xfrm>
        </p:spPr>
        <p:txBody>
          <a:bodyPr/>
          <a:lstStyle/>
          <a:p>
            <a:pPr marL="304800" indent="-304800" algn="just">
              <a:lnSpc>
                <a:spcPts val="2800"/>
              </a:lnSpc>
              <a:spcBef>
                <a:spcPts val="200"/>
              </a:spcBef>
              <a:defRPr/>
            </a:pPr>
            <a:r>
              <a:rPr lang="en-GB" sz="1800" b="1" i="1" dirty="0"/>
              <a:t>Instrument of power</a:t>
            </a:r>
            <a:r>
              <a:rPr lang="en-GB" sz="1800" i="1" dirty="0"/>
              <a:t>. </a:t>
            </a:r>
            <a:r>
              <a:rPr lang="en-GB" sz="1800" dirty="0"/>
              <a:t>Understanding the concepts and language of strategy gives managers power. They can exert this power over those who do not have it and it can attract followers.</a:t>
            </a:r>
          </a:p>
          <a:p>
            <a:pPr algn="just">
              <a:lnSpc>
                <a:spcPts val="2800"/>
              </a:lnSpc>
              <a:spcBef>
                <a:spcPts val="200"/>
              </a:spcBef>
              <a:buFont typeface="Wingdings 2" pitchFamily="18" charset="2"/>
              <a:buNone/>
              <a:defRPr/>
            </a:pPr>
            <a:r>
              <a:rPr lang="en-GB" sz="1800" dirty="0"/>
              <a:t>Key implications:</a:t>
            </a:r>
          </a:p>
          <a:p>
            <a:pPr marL="304800" indent="-304800" algn="just">
              <a:lnSpc>
                <a:spcPts val="2800"/>
              </a:lnSpc>
              <a:spcBef>
                <a:spcPts val="200"/>
              </a:spcBef>
              <a:defRPr/>
            </a:pPr>
            <a:r>
              <a:rPr lang="en-GB" sz="1800" b="1" i="1" dirty="0"/>
              <a:t>Use strategy discourse </a:t>
            </a:r>
            <a:r>
              <a:rPr lang="en-GB" sz="1800" b="1" i="1" dirty="0" err="1"/>
              <a:t>skillfully</a:t>
            </a:r>
            <a:r>
              <a:rPr lang="en-GB" sz="1800" b="1" i="1" dirty="0"/>
              <a:t>. </a:t>
            </a:r>
            <a:r>
              <a:rPr lang="en-GB" sz="1800" dirty="0"/>
              <a:t>Choosing appropriate language can add legitimacy to particular strategies or the individuals using it.</a:t>
            </a:r>
          </a:p>
          <a:p>
            <a:pPr marL="304800" indent="-304800" algn="just">
              <a:lnSpc>
                <a:spcPts val="2800"/>
              </a:lnSpc>
              <a:spcBef>
                <a:spcPts val="200"/>
              </a:spcBef>
              <a:defRPr/>
            </a:pPr>
            <a:r>
              <a:rPr lang="en-GB" sz="1800" b="1" i="1" dirty="0"/>
              <a:t>Treat strategy discourse sceptically. </a:t>
            </a:r>
            <a:r>
              <a:rPr lang="en-GB" sz="1800" dirty="0"/>
              <a:t>Discourse can also be used as a ‘smokescreen’ to advance the power and influence of managers. It is important to question the rhetoric and not accept everything</a:t>
            </a:r>
            <a:r>
              <a:rPr lang="en-GB" sz="2400" dirty="0"/>
              <a:t> </a:t>
            </a:r>
            <a:r>
              <a:rPr lang="en-GB" sz="1800" dirty="0"/>
              <a:t>at face value.</a:t>
            </a:r>
            <a:endParaRPr lang="en-GB" sz="1800" i="1" dirty="0"/>
          </a:p>
        </p:txBody>
      </p:sp>
    </p:spTree>
    <p:extLst>
      <p:ext uri="{BB962C8B-B14F-4D97-AF65-F5344CB8AC3E}">
        <p14:creationId xmlns:p14="http://schemas.microsoft.com/office/powerpoint/2010/main" val="28207669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Title 1">
            <a:extLst>
              <a:ext uri="{FF2B5EF4-FFF2-40B4-BE49-F238E27FC236}">
                <a16:creationId xmlns:a16="http://schemas.microsoft.com/office/drawing/2014/main" id="{D9160CC9-6FE7-9F48-9407-CF1D9CABD4E2}"/>
              </a:ext>
            </a:extLst>
          </p:cNvPr>
          <p:cNvSpPr>
            <a:spLocks noGrp="1"/>
          </p:cNvSpPr>
          <p:nvPr>
            <p:ph type="title"/>
          </p:nvPr>
        </p:nvSpPr>
        <p:spPr>
          <a:xfrm>
            <a:off x="457200" y="3175"/>
            <a:ext cx="8229600" cy="1143000"/>
          </a:xfrm>
        </p:spPr>
        <p:txBody>
          <a:bodyPr/>
          <a:lstStyle/>
          <a:p>
            <a:pPr eaLnBrk="1" hangingPunct="1"/>
            <a:r>
              <a:rPr lang="en-GB" altLang="en-US" sz="3600"/>
              <a:t>The strategy lenses summary</a:t>
            </a:r>
          </a:p>
        </p:txBody>
      </p:sp>
      <p:sp>
        <p:nvSpPr>
          <p:cNvPr id="122883" name="Text Box 13">
            <a:extLst>
              <a:ext uri="{FF2B5EF4-FFF2-40B4-BE49-F238E27FC236}">
                <a16:creationId xmlns:a16="http://schemas.microsoft.com/office/drawing/2014/main" id="{BB5E49B0-ED22-3745-B942-DB791DD73321}"/>
              </a:ext>
            </a:extLst>
          </p:cNvPr>
          <p:cNvSpPr txBox="1">
            <a:spLocks noChangeArrowheads="1"/>
          </p:cNvSpPr>
          <p:nvPr/>
        </p:nvSpPr>
        <p:spPr bwMode="auto">
          <a:xfrm>
            <a:off x="3419475" y="6416675"/>
            <a:ext cx="5408613" cy="23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07FA3"/>
              </a:buClr>
              <a:buFont typeface="Arial" panose="020B0604020202020204" pitchFamily="34" charset="0"/>
              <a:buChar char="•"/>
              <a:defRPr sz="3200">
                <a:solidFill>
                  <a:schemeClr val="tx1"/>
                </a:solidFill>
                <a:latin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defRPr>
            </a:lvl9pPr>
          </a:lstStyle>
          <a:p>
            <a:pPr algn="r" eaLnBrk="1" hangingPunct="1">
              <a:spcBef>
                <a:spcPct val="0"/>
              </a:spcBef>
              <a:buClrTx/>
              <a:buFontTx/>
              <a:buNone/>
            </a:pPr>
            <a:r>
              <a:rPr lang="en-US" altLang="en-US" sz="1200">
                <a:solidFill>
                  <a:srgbClr val="000000"/>
                </a:solidFill>
                <a:ea typeface="Verdana" panose="020B0604030504040204" pitchFamily="34" charset="0"/>
                <a:cs typeface="Verdana" panose="020B0604030504040204" pitchFamily="34" charset="0"/>
              </a:rPr>
              <a:t>Copyright © 2020, 2017, 2014 Pearson Education, Inc. All Rights Reserved</a:t>
            </a:r>
            <a:endParaRPr lang="en-GB" altLang="en-US" sz="1200">
              <a:solidFill>
                <a:srgbClr val="000000"/>
              </a:solidFill>
              <a:ea typeface="Verdana" panose="020B0604030504040204" pitchFamily="34" charset="0"/>
              <a:cs typeface="Verdana" panose="020B0604030504040204" pitchFamily="34" charset="0"/>
            </a:endParaRPr>
          </a:p>
        </p:txBody>
      </p:sp>
      <p:pic>
        <p:nvPicPr>
          <p:cNvPr id="122884" name="Picture 8" descr="Pearson Logo">
            <a:extLst>
              <a:ext uri="{FF2B5EF4-FFF2-40B4-BE49-F238E27FC236}">
                <a16:creationId xmlns:a16="http://schemas.microsoft.com/office/drawing/2014/main" id="{263DD3EB-65C5-B440-AF06-22732A60B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885" name="Picture 1">
            <a:extLst>
              <a:ext uri="{FF2B5EF4-FFF2-40B4-BE49-F238E27FC236}">
                <a16:creationId xmlns:a16="http://schemas.microsoft.com/office/drawing/2014/main" id="{DA03EC50-F23A-BD43-BD06-C7F3DF9E48B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113" y="1492250"/>
            <a:ext cx="8359775" cy="387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79667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8408DA5B-23E2-874B-A5A8-AC41F703D27A}"/>
              </a:ext>
            </a:extLst>
          </p:cNvPr>
          <p:cNvSpPr>
            <a:spLocks noGrp="1"/>
          </p:cNvSpPr>
          <p:nvPr>
            <p:ph type="title"/>
          </p:nvPr>
        </p:nvSpPr>
        <p:spPr>
          <a:xfrm>
            <a:off x="457200" y="266700"/>
            <a:ext cx="8229600" cy="641350"/>
          </a:xfrm>
        </p:spPr>
        <p:txBody>
          <a:bodyPr>
            <a:normAutofit fontScale="90000"/>
          </a:bodyPr>
          <a:lstStyle/>
          <a:p>
            <a:pPr eaLnBrk="1" hangingPunct="1"/>
            <a:r>
              <a:rPr dirty="0"/>
              <a:t>Summary</a:t>
            </a:r>
          </a:p>
        </p:txBody>
      </p:sp>
      <p:sp>
        <p:nvSpPr>
          <p:cNvPr id="86019" name="Content Placeholder 2">
            <a:extLst>
              <a:ext uri="{FF2B5EF4-FFF2-40B4-BE49-F238E27FC236}">
                <a16:creationId xmlns:a16="http://schemas.microsoft.com/office/drawing/2014/main" id="{E2EE533C-A380-6A4F-A313-1523E139208D}"/>
              </a:ext>
            </a:extLst>
          </p:cNvPr>
          <p:cNvSpPr>
            <a:spLocks noGrp="1"/>
          </p:cNvSpPr>
          <p:nvPr>
            <p:ph idx="1"/>
          </p:nvPr>
        </p:nvSpPr>
        <p:spPr>
          <a:xfrm>
            <a:off x="457200" y="908050"/>
            <a:ext cx="8229600" cy="5040312"/>
          </a:xfrm>
        </p:spPr>
        <p:txBody>
          <a:bodyPr>
            <a:normAutofit/>
          </a:bodyPr>
          <a:lstStyle/>
          <a:p>
            <a:pPr marL="285750" indent="-285750" eaLnBrk="1" hangingPunct="1"/>
            <a:r>
              <a:rPr lang="en-GB" altLang="en-US" sz="1800" dirty="0"/>
              <a:t>It is important to distinguish between </a:t>
            </a:r>
            <a:r>
              <a:rPr lang="en-GB" altLang="en-US" sz="1800" b="1" i="1" dirty="0"/>
              <a:t>deliberate strategy</a:t>
            </a:r>
            <a:r>
              <a:rPr lang="en-GB" altLang="en-US" sz="1800" b="1" dirty="0"/>
              <a:t> </a:t>
            </a:r>
            <a:r>
              <a:rPr lang="en-GB" altLang="en-US" sz="1800" dirty="0"/>
              <a:t>– the desired strategic direction deliberately planned by managers – and </a:t>
            </a:r>
            <a:r>
              <a:rPr lang="en-GB" altLang="en-US" sz="1800" b="1" i="1" dirty="0"/>
              <a:t>emergent strategy</a:t>
            </a:r>
            <a:r>
              <a:rPr lang="en-GB" altLang="en-US" sz="1800" dirty="0"/>
              <a:t>, which may develop in a less deliberate way from the behaviours and activities inherent within an organisation.</a:t>
            </a:r>
          </a:p>
          <a:p>
            <a:pPr marL="285750" indent="-285750" eaLnBrk="1" hangingPunct="1"/>
            <a:endParaRPr lang="en-GB" altLang="en-US" sz="1800" dirty="0"/>
          </a:p>
          <a:p>
            <a:pPr marL="285750" indent="-285750" eaLnBrk="1" hangingPunct="1"/>
            <a:r>
              <a:rPr lang="en-GB" altLang="en-US" sz="1800" dirty="0"/>
              <a:t>Most often the process of strategy development is described in terms of a deliberately formulated intended strategy as a result of </a:t>
            </a:r>
            <a:r>
              <a:rPr lang="en-GB" altLang="en-US" sz="1800" b="1" i="1" dirty="0"/>
              <a:t>planning systems</a:t>
            </a:r>
            <a:r>
              <a:rPr lang="en-GB" altLang="en-US" sz="1800" b="1" dirty="0"/>
              <a:t> </a:t>
            </a:r>
            <a:r>
              <a:rPr lang="en-GB" altLang="en-US" sz="1800" dirty="0"/>
              <a:t>carried out objectively and dispassionately. There are advantages and disadvantages of formal strategic planning systems.</a:t>
            </a:r>
          </a:p>
          <a:p>
            <a:pPr marL="285750" indent="-285750" eaLnBrk="1" hangingPunct="1"/>
            <a:endParaRPr lang="en-GB" altLang="en-US" sz="1800" dirty="0"/>
          </a:p>
          <a:p>
            <a:pPr marL="285750" indent="-285750" eaLnBrk="1" hangingPunct="1"/>
            <a:r>
              <a:rPr lang="en-GB" altLang="en-US" sz="1800" dirty="0"/>
              <a:t>Deliberate strategy may also come about on the basis of central command,</a:t>
            </a:r>
            <a:r>
              <a:rPr lang="en-GB" altLang="en-US" sz="1800" i="1" dirty="0"/>
              <a:t> </a:t>
            </a:r>
            <a:r>
              <a:rPr lang="en-GB" altLang="en-US" sz="1800" dirty="0"/>
              <a:t>the</a:t>
            </a:r>
            <a:r>
              <a:rPr lang="en-GB" altLang="en-US" sz="1800" i="1" dirty="0"/>
              <a:t> </a:t>
            </a:r>
            <a:r>
              <a:rPr lang="en-GB" altLang="en-US" sz="1800" b="1" i="1" dirty="0"/>
              <a:t>vision of strategic leaders </a:t>
            </a:r>
            <a:r>
              <a:rPr lang="en-GB" altLang="en-US" sz="1800" dirty="0"/>
              <a:t>or the</a:t>
            </a:r>
            <a:r>
              <a:rPr lang="en-GB" altLang="en-US" sz="1800" i="1" dirty="0"/>
              <a:t> </a:t>
            </a:r>
            <a:r>
              <a:rPr lang="en-GB" altLang="en-US" sz="1800" b="1" i="1" dirty="0"/>
              <a:t>imposition of strategies </a:t>
            </a:r>
            <a:r>
              <a:rPr lang="en-GB" altLang="en-US" sz="1800" dirty="0"/>
              <a:t>by external stakeholders.</a:t>
            </a:r>
          </a:p>
        </p:txBody>
      </p:sp>
    </p:spTree>
    <p:extLst>
      <p:ext uri="{BB962C8B-B14F-4D97-AF65-F5344CB8AC3E}">
        <p14:creationId xmlns:p14="http://schemas.microsoft.com/office/powerpoint/2010/main" val="22934691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7D2F8623-0DC2-EF4B-A860-BEDD3E4C29EC}"/>
              </a:ext>
            </a:extLst>
          </p:cNvPr>
          <p:cNvSpPr>
            <a:spLocks noGrp="1"/>
          </p:cNvSpPr>
          <p:nvPr>
            <p:ph type="title"/>
          </p:nvPr>
        </p:nvSpPr>
        <p:spPr>
          <a:xfrm>
            <a:off x="457200" y="266700"/>
            <a:ext cx="8229600" cy="641350"/>
          </a:xfrm>
        </p:spPr>
        <p:txBody>
          <a:bodyPr>
            <a:normAutofit fontScale="90000"/>
          </a:bodyPr>
          <a:lstStyle/>
          <a:p>
            <a:pPr eaLnBrk="1" hangingPunct="1"/>
            <a:r>
              <a:rPr dirty="0"/>
              <a:t>Summary</a:t>
            </a:r>
          </a:p>
        </p:txBody>
      </p:sp>
      <p:sp>
        <p:nvSpPr>
          <p:cNvPr id="37891" name="Content Placeholder 2">
            <a:extLst>
              <a:ext uri="{FF2B5EF4-FFF2-40B4-BE49-F238E27FC236}">
                <a16:creationId xmlns:a16="http://schemas.microsoft.com/office/drawing/2014/main" id="{DAF2A607-E06C-7746-B7A6-C5767F20F250}"/>
              </a:ext>
            </a:extLst>
          </p:cNvPr>
          <p:cNvSpPr>
            <a:spLocks noGrp="1"/>
          </p:cNvSpPr>
          <p:nvPr>
            <p:ph idx="1"/>
          </p:nvPr>
        </p:nvSpPr>
        <p:spPr>
          <a:xfrm>
            <a:off x="231354" y="908050"/>
            <a:ext cx="8604174" cy="5000625"/>
          </a:xfrm>
        </p:spPr>
        <p:txBody>
          <a:bodyPr rtlCol="0">
            <a:normAutofit/>
          </a:bodyPr>
          <a:lstStyle/>
          <a:p>
            <a:pPr marL="0" indent="0" algn="just" eaLnBrk="1" fontAlgn="auto" hangingPunct="1">
              <a:spcBef>
                <a:spcPts val="1000"/>
              </a:spcBef>
              <a:spcAft>
                <a:spcPts val="0"/>
              </a:spcAft>
              <a:buFont typeface="Arial" charset="0"/>
              <a:buNone/>
              <a:defRPr/>
            </a:pPr>
            <a:r>
              <a:rPr lang="en-GB" sz="1800" dirty="0"/>
              <a:t>Strategies may emerge from within organisations. This may be explained in terms of:</a:t>
            </a:r>
          </a:p>
          <a:p>
            <a:pPr marL="295275" indent="-295275" algn="just" eaLnBrk="1" fontAlgn="auto" hangingPunct="1">
              <a:spcBef>
                <a:spcPts val="1000"/>
              </a:spcBef>
              <a:spcAft>
                <a:spcPts val="0"/>
              </a:spcAft>
              <a:defRPr/>
            </a:pPr>
            <a:r>
              <a:rPr lang="en-GB" sz="1800" dirty="0"/>
              <a:t>How organisations may proactively try to cope through processes of </a:t>
            </a:r>
            <a:r>
              <a:rPr lang="en-GB" sz="1800" b="1" i="1" dirty="0"/>
              <a:t>logical incrementalism </a:t>
            </a:r>
            <a:r>
              <a:rPr lang="en-GB" sz="1800" i="1" dirty="0"/>
              <a:t>and </a:t>
            </a:r>
            <a:r>
              <a:rPr lang="en-GB" sz="1800" b="1" i="1" dirty="0"/>
              <a:t>organisational learning.</a:t>
            </a:r>
            <a:endParaRPr lang="en-GB" sz="1800" b="1" dirty="0"/>
          </a:p>
          <a:p>
            <a:pPr marL="295275" indent="-295275" algn="just" eaLnBrk="1" fontAlgn="auto" hangingPunct="1">
              <a:spcBef>
                <a:spcPts val="1000"/>
              </a:spcBef>
              <a:spcAft>
                <a:spcPts val="0"/>
              </a:spcAft>
              <a:defRPr/>
            </a:pPr>
            <a:r>
              <a:rPr lang="en-GB" sz="1800" dirty="0"/>
              <a:t>The outcome of the bargaining associated with </a:t>
            </a:r>
            <a:r>
              <a:rPr lang="en-GB" sz="1800" b="1" i="1" dirty="0"/>
              <a:t>political activity</a:t>
            </a:r>
            <a:r>
              <a:rPr lang="en-GB" sz="1800" dirty="0"/>
              <a:t> resulting in a negotiated strategy.</a:t>
            </a:r>
          </a:p>
          <a:p>
            <a:pPr marL="295275" indent="-295275" algn="just" eaLnBrk="1" fontAlgn="auto" hangingPunct="1">
              <a:spcBef>
                <a:spcPts val="1000"/>
              </a:spcBef>
              <a:spcAft>
                <a:spcPts val="0"/>
              </a:spcAft>
              <a:defRPr/>
            </a:pPr>
            <a:r>
              <a:rPr lang="en-GB" sz="1800" dirty="0"/>
              <a:t>Strategies developing because </a:t>
            </a:r>
            <a:r>
              <a:rPr lang="en-GB" sz="1800" b="1" i="1" dirty="0"/>
              <a:t>organisational structures and systems</a:t>
            </a:r>
            <a:r>
              <a:rPr lang="en-GB" sz="1800" dirty="0"/>
              <a:t> favour some strategy projects over others and strategies often develop on the basis of </a:t>
            </a:r>
            <a:r>
              <a:rPr lang="en-GB" sz="1800" b="1" i="1" dirty="0"/>
              <a:t>continuity or organisational culture</a:t>
            </a:r>
            <a:r>
              <a:rPr lang="en-GB" sz="1800" dirty="0"/>
              <a:t>.</a:t>
            </a:r>
          </a:p>
          <a:p>
            <a:pPr marL="0" indent="0" algn="just">
              <a:spcBef>
                <a:spcPts val="1000"/>
              </a:spcBef>
              <a:buNone/>
              <a:defRPr/>
            </a:pPr>
            <a:r>
              <a:rPr lang="en-GB" sz="1800" dirty="0"/>
              <a:t>In managing strategy development processes, managers face challenges including:</a:t>
            </a:r>
          </a:p>
          <a:p>
            <a:pPr marL="293688" indent="-293688" algn="just">
              <a:spcBef>
                <a:spcPts val="1000"/>
              </a:spcBef>
              <a:defRPr/>
            </a:pPr>
            <a:r>
              <a:rPr lang="en-GB" sz="1800" dirty="0"/>
              <a:t>Recognising that different processes of strategy development may be needed </a:t>
            </a:r>
            <a:r>
              <a:rPr lang="en-GB" sz="1800" i="1" dirty="0"/>
              <a:t>in </a:t>
            </a:r>
            <a:r>
              <a:rPr lang="en-GB" sz="1800" b="1" i="1" dirty="0"/>
              <a:t>different contexts</a:t>
            </a:r>
            <a:r>
              <a:rPr lang="en-GB" sz="1800" dirty="0"/>
              <a:t>.</a:t>
            </a:r>
          </a:p>
          <a:p>
            <a:pPr marL="293688" indent="-293688" algn="just">
              <a:spcBef>
                <a:spcPts val="1000"/>
              </a:spcBef>
              <a:defRPr/>
            </a:pPr>
            <a:r>
              <a:rPr lang="en-GB" sz="1800" dirty="0"/>
              <a:t>Managing the processes that may give rise to </a:t>
            </a:r>
            <a:r>
              <a:rPr lang="en-GB" sz="1800" b="1" i="1" dirty="0"/>
              <a:t>emergent strategy</a:t>
            </a:r>
            <a:r>
              <a:rPr lang="en-GB" sz="1800" b="1" dirty="0"/>
              <a:t> </a:t>
            </a:r>
            <a:r>
              <a:rPr lang="en-GB" sz="1800" dirty="0"/>
              <a:t>as well as </a:t>
            </a:r>
            <a:r>
              <a:rPr lang="en-GB" sz="1800" b="1" i="1" dirty="0"/>
              <a:t>deliberate strategy</a:t>
            </a:r>
            <a:r>
              <a:rPr lang="en-GB" sz="1800" b="1" dirty="0"/>
              <a:t>.</a:t>
            </a:r>
          </a:p>
          <a:p>
            <a:pPr marL="0" indent="301625" eaLnBrk="1" fontAlgn="auto" hangingPunct="1">
              <a:spcBef>
                <a:spcPts val="0"/>
              </a:spcBef>
              <a:spcAft>
                <a:spcPts val="0"/>
              </a:spcAft>
              <a:buFont typeface="Arial" panose="020B0604020202020204" pitchFamily="34" charset="0"/>
              <a:buNone/>
              <a:defRPr/>
            </a:pPr>
            <a:endParaRPr lang="en-GB" sz="1800" dirty="0"/>
          </a:p>
        </p:txBody>
      </p:sp>
    </p:spTree>
    <p:extLst>
      <p:ext uri="{BB962C8B-B14F-4D97-AF65-F5344CB8AC3E}">
        <p14:creationId xmlns:p14="http://schemas.microsoft.com/office/powerpoint/2010/main" val="1569662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5F639187-2320-F44F-B36D-FD23DA38B8CE}"/>
              </a:ext>
            </a:extLst>
          </p:cNvPr>
          <p:cNvSpPr>
            <a:spLocks noGrp="1"/>
          </p:cNvSpPr>
          <p:nvPr>
            <p:ph type="title"/>
          </p:nvPr>
        </p:nvSpPr>
        <p:spPr>
          <a:xfrm>
            <a:off x="457200" y="260350"/>
            <a:ext cx="8229600" cy="619125"/>
          </a:xfrm>
        </p:spPr>
        <p:txBody>
          <a:bodyPr>
            <a:normAutofit fontScale="90000"/>
          </a:bodyPr>
          <a:lstStyle/>
          <a:p>
            <a:pPr eaLnBrk="1" hangingPunct="1"/>
            <a:r>
              <a:rPr dirty="0"/>
              <a:t>Summary</a:t>
            </a:r>
          </a:p>
        </p:txBody>
      </p:sp>
      <p:sp>
        <p:nvSpPr>
          <p:cNvPr id="83971" name="Content Placeholder 2">
            <a:extLst>
              <a:ext uri="{FF2B5EF4-FFF2-40B4-BE49-F238E27FC236}">
                <a16:creationId xmlns:a16="http://schemas.microsoft.com/office/drawing/2014/main" id="{CE6E25E1-3DD4-4640-9966-0F612A61AF04}"/>
              </a:ext>
            </a:extLst>
          </p:cNvPr>
          <p:cNvSpPr>
            <a:spLocks noGrp="1"/>
          </p:cNvSpPr>
          <p:nvPr>
            <p:ph idx="1"/>
          </p:nvPr>
        </p:nvSpPr>
        <p:spPr>
          <a:xfrm>
            <a:off x="457200" y="569912"/>
            <a:ext cx="8576631" cy="5192712"/>
          </a:xfrm>
        </p:spPr>
        <p:txBody>
          <a:bodyPr>
            <a:normAutofit fontScale="92500"/>
          </a:bodyPr>
          <a:lstStyle/>
          <a:p>
            <a:pPr marL="295275" indent="-295275" eaLnBrk="1" hangingPunct="1">
              <a:lnSpc>
                <a:spcPts val="3200"/>
              </a:lnSpc>
              <a:spcBef>
                <a:spcPts val="1200"/>
              </a:spcBef>
            </a:pPr>
            <a:r>
              <a:rPr lang="en-GB" altLang="en-US" sz="1800" dirty="0"/>
              <a:t>The practice of strategy involves critical choices about </a:t>
            </a:r>
            <a:r>
              <a:rPr lang="en-GB" altLang="en-US" sz="1800" b="1" i="1" dirty="0"/>
              <a:t>who to involve </a:t>
            </a:r>
            <a:r>
              <a:rPr lang="en-GB" altLang="en-US" sz="1800" dirty="0"/>
              <a:t>in strategy, </a:t>
            </a:r>
            <a:r>
              <a:rPr lang="en-GB" altLang="en-US" sz="1800" b="1" i="1" dirty="0"/>
              <a:t>what to do </a:t>
            </a:r>
            <a:r>
              <a:rPr lang="en-GB" altLang="en-US" sz="1800" dirty="0"/>
              <a:t>in </a:t>
            </a:r>
            <a:r>
              <a:rPr lang="en-GB" altLang="en-US" sz="1800" dirty="0" err="1"/>
              <a:t>strategising</a:t>
            </a:r>
            <a:r>
              <a:rPr lang="en-GB" altLang="en-US" sz="1800" dirty="0"/>
              <a:t> activity, and which </a:t>
            </a:r>
            <a:r>
              <a:rPr lang="en-GB" altLang="en-US" sz="1800" dirty="0" err="1"/>
              <a:t>strategising</a:t>
            </a:r>
            <a:r>
              <a:rPr lang="en-GB" altLang="en-US" sz="1800" dirty="0"/>
              <a:t> </a:t>
            </a:r>
            <a:r>
              <a:rPr lang="en-GB" altLang="en-US" sz="1800" b="1" i="1" dirty="0"/>
              <a:t>methodologies to use </a:t>
            </a:r>
            <a:r>
              <a:rPr lang="en-GB" altLang="en-US" sz="1800" dirty="0"/>
              <a:t>in order to guide this activity.</a:t>
            </a:r>
          </a:p>
          <a:p>
            <a:pPr marL="295275" indent="-295275" eaLnBrk="1" hangingPunct="1">
              <a:lnSpc>
                <a:spcPts val="3200"/>
              </a:lnSpc>
              <a:spcBef>
                <a:spcPts val="1200"/>
              </a:spcBef>
            </a:pPr>
            <a:r>
              <a:rPr lang="en-GB" altLang="en-US" sz="1800" dirty="0"/>
              <a:t>Chief executive officers, senior managers, non-executive directors, strategic planners, strategy consultants and middle managers are all involved in </a:t>
            </a:r>
            <a:r>
              <a:rPr lang="en-GB" altLang="en-US" sz="1800" dirty="0" err="1"/>
              <a:t>strategising</a:t>
            </a:r>
            <a:r>
              <a:rPr lang="en-GB" altLang="en-US" sz="1800" dirty="0"/>
              <a:t>. Their </a:t>
            </a:r>
            <a:r>
              <a:rPr lang="en-GB" altLang="en-US" sz="1800" b="1" i="1" dirty="0"/>
              <a:t>degree of appropriate involvement </a:t>
            </a:r>
            <a:r>
              <a:rPr lang="en-GB" altLang="en-US" sz="1800" dirty="0"/>
              <a:t>should depend</a:t>
            </a:r>
            <a:br>
              <a:rPr lang="en-GB" altLang="en-US" sz="1800" dirty="0"/>
            </a:br>
            <a:r>
              <a:rPr lang="en-GB" altLang="en-US" sz="1800" dirty="0"/>
              <a:t>on the nature of strategic issues.</a:t>
            </a:r>
          </a:p>
          <a:p>
            <a:pPr marL="298450" indent="-298450"/>
            <a:r>
              <a:rPr lang="en-GB" altLang="en-US" sz="1800" dirty="0" err="1"/>
              <a:t>Strategising</a:t>
            </a:r>
            <a:r>
              <a:rPr lang="en-GB" altLang="en-US" sz="1800" dirty="0"/>
              <a:t> activity can </a:t>
            </a:r>
            <a:r>
              <a:rPr lang="en-GB" altLang="en-US" sz="1800" b="1" i="1" dirty="0"/>
              <a:t>involve analysing</a:t>
            </a:r>
            <a:r>
              <a:rPr lang="en-GB" altLang="en-US" sz="1800" dirty="0"/>
              <a:t>,</a:t>
            </a:r>
            <a:r>
              <a:rPr lang="en-GB" altLang="en-US" sz="1800" b="1" i="1" dirty="0"/>
              <a:t> decision-making </a:t>
            </a:r>
            <a:r>
              <a:rPr lang="en-GB" altLang="en-US" sz="1800" dirty="0"/>
              <a:t>and</a:t>
            </a:r>
            <a:r>
              <a:rPr lang="en-GB" altLang="en-US" sz="1800" b="1" i="1" dirty="0"/>
              <a:t> communicating</a:t>
            </a:r>
            <a:r>
              <a:rPr lang="en-GB" altLang="en-US" sz="1800" dirty="0"/>
              <a:t>.</a:t>
            </a:r>
            <a:r>
              <a:rPr lang="en-GB" altLang="en-US" sz="1800" b="1" i="1" dirty="0"/>
              <a:t> </a:t>
            </a:r>
          </a:p>
          <a:p>
            <a:pPr marL="298450" indent="-298450"/>
            <a:endParaRPr lang="en-GB" altLang="en-US" sz="1800" b="1" i="1" dirty="0"/>
          </a:p>
          <a:p>
            <a:pPr marL="298450" indent="-298450"/>
            <a:r>
              <a:rPr lang="en-GB" altLang="en-US" sz="1800" b="1" i="1" dirty="0"/>
              <a:t>Practical methodologies </a:t>
            </a:r>
            <a:r>
              <a:rPr lang="en-GB" altLang="en-US" sz="1800" dirty="0"/>
              <a:t>to guide </a:t>
            </a:r>
            <a:r>
              <a:rPr lang="en-GB" altLang="en-US" sz="1800" dirty="0" err="1"/>
              <a:t>strategising</a:t>
            </a:r>
            <a:r>
              <a:rPr lang="en-GB" altLang="en-US" sz="1800" dirty="0"/>
              <a:t> activity include strategy workshops, and creating business cases and strategic plans.</a:t>
            </a:r>
          </a:p>
          <a:p>
            <a:pPr marL="295275" indent="-295275" eaLnBrk="1" hangingPunct="1">
              <a:lnSpc>
                <a:spcPts val="3200"/>
              </a:lnSpc>
              <a:spcBef>
                <a:spcPts val="1200"/>
              </a:spcBef>
            </a:pPr>
            <a:r>
              <a:rPr lang="en-GB" altLang="en-US" sz="1800" dirty="0"/>
              <a:t>Outline the </a:t>
            </a:r>
            <a:r>
              <a:rPr lang="en-GB" altLang="en-US" sz="1800" b="1" dirty="0"/>
              <a:t>strategic lenses </a:t>
            </a:r>
            <a:r>
              <a:rPr lang="en-GB" altLang="en-US" sz="1800" dirty="0"/>
              <a:t>in relation to different ways at looking at strategic issues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2FA53-8432-9340-AD78-34D030BF4A33}"/>
              </a:ext>
            </a:extLst>
          </p:cNvPr>
          <p:cNvSpPr>
            <a:spLocks noGrp="1"/>
          </p:cNvSpPr>
          <p:nvPr>
            <p:ph type="title"/>
          </p:nvPr>
        </p:nvSpPr>
        <p:spPr/>
        <p:txBody>
          <a:bodyPr/>
          <a:lstStyle/>
          <a:p>
            <a:r>
              <a:rPr lang="en-US" dirty="0"/>
              <a:t>Task </a:t>
            </a:r>
          </a:p>
        </p:txBody>
      </p:sp>
      <p:sp>
        <p:nvSpPr>
          <p:cNvPr id="3" name="Content Placeholder 2">
            <a:extLst>
              <a:ext uri="{FF2B5EF4-FFF2-40B4-BE49-F238E27FC236}">
                <a16:creationId xmlns:a16="http://schemas.microsoft.com/office/drawing/2014/main" id="{49CC6B27-9733-4E43-95D9-1A41DC807E84}"/>
              </a:ext>
            </a:extLst>
          </p:cNvPr>
          <p:cNvSpPr>
            <a:spLocks noGrp="1"/>
          </p:cNvSpPr>
          <p:nvPr>
            <p:ph idx="1"/>
          </p:nvPr>
        </p:nvSpPr>
        <p:spPr/>
        <p:txBody>
          <a:bodyPr>
            <a:normAutofit/>
          </a:bodyPr>
          <a:lstStyle/>
          <a:p>
            <a:pPr marL="0" indent="0">
              <a:buNone/>
            </a:pPr>
            <a:r>
              <a:rPr lang="en-US" sz="1600" dirty="0"/>
              <a:t>Critically Read the following article linked to Strategic planning;</a:t>
            </a:r>
          </a:p>
          <a:p>
            <a:r>
              <a:rPr lang="en-GB" sz="1600" dirty="0"/>
              <a:t>Garry Elliott, Marc Day &amp; Scott Lichtenstein (2020) Strategic planning activity, middle manager divergent thinking, external stakeholder salience, and organizational performance: a study of English and Welsh police forces, Public Management Review, 22:11, 1581-1602, DOI: 10.1080/14719037.2019.1635194 </a:t>
            </a:r>
          </a:p>
          <a:p>
            <a:pPr marL="0" indent="0">
              <a:buNone/>
            </a:pPr>
            <a:r>
              <a:rPr lang="en-GB" sz="1600" b="1" dirty="0"/>
              <a:t>To link to this article: </a:t>
            </a:r>
            <a:r>
              <a:rPr lang="en-GB" sz="1600" dirty="0"/>
              <a:t>https://</a:t>
            </a:r>
            <a:r>
              <a:rPr lang="en-GB" sz="1600" dirty="0" err="1"/>
              <a:t>doi.org</a:t>
            </a:r>
            <a:r>
              <a:rPr lang="en-GB" sz="1600" dirty="0"/>
              <a:t>/10.1080/14719037.2019.1635194 </a:t>
            </a:r>
          </a:p>
          <a:p>
            <a:pPr marL="0" indent="0">
              <a:buNone/>
            </a:pPr>
            <a:r>
              <a:rPr lang="en-US" dirty="0"/>
              <a:t> </a:t>
            </a:r>
          </a:p>
        </p:txBody>
      </p:sp>
    </p:spTree>
    <p:extLst>
      <p:ext uri="{BB962C8B-B14F-4D97-AF65-F5344CB8AC3E}">
        <p14:creationId xmlns:p14="http://schemas.microsoft.com/office/powerpoint/2010/main" val="395372715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035E-A7E4-A84C-9011-C500766FA0C7}"/>
              </a:ext>
            </a:extLst>
          </p:cNvPr>
          <p:cNvSpPr>
            <a:spLocks noGrp="1"/>
          </p:cNvSpPr>
          <p:nvPr>
            <p:ph type="title"/>
          </p:nvPr>
        </p:nvSpPr>
        <p:spPr/>
        <p:txBody>
          <a:bodyPr>
            <a:normAutofit/>
          </a:bodyPr>
          <a:lstStyle/>
          <a:p>
            <a:r>
              <a:rPr lang="en-US" sz="2000" dirty="0"/>
              <a:t>References</a:t>
            </a:r>
          </a:p>
        </p:txBody>
      </p:sp>
      <p:sp>
        <p:nvSpPr>
          <p:cNvPr id="3" name="Content Placeholder 2">
            <a:extLst>
              <a:ext uri="{FF2B5EF4-FFF2-40B4-BE49-F238E27FC236}">
                <a16:creationId xmlns:a16="http://schemas.microsoft.com/office/drawing/2014/main" id="{C48D175B-8264-BD4B-8789-8DDF2D57C02B}"/>
              </a:ext>
            </a:extLst>
          </p:cNvPr>
          <p:cNvSpPr>
            <a:spLocks noGrp="1"/>
          </p:cNvSpPr>
          <p:nvPr>
            <p:ph idx="1"/>
          </p:nvPr>
        </p:nvSpPr>
        <p:spPr>
          <a:xfrm>
            <a:off x="457200" y="969485"/>
            <a:ext cx="8587648" cy="5481674"/>
          </a:xfrm>
        </p:spPr>
        <p:txBody>
          <a:bodyPr>
            <a:normAutofit fontScale="32500" lnSpcReduction="20000"/>
          </a:bodyPr>
          <a:lstStyle/>
          <a:p>
            <a:pPr marL="0" indent="0" algn="just">
              <a:buNone/>
            </a:pPr>
            <a:r>
              <a:rPr lang="en-GB" sz="3700" dirty="0">
                <a:solidFill>
                  <a:srgbClr val="333333"/>
                </a:solidFill>
              </a:rPr>
              <a:t>BEER, </a:t>
            </a:r>
            <a:r>
              <a:rPr lang="en-GB" sz="3700" dirty="0">
                <a:solidFill>
                  <a:srgbClr val="181818"/>
                </a:solidFill>
              </a:rPr>
              <a:t>M., &amp;,  EINSTAT, R (2004) How to have an Honest conversation about your strategy. Harvard Business Review 82, no. 2 (February 2004): 82–89. </a:t>
            </a:r>
            <a:r>
              <a:rPr lang="en-GB" sz="3700" dirty="0">
                <a:solidFill>
                  <a:srgbClr val="333333"/>
                </a:solidFill>
              </a:rPr>
              <a:t>https://</a:t>
            </a:r>
            <a:r>
              <a:rPr lang="en-GB" sz="3700" dirty="0" err="1">
                <a:solidFill>
                  <a:srgbClr val="333333"/>
                </a:solidFill>
              </a:rPr>
              <a:t>hbr.org</a:t>
            </a:r>
            <a:r>
              <a:rPr lang="en-GB" sz="3700" dirty="0">
                <a:solidFill>
                  <a:srgbClr val="333333"/>
                </a:solidFill>
              </a:rPr>
              <a:t>/2004/02/how-to-have-an-honest-conversation-about-your-business-strategy</a:t>
            </a:r>
          </a:p>
          <a:p>
            <a:pPr marL="0" indent="0" algn="just">
              <a:buNone/>
            </a:pPr>
            <a:endParaRPr lang="en-GB" sz="3700" dirty="0">
              <a:solidFill>
                <a:srgbClr val="333333"/>
              </a:solidFill>
            </a:endParaRPr>
          </a:p>
          <a:p>
            <a:pPr marL="0" indent="0" algn="just">
              <a:buNone/>
            </a:pPr>
            <a:r>
              <a:rPr lang="en-GB" sz="3700" dirty="0">
                <a:solidFill>
                  <a:srgbClr val="333333"/>
                </a:solidFill>
              </a:rPr>
              <a:t>BRYSON, J. M. (2011) </a:t>
            </a:r>
            <a:r>
              <a:rPr lang="en-GB" sz="3700" i="1" dirty="0">
                <a:solidFill>
                  <a:srgbClr val="333333"/>
                </a:solidFill>
              </a:rPr>
              <a:t>Strategic Planning for Public and </a:t>
            </a:r>
            <a:r>
              <a:rPr lang="en-GB" sz="3700" i="1" dirty="0" err="1">
                <a:solidFill>
                  <a:srgbClr val="333333"/>
                </a:solidFill>
              </a:rPr>
              <a:t>Nonprofit</a:t>
            </a:r>
            <a:r>
              <a:rPr lang="en-GB" sz="3700" i="1" dirty="0">
                <a:solidFill>
                  <a:srgbClr val="333333"/>
                </a:solidFill>
              </a:rPr>
              <a:t> Organizations</a:t>
            </a:r>
            <a:r>
              <a:rPr lang="en-GB" sz="3700" dirty="0">
                <a:solidFill>
                  <a:srgbClr val="333333"/>
                </a:solidFill>
              </a:rPr>
              <a:t>. 4th ed. New York: Wiley</a:t>
            </a:r>
          </a:p>
          <a:p>
            <a:pPr marL="0" indent="0">
              <a:buNone/>
            </a:pPr>
            <a:endParaRPr lang="en-GB" sz="3700" dirty="0"/>
          </a:p>
          <a:p>
            <a:pPr marL="0" indent="0">
              <a:buNone/>
            </a:pPr>
            <a:r>
              <a:rPr lang="en-GB" sz="3700" dirty="0"/>
              <a:t>BRYSON, J and George, B (2020) Strategic Management in Public Administration. Subject: Policy, Administration, and Bureaucracy Online Publication Date: Mar 2020 DOI: 10.1093/</a:t>
            </a:r>
            <a:r>
              <a:rPr lang="en-GB" sz="3700" dirty="0" err="1"/>
              <a:t>acrefore</a:t>
            </a:r>
            <a:r>
              <a:rPr lang="en-GB" sz="3700" dirty="0"/>
              <a:t>/9780190228637.013.1396 </a:t>
            </a:r>
          </a:p>
          <a:p>
            <a:pPr marL="0" indent="0" algn="just">
              <a:buNone/>
            </a:pPr>
            <a:endParaRPr lang="en-GB" sz="3700"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FERLIE, E., &amp; ONGARO, E. (2015). </a:t>
            </a:r>
            <a:r>
              <a:rPr lang="en-GB" sz="3700" i="1" dirty="0">
                <a:solidFill>
                  <a:srgbClr val="000000"/>
                </a:solidFill>
                <a:ea typeface="Arial Unicode MS" panose="020B0604020202020204" pitchFamily="34" charset="-128"/>
              </a:rPr>
              <a:t>Strategic management in public services organizations concepts, schools and contemporary issues. </a:t>
            </a:r>
          </a:p>
          <a:p>
            <a:pPr marL="0" indent="0" algn="just">
              <a:buNone/>
            </a:pPr>
            <a:endParaRPr lang="en-GB" sz="3700" i="1" dirty="0">
              <a:solidFill>
                <a:srgbClr val="000000"/>
              </a:solidFill>
              <a:ea typeface="Arial Unicode MS" panose="020B0604020202020204" pitchFamily="34" charset="-128"/>
            </a:endParaRPr>
          </a:p>
          <a:p>
            <a:pPr marL="0" indent="0" algn="just">
              <a:buNone/>
            </a:pPr>
            <a:r>
              <a:rPr lang="en-GB" sz="3700" dirty="0">
                <a:solidFill>
                  <a:srgbClr val="000000"/>
                </a:solidFill>
                <a:ea typeface="Arial Unicode MS" panose="020B0604020202020204" pitchFamily="34" charset="-128"/>
              </a:rPr>
              <a:t>LYNCH, R. L. (2021). </a:t>
            </a:r>
            <a:r>
              <a:rPr lang="en-GB" sz="3700" i="1" dirty="0">
                <a:solidFill>
                  <a:srgbClr val="000000"/>
                </a:solidFill>
                <a:ea typeface="Arial Unicode MS" panose="020B0604020202020204" pitchFamily="34" charset="-128"/>
              </a:rPr>
              <a:t>Strategic management</a:t>
            </a:r>
            <a:r>
              <a:rPr lang="en-GB" sz="3700" dirty="0">
                <a:solidFill>
                  <a:srgbClr val="000000"/>
                </a:solidFill>
                <a:ea typeface="Arial Unicode MS" panose="020B0604020202020204" pitchFamily="34" charset="-128"/>
              </a:rPr>
              <a:t>.</a:t>
            </a:r>
          </a:p>
          <a:p>
            <a:pPr marL="0" indent="0" algn="just">
              <a:buNone/>
            </a:pPr>
            <a:endParaRPr lang="en-GB" sz="3700" dirty="0"/>
          </a:p>
          <a:p>
            <a:pPr marL="0" indent="0" algn="just">
              <a:buNone/>
            </a:pPr>
            <a:r>
              <a:rPr lang="en-US" altLang="en-US" sz="3700" dirty="0"/>
              <a:t>MAXWELL , J (1993) </a:t>
            </a:r>
            <a:r>
              <a:rPr lang="en-US" altLang="en-US" sz="3700" i="1" dirty="0"/>
              <a:t>Developing The Leader Within You. Nashville. T Nelson</a:t>
            </a:r>
          </a:p>
          <a:p>
            <a:pPr marL="0" indent="0" algn="just">
              <a:buNone/>
            </a:pPr>
            <a:endParaRPr lang="en-US" altLang="en-US" sz="3700" i="1" dirty="0"/>
          </a:p>
          <a:p>
            <a:pPr marL="0" indent="0" algn="just">
              <a:buNone/>
            </a:pPr>
            <a:r>
              <a:rPr lang="en-GB" sz="3700" dirty="0">
                <a:solidFill>
                  <a:srgbClr val="333333"/>
                </a:solidFill>
              </a:rPr>
              <a:t>ROBERTSON, C.J.  (2008) An Analysis of 10 years of Business Ethics Research in </a:t>
            </a:r>
            <a:r>
              <a:rPr lang="en-GB" sz="3700" i="1" dirty="0">
                <a:solidFill>
                  <a:srgbClr val="333333"/>
                </a:solidFill>
              </a:rPr>
              <a:t>Strategic Management Journal</a:t>
            </a:r>
            <a:r>
              <a:rPr lang="en-GB" sz="3700" dirty="0">
                <a:solidFill>
                  <a:srgbClr val="333333"/>
                </a:solidFill>
              </a:rPr>
              <a:t>: 1996–2005. </a:t>
            </a:r>
            <a:r>
              <a:rPr lang="en-GB" sz="3700" i="1" dirty="0">
                <a:solidFill>
                  <a:srgbClr val="333333"/>
                </a:solidFill>
              </a:rPr>
              <a:t>J Bus Ethics</a:t>
            </a:r>
            <a:r>
              <a:rPr lang="en-GB" sz="3700" dirty="0">
                <a:solidFill>
                  <a:srgbClr val="333333"/>
                </a:solidFill>
              </a:rPr>
              <a:t> </a:t>
            </a:r>
            <a:r>
              <a:rPr lang="en-GB" sz="3700" b="1" dirty="0">
                <a:solidFill>
                  <a:srgbClr val="333333"/>
                </a:solidFill>
              </a:rPr>
              <a:t>80, </a:t>
            </a:r>
            <a:r>
              <a:rPr lang="en-GB" sz="3700" dirty="0">
                <a:solidFill>
                  <a:srgbClr val="333333"/>
                </a:solidFill>
              </a:rPr>
              <a:t>745–753 (2008). https://</a:t>
            </a:r>
            <a:r>
              <a:rPr lang="en-GB" sz="3700" dirty="0" err="1">
                <a:solidFill>
                  <a:srgbClr val="333333"/>
                </a:solidFill>
              </a:rPr>
              <a:t>doi.org</a:t>
            </a:r>
            <a:r>
              <a:rPr lang="en-GB" sz="3700" dirty="0">
                <a:solidFill>
                  <a:srgbClr val="333333"/>
                </a:solidFill>
              </a:rPr>
              <a:t>/10.1007/s10551-007-9466-5</a:t>
            </a:r>
            <a:endParaRPr lang="en-US" altLang="en-US" sz="3700" i="1" dirty="0"/>
          </a:p>
          <a:p>
            <a:pPr marL="0" indent="0" algn="just">
              <a:buNone/>
            </a:pPr>
            <a:endParaRPr lang="en-GB" sz="3700" dirty="0"/>
          </a:p>
          <a:p>
            <a:pPr marL="0" indent="0" algn="just">
              <a:buNone/>
            </a:pPr>
            <a:r>
              <a:rPr lang="en-GB" sz="3700" dirty="0"/>
              <a:t>WHITTINGTON, R., REGNÉR, P., ANGWIN, D., JOHNSON, G., &amp; SCHOLES, K. (2020). </a:t>
            </a:r>
            <a:r>
              <a:rPr lang="en-GB" sz="3700" i="1" dirty="0"/>
              <a:t>Exploring strategy: text and cases</a:t>
            </a:r>
            <a:r>
              <a:rPr lang="en-GB" sz="3700" dirty="0"/>
              <a:t>. New York Prentice Hall. </a:t>
            </a:r>
          </a:p>
          <a:p>
            <a:pPr marL="0" indent="0" algn="just">
              <a:buNone/>
            </a:pPr>
            <a:endParaRPr lang="en-GB" sz="3700" dirty="0"/>
          </a:p>
          <a:p>
            <a:pPr marL="0" indent="0" algn="just">
              <a:buNone/>
            </a:pPr>
            <a:r>
              <a:rPr lang="en-GB" sz="3700" dirty="0"/>
              <a:t>WHITTINGTON, R., REGNÉR, P., ANGWIN, D., JOHNSON, G., &amp; SCHOLES, K. (2021). </a:t>
            </a:r>
            <a:r>
              <a:rPr lang="en-GB" sz="3700" i="1" dirty="0"/>
              <a:t>Fundamentals of strategy</a:t>
            </a:r>
            <a:r>
              <a:rPr lang="en-GB" sz="3700" dirty="0"/>
              <a:t>.</a:t>
            </a:r>
          </a:p>
          <a:p>
            <a:pPr marL="0" indent="0">
              <a:buNone/>
            </a:pPr>
            <a:endParaRPr lang="en-GB" sz="3700" dirty="0"/>
          </a:p>
          <a:p>
            <a:pPr marL="0" indent="0">
              <a:buNone/>
            </a:pPr>
            <a:r>
              <a:rPr lang="en-GB" u="sng" dirty="0"/>
              <a:t>Websites </a:t>
            </a:r>
          </a:p>
          <a:p>
            <a:pPr marL="0" indent="0">
              <a:buNone/>
            </a:pPr>
            <a:r>
              <a:rPr lang="en-GB" dirty="0"/>
              <a:t>Dyfed Powys Police Accessed on 2.10.21</a:t>
            </a:r>
          </a:p>
          <a:p>
            <a:pPr marL="0" indent="0">
              <a:buNone/>
            </a:pPr>
            <a:r>
              <a:rPr lang="en-GB" dirty="0"/>
              <a:t>South Wales Police Accessed on 2.10.21</a:t>
            </a:r>
          </a:p>
          <a:p>
            <a:pPr marL="0" indent="0">
              <a:buNone/>
            </a:pPr>
            <a:r>
              <a:rPr lang="en-GB" dirty="0"/>
              <a:t>Gwent Police Accessed on 2.10.21</a:t>
            </a:r>
          </a:p>
          <a:p>
            <a:pPr marL="0" indent="0">
              <a:buNone/>
            </a:pPr>
            <a:r>
              <a:rPr lang="en-GB" dirty="0"/>
              <a:t>NPCC Website accessed 2.10.21</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702753352"/>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Academic Writing Skills 28.09.21" id="{7BCD7DB7-4CDA-9647-BA1E-79FEF6992C66}" vid="{5F3BD975-0A12-1B48-91EA-CC898F921D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8408</TotalTime>
  <Words>4162</Words>
  <Application>Microsoft Macintosh PowerPoint</Application>
  <PresentationFormat>On-screen Show (4:3)</PresentationFormat>
  <Paragraphs>412</Paragraphs>
  <Slides>50</Slides>
  <Notes>42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Arial</vt:lpstr>
      <vt:lpstr>Calibri</vt:lpstr>
      <vt:lpstr>Calibri Light</vt:lpstr>
      <vt:lpstr>Myriad Pro</vt:lpstr>
      <vt:lpstr>Wingdings 2</vt:lpstr>
      <vt:lpstr>Theme1.thmx first page pp</vt:lpstr>
      <vt:lpstr>Week 2 – Strategic Management: Strategic Planning &amp; Practice </vt:lpstr>
      <vt:lpstr>Week 1 - Recap</vt:lpstr>
      <vt:lpstr>Week 2 - Learning outcomes </vt:lpstr>
      <vt:lpstr>What is Strategic Planning?</vt:lpstr>
      <vt:lpstr>  Deliberate (Intended) and emergent strategy development  </vt:lpstr>
      <vt:lpstr>Prescriptive (Lynch, 2021)</vt:lpstr>
      <vt:lpstr>Deliberate strategy </vt:lpstr>
      <vt:lpstr>Strategic leadership</vt:lpstr>
      <vt:lpstr>Strategic planning systems</vt:lpstr>
      <vt:lpstr>Benefits of planning</vt:lpstr>
      <vt:lpstr>Dangers associated with planning</vt:lpstr>
      <vt:lpstr>Externally imposed strategy</vt:lpstr>
      <vt:lpstr>Emergent strategy </vt:lpstr>
      <vt:lpstr>Strategy as the outcome of political processes</vt:lpstr>
      <vt:lpstr>Implications for managing strategy development </vt:lpstr>
      <vt:lpstr>Strategy development contexts</vt:lpstr>
      <vt:lpstr>Strategy development in different contexts</vt:lpstr>
      <vt:lpstr>Strategy development in different contexts</vt:lpstr>
      <vt:lpstr>Strategy development in different contexts</vt:lpstr>
      <vt:lpstr>Managing deliberate and emergent strategy</vt:lpstr>
      <vt:lpstr>Managing deliberate and emergent strategy</vt:lpstr>
      <vt:lpstr>Managing deliberate and emergent strategy</vt:lpstr>
      <vt:lpstr>The challenge of strategic drift</vt:lpstr>
      <vt:lpstr>Lessons Learned About  Strategic Planning</vt:lpstr>
      <vt:lpstr>Session 2 - Learning outcomes </vt:lpstr>
      <vt:lpstr>The strategists – top managers and directors</vt:lpstr>
      <vt:lpstr>Strategy Skills </vt:lpstr>
      <vt:lpstr>The strategists – middle managers</vt:lpstr>
      <vt:lpstr>Policing objectives / Priorities</vt:lpstr>
      <vt:lpstr>Force Management Statement </vt:lpstr>
      <vt:lpstr>Strategic decision-making</vt:lpstr>
      <vt:lpstr>Effective communications</vt:lpstr>
      <vt:lpstr>Effective communications</vt:lpstr>
      <vt:lpstr>Strategy workshops / Seminars</vt:lpstr>
      <vt:lpstr>Strategic plans</vt:lpstr>
      <vt:lpstr>The strategy lenses</vt:lpstr>
      <vt:lpstr>The strategy lenses</vt:lpstr>
      <vt:lpstr>Strategy as design</vt:lpstr>
      <vt:lpstr>Strategy as design</vt:lpstr>
      <vt:lpstr>Strategy as experience</vt:lpstr>
      <vt:lpstr>Strategy as variety</vt:lpstr>
      <vt:lpstr>Strategy as variety</vt:lpstr>
      <vt:lpstr>Strategy as discourse</vt:lpstr>
      <vt:lpstr>Strategy as discourse</vt:lpstr>
      <vt:lpstr>The strategy lenses summary</vt:lpstr>
      <vt:lpstr>Summary</vt:lpstr>
      <vt:lpstr>Summary</vt:lpstr>
      <vt:lpstr>Summary</vt:lpstr>
      <vt:lpstr>Task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STRATEGIC MANAGEMENT – PLANNING </dc:title>
  <dc:creator>joneds@me.com</dc:creator>
  <cp:lastModifiedBy>joneds@me.com</cp:lastModifiedBy>
  <cp:revision>27</cp:revision>
  <cp:lastPrinted>2021-10-11T22:14:27Z</cp:lastPrinted>
  <dcterms:created xsi:type="dcterms:W3CDTF">2021-10-03T13:07:33Z</dcterms:created>
  <dcterms:modified xsi:type="dcterms:W3CDTF">2021-10-13T09:11:33Z</dcterms:modified>
</cp:coreProperties>
</file>