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56" r:id="rId2"/>
    <p:sldId id="257" r:id="rId3"/>
    <p:sldId id="259" r:id="rId4"/>
    <p:sldId id="260" r:id="rId5"/>
    <p:sldId id="258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70" r:id="rId14"/>
    <p:sldId id="273" r:id="rId15"/>
    <p:sldId id="269" r:id="rId16"/>
    <p:sldId id="271" r:id="rId17"/>
    <p:sldId id="272" r:id="rId18"/>
    <p:sldId id="274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746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437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74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62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27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59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630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922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986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344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129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122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9412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80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86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37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300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3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  <p:sldLayoutId id="2147483843" r:id="rId16"/>
    <p:sldLayoutId id="214748384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pccars.com/blog/robot-arm-in-a-tesla-model-s-helps-disabled-with-their-wheelchair-video/" TargetMode="External"/><Relationship Id="rId3" Type="http://schemas.openxmlformats.org/officeDocument/2006/relationships/hyperlink" Target="https://www.bbc.co.uk/news/business-52703767" TargetMode="External"/><Relationship Id="rId7" Type="http://schemas.openxmlformats.org/officeDocument/2006/relationships/hyperlink" Target="https://coalitionforfuturemobility.com/benefits-of-self-driving-vehicles" TargetMode="External"/><Relationship Id="rId2" Type="http://schemas.openxmlformats.org/officeDocument/2006/relationships/hyperlink" Target="https://www.youtube.com/watch?v=NJVcsvQ30A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ollywoodreporter.com/business/business-news/elon-musk-sued-twitter-investors-over-late-disclosure-1235129366/" TargetMode="External"/><Relationship Id="rId5" Type="http://schemas.openxmlformats.org/officeDocument/2006/relationships/hyperlink" Target="https://www.carlogos.org/car-brands/tesla-logo.html" TargetMode="External"/><Relationship Id="rId10" Type="http://schemas.openxmlformats.org/officeDocument/2006/relationships/hyperlink" Target="https://www.theverge.com/2019/4/22/18511594/tesla-new-self-driving-chip-is-here-and-this-is-your-best-look-yet" TargetMode="External"/><Relationship Id="rId4" Type="http://schemas.openxmlformats.org/officeDocument/2006/relationships/hyperlink" Target="https://blueshelltech.com/different-types-of-hackers/" TargetMode="External"/><Relationship Id="rId9" Type="http://schemas.openxmlformats.org/officeDocument/2006/relationships/hyperlink" Target="https://www.youtube.com/watch?v=eZOHA6Uy52k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bfmFfD2RIcg" TargetMode="External"/><Relationship Id="rId3" Type="http://schemas.openxmlformats.org/officeDocument/2006/relationships/hyperlink" Target="https://www.strongtowns.org/journal/2019/2/5/suburban-infrastructure-over-time" TargetMode="External"/><Relationship Id="rId7" Type="http://schemas.openxmlformats.org/officeDocument/2006/relationships/hyperlink" Target="https://www.fierceelectronics.com/components/three-sensor-types-drive-autonomous-vehicles" TargetMode="External"/><Relationship Id="rId12" Type="http://schemas.openxmlformats.org/officeDocument/2006/relationships/hyperlink" Target="https://www.tesla.com/" TargetMode="External"/><Relationship Id="rId2" Type="http://schemas.openxmlformats.org/officeDocument/2006/relationships/hyperlink" Target="https://www.ibm.com/uk-en/cloud/learn/neural-network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bernardmarr/2020/07/17/5-ways-self-driving-cars-could-make-our-world-and-our-lives-better" TargetMode="External"/><Relationship Id="rId11" Type="http://schemas.openxmlformats.org/officeDocument/2006/relationships/hyperlink" Target="https://www.youtube.com/watch?v=tlThdr3O5Qo" TargetMode="External"/><Relationship Id="rId5" Type="http://schemas.openxmlformats.org/officeDocument/2006/relationships/hyperlink" Target="https://www.malls-88.top/ProductDetail.aspx?iid=19315306&amp;pr=392.88" TargetMode="External"/><Relationship Id="rId10" Type="http://schemas.openxmlformats.org/officeDocument/2006/relationships/hyperlink" Target="https://www.youtube.com/watch?v=ECmG0nNJE98" TargetMode="External"/><Relationship Id="rId4" Type="http://schemas.openxmlformats.org/officeDocument/2006/relationships/hyperlink" Target="https://cars.usnews.com/cars-trucks/what-is-adaptive-cruise-control" TargetMode="External"/><Relationship Id="rId9" Type="http://schemas.openxmlformats.org/officeDocument/2006/relationships/hyperlink" Target="https://www.synopsys.com/automotive/what-is-autonomous-ca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9063F66-31F3-48DA-B0C5-65EBD7299DAB}"/>
              </a:ext>
            </a:extLst>
          </p:cNvPr>
          <p:cNvSpPr/>
          <p:nvPr/>
        </p:nvSpPr>
        <p:spPr>
          <a:xfrm>
            <a:off x="2393559" y="-171281"/>
            <a:ext cx="76025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Tesla: Autonomous Driving</a:t>
            </a:r>
            <a:endParaRPr lang="en-US" sz="5400" i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3C7AB2-654D-4EFB-89F8-76EC4164DEBC}"/>
              </a:ext>
            </a:extLst>
          </p:cNvPr>
          <p:cNvSpPr/>
          <p:nvPr/>
        </p:nvSpPr>
        <p:spPr>
          <a:xfrm>
            <a:off x="8531378" y="3766405"/>
            <a:ext cx="30348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Group Members:</a:t>
            </a:r>
            <a:endParaRPr lang="en-US" sz="3200" b="1" i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63D04E-D974-4164-9301-C01E510362D1}"/>
              </a:ext>
            </a:extLst>
          </p:cNvPr>
          <p:cNvSpPr/>
          <p:nvPr/>
        </p:nvSpPr>
        <p:spPr>
          <a:xfrm>
            <a:off x="6194856" y="4428124"/>
            <a:ext cx="5193729" cy="181588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George Iulian Chiras:2120095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Felipe Alvarez Ribeiro:2120442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Lika Keinasvili:2123648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Florin Lupu:2120094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6F3CCE-67AB-4DD3-BCCE-4991BCB603FA}"/>
              </a:ext>
            </a:extLst>
          </p:cNvPr>
          <p:cNvSpPr/>
          <p:nvPr/>
        </p:nvSpPr>
        <p:spPr>
          <a:xfrm>
            <a:off x="911431" y="3766405"/>
            <a:ext cx="593540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4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Module: Digital Skills and Research Methods</a:t>
            </a:r>
          </a:p>
          <a:p>
            <a:r>
              <a:rPr lang="en-US" sz="2400" b="1" i="1" u="sng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Module Code:BMSW4003</a:t>
            </a:r>
          </a:p>
          <a:p>
            <a:r>
              <a:rPr lang="en-US" sz="24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Lector: Riaz Bhatti</a:t>
            </a:r>
          </a:p>
          <a:p>
            <a:r>
              <a:rPr lang="en-US" sz="2400" b="1" i="1" u="sng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Date: 24.04.2022</a:t>
            </a:r>
          </a:p>
        </p:txBody>
      </p:sp>
      <p:pic>
        <p:nvPicPr>
          <p:cNvPr id="1026" name="Picture 2" descr="Autopilot | Tesla UK">
            <a:extLst>
              <a:ext uri="{FF2B5EF4-FFF2-40B4-BE49-F238E27FC236}">
                <a16:creationId xmlns:a16="http://schemas.microsoft.com/office/drawing/2014/main" id="{2FA951C2-2C7D-4198-B976-9944AB099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184" y="790575"/>
            <a:ext cx="4819136" cy="2891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esla Autopilot System | Download Scientific Diagram">
            <a:extLst>
              <a:ext uri="{FF2B5EF4-FFF2-40B4-BE49-F238E27FC236}">
                <a16:creationId xmlns:a16="http://schemas.microsoft.com/office/drawing/2014/main" id="{7E0EE8B4-E231-4BF2-BF66-EC21C02FC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297" y="790575"/>
            <a:ext cx="4638288" cy="286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148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4C0F2BC-1982-48E4-85F7-D11E328152E2}"/>
              </a:ext>
            </a:extLst>
          </p:cNvPr>
          <p:cNvSpPr/>
          <p:nvPr/>
        </p:nvSpPr>
        <p:spPr>
          <a:xfrm>
            <a:off x="5145164" y="-113616"/>
            <a:ext cx="25277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Content</a:t>
            </a:r>
            <a:endParaRPr lang="en-US" sz="5400" b="1" i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355B20-C99E-472A-B9C0-5DE482A886E9}"/>
              </a:ext>
            </a:extLst>
          </p:cNvPr>
          <p:cNvSpPr/>
          <p:nvPr/>
        </p:nvSpPr>
        <p:spPr>
          <a:xfrm>
            <a:off x="9681498" y="990255"/>
            <a:ext cx="2105063" cy="56323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Background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Challenges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Insights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Impacts</a:t>
            </a:r>
          </a:p>
          <a:p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Conclusion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Q&amp;A</a:t>
            </a:r>
          </a:p>
        </p:txBody>
      </p:sp>
      <p:pic>
        <p:nvPicPr>
          <p:cNvPr id="2050" name="Picture 2" descr="You'll never look at the Tesla logo the same way again | Creative Bloq">
            <a:extLst>
              <a:ext uri="{FF2B5EF4-FFF2-40B4-BE49-F238E27FC236}">
                <a16:creationId xmlns:a16="http://schemas.microsoft.com/office/drawing/2014/main" id="{1B965794-15CB-483C-A31F-4A14CCDE98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075" y="0"/>
            <a:ext cx="771588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61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halkSketch/>
                    </a14:imgEffect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3AD453B-8D41-4D2B-86D4-75B029608CE5}"/>
              </a:ext>
            </a:extLst>
          </p:cNvPr>
          <p:cNvSpPr/>
          <p:nvPr/>
        </p:nvSpPr>
        <p:spPr>
          <a:xfrm>
            <a:off x="4071065" y="-220708"/>
            <a:ext cx="39180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Introduction</a:t>
            </a:r>
            <a:endParaRPr lang="en-US" sz="5400" b="1" i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CC918A-E50D-4856-8781-2F8E226A9CF3}"/>
              </a:ext>
            </a:extLst>
          </p:cNvPr>
          <p:cNvSpPr txBox="1"/>
          <p:nvPr/>
        </p:nvSpPr>
        <p:spPr>
          <a:xfrm>
            <a:off x="1598140" y="924127"/>
            <a:ext cx="6929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u="sng" dirty="0"/>
              <a:t>Tesla Autonomous Driving System: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61AAC9-28F1-4A41-9575-268A3E948FED}"/>
              </a:ext>
            </a:extLst>
          </p:cNvPr>
          <p:cNvSpPr/>
          <p:nvPr/>
        </p:nvSpPr>
        <p:spPr>
          <a:xfrm>
            <a:off x="214489" y="1987624"/>
            <a:ext cx="4059380" cy="20621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i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Autopilot</a:t>
            </a:r>
          </a:p>
          <a:p>
            <a:pPr algn="ctr"/>
            <a:endParaRPr lang="en-US" sz="32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pPr algn="ctr"/>
            <a:endParaRPr lang="en-US" sz="3200" b="1" i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pPr algn="ctr"/>
            <a:endParaRPr lang="en-US" sz="32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2050" name="Picture 2" descr="Curious about Tesla's unique Model 3 in-car UI? Check out this mock-up |  TechCrunch">
            <a:extLst>
              <a:ext uri="{FF2B5EF4-FFF2-40B4-BE49-F238E27FC236}">
                <a16:creationId xmlns:a16="http://schemas.microsoft.com/office/drawing/2014/main" id="{6A886C1D-618A-4313-976A-B5A84D515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482" y="1734406"/>
            <a:ext cx="6125256" cy="494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DF9209-84CE-40AB-850C-6E328466E576}"/>
              </a:ext>
            </a:extLst>
          </p:cNvPr>
          <p:cNvSpPr txBox="1"/>
          <p:nvPr/>
        </p:nvSpPr>
        <p:spPr>
          <a:xfrm>
            <a:off x="1206563" y="2834009"/>
            <a:ext cx="396640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i="1" dirty="0"/>
              <a:t>Traffic-Aware Cruise Control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i="1" dirty="0"/>
              <a:t>Autosteer</a:t>
            </a:r>
          </a:p>
        </p:txBody>
      </p:sp>
    </p:spTree>
    <p:extLst>
      <p:ext uri="{BB962C8B-B14F-4D97-AF65-F5344CB8AC3E}">
        <p14:creationId xmlns:p14="http://schemas.microsoft.com/office/powerpoint/2010/main" val="1034074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0A47CF6F-27C2-43F3-AF69-E3D576363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39EB00CB-5B69-438D-944F-2E0382BA0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3" name="Freeform 7">
              <a:extLst>
                <a:ext uri="{FF2B5EF4-FFF2-40B4-BE49-F238E27FC236}">
                  <a16:creationId xmlns:a16="http://schemas.microsoft.com/office/drawing/2014/main" id="{6D931D9D-4C35-4CDF-BFF0-03DD03881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26D9B8E3-CFAB-4428-9D62-576BF978E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F019DFF8-C5AB-45D0-8A70-627BFEF9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6" name="Freeform 11">
              <a:extLst>
                <a:ext uri="{FF2B5EF4-FFF2-40B4-BE49-F238E27FC236}">
                  <a16:creationId xmlns:a16="http://schemas.microsoft.com/office/drawing/2014/main" id="{E548346E-CCE3-4C53-B753-ABF3C098B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C19E6868-EA25-4961-B0E5-EF4F9DD20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4FEB7930-F0D6-4044-8BA9-D730103D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an Tesla's Data enable a nearly autonomous car with full self-driving  capability? Tesla says yes and is racing… | Self driving, Futuristic cars,  Autonomous vehicle">
            <a:extLst>
              <a:ext uri="{FF2B5EF4-FFF2-40B4-BE49-F238E27FC236}">
                <a16:creationId xmlns:a16="http://schemas.microsoft.com/office/drawing/2014/main" id="{1A3BA6B4-5A86-4C18-AA5F-18406963C1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61" r="13962" b="9092"/>
          <a:stretch/>
        </p:blipFill>
        <p:spPr bwMode="auto">
          <a:xfrm>
            <a:off x="20" y="10"/>
            <a:ext cx="54482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3D37B8A0-A486-4042-834D-0C08DD3B43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36718" y="0"/>
            <a:ext cx="2611581" cy="6858000"/>
            <a:chOff x="2836718" y="0"/>
            <a:chExt cx="2611581" cy="6858000"/>
          </a:xfrm>
        </p:grpSpPr>
        <p:sp useBgFill="1">
          <p:nvSpPr>
            <p:cNvPr id="82" name="Rectangle 19">
              <a:extLst>
                <a:ext uri="{FF2B5EF4-FFF2-40B4-BE49-F238E27FC236}">
                  <a16:creationId xmlns:a16="http://schemas.microsoft.com/office/drawing/2014/main" id="{D467C104-5C3F-411A-B2C4-EBFD4228D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0"/>
              <a:ext cx="2611581" cy="2554287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2554287">
                  <a:moveTo>
                    <a:pt x="675409" y="0"/>
                  </a:moveTo>
                  <a:lnTo>
                    <a:pt x="2611581" y="0"/>
                  </a:lnTo>
                  <a:lnTo>
                    <a:pt x="2611581" y="2554287"/>
                  </a:lnTo>
                  <a:lnTo>
                    <a:pt x="0" y="2554287"/>
                  </a:lnTo>
                  <a:lnTo>
                    <a:pt x="675409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83" name="Rectangle 20">
              <a:extLst>
                <a:ext uri="{FF2B5EF4-FFF2-40B4-BE49-F238E27FC236}">
                  <a16:creationId xmlns:a16="http://schemas.microsoft.com/office/drawing/2014/main" id="{6B04D505-A84F-4973-9090-0F1ACF7AB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2554287"/>
              <a:ext cx="2611581" cy="4303713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4303713">
                  <a:moveTo>
                    <a:pt x="0" y="0"/>
                  </a:moveTo>
                  <a:lnTo>
                    <a:pt x="2611581" y="0"/>
                  </a:lnTo>
                  <a:lnTo>
                    <a:pt x="2611581" y="4303713"/>
                  </a:lnTo>
                  <a:lnTo>
                    <a:pt x="2171701" y="3638695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945CE9A4-4A26-4B57-A688-E6D3A8498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86" name="Freeform 6">
              <a:extLst>
                <a:ext uri="{FF2B5EF4-FFF2-40B4-BE49-F238E27FC236}">
                  <a16:creationId xmlns:a16="http://schemas.microsoft.com/office/drawing/2014/main" id="{1FA9CDC9-B659-42F5-9DA2-70B1A3945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87" name="Freeform 7">
              <a:extLst>
                <a:ext uri="{FF2B5EF4-FFF2-40B4-BE49-F238E27FC236}">
                  <a16:creationId xmlns:a16="http://schemas.microsoft.com/office/drawing/2014/main" id="{C007AF8D-D1A5-4CAC-AE7B-D2A3E72B8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88" name="Freeform 9">
              <a:extLst>
                <a:ext uri="{FF2B5EF4-FFF2-40B4-BE49-F238E27FC236}">
                  <a16:creationId xmlns:a16="http://schemas.microsoft.com/office/drawing/2014/main" id="{096A8434-7327-4C0E-BAAF-F4D86BBDF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9" name="Freeform 10">
              <a:extLst>
                <a:ext uri="{FF2B5EF4-FFF2-40B4-BE49-F238E27FC236}">
                  <a16:creationId xmlns:a16="http://schemas.microsoft.com/office/drawing/2014/main" id="{602C7E10-50F7-489D-8249-9ECB0B45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90" name="Freeform 11">
              <a:extLst>
                <a:ext uri="{FF2B5EF4-FFF2-40B4-BE49-F238E27FC236}">
                  <a16:creationId xmlns:a16="http://schemas.microsoft.com/office/drawing/2014/main" id="{950DCCEA-5572-4095-A960-C569CF692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91" name="Freeform 12">
              <a:extLst>
                <a:ext uri="{FF2B5EF4-FFF2-40B4-BE49-F238E27FC236}">
                  <a16:creationId xmlns:a16="http://schemas.microsoft.com/office/drawing/2014/main" id="{5CDFA5C2-7CC1-4739-B874-1ABBCDECF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2160A83C-6789-461D-92A3-E13DA88A887E}"/>
              </a:ext>
            </a:extLst>
          </p:cNvPr>
          <p:cNvSpPr/>
          <p:nvPr/>
        </p:nvSpPr>
        <p:spPr>
          <a:xfrm>
            <a:off x="4460875" y="387598"/>
            <a:ext cx="428636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Full Self-Driving Capability</a:t>
            </a:r>
            <a:endParaRPr lang="en-US" sz="2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6414C1-5826-4AD1-A395-48F1B4261FCC}"/>
              </a:ext>
            </a:extLst>
          </p:cNvPr>
          <p:cNvSpPr txBox="1"/>
          <p:nvPr/>
        </p:nvSpPr>
        <p:spPr>
          <a:xfrm>
            <a:off x="7974012" y="1298415"/>
            <a:ext cx="396589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Navigate on Autopilot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Auto Lane Change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Autopark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Summon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Smart Summon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Traffic and Stop Sign Control</a:t>
            </a:r>
            <a:br>
              <a:rPr lang="en-GB" sz="2400" i="1" dirty="0"/>
            </a:b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Upcoming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499F9B-056F-4746-8DF5-C24D277A210C}"/>
              </a:ext>
            </a:extLst>
          </p:cNvPr>
          <p:cNvSpPr txBox="1"/>
          <p:nvPr/>
        </p:nvSpPr>
        <p:spPr>
          <a:xfrm>
            <a:off x="2083639" y="6472018"/>
            <a:ext cx="12817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(Marr B., 2020)</a:t>
            </a:r>
            <a:endParaRPr lang="LID4096" sz="14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13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6" name="Group 134">
            <a:extLst>
              <a:ext uri="{FF2B5EF4-FFF2-40B4-BE49-F238E27FC236}">
                <a16:creationId xmlns:a16="http://schemas.microsoft.com/office/drawing/2014/main" id="{71FE28D6-FB22-481A-81F8-A0E195ED6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6" name="Freeform 6">
              <a:extLst>
                <a:ext uri="{FF2B5EF4-FFF2-40B4-BE49-F238E27FC236}">
                  <a16:creationId xmlns:a16="http://schemas.microsoft.com/office/drawing/2014/main" id="{D78A29A7-11BA-424B-8070-816C419BB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7" name="Freeform 7">
              <a:extLst>
                <a:ext uri="{FF2B5EF4-FFF2-40B4-BE49-F238E27FC236}">
                  <a16:creationId xmlns:a16="http://schemas.microsoft.com/office/drawing/2014/main" id="{05E9DD0D-2840-4983-A0F5-06F9FF873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8" name="Freeform 8">
              <a:extLst>
                <a:ext uri="{FF2B5EF4-FFF2-40B4-BE49-F238E27FC236}">
                  <a16:creationId xmlns:a16="http://schemas.microsoft.com/office/drawing/2014/main" id="{0473BD5D-A730-4E05-8520-7039F0991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9" name="Freeform 9">
              <a:extLst>
                <a:ext uri="{FF2B5EF4-FFF2-40B4-BE49-F238E27FC236}">
                  <a16:creationId xmlns:a16="http://schemas.microsoft.com/office/drawing/2014/main" id="{F749B11D-5BB8-4238-95EF-52A3B5217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0" name="Freeform 10">
              <a:extLst>
                <a:ext uri="{FF2B5EF4-FFF2-40B4-BE49-F238E27FC236}">
                  <a16:creationId xmlns:a16="http://schemas.microsoft.com/office/drawing/2014/main" id="{1151B31C-BAF4-4F43-8E06-185EA7A12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1" name="Freeform 11">
              <a:extLst>
                <a:ext uri="{FF2B5EF4-FFF2-40B4-BE49-F238E27FC236}">
                  <a16:creationId xmlns:a16="http://schemas.microsoft.com/office/drawing/2014/main" id="{6D7198BF-9EA0-4E1E-B84E-6420D44FA4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CB2F20F7-B699-48B4-965A-287A53732EF5}"/>
              </a:ext>
            </a:extLst>
          </p:cNvPr>
          <p:cNvSpPr/>
          <p:nvPr/>
        </p:nvSpPr>
        <p:spPr>
          <a:xfrm>
            <a:off x="4242241" y="353174"/>
            <a:ext cx="2812386" cy="58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200" b="1" i="1" u="sng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Background</a:t>
            </a:r>
            <a:endParaRPr lang="en-US" sz="3200" b="1" i="1" u="sng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382F94-E746-4A86-A0DC-4F9BAE27C55E}"/>
              </a:ext>
            </a:extLst>
          </p:cNvPr>
          <p:cNvSpPr txBox="1"/>
          <p:nvPr/>
        </p:nvSpPr>
        <p:spPr>
          <a:xfrm>
            <a:off x="1787539" y="2558497"/>
            <a:ext cx="6885471" cy="30285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1" u="sng" dirty="0"/>
              <a:t>1990</a:t>
            </a:r>
            <a:r>
              <a:rPr lang="en-US" dirty="0"/>
              <a:t>-Department of Transportation and NAHSC (National Automates Highway System Consortium) showed an “Automated Highway System”;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1" u="sng" dirty="0"/>
              <a:t>2003</a:t>
            </a:r>
            <a:r>
              <a:rPr lang="en-US" dirty="0"/>
              <a:t>-”Tesla” was founded;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First Autonomous Control had place in Japan as debut;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Vehicle Autonomic trial had place in Europe.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1" u="sng" dirty="0"/>
              <a:t>2008</a:t>
            </a:r>
            <a:r>
              <a:rPr lang="en-US" b="1" i="1" dirty="0"/>
              <a:t>-</a:t>
            </a:r>
            <a:r>
              <a:rPr lang="en-US" i="1" dirty="0"/>
              <a:t> the Roadster show innovation of battery technology and electric powertrain.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1" u="sng" dirty="0"/>
              <a:t>October 2014</a:t>
            </a:r>
            <a:r>
              <a:rPr lang="en-US" i="1" dirty="0"/>
              <a:t>- Model S is equipped with Autonomous Driving System.</a:t>
            </a: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</p:txBody>
      </p:sp>
      <p:pic>
        <p:nvPicPr>
          <p:cNvPr id="1026" name="Picture 2" descr="400 mile range tesla OFF 66% |">
            <a:extLst>
              <a:ext uri="{FF2B5EF4-FFF2-40B4-BE49-F238E27FC236}">
                <a16:creationId xmlns:a16="http://schemas.microsoft.com/office/drawing/2014/main" id="{DBA1748E-08E9-48C4-B3CA-68909A4D99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23" y="2200885"/>
            <a:ext cx="4058377" cy="25364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4ACF08-24B8-4F67-9B1E-15BDB757CE02}"/>
              </a:ext>
            </a:extLst>
          </p:cNvPr>
          <p:cNvSpPr txBox="1"/>
          <p:nvPr/>
        </p:nvSpPr>
        <p:spPr>
          <a:xfrm>
            <a:off x="10533030" y="4786346"/>
            <a:ext cx="13272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(Malls,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914435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DF7A68A-D003-46E8-A88A-C8558E119052}"/>
              </a:ext>
            </a:extLst>
          </p:cNvPr>
          <p:cNvSpPr/>
          <p:nvPr/>
        </p:nvSpPr>
        <p:spPr>
          <a:xfrm>
            <a:off x="1639406" y="1443841"/>
            <a:ext cx="1028973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How will tesla motors make the cars?</a:t>
            </a:r>
            <a:endParaRPr lang="en-US" sz="54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F668AA-B70B-495F-A2D0-06E7576469A6}"/>
              </a:ext>
            </a:extLst>
          </p:cNvPr>
          <p:cNvSpPr txBox="1"/>
          <p:nvPr/>
        </p:nvSpPr>
        <p:spPr>
          <a:xfrm>
            <a:off x="4385023" y="4079011"/>
            <a:ext cx="4798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“Who will make them?” (Reed, 2020)</a:t>
            </a:r>
            <a:endParaRPr lang="LID4096" sz="2400" dirty="0"/>
          </a:p>
        </p:txBody>
      </p:sp>
    </p:spTree>
    <p:extLst>
      <p:ext uri="{BB962C8B-B14F-4D97-AF65-F5344CB8AC3E}">
        <p14:creationId xmlns:p14="http://schemas.microsoft.com/office/powerpoint/2010/main" val="3849909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54C3B-BEE9-48FF-AD96-03BE5BF62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6502009" cy="3124201"/>
          </a:xfrm>
        </p:spPr>
        <p:txBody>
          <a:bodyPr/>
          <a:lstStyle/>
          <a:p>
            <a:r>
              <a:rPr lang="en-GB" dirty="0"/>
              <a:t>Shortage in manufacturing workers (Park et al, 2019).</a:t>
            </a:r>
          </a:p>
          <a:p>
            <a:r>
              <a:rPr lang="en-GB" dirty="0"/>
              <a:t>Skilled workers are expensive.</a:t>
            </a:r>
          </a:p>
          <a:p>
            <a:r>
              <a:rPr lang="en-GB" dirty="0"/>
              <a:t>Maintaining workers’ coordination and cooperation is tough.</a:t>
            </a:r>
            <a:endParaRPr lang="LID4096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6741BB-D32C-42A3-9CE2-59EE10DD2A69}"/>
              </a:ext>
            </a:extLst>
          </p:cNvPr>
          <p:cNvSpPr/>
          <p:nvPr/>
        </p:nvSpPr>
        <p:spPr>
          <a:xfrm>
            <a:off x="1484310" y="487497"/>
            <a:ext cx="1028973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Will Tesla Motors find skilled </a:t>
            </a:r>
            <a:r>
              <a:rPr lang="en-US" sz="5400" b="1" i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labour</a:t>
            </a:r>
            <a:r>
              <a:rPr lang="en-US" sz="54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?</a:t>
            </a:r>
            <a:endParaRPr lang="en-US" sz="54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5" name="Picture 2" descr="Tesla Logo, Meaning, Transparent PNG">
            <a:extLst>
              <a:ext uri="{FF2B5EF4-FFF2-40B4-BE49-F238E27FC236}">
                <a16:creationId xmlns:a16="http://schemas.microsoft.com/office/drawing/2014/main" id="{6DA0596A-2E12-4C43-AD5A-1348076664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309" y="2844327"/>
            <a:ext cx="2315205" cy="294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8EA180-136F-4B5E-9583-5F7E5FA378C0}"/>
              </a:ext>
            </a:extLst>
          </p:cNvPr>
          <p:cNvSpPr txBox="1"/>
          <p:nvPr/>
        </p:nvSpPr>
        <p:spPr>
          <a:xfrm>
            <a:off x="8947309" y="5935122"/>
            <a:ext cx="13837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Carlogos</a:t>
            </a:r>
            <a:r>
              <a:rPr lang="en-GB" sz="1400" dirty="0"/>
              <a:t>, 2020)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664360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7F55D-9678-4385-9027-0B06B29C7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2784" y="2190343"/>
            <a:ext cx="5988603" cy="3124201"/>
          </a:xfrm>
        </p:spPr>
        <p:txBody>
          <a:bodyPr/>
          <a:lstStyle/>
          <a:p>
            <a:r>
              <a:rPr lang="en-GB" dirty="0"/>
              <a:t>Fewer retail stores.</a:t>
            </a:r>
          </a:p>
          <a:p>
            <a:r>
              <a:rPr lang="en-GB" dirty="0"/>
              <a:t>Fewer service places (Byun, 2016).</a:t>
            </a:r>
          </a:p>
          <a:p>
            <a:r>
              <a:rPr lang="en-GB" dirty="0"/>
              <a:t>Rare involvement with franchised dealers.</a:t>
            </a:r>
          </a:p>
          <a:p>
            <a:r>
              <a:rPr lang="en-GB" dirty="0"/>
              <a:t>Maintenance of overall retail setting.</a:t>
            </a:r>
            <a:endParaRPr lang="LID4096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717ADE-33B8-4E3C-873E-50C1C5E00F5F}"/>
              </a:ext>
            </a:extLst>
          </p:cNvPr>
          <p:cNvSpPr/>
          <p:nvPr/>
        </p:nvSpPr>
        <p:spPr>
          <a:xfrm>
            <a:off x="1213285" y="609599"/>
            <a:ext cx="1028973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How will Tesla sell the cars?</a:t>
            </a:r>
            <a:endParaRPr lang="en-US" sz="54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6" name="Picture 2" descr="Elon Musk Resigns from Endeavor Board of Directors – The Hollywood Reporter">
            <a:extLst>
              <a:ext uri="{FF2B5EF4-FFF2-40B4-BE49-F238E27FC236}">
                <a16:creationId xmlns:a16="http://schemas.microsoft.com/office/drawing/2014/main" id="{AE4266DB-E8BB-41B6-A279-C02A65FC8C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27" r="35777"/>
          <a:stretch/>
        </p:blipFill>
        <p:spPr bwMode="auto">
          <a:xfrm>
            <a:off x="7915912" y="1804623"/>
            <a:ext cx="2859911" cy="427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3F6E93E-A047-4178-8897-166821569EDA}"/>
              </a:ext>
            </a:extLst>
          </p:cNvPr>
          <p:cNvSpPr/>
          <p:nvPr/>
        </p:nvSpPr>
        <p:spPr>
          <a:xfrm>
            <a:off x="7624461" y="5503730"/>
            <a:ext cx="3442814" cy="5749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Elon Musk, CEO of Tesla Motors.</a:t>
            </a:r>
            <a:endParaRPr lang="LID4096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06CBB7-A5EF-4B7A-B086-5483BE4E6EEB}"/>
              </a:ext>
            </a:extLst>
          </p:cNvPr>
          <p:cNvSpPr txBox="1"/>
          <p:nvPr/>
        </p:nvSpPr>
        <p:spPr>
          <a:xfrm>
            <a:off x="7624461" y="6094512"/>
            <a:ext cx="12947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(Cho, W., 2022)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528654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9859A-CE65-4075-AC73-F35D2181F1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94988" y="2667000"/>
            <a:ext cx="4895056" cy="3124200"/>
          </a:xfrm>
        </p:spPr>
        <p:txBody>
          <a:bodyPr/>
          <a:lstStyle/>
          <a:p>
            <a:r>
              <a:rPr lang="en-GB" dirty="0"/>
              <a:t>Adaptive Cruise Control (ACC) falls into level 1.</a:t>
            </a:r>
          </a:p>
          <a:p>
            <a:r>
              <a:rPr lang="en-GB" dirty="0"/>
              <a:t>Level 2 can be called “autonomous driving”.</a:t>
            </a:r>
          </a:p>
          <a:p>
            <a:r>
              <a:rPr lang="en-GB" dirty="0"/>
              <a:t>Levels 3 to 4 can be considered “self driving”.</a:t>
            </a:r>
          </a:p>
          <a:p>
            <a:r>
              <a:rPr lang="en-GB" dirty="0"/>
              <a:t>Currently, Tesla has reached Level 2 automation in their latest models.</a:t>
            </a:r>
            <a:endParaRPr lang="LID4096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3EF76FF-62FA-452F-A98B-27AD48521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010" y="450909"/>
            <a:ext cx="10018713" cy="1752599"/>
          </a:xfrm>
        </p:spPr>
        <p:txBody>
          <a:bodyPr/>
          <a:lstStyle/>
          <a:p>
            <a:r>
              <a:rPr lang="en-US" sz="40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The six levels of driving automation:</a:t>
            </a:r>
            <a:br>
              <a:rPr lang="en-US" sz="4000" b="1" i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</a:br>
            <a:endParaRPr lang="LID4096" dirty="0"/>
          </a:p>
        </p:txBody>
      </p:sp>
      <p:pic>
        <p:nvPicPr>
          <p:cNvPr id="7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E158C819-8E5B-4310-9BF3-ABEB9B4CFC1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103" y="2667000"/>
            <a:ext cx="5209885" cy="31242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708344-4B06-4831-A1FF-5769AAA14883}"/>
              </a:ext>
            </a:extLst>
          </p:cNvPr>
          <p:cNvSpPr txBox="1"/>
          <p:nvPr/>
        </p:nvSpPr>
        <p:spPr>
          <a:xfrm>
            <a:off x="1485103" y="5791200"/>
            <a:ext cx="15907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(Synopsis,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1595430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A422C-7251-4759-8695-CC4D54B0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590220"/>
            <a:ext cx="10018713" cy="1679895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Machine Learning and Neural Networks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D5CAE-D0FF-4D66-A370-F937F13AF2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2472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Designed to imitate the structure of human neuron chains.</a:t>
            </a:r>
          </a:p>
          <a:p>
            <a:r>
              <a:rPr lang="en-GB" dirty="0"/>
              <a:t>Neural networks trains itself to make accurate predictions.</a:t>
            </a:r>
          </a:p>
          <a:p>
            <a:r>
              <a:rPr lang="en-GB" dirty="0"/>
              <a:t>It learns by detecting patterns in hundreds of millions of images.</a:t>
            </a:r>
          </a:p>
          <a:p>
            <a:r>
              <a:rPr lang="en-GB" dirty="0"/>
              <a:t>Can also be corrected when it makes wrong predictions.</a:t>
            </a:r>
          </a:p>
          <a:p>
            <a:r>
              <a:rPr lang="en-GB" dirty="0"/>
              <a:t>Rely on GPS data to pre-establish routs and become more accurate.</a:t>
            </a:r>
            <a:endParaRPr lang="LID4096" dirty="0"/>
          </a:p>
        </p:txBody>
      </p:sp>
      <p:pic>
        <p:nvPicPr>
          <p:cNvPr id="5" name="Content Placeholder 4" descr="A road with cars on it and trees on the side&#10;&#10;Description automatically generated with medium confidence">
            <a:extLst>
              <a:ext uri="{FF2B5EF4-FFF2-40B4-BE49-F238E27FC236}">
                <a16:creationId xmlns:a16="http://schemas.microsoft.com/office/drawing/2014/main" id="{412EBDCC-DC65-469F-8009-0F676E4AB4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0629" y="2667000"/>
            <a:ext cx="4128942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8600CD-809E-47C3-BAB9-D9499D62B974}"/>
              </a:ext>
            </a:extLst>
          </p:cNvPr>
          <p:cNvSpPr txBox="1"/>
          <p:nvPr/>
        </p:nvSpPr>
        <p:spPr>
          <a:xfrm>
            <a:off x="6990629" y="5791200"/>
            <a:ext cx="11458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Eziz</a:t>
            </a:r>
            <a:r>
              <a:rPr lang="en-GB" sz="1400" dirty="0"/>
              <a:t> T, 2019)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751382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6E95-BFC4-4939-932D-E82743FA6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Cameras and radar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2BCB4-F4B2-4421-8ED7-64F7C5EF3E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37022" y="2605391"/>
            <a:ext cx="4895055" cy="3124201"/>
          </a:xfrm>
        </p:spPr>
        <p:txBody>
          <a:bodyPr/>
          <a:lstStyle/>
          <a:p>
            <a:r>
              <a:rPr lang="en-GB" dirty="0"/>
              <a:t>Contains 8 onboard cameras.</a:t>
            </a:r>
          </a:p>
          <a:p>
            <a:r>
              <a:rPr lang="en-GB" dirty="0"/>
              <a:t>Frontal radar with a 160 meters  detection range.</a:t>
            </a:r>
          </a:p>
          <a:p>
            <a:r>
              <a:rPr lang="en-GB" dirty="0"/>
              <a:t>Radars are considered to be more reliable in rainy and dusty environments (Musk, 2019).</a:t>
            </a:r>
            <a:endParaRPr lang="LID4096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69DDEE-180D-44E1-99B9-5AF661E523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700926" y="2605392"/>
            <a:ext cx="4792741" cy="31242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EF1C85-403F-4141-896F-457002C6ABF4}"/>
              </a:ext>
            </a:extLst>
          </p:cNvPr>
          <p:cNvSpPr txBox="1"/>
          <p:nvPr/>
        </p:nvSpPr>
        <p:spPr>
          <a:xfrm>
            <a:off x="1700926" y="5742696"/>
            <a:ext cx="15565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(Tech Vision, 2021)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1469923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385B-0087-411D-A694-5955E52AD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Tesla’s FSD chip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CFF42-0857-4987-9E57-1291196381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Best chip in the world “by a huge margin”, according to Elon Musk (</a:t>
            </a:r>
            <a:r>
              <a:rPr lang="en-GB" dirty="0" err="1"/>
              <a:t>AutoPilot</a:t>
            </a:r>
            <a:r>
              <a:rPr lang="en-GB" dirty="0"/>
              <a:t> Review,  2019).</a:t>
            </a:r>
          </a:p>
          <a:p>
            <a:r>
              <a:rPr lang="en-GB" dirty="0"/>
              <a:t>Capable of 144 TOPS.</a:t>
            </a:r>
          </a:p>
          <a:p>
            <a:r>
              <a:rPr lang="en-GB" dirty="0"/>
              <a:t>Processes up to 2300 frames per second.(Bannon, 2019)</a:t>
            </a:r>
          </a:p>
          <a:p>
            <a:r>
              <a:rPr lang="en-GB" dirty="0"/>
              <a:t>Built with two FSD CPUs to allow redundancy.</a:t>
            </a:r>
            <a:endParaRPr lang="LID4096" dirty="0"/>
          </a:p>
        </p:txBody>
      </p:sp>
      <p:pic>
        <p:nvPicPr>
          <p:cNvPr id="5" name="Picture 2" descr="Tesla's new self-driving chip is here, and this is your best look yet - The  Verge">
            <a:extLst>
              <a:ext uri="{FF2B5EF4-FFF2-40B4-BE49-F238E27FC236}">
                <a16:creationId xmlns:a16="http://schemas.microsoft.com/office/drawing/2014/main" id="{6529E129-3B58-445C-B93C-172F597A34E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950" y="2667000"/>
            <a:ext cx="468630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8713CA-AECD-4C78-81D9-0945CC9A75F8}"/>
              </a:ext>
            </a:extLst>
          </p:cNvPr>
          <p:cNvSpPr txBox="1"/>
          <p:nvPr/>
        </p:nvSpPr>
        <p:spPr>
          <a:xfrm>
            <a:off x="6652471" y="5865912"/>
            <a:ext cx="15377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(Hollister S., 2019)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951931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88245-CCCA-4EB3-B3ED-571FA8608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1010" y="299907"/>
            <a:ext cx="10018713" cy="1752599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Tesla’s Neural Network in action:</a:t>
            </a:r>
            <a:endParaRPr lang="LID4096" dirty="0"/>
          </a:p>
        </p:txBody>
      </p:sp>
      <p:pic>
        <p:nvPicPr>
          <p:cNvPr id="9" name="Content Placeholder 8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9A4DDCBF-4FA7-44DF-B593-F1F2CFCF49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505" y="2287397"/>
            <a:ext cx="5485724" cy="411429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AA24DB-167F-4FEE-A16C-D06F4AF076E8}"/>
              </a:ext>
            </a:extLst>
          </p:cNvPr>
          <p:cNvSpPr txBox="1"/>
          <p:nvPr/>
        </p:nvSpPr>
        <p:spPr>
          <a:xfrm>
            <a:off x="3598165" y="6404204"/>
            <a:ext cx="1315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(Tesla,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598609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5E3FC-369E-43D1-93F2-7286E7DD7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325340"/>
            <a:ext cx="10018713" cy="1752599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Advantages:                     Disadvantages: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1ECC0-56CB-4AE9-9D52-F814C69853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8571" y="1353029"/>
            <a:ext cx="4895055" cy="3124201"/>
          </a:xfrm>
        </p:spPr>
        <p:txBody>
          <a:bodyPr/>
          <a:lstStyle/>
          <a:p>
            <a:r>
              <a:rPr lang="en-GB" dirty="0"/>
              <a:t>Can make streets safer if used properly.</a:t>
            </a:r>
          </a:p>
          <a:p>
            <a:r>
              <a:rPr lang="en-GB" dirty="0"/>
              <a:t>More possibilities of ride sharing and decreasing amounts of vehicles in the streets.</a:t>
            </a:r>
          </a:p>
          <a:p>
            <a:endParaRPr lang="LID4096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748E48-87C9-4693-BA21-BC088DE9FF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24745" y="1866900"/>
            <a:ext cx="4895056" cy="3124200"/>
          </a:xfrm>
        </p:spPr>
        <p:txBody>
          <a:bodyPr/>
          <a:lstStyle/>
          <a:p>
            <a:r>
              <a:rPr lang="en-GB" dirty="0"/>
              <a:t>It is still expensive.</a:t>
            </a:r>
          </a:p>
          <a:p>
            <a:r>
              <a:rPr lang="en-GB" dirty="0"/>
              <a:t>Cameras might fail on different weather situations.</a:t>
            </a:r>
          </a:p>
          <a:p>
            <a:r>
              <a:rPr lang="en-GB" dirty="0"/>
              <a:t>Doesn’t work in places with poor infrastructure.</a:t>
            </a:r>
          </a:p>
          <a:p>
            <a:r>
              <a:rPr lang="en-GB" dirty="0"/>
              <a:t>Can’t replicate human decision making.</a:t>
            </a:r>
          </a:p>
          <a:p>
            <a:endParaRPr lang="LID4096" dirty="0"/>
          </a:p>
        </p:txBody>
      </p:sp>
      <p:pic>
        <p:nvPicPr>
          <p:cNvPr id="1026" name="Picture 2" descr="How Suburban Infrastructure Got More Expensive Over Time">
            <a:extLst>
              <a:ext uri="{FF2B5EF4-FFF2-40B4-BE49-F238E27FC236}">
                <a16:creationId xmlns:a16="http://schemas.microsoft.com/office/drawing/2014/main" id="{543B586D-6674-4ABA-B26E-53910DED7D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050" y="4488317"/>
            <a:ext cx="3022076" cy="200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B0D5F4-4F45-4A80-AE03-8742D3E5E053}"/>
              </a:ext>
            </a:extLst>
          </p:cNvPr>
          <p:cNvSpPr txBox="1"/>
          <p:nvPr/>
        </p:nvSpPr>
        <p:spPr>
          <a:xfrm>
            <a:off x="10268126" y="6250316"/>
            <a:ext cx="15177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Jakucyk</a:t>
            </a:r>
            <a:r>
              <a:rPr lang="en-GB" sz="1400" dirty="0"/>
              <a:t>, J., 2019)</a:t>
            </a:r>
            <a:endParaRPr lang="LID4096" sz="1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13804C-18DD-4DE8-A3D5-3B2D79A49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1413" y="3783480"/>
            <a:ext cx="3274050" cy="22440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10A4FD8-C986-491A-924E-E083F71DB6C7}"/>
              </a:ext>
            </a:extLst>
          </p:cNvPr>
          <p:cNvSpPr txBox="1"/>
          <p:nvPr/>
        </p:nvSpPr>
        <p:spPr>
          <a:xfrm>
            <a:off x="2221413" y="6183204"/>
            <a:ext cx="30149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(Coalition for Future Mobility,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29513521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0A24D-DB44-4E4D-BDF1-E24B3A1B6B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5061" y="264333"/>
            <a:ext cx="8574622" cy="2616199"/>
          </a:xfrm>
        </p:spPr>
        <p:txBody>
          <a:bodyPr/>
          <a:lstStyle/>
          <a:p>
            <a:pPr algn="l"/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The impacts of driving automation</a:t>
            </a:r>
            <a:endParaRPr lang="LID4096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FE0F02-5295-48D7-8B5A-AF48914D7B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5720580" y="3149541"/>
            <a:ext cx="5670510" cy="31896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C029C0A-8774-45ED-A208-709CCF812890}"/>
              </a:ext>
            </a:extLst>
          </p:cNvPr>
          <p:cNvSpPr txBox="1"/>
          <p:nvPr/>
        </p:nvSpPr>
        <p:spPr>
          <a:xfrm>
            <a:off x="5720580" y="6339198"/>
            <a:ext cx="11122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(Tesla, 2019)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289153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953F7-C87D-4F31-A095-D54B76DAC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243281"/>
            <a:ext cx="10018713" cy="1752599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Positive impacts of automated driving: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A3822-67DF-410E-A1F5-35FABFC46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95880"/>
            <a:ext cx="10018713" cy="3124201"/>
          </a:xfrm>
        </p:spPr>
        <p:txBody>
          <a:bodyPr/>
          <a:lstStyle/>
          <a:p>
            <a:r>
              <a:rPr lang="en-GB" dirty="0"/>
              <a:t>Possibly diminishes accidents, since data shows that around 94% of the car crashes are due to human error (Coalition for Future Mobility, no date).</a:t>
            </a:r>
          </a:p>
          <a:p>
            <a:r>
              <a:rPr lang="en-GB" dirty="0"/>
              <a:t>Can help people with disabilities to become self-sufficient.</a:t>
            </a:r>
          </a:p>
          <a:p>
            <a:r>
              <a:rPr lang="en-GB" dirty="0"/>
              <a:t>Can Increase productivity.  </a:t>
            </a:r>
          </a:p>
          <a:p>
            <a:endParaRPr lang="en-GB" dirty="0"/>
          </a:p>
          <a:p>
            <a:endParaRPr lang="LID4096" dirty="0"/>
          </a:p>
        </p:txBody>
      </p:sp>
      <p:pic>
        <p:nvPicPr>
          <p:cNvPr id="2050" name="Picture 2" descr="Robot arm in a Tesla Model S helps disabled with their wheelchair – Video">
            <a:extLst>
              <a:ext uri="{FF2B5EF4-FFF2-40B4-BE49-F238E27FC236}">
                <a16:creationId xmlns:a16="http://schemas.microsoft.com/office/drawing/2014/main" id="{6754BBD0-FB6F-4CC7-BCC0-98E526EEA4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727" y="3990310"/>
            <a:ext cx="5477078" cy="2542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9DFC44-1481-4C8D-B8EF-F7595C114EE9}"/>
              </a:ext>
            </a:extLst>
          </p:cNvPr>
          <p:cNvSpPr txBox="1"/>
          <p:nvPr/>
        </p:nvSpPr>
        <p:spPr>
          <a:xfrm>
            <a:off x="4012676" y="6225462"/>
            <a:ext cx="15900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DPCCars</a:t>
            </a:r>
            <a:r>
              <a:rPr lang="en-GB" sz="1400" dirty="0"/>
              <a:t>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2303093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C9923-4FA1-496F-A483-58475C376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425742"/>
            <a:ext cx="10018713" cy="1752599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Negative impacts of automated driving: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F6CB1-B54F-4AF5-BB93-3DEC9C167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9" y="1302041"/>
            <a:ext cx="10018713" cy="3124201"/>
          </a:xfrm>
        </p:spPr>
        <p:txBody>
          <a:bodyPr>
            <a:normAutofit/>
          </a:bodyPr>
          <a:lstStyle/>
          <a:p>
            <a:r>
              <a:rPr lang="en-GB" dirty="0"/>
              <a:t>As it relies on code and computer hardware, it can possibly be exploited by hackers.</a:t>
            </a:r>
          </a:p>
          <a:p>
            <a:r>
              <a:rPr lang="en-GB" dirty="0"/>
              <a:t>Humans can become less attentive to their surroundings and cause accidents.</a:t>
            </a:r>
          </a:p>
        </p:txBody>
      </p:sp>
      <p:pic>
        <p:nvPicPr>
          <p:cNvPr id="11268" name="Picture 4" descr="Different Types of Hackers">
            <a:extLst>
              <a:ext uri="{FF2B5EF4-FFF2-40B4-BE49-F238E27FC236}">
                <a16:creationId xmlns:a16="http://schemas.microsoft.com/office/drawing/2014/main" id="{7313696A-59FD-44D1-8E5B-2C4BCBEBA2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038" y="3783392"/>
            <a:ext cx="4169923" cy="278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72701E-8D2B-4967-B678-94861B9933F8}"/>
              </a:ext>
            </a:extLst>
          </p:cNvPr>
          <p:cNvSpPr txBox="1"/>
          <p:nvPr/>
        </p:nvSpPr>
        <p:spPr>
          <a:xfrm>
            <a:off x="8251940" y="6260993"/>
            <a:ext cx="20414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(Blue Shell Tech,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26194229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97D29-F818-4332-A7CC-8FADC2627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Conclusion</a:t>
            </a:r>
            <a:endParaRPr lang="LID4096" dirty="0">
              <a:solidFill>
                <a:srgbClr val="FFFFFF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1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2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3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7A280-D8E7-424A-8D15-9F57CC35B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071" y="111919"/>
            <a:ext cx="6385918" cy="5105400"/>
          </a:xfrm>
        </p:spPr>
        <p:txBody>
          <a:bodyPr>
            <a:normAutofit/>
          </a:bodyPr>
          <a:lstStyle/>
          <a:p>
            <a:r>
              <a:rPr lang="en-GB" sz="2000" dirty="0"/>
              <a:t>Although this technology is ground-breaking, it still needs further development.</a:t>
            </a:r>
          </a:p>
          <a:p>
            <a:r>
              <a:rPr lang="en-GB" sz="2000" dirty="0"/>
              <a:t>Tesla has taken measures to counter-attack possible system failures.</a:t>
            </a:r>
          </a:p>
          <a:p>
            <a:r>
              <a:rPr lang="en-GB" sz="2000" dirty="0"/>
              <a:t>Autonomous cars, as of now, are not exactly “autonomous”.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LID4096" sz="2000" dirty="0"/>
          </a:p>
        </p:txBody>
      </p:sp>
      <p:pic>
        <p:nvPicPr>
          <p:cNvPr id="10242" name="Picture 2" descr="Elon Musk: Tesla raises cost of 'self-driving' cars - BBC News">
            <a:extLst>
              <a:ext uri="{FF2B5EF4-FFF2-40B4-BE49-F238E27FC236}">
                <a16:creationId xmlns:a16="http://schemas.microsoft.com/office/drawing/2014/main" id="{32F4FC0F-5DF7-4B27-9E06-9F2C0C208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104" y="3428999"/>
            <a:ext cx="4934773" cy="277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0C0F423-7D1A-4F64-98D9-7FD3ABEBED9A}"/>
              </a:ext>
            </a:extLst>
          </p:cNvPr>
          <p:cNvSpPr txBox="1"/>
          <p:nvPr/>
        </p:nvSpPr>
        <p:spPr>
          <a:xfrm>
            <a:off x="5752105" y="6273865"/>
            <a:ext cx="10525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(BBC, 2020)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12994691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A47CF6F-27C2-43F3-AF69-E3D576363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39EB00CB-5B69-438D-944F-2E0382BA0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6D931D9D-4C35-4CDF-BFF0-03DD03881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26D9B8E3-CFAB-4428-9D62-576BF978E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F019DFF8-C5AB-45D0-8A70-627BFEF9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E548346E-CCE3-4C53-B753-ABF3C098B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19E6868-EA25-4961-B0E5-EF4F9DD20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9BAE969-AB5B-40E1-B33B-79C2DC365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C9E9D7E1-1B77-BB34-C58A-64117F435F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28" r="22884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Freeform 13">
            <a:extLst>
              <a:ext uri="{FF2B5EF4-FFF2-40B4-BE49-F238E27FC236}">
                <a16:creationId xmlns:a16="http://schemas.microsoft.com/office/drawing/2014/main" id="{B0D396E6-2FD6-49D9-946F-4FABC88B6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40600" h="68834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29E9D-9DA0-4DFA-98FA-421062554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247" y="1068122"/>
            <a:ext cx="4080932" cy="33104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dirty="0">
                <a:solidFill>
                  <a:schemeClr val="bg1"/>
                </a:solidFill>
              </a:rPr>
              <a:t>Questions and Answers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A356820-4B8B-4A1F-B190-A3FF1AEB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C6DBA71-9F7F-483C-A094-173525755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01948618-5E91-41FD-A5C3-CC96415CB7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0985A142-9BC7-43B2-9F46-B1DB84A9A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39EE8BB4-A150-45FB-8052-35D979A2E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89257A2A-0F80-48CF-A63A-E5A0417C07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3654CBD8-A68E-461A-888C-5DC245D59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</p:spTree>
    <p:extLst>
      <p:ext uri="{BB962C8B-B14F-4D97-AF65-F5344CB8AC3E}">
        <p14:creationId xmlns:p14="http://schemas.microsoft.com/office/powerpoint/2010/main" val="38662698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33BC1-5E79-4499-A5B0-7D20E395C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171975"/>
            <a:ext cx="10018713" cy="894825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References: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68C02-0341-4673-A2E7-FA400E59A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224793"/>
            <a:ext cx="10018713" cy="506695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AutoPilot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Review (2019) Tesla FSD Computer (Hardware 3) Detailed for Full Self Driving &amp; Autopilot – Autonomy Day[video].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https://www.youtube.com/watch?v=NJVcsvQ30AQ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(2020) Elon Musk: Tesla raises cost of ‘self-driving’ cars.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https://www.bbc.co.uk/news/business-52703767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Blue Shell Tech (no date) Different Types of Hackers.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https://blueshelltech.com/different-types-of-hackers/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Byun, J. (2016) The Internal and External Analysis of Tesla Motors' Competitiveness. Journal of Distribution and Management Research, 19(4), pp.63-73.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Carlogos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 Tesla Logo.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https://www.carlogos.org/car-brands/tesla-logo.html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18/04/2022).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 W. (2022) ‘Elon Musk Sued by Twitter Investors Over Late Disclosure’, The Hollywood Reporter[blog]. 12 April.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https://www.hollywoodreporter.com/business/business-news/elon-musk-sued-twitter-investors-over-late-disclosure-1235129366/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18/04/2022).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Coalition for Future Mobility (no date) Benefits of Self-Driving Vehicles.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https://coalitionforfuturemobility.com/benefits-of-self-driving-vehicles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DPCCars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(no date) Robot arm in a Tesla Model S helps disabled with their wheelchair – Video.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https://www.dpccars.com/blog/robot-arm-in-a-tesla-model-s-helps-disabled-with-their-wheelchair-video/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Eziz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 (2019) Tesla autonomy neural networks How AI neural networks function in Tesla[video].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https://www.youtube.com/watch?v=eZOHA6Uy52k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Hollister, S. (2019) ‘Tesla’s new self-driving chip is here, and this is your best look yet’, The Verge[blog]. 22 April.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https://www.theverge.com/2019/4/22/18511594/tesla-new-self-driving-chip-is-here-and-this-is-your-best-look-yet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340144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9EE93-1E72-4F9C-A545-F94882B4D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477" y="553673"/>
            <a:ext cx="10018713" cy="571290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IBM (no date) Neural Networks.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https://www.ibm.com/uk-en/cloud/learn/neural-networks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Jakucyk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J. (2019) ‘How Suburban Infrastructure Got More Expensive Over Time’, Strong Towns[blog]. 5 February.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https://www.strongtowns.org/journal/2019/2/5/suburban-infrastructure-over-time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Loveday, S. (2021) What Is Adaptive Cruise Control. U.S. News[blog]. 30 April.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https://cars.usnews.com/cars-trucks/what-is-adaptive-cruise-control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(Accessible: 24 April 2020).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Malls (no date) Tesla Model S Breaks The 400-Mile Range.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https://www.malls-88.top/ProductDetail.aspx?iid=19315306&amp;pr=392.88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24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 B. (2020) ‘5 Ways Self-Driving Cars Could Make Our World( And Our Lives) Better’, Forbes[blog]. 17 July.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https://www.forbes.com/sites/bernardmarr/2020/07/17/5-ways-self-driving-cars-could-make-our-world-and-our-lives-better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18/04/2022).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Park, N. et al (2019) Tesla Challenges 100 Years of Automotive Industry History. Korea Business Review, 23(3), pp.49-68.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Reed, P. (2020) Tesla. Inventor of the Modern. The International Journal for the History of Engineering &amp; Technology, 90(2), pp.231-234.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Rudolph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Voelzke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U. (2017) Three Sensor Types Drive Autonomous Vehicles, Fierce Electronics[blog]. 10 November.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https://www.fierceelectronics.com/components/three-sensor-types-drive-autonomous-vehicles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24 April 2020).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Simplilearn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 Neural Network In 5 Minutes | What is a Neural Network? | How Neural Networks Work |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Simplilearn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https://www.youtube.com/watch?v=bfmFfD2RIcg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none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18 April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Synopsys (no date) What is an Autonomous Car?.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https://www.synopsys.com/automotive/what-is-autonomous-car.html#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18/04/2022).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 Vision (2021) How Does Tesla’s Autopilot Work?[video}.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https://www.youtube.com/watch?v=ECmG0nNJE98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(2019) Full Self-Driving[video].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https://www.youtube.com/watch?v=tlThdr3O5Qo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Tesla, 2022.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Electric Cars, Solar &amp; Clean Energy |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https://www.tesla.com/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28 March 2022).</a:t>
            </a:r>
          </a:p>
        </p:txBody>
      </p:sp>
    </p:spTree>
    <p:extLst>
      <p:ext uri="{BB962C8B-B14F-4D97-AF65-F5344CB8AC3E}">
        <p14:creationId xmlns:p14="http://schemas.microsoft.com/office/powerpoint/2010/main" val="13737694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808</TotalTime>
  <Words>1612</Words>
  <Application>Microsoft Office PowerPoint</Application>
  <PresentationFormat>Widescreen</PresentationFormat>
  <Paragraphs>152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Corbel</vt:lpstr>
      <vt:lpstr>Wingdings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six levels of driving automation: </vt:lpstr>
      <vt:lpstr>Machine Learning and Neural Networks</vt:lpstr>
      <vt:lpstr>Cameras and radar</vt:lpstr>
      <vt:lpstr>Tesla’s FSD chip</vt:lpstr>
      <vt:lpstr>Tesla’s Neural Network in action:</vt:lpstr>
      <vt:lpstr>Advantages:                     Disadvantages:</vt:lpstr>
      <vt:lpstr>The impacts of driving automation</vt:lpstr>
      <vt:lpstr>Positive impacts of automated driving:</vt:lpstr>
      <vt:lpstr>Negative impacts of automated driving:</vt:lpstr>
      <vt:lpstr>Conclusion</vt:lpstr>
      <vt:lpstr>Questions and Answers</vt:lpstr>
      <vt:lpstr>References: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Felipe Alvares  Ribeiro (2120442)</cp:lastModifiedBy>
  <cp:revision>16</cp:revision>
  <dcterms:created xsi:type="dcterms:W3CDTF">2022-02-26T14:12:00Z</dcterms:created>
  <dcterms:modified xsi:type="dcterms:W3CDTF">2022-04-24T18:29:36Z</dcterms:modified>
</cp:coreProperties>
</file>