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notesMasterIdLst>
    <p:notesMasterId r:id="rId12"/>
  </p:notesMasterIdLst>
  <p:sldIdLst>
    <p:sldId id="256" r:id="rId2"/>
    <p:sldId id="257" r:id="rId3"/>
    <p:sldId id="258" r:id="rId4"/>
    <p:sldId id="261" r:id="rId5"/>
    <p:sldId id="259" r:id="rId6"/>
    <p:sldId id="260"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0239" autoAdjust="0"/>
  </p:normalViewPr>
  <p:slideViewPr>
    <p:cSldViewPr snapToGrid="0">
      <p:cViewPr varScale="1">
        <p:scale>
          <a:sx n="65" d="100"/>
          <a:sy n="65" d="100"/>
        </p:scale>
        <p:origin x="93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74DE8F0-535E-425E-9AA6-158C3617DF7E}" type="datetimeFigureOut">
              <a:rPr lang="en-GB" smtClean="0"/>
              <a:t>18/02/2019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BA64C3-8090-4F08-AFE5-6F3613A55786}" type="slidenum">
              <a:rPr lang="en-GB" smtClean="0"/>
              <a:t>‹#›</a:t>
            </a:fld>
            <a:endParaRPr lang="en-GB"/>
          </a:p>
        </p:txBody>
      </p:sp>
    </p:spTree>
    <p:extLst>
      <p:ext uri="{BB962C8B-B14F-4D97-AF65-F5344CB8AC3E}">
        <p14:creationId xmlns:p14="http://schemas.microsoft.com/office/powerpoint/2010/main" val="3029895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Intro – Whilst on my placement, I saw a lot of changes from the time when I was in school. There were many conditions of concern, the most profound one being the treatment and support given to the pupils who were not academically competent. Majority of the classes I partook in consisted of pupils of this manner and albeit they did misbehave at times, they are still pupils who deserve a chance.  Every child has a right to an equal education regardless of their circumstances, Every Child Matters initiative was introduced to promote this notion however unfortunately it is non-existent is majority of schools. </a:t>
            </a:r>
          </a:p>
          <a:p>
            <a:endParaRPr lang="en-GB" dirty="0"/>
          </a:p>
        </p:txBody>
      </p:sp>
      <p:sp>
        <p:nvSpPr>
          <p:cNvPr id="4" name="Slide Number Placeholder 3"/>
          <p:cNvSpPr>
            <a:spLocks noGrp="1"/>
          </p:cNvSpPr>
          <p:nvPr>
            <p:ph type="sldNum" sz="quarter" idx="5"/>
          </p:nvPr>
        </p:nvSpPr>
        <p:spPr/>
        <p:txBody>
          <a:bodyPr/>
          <a:lstStyle/>
          <a:p>
            <a:fld id="{70BA64C3-8090-4F08-AFE5-6F3613A55786}" type="slidenum">
              <a:rPr lang="en-GB" smtClean="0"/>
              <a:t>2</a:t>
            </a:fld>
            <a:endParaRPr lang="en-GB"/>
          </a:p>
        </p:txBody>
      </p:sp>
    </p:spTree>
    <p:extLst>
      <p:ext uri="{BB962C8B-B14F-4D97-AF65-F5344CB8AC3E}">
        <p14:creationId xmlns:p14="http://schemas.microsoft.com/office/powerpoint/2010/main" val="21533516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BA64C3-8090-4F08-AFE5-6F3613A55786}" type="slidenum">
              <a:rPr lang="en-GB" smtClean="0"/>
              <a:t>6</a:t>
            </a:fld>
            <a:endParaRPr lang="en-GB"/>
          </a:p>
        </p:txBody>
      </p:sp>
    </p:spTree>
    <p:extLst>
      <p:ext uri="{BB962C8B-B14F-4D97-AF65-F5344CB8AC3E}">
        <p14:creationId xmlns:p14="http://schemas.microsoft.com/office/powerpoint/2010/main" val="1900689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096BBED-CF7B-4BF1-A39C-6B8E0E82CEA5}" type="datetimeFigureOut">
              <a:rPr lang="en-GB" smtClean="0"/>
              <a:t>18/02/2019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DC86FC-70DD-40A5-906A-8B63249494E1}" type="slidenum">
              <a:rPr lang="en-GB" smtClean="0"/>
              <a:t>‹#›</a:t>
            </a:fld>
            <a:endParaRPr lang="en-GB"/>
          </a:p>
        </p:txBody>
      </p:sp>
    </p:spTree>
    <p:extLst>
      <p:ext uri="{BB962C8B-B14F-4D97-AF65-F5344CB8AC3E}">
        <p14:creationId xmlns:p14="http://schemas.microsoft.com/office/powerpoint/2010/main" val="429502220"/>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096BBED-CF7B-4BF1-A39C-6B8E0E82CEA5}" type="datetimeFigureOut">
              <a:rPr lang="en-GB" smtClean="0"/>
              <a:t>18/02/2019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DC86FC-70DD-40A5-906A-8B63249494E1}" type="slidenum">
              <a:rPr lang="en-GB" smtClean="0"/>
              <a:t>‹#›</a:t>
            </a:fld>
            <a:endParaRPr lang="en-GB"/>
          </a:p>
        </p:txBody>
      </p:sp>
    </p:spTree>
    <p:extLst>
      <p:ext uri="{BB962C8B-B14F-4D97-AF65-F5344CB8AC3E}">
        <p14:creationId xmlns:p14="http://schemas.microsoft.com/office/powerpoint/2010/main" val="13376071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096BBED-CF7B-4BF1-A39C-6B8E0E82CEA5}" type="datetimeFigureOut">
              <a:rPr lang="en-GB" smtClean="0"/>
              <a:t>18/02/2019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DC86FC-70DD-40A5-906A-8B63249494E1}" type="slidenum">
              <a:rPr lang="en-GB" smtClean="0"/>
              <a:t>‹#›</a:t>
            </a:fld>
            <a:endParaRPr lang="en-GB"/>
          </a:p>
        </p:txBody>
      </p:sp>
    </p:spTree>
    <p:extLst>
      <p:ext uri="{BB962C8B-B14F-4D97-AF65-F5344CB8AC3E}">
        <p14:creationId xmlns:p14="http://schemas.microsoft.com/office/powerpoint/2010/main" val="12685874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096BBED-CF7B-4BF1-A39C-6B8E0E82CEA5}" type="datetimeFigureOut">
              <a:rPr lang="en-GB" smtClean="0"/>
              <a:t>18/02/2019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DC86FC-70DD-40A5-906A-8B63249494E1}" type="slidenum">
              <a:rPr lang="en-GB" smtClean="0"/>
              <a:t>‹#›</a:t>
            </a:fld>
            <a:endParaRPr lang="en-GB"/>
          </a:p>
        </p:txBody>
      </p:sp>
    </p:spTree>
    <p:extLst>
      <p:ext uri="{BB962C8B-B14F-4D97-AF65-F5344CB8AC3E}">
        <p14:creationId xmlns:p14="http://schemas.microsoft.com/office/powerpoint/2010/main" val="648746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096BBED-CF7B-4BF1-A39C-6B8E0E82CEA5}" type="datetimeFigureOut">
              <a:rPr lang="en-GB" smtClean="0"/>
              <a:t>18/02/2019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BDC86FC-70DD-40A5-906A-8B63249494E1}" type="slidenum">
              <a:rPr lang="en-GB" smtClean="0"/>
              <a:t>‹#›</a:t>
            </a:fld>
            <a:endParaRPr lang="en-GB"/>
          </a:p>
        </p:txBody>
      </p:sp>
    </p:spTree>
    <p:extLst>
      <p:ext uri="{BB962C8B-B14F-4D97-AF65-F5344CB8AC3E}">
        <p14:creationId xmlns:p14="http://schemas.microsoft.com/office/powerpoint/2010/main" val="39798119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096BBED-CF7B-4BF1-A39C-6B8E0E82CEA5}" type="datetimeFigureOut">
              <a:rPr lang="en-GB" smtClean="0"/>
              <a:t>18/02/2019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BDC86FC-70DD-40A5-906A-8B63249494E1}" type="slidenum">
              <a:rPr lang="en-GB" smtClean="0"/>
              <a:t>‹#›</a:t>
            </a:fld>
            <a:endParaRPr lang="en-GB"/>
          </a:p>
        </p:txBody>
      </p:sp>
    </p:spTree>
    <p:extLst>
      <p:ext uri="{BB962C8B-B14F-4D97-AF65-F5344CB8AC3E}">
        <p14:creationId xmlns:p14="http://schemas.microsoft.com/office/powerpoint/2010/main" val="3298462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096BBED-CF7B-4BF1-A39C-6B8E0E82CEA5}" type="datetimeFigureOut">
              <a:rPr lang="en-GB" smtClean="0"/>
              <a:t>18/02/2019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BDC86FC-70DD-40A5-906A-8B63249494E1}" type="slidenum">
              <a:rPr lang="en-GB" smtClean="0"/>
              <a:t>‹#›</a:t>
            </a:fld>
            <a:endParaRPr lang="en-GB"/>
          </a:p>
        </p:txBody>
      </p:sp>
    </p:spTree>
    <p:extLst>
      <p:ext uri="{BB962C8B-B14F-4D97-AF65-F5344CB8AC3E}">
        <p14:creationId xmlns:p14="http://schemas.microsoft.com/office/powerpoint/2010/main" val="904149175"/>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096BBED-CF7B-4BF1-A39C-6B8E0E82CEA5}" type="datetimeFigureOut">
              <a:rPr lang="en-GB" smtClean="0"/>
              <a:t>18/02/2019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DC86FC-70DD-40A5-906A-8B63249494E1}" type="slidenum">
              <a:rPr lang="en-GB" smtClean="0"/>
              <a:t>‹#›</a:t>
            </a:fld>
            <a:endParaRPr lang="en-GB"/>
          </a:p>
        </p:txBody>
      </p:sp>
    </p:spTree>
    <p:extLst>
      <p:ext uri="{BB962C8B-B14F-4D97-AF65-F5344CB8AC3E}">
        <p14:creationId xmlns:p14="http://schemas.microsoft.com/office/powerpoint/2010/main" val="25451511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096BBED-CF7B-4BF1-A39C-6B8E0E82CEA5}" type="datetimeFigureOut">
              <a:rPr lang="en-GB" smtClean="0"/>
              <a:t>18/02/2019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DC86FC-70DD-40A5-906A-8B63249494E1}" type="slidenum">
              <a:rPr lang="en-GB" smtClean="0"/>
              <a:t>‹#›</a:t>
            </a:fld>
            <a:endParaRPr lang="en-GB"/>
          </a:p>
        </p:txBody>
      </p:sp>
    </p:spTree>
    <p:extLst>
      <p:ext uri="{BB962C8B-B14F-4D97-AF65-F5344CB8AC3E}">
        <p14:creationId xmlns:p14="http://schemas.microsoft.com/office/powerpoint/2010/main" val="4282880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096BBED-CF7B-4BF1-A39C-6B8E0E82CEA5}" type="datetimeFigureOut">
              <a:rPr lang="en-GB" smtClean="0"/>
              <a:t>18/02/2019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DC86FC-70DD-40A5-906A-8B63249494E1}" type="slidenum">
              <a:rPr lang="en-GB" smtClean="0"/>
              <a:t>‹#›</a:t>
            </a:fld>
            <a:endParaRPr lang="en-GB"/>
          </a:p>
        </p:txBody>
      </p:sp>
    </p:spTree>
    <p:extLst>
      <p:ext uri="{BB962C8B-B14F-4D97-AF65-F5344CB8AC3E}">
        <p14:creationId xmlns:p14="http://schemas.microsoft.com/office/powerpoint/2010/main" val="34498476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096BBED-CF7B-4BF1-A39C-6B8E0E82CEA5}" type="datetimeFigureOut">
              <a:rPr lang="en-GB" smtClean="0"/>
              <a:t>18/02/2019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DC86FC-70DD-40A5-906A-8B63249494E1}" type="slidenum">
              <a:rPr lang="en-GB" smtClean="0"/>
              <a:t>‹#›</a:t>
            </a:fld>
            <a:endParaRPr lang="en-GB"/>
          </a:p>
        </p:txBody>
      </p:sp>
    </p:spTree>
    <p:extLst>
      <p:ext uri="{BB962C8B-B14F-4D97-AF65-F5344CB8AC3E}">
        <p14:creationId xmlns:p14="http://schemas.microsoft.com/office/powerpoint/2010/main" val="24945802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096BBED-CF7B-4BF1-A39C-6B8E0E82CEA5}" type="datetimeFigureOut">
              <a:rPr lang="en-GB" smtClean="0"/>
              <a:t>18/02/2019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DC86FC-70DD-40A5-906A-8B63249494E1}" type="slidenum">
              <a:rPr lang="en-GB" smtClean="0"/>
              <a:t>‹#›</a:t>
            </a:fld>
            <a:endParaRPr lang="en-GB"/>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1565606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096BBED-CF7B-4BF1-A39C-6B8E0E82CEA5}" type="datetimeFigureOut">
              <a:rPr lang="en-GB" smtClean="0"/>
              <a:t>18/02/2019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DC86FC-70DD-40A5-906A-8B63249494E1}" type="slidenum">
              <a:rPr lang="en-GB" smtClean="0"/>
              <a:t>‹#›</a:t>
            </a:fld>
            <a:endParaRPr lang="en-GB"/>
          </a:p>
        </p:txBody>
      </p:sp>
    </p:spTree>
    <p:extLst>
      <p:ext uri="{BB962C8B-B14F-4D97-AF65-F5344CB8AC3E}">
        <p14:creationId xmlns:p14="http://schemas.microsoft.com/office/powerpoint/2010/main" val="42334489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0096BBED-CF7B-4BF1-A39C-6B8E0E82CEA5}" type="datetimeFigureOut">
              <a:rPr lang="en-GB" smtClean="0"/>
              <a:t>18/02/2019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BDC86FC-70DD-40A5-906A-8B63249494E1}" type="slidenum">
              <a:rPr lang="en-GB" smtClean="0"/>
              <a:t>‹#›</a:t>
            </a:fld>
            <a:endParaRPr lang="en-GB"/>
          </a:p>
        </p:txBody>
      </p:sp>
    </p:spTree>
    <p:extLst>
      <p:ext uri="{BB962C8B-B14F-4D97-AF65-F5344CB8AC3E}">
        <p14:creationId xmlns:p14="http://schemas.microsoft.com/office/powerpoint/2010/main" val="9280148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0096BBED-CF7B-4BF1-A39C-6B8E0E82CEA5}" type="datetimeFigureOut">
              <a:rPr lang="en-GB" smtClean="0"/>
              <a:t>18/02/2019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BDC86FC-70DD-40A5-906A-8B63249494E1}" type="slidenum">
              <a:rPr lang="en-GB" smtClean="0"/>
              <a:t>‹#›</a:t>
            </a:fld>
            <a:endParaRPr lang="en-GB"/>
          </a:p>
        </p:txBody>
      </p:sp>
    </p:spTree>
    <p:extLst>
      <p:ext uri="{BB962C8B-B14F-4D97-AF65-F5344CB8AC3E}">
        <p14:creationId xmlns:p14="http://schemas.microsoft.com/office/powerpoint/2010/main" val="26805836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096BBED-CF7B-4BF1-A39C-6B8E0E82CEA5}" type="datetimeFigureOut">
              <a:rPr lang="en-GB" smtClean="0"/>
              <a:t>18/02/2019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DC86FC-70DD-40A5-906A-8B63249494E1}" type="slidenum">
              <a:rPr lang="en-GB" smtClean="0"/>
              <a:t>‹#›</a:t>
            </a:fld>
            <a:endParaRPr lang="en-GB"/>
          </a:p>
        </p:txBody>
      </p:sp>
    </p:spTree>
    <p:extLst>
      <p:ext uri="{BB962C8B-B14F-4D97-AF65-F5344CB8AC3E}">
        <p14:creationId xmlns:p14="http://schemas.microsoft.com/office/powerpoint/2010/main" val="6972660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096BBED-CF7B-4BF1-A39C-6B8E0E82CEA5}" type="datetimeFigureOut">
              <a:rPr lang="en-GB" smtClean="0"/>
              <a:t>18/02/2019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DC86FC-70DD-40A5-906A-8B63249494E1}" type="slidenum">
              <a:rPr lang="en-GB" smtClean="0"/>
              <a:t>‹#›</a:t>
            </a:fld>
            <a:endParaRPr lang="en-GB"/>
          </a:p>
        </p:txBody>
      </p:sp>
    </p:spTree>
    <p:extLst>
      <p:ext uri="{BB962C8B-B14F-4D97-AF65-F5344CB8AC3E}">
        <p14:creationId xmlns:p14="http://schemas.microsoft.com/office/powerpoint/2010/main" val="23751088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0096BBED-CF7B-4BF1-A39C-6B8E0E82CEA5}" type="datetimeFigureOut">
              <a:rPr lang="en-GB" smtClean="0"/>
              <a:t>18/02/2019</a:t>
            </a:fld>
            <a:endParaRPr lang="en-GB"/>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EBDC86FC-70DD-40A5-906A-8B63249494E1}" type="slidenum">
              <a:rPr lang="en-GB" smtClean="0"/>
              <a:t>‹#›</a:t>
            </a:fld>
            <a:endParaRPr lang="en-GB"/>
          </a:p>
        </p:txBody>
      </p:sp>
    </p:spTree>
    <p:extLst>
      <p:ext uri="{BB962C8B-B14F-4D97-AF65-F5344CB8AC3E}">
        <p14:creationId xmlns:p14="http://schemas.microsoft.com/office/powerpoint/2010/main" val="2905370818"/>
      </p:ext>
    </p:extLst>
  </p:cSld>
  <p:clrMap bg1="dk1" tx1="lt1" bg2="dk2" tx2="lt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 id="2147483714" r:id="rId12"/>
    <p:sldLayoutId id="2147483715" r:id="rId13"/>
    <p:sldLayoutId id="2147483716" r:id="rId14"/>
    <p:sldLayoutId id="2147483717" r:id="rId15"/>
    <p:sldLayoutId id="2147483718" r:id="rId16"/>
    <p:sldLayoutId id="2147483719"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3743132-5610-478B-A28B-540E32AD5F72}"/>
              </a:ext>
            </a:extLst>
          </p:cNvPr>
          <p:cNvSpPr txBox="1"/>
          <p:nvPr/>
        </p:nvSpPr>
        <p:spPr>
          <a:xfrm>
            <a:off x="1881809" y="1563755"/>
            <a:ext cx="8428382" cy="3416320"/>
          </a:xfrm>
          <a:prstGeom prst="rect">
            <a:avLst/>
          </a:prstGeom>
          <a:noFill/>
        </p:spPr>
        <p:txBody>
          <a:bodyPr wrap="square" rtlCol="0">
            <a:spAutoFit/>
          </a:bodyPr>
          <a:lstStyle/>
          <a:p>
            <a:pPr algn="ctr"/>
            <a:r>
              <a:rPr lang="en-GB" sz="5400" b="1" u="sng" dirty="0">
                <a:effectLst>
                  <a:outerShdw blurRad="38100" dist="38100" dir="2700000" algn="tl">
                    <a:srgbClr val="000000">
                      <a:alpha val="43137"/>
                    </a:srgbClr>
                  </a:outerShdw>
                </a:effectLst>
                <a:latin typeface="Papyrus" panose="03070502060502030205" pitchFamily="66" charset="0"/>
                <a:cs typeface="Arabic Typesetting" panose="020B0604020202020204" pitchFamily="66" charset="-78"/>
              </a:rPr>
              <a:t>Does the current Education System fail children who are not academically competent? </a:t>
            </a:r>
          </a:p>
        </p:txBody>
      </p:sp>
      <p:sp>
        <p:nvSpPr>
          <p:cNvPr id="6" name="TextBox 5">
            <a:extLst>
              <a:ext uri="{FF2B5EF4-FFF2-40B4-BE49-F238E27FC236}">
                <a16:creationId xmlns:a16="http://schemas.microsoft.com/office/drawing/2014/main" id="{0833A744-F545-465A-AC4C-3196C87D6C78}"/>
              </a:ext>
            </a:extLst>
          </p:cNvPr>
          <p:cNvSpPr txBox="1"/>
          <p:nvPr/>
        </p:nvSpPr>
        <p:spPr>
          <a:xfrm>
            <a:off x="728870" y="5989983"/>
            <a:ext cx="11092069" cy="369332"/>
          </a:xfrm>
          <a:prstGeom prst="rect">
            <a:avLst/>
          </a:prstGeom>
          <a:noFill/>
        </p:spPr>
        <p:txBody>
          <a:bodyPr wrap="square" rtlCol="0">
            <a:spAutoFit/>
          </a:bodyPr>
          <a:lstStyle/>
          <a:p>
            <a:r>
              <a:rPr lang="en-GB" u="sng" dirty="0">
                <a:effectLst>
                  <a:outerShdw blurRad="38100" dist="38100" dir="2700000" algn="tl">
                    <a:srgbClr val="000000">
                      <a:alpha val="43137"/>
                    </a:srgbClr>
                  </a:outerShdw>
                </a:effectLst>
                <a:latin typeface="Papyrus" panose="03070502060502030205" pitchFamily="66" charset="0"/>
              </a:rPr>
              <a:t>Akbar Ali </a:t>
            </a:r>
            <a:r>
              <a:rPr lang="en-GB" dirty="0">
                <a:effectLst>
                  <a:outerShdw blurRad="38100" dist="38100" dir="2700000" algn="tl">
                    <a:srgbClr val="000000">
                      <a:alpha val="43137"/>
                    </a:srgbClr>
                  </a:outerShdw>
                </a:effectLst>
                <a:latin typeface="Papyrus" panose="03070502060502030205" pitchFamily="66" charset="0"/>
              </a:rPr>
              <a:t>																			</a:t>
            </a:r>
            <a:r>
              <a:rPr lang="en-GB" u="sng" dirty="0">
                <a:effectLst>
                  <a:outerShdw blurRad="38100" dist="38100" dir="2700000" algn="tl">
                    <a:srgbClr val="000000">
                      <a:alpha val="43137"/>
                    </a:srgbClr>
                  </a:outerShdw>
                </a:effectLst>
                <a:latin typeface="Papyrus" panose="03070502060502030205" pitchFamily="66" charset="0"/>
              </a:rPr>
              <a:t>1704828</a:t>
            </a:r>
          </a:p>
        </p:txBody>
      </p:sp>
    </p:spTree>
    <p:extLst>
      <p:ext uri="{BB962C8B-B14F-4D97-AF65-F5344CB8AC3E}">
        <p14:creationId xmlns:p14="http://schemas.microsoft.com/office/powerpoint/2010/main" val="9561081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D351E42-732C-49A1-B7D1-D77FC63183A7}"/>
              </a:ext>
            </a:extLst>
          </p:cNvPr>
          <p:cNvSpPr txBox="1"/>
          <p:nvPr/>
        </p:nvSpPr>
        <p:spPr>
          <a:xfrm>
            <a:off x="1219200" y="391886"/>
            <a:ext cx="9187543" cy="1015663"/>
          </a:xfrm>
          <a:prstGeom prst="rect">
            <a:avLst/>
          </a:prstGeom>
          <a:noFill/>
        </p:spPr>
        <p:txBody>
          <a:bodyPr wrap="square" rtlCol="0">
            <a:spAutoFit/>
          </a:bodyPr>
          <a:lstStyle/>
          <a:p>
            <a:r>
              <a:rPr lang="en-GB" sz="6000" b="1" u="sng" dirty="0">
                <a:effectLst>
                  <a:outerShdw blurRad="38100" dist="38100" dir="2700000" algn="tl">
                    <a:srgbClr val="000000">
                      <a:alpha val="43137"/>
                    </a:srgbClr>
                  </a:outerShdw>
                </a:effectLst>
                <a:latin typeface="Californian FB" panose="0207040306080B030204" pitchFamily="18" charset="0"/>
                <a:cs typeface="Angsana New" panose="020B0502040204020203" pitchFamily="18" charset="-34"/>
              </a:rPr>
              <a:t>Current issues</a:t>
            </a:r>
          </a:p>
        </p:txBody>
      </p:sp>
      <p:sp>
        <p:nvSpPr>
          <p:cNvPr id="4" name="TextBox 3">
            <a:extLst>
              <a:ext uri="{FF2B5EF4-FFF2-40B4-BE49-F238E27FC236}">
                <a16:creationId xmlns:a16="http://schemas.microsoft.com/office/drawing/2014/main" id="{61998BFA-BCC8-4179-9530-9628F96D0BA4}"/>
              </a:ext>
            </a:extLst>
          </p:cNvPr>
          <p:cNvSpPr txBox="1"/>
          <p:nvPr/>
        </p:nvSpPr>
        <p:spPr>
          <a:xfrm>
            <a:off x="1219200" y="1654629"/>
            <a:ext cx="9971314" cy="4093428"/>
          </a:xfrm>
          <a:prstGeom prst="rect">
            <a:avLst/>
          </a:prstGeom>
          <a:noFill/>
        </p:spPr>
        <p:txBody>
          <a:bodyPr wrap="square" rtlCol="0">
            <a:spAutoFit/>
          </a:bodyPr>
          <a:lstStyle/>
          <a:p>
            <a:r>
              <a:rPr lang="en-GB" sz="2000" b="1" dirty="0">
                <a:effectLst>
                  <a:outerShdw blurRad="38100" dist="38100" dir="2700000" algn="tl">
                    <a:srgbClr val="000000">
                      <a:alpha val="43137"/>
                    </a:srgbClr>
                  </a:outerShdw>
                </a:effectLst>
                <a:latin typeface="Californian FB" panose="0207040306080B030204" pitchFamily="18" charset="0"/>
              </a:rPr>
              <a:t>• Lack of support</a:t>
            </a:r>
          </a:p>
          <a:p>
            <a:endParaRPr lang="en-GB" sz="2000" b="1" dirty="0">
              <a:effectLst>
                <a:outerShdw blurRad="38100" dist="38100" dir="2700000" algn="tl">
                  <a:srgbClr val="000000">
                    <a:alpha val="43137"/>
                  </a:srgbClr>
                </a:outerShdw>
              </a:effectLst>
              <a:latin typeface="Californian FB" panose="0207040306080B030204" pitchFamily="18" charset="0"/>
            </a:endParaRPr>
          </a:p>
          <a:p>
            <a:endParaRPr lang="en-GB" sz="2000" b="1" dirty="0">
              <a:effectLst>
                <a:outerShdw blurRad="38100" dist="38100" dir="2700000" algn="tl">
                  <a:srgbClr val="000000">
                    <a:alpha val="43137"/>
                  </a:srgbClr>
                </a:outerShdw>
              </a:effectLst>
              <a:latin typeface="Californian FB" panose="0207040306080B030204" pitchFamily="18" charset="0"/>
            </a:endParaRPr>
          </a:p>
          <a:p>
            <a:endParaRPr lang="en-GB" sz="2000" b="1" dirty="0">
              <a:effectLst>
                <a:outerShdw blurRad="38100" dist="38100" dir="2700000" algn="tl">
                  <a:srgbClr val="000000">
                    <a:alpha val="43137"/>
                  </a:srgbClr>
                </a:outerShdw>
              </a:effectLst>
              <a:latin typeface="Californian FB" panose="0207040306080B030204" pitchFamily="18" charset="0"/>
            </a:endParaRPr>
          </a:p>
          <a:p>
            <a:r>
              <a:rPr lang="en-GB" sz="2000" b="1" dirty="0">
                <a:effectLst>
                  <a:outerShdw blurRad="38100" dist="38100" dir="2700000" algn="tl">
                    <a:srgbClr val="000000">
                      <a:alpha val="43137"/>
                    </a:srgbClr>
                  </a:outerShdw>
                </a:effectLst>
                <a:latin typeface="Californian FB" panose="0207040306080B030204" pitchFamily="18" charset="0"/>
              </a:rPr>
              <a:t>• Profound use of social media</a:t>
            </a:r>
          </a:p>
          <a:p>
            <a:endParaRPr lang="en-GB" sz="2000" b="1" dirty="0">
              <a:effectLst>
                <a:outerShdw blurRad="38100" dist="38100" dir="2700000" algn="tl">
                  <a:srgbClr val="000000">
                    <a:alpha val="43137"/>
                  </a:srgbClr>
                </a:outerShdw>
              </a:effectLst>
              <a:latin typeface="Californian FB" panose="0207040306080B030204" pitchFamily="18" charset="0"/>
            </a:endParaRPr>
          </a:p>
          <a:p>
            <a:endParaRPr lang="en-GB" sz="2000" b="1" dirty="0">
              <a:effectLst>
                <a:outerShdw blurRad="38100" dist="38100" dir="2700000" algn="tl">
                  <a:srgbClr val="000000">
                    <a:alpha val="43137"/>
                  </a:srgbClr>
                </a:outerShdw>
              </a:effectLst>
              <a:latin typeface="Californian FB" panose="0207040306080B030204" pitchFamily="18" charset="0"/>
            </a:endParaRPr>
          </a:p>
          <a:p>
            <a:endParaRPr lang="en-GB" sz="2000" b="1" dirty="0">
              <a:effectLst>
                <a:outerShdw blurRad="38100" dist="38100" dir="2700000" algn="tl">
                  <a:srgbClr val="000000">
                    <a:alpha val="43137"/>
                  </a:srgbClr>
                </a:outerShdw>
              </a:effectLst>
              <a:latin typeface="Californian FB" panose="0207040306080B030204" pitchFamily="18" charset="0"/>
            </a:endParaRPr>
          </a:p>
          <a:p>
            <a:r>
              <a:rPr lang="en-GB" sz="2000" b="1" dirty="0">
                <a:effectLst>
                  <a:outerShdw blurRad="38100" dist="38100" dir="2700000" algn="tl">
                    <a:srgbClr val="000000">
                      <a:alpha val="43137"/>
                    </a:srgbClr>
                  </a:outerShdw>
                </a:effectLst>
                <a:latin typeface="Californian FB" panose="0207040306080B030204" pitchFamily="18" charset="0"/>
              </a:rPr>
              <a:t>• Openness to use of drugs and alcohol</a:t>
            </a:r>
          </a:p>
          <a:p>
            <a:endParaRPr lang="en-GB" sz="2000" b="1" dirty="0">
              <a:effectLst>
                <a:outerShdw blurRad="38100" dist="38100" dir="2700000" algn="tl">
                  <a:srgbClr val="000000">
                    <a:alpha val="43137"/>
                  </a:srgbClr>
                </a:outerShdw>
              </a:effectLst>
              <a:latin typeface="Californian FB" panose="0207040306080B030204" pitchFamily="18" charset="0"/>
            </a:endParaRPr>
          </a:p>
          <a:p>
            <a:endParaRPr lang="en-GB" sz="2000" b="1" dirty="0">
              <a:effectLst>
                <a:outerShdw blurRad="38100" dist="38100" dir="2700000" algn="tl">
                  <a:srgbClr val="000000">
                    <a:alpha val="43137"/>
                  </a:srgbClr>
                </a:outerShdw>
              </a:effectLst>
              <a:latin typeface="Californian FB" panose="0207040306080B030204" pitchFamily="18" charset="0"/>
            </a:endParaRPr>
          </a:p>
          <a:p>
            <a:endParaRPr lang="en-GB" sz="2000" b="1" dirty="0">
              <a:effectLst>
                <a:outerShdw blurRad="38100" dist="38100" dir="2700000" algn="tl">
                  <a:srgbClr val="000000">
                    <a:alpha val="43137"/>
                  </a:srgbClr>
                </a:outerShdw>
              </a:effectLst>
              <a:latin typeface="Californian FB" panose="0207040306080B030204" pitchFamily="18" charset="0"/>
            </a:endParaRPr>
          </a:p>
          <a:p>
            <a:r>
              <a:rPr lang="en-GB" sz="2000" b="1" dirty="0">
                <a:effectLst>
                  <a:outerShdw blurRad="38100" dist="38100" dir="2700000" algn="tl">
                    <a:srgbClr val="000000">
                      <a:alpha val="43137"/>
                    </a:srgbClr>
                  </a:outerShdw>
                </a:effectLst>
                <a:latin typeface="Californian FB" panose="0207040306080B030204" pitchFamily="18" charset="0"/>
              </a:rPr>
              <a:t>• Emotional state of the pupils and support provided</a:t>
            </a:r>
          </a:p>
        </p:txBody>
      </p:sp>
    </p:spTree>
    <p:extLst>
      <p:ext uri="{BB962C8B-B14F-4D97-AF65-F5344CB8AC3E}">
        <p14:creationId xmlns:p14="http://schemas.microsoft.com/office/powerpoint/2010/main" val="66760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919381D-7D93-4049-8B30-961D726D7CE6}"/>
              </a:ext>
            </a:extLst>
          </p:cNvPr>
          <p:cNvSpPr txBox="1"/>
          <p:nvPr/>
        </p:nvSpPr>
        <p:spPr>
          <a:xfrm>
            <a:off x="619432" y="471948"/>
            <a:ext cx="9394723" cy="584775"/>
          </a:xfrm>
          <a:prstGeom prst="rect">
            <a:avLst/>
          </a:prstGeom>
          <a:noFill/>
        </p:spPr>
        <p:txBody>
          <a:bodyPr wrap="square" rtlCol="0">
            <a:spAutoFit/>
          </a:bodyPr>
          <a:lstStyle/>
          <a:p>
            <a:r>
              <a:rPr lang="en-GB" sz="3200" b="1" u="sng" dirty="0">
                <a:effectLst>
                  <a:outerShdw blurRad="38100" dist="38100" dir="2700000" algn="tl">
                    <a:srgbClr val="000000">
                      <a:alpha val="43137"/>
                    </a:srgbClr>
                  </a:outerShdw>
                </a:effectLst>
                <a:latin typeface="Californian FB" panose="0207040306080B030204" pitchFamily="18" charset="0"/>
              </a:rPr>
              <a:t>Lack of support </a:t>
            </a:r>
          </a:p>
        </p:txBody>
      </p:sp>
      <p:sp>
        <p:nvSpPr>
          <p:cNvPr id="5" name="TextBox 4">
            <a:extLst>
              <a:ext uri="{FF2B5EF4-FFF2-40B4-BE49-F238E27FC236}">
                <a16:creationId xmlns:a16="http://schemas.microsoft.com/office/drawing/2014/main" id="{338F1A3D-4D7E-4EAC-A185-A7AA1CF35AC2}"/>
              </a:ext>
            </a:extLst>
          </p:cNvPr>
          <p:cNvSpPr txBox="1"/>
          <p:nvPr/>
        </p:nvSpPr>
        <p:spPr>
          <a:xfrm>
            <a:off x="722671" y="1584738"/>
            <a:ext cx="10294374" cy="4093428"/>
          </a:xfrm>
          <a:prstGeom prst="rect">
            <a:avLst/>
          </a:prstGeom>
          <a:noFill/>
        </p:spPr>
        <p:txBody>
          <a:bodyPr wrap="square" rtlCol="0">
            <a:spAutoFit/>
          </a:bodyPr>
          <a:lstStyle/>
          <a:p>
            <a:r>
              <a:rPr lang="en-GB" sz="2000" b="1" dirty="0">
                <a:latin typeface="Californian FB" panose="0207040306080B030204" pitchFamily="18" charset="0"/>
              </a:rPr>
              <a:t>NAHT’s Breaking Point 2018 poll of 589 school leaders in England and Wales showed that: </a:t>
            </a:r>
            <a:br>
              <a:rPr lang="en-GB" sz="2000" b="1" dirty="0">
                <a:latin typeface="Californian FB" panose="0207040306080B030204" pitchFamily="18" charset="0"/>
              </a:rPr>
            </a:br>
            <a:endParaRPr lang="en-GB" sz="2000" b="1" dirty="0">
              <a:latin typeface="Californian FB" panose="0207040306080B030204" pitchFamily="18" charset="0"/>
            </a:endParaRPr>
          </a:p>
          <a:p>
            <a:r>
              <a:rPr lang="en-GB" sz="2000" b="1" dirty="0">
                <a:latin typeface="Californian FB" panose="0207040306080B030204" pitchFamily="18" charset="0"/>
              </a:rPr>
              <a:t>• More than a fifth (21%) of respondents said that their budget for 2017/18 was in deficit; a 13 percentage point increase since 2015.</a:t>
            </a:r>
          </a:p>
          <a:p>
            <a:br>
              <a:rPr lang="en-GB" sz="2000" b="1" dirty="0">
                <a:latin typeface="Californian FB" panose="0207040306080B030204" pitchFamily="18" charset="0"/>
              </a:rPr>
            </a:br>
            <a:r>
              <a:rPr lang="en-GB" sz="2000" b="1" dirty="0">
                <a:latin typeface="Californian FB" panose="0207040306080B030204" pitchFamily="18" charset="0"/>
              </a:rPr>
              <a:t>• When asked which one factor was causing the greatest financial pressure on schools, ‘additional needs of some children’ was the key factor cited by 28% of respondents.</a:t>
            </a:r>
          </a:p>
          <a:p>
            <a:endParaRPr lang="en-GB" sz="2000" b="1" dirty="0">
              <a:latin typeface="Californian FB" panose="0207040306080B030204" pitchFamily="18" charset="0"/>
            </a:endParaRPr>
          </a:p>
          <a:p>
            <a:r>
              <a:rPr lang="en-GB" sz="2000" b="1" dirty="0">
                <a:latin typeface="Californian FB" panose="0207040306080B030204" pitchFamily="18" charset="0"/>
              </a:rPr>
              <a:t>• More than four fifths (86%) of respondents have reduced the hours or numbers of teaching assistants to make their 2017/18 budget balance. This figure was 49% in 2015.</a:t>
            </a:r>
          </a:p>
          <a:p>
            <a:endParaRPr lang="en-GB" sz="2000" b="1" dirty="0">
              <a:latin typeface="Californian FB" panose="0207040306080B030204" pitchFamily="18" charset="0"/>
            </a:endParaRPr>
          </a:p>
          <a:p>
            <a:r>
              <a:rPr lang="en-GB" sz="2000" b="1" dirty="0">
                <a:latin typeface="Californian FB" panose="0207040306080B030204" pitchFamily="18" charset="0"/>
              </a:rPr>
              <a:t>• More than a third (37%) of respondents said they have had to reduce the number or hours of teaching staff.</a:t>
            </a:r>
          </a:p>
        </p:txBody>
      </p:sp>
    </p:spTree>
    <p:extLst>
      <p:ext uri="{BB962C8B-B14F-4D97-AF65-F5344CB8AC3E}">
        <p14:creationId xmlns:p14="http://schemas.microsoft.com/office/powerpoint/2010/main" val="27155477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2B77C00-1B47-4715-91D3-63B1F3004CA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26457" y="1380049"/>
            <a:ext cx="8339085" cy="4097901"/>
          </a:xfrm>
          <a:prstGeom prst="rect">
            <a:avLst/>
          </a:prstGeom>
        </p:spPr>
      </p:pic>
      <p:sp>
        <p:nvSpPr>
          <p:cNvPr id="4" name="TextBox 3">
            <a:extLst>
              <a:ext uri="{FF2B5EF4-FFF2-40B4-BE49-F238E27FC236}">
                <a16:creationId xmlns:a16="http://schemas.microsoft.com/office/drawing/2014/main" id="{D9752B8C-9776-4ECC-9251-114D9003F9F5}"/>
              </a:ext>
            </a:extLst>
          </p:cNvPr>
          <p:cNvSpPr txBox="1"/>
          <p:nvPr/>
        </p:nvSpPr>
        <p:spPr>
          <a:xfrm>
            <a:off x="457200" y="353961"/>
            <a:ext cx="11105535" cy="646331"/>
          </a:xfrm>
          <a:prstGeom prst="rect">
            <a:avLst/>
          </a:prstGeom>
          <a:noFill/>
        </p:spPr>
        <p:txBody>
          <a:bodyPr wrap="square" rtlCol="0">
            <a:spAutoFit/>
          </a:bodyPr>
          <a:lstStyle/>
          <a:p>
            <a:r>
              <a:rPr lang="en-GB" sz="3600" b="1" u="sng" dirty="0">
                <a:latin typeface="Californian FB" panose="0207040306080B030204" pitchFamily="18" charset="0"/>
              </a:rPr>
              <a:t>Spending per pupil </a:t>
            </a:r>
          </a:p>
        </p:txBody>
      </p:sp>
    </p:spTree>
    <p:extLst>
      <p:ext uri="{BB962C8B-B14F-4D97-AF65-F5344CB8AC3E}">
        <p14:creationId xmlns:p14="http://schemas.microsoft.com/office/powerpoint/2010/main" val="17631376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BBC53FE-C993-4C8D-AA6A-AD8DE07A34E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97252" y="1368987"/>
            <a:ext cx="6997495" cy="4751845"/>
          </a:xfrm>
          <a:prstGeom prst="rect">
            <a:avLst/>
          </a:prstGeom>
        </p:spPr>
      </p:pic>
      <p:sp>
        <p:nvSpPr>
          <p:cNvPr id="6" name="TextBox 5">
            <a:extLst>
              <a:ext uri="{FF2B5EF4-FFF2-40B4-BE49-F238E27FC236}">
                <a16:creationId xmlns:a16="http://schemas.microsoft.com/office/drawing/2014/main" id="{B628C5F6-49C5-4D63-B5A8-A530E78AB3B1}"/>
              </a:ext>
            </a:extLst>
          </p:cNvPr>
          <p:cNvSpPr txBox="1"/>
          <p:nvPr/>
        </p:nvSpPr>
        <p:spPr>
          <a:xfrm>
            <a:off x="280219" y="383225"/>
            <a:ext cx="11076039" cy="707886"/>
          </a:xfrm>
          <a:prstGeom prst="rect">
            <a:avLst/>
          </a:prstGeom>
          <a:noFill/>
        </p:spPr>
        <p:txBody>
          <a:bodyPr wrap="square" rtlCol="0">
            <a:spAutoFit/>
          </a:bodyPr>
          <a:lstStyle/>
          <a:p>
            <a:r>
              <a:rPr lang="en-GB" sz="4000" b="1" u="sng" dirty="0">
                <a:effectLst>
                  <a:outerShdw blurRad="38100" dist="38100" dir="2700000" algn="tl">
                    <a:srgbClr val="000000">
                      <a:alpha val="43137"/>
                    </a:srgbClr>
                  </a:outerShdw>
                </a:effectLst>
                <a:latin typeface="Californian FB" panose="0207040306080B030204" pitchFamily="18" charset="0"/>
              </a:rPr>
              <a:t>Relationship between the teacher and the pupil </a:t>
            </a:r>
          </a:p>
        </p:txBody>
      </p:sp>
    </p:spTree>
    <p:extLst>
      <p:ext uri="{BB962C8B-B14F-4D97-AF65-F5344CB8AC3E}">
        <p14:creationId xmlns:p14="http://schemas.microsoft.com/office/powerpoint/2010/main" val="6985711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E40A310-74CB-4E8E-B78A-E6CCC5890A3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0439" y="916551"/>
            <a:ext cx="7176012" cy="4677878"/>
          </a:xfrm>
          <a:prstGeom prst="rect">
            <a:avLst/>
          </a:prstGeom>
        </p:spPr>
      </p:pic>
      <p:sp>
        <p:nvSpPr>
          <p:cNvPr id="5" name="TextBox 4">
            <a:extLst>
              <a:ext uri="{FF2B5EF4-FFF2-40B4-BE49-F238E27FC236}">
                <a16:creationId xmlns:a16="http://schemas.microsoft.com/office/drawing/2014/main" id="{BC1C07CB-70E2-4F28-8699-3EFEBB15C418}"/>
              </a:ext>
            </a:extLst>
          </p:cNvPr>
          <p:cNvSpPr txBox="1"/>
          <p:nvPr/>
        </p:nvSpPr>
        <p:spPr>
          <a:xfrm>
            <a:off x="8037871" y="722671"/>
            <a:ext cx="3775587" cy="3785652"/>
          </a:xfrm>
          <a:prstGeom prst="rect">
            <a:avLst/>
          </a:prstGeom>
          <a:noFill/>
        </p:spPr>
        <p:txBody>
          <a:bodyPr wrap="square" rtlCol="0">
            <a:spAutoFit/>
          </a:bodyPr>
          <a:lstStyle/>
          <a:p>
            <a:r>
              <a:rPr lang="en-GB" sz="2400" b="1" dirty="0">
                <a:latin typeface="Californian FB" panose="0207040306080B030204" pitchFamily="18" charset="0"/>
              </a:rPr>
              <a:t>“In a respectful relationship, mutual affection can be an appropriate response to shared inquiry and can enhance the learning process: this kind of affection, however, is neither exclusive nor romantic.”</a:t>
            </a:r>
          </a:p>
        </p:txBody>
      </p:sp>
    </p:spTree>
    <p:extLst>
      <p:ext uri="{BB962C8B-B14F-4D97-AF65-F5344CB8AC3E}">
        <p14:creationId xmlns:p14="http://schemas.microsoft.com/office/powerpoint/2010/main" val="31032367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5319932-81CE-484D-B6C5-A7B5EBA59CBA}"/>
              </a:ext>
            </a:extLst>
          </p:cNvPr>
          <p:cNvSpPr txBox="1"/>
          <p:nvPr/>
        </p:nvSpPr>
        <p:spPr>
          <a:xfrm>
            <a:off x="442452" y="265471"/>
            <a:ext cx="10854813" cy="830997"/>
          </a:xfrm>
          <a:prstGeom prst="rect">
            <a:avLst/>
          </a:prstGeom>
          <a:noFill/>
        </p:spPr>
        <p:txBody>
          <a:bodyPr wrap="square" rtlCol="0">
            <a:spAutoFit/>
          </a:bodyPr>
          <a:lstStyle/>
          <a:p>
            <a:r>
              <a:rPr lang="en-GB" sz="4800" b="1" u="sng" dirty="0">
                <a:effectLst>
                  <a:outerShdw blurRad="38100" dist="38100" dir="2700000" algn="tl">
                    <a:srgbClr val="000000">
                      <a:alpha val="43137"/>
                    </a:srgbClr>
                  </a:outerShdw>
                </a:effectLst>
                <a:latin typeface="Californian FB" panose="0207040306080B030204" pitchFamily="18" charset="0"/>
              </a:rPr>
              <a:t>Research </a:t>
            </a:r>
          </a:p>
        </p:txBody>
      </p:sp>
      <p:sp>
        <p:nvSpPr>
          <p:cNvPr id="3" name="TextBox 2">
            <a:extLst>
              <a:ext uri="{FF2B5EF4-FFF2-40B4-BE49-F238E27FC236}">
                <a16:creationId xmlns:a16="http://schemas.microsoft.com/office/drawing/2014/main" id="{98CB4633-2438-4E4C-8217-D71E52A5810C}"/>
              </a:ext>
            </a:extLst>
          </p:cNvPr>
          <p:cNvSpPr txBox="1"/>
          <p:nvPr/>
        </p:nvSpPr>
        <p:spPr>
          <a:xfrm>
            <a:off x="693174" y="1592825"/>
            <a:ext cx="10353368" cy="3785652"/>
          </a:xfrm>
          <a:prstGeom prst="rect">
            <a:avLst/>
          </a:prstGeom>
          <a:noFill/>
        </p:spPr>
        <p:txBody>
          <a:bodyPr wrap="square" rtlCol="0">
            <a:spAutoFit/>
          </a:bodyPr>
          <a:lstStyle/>
          <a:p>
            <a:r>
              <a:rPr lang="en-GB" sz="2400" dirty="0">
                <a:latin typeface="Californian FB" panose="0207040306080B030204" pitchFamily="18" charset="0"/>
              </a:rPr>
              <a:t>• Two – Part : Currently enrolled in secondary school and those who have left education (College/work)</a:t>
            </a:r>
          </a:p>
          <a:p>
            <a:endParaRPr lang="en-GB" sz="2400" dirty="0">
              <a:latin typeface="Californian FB" panose="0207040306080B030204" pitchFamily="18" charset="0"/>
            </a:endParaRPr>
          </a:p>
          <a:p>
            <a:endParaRPr lang="en-GB" sz="2400" dirty="0">
              <a:latin typeface="Californian FB" panose="0207040306080B030204" pitchFamily="18" charset="0"/>
            </a:endParaRPr>
          </a:p>
          <a:p>
            <a:r>
              <a:rPr lang="en-GB" sz="2400" dirty="0">
                <a:latin typeface="Californian FB" panose="0207040306080B030204" pitchFamily="18" charset="0"/>
              </a:rPr>
              <a:t>•  Participants from various backgrounds.</a:t>
            </a:r>
          </a:p>
          <a:p>
            <a:endParaRPr lang="en-GB" sz="2400" dirty="0">
              <a:latin typeface="Californian FB" panose="0207040306080B030204" pitchFamily="18" charset="0"/>
            </a:endParaRPr>
          </a:p>
          <a:p>
            <a:endParaRPr lang="en-GB" sz="2400" dirty="0">
              <a:latin typeface="Californian FB" panose="0207040306080B030204" pitchFamily="18" charset="0"/>
            </a:endParaRPr>
          </a:p>
          <a:p>
            <a:r>
              <a:rPr lang="en-GB" sz="2400" dirty="0">
                <a:latin typeface="Californian FB" panose="0207040306080B030204" pitchFamily="18" charset="0"/>
              </a:rPr>
              <a:t>• Various methods of research. </a:t>
            </a:r>
          </a:p>
          <a:p>
            <a:endParaRPr lang="en-GB" sz="2400" dirty="0">
              <a:latin typeface="Californian FB" panose="0207040306080B030204" pitchFamily="18" charset="0"/>
            </a:endParaRPr>
          </a:p>
          <a:p>
            <a:endParaRPr lang="en-GB" sz="2400" dirty="0">
              <a:latin typeface="Californian FB" panose="0207040306080B030204" pitchFamily="18" charset="0"/>
            </a:endParaRPr>
          </a:p>
        </p:txBody>
      </p:sp>
    </p:spTree>
    <p:extLst>
      <p:ext uri="{BB962C8B-B14F-4D97-AF65-F5344CB8AC3E}">
        <p14:creationId xmlns:p14="http://schemas.microsoft.com/office/powerpoint/2010/main" val="9917456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3E6D69B-A13A-4329-A648-95DE25449495}"/>
              </a:ext>
            </a:extLst>
          </p:cNvPr>
          <p:cNvSpPr txBox="1"/>
          <p:nvPr/>
        </p:nvSpPr>
        <p:spPr>
          <a:xfrm>
            <a:off x="412955" y="353961"/>
            <a:ext cx="11031793" cy="6370975"/>
          </a:xfrm>
          <a:prstGeom prst="rect">
            <a:avLst/>
          </a:prstGeom>
          <a:noFill/>
        </p:spPr>
        <p:txBody>
          <a:bodyPr wrap="square" rtlCol="0">
            <a:spAutoFit/>
          </a:bodyPr>
          <a:lstStyle/>
          <a:p>
            <a:r>
              <a:rPr lang="en-GB" sz="3200" b="1" u="sng" dirty="0">
                <a:latin typeface="Californian FB" panose="0207040306080B030204" pitchFamily="18" charset="0"/>
              </a:rPr>
              <a:t>Observations – without intervention.</a:t>
            </a:r>
          </a:p>
          <a:p>
            <a:endParaRPr lang="en-GB" sz="3200" b="1" u="sng" dirty="0">
              <a:latin typeface="Californian FB" panose="0207040306080B030204" pitchFamily="18" charset="0"/>
            </a:endParaRPr>
          </a:p>
          <a:p>
            <a:endParaRPr lang="en-GB" sz="3200" b="1" u="sng" dirty="0">
              <a:latin typeface="Californian FB" panose="0207040306080B030204" pitchFamily="18" charset="0"/>
            </a:endParaRPr>
          </a:p>
          <a:p>
            <a:r>
              <a:rPr lang="en-GB" sz="3200" b="1" u="sng" dirty="0">
                <a:latin typeface="Californian FB" panose="0207040306080B030204" pitchFamily="18" charset="0"/>
              </a:rPr>
              <a:t>Questionnaires </a:t>
            </a:r>
          </a:p>
          <a:p>
            <a:pPr marL="342900" indent="-342900">
              <a:buFontTx/>
              <a:buChar char="-"/>
            </a:pPr>
            <a:r>
              <a:rPr lang="en-GB" sz="2400" b="1" dirty="0">
                <a:latin typeface="Californian FB" panose="0207040306080B030204" pitchFamily="18" charset="0"/>
              </a:rPr>
              <a:t>Consists of both open and closed questions, primarily open-ended.</a:t>
            </a:r>
          </a:p>
          <a:p>
            <a:endParaRPr lang="en-GB" sz="2400" b="1" u="sng" dirty="0">
              <a:latin typeface="Californian FB" panose="0207040306080B030204" pitchFamily="18" charset="0"/>
            </a:endParaRPr>
          </a:p>
          <a:p>
            <a:endParaRPr lang="en-GB" sz="2400" b="1" u="sng" dirty="0">
              <a:latin typeface="Californian FB" panose="0207040306080B030204" pitchFamily="18" charset="0"/>
            </a:endParaRPr>
          </a:p>
          <a:p>
            <a:endParaRPr lang="en-GB" sz="2400" b="1" u="sng" dirty="0">
              <a:latin typeface="Californian FB" panose="0207040306080B030204" pitchFamily="18" charset="0"/>
            </a:endParaRPr>
          </a:p>
          <a:p>
            <a:r>
              <a:rPr lang="en-GB" sz="3200" b="1" u="sng" dirty="0">
                <a:latin typeface="Californian FB" panose="0207040306080B030204" pitchFamily="18" charset="0"/>
              </a:rPr>
              <a:t>Interviews</a:t>
            </a:r>
          </a:p>
          <a:p>
            <a:pPr marL="342900" indent="-342900">
              <a:buFontTx/>
              <a:buChar char="-"/>
            </a:pPr>
            <a:r>
              <a:rPr lang="en-GB" sz="2400" b="1" dirty="0">
                <a:latin typeface="Californian FB" panose="0207040306080B030204" pitchFamily="18" charset="0"/>
              </a:rPr>
              <a:t>Informal </a:t>
            </a:r>
          </a:p>
          <a:p>
            <a:pPr marL="342900" indent="-342900">
              <a:buFontTx/>
              <a:buChar char="-"/>
            </a:pPr>
            <a:r>
              <a:rPr lang="en-GB" sz="2400" b="1" dirty="0">
                <a:latin typeface="Californian FB" panose="0207040306080B030204" pitchFamily="18" charset="0"/>
              </a:rPr>
              <a:t>Casual and comforting setting.</a:t>
            </a:r>
            <a:r>
              <a:rPr lang="en-GB" sz="3200" b="1" u="sng" dirty="0">
                <a:latin typeface="Californian FB" panose="0207040306080B030204" pitchFamily="18" charset="0"/>
              </a:rPr>
              <a:t> </a:t>
            </a:r>
          </a:p>
          <a:p>
            <a:endParaRPr lang="en-GB" sz="3200" b="1" u="sng" dirty="0">
              <a:latin typeface="Californian FB" panose="0207040306080B030204" pitchFamily="18" charset="0"/>
            </a:endParaRPr>
          </a:p>
          <a:p>
            <a:r>
              <a:rPr lang="en-GB" sz="3200" b="1" u="sng" dirty="0">
                <a:latin typeface="Californian FB" panose="0207040306080B030204" pitchFamily="18" charset="0"/>
              </a:rPr>
              <a:t>Triangulation </a:t>
            </a:r>
          </a:p>
          <a:p>
            <a:r>
              <a:rPr lang="en-GB" sz="2400" b="1" dirty="0">
                <a:latin typeface="Californian FB" panose="0207040306080B030204" pitchFamily="18" charset="0"/>
              </a:rPr>
              <a:t>- Qualitative and Quantitative methods. </a:t>
            </a:r>
          </a:p>
        </p:txBody>
      </p:sp>
    </p:spTree>
    <p:extLst>
      <p:ext uri="{BB962C8B-B14F-4D97-AF65-F5344CB8AC3E}">
        <p14:creationId xmlns:p14="http://schemas.microsoft.com/office/powerpoint/2010/main" val="20718397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317FBA3-56B7-47C9-9D01-1754B485E33E}"/>
              </a:ext>
            </a:extLst>
          </p:cNvPr>
          <p:cNvSpPr txBox="1"/>
          <p:nvPr/>
        </p:nvSpPr>
        <p:spPr>
          <a:xfrm>
            <a:off x="516194" y="339213"/>
            <a:ext cx="10751574" cy="5139869"/>
          </a:xfrm>
          <a:prstGeom prst="rect">
            <a:avLst/>
          </a:prstGeom>
          <a:noFill/>
        </p:spPr>
        <p:txBody>
          <a:bodyPr wrap="square" rtlCol="0">
            <a:spAutoFit/>
          </a:bodyPr>
          <a:lstStyle/>
          <a:p>
            <a:r>
              <a:rPr lang="en-GB" sz="4000" b="1" u="sng" dirty="0">
                <a:effectLst>
                  <a:outerShdw blurRad="38100" dist="38100" dir="2700000" algn="tl">
                    <a:srgbClr val="000000">
                      <a:alpha val="43137"/>
                    </a:srgbClr>
                  </a:outerShdw>
                </a:effectLst>
                <a:latin typeface="Californian FB" panose="0207040306080B030204" pitchFamily="18" charset="0"/>
              </a:rPr>
              <a:t>Ethics</a:t>
            </a:r>
          </a:p>
          <a:p>
            <a:endParaRPr lang="en-GB" sz="4000" b="1" u="sng" dirty="0">
              <a:effectLst>
                <a:outerShdw blurRad="38100" dist="38100" dir="2700000" algn="tl">
                  <a:srgbClr val="000000">
                    <a:alpha val="43137"/>
                  </a:srgbClr>
                </a:outerShdw>
              </a:effectLst>
              <a:latin typeface="Californian FB" panose="0207040306080B030204" pitchFamily="18" charset="0"/>
            </a:endParaRPr>
          </a:p>
          <a:p>
            <a:r>
              <a:rPr lang="en-GB" sz="2400" dirty="0">
                <a:latin typeface="Californian FB" panose="0207040306080B030204" pitchFamily="18" charset="0"/>
              </a:rPr>
              <a:t>• Consider emotional wellbeing of participant. </a:t>
            </a:r>
          </a:p>
          <a:p>
            <a:endParaRPr lang="en-GB" sz="2400" b="1" u="sng" dirty="0">
              <a:effectLst>
                <a:outerShdw blurRad="38100" dist="38100" dir="2700000" algn="tl">
                  <a:srgbClr val="000000">
                    <a:alpha val="43137"/>
                  </a:srgbClr>
                </a:outerShdw>
              </a:effectLst>
              <a:latin typeface="Californian FB" panose="0207040306080B030204" pitchFamily="18" charset="0"/>
            </a:endParaRPr>
          </a:p>
          <a:p>
            <a:r>
              <a:rPr lang="en-GB" sz="2400" dirty="0">
                <a:latin typeface="Californian FB" panose="0207040306080B030204" pitchFamily="18" charset="0"/>
              </a:rPr>
              <a:t>• Breach of data </a:t>
            </a:r>
          </a:p>
          <a:p>
            <a:endParaRPr lang="en-GB" sz="2400" b="1" u="sng" dirty="0">
              <a:effectLst>
                <a:outerShdw blurRad="38100" dist="38100" dir="2700000" algn="tl">
                  <a:srgbClr val="000000">
                    <a:alpha val="43137"/>
                  </a:srgbClr>
                </a:outerShdw>
              </a:effectLst>
              <a:latin typeface="Californian FB" panose="0207040306080B030204" pitchFamily="18" charset="0"/>
            </a:endParaRPr>
          </a:p>
          <a:p>
            <a:r>
              <a:rPr lang="en-GB" sz="2400" dirty="0">
                <a:latin typeface="Californian FB" panose="0207040306080B030204" pitchFamily="18" charset="0"/>
              </a:rPr>
              <a:t>• Trust</a:t>
            </a:r>
          </a:p>
          <a:p>
            <a:endParaRPr lang="en-GB" sz="2400" b="1" u="sng" dirty="0">
              <a:effectLst>
                <a:outerShdw blurRad="38100" dist="38100" dir="2700000" algn="tl">
                  <a:srgbClr val="000000">
                    <a:alpha val="43137"/>
                  </a:srgbClr>
                </a:outerShdw>
              </a:effectLst>
              <a:latin typeface="Californian FB" panose="0207040306080B030204" pitchFamily="18" charset="0"/>
            </a:endParaRPr>
          </a:p>
          <a:p>
            <a:r>
              <a:rPr lang="en-GB" sz="2400" dirty="0">
                <a:latin typeface="Californian FB" panose="0207040306080B030204" pitchFamily="18" charset="0"/>
              </a:rPr>
              <a:t>• Confidentiality </a:t>
            </a:r>
            <a:r>
              <a:rPr lang="en-GB" sz="2400" b="1" u="sng" dirty="0">
                <a:effectLst>
                  <a:outerShdw blurRad="38100" dist="38100" dir="2700000" algn="tl">
                    <a:srgbClr val="000000">
                      <a:alpha val="43137"/>
                    </a:srgbClr>
                  </a:outerShdw>
                </a:effectLst>
                <a:latin typeface="Californian FB" panose="0207040306080B030204" pitchFamily="18" charset="0"/>
              </a:rPr>
              <a:t> </a:t>
            </a:r>
          </a:p>
          <a:p>
            <a:endParaRPr lang="en-GB" sz="4000" b="1" u="sng" dirty="0">
              <a:effectLst>
                <a:outerShdw blurRad="38100" dist="38100" dir="2700000" algn="tl">
                  <a:srgbClr val="000000">
                    <a:alpha val="43137"/>
                  </a:srgbClr>
                </a:outerShdw>
              </a:effectLst>
              <a:latin typeface="Californian FB" panose="0207040306080B030204" pitchFamily="18" charset="0"/>
            </a:endParaRPr>
          </a:p>
          <a:p>
            <a:endParaRPr lang="en-GB" sz="4000" b="1" u="sng" dirty="0">
              <a:effectLst>
                <a:outerShdw blurRad="38100" dist="38100" dir="2700000" algn="tl">
                  <a:srgbClr val="000000">
                    <a:alpha val="43137"/>
                  </a:srgbClr>
                </a:outerShdw>
              </a:effectLst>
              <a:latin typeface="Californian FB" panose="0207040306080B030204" pitchFamily="18" charset="0"/>
            </a:endParaRPr>
          </a:p>
        </p:txBody>
      </p:sp>
    </p:spTree>
    <p:extLst>
      <p:ext uri="{BB962C8B-B14F-4D97-AF65-F5344CB8AC3E}">
        <p14:creationId xmlns:p14="http://schemas.microsoft.com/office/powerpoint/2010/main" val="30626365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D108A14-EF06-422D-9882-C3BE4EDB850E}"/>
              </a:ext>
            </a:extLst>
          </p:cNvPr>
          <p:cNvSpPr txBox="1"/>
          <p:nvPr/>
        </p:nvSpPr>
        <p:spPr>
          <a:xfrm>
            <a:off x="766916" y="442453"/>
            <a:ext cx="10146890" cy="5355312"/>
          </a:xfrm>
          <a:prstGeom prst="rect">
            <a:avLst/>
          </a:prstGeom>
          <a:noFill/>
        </p:spPr>
        <p:txBody>
          <a:bodyPr wrap="square" rtlCol="0">
            <a:spAutoFit/>
          </a:bodyPr>
          <a:lstStyle/>
          <a:p>
            <a:r>
              <a:rPr lang="en-GB" sz="3600" b="1" u="sng" dirty="0">
                <a:latin typeface="Californian FB" panose="0207040306080B030204" pitchFamily="18" charset="0"/>
              </a:rPr>
              <a:t> References </a:t>
            </a:r>
          </a:p>
          <a:p>
            <a:endParaRPr lang="en-GB" sz="3600" b="1" u="sng" dirty="0">
              <a:solidFill>
                <a:schemeClr val="bg1"/>
              </a:solidFill>
              <a:latin typeface="Californian FB" panose="0207040306080B030204" pitchFamily="18" charset="0"/>
            </a:endParaRPr>
          </a:p>
          <a:p>
            <a:r>
              <a:rPr lang="en-GB" dirty="0">
                <a:latin typeface="Californian FB" panose="0207040306080B030204" pitchFamily="18" charset="0"/>
              </a:rPr>
              <a:t>Bartlett, S. and Burton, D. (2016). </a:t>
            </a:r>
            <a:r>
              <a:rPr lang="en-GB" i="1" dirty="0">
                <a:latin typeface="Californian FB" panose="0207040306080B030204" pitchFamily="18" charset="0"/>
              </a:rPr>
              <a:t>Intro to Education Studies</a:t>
            </a:r>
            <a:r>
              <a:rPr lang="en-GB" dirty="0">
                <a:latin typeface="Californian FB" panose="0207040306080B030204" pitchFamily="18" charset="0"/>
              </a:rPr>
              <a:t>. 4th ed. London: Sage Publications.</a:t>
            </a:r>
          </a:p>
          <a:p>
            <a:endParaRPr lang="en-GB" dirty="0">
              <a:latin typeface="Californian FB" panose="0207040306080B030204" pitchFamily="18" charset="0"/>
            </a:endParaRPr>
          </a:p>
          <a:p>
            <a:r>
              <a:rPr lang="en-GB" dirty="0">
                <a:latin typeface="Californian FB" panose="0207040306080B030204" pitchFamily="18" charset="0"/>
              </a:rPr>
              <a:t>National Academies Press</a:t>
            </a:r>
            <a:r>
              <a:rPr lang="en-GB" i="1" dirty="0">
                <a:latin typeface="Californian FB" panose="0207040306080B030204" pitchFamily="18" charset="0"/>
              </a:rPr>
              <a:t> </a:t>
            </a:r>
            <a:r>
              <a:rPr lang="en-GB" dirty="0">
                <a:latin typeface="Californian FB" panose="0207040306080B030204" pitchFamily="18" charset="0"/>
              </a:rPr>
              <a:t>(1997). </a:t>
            </a:r>
            <a:r>
              <a:rPr lang="en-GB" i="1" dirty="0">
                <a:latin typeface="Californian FB" panose="0207040306080B030204" pitchFamily="18" charset="0"/>
              </a:rPr>
              <a:t> Adviser, Teacher, Role Model, Friend: On Being a Mentor to Students in Science and Engineering</a:t>
            </a:r>
            <a:r>
              <a:rPr lang="en-GB" dirty="0">
                <a:latin typeface="Californian FB" panose="0207040306080B030204" pitchFamily="18" charset="0"/>
              </a:rPr>
              <a:t>. London: National Academies Press.</a:t>
            </a:r>
          </a:p>
          <a:p>
            <a:r>
              <a:rPr lang="en-GB" dirty="0">
                <a:latin typeface="Californian FB" panose="0207040306080B030204" pitchFamily="18" charset="0"/>
              </a:rPr>
              <a:t> </a:t>
            </a:r>
          </a:p>
          <a:p>
            <a:r>
              <a:rPr lang="en-GB" dirty="0" err="1">
                <a:latin typeface="Californian FB" panose="0207040306080B030204" pitchFamily="18" charset="0"/>
              </a:rPr>
              <a:t>Sibieta</a:t>
            </a:r>
            <a:r>
              <a:rPr lang="en-GB" dirty="0">
                <a:latin typeface="Californian FB" panose="0207040306080B030204" pitchFamily="18" charset="0"/>
              </a:rPr>
              <a:t>, L. (2018). </a:t>
            </a:r>
            <a:r>
              <a:rPr lang="en-GB" i="1" dirty="0">
                <a:latin typeface="Californian FB" panose="0207040306080B030204" pitchFamily="18" charset="0"/>
              </a:rPr>
              <a:t>School funding per pupil falls faster in England than in Wales</a:t>
            </a:r>
            <a:r>
              <a:rPr lang="en-GB" dirty="0">
                <a:latin typeface="Californian FB" panose="0207040306080B030204" pitchFamily="18" charset="0"/>
              </a:rPr>
              <a:t>. [online] Ifs.org.uk. Available at: https://www.ifs.org.uk/publications/13143 [Accessed 13 Feb. 2019].</a:t>
            </a:r>
          </a:p>
          <a:p>
            <a:endParaRPr lang="en-GB" dirty="0">
              <a:latin typeface="Californian FB" panose="0207040306080B030204" pitchFamily="18" charset="0"/>
            </a:endParaRPr>
          </a:p>
          <a:p>
            <a:r>
              <a:rPr lang="en-GB" dirty="0">
                <a:latin typeface="Californian FB" panose="0207040306080B030204" pitchFamily="18" charset="0"/>
              </a:rPr>
              <a:t>White, J. and Gardner, J. (2012). </a:t>
            </a:r>
            <a:r>
              <a:rPr lang="en-GB" i="1" dirty="0">
                <a:latin typeface="Californian FB" panose="0207040306080B030204" pitchFamily="18" charset="0"/>
              </a:rPr>
              <a:t>The classroom X-Factor</a:t>
            </a:r>
            <a:r>
              <a:rPr lang="en-GB" dirty="0">
                <a:latin typeface="Californian FB" panose="0207040306080B030204" pitchFamily="18" charset="0"/>
              </a:rPr>
              <a:t>. London: Routledge.</a:t>
            </a:r>
          </a:p>
          <a:p>
            <a:endParaRPr lang="en-GB" dirty="0">
              <a:latin typeface="Californian FB" panose="0207040306080B030204" pitchFamily="18" charset="0"/>
            </a:endParaRPr>
          </a:p>
          <a:p>
            <a:r>
              <a:rPr lang="en-GB" dirty="0">
                <a:latin typeface="Californian FB" panose="0207040306080B030204" pitchFamily="18" charset="0"/>
              </a:rPr>
              <a:t>Wood, K. (2011</a:t>
            </a:r>
            <a:r>
              <a:rPr lang="en-GB" i="1" dirty="0">
                <a:latin typeface="Californian FB" panose="0207040306080B030204" pitchFamily="18" charset="0"/>
              </a:rPr>
              <a:t>). Education – The basics</a:t>
            </a:r>
            <a:r>
              <a:rPr lang="en-GB" dirty="0">
                <a:latin typeface="Californian FB" panose="0207040306080B030204" pitchFamily="18" charset="0"/>
              </a:rPr>
              <a:t>. Milton Park, Abingdon, Oxon: Routledge.</a:t>
            </a:r>
          </a:p>
          <a:p>
            <a:endParaRPr lang="en-GB" sz="3600" b="1" u="sng" dirty="0">
              <a:solidFill>
                <a:schemeClr val="bg1"/>
              </a:solidFill>
              <a:latin typeface="Californian FB" panose="0207040306080B030204" pitchFamily="18" charset="0"/>
            </a:endParaRPr>
          </a:p>
          <a:p>
            <a:endParaRPr lang="en-GB" b="1" u="sng" dirty="0">
              <a:solidFill>
                <a:schemeClr val="bg1"/>
              </a:solidFill>
              <a:latin typeface="Californian FB" panose="0207040306080B030204" pitchFamily="18" charset="0"/>
            </a:endParaRPr>
          </a:p>
          <a:p>
            <a:endParaRPr lang="en-GB" dirty="0">
              <a:solidFill>
                <a:schemeClr val="bg1"/>
              </a:solidFill>
              <a:latin typeface="Californian FB" panose="0207040306080B030204" pitchFamily="18" charset="0"/>
            </a:endParaRPr>
          </a:p>
        </p:txBody>
      </p:sp>
    </p:spTree>
    <p:extLst>
      <p:ext uri="{BB962C8B-B14F-4D97-AF65-F5344CB8AC3E}">
        <p14:creationId xmlns:p14="http://schemas.microsoft.com/office/powerpoint/2010/main" val="159673179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TM04033921[[fn=Damask]]</Template>
  <TotalTime>83</TotalTime>
  <Words>304</Words>
  <Application>Microsoft Office PowerPoint</Application>
  <PresentationFormat>Widescreen</PresentationFormat>
  <Paragraphs>73</Paragraphs>
  <Slides>10</Slides>
  <Notes>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10</vt:i4>
      </vt:variant>
    </vt:vector>
  </HeadingPairs>
  <TitlesOfParts>
    <vt:vector size="19" baseType="lpstr">
      <vt:lpstr>Angsana New</vt:lpstr>
      <vt:lpstr>Arabic Typesetting</vt:lpstr>
      <vt:lpstr>Arial</vt:lpstr>
      <vt:lpstr>Bookman Old Style</vt:lpstr>
      <vt:lpstr>Calibri</vt:lpstr>
      <vt:lpstr>Californian FB</vt:lpstr>
      <vt:lpstr>Papyrus</vt:lpstr>
      <vt:lpstr>Rockwell</vt:lpstr>
      <vt:lpstr>Damask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Akbar Ali</dc:creator>
  <cp:lastModifiedBy>Akbar Ali</cp:lastModifiedBy>
  <cp:revision>10</cp:revision>
  <dcterms:created xsi:type="dcterms:W3CDTF">2019-02-18T11:03:46Z</dcterms:created>
  <dcterms:modified xsi:type="dcterms:W3CDTF">2019-02-18T12:29:33Z</dcterms:modified>
</cp:coreProperties>
</file>