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6"/>
  </p:notesMasterIdLst>
  <p:handoutMasterIdLst>
    <p:handoutMasterId r:id="rId27"/>
  </p:handoutMasterIdLst>
  <p:sldIdLst>
    <p:sldId id="298" r:id="rId2"/>
    <p:sldId id="315" r:id="rId3"/>
    <p:sldId id="301" r:id="rId4"/>
    <p:sldId id="278" r:id="rId5"/>
    <p:sldId id="279" r:id="rId6"/>
    <p:sldId id="280" r:id="rId7"/>
    <p:sldId id="300" r:id="rId8"/>
    <p:sldId id="307" r:id="rId9"/>
    <p:sldId id="308" r:id="rId10"/>
    <p:sldId id="302" r:id="rId11"/>
    <p:sldId id="303" r:id="rId12"/>
    <p:sldId id="282" r:id="rId13"/>
    <p:sldId id="283" r:id="rId14"/>
    <p:sldId id="309" r:id="rId15"/>
    <p:sldId id="310" r:id="rId16"/>
    <p:sldId id="311" r:id="rId17"/>
    <p:sldId id="312" r:id="rId18"/>
    <p:sldId id="285" r:id="rId19"/>
    <p:sldId id="305" r:id="rId20"/>
    <p:sldId id="306" r:id="rId21"/>
    <p:sldId id="294" r:id="rId22"/>
    <p:sldId id="295" r:id="rId23"/>
    <p:sldId id="313" r:id="rId24"/>
    <p:sldId id="296" r:id="rId2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09" autoAdjust="0"/>
    <p:restoredTop sz="91127" autoAdjust="0"/>
  </p:normalViewPr>
  <p:slideViewPr>
    <p:cSldViewPr>
      <p:cViewPr varScale="1">
        <p:scale>
          <a:sx n="101" d="100"/>
          <a:sy n="101" d="100"/>
        </p:scale>
        <p:origin x="1832" y="20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000000"/>
                </a:solidFill>
                <a:effectLst/>
              </a:rPr>
              <a:t>This figure illustrates the </a:t>
            </a:r>
            <a:r>
              <a:rPr lang="en-GB" b="1" i="0" u="none" strike="noStrike" dirty="0">
                <a:solidFill>
                  <a:srgbClr val="000000"/>
                </a:solidFill>
                <a:effectLst/>
              </a:rPr>
              <a:t>marketing process</a:t>
            </a:r>
            <a:r>
              <a:rPr lang="en-GB" b="0" i="0" u="none" strike="noStrike" dirty="0">
                <a:solidFill>
                  <a:srgbClr val="000000"/>
                </a:solidFill>
                <a:effectLst/>
              </a:rPr>
              <a:t>, emphasizing how businesses create and capture customer value. It outlines a five-step approach:</a:t>
            </a:r>
          </a:p>
          <a:p>
            <a:pPr algn="l"/>
            <a:endParaRPr lang="en-GB" b="0" i="0" u="none" strike="noStrike" dirty="0">
              <a:solidFill>
                <a:srgbClr val="000000"/>
              </a:solidFill>
              <a:effectLst/>
            </a:endParaRPr>
          </a:p>
          <a:p>
            <a:pPr algn="l">
              <a:buFont typeface="+mj-lt"/>
              <a:buAutoNum type="arabicPeriod"/>
            </a:pPr>
            <a:r>
              <a:rPr lang="en-GB" b="1" i="0" u="none" strike="noStrike" dirty="0">
                <a:solidFill>
                  <a:srgbClr val="000000"/>
                </a:solidFill>
                <a:effectLst/>
              </a:rPr>
              <a:t>Understand the marketplace and customer needs and wants</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Companies must research and analyse customer preferences, behaviours, and market trends to identify needs and desires.</a:t>
            </a:r>
          </a:p>
          <a:p>
            <a:pPr algn="l">
              <a:buFont typeface="+mj-lt"/>
              <a:buAutoNum type="arabicPeriod"/>
            </a:pPr>
            <a:r>
              <a:rPr lang="en-GB" b="1" i="0" u="none" strike="noStrike" dirty="0">
                <a:solidFill>
                  <a:srgbClr val="000000"/>
                </a:solidFill>
                <a:effectLst/>
              </a:rPr>
              <a:t>Design a customer-driven marketing strategy</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Businesses develop a strategy to serve their target audience effectively, ensuring their offerings align with customer expectations.</a:t>
            </a:r>
          </a:p>
          <a:p>
            <a:pPr algn="l">
              <a:buFont typeface="+mj-lt"/>
              <a:buAutoNum type="arabicPeriod"/>
            </a:pPr>
            <a:r>
              <a:rPr lang="en-GB" b="1" i="0" u="none" strike="noStrike" dirty="0">
                <a:solidFill>
                  <a:srgbClr val="000000"/>
                </a:solidFill>
                <a:effectLst/>
              </a:rPr>
              <a:t>Construct an integrated marketing program that delivers superior value</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This involves creating a mix of products, pricing, promotion, and distribution channels that enhance customer satisfaction.</a:t>
            </a:r>
          </a:p>
          <a:p>
            <a:pPr algn="l">
              <a:buFont typeface="+mj-lt"/>
              <a:buAutoNum type="arabicPeriod"/>
            </a:pPr>
            <a:r>
              <a:rPr lang="en-GB" b="1" i="0" u="none" strike="noStrike" dirty="0">
                <a:solidFill>
                  <a:srgbClr val="000000"/>
                </a:solidFill>
                <a:effectLst/>
              </a:rPr>
              <a:t>Build profitable relationships and create customer delight</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Establishing long-term relationships by exceeding customer expectations leads to loyalty and brand advocacy.</a:t>
            </a:r>
          </a:p>
          <a:p>
            <a:pPr algn="l">
              <a:buFont typeface="+mj-lt"/>
              <a:buAutoNum type="arabicPeriod"/>
            </a:pPr>
            <a:r>
              <a:rPr lang="en-GB" b="1" i="0" u="none" strike="noStrike" dirty="0">
                <a:solidFill>
                  <a:srgbClr val="000000"/>
                </a:solidFill>
                <a:effectLst/>
              </a:rPr>
              <a:t>Capture value from customers to create profits and customer equity</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In return for the value provided, companies gain revenue, profitability, and long-term customer engagement.</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8</a:t>
            </a:fld>
            <a:endParaRPr lang="en-GB" altLang="en-US"/>
          </a:p>
        </p:txBody>
      </p:sp>
    </p:spTree>
    <p:extLst>
      <p:ext uri="{BB962C8B-B14F-4D97-AF65-F5344CB8AC3E}">
        <p14:creationId xmlns:p14="http://schemas.microsoft.com/office/powerpoint/2010/main" val="2253077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000000"/>
                </a:solidFill>
                <a:effectLst/>
                <a:latin typeface="-webkit-standard"/>
              </a:rPr>
              <a:t>While people may have many wants, not all of them turn into actual demands. A want becomes a demand when a person has both the financial resources and the intention to purchase a product or service. For example, many people may want a luxury car, but only those who can afford and are willing to pay for it create demand in the market. Businesses focus on understanding these demands to tailor their products and marketing strategies effectively.</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14</a:t>
            </a:fld>
            <a:endParaRPr lang="en-GB" altLang="en-US"/>
          </a:p>
        </p:txBody>
      </p:sp>
    </p:spTree>
    <p:extLst>
      <p:ext uri="{BB962C8B-B14F-4D97-AF65-F5344CB8AC3E}">
        <p14:creationId xmlns:p14="http://schemas.microsoft.com/office/powerpoint/2010/main" val="166596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Customer Value = Benefits Received − Costs Incurred | Marketers aim to enhance value through quality, pricing strategies, and additional services.</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16</a:t>
            </a:fld>
            <a:endParaRPr lang="en-GB" altLang="en-US"/>
          </a:p>
        </p:txBody>
      </p:sp>
    </p:spTree>
    <p:extLst>
      <p:ext uri="{BB962C8B-B14F-4D97-AF65-F5344CB8AC3E}">
        <p14:creationId xmlns:p14="http://schemas.microsoft.com/office/powerpoint/2010/main" val="28087620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05/03/2025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05/03/2025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05/03/2025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cim.co.uk/" TargetMode="External"/><Relationship Id="rId2" Type="http://schemas.openxmlformats.org/officeDocument/2006/relationships/hyperlink" Target="https://doi.org/10.1108/0025174971016013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r>
              <a:rPr lang="en-GB" altLang="en-US" b="1" dirty="0"/>
              <a:t>Introduction to</a:t>
            </a:r>
            <a:r>
              <a:rPr lang="en-GB" altLang="en-US" sz="4400" b="1" dirty="0">
                <a:solidFill>
                  <a:schemeClr val="tx1"/>
                </a:solidFill>
              </a:rPr>
              <a:t> Marketing</a:t>
            </a:r>
            <a:br>
              <a:rPr lang="en-GB" altLang="en-US" sz="4400" b="1">
                <a:solidFill>
                  <a:schemeClr val="tx1"/>
                </a:solidFill>
              </a:rPr>
            </a:br>
            <a:r>
              <a:rPr lang="en-GB" altLang="en-US" b="1"/>
              <a:t>LCMB7024</a:t>
            </a:r>
            <a:br>
              <a:rPr lang="en-GB" altLang="en-US" dirty="0"/>
            </a:br>
            <a:br>
              <a:rPr lang="en-GB" altLang="en-US" dirty="0"/>
            </a:br>
            <a:br>
              <a:rPr lang="en-GB" altLang="en-US" sz="3600" dirty="0"/>
            </a:br>
            <a:br>
              <a:rPr lang="en-GB" altLang="en-US" sz="3600" dirty="0"/>
            </a:br>
            <a:r>
              <a:rPr lang="en-GB" altLang="en-US" sz="3600" dirty="0"/>
              <a:t>						</a:t>
            </a:r>
            <a:r>
              <a:rPr lang="en-GB" altLang="en-US" sz="2400" b="1" dirty="0"/>
              <a:t>Week 1 – Session 1</a:t>
            </a:r>
            <a:br>
              <a:rPr lang="en-GB" altLang="en-US" sz="3600" dirty="0"/>
            </a:br>
            <a:endParaRPr lang="en-GB"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2444C-7885-A48B-6025-52F2F5663BE8}"/>
              </a:ext>
            </a:extLst>
          </p:cNvPr>
          <p:cNvSpPr>
            <a:spLocks noGrp="1"/>
          </p:cNvSpPr>
          <p:nvPr>
            <p:ph type="title"/>
          </p:nvPr>
        </p:nvSpPr>
        <p:spPr/>
        <p:txBody>
          <a:bodyPr/>
          <a:lstStyle/>
          <a:p>
            <a:r>
              <a:rPr lang="en-GB" sz="3600" b="1" dirty="0"/>
              <a:t>Content of the Session</a:t>
            </a:r>
          </a:p>
        </p:txBody>
      </p:sp>
      <p:sp>
        <p:nvSpPr>
          <p:cNvPr id="3" name="Content Placeholder 2">
            <a:extLst>
              <a:ext uri="{FF2B5EF4-FFF2-40B4-BE49-F238E27FC236}">
                <a16:creationId xmlns:a16="http://schemas.microsoft.com/office/drawing/2014/main" id="{6A0968AD-865B-2AA8-6B59-13F91C5B4CB8}"/>
              </a:ext>
            </a:extLst>
          </p:cNvPr>
          <p:cNvSpPr>
            <a:spLocks noGrp="1"/>
          </p:cNvSpPr>
          <p:nvPr>
            <p:ph sz="half" idx="1"/>
          </p:nvPr>
        </p:nvSpPr>
        <p:spPr/>
        <p:txBody>
          <a:bodyPr/>
          <a:lstStyle/>
          <a:p>
            <a:r>
              <a:rPr lang="en-GB" sz="2400" dirty="0"/>
              <a:t>What is Marketing?</a:t>
            </a:r>
          </a:p>
          <a:p>
            <a:r>
              <a:rPr lang="en-GB" sz="2400" dirty="0"/>
              <a:t>Marketing definition</a:t>
            </a:r>
          </a:p>
          <a:p>
            <a:r>
              <a:rPr lang="en-GB" sz="2400" dirty="0"/>
              <a:t>Marketing characteristics</a:t>
            </a:r>
          </a:p>
          <a:p>
            <a:r>
              <a:rPr lang="en-GB" sz="2400" dirty="0"/>
              <a:t>Marketing process</a:t>
            </a:r>
          </a:p>
          <a:p>
            <a:pPr marL="914400" lvl="1" indent="-457200">
              <a:buFont typeface="+mj-lt"/>
              <a:buAutoNum type="arabicPeriod"/>
            </a:pPr>
            <a:r>
              <a:rPr lang="en-GB" sz="2000" b="0" i="0" u="none" strike="noStrike" dirty="0">
                <a:solidFill>
                  <a:srgbClr val="000000"/>
                </a:solidFill>
                <a:effectLst/>
              </a:rPr>
              <a:t>Needs, wants, and demand</a:t>
            </a:r>
          </a:p>
          <a:p>
            <a:pPr marL="914400" lvl="1" indent="-457200">
              <a:buFont typeface="+mj-lt"/>
              <a:buAutoNum type="arabicPeriod"/>
            </a:pPr>
            <a:r>
              <a:rPr lang="en-GB" sz="2000" b="0" i="0" u="none" strike="noStrike" dirty="0">
                <a:solidFill>
                  <a:srgbClr val="000000"/>
                </a:solidFill>
                <a:effectLst/>
              </a:rPr>
              <a:t>Market offerings, including goods, services, and experiences</a:t>
            </a:r>
          </a:p>
          <a:p>
            <a:pPr marL="914400" lvl="1" indent="-457200">
              <a:buFont typeface="+mj-lt"/>
              <a:buAutoNum type="arabicPeriod"/>
            </a:pPr>
            <a:r>
              <a:rPr lang="en-GB" sz="2000" b="0" i="0" u="none" strike="noStrike" dirty="0">
                <a:solidFill>
                  <a:srgbClr val="000000"/>
                </a:solidFill>
                <a:effectLst/>
              </a:rPr>
              <a:t>Value and satisfaction</a:t>
            </a:r>
          </a:p>
        </p:txBody>
      </p:sp>
      <p:sp>
        <p:nvSpPr>
          <p:cNvPr id="4" name="Content Placeholder 3">
            <a:extLst>
              <a:ext uri="{FF2B5EF4-FFF2-40B4-BE49-F238E27FC236}">
                <a16:creationId xmlns:a16="http://schemas.microsoft.com/office/drawing/2014/main" id="{0A6FD409-3391-E08D-07A1-F696C518FF82}"/>
              </a:ext>
            </a:extLst>
          </p:cNvPr>
          <p:cNvSpPr>
            <a:spLocks noGrp="1"/>
          </p:cNvSpPr>
          <p:nvPr>
            <p:ph sz="half" idx="2"/>
          </p:nvPr>
        </p:nvSpPr>
        <p:spPr/>
        <p:txBody>
          <a:bodyPr/>
          <a:lstStyle/>
          <a:p>
            <a:pPr marL="914400" lvl="1" indent="-457200">
              <a:buFont typeface="+mj-lt"/>
              <a:buAutoNum type="arabicPeriod" startAt="4"/>
            </a:pPr>
            <a:r>
              <a:rPr lang="en-GB" sz="2000" b="0" i="0" u="none" strike="noStrike" dirty="0">
                <a:solidFill>
                  <a:srgbClr val="000000"/>
                </a:solidFill>
                <a:effectLst/>
              </a:rPr>
              <a:t>Exchanges and relationships</a:t>
            </a:r>
          </a:p>
          <a:p>
            <a:pPr marL="914400" lvl="1" indent="-457200">
              <a:buFont typeface="+mj-lt"/>
              <a:buAutoNum type="arabicPeriod" startAt="4"/>
            </a:pPr>
            <a:r>
              <a:rPr lang="en-GB" sz="2000" b="0" i="0" u="none" strike="noStrike" dirty="0">
                <a:solidFill>
                  <a:srgbClr val="000000"/>
                </a:solidFill>
                <a:effectLst/>
              </a:rPr>
              <a:t>Markets</a:t>
            </a:r>
            <a:endParaRPr lang="en-GB" sz="2000" dirty="0"/>
          </a:p>
          <a:p>
            <a:r>
              <a:rPr lang="en-GB" sz="2400" dirty="0"/>
              <a:t>Current trends in marketing</a:t>
            </a:r>
          </a:p>
          <a:p>
            <a:r>
              <a:rPr lang="en-GB" sz="2400" dirty="0"/>
              <a:t>Future trends in marketing </a:t>
            </a:r>
          </a:p>
          <a:p>
            <a:r>
              <a:rPr lang="en-GB" sz="2400" dirty="0"/>
              <a:t>Group activity</a:t>
            </a:r>
          </a:p>
        </p:txBody>
      </p:sp>
      <p:sp>
        <p:nvSpPr>
          <p:cNvPr id="5" name="Date Placeholder 4">
            <a:extLst>
              <a:ext uri="{FF2B5EF4-FFF2-40B4-BE49-F238E27FC236}">
                <a16:creationId xmlns:a16="http://schemas.microsoft.com/office/drawing/2014/main" id="{EA12C7C3-88F5-9F9F-1EAD-9B6C7380EF29}"/>
              </a:ext>
            </a:extLst>
          </p:cNvPr>
          <p:cNvSpPr>
            <a:spLocks noGrp="1"/>
          </p:cNvSpPr>
          <p:nvPr>
            <p:ph type="dt" sz="half" idx="10"/>
          </p:nvPr>
        </p:nvSpPr>
        <p:spPr/>
        <p:txBody>
          <a:bodyPr/>
          <a:lstStyle/>
          <a:p>
            <a:pPr>
              <a:defRPr/>
            </a:pPr>
            <a:fld id="{F7614AD2-EBEE-4B9C-B8EB-7B45076136C4}" type="datetime1">
              <a:rPr lang="en-GB" altLang="en-US" smtClean="0"/>
              <a:pPr>
                <a:defRPr/>
              </a:pPr>
              <a:t>05/03/2025</a:t>
            </a:fld>
            <a:endParaRPr lang="en-GB" altLang="en-US"/>
          </a:p>
        </p:txBody>
      </p:sp>
      <p:sp>
        <p:nvSpPr>
          <p:cNvPr id="6" name="Slide Number Placeholder 5">
            <a:extLst>
              <a:ext uri="{FF2B5EF4-FFF2-40B4-BE49-F238E27FC236}">
                <a16:creationId xmlns:a16="http://schemas.microsoft.com/office/drawing/2014/main" id="{24A06652-BE5A-36C7-9106-08B36E1AD1B7}"/>
              </a:ext>
            </a:extLst>
          </p:cNvPr>
          <p:cNvSpPr>
            <a:spLocks noGrp="1"/>
          </p:cNvSpPr>
          <p:nvPr>
            <p:ph type="sldNum" sz="quarter" idx="11"/>
          </p:nvPr>
        </p:nvSpPr>
        <p:spPr/>
        <p:txBody>
          <a:bodyPr/>
          <a:lstStyle/>
          <a:p>
            <a:pPr>
              <a:defRPr/>
            </a:pPr>
            <a:fld id="{386495F9-B3F5-4DDF-9323-6CEC80C52C17}" type="slidenum">
              <a:rPr lang="en-GB" altLang="en-US" smtClean="0"/>
              <a:pPr>
                <a:defRPr/>
              </a:pPr>
              <a:t>2</a:t>
            </a:fld>
            <a:endParaRPr lang="en-GB" altLang="en-US"/>
          </a:p>
        </p:txBody>
      </p:sp>
    </p:spTree>
    <p:extLst>
      <p:ext uri="{BB962C8B-B14F-4D97-AF65-F5344CB8AC3E}">
        <p14:creationId xmlns:p14="http://schemas.microsoft.com/office/powerpoint/2010/main" val="3832478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1B7C4-2075-CF6C-994D-31AD4DD7CAF3}"/>
              </a:ext>
            </a:extLst>
          </p:cNvPr>
          <p:cNvSpPr>
            <a:spLocks noGrp="1"/>
          </p:cNvSpPr>
          <p:nvPr>
            <p:ph type="title"/>
          </p:nvPr>
        </p:nvSpPr>
        <p:spPr/>
        <p:txBody>
          <a:bodyPr/>
          <a:lstStyle/>
          <a:p>
            <a:r>
              <a:rPr lang="en-GB" sz="3600" b="1" dirty="0"/>
              <a:t>Testing your knowledge </a:t>
            </a:r>
            <a:br>
              <a:rPr lang="en-GB" sz="3600" b="1" dirty="0"/>
            </a:br>
            <a:r>
              <a:rPr lang="en-GB" sz="3600" b="1" dirty="0"/>
              <a:t>| 10 minutes |</a:t>
            </a:r>
          </a:p>
        </p:txBody>
      </p:sp>
      <p:sp>
        <p:nvSpPr>
          <p:cNvPr id="3" name="Content Placeholder 2">
            <a:extLst>
              <a:ext uri="{FF2B5EF4-FFF2-40B4-BE49-F238E27FC236}">
                <a16:creationId xmlns:a16="http://schemas.microsoft.com/office/drawing/2014/main" id="{62BE170F-5354-2C27-98F8-231279B723A3}"/>
              </a:ext>
            </a:extLst>
          </p:cNvPr>
          <p:cNvSpPr>
            <a:spLocks noGrp="1"/>
          </p:cNvSpPr>
          <p:nvPr>
            <p:ph idx="1"/>
          </p:nvPr>
        </p:nvSpPr>
        <p:spPr/>
        <p:txBody>
          <a:bodyPr/>
          <a:lstStyle/>
          <a:p>
            <a:r>
              <a:rPr lang="en-GB" dirty="0"/>
              <a:t>In your own words, what does marketing mean to you? </a:t>
            </a:r>
          </a:p>
          <a:p>
            <a:r>
              <a:rPr lang="en-GB" dirty="0"/>
              <a:t>Take a piece of paper and write a short paragraph (4-5 sentences) explaining your understanding of marketing. </a:t>
            </a:r>
          </a:p>
          <a:p>
            <a:r>
              <a:rPr lang="en-GB" dirty="0"/>
              <a:t>No research is needed – just share your thoughts based on your knowledge.</a:t>
            </a:r>
          </a:p>
        </p:txBody>
      </p:sp>
      <p:sp>
        <p:nvSpPr>
          <p:cNvPr id="4" name="Date Placeholder 3">
            <a:extLst>
              <a:ext uri="{FF2B5EF4-FFF2-40B4-BE49-F238E27FC236}">
                <a16:creationId xmlns:a16="http://schemas.microsoft.com/office/drawing/2014/main" id="{60630835-C1A9-2D05-A71A-3B0ED650B170}"/>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F15F4714-2CF5-C5FA-0B50-F70EB0752541}"/>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3385965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What is Marketing? </a:t>
            </a:r>
            <a:r>
              <a:rPr lang="en-GB" sz="2000" dirty="0"/>
              <a:t>(1 of 4)</a:t>
            </a:r>
            <a:endParaRPr lang="en-GB" sz="3600" dirty="0"/>
          </a:p>
        </p:txBody>
      </p:sp>
      <p:sp>
        <p:nvSpPr>
          <p:cNvPr id="3" name="Content Placeholder 2"/>
          <p:cNvSpPr>
            <a:spLocks noGrp="1"/>
          </p:cNvSpPr>
          <p:nvPr>
            <p:ph idx="1"/>
          </p:nvPr>
        </p:nvSpPr>
        <p:spPr/>
        <p:txBody>
          <a:bodyPr>
            <a:normAutofit fontScale="92500" lnSpcReduction="10000"/>
          </a:bodyPr>
          <a:lstStyle/>
          <a:p>
            <a:pPr marL="0" indent="0">
              <a:buNone/>
            </a:pPr>
            <a:r>
              <a:rPr lang="en-GB" sz="3000" dirty="0"/>
              <a:t>If you ask several people what marketing is, they will respond with a variety of descriptions: ‘</a:t>
            </a:r>
            <a:r>
              <a:rPr lang="en-GB" sz="3000" b="1" dirty="0"/>
              <a:t>advertising</a:t>
            </a:r>
            <a:r>
              <a:rPr lang="en-GB" sz="3000" dirty="0"/>
              <a:t>’, ‘</a:t>
            </a:r>
            <a:r>
              <a:rPr lang="en-GB" sz="3000" b="1" dirty="0"/>
              <a:t>selling</a:t>
            </a:r>
            <a:r>
              <a:rPr lang="en-GB" sz="3000" dirty="0"/>
              <a:t>’, ‘</a:t>
            </a:r>
            <a:r>
              <a:rPr lang="en-GB" sz="3000" b="1" dirty="0"/>
              <a:t>conning people</a:t>
            </a:r>
            <a:r>
              <a:rPr lang="en-GB" sz="3000" dirty="0"/>
              <a:t>’, ‘</a:t>
            </a:r>
            <a:r>
              <a:rPr lang="en-GB" sz="3000" b="1" dirty="0"/>
              <a:t>targeting</a:t>
            </a:r>
            <a:r>
              <a:rPr lang="en-GB" sz="3000" dirty="0"/>
              <a:t>’, ‘</a:t>
            </a:r>
            <a:r>
              <a:rPr lang="en-GB" sz="3000" b="1" dirty="0"/>
              <a:t>packaging</a:t>
            </a:r>
            <a:r>
              <a:rPr lang="en-GB" sz="3000" dirty="0"/>
              <a:t>’.</a:t>
            </a:r>
          </a:p>
          <a:p>
            <a:pPr marL="0" indent="0">
              <a:buNone/>
            </a:pPr>
            <a:r>
              <a:rPr lang="en-GB" sz="3000" dirty="0"/>
              <a:t>Marketing encompasses many more activities than most people realise.  Since it is practiced and studied for many different reasons, it has been and continues to be, defined in many ways, for academic, research or applied business purposes.</a:t>
            </a:r>
          </a:p>
          <a:p>
            <a:pPr marL="0" indent="0">
              <a:buNone/>
            </a:pPr>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pic>
        <p:nvPicPr>
          <p:cNvPr id="1026" name="Picture 2" descr="Man Question Thinking Stock Illustrations – 9,862 Man Question Thinking  Stock Illustrations, Vectors &amp; Clipart - Dreamstime">
            <a:extLst>
              <a:ext uri="{FF2B5EF4-FFF2-40B4-BE49-F238E27FC236}">
                <a16:creationId xmlns:a16="http://schemas.microsoft.com/office/drawing/2014/main" id="{8E3B4567-7C12-83C4-7D23-17F0D6A632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274638"/>
            <a:ext cx="1481860" cy="1463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68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5E1A-4E07-42C9-821D-98E01570A49D}"/>
              </a:ext>
            </a:extLst>
          </p:cNvPr>
          <p:cNvSpPr>
            <a:spLocks noGrp="1"/>
          </p:cNvSpPr>
          <p:nvPr>
            <p:ph type="title"/>
          </p:nvPr>
        </p:nvSpPr>
        <p:spPr>
          <a:xfrm>
            <a:off x="429806" y="443529"/>
            <a:ext cx="8229600" cy="1143000"/>
          </a:xfrm>
        </p:spPr>
        <p:txBody>
          <a:bodyPr/>
          <a:lstStyle/>
          <a:p>
            <a:r>
              <a:rPr lang="en-GB" sz="3600" b="1" dirty="0"/>
              <a:t>Marketing Definition</a:t>
            </a:r>
          </a:p>
        </p:txBody>
      </p:sp>
      <p:sp>
        <p:nvSpPr>
          <p:cNvPr id="3" name="Content Placeholder 2">
            <a:extLst>
              <a:ext uri="{FF2B5EF4-FFF2-40B4-BE49-F238E27FC236}">
                <a16:creationId xmlns:a16="http://schemas.microsoft.com/office/drawing/2014/main" id="{602AA37C-5ED6-4BFC-8A35-78A106681FB3}"/>
              </a:ext>
            </a:extLst>
          </p:cNvPr>
          <p:cNvSpPr>
            <a:spLocks noGrp="1"/>
          </p:cNvSpPr>
          <p:nvPr>
            <p:ph idx="1"/>
          </p:nvPr>
        </p:nvSpPr>
        <p:spPr/>
        <p:txBody>
          <a:bodyPr/>
          <a:lstStyle/>
          <a:p>
            <a:r>
              <a:rPr lang="en-GB" sz="2800" dirty="0"/>
              <a:t>According to the </a:t>
            </a:r>
            <a:r>
              <a:rPr lang="en-GB" sz="2800" b="1" dirty="0"/>
              <a:t>UK Chartered Institute of Marketing,</a:t>
            </a:r>
            <a:r>
              <a:rPr lang="en-GB" sz="2800" dirty="0"/>
              <a:t> marketing is the management process responsible for identifying, anticipating and satisfying consumers' requirements profitably. </a:t>
            </a:r>
          </a:p>
          <a:p>
            <a:pPr marL="0" indent="0">
              <a:buNone/>
            </a:pPr>
            <a:endParaRPr lang="en-GB" dirty="0"/>
          </a:p>
          <a:p>
            <a:pPr marL="0" indent="0">
              <a:buNone/>
            </a:pPr>
            <a:endParaRPr lang="en-GB" dirty="0"/>
          </a:p>
        </p:txBody>
      </p:sp>
      <p:sp>
        <p:nvSpPr>
          <p:cNvPr id="4" name="Date Placeholder 3">
            <a:extLst>
              <a:ext uri="{FF2B5EF4-FFF2-40B4-BE49-F238E27FC236}">
                <a16:creationId xmlns:a16="http://schemas.microsoft.com/office/drawing/2014/main" id="{FBFB221E-BA5A-4B10-A567-C42332E92C07}"/>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250BF99-B9A6-4298-B430-AB6756CA85C5}"/>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3811833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29FCD-E0B4-486A-A3EE-98E79F94892C}"/>
              </a:ext>
            </a:extLst>
          </p:cNvPr>
          <p:cNvSpPr>
            <a:spLocks noGrp="1"/>
          </p:cNvSpPr>
          <p:nvPr>
            <p:ph type="title"/>
          </p:nvPr>
        </p:nvSpPr>
        <p:spPr/>
        <p:txBody>
          <a:bodyPr/>
          <a:lstStyle/>
          <a:p>
            <a:br>
              <a:rPr lang="en-GB" sz="2400" b="1" dirty="0"/>
            </a:br>
            <a:r>
              <a:rPr lang="en-GB" sz="3600" b="1" dirty="0"/>
              <a:t>Marketing Definition</a:t>
            </a:r>
            <a:endParaRPr lang="en-GB" sz="2400" dirty="0"/>
          </a:p>
        </p:txBody>
      </p:sp>
      <p:sp>
        <p:nvSpPr>
          <p:cNvPr id="3" name="Content Placeholder 2">
            <a:extLst>
              <a:ext uri="{FF2B5EF4-FFF2-40B4-BE49-F238E27FC236}">
                <a16:creationId xmlns:a16="http://schemas.microsoft.com/office/drawing/2014/main" id="{25A76979-5F35-49D3-A880-EA121E27B524}"/>
              </a:ext>
            </a:extLst>
          </p:cNvPr>
          <p:cNvSpPr>
            <a:spLocks noGrp="1"/>
          </p:cNvSpPr>
          <p:nvPr>
            <p:ph idx="1"/>
          </p:nvPr>
        </p:nvSpPr>
        <p:spPr/>
        <p:txBody>
          <a:bodyPr/>
          <a:lstStyle/>
          <a:p>
            <a:r>
              <a:rPr lang="en-GB" sz="2800" dirty="0"/>
              <a:t>A rather different definition has been developed by</a:t>
            </a:r>
            <a:r>
              <a:rPr lang="en-GB" sz="2800" i="1" dirty="0"/>
              <a:t> </a:t>
            </a:r>
            <a:r>
              <a:rPr lang="en-GB" sz="2800" dirty="0"/>
              <a:t>the American Marketing Association (AMA) which defines marketing as the process of planning and executing the </a:t>
            </a:r>
            <a:r>
              <a:rPr lang="en-GB" sz="2800" b="1" dirty="0"/>
              <a:t>pricing</a:t>
            </a:r>
            <a:r>
              <a:rPr lang="en-GB" sz="2800" dirty="0"/>
              <a:t>, </a:t>
            </a:r>
            <a:r>
              <a:rPr lang="en-GB" sz="2800" b="1" dirty="0"/>
              <a:t>promotion</a:t>
            </a:r>
            <a:r>
              <a:rPr lang="en-GB" sz="2800" dirty="0"/>
              <a:t>, and </a:t>
            </a:r>
            <a:r>
              <a:rPr lang="en-GB" sz="2800" b="1" dirty="0"/>
              <a:t>distribution</a:t>
            </a:r>
            <a:r>
              <a:rPr lang="en-GB" sz="2800" dirty="0"/>
              <a:t> of </a:t>
            </a:r>
            <a:r>
              <a:rPr lang="en-GB" sz="2800" b="1" dirty="0"/>
              <a:t>goods and services </a:t>
            </a:r>
            <a:r>
              <a:rPr lang="en-GB" sz="2800" dirty="0"/>
              <a:t>to create exchanges that satisfy individual and organisational goals.</a:t>
            </a:r>
          </a:p>
          <a:p>
            <a:pPr marL="0" indent="0">
              <a:buNone/>
            </a:pPr>
            <a:endParaRPr lang="en-GB" dirty="0"/>
          </a:p>
        </p:txBody>
      </p:sp>
      <p:sp>
        <p:nvSpPr>
          <p:cNvPr id="4" name="Date Placeholder 3">
            <a:extLst>
              <a:ext uri="{FF2B5EF4-FFF2-40B4-BE49-F238E27FC236}">
                <a16:creationId xmlns:a16="http://schemas.microsoft.com/office/drawing/2014/main" id="{BC5C37A6-B087-4BAA-B948-9545E13D8862}"/>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BA95349-C2A6-4CC0-B3AA-7D9A52AE6931}"/>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2948918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31B67-851D-9F72-84F8-A618D8CA9745}"/>
              </a:ext>
            </a:extLst>
          </p:cNvPr>
          <p:cNvSpPr>
            <a:spLocks noGrp="1"/>
          </p:cNvSpPr>
          <p:nvPr>
            <p:ph type="title"/>
          </p:nvPr>
        </p:nvSpPr>
        <p:spPr/>
        <p:txBody>
          <a:bodyPr/>
          <a:lstStyle/>
          <a:p>
            <a:r>
              <a:rPr lang="en-US" sz="3600" b="1" dirty="0">
                <a:solidFill>
                  <a:srgbClr val="1B1B27"/>
                </a:solidFill>
                <a:ea typeface="Corben" pitchFamily="34" charset="-122"/>
                <a:cs typeface="Corben" pitchFamily="34" charset="-120"/>
              </a:rPr>
              <a:t>Marketing Characteristics</a:t>
            </a:r>
            <a:endParaRPr lang="en-GB" sz="3600" b="1" dirty="0"/>
          </a:p>
        </p:txBody>
      </p:sp>
      <p:graphicFrame>
        <p:nvGraphicFramePr>
          <p:cNvPr id="9" name="Content Placeholder 8">
            <a:extLst>
              <a:ext uri="{FF2B5EF4-FFF2-40B4-BE49-F238E27FC236}">
                <a16:creationId xmlns:a16="http://schemas.microsoft.com/office/drawing/2014/main" id="{A13700BF-5A5E-77B9-1D2E-454E4909A950}"/>
              </a:ext>
            </a:extLst>
          </p:cNvPr>
          <p:cNvGraphicFramePr>
            <a:graphicFrameLocks noGrp="1"/>
          </p:cNvGraphicFramePr>
          <p:nvPr>
            <p:ph idx="1"/>
            <p:extLst>
              <p:ext uri="{D42A27DB-BD31-4B8C-83A1-F6EECF244321}">
                <p14:modId xmlns:p14="http://schemas.microsoft.com/office/powerpoint/2010/main" val="3856334509"/>
              </p:ext>
            </p:extLst>
          </p:nvPr>
        </p:nvGraphicFramePr>
        <p:xfrm>
          <a:off x="215169" y="1556792"/>
          <a:ext cx="8713662" cy="4114800"/>
        </p:xfrm>
        <a:graphic>
          <a:graphicData uri="http://schemas.openxmlformats.org/drawingml/2006/table">
            <a:tbl>
              <a:tblPr firstRow="1" bandRow="1">
                <a:tableStyleId>{22838BEF-8BB2-4498-84A7-C5851F593DF1}</a:tableStyleId>
              </a:tblPr>
              <a:tblGrid>
                <a:gridCol w="2904554">
                  <a:extLst>
                    <a:ext uri="{9D8B030D-6E8A-4147-A177-3AD203B41FA5}">
                      <a16:colId xmlns:a16="http://schemas.microsoft.com/office/drawing/2014/main" val="4147796685"/>
                    </a:ext>
                  </a:extLst>
                </a:gridCol>
                <a:gridCol w="2904554">
                  <a:extLst>
                    <a:ext uri="{9D8B030D-6E8A-4147-A177-3AD203B41FA5}">
                      <a16:colId xmlns:a16="http://schemas.microsoft.com/office/drawing/2014/main" val="2111881411"/>
                    </a:ext>
                  </a:extLst>
                </a:gridCol>
                <a:gridCol w="2904554">
                  <a:extLst>
                    <a:ext uri="{9D8B030D-6E8A-4147-A177-3AD203B41FA5}">
                      <a16:colId xmlns:a16="http://schemas.microsoft.com/office/drawing/2014/main" val="4173421171"/>
                    </a:ext>
                  </a:extLst>
                </a:gridCol>
              </a:tblGrid>
              <a:tr h="939932">
                <a:tc>
                  <a:txBody>
                    <a:bodyPr/>
                    <a:lstStyle/>
                    <a:p>
                      <a:r>
                        <a:rPr lang="en-GB" sz="2000" dirty="0"/>
                        <a:t>Individual and Organisational Level</a:t>
                      </a:r>
                    </a:p>
                    <a:p>
                      <a:endParaRPr lang="en-GB" dirty="0"/>
                    </a:p>
                  </a:txBody>
                  <a:tcPr/>
                </a:tc>
                <a:tc>
                  <a:txBody>
                    <a:bodyPr/>
                    <a:lstStyle/>
                    <a:p>
                      <a:r>
                        <a:rPr lang="en-GB" sz="2000" dirty="0"/>
                        <a:t>Satisfying Exchanges</a:t>
                      </a:r>
                    </a:p>
                    <a:p>
                      <a:endParaRPr lang="en-GB" dirty="0"/>
                    </a:p>
                  </a:txBody>
                  <a:tcPr/>
                </a:tc>
                <a:tc>
                  <a:txBody>
                    <a:bodyPr/>
                    <a:lstStyle/>
                    <a:p>
                      <a:r>
                        <a:rPr lang="en-GB" sz="2000" dirty="0"/>
                        <a:t>Activities and Markets</a:t>
                      </a:r>
                    </a:p>
                    <a:p>
                      <a:endParaRPr lang="en-GB" dirty="0"/>
                    </a:p>
                  </a:txBody>
                  <a:tcPr/>
                </a:tc>
                <a:extLst>
                  <a:ext uri="{0D108BD9-81ED-4DB2-BD59-A6C34878D82A}">
                    <a16:rowId xmlns:a16="http://schemas.microsoft.com/office/drawing/2014/main" val="3025880515"/>
                  </a:ext>
                </a:extLst>
              </a:tr>
              <a:tr h="30925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t>Marketing activities are undertaken by both individuals and organisations, ranging from small businesses to multinational corporations</a:t>
                      </a:r>
                    </a:p>
                  </a:txBody>
                  <a:tcPr/>
                </a:tc>
                <a:tc>
                  <a:txBody>
                    <a:bodyPr/>
                    <a:lstStyle/>
                    <a:p>
                      <a:r>
                        <a:rPr lang="en-GB" sz="2000" dirty="0"/>
                        <a:t>Marketing facilitates the creation of mutually beneficial exchange relationships between buyers and sellers, where both parties perceive value from the transaction.</a:t>
                      </a:r>
                    </a:p>
                    <a:p>
                      <a:endParaRPr lang="en-GB" sz="2000" dirty="0"/>
                    </a:p>
                  </a:txBody>
                  <a:tcPr/>
                </a:tc>
                <a:tc>
                  <a:txBody>
                    <a:bodyPr/>
                    <a:lstStyle/>
                    <a:p>
                      <a:r>
                        <a:rPr lang="en-GB" sz="2000" dirty="0"/>
                        <a:t>Marketing involves a range of activities, such as research, product development, pricing, promotion, and distribution. Its focus is on understanding and serving specific market segments.</a:t>
                      </a:r>
                    </a:p>
                    <a:p>
                      <a:endParaRPr lang="en-GB" sz="2000" dirty="0"/>
                    </a:p>
                  </a:txBody>
                  <a:tcPr/>
                </a:tc>
                <a:extLst>
                  <a:ext uri="{0D108BD9-81ED-4DB2-BD59-A6C34878D82A}">
                    <a16:rowId xmlns:a16="http://schemas.microsoft.com/office/drawing/2014/main" val="3240556287"/>
                  </a:ext>
                </a:extLst>
              </a:tr>
            </a:tbl>
          </a:graphicData>
        </a:graphic>
      </p:graphicFrame>
      <p:sp>
        <p:nvSpPr>
          <p:cNvPr id="4" name="Date Placeholder 3">
            <a:extLst>
              <a:ext uri="{FF2B5EF4-FFF2-40B4-BE49-F238E27FC236}">
                <a16:creationId xmlns:a16="http://schemas.microsoft.com/office/drawing/2014/main" id="{E7606725-4EB4-478B-FED2-1C9829F71741}"/>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BE5994B9-2022-66CD-4627-2A12C495383B}"/>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1708902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9AA29-E429-D12F-04FE-0CA7EC34C842}"/>
              </a:ext>
            </a:extLst>
          </p:cNvPr>
          <p:cNvSpPr>
            <a:spLocks noGrp="1"/>
          </p:cNvSpPr>
          <p:nvPr>
            <p:ph type="title"/>
          </p:nvPr>
        </p:nvSpPr>
        <p:spPr/>
        <p:txBody>
          <a:bodyPr/>
          <a:lstStyle/>
          <a:p>
            <a:r>
              <a:rPr lang="en-GB" sz="3600" b="1" dirty="0"/>
              <a:t>Marketing Process</a:t>
            </a:r>
          </a:p>
        </p:txBody>
      </p:sp>
      <p:pic>
        <p:nvPicPr>
          <p:cNvPr id="7" name="Content Placeholder 6" descr="A diagram of a customer relationship&#10;&#10;Description automatically generated">
            <a:extLst>
              <a:ext uri="{FF2B5EF4-FFF2-40B4-BE49-F238E27FC236}">
                <a16:creationId xmlns:a16="http://schemas.microsoft.com/office/drawing/2014/main" id="{A0F53C11-0ED3-4533-19D9-AEBE8BBA71F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7504" y="1412776"/>
            <a:ext cx="8928992" cy="4032448"/>
          </a:xfrm>
        </p:spPr>
      </p:pic>
      <p:sp>
        <p:nvSpPr>
          <p:cNvPr id="4" name="Date Placeholder 3">
            <a:extLst>
              <a:ext uri="{FF2B5EF4-FFF2-40B4-BE49-F238E27FC236}">
                <a16:creationId xmlns:a16="http://schemas.microsoft.com/office/drawing/2014/main" id="{F8245971-8EE0-D677-86E5-E39F5C1077D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6D7183D7-D706-5D25-C79F-6EE44BF3BA3E}"/>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
        <p:nvSpPr>
          <p:cNvPr id="8" name="TextBox 7">
            <a:extLst>
              <a:ext uri="{FF2B5EF4-FFF2-40B4-BE49-F238E27FC236}">
                <a16:creationId xmlns:a16="http://schemas.microsoft.com/office/drawing/2014/main" id="{AA494684-40CF-DD8A-2B08-4D144A23E99F}"/>
              </a:ext>
            </a:extLst>
          </p:cNvPr>
          <p:cNvSpPr txBox="1"/>
          <p:nvPr/>
        </p:nvSpPr>
        <p:spPr>
          <a:xfrm>
            <a:off x="457200" y="5260558"/>
            <a:ext cx="2146742" cy="369332"/>
          </a:xfrm>
          <a:prstGeom prst="rect">
            <a:avLst/>
          </a:prstGeom>
          <a:noFill/>
        </p:spPr>
        <p:txBody>
          <a:bodyPr wrap="none" rtlCol="0">
            <a:spAutoFit/>
          </a:bodyPr>
          <a:lstStyle/>
          <a:p>
            <a:r>
              <a:rPr lang="en-GB" dirty="0"/>
              <a:t>(Kotler et al. 2020) </a:t>
            </a:r>
          </a:p>
        </p:txBody>
      </p:sp>
    </p:spTree>
    <p:extLst>
      <p:ext uri="{BB962C8B-B14F-4D97-AF65-F5344CB8AC3E}">
        <p14:creationId xmlns:p14="http://schemas.microsoft.com/office/powerpoint/2010/main" val="1570097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A97BE-378D-6716-B454-BFE9CFD190D2}"/>
              </a:ext>
            </a:extLst>
          </p:cNvPr>
          <p:cNvSpPr>
            <a:spLocks noGrp="1"/>
          </p:cNvSpPr>
          <p:nvPr>
            <p:ph type="title"/>
          </p:nvPr>
        </p:nvSpPr>
        <p:spPr/>
        <p:txBody>
          <a:bodyPr/>
          <a:lstStyle/>
          <a:p>
            <a:r>
              <a:rPr lang="en-GB" sz="3600" b="1" dirty="0"/>
              <a:t>Understanding Marketplace and Customer Needs  </a:t>
            </a:r>
          </a:p>
        </p:txBody>
      </p:sp>
      <p:sp>
        <p:nvSpPr>
          <p:cNvPr id="3" name="Content Placeholder 2">
            <a:extLst>
              <a:ext uri="{FF2B5EF4-FFF2-40B4-BE49-F238E27FC236}">
                <a16:creationId xmlns:a16="http://schemas.microsoft.com/office/drawing/2014/main" id="{11B9D450-E7A3-CC21-D1FD-29C754570ACE}"/>
              </a:ext>
            </a:extLst>
          </p:cNvPr>
          <p:cNvSpPr>
            <a:spLocks noGrp="1"/>
          </p:cNvSpPr>
          <p:nvPr>
            <p:ph idx="1"/>
          </p:nvPr>
        </p:nvSpPr>
        <p:spPr/>
        <p:txBody>
          <a:bodyPr/>
          <a:lstStyle/>
          <a:p>
            <a:pPr marL="0" indent="0">
              <a:buNone/>
            </a:pPr>
            <a:r>
              <a:rPr lang="en-GB" sz="2800" b="0" i="0" u="none" strike="noStrike" dirty="0">
                <a:solidFill>
                  <a:srgbClr val="000000"/>
                </a:solidFill>
                <a:effectLst/>
              </a:rPr>
              <a:t>According to </a:t>
            </a:r>
            <a:r>
              <a:rPr lang="en-GB" sz="2800" dirty="0"/>
              <a:t>Kotler et al. (2020), </a:t>
            </a:r>
            <a:r>
              <a:rPr lang="en-GB" sz="2800" dirty="0">
                <a:solidFill>
                  <a:srgbClr val="000000"/>
                </a:solidFill>
              </a:rPr>
              <a:t>m</a:t>
            </a:r>
            <a:r>
              <a:rPr lang="en-GB" sz="2800" b="0" i="0" u="none" strike="noStrike" dirty="0">
                <a:solidFill>
                  <a:srgbClr val="000000"/>
                </a:solidFill>
                <a:effectLst/>
              </a:rPr>
              <a:t>arketers focus on understanding customer needs, wants, and the marketplace they operate in. There are five key concepts related to customers and the market:</a:t>
            </a:r>
          </a:p>
          <a:p>
            <a:pPr marL="914400" lvl="1" indent="-457200">
              <a:buFont typeface="+mj-lt"/>
              <a:buAutoNum type="arabicPeriod"/>
            </a:pPr>
            <a:r>
              <a:rPr lang="en-GB" sz="2200" b="0" i="0" u="none" strike="noStrike" dirty="0">
                <a:solidFill>
                  <a:srgbClr val="000000"/>
                </a:solidFill>
                <a:effectLst/>
              </a:rPr>
              <a:t>Needs, wants, and demand</a:t>
            </a:r>
          </a:p>
          <a:p>
            <a:pPr marL="914400" lvl="1" indent="-457200">
              <a:buFont typeface="+mj-lt"/>
              <a:buAutoNum type="arabicPeriod"/>
            </a:pPr>
            <a:r>
              <a:rPr lang="en-GB" sz="2200" b="0" i="0" u="none" strike="noStrike" dirty="0">
                <a:solidFill>
                  <a:srgbClr val="000000"/>
                </a:solidFill>
                <a:effectLst/>
              </a:rPr>
              <a:t>Market offerings, including goods, services, and experiences</a:t>
            </a:r>
          </a:p>
          <a:p>
            <a:pPr marL="914400" lvl="1" indent="-457200">
              <a:buFont typeface="+mj-lt"/>
              <a:buAutoNum type="arabicPeriod"/>
            </a:pPr>
            <a:r>
              <a:rPr lang="en-GB" sz="2200" b="0" i="0" u="none" strike="noStrike" dirty="0">
                <a:solidFill>
                  <a:srgbClr val="000000"/>
                </a:solidFill>
                <a:effectLst/>
              </a:rPr>
              <a:t>Value and satisfaction</a:t>
            </a:r>
          </a:p>
          <a:p>
            <a:pPr marL="914400" lvl="1" indent="-457200">
              <a:buFont typeface="+mj-lt"/>
              <a:buAutoNum type="arabicPeriod"/>
            </a:pPr>
            <a:r>
              <a:rPr lang="en-GB" sz="2200" b="0" i="0" u="none" strike="noStrike" dirty="0">
                <a:solidFill>
                  <a:srgbClr val="000000"/>
                </a:solidFill>
                <a:effectLst/>
              </a:rPr>
              <a:t>Exchanges and relationships</a:t>
            </a:r>
          </a:p>
          <a:p>
            <a:pPr marL="914400" lvl="1" indent="-457200">
              <a:buFont typeface="+mj-lt"/>
              <a:buAutoNum type="arabicPeriod"/>
            </a:pPr>
            <a:r>
              <a:rPr lang="en-GB" sz="2200" b="0" i="0" u="none" strike="noStrike" dirty="0">
                <a:solidFill>
                  <a:srgbClr val="000000"/>
                </a:solidFill>
                <a:effectLst/>
              </a:rPr>
              <a:t>Markets</a:t>
            </a:r>
          </a:p>
        </p:txBody>
      </p:sp>
      <p:sp>
        <p:nvSpPr>
          <p:cNvPr id="4" name="Date Placeholder 3">
            <a:extLst>
              <a:ext uri="{FF2B5EF4-FFF2-40B4-BE49-F238E27FC236}">
                <a16:creationId xmlns:a16="http://schemas.microsoft.com/office/drawing/2014/main" id="{72A4060D-AA58-AEBA-44EB-F9E639B01C13}"/>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F3D280D3-1E94-4E1C-C5DF-D5955550B1F7}"/>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
        <p:nvSpPr>
          <p:cNvPr id="6" name="TextBox 5">
            <a:extLst>
              <a:ext uri="{FF2B5EF4-FFF2-40B4-BE49-F238E27FC236}">
                <a16:creationId xmlns:a16="http://schemas.microsoft.com/office/drawing/2014/main" id="{6D7F84C4-B658-2903-1067-081F1D40A35E}"/>
              </a:ext>
            </a:extLst>
          </p:cNvPr>
          <p:cNvSpPr txBox="1"/>
          <p:nvPr/>
        </p:nvSpPr>
        <p:spPr>
          <a:xfrm>
            <a:off x="495300" y="5671892"/>
            <a:ext cx="5006499" cy="369332"/>
          </a:xfrm>
          <a:prstGeom prst="rect">
            <a:avLst/>
          </a:prstGeom>
          <a:noFill/>
        </p:spPr>
        <p:txBody>
          <a:bodyPr wrap="none" rtlCol="0">
            <a:spAutoFit/>
          </a:bodyPr>
          <a:lstStyle/>
          <a:p>
            <a:r>
              <a:rPr lang="en-GB" dirty="0">
                <a:highlight>
                  <a:srgbClr val="FFFF00"/>
                </a:highlight>
              </a:rPr>
              <a:t>The 5 elements are explained in the next slides</a:t>
            </a:r>
          </a:p>
        </p:txBody>
      </p:sp>
    </p:spTree>
    <p:extLst>
      <p:ext uri="{BB962C8B-B14F-4D97-AF65-F5344CB8AC3E}">
        <p14:creationId xmlns:p14="http://schemas.microsoft.com/office/powerpoint/2010/main" val="3088860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F9B2E-522D-643F-6991-4FD6ABA5D7BA}"/>
              </a:ext>
            </a:extLst>
          </p:cNvPr>
          <p:cNvSpPr>
            <a:spLocks noGrp="1"/>
          </p:cNvSpPr>
          <p:nvPr>
            <p:ph type="title"/>
          </p:nvPr>
        </p:nvSpPr>
        <p:spPr>
          <a:xfrm>
            <a:off x="457200" y="274638"/>
            <a:ext cx="8229600" cy="1143000"/>
          </a:xfrm>
        </p:spPr>
        <p:txBody>
          <a:bodyPr wrap="square" anchor="ctr">
            <a:normAutofit/>
          </a:bodyPr>
          <a:lstStyle/>
          <a:p>
            <a:r>
              <a:rPr lang="en-GB" sz="3600" b="1" dirty="0"/>
              <a:t>Discussion Question</a:t>
            </a:r>
            <a:endParaRPr lang="en-GB" b="1" dirty="0"/>
          </a:p>
        </p:txBody>
      </p:sp>
      <p:sp>
        <p:nvSpPr>
          <p:cNvPr id="3" name="Content Placeholder 2">
            <a:extLst>
              <a:ext uri="{FF2B5EF4-FFF2-40B4-BE49-F238E27FC236}">
                <a16:creationId xmlns:a16="http://schemas.microsoft.com/office/drawing/2014/main" id="{A92B37C5-EECF-45D5-FB52-2EB4FE7DFF11}"/>
              </a:ext>
            </a:extLst>
          </p:cNvPr>
          <p:cNvSpPr>
            <a:spLocks noGrp="1"/>
          </p:cNvSpPr>
          <p:nvPr>
            <p:ph sz="half" idx="1"/>
          </p:nvPr>
        </p:nvSpPr>
        <p:spPr>
          <a:xfrm>
            <a:off x="457200" y="1600201"/>
            <a:ext cx="4038600" cy="3989040"/>
          </a:xfrm>
        </p:spPr>
        <p:txBody>
          <a:bodyPr wrap="square" anchor="t">
            <a:normAutofit/>
          </a:bodyPr>
          <a:lstStyle/>
          <a:p>
            <a:r>
              <a:rPr lang="en-GB" dirty="0"/>
              <a:t>In your opinion, what is the difference between a </a:t>
            </a:r>
            <a:r>
              <a:rPr lang="en-GB" b="1" dirty="0"/>
              <a:t>need</a:t>
            </a:r>
            <a:r>
              <a:rPr lang="en-GB" dirty="0"/>
              <a:t> and </a:t>
            </a:r>
            <a:r>
              <a:rPr lang="en-GB" b="1" dirty="0"/>
              <a:t>want</a:t>
            </a:r>
            <a:r>
              <a:rPr lang="en-GB" dirty="0"/>
              <a:t>?</a:t>
            </a:r>
          </a:p>
        </p:txBody>
      </p:sp>
      <p:pic>
        <p:nvPicPr>
          <p:cNvPr id="2050" name="Picture 2" descr="The power of the question mark - SWOOP ...">
            <a:extLst>
              <a:ext uri="{FF2B5EF4-FFF2-40B4-BE49-F238E27FC236}">
                <a16:creationId xmlns:a16="http://schemas.microsoft.com/office/drawing/2014/main" id="{8618B9F8-4048-B82C-EAE4-AF07CED30F9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532960"/>
            <a:ext cx="4038600" cy="2123521"/>
          </a:xfrm>
          <a:prstGeom prst="rect">
            <a:avLst/>
          </a:prstGeom>
          <a:solidFill>
            <a:srgbClr val="FFFFFF"/>
          </a:solidFill>
        </p:spPr>
      </p:pic>
      <p:sp>
        <p:nvSpPr>
          <p:cNvPr id="4" name="Date Placeholder 3">
            <a:extLst>
              <a:ext uri="{FF2B5EF4-FFF2-40B4-BE49-F238E27FC236}">
                <a16:creationId xmlns:a16="http://schemas.microsoft.com/office/drawing/2014/main" id="{C017F17C-CBAE-656B-B050-2F1B16B8565A}"/>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594A2BE2-6FB6-E13E-9FB1-C2AE198BFD96}"/>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10</a:t>
            </a:fld>
            <a:endParaRPr lang="en-GB" altLang="en-US"/>
          </a:p>
        </p:txBody>
      </p:sp>
    </p:spTree>
    <p:extLst>
      <p:ext uri="{BB962C8B-B14F-4D97-AF65-F5344CB8AC3E}">
        <p14:creationId xmlns:p14="http://schemas.microsoft.com/office/powerpoint/2010/main" val="3750892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CD50D-4A91-ADAC-7E8F-5586D98AF4E7}"/>
              </a:ext>
            </a:extLst>
          </p:cNvPr>
          <p:cNvSpPr>
            <a:spLocks noGrp="1"/>
          </p:cNvSpPr>
          <p:nvPr>
            <p:ph type="title"/>
          </p:nvPr>
        </p:nvSpPr>
        <p:spPr>
          <a:xfrm>
            <a:off x="457200" y="274638"/>
            <a:ext cx="8229600" cy="1143000"/>
          </a:xfrm>
        </p:spPr>
        <p:txBody>
          <a:bodyPr wrap="square" anchor="ctr">
            <a:normAutofit fontScale="90000"/>
          </a:bodyPr>
          <a:lstStyle/>
          <a:p>
            <a:r>
              <a:rPr lang="en-GB" sz="3600" b="1" i="0" u="none" strike="noStrike" dirty="0">
                <a:solidFill>
                  <a:srgbClr val="000000"/>
                </a:solidFill>
                <a:effectLst/>
              </a:rPr>
              <a:t>1. Needs, wants, and demand</a:t>
            </a:r>
            <a:br>
              <a:rPr lang="en-GB" sz="3600" b="1" i="0" u="none" strike="noStrike" dirty="0">
                <a:effectLst/>
              </a:rPr>
            </a:br>
            <a:endParaRPr lang="en-GB" sz="3600" b="1" dirty="0"/>
          </a:p>
        </p:txBody>
      </p:sp>
      <p:sp>
        <p:nvSpPr>
          <p:cNvPr id="3" name="Content Placeholder 2">
            <a:extLst>
              <a:ext uri="{FF2B5EF4-FFF2-40B4-BE49-F238E27FC236}">
                <a16:creationId xmlns:a16="http://schemas.microsoft.com/office/drawing/2014/main" id="{9CF765D5-047F-790B-BCB4-21BA1AB6875C}"/>
              </a:ext>
            </a:extLst>
          </p:cNvPr>
          <p:cNvSpPr>
            <a:spLocks noGrp="1"/>
          </p:cNvSpPr>
          <p:nvPr>
            <p:ph sz="half" idx="1"/>
          </p:nvPr>
        </p:nvSpPr>
        <p:spPr>
          <a:xfrm>
            <a:off x="457200" y="1600201"/>
            <a:ext cx="4038600" cy="3989040"/>
          </a:xfrm>
        </p:spPr>
        <p:txBody>
          <a:bodyPr wrap="square" anchor="t">
            <a:normAutofit/>
          </a:bodyPr>
          <a:lstStyle/>
          <a:p>
            <a:r>
              <a:rPr lang="en-GB" b="0" i="0" u="none" strike="noStrike" dirty="0">
                <a:effectLst/>
              </a:rPr>
              <a:t>Understanding the difference between a </a:t>
            </a:r>
            <a:r>
              <a:rPr lang="en-GB" b="1" i="0" u="none" strike="noStrike" dirty="0">
                <a:effectLst/>
              </a:rPr>
              <a:t>need</a:t>
            </a:r>
            <a:r>
              <a:rPr lang="en-GB" b="0" i="0" u="none" strike="noStrike" dirty="0">
                <a:effectLst/>
              </a:rPr>
              <a:t> and a </a:t>
            </a:r>
            <a:r>
              <a:rPr lang="en-GB" b="1" i="0" u="none" strike="noStrike" dirty="0">
                <a:effectLst/>
              </a:rPr>
              <a:t>want</a:t>
            </a:r>
            <a:r>
              <a:rPr lang="en-GB" b="0" i="0" u="none" strike="noStrike" dirty="0">
                <a:effectLst/>
              </a:rPr>
              <a:t> is crucial in marketing because it shapes how businesses approach their marketing strategies.</a:t>
            </a:r>
            <a:endParaRPr lang="en-GB" dirty="0"/>
          </a:p>
        </p:txBody>
      </p:sp>
      <p:pic>
        <p:nvPicPr>
          <p:cNvPr id="3076" name="Picture 4" descr="Automotive Marketing: 13 Successful ...">
            <a:extLst>
              <a:ext uri="{FF2B5EF4-FFF2-40B4-BE49-F238E27FC236}">
                <a16:creationId xmlns:a16="http://schemas.microsoft.com/office/drawing/2014/main" id="{35574014-D317-CBF5-F6FC-17C8CC36BAE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463913"/>
            <a:ext cx="4038600" cy="2261616"/>
          </a:xfrm>
          <a:prstGeom prst="rect">
            <a:avLst/>
          </a:prstGeom>
          <a:solidFill>
            <a:srgbClr val="FFFFFF"/>
          </a:solidFill>
        </p:spPr>
      </p:pic>
      <p:sp>
        <p:nvSpPr>
          <p:cNvPr id="4" name="Date Placeholder 3">
            <a:extLst>
              <a:ext uri="{FF2B5EF4-FFF2-40B4-BE49-F238E27FC236}">
                <a16:creationId xmlns:a16="http://schemas.microsoft.com/office/drawing/2014/main" id="{8F4EA4A4-5529-6650-A582-5B19A51F465E}"/>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86ED3DF9-84A2-70EF-E210-A270023AFD45}"/>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11</a:t>
            </a:fld>
            <a:endParaRPr lang="en-GB" altLang="en-US"/>
          </a:p>
        </p:txBody>
      </p:sp>
    </p:spTree>
    <p:extLst>
      <p:ext uri="{BB962C8B-B14F-4D97-AF65-F5344CB8AC3E}">
        <p14:creationId xmlns:p14="http://schemas.microsoft.com/office/powerpoint/2010/main" val="602726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720C5-8345-44AE-986D-280F525E18FE}"/>
              </a:ext>
            </a:extLst>
          </p:cNvPr>
          <p:cNvSpPr>
            <a:spLocks noGrp="1"/>
          </p:cNvSpPr>
          <p:nvPr>
            <p:ph type="title"/>
          </p:nvPr>
        </p:nvSpPr>
        <p:spPr/>
        <p:txBody>
          <a:bodyPr/>
          <a:lstStyle/>
          <a:p>
            <a:br>
              <a:rPr lang="en-GB" sz="4000" dirty="0"/>
            </a:br>
            <a:r>
              <a:rPr lang="en-GB" sz="3600" b="1" dirty="0"/>
              <a:t>Need</a:t>
            </a:r>
            <a:br>
              <a:rPr lang="en-GB" sz="4000" dirty="0"/>
            </a:br>
            <a:endParaRPr lang="en-GB" sz="4000" dirty="0"/>
          </a:p>
        </p:txBody>
      </p:sp>
      <p:sp>
        <p:nvSpPr>
          <p:cNvPr id="3" name="Content Placeholder 2">
            <a:extLst>
              <a:ext uri="{FF2B5EF4-FFF2-40B4-BE49-F238E27FC236}">
                <a16:creationId xmlns:a16="http://schemas.microsoft.com/office/drawing/2014/main" id="{F8EC277F-9401-4CBC-A45C-2C4624CC4D3D}"/>
              </a:ext>
            </a:extLst>
          </p:cNvPr>
          <p:cNvSpPr>
            <a:spLocks noGrp="1"/>
          </p:cNvSpPr>
          <p:nvPr>
            <p:ph idx="1"/>
          </p:nvPr>
        </p:nvSpPr>
        <p:spPr/>
        <p:txBody>
          <a:bodyPr/>
          <a:lstStyle/>
          <a:p>
            <a:r>
              <a:rPr lang="en-GB" sz="2800" dirty="0"/>
              <a:t>A requirement or necessity arising from circumstances essential for survival or well-being, such as food, shelter, or safety.</a:t>
            </a:r>
          </a:p>
          <a:p>
            <a:r>
              <a:rPr lang="en-GB" sz="2800" dirty="0"/>
              <a:t>An unsatisfied need represents a gap between a person’s actual and desired states on some physical or psychological dimension. </a:t>
            </a:r>
          </a:p>
          <a:p>
            <a:r>
              <a:rPr lang="en-GB" sz="2800" dirty="0"/>
              <a:t>This gap motivates individuals to seek solutions and engage in buying behaviour to bridge the discrepancy.</a:t>
            </a:r>
          </a:p>
          <a:p>
            <a:pPr marL="0" indent="0">
              <a:buNone/>
            </a:pPr>
            <a:endParaRPr lang="en-GB" dirty="0"/>
          </a:p>
        </p:txBody>
      </p:sp>
      <p:sp>
        <p:nvSpPr>
          <p:cNvPr id="4" name="Date Placeholder 3">
            <a:extLst>
              <a:ext uri="{FF2B5EF4-FFF2-40B4-BE49-F238E27FC236}">
                <a16:creationId xmlns:a16="http://schemas.microsoft.com/office/drawing/2014/main" id="{51D10CC3-D8B0-408C-B3DC-B42C772FB3CA}"/>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4A6762A8-1553-44A5-8A29-847735B4CBA8}"/>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314304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417C7-D690-4CF0-A55D-FD922A5B728A}"/>
              </a:ext>
            </a:extLst>
          </p:cNvPr>
          <p:cNvSpPr>
            <a:spLocks noGrp="1"/>
          </p:cNvSpPr>
          <p:nvPr>
            <p:ph type="title"/>
          </p:nvPr>
        </p:nvSpPr>
        <p:spPr/>
        <p:txBody>
          <a:bodyPr/>
          <a:lstStyle/>
          <a:p>
            <a:r>
              <a:rPr lang="en-GB" sz="3600" b="1" dirty="0"/>
              <a:t>Want</a:t>
            </a:r>
            <a:endParaRPr lang="en-GB" dirty="0"/>
          </a:p>
        </p:txBody>
      </p:sp>
      <p:sp>
        <p:nvSpPr>
          <p:cNvPr id="3" name="Content Placeholder 2">
            <a:extLst>
              <a:ext uri="{FF2B5EF4-FFF2-40B4-BE49-F238E27FC236}">
                <a16:creationId xmlns:a16="http://schemas.microsoft.com/office/drawing/2014/main" id="{82C534EC-9084-4719-B175-5BDF1C14C43A}"/>
              </a:ext>
            </a:extLst>
          </p:cNvPr>
          <p:cNvSpPr>
            <a:spLocks noGrp="1"/>
          </p:cNvSpPr>
          <p:nvPr>
            <p:ph idx="1"/>
          </p:nvPr>
        </p:nvSpPr>
        <p:spPr/>
        <p:txBody>
          <a:bodyPr/>
          <a:lstStyle/>
          <a:p>
            <a:r>
              <a:rPr lang="en-GB" sz="2800" dirty="0"/>
              <a:t>A want reflect a person’s desires or preferences, often influenced by cultural, social, and personal factors. </a:t>
            </a:r>
          </a:p>
          <a:p>
            <a:r>
              <a:rPr lang="en-GB" sz="2800" dirty="0"/>
              <a:t>A want shape individual aspirations and preferences, driving them towards specific products or services.</a:t>
            </a:r>
          </a:p>
          <a:p>
            <a:pPr marL="0" indent="0">
              <a:buNone/>
            </a:pPr>
            <a:endParaRPr lang="en-GB" dirty="0"/>
          </a:p>
        </p:txBody>
      </p:sp>
      <p:sp>
        <p:nvSpPr>
          <p:cNvPr id="4" name="Date Placeholder 3">
            <a:extLst>
              <a:ext uri="{FF2B5EF4-FFF2-40B4-BE49-F238E27FC236}">
                <a16:creationId xmlns:a16="http://schemas.microsoft.com/office/drawing/2014/main" id="{C6E8C08F-E593-4357-8176-A7FFB48029C5}"/>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3D702888-B42E-48A8-B7AE-1E6437145DF4}"/>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433510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EEF6E-7377-BC46-4076-A5F773FADD35}"/>
              </a:ext>
            </a:extLst>
          </p:cNvPr>
          <p:cNvSpPr>
            <a:spLocks noGrp="1"/>
          </p:cNvSpPr>
          <p:nvPr>
            <p:ph type="title"/>
          </p:nvPr>
        </p:nvSpPr>
        <p:spPr/>
        <p:txBody>
          <a:bodyPr/>
          <a:lstStyle/>
          <a:p>
            <a:r>
              <a:rPr lang="en-GB" sz="3600" b="1" dirty="0"/>
              <a:t>Demand</a:t>
            </a:r>
          </a:p>
        </p:txBody>
      </p:sp>
      <p:sp>
        <p:nvSpPr>
          <p:cNvPr id="3" name="Content Placeholder 2">
            <a:extLst>
              <a:ext uri="{FF2B5EF4-FFF2-40B4-BE49-F238E27FC236}">
                <a16:creationId xmlns:a16="http://schemas.microsoft.com/office/drawing/2014/main" id="{7E63D185-1543-1EAC-3A5A-2699CFE1B637}"/>
              </a:ext>
            </a:extLst>
          </p:cNvPr>
          <p:cNvSpPr>
            <a:spLocks noGrp="1"/>
          </p:cNvSpPr>
          <p:nvPr>
            <p:ph idx="1"/>
          </p:nvPr>
        </p:nvSpPr>
        <p:spPr/>
        <p:txBody>
          <a:bodyPr/>
          <a:lstStyle/>
          <a:p>
            <a:r>
              <a:rPr lang="en-GB" sz="2800" b="1" dirty="0"/>
              <a:t>Demands</a:t>
            </a:r>
            <a:r>
              <a:rPr lang="en-GB" sz="2800" dirty="0"/>
              <a:t> refer to human desires that are supported by the ability and willingness to pay for them.</a:t>
            </a:r>
          </a:p>
        </p:txBody>
      </p:sp>
      <p:sp>
        <p:nvSpPr>
          <p:cNvPr id="4" name="Date Placeholder 3">
            <a:extLst>
              <a:ext uri="{FF2B5EF4-FFF2-40B4-BE49-F238E27FC236}">
                <a16:creationId xmlns:a16="http://schemas.microsoft.com/office/drawing/2014/main" id="{1E315242-A8F2-EF70-C51D-5941E96D7103}"/>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A92DB83-48B4-50B3-47D6-1238FD15E22F}"/>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pic>
        <p:nvPicPr>
          <p:cNvPr id="5122" name="Picture 2" descr="Demand Management – How To stay on Top ...">
            <a:extLst>
              <a:ext uri="{FF2B5EF4-FFF2-40B4-BE49-F238E27FC236}">
                <a16:creationId xmlns:a16="http://schemas.microsoft.com/office/drawing/2014/main" id="{C6537874-3C49-E8E8-168D-AE3A9293B7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3573016"/>
            <a:ext cx="4356100" cy="2126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607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1EB77-BA61-E79B-4BE4-029FB52B6BF0}"/>
              </a:ext>
            </a:extLst>
          </p:cNvPr>
          <p:cNvSpPr>
            <a:spLocks noGrp="1"/>
          </p:cNvSpPr>
          <p:nvPr>
            <p:ph type="title"/>
          </p:nvPr>
        </p:nvSpPr>
        <p:spPr/>
        <p:txBody>
          <a:bodyPr/>
          <a:lstStyle/>
          <a:p>
            <a:r>
              <a:rPr lang="en-GB" sz="3600" b="1" i="0" u="none" strike="noStrike" dirty="0">
                <a:solidFill>
                  <a:srgbClr val="000000"/>
                </a:solidFill>
                <a:effectLst/>
              </a:rPr>
              <a:t>2. Market Offerings (Goods, Services, and Experiences)</a:t>
            </a:r>
            <a:endParaRPr lang="en-GB" sz="3600" b="1" dirty="0"/>
          </a:p>
        </p:txBody>
      </p:sp>
      <p:sp>
        <p:nvSpPr>
          <p:cNvPr id="3" name="Content Placeholder 2">
            <a:extLst>
              <a:ext uri="{FF2B5EF4-FFF2-40B4-BE49-F238E27FC236}">
                <a16:creationId xmlns:a16="http://schemas.microsoft.com/office/drawing/2014/main" id="{18F924F8-945A-BF73-5434-A904BDC9A8F1}"/>
              </a:ext>
            </a:extLst>
          </p:cNvPr>
          <p:cNvSpPr>
            <a:spLocks noGrp="1"/>
          </p:cNvSpPr>
          <p:nvPr>
            <p:ph idx="1"/>
          </p:nvPr>
        </p:nvSpPr>
        <p:spPr/>
        <p:txBody>
          <a:bodyPr/>
          <a:lstStyle/>
          <a:p>
            <a:pPr marL="0" indent="0">
              <a:buNone/>
            </a:pPr>
            <a:r>
              <a:rPr lang="en-GB" sz="2800" dirty="0"/>
              <a:t>Businesses provide solutions to customer needs through </a:t>
            </a:r>
            <a:r>
              <a:rPr lang="en-GB" sz="2800" b="1" dirty="0"/>
              <a:t>market offerings</a:t>
            </a:r>
            <a:r>
              <a:rPr lang="en-GB" sz="2800" dirty="0"/>
              <a:t>, which include: </a:t>
            </a:r>
          </a:p>
          <a:p>
            <a:pPr lvl="1"/>
            <a:r>
              <a:rPr lang="en-GB" sz="2400" b="1" dirty="0"/>
              <a:t>Goods</a:t>
            </a:r>
            <a:r>
              <a:rPr lang="en-GB" sz="2400" dirty="0"/>
              <a:t>: Tangible products</a:t>
            </a:r>
          </a:p>
          <a:p>
            <a:pPr lvl="1"/>
            <a:r>
              <a:rPr lang="en-GB" sz="2400" b="1" dirty="0"/>
              <a:t>Services</a:t>
            </a:r>
            <a:r>
              <a:rPr lang="en-GB" sz="2400" dirty="0"/>
              <a:t>: Intangible activities</a:t>
            </a:r>
          </a:p>
          <a:p>
            <a:pPr lvl="1"/>
            <a:r>
              <a:rPr lang="en-GB" sz="2400" b="1" dirty="0"/>
              <a:t>Experiences</a:t>
            </a:r>
            <a:r>
              <a:rPr lang="en-GB" sz="2400" dirty="0"/>
              <a:t>: Businesses now focus on delivering memorable experiences</a:t>
            </a:r>
          </a:p>
          <a:p>
            <a:pPr marL="0" indent="0">
              <a:buNone/>
            </a:pPr>
            <a:r>
              <a:rPr lang="en-GB" sz="2800" dirty="0"/>
              <a:t>The key challenge for marketers is ensuring their market offerings provide real value and differentiation.</a:t>
            </a:r>
          </a:p>
        </p:txBody>
      </p:sp>
      <p:sp>
        <p:nvSpPr>
          <p:cNvPr id="4" name="Date Placeholder 3">
            <a:extLst>
              <a:ext uri="{FF2B5EF4-FFF2-40B4-BE49-F238E27FC236}">
                <a16:creationId xmlns:a16="http://schemas.microsoft.com/office/drawing/2014/main" id="{30719058-8DB3-AAE5-5CF6-E442D481E114}"/>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1258F08C-DC5A-CF39-9F37-4D9E6ABD49C1}"/>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221663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31133-35D0-D1F9-E0B2-89F44B0396BE}"/>
              </a:ext>
            </a:extLst>
          </p:cNvPr>
          <p:cNvSpPr>
            <a:spLocks noGrp="1"/>
          </p:cNvSpPr>
          <p:nvPr>
            <p:ph type="title"/>
          </p:nvPr>
        </p:nvSpPr>
        <p:spPr/>
        <p:txBody>
          <a:bodyPr/>
          <a:lstStyle/>
          <a:p>
            <a:r>
              <a:rPr lang="en-GB" sz="3600" b="1" i="0" u="none" strike="noStrike" dirty="0">
                <a:solidFill>
                  <a:srgbClr val="000000"/>
                </a:solidFill>
                <a:effectLst/>
              </a:rPr>
              <a:t>3. Value and Satisfaction</a:t>
            </a:r>
            <a:endParaRPr lang="en-GB" sz="3600" b="1" dirty="0"/>
          </a:p>
        </p:txBody>
      </p:sp>
      <p:sp>
        <p:nvSpPr>
          <p:cNvPr id="3" name="Content Placeholder 2">
            <a:extLst>
              <a:ext uri="{FF2B5EF4-FFF2-40B4-BE49-F238E27FC236}">
                <a16:creationId xmlns:a16="http://schemas.microsoft.com/office/drawing/2014/main" id="{1A44FA92-3624-55FA-D7D5-322EC10230A7}"/>
              </a:ext>
            </a:extLst>
          </p:cNvPr>
          <p:cNvSpPr>
            <a:spLocks noGrp="1"/>
          </p:cNvSpPr>
          <p:nvPr>
            <p:ph idx="1"/>
          </p:nvPr>
        </p:nvSpPr>
        <p:spPr/>
        <p:txBody>
          <a:bodyPr/>
          <a:lstStyle/>
          <a:p>
            <a:r>
              <a:rPr lang="en-GB" sz="2800" b="1" dirty="0"/>
              <a:t>Value</a:t>
            </a:r>
            <a:r>
              <a:rPr lang="en-GB" sz="2800" dirty="0"/>
              <a:t>: The perceived benefit a customer receives relative to the cost of acquiring a product or service. </a:t>
            </a:r>
          </a:p>
          <a:p>
            <a:r>
              <a:rPr lang="en-GB" sz="2800" b="1" dirty="0"/>
              <a:t>Satisfaction</a:t>
            </a:r>
            <a:r>
              <a:rPr lang="en-GB" sz="2800" dirty="0"/>
              <a:t>: How well a product or service meets or exceeds customer expectations. High satisfaction fosters customer loyalty, positive word-of-mouth, and repeat business, which are crucial for long-term success.</a:t>
            </a:r>
          </a:p>
        </p:txBody>
      </p:sp>
      <p:sp>
        <p:nvSpPr>
          <p:cNvPr id="4" name="Date Placeholder 3">
            <a:extLst>
              <a:ext uri="{FF2B5EF4-FFF2-40B4-BE49-F238E27FC236}">
                <a16:creationId xmlns:a16="http://schemas.microsoft.com/office/drawing/2014/main" id="{C40C048E-E802-FC45-7C8E-BAB8D5D92E47}"/>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C1263B25-2559-900B-ACAA-8B08A48146B4}"/>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166823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E1F3D-6232-8440-9197-900A01959540}"/>
              </a:ext>
            </a:extLst>
          </p:cNvPr>
          <p:cNvSpPr>
            <a:spLocks noGrp="1"/>
          </p:cNvSpPr>
          <p:nvPr>
            <p:ph type="title"/>
          </p:nvPr>
        </p:nvSpPr>
        <p:spPr/>
        <p:txBody>
          <a:bodyPr/>
          <a:lstStyle/>
          <a:p>
            <a:r>
              <a:rPr lang="en-GB" sz="3600" b="1" i="0" u="none" strike="noStrike" dirty="0">
                <a:solidFill>
                  <a:srgbClr val="000000"/>
                </a:solidFill>
                <a:effectLst/>
              </a:rPr>
              <a:t>4. Exchanges and Relationships</a:t>
            </a:r>
            <a:endParaRPr lang="en-GB" sz="3600" dirty="0"/>
          </a:p>
        </p:txBody>
      </p:sp>
      <p:sp>
        <p:nvSpPr>
          <p:cNvPr id="3" name="Content Placeholder 2">
            <a:extLst>
              <a:ext uri="{FF2B5EF4-FFF2-40B4-BE49-F238E27FC236}">
                <a16:creationId xmlns:a16="http://schemas.microsoft.com/office/drawing/2014/main" id="{4269E93A-CA0A-B394-DBB5-86E5B5B938F7}"/>
              </a:ext>
            </a:extLst>
          </p:cNvPr>
          <p:cNvSpPr>
            <a:spLocks noGrp="1"/>
          </p:cNvSpPr>
          <p:nvPr>
            <p:ph idx="1"/>
          </p:nvPr>
        </p:nvSpPr>
        <p:spPr/>
        <p:txBody>
          <a:bodyPr/>
          <a:lstStyle/>
          <a:p>
            <a:pPr algn="l">
              <a:buFont typeface="Arial" panose="020B0604020202020204" pitchFamily="34" charset="0"/>
              <a:buChar char="•"/>
            </a:pPr>
            <a:r>
              <a:rPr lang="en-GB" sz="2800" b="1" i="0" u="none" strike="noStrike" dirty="0">
                <a:solidFill>
                  <a:srgbClr val="000000"/>
                </a:solidFill>
                <a:effectLst/>
              </a:rPr>
              <a:t>Exchange</a:t>
            </a:r>
            <a:r>
              <a:rPr lang="en-GB" sz="2800" b="0" i="0" u="none" strike="noStrike" dirty="0">
                <a:solidFill>
                  <a:srgbClr val="000000"/>
                </a:solidFill>
                <a:effectLst/>
              </a:rPr>
              <a:t>: The core concept of marketing where something of value is traded between two parties.</a:t>
            </a:r>
          </a:p>
          <a:p>
            <a:pPr algn="l">
              <a:buFont typeface="Arial" panose="020B0604020202020204" pitchFamily="34" charset="0"/>
              <a:buChar char="•"/>
            </a:pPr>
            <a:r>
              <a:rPr lang="en-GB" sz="2800" b="1" i="0" u="none" strike="noStrike" dirty="0">
                <a:solidFill>
                  <a:srgbClr val="000000"/>
                </a:solidFill>
                <a:effectLst/>
              </a:rPr>
              <a:t>Relationships</a:t>
            </a:r>
            <a:r>
              <a:rPr lang="en-GB" sz="2800" b="0" i="0" u="none" strike="noStrike" dirty="0">
                <a:solidFill>
                  <a:srgbClr val="000000"/>
                </a:solidFill>
                <a:effectLst/>
              </a:rPr>
              <a:t>: Businesses aim for long-term relationships rather than one-time transactions. For example: CRM.</a:t>
            </a:r>
            <a:endParaRPr lang="en-GB" dirty="0"/>
          </a:p>
        </p:txBody>
      </p:sp>
      <p:sp>
        <p:nvSpPr>
          <p:cNvPr id="4" name="Date Placeholder 3">
            <a:extLst>
              <a:ext uri="{FF2B5EF4-FFF2-40B4-BE49-F238E27FC236}">
                <a16:creationId xmlns:a16="http://schemas.microsoft.com/office/drawing/2014/main" id="{F125E7CC-A8FD-955E-0C38-401133A769EE}"/>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118D4E86-3EDD-4370-FF11-AEB2F6F27964}"/>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1564701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67040-7D5B-4324-9C64-1A6F7EDF3AE3}"/>
              </a:ext>
            </a:extLst>
          </p:cNvPr>
          <p:cNvSpPr>
            <a:spLocks noGrp="1"/>
          </p:cNvSpPr>
          <p:nvPr>
            <p:ph type="title"/>
          </p:nvPr>
        </p:nvSpPr>
        <p:spPr/>
        <p:txBody>
          <a:bodyPr/>
          <a:lstStyle/>
          <a:p>
            <a:br>
              <a:rPr lang="en-GB" dirty="0"/>
            </a:br>
            <a:r>
              <a:rPr lang="en-GB" sz="3600" b="1" dirty="0"/>
              <a:t>5. Market</a:t>
            </a:r>
            <a:br>
              <a:rPr lang="en-GB" dirty="0"/>
            </a:br>
            <a:endParaRPr lang="en-GB" dirty="0"/>
          </a:p>
        </p:txBody>
      </p:sp>
      <p:sp>
        <p:nvSpPr>
          <p:cNvPr id="3" name="Content Placeholder 2">
            <a:extLst>
              <a:ext uri="{FF2B5EF4-FFF2-40B4-BE49-F238E27FC236}">
                <a16:creationId xmlns:a16="http://schemas.microsoft.com/office/drawing/2014/main" id="{ACEFFD30-A31C-4B8F-B4FE-CDDF387D477F}"/>
              </a:ext>
            </a:extLst>
          </p:cNvPr>
          <p:cNvSpPr>
            <a:spLocks noGrp="1"/>
          </p:cNvSpPr>
          <p:nvPr>
            <p:ph idx="1"/>
          </p:nvPr>
        </p:nvSpPr>
        <p:spPr/>
        <p:txBody>
          <a:bodyPr/>
          <a:lstStyle/>
          <a:p>
            <a:r>
              <a:rPr lang="en-GB" sz="2800" dirty="0"/>
              <a:t>According to Cahill (2020), a market consists of </a:t>
            </a:r>
            <a:r>
              <a:rPr lang="en-GB" sz="2800" b="1" dirty="0"/>
              <a:t>individuals</a:t>
            </a:r>
            <a:r>
              <a:rPr lang="en-GB" sz="2800" dirty="0"/>
              <a:t> and </a:t>
            </a:r>
            <a:r>
              <a:rPr lang="en-GB" sz="2800" b="1" dirty="0"/>
              <a:t>organisations</a:t>
            </a:r>
            <a:r>
              <a:rPr lang="en-GB" sz="2800" dirty="0"/>
              <a:t> interested and willing to buy a particular product.</a:t>
            </a:r>
          </a:p>
          <a:p>
            <a:r>
              <a:rPr lang="en-GB" sz="2800" dirty="0"/>
              <a:t>This is to obtain benefits that will satisfy a specific </a:t>
            </a:r>
            <a:r>
              <a:rPr lang="en-GB" sz="2800" b="1" dirty="0"/>
              <a:t>need</a:t>
            </a:r>
            <a:r>
              <a:rPr lang="en-GB" sz="2800" dirty="0"/>
              <a:t> or </a:t>
            </a:r>
            <a:r>
              <a:rPr lang="en-GB" sz="2800" b="1" dirty="0"/>
              <a:t>want</a:t>
            </a:r>
            <a:r>
              <a:rPr lang="en-GB" sz="2800" dirty="0"/>
              <a:t>, and who have the </a:t>
            </a:r>
            <a:r>
              <a:rPr lang="en-GB" sz="2800" b="1" dirty="0"/>
              <a:t>resources</a:t>
            </a:r>
            <a:r>
              <a:rPr lang="en-GB" sz="2800" dirty="0"/>
              <a:t> to engage in the transaction. </a:t>
            </a:r>
          </a:p>
          <a:p>
            <a:pPr marL="0" indent="0">
              <a:buNone/>
            </a:pPr>
            <a:endParaRPr lang="en-GB" dirty="0"/>
          </a:p>
        </p:txBody>
      </p:sp>
      <p:sp>
        <p:nvSpPr>
          <p:cNvPr id="4" name="Date Placeholder 3">
            <a:extLst>
              <a:ext uri="{FF2B5EF4-FFF2-40B4-BE49-F238E27FC236}">
                <a16:creationId xmlns:a16="http://schemas.microsoft.com/office/drawing/2014/main" id="{7641EE61-1426-45AA-A067-F8F59394828B}"/>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332235FC-1D37-430A-B46D-B31C3480F020}"/>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pic>
        <p:nvPicPr>
          <p:cNvPr id="1026" name="Picture 2" descr="Empty market stall clipart design ...">
            <a:extLst>
              <a:ext uri="{FF2B5EF4-FFF2-40B4-BE49-F238E27FC236}">
                <a16:creationId xmlns:a16="http://schemas.microsoft.com/office/drawing/2014/main" id="{BD49E8E5-5F2D-BC4E-7050-AD109DA35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5632" y="4071124"/>
            <a:ext cx="1878856" cy="1518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181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1BBD4-35C7-09B6-66A2-C0F1232D6E8B}"/>
              </a:ext>
            </a:extLst>
          </p:cNvPr>
          <p:cNvSpPr>
            <a:spLocks noGrp="1"/>
          </p:cNvSpPr>
          <p:nvPr>
            <p:ph type="title"/>
          </p:nvPr>
        </p:nvSpPr>
        <p:spPr/>
        <p:txBody>
          <a:bodyPr/>
          <a:lstStyle/>
          <a:p>
            <a:r>
              <a:rPr lang="en-GB" sz="3600" b="1" dirty="0"/>
              <a:t>Individual Customers (B2C)</a:t>
            </a:r>
          </a:p>
        </p:txBody>
      </p:sp>
      <p:sp>
        <p:nvSpPr>
          <p:cNvPr id="3" name="Content Placeholder 2">
            <a:extLst>
              <a:ext uri="{FF2B5EF4-FFF2-40B4-BE49-F238E27FC236}">
                <a16:creationId xmlns:a16="http://schemas.microsoft.com/office/drawing/2014/main" id="{F57D4751-7783-9148-4689-C180B5137562}"/>
              </a:ext>
            </a:extLst>
          </p:cNvPr>
          <p:cNvSpPr>
            <a:spLocks noGrp="1"/>
          </p:cNvSpPr>
          <p:nvPr>
            <p:ph idx="1"/>
          </p:nvPr>
        </p:nvSpPr>
        <p:spPr/>
        <p:txBody>
          <a:bodyPr/>
          <a:lstStyle/>
          <a:p>
            <a:r>
              <a:rPr lang="en-GB" sz="2800" dirty="0"/>
              <a:t>Ultimate customers purchase goods and services for their own personal use or the use of others in their immediate household. </a:t>
            </a:r>
          </a:p>
          <a:p>
            <a:r>
              <a:rPr lang="en-GB" sz="2800" dirty="0"/>
              <a:t>These purchases are referred to as consumer goods and services that fulfil a </a:t>
            </a:r>
            <a:r>
              <a:rPr lang="en-GB" sz="2800" b="1" dirty="0"/>
              <a:t>want</a:t>
            </a:r>
            <a:r>
              <a:rPr lang="en-GB" sz="2800" dirty="0"/>
              <a:t>, </a:t>
            </a:r>
            <a:r>
              <a:rPr lang="en-GB" sz="2800" b="1" dirty="0"/>
              <a:t>need</a:t>
            </a:r>
            <a:r>
              <a:rPr lang="en-GB" sz="2800" dirty="0"/>
              <a:t>, or sometimes </a:t>
            </a:r>
            <a:r>
              <a:rPr lang="en-GB" sz="2800" b="1" dirty="0"/>
              <a:t>both</a:t>
            </a:r>
            <a:r>
              <a:rPr lang="en-GB" sz="2800" dirty="0"/>
              <a:t>.</a:t>
            </a:r>
          </a:p>
          <a:p>
            <a:endParaRPr lang="en-GB" dirty="0"/>
          </a:p>
        </p:txBody>
      </p:sp>
      <p:sp>
        <p:nvSpPr>
          <p:cNvPr id="4" name="Date Placeholder 3">
            <a:extLst>
              <a:ext uri="{FF2B5EF4-FFF2-40B4-BE49-F238E27FC236}">
                <a16:creationId xmlns:a16="http://schemas.microsoft.com/office/drawing/2014/main" id="{DDC10A01-E869-DC73-820A-16BB91220E1A}"/>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EFF3F47-31F2-31F2-4E70-A923AE1FF6C9}"/>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1366663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5658B-9A44-BCE2-634F-D2B9579E7097}"/>
              </a:ext>
            </a:extLst>
          </p:cNvPr>
          <p:cNvSpPr>
            <a:spLocks noGrp="1"/>
          </p:cNvSpPr>
          <p:nvPr>
            <p:ph type="title"/>
          </p:nvPr>
        </p:nvSpPr>
        <p:spPr/>
        <p:txBody>
          <a:bodyPr/>
          <a:lstStyle/>
          <a:p>
            <a:r>
              <a:rPr lang="en-GB" sz="3600" b="1" dirty="0"/>
              <a:t>Organisational Customers (B2B)</a:t>
            </a:r>
          </a:p>
        </p:txBody>
      </p:sp>
      <p:sp>
        <p:nvSpPr>
          <p:cNvPr id="3" name="Content Placeholder 2">
            <a:extLst>
              <a:ext uri="{FF2B5EF4-FFF2-40B4-BE49-F238E27FC236}">
                <a16:creationId xmlns:a16="http://schemas.microsoft.com/office/drawing/2014/main" id="{CC84B0B8-3115-CA1E-A343-B002A02FAF34}"/>
              </a:ext>
            </a:extLst>
          </p:cNvPr>
          <p:cNvSpPr>
            <a:spLocks noGrp="1"/>
          </p:cNvSpPr>
          <p:nvPr>
            <p:ph idx="1"/>
          </p:nvPr>
        </p:nvSpPr>
        <p:spPr/>
        <p:txBody>
          <a:bodyPr/>
          <a:lstStyle/>
          <a:p>
            <a:r>
              <a:rPr lang="en-GB" sz="2800" dirty="0"/>
              <a:t>Organisational customers buy goods and services for resale, as inputs to the production of other goods or services, or for use in the day-to-day operations of the organisation. </a:t>
            </a:r>
          </a:p>
          <a:p>
            <a:r>
              <a:rPr lang="en-GB" sz="2800" dirty="0"/>
              <a:t>These purchases are categorised as industrial goods and services.</a:t>
            </a:r>
          </a:p>
          <a:p>
            <a:endParaRPr lang="en-GB" dirty="0"/>
          </a:p>
        </p:txBody>
      </p:sp>
      <p:sp>
        <p:nvSpPr>
          <p:cNvPr id="4" name="Date Placeholder 3">
            <a:extLst>
              <a:ext uri="{FF2B5EF4-FFF2-40B4-BE49-F238E27FC236}">
                <a16:creationId xmlns:a16="http://schemas.microsoft.com/office/drawing/2014/main" id="{C9B35125-8EB8-6E10-A4FB-4D5856820E21}"/>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7C8E0D7A-989B-F04A-3980-4B5FF027C151}"/>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33742514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0B20-EBE8-4165-95C7-F9666C66855F}"/>
              </a:ext>
            </a:extLst>
          </p:cNvPr>
          <p:cNvSpPr>
            <a:spLocks noGrp="1"/>
          </p:cNvSpPr>
          <p:nvPr>
            <p:ph type="title"/>
          </p:nvPr>
        </p:nvSpPr>
        <p:spPr/>
        <p:txBody>
          <a:bodyPr/>
          <a:lstStyle/>
          <a:p>
            <a:r>
              <a:rPr lang="en-GB" sz="3600" b="1" dirty="0"/>
              <a:t>Current Trends in Marketing</a:t>
            </a:r>
          </a:p>
        </p:txBody>
      </p:sp>
      <p:sp>
        <p:nvSpPr>
          <p:cNvPr id="3" name="Content Placeholder 2">
            <a:extLst>
              <a:ext uri="{FF2B5EF4-FFF2-40B4-BE49-F238E27FC236}">
                <a16:creationId xmlns:a16="http://schemas.microsoft.com/office/drawing/2014/main" id="{2C86D795-4CD4-493E-B584-4E7A9C5B54DD}"/>
              </a:ext>
            </a:extLst>
          </p:cNvPr>
          <p:cNvSpPr>
            <a:spLocks noGrp="1"/>
          </p:cNvSpPr>
          <p:nvPr>
            <p:ph idx="1"/>
          </p:nvPr>
        </p:nvSpPr>
        <p:spPr/>
        <p:txBody>
          <a:bodyPr/>
          <a:lstStyle/>
          <a:p>
            <a:r>
              <a:rPr lang="en-GB" dirty="0"/>
              <a:t>The Societal Marketing Concept</a:t>
            </a:r>
          </a:p>
          <a:p>
            <a:r>
              <a:rPr lang="en-GB" dirty="0"/>
              <a:t>Mass Customisation</a:t>
            </a:r>
          </a:p>
          <a:p>
            <a:r>
              <a:rPr lang="en-GB" dirty="0"/>
              <a:t>Online, mobile, and social media Marketing</a:t>
            </a:r>
          </a:p>
          <a:p>
            <a:pPr marL="0" indent="0">
              <a:buNone/>
            </a:pPr>
            <a:endParaRPr lang="en-GB" dirty="0"/>
          </a:p>
        </p:txBody>
      </p:sp>
      <p:sp>
        <p:nvSpPr>
          <p:cNvPr id="4" name="Date Placeholder 3">
            <a:extLst>
              <a:ext uri="{FF2B5EF4-FFF2-40B4-BE49-F238E27FC236}">
                <a16:creationId xmlns:a16="http://schemas.microsoft.com/office/drawing/2014/main" id="{ECA4CFA3-D651-4241-BA21-76E0CAB19E6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C84113D-B5FF-4EDF-8CD5-5E2226391AD8}"/>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248035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EB73E-AA15-4C55-AA2D-DB03BAB51DDF}"/>
              </a:ext>
            </a:extLst>
          </p:cNvPr>
          <p:cNvSpPr>
            <a:spLocks noGrp="1"/>
          </p:cNvSpPr>
          <p:nvPr>
            <p:ph type="title"/>
          </p:nvPr>
        </p:nvSpPr>
        <p:spPr/>
        <p:txBody>
          <a:bodyPr/>
          <a:lstStyle/>
          <a:p>
            <a:r>
              <a:rPr lang="en-GB" sz="3600" b="1" dirty="0"/>
              <a:t>Future Trends in Marketing</a:t>
            </a:r>
          </a:p>
        </p:txBody>
      </p:sp>
      <p:sp>
        <p:nvSpPr>
          <p:cNvPr id="3" name="Content Placeholder 2">
            <a:extLst>
              <a:ext uri="{FF2B5EF4-FFF2-40B4-BE49-F238E27FC236}">
                <a16:creationId xmlns:a16="http://schemas.microsoft.com/office/drawing/2014/main" id="{BBB56659-FF31-4137-A040-D9354ADDFDA8}"/>
              </a:ext>
            </a:extLst>
          </p:cNvPr>
          <p:cNvSpPr>
            <a:spLocks noGrp="1"/>
          </p:cNvSpPr>
          <p:nvPr>
            <p:ph idx="1"/>
          </p:nvPr>
        </p:nvSpPr>
        <p:spPr/>
        <p:txBody>
          <a:bodyPr/>
          <a:lstStyle/>
          <a:p>
            <a:r>
              <a:rPr lang="en-GB" dirty="0"/>
              <a:t>Virtual Reality</a:t>
            </a:r>
          </a:p>
          <a:p>
            <a:r>
              <a:rPr lang="en-GB" dirty="0"/>
              <a:t>Green Marketing</a:t>
            </a:r>
          </a:p>
          <a:p>
            <a:r>
              <a:rPr lang="en-GB" dirty="0"/>
              <a:t>Sustainable Marketing</a:t>
            </a:r>
          </a:p>
          <a:p>
            <a:pPr marL="0" indent="0">
              <a:buNone/>
            </a:pPr>
            <a:endParaRPr lang="en-GB" dirty="0"/>
          </a:p>
        </p:txBody>
      </p:sp>
      <p:sp>
        <p:nvSpPr>
          <p:cNvPr id="4" name="Date Placeholder 3">
            <a:extLst>
              <a:ext uri="{FF2B5EF4-FFF2-40B4-BE49-F238E27FC236}">
                <a16:creationId xmlns:a16="http://schemas.microsoft.com/office/drawing/2014/main" id="{CDD2528A-A6E3-4E11-A985-45082C0D8E28}"/>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4F2F0338-8E4F-4D6A-B28E-8FAFB0041665}"/>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pic>
        <p:nvPicPr>
          <p:cNvPr id="4098" name="Picture 2" descr="Mail Marketing PNG Transparent ...">
            <a:extLst>
              <a:ext uri="{FF2B5EF4-FFF2-40B4-BE49-F238E27FC236}">
                <a16:creationId xmlns:a16="http://schemas.microsoft.com/office/drawing/2014/main" id="{683C5465-B843-2FB4-AD4A-58CB270C7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964533"/>
            <a:ext cx="3225800" cy="251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818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C9193-C831-8F92-84B1-3FAC7FEC7D95}"/>
              </a:ext>
            </a:extLst>
          </p:cNvPr>
          <p:cNvSpPr>
            <a:spLocks noGrp="1"/>
          </p:cNvSpPr>
          <p:nvPr>
            <p:ph type="title"/>
          </p:nvPr>
        </p:nvSpPr>
        <p:spPr/>
        <p:txBody>
          <a:bodyPr/>
          <a:lstStyle/>
          <a:p>
            <a:r>
              <a:rPr lang="en-GB" sz="3600" b="1" dirty="0"/>
              <a:t>Group Activity </a:t>
            </a:r>
          </a:p>
        </p:txBody>
      </p:sp>
      <p:sp>
        <p:nvSpPr>
          <p:cNvPr id="3" name="Content Placeholder 2">
            <a:extLst>
              <a:ext uri="{FF2B5EF4-FFF2-40B4-BE49-F238E27FC236}">
                <a16:creationId xmlns:a16="http://schemas.microsoft.com/office/drawing/2014/main" id="{1B3C83A2-33C3-145D-5742-B8A4F51E25E4}"/>
              </a:ext>
            </a:extLst>
          </p:cNvPr>
          <p:cNvSpPr>
            <a:spLocks noGrp="1"/>
          </p:cNvSpPr>
          <p:nvPr>
            <p:ph idx="1"/>
          </p:nvPr>
        </p:nvSpPr>
        <p:spPr/>
        <p:txBody>
          <a:bodyPr/>
          <a:lstStyle/>
          <a:p>
            <a:r>
              <a:rPr lang="en-GB" dirty="0"/>
              <a:t>Form groups and search for a company, organisation, or any brand’s website that has a link to Facebook, Google+, YouTube, and/or Pinterest. </a:t>
            </a:r>
          </a:p>
          <a:p>
            <a:r>
              <a:rPr lang="en-GB" dirty="0"/>
              <a:t>Click on the links and describe in detail how that company is using social media to market its product. </a:t>
            </a:r>
          </a:p>
        </p:txBody>
      </p:sp>
      <p:sp>
        <p:nvSpPr>
          <p:cNvPr id="4" name="Date Placeholder 3">
            <a:extLst>
              <a:ext uri="{FF2B5EF4-FFF2-40B4-BE49-F238E27FC236}">
                <a16:creationId xmlns:a16="http://schemas.microsoft.com/office/drawing/2014/main" id="{8C6CA593-2431-B56E-0134-ABEDE805A8F4}"/>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62454DC8-C668-E390-B9AF-5A617A69A046}"/>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104807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693B1-C10C-5B5D-C984-B9BDD1A69336}"/>
              </a:ext>
            </a:extLst>
          </p:cNvPr>
          <p:cNvSpPr>
            <a:spLocks noGrp="1"/>
          </p:cNvSpPr>
          <p:nvPr>
            <p:ph type="title"/>
          </p:nvPr>
        </p:nvSpPr>
        <p:spPr/>
        <p:txBody>
          <a:bodyPr/>
          <a:lstStyle/>
          <a:p>
            <a:r>
              <a:rPr lang="en-GB" sz="3600" b="1" dirty="0"/>
              <a:t>References</a:t>
            </a:r>
          </a:p>
        </p:txBody>
      </p:sp>
      <p:sp>
        <p:nvSpPr>
          <p:cNvPr id="3" name="Content Placeholder 2">
            <a:extLst>
              <a:ext uri="{FF2B5EF4-FFF2-40B4-BE49-F238E27FC236}">
                <a16:creationId xmlns:a16="http://schemas.microsoft.com/office/drawing/2014/main" id="{7B48ADF5-1DBB-1B42-3C8E-34D32D17BBA8}"/>
              </a:ext>
            </a:extLst>
          </p:cNvPr>
          <p:cNvSpPr>
            <a:spLocks noGrp="1"/>
          </p:cNvSpPr>
          <p:nvPr>
            <p:ph idx="1"/>
          </p:nvPr>
        </p:nvSpPr>
        <p:spPr/>
        <p:txBody>
          <a:bodyPr/>
          <a:lstStyle/>
          <a:p>
            <a:pPr marL="342900" lvl="0" indent="-342900">
              <a:buSzPts val="1000"/>
              <a:buFont typeface="Symbol" pitchFamily="2" charset="2"/>
              <a:buChar char=""/>
              <a:tabLst>
                <a:tab pos="4572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Cahill, D.J. (1997) ‘Target marketing and segmentation: Valid and useful tools for marketing’,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Management Decision</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35(1), pp. 10–13. Available at: </a:t>
            </a:r>
            <a:r>
              <a:rPr lang="en-GB" sz="20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https://doi.org/10.1108/00251749710160133</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lvl="0" indent="-342900">
              <a:buSzPts val="1000"/>
              <a:buFont typeface="Symbol" pitchFamily="2" charset="2"/>
              <a:buChar char=""/>
              <a:tabLst>
                <a:tab pos="4572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CIM (2019) ‘Marketing qualifications, training and membership | CIM’. Available at: </a:t>
            </a:r>
            <a:r>
              <a:rPr lang="en-GB" sz="20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https://www.cim.co.uk/</a:t>
            </a:r>
            <a:r>
              <a:rPr lang="en-GB" sz="20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rPr>
              <a:t> </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(Accessed: 04 February 2025)</a:t>
            </a:r>
          </a:p>
          <a:p>
            <a:pPr marL="342900" lvl="0" indent="-342900">
              <a:buSzPts val="1000"/>
              <a:buFont typeface="Symbol" pitchFamily="2" charset="2"/>
              <a:buChar char=""/>
              <a:tabLst>
                <a:tab pos="457200" algn="l"/>
              </a:tabLst>
            </a:pP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Dibb</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S., Simkin, L., Pride, W.M. and Ferrell, O.C. (2019)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Marketing concepts and strategies.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8th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edn</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Andover: Cengage Learning EMEA.</a:t>
            </a:r>
          </a:p>
          <a:p>
            <a:pPr marL="342900" lvl="0" indent="-342900">
              <a:buSzPts val="1000"/>
              <a:buFont typeface="Symbol" pitchFamily="2" charset="2"/>
              <a:buChar char=""/>
              <a:tabLst>
                <a:tab pos="4572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Kotler, P. and Keller, K.L. (2016)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Marketing management.</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15th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edn</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Boston: Pearson.</a:t>
            </a:r>
          </a:p>
          <a:p>
            <a:pPr marL="342900" lvl="0" indent="-342900">
              <a:buSzPts val="1000"/>
              <a:buFont typeface="Symbol" pitchFamily="2" charset="2"/>
              <a:buChar char=""/>
              <a:tabLst>
                <a:tab pos="4572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Kotler, P., Armstrong, G., Harris, L. and Piercy, N. (2020)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Principles of marketing.</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8th European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edn</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Harlow: Pearson.</a:t>
            </a:r>
          </a:p>
          <a:p>
            <a:pPr marL="0" indent="0">
              <a:buNone/>
            </a:pPr>
            <a:endParaRPr lang="en-GB" sz="2000" dirty="0"/>
          </a:p>
        </p:txBody>
      </p:sp>
      <p:sp>
        <p:nvSpPr>
          <p:cNvPr id="4" name="Date Placeholder 3">
            <a:extLst>
              <a:ext uri="{FF2B5EF4-FFF2-40B4-BE49-F238E27FC236}">
                <a16:creationId xmlns:a16="http://schemas.microsoft.com/office/drawing/2014/main" id="{4444A3C9-57BE-5B37-2B7C-1592D2E83FC3}"/>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FCC96D7B-5FB2-5C3A-22BF-11370BC1EFB0}"/>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48164871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2869</TotalTime>
  <Words>1477</Words>
  <Application>Microsoft Macintosh PowerPoint</Application>
  <PresentationFormat>On-screen Show (4:3)</PresentationFormat>
  <Paragraphs>157</Paragraphs>
  <Slides>24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-webkit-standard</vt:lpstr>
      <vt:lpstr>Aptos</vt:lpstr>
      <vt:lpstr>Arial</vt:lpstr>
      <vt:lpstr>Corben</vt:lpstr>
      <vt:lpstr>Myriad Pro</vt:lpstr>
      <vt:lpstr>Symbol</vt:lpstr>
      <vt:lpstr>Verdana</vt:lpstr>
      <vt:lpstr>20140311PresentationUWTSDTemplate</vt:lpstr>
      <vt:lpstr>Introduction to Marketing LCMB7024          Week 1 – Session 1 </vt:lpstr>
      <vt:lpstr>Content of the Session</vt:lpstr>
      <vt:lpstr>Testing your knowledge  | 10 minutes |</vt:lpstr>
      <vt:lpstr>What is Marketing? (1 of 4)</vt:lpstr>
      <vt:lpstr>Marketing Definition</vt:lpstr>
      <vt:lpstr> Marketing Definition</vt:lpstr>
      <vt:lpstr>Marketing Characteristics</vt:lpstr>
      <vt:lpstr>Marketing Process</vt:lpstr>
      <vt:lpstr>Understanding Marketplace and Customer Needs  </vt:lpstr>
      <vt:lpstr>Discussion Question</vt:lpstr>
      <vt:lpstr>1. Needs, wants, and demand </vt:lpstr>
      <vt:lpstr> Need </vt:lpstr>
      <vt:lpstr>Want</vt:lpstr>
      <vt:lpstr>Demand</vt:lpstr>
      <vt:lpstr>2. Market Offerings (Goods, Services, and Experiences)</vt:lpstr>
      <vt:lpstr>3. Value and Satisfaction</vt:lpstr>
      <vt:lpstr>4. Exchanges and Relationships</vt:lpstr>
      <vt:lpstr> 5. Market </vt:lpstr>
      <vt:lpstr>Individual Customers (B2C)</vt:lpstr>
      <vt:lpstr>Organisational Customers (B2B)</vt:lpstr>
      <vt:lpstr>Current Trends in Marketing</vt:lpstr>
      <vt:lpstr>Future Trends in Marketing</vt:lpstr>
      <vt:lpstr>Group Activity </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143</cp:revision>
  <cp:lastPrinted>2018-07-09T15:27:01Z</cp:lastPrinted>
  <dcterms:created xsi:type="dcterms:W3CDTF">2002-10-07T19:43:58Z</dcterms:created>
  <dcterms:modified xsi:type="dcterms:W3CDTF">2025-03-05T11:01:26Z</dcterms:modified>
</cp:coreProperties>
</file>