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7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0BC5D3B-361C-467D-B0A5-2A5A230D2D8B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AF80B46-126E-4254-992F-5415C95D13D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Healthcare Organisation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</a:t>
            </a:r>
            <a:r>
              <a:rPr lang="en-GB" dirty="0" err="1" smtClean="0"/>
              <a:t>J.Comerasamy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What is Health?</a:t>
            </a:r>
          </a:p>
          <a:p>
            <a:r>
              <a:rPr lang="en-GB" dirty="0" smtClean="0"/>
              <a:t>Define Health Care / Health Care Needs</a:t>
            </a:r>
          </a:p>
          <a:p>
            <a:r>
              <a:rPr lang="en-GB" dirty="0" smtClean="0"/>
              <a:t>How Can Health Care Be Provided Efficiently / Effectively?</a:t>
            </a:r>
          </a:p>
          <a:p>
            <a:r>
              <a:rPr lang="en-GB" dirty="0" smtClean="0"/>
              <a:t>How are Health Care Organisations Set?</a:t>
            </a:r>
          </a:p>
          <a:p>
            <a:r>
              <a:rPr lang="en-GB" dirty="0" smtClean="0"/>
              <a:t>How Do They Meet The Health Care Needs of Society?</a:t>
            </a:r>
          </a:p>
          <a:p>
            <a:r>
              <a:rPr lang="en-GB" dirty="0" smtClean="0"/>
              <a:t>Identify Key Factors That May Have Led to Rising Health Care Costs?</a:t>
            </a:r>
          </a:p>
          <a:p>
            <a:r>
              <a:rPr lang="en-GB" dirty="0" smtClean="0"/>
              <a:t>Identify Key Ethical Issues Resulting From Attempts to Control Costs?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Review Health / Health Care Organisations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Government Health Service</a:t>
            </a:r>
          </a:p>
          <a:p>
            <a:r>
              <a:rPr lang="en-GB" dirty="0" smtClean="0"/>
              <a:t>Private Health Care Services</a:t>
            </a:r>
          </a:p>
          <a:p>
            <a:r>
              <a:rPr lang="en-GB" dirty="0" smtClean="0"/>
              <a:t>Voluntary Health Care Services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Services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Acute Care</a:t>
            </a:r>
          </a:p>
          <a:p>
            <a:r>
              <a:rPr lang="en-GB" dirty="0" err="1" smtClean="0"/>
              <a:t>Longterm</a:t>
            </a:r>
            <a:r>
              <a:rPr lang="en-GB" dirty="0" smtClean="0"/>
              <a:t> Care</a:t>
            </a:r>
          </a:p>
          <a:p>
            <a:r>
              <a:rPr lang="en-GB" dirty="0" smtClean="0"/>
              <a:t>Community Care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Care Professionals Face Complex Issues and Practical Difficulties To Keep Organisations Financially Viable</a:t>
            </a:r>
          </a:p>
          <a:p>
            <a:r>
              <a:rPr lang="en-GB" dirty="0" smtClean="0"/>
              <a:t>Changes are Taking Place in Payment, Delivery, and Social Systems</a:t>
            </a:r>
          </a:p>
          <a:p>
            <a:r>
              <a:rPr lang="en-GB" dirty="0" smtClean="0"/>
              <a:t>Health Care Professionals are Faced With Trying to Meet Their Organisation’s Health Related Mission In An Environment of Extreme Cost Pressure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		Issues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Rising Health Care Costs</a:t>
            </a:r>
          </a:p>
          <a:p>
            <a:r>
              <a:rPr lang="en-GB" dirty="0" smtClean="0"/>
              <a:t>Efforts To Control Costs</a:t>
            </a:r>
          </a:p>
          <a:p>
            <a:r>
              <a:rPr lang="en-GB" dirty="0" smtClean="0"/>
              <a:t>Cost Control Issues With Ethical Concerns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Issues Affecting Health Care Providers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Cost To Keep People Healthy Has Increased </a:t>
            </a:r>
            <a:r>
              <a:rPr lang="en-GB" dirty="0" err="1" smtClean="0"/>
              <a:t>Sixfolds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smtClean="0"/>
              <a:t>Zelman&amp; Others (2003)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Rising Health Care Costs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Payment System</a:t>
            </a:r>
          </a:p>
          <a:p>
            <a:r>
              <a:rPr lang="en-GB" dirty="0" smtClean="0"/>
              <a:t>Technology</a:t>
            </a:r>
          </a:p>
          <a:p>
            <a:r>
              <a:rPr lang="en-GB" dirty="0" smtClean="0"/>
              <a:t>The Aging Population</a:t>
            </a:r>
          </a:p>
          <a:p>
            <a:r>
              <a:rPr lang="en-GB" dirty="0" smtClean="0"/>
              <a:t>Chronic Diseases</a:t>
            </a:r>
          </a:p>
          <a:p>
            <a:r>
              <a:rPr lang="en-GB" dirty="0" smtClean="0"/>
              <a:t>Prescription Drug Costs</a:t>
            </a:r>
          </a:p>
          <a:p>
            <a:r>
              <a:rPr lang="en-GB" dirty="0" smtClean="0"/>
              <a:t>Litigation</a:t>
            </a:r>
          </a:p>
          <a:p>
            <a:r>
              <a:rPr lang="en-GB" dirty="0" smtClean="0"/>
              <a:t>The Uninsured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Contributory  Factors To Higher Costs Of Health Care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Government funded</a:t>
            </a:r>
          </a:p>
          <a:p>
            <a:r>
              <a:rPr lang="en-GB" dirty="0" smtClean="0"/>
              <a:t>Private Health care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Payment System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Benefit of Health Care Technology Has Been Great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Benefit to Premature Infants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Benefits To Transplant</a:t>
            </a:r>
          </a:p>
          <a:p>
            <a:r>
              <a:rPr lang="en-GB" dirty="0" smtClean="0"/>
              <a:t>Associated Costs Have Been Tremendous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Technology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Retrospective Review</a:t>
            </a:r>
          </a:p>
          <a:p>
            <a:pPr>
              <a:buFontTx/>
              <a:buChar char="-"/>
            </a:pPr>
            <a:r>
              <a:rPr lang="en-GB" dirty="0" smtClean="0"/>
              <a:t>Reviewing services after they have been performed and only reimbursing for those services deemed medically necessary by the </a:t>
            </a:r>
            <a:r>
              <a:rPr lang="en-GB" dirty="0" err="1" smtClean="0"/>
              <a:t>payor</a:t>
            </a:r>
            <a:endParaRPr lang="en-GB" dirty="0" smtClean="0"/>
          </a:p>
          <a:p>
            <a:r>
              <a:rPr lang="en-GB" dirty="0" smtClean="0"/>
              <a:t>Concurrent Review</a:t>
            </a:r>
          </a:p>
          <a:p>
            <a:pPr>
              <a:buNone/>
            </a:pPr>
            <a:r>
              <a:rPr lang="en-GB" dirty="0" smtClean="0"/>
              <a:t>- Monitoring appropriateness and medical necessity of a hospital stay while the patient is in hospital , and implementing discharge planning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Effects By Payers To Control Health Care Costs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Preadmission Certification and Second Opinions</a:t>
            </a:r>
          </a:p>
          <a:p>
            <a:pPr>
              <a:buFontTx/>
              <a:buChar char="-"/>
            </a:pPr>
            <a:r>
              <a:rPr lang="en-GB" dirty="0" smtClean="0"/>
              <a:t>Requiring prior approval or review of services to determine appropriateness of care</a:t>
            </a:r>
          </a:p>
          <a:p>
            <a:r>
              <a:rPr lang="en-GB" dirty="0" smtClean="0"/>
              <a:t>Prospective Payment</a:t>
            </a:r>
          </a:p>
          <a:p>
            <a:pPr>
              <a:buNone/>
            </a:pPr>
            <a:r>
              <a:rPr lang="en-GB" dirty="0" smtClean="0"/>
              <a:t>- Predetermined payments for services in advance based upon common use of resources for that service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Gatekeepers</a:t>
            </a:r>
          </a:p>
          <a:p>
            <a:pPr>
              <a:buFontTx/>
              <a:buChar char="-"/>
            </a:pPr>
            <a:r>
              <a:rPr lang="en-GB" dirty="0" smtClean="0"/>
              <a:t>Requiring a patient to obtain a referral from his or her primary care physician, the ‘gatekeeper, before going to see a specialist</a:t>
            </a:r>
          </a:p>
          <a:p>
            <a:pPr>
              <a:buNone/>
            </a:pPr>
            <a:r>
              <a:rPr lang="en-GB" dirty="0" smtClean="0"/>
              <a:t>- Requiring providers to have their capital expenditures preapproved by an independent state agency to avoid unnecessary duplication of services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Providers Networks</a:t>
            </a:r>
          </a:p>
          <a:p>
            <a:pPr>
              <a:buFontTx/>
              <a:buChar char="-"/>
            </a:pPr>
            <a:r>
              <a:rPr lang="en-GB" dirty="0" smtClean="0"/>
              <a:t>Requiring a patient to select from a preapproved list of providers</a:t>
            </a:r>
          </a:p>
          <a:p>
            <a:r>
              <a:rPr lang="en-GB" dirty="0" smtClean="0"/>
              <a:t>Deductibles and Copayments</a:t>
            </a:r>
          </a:p>
          <a:p>
            <a:pPr>
              <a:buNone/>
            </a:pPr>
            <a:r>
              <a:rPr lang="en-GB" dirty="0" smtClean="0"/>
              <a:t>- Requiring patients to pay for part of their own care up to a given amount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Steerage and Discounts</a:t>
            </a:r>
          </a:p>
          <a:p>
            <a:pPr>
              <a:buFontTx/>
              <a:buChar char="-"/>
            </a:pPr>
            <a:r>
              <a:rPr lang="en-GB" dirty="0" smtClean="0"/>
              <a:t>Agreeing to send patients to providers in return for discounted services</a:t>
            </a:r>
          </a:p>
          <a:p>
            <a:r>
              <a:rPr lang="en-GB" dirty="0" smtClean="0"/>
              <a:t>Case Rates</a:t>
            </a:r>
          </a:p>
          <a:p>
            <a:pPr>
              <a:buNone/>
            </a:pPr>
            <a:r>
              <a:rPr lang="en-GB" dirty="0" smtClean="0"/>
              <a:t>- Setting reimbursement depending on the type of case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Penalties</a:t>
            </a:r>
          </a:p>
          <a:p>
            <a:pPr>
              <a:buNone/>
            </a:pPr>
            <a:r>
              <a:rPr lang="en-GB" dirty="0" smtClean="0"/>
              <a:t>-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Diagnosis Related Groups</a:t>
            </a:r>
          </a:p>
          <a:p>
            <a:pPr>
              <a:buFontTx/>
              <a:buChar char="-"/>
            </a:pPr>
            <a:r>
              <a:rPr lang="en-GB" dirty="0" smtClean="0"/>
              <a:t>Reimbursement of a fixed amount based upon the patient’s discharge diagnosis</a:t>
            </a:r>
          </a:p>
          <a:p>
            <a:r>
              <a:rPr lang="en-GB" dirty="0" smtClean="0"/>
              <a:t>Capitation</a:t>
            </a:r>
          </a:p>
          <a:p>
            <a:pPr>
              <a:buNone/>
            </a:pPr>
            <a:r>
              <a:rPr lang="en-GB" dirty="0" smtClean="0"/>
              <a:t>The provider receives a set of payment to provide health care services to a population for a defined time period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Payments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Global Payment</a:t>
            </a:r>
          </a:p>
          <a:p>
            <a:pPr>
              <a:buNone/>
            </a:pPr>
            <a:r>
              <a:rPr lang="en-GB" dirty="0" smtClean="0"/>
              <a:t>- Each provider is paid separately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Faced with  restrictions on payments, providers have become increasingly concerned with controlling costs</a:t>
            </a:r>
          </a:p>
          <a:p>
            <a:r>
              <a:rPr lang="en-GB" dirty="0" smtClean="0"/>
              <a:t>Major trends have resulted in redesigning</a:t>
            </a:r>
          </a:p>
          <a:p>
            <a:pPr>
              <a:buFontTx/>
              <a:buChar char="-"/>
            </a:pPr>
            <a:r>
              <a:rPr lang="en-GB" dirty="0" smtClean="0"/>
              <a:t>Shift to outpatient services</a:t>
            </a:r>
          </a:p>
          <a:p>
            <a:pPr>
              <a:buFontTx/>
              <a:buChar char="-"/>
            </a:pPr>
            <a:r>
              <a:rPr lang="en-GB" dirty="0" smtClean="0"/>
              <a:t>New cost accounting systems</a:t>
            </a:r>
          </a:p>
          <a:p>
            <a:pPr>
              <a:buFontTx/>
              <a:buChar char="-"/>
            </a:pPr>
            <a:r>
              <a:rPr lang="en-GB" dirty="0" smtClean="0"/>
              <a:t>Improved information services technology</a:t>
            </a:r>
          </a:p>
          <a:p>
            <a:pPr>
              <a:buFontTx/>
              <a:buChar char="-"/>
            </a:pPr>
            <a:r>
              <a:rPr lang="en-GB" dirty="0" smtClean="0"/>
              <a:t>Mergers and acquisition</a:t>
            </a:r>
          </a:p>
          <a:p>
            <a:pPr>
              <a:buFontTx/>
              <a:buChar char="-"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Cutting Delivery Costs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Dilemmas to balance cost with quality and access</a:t>
            </a:r>
          </a:p>
          <a:p>
            <a:r>
              <a:rPr lang="en-GB" dirty="0" smtClean="0"/>
              <a:t>Several studies have found correlation with</a:t>
            </a:r>
          </a:p>
          <a:p>
            <a:pPr>
              <a:buFontTx/>
              <a:buChar char="-"/>
            </a:pPr>
            <a:r>
              <a:rPr lang="en-GB" dirty="0" smtClean="0"/>
              <a:t>Income</a:t>
            </a:r>
          </a:p>
          <a:p>
            <a:pPr>
              <a:buFontTx/>
              <a:buChar char="-"/>
            </a:pPr>
            <a:r>
              <a:rPr lang="en-GB" dirty="0" smtClean="0"/>
              <a:t>Access</a:t>
            </a:r>
          </a:p>
          <a:p>
            <a:pPr>
              <a:buFontTx/>
              <a:buChar char="-"/>
            </a:pPr>
            <a:r>
              <a:rPr lang="en-GB" dirty="0" smtClean="0"/>
              <a:t>Health Status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Overtones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to control costs without cutting quality</a:t>
            </a:r>
          </a:p>
          <a:p>
            <a:r>
              <a:rPr lang="en-GB" dirty="0" smtClean="0"/>
              <a:t>How to control costs, yet expand access to services</a:t>
            </a:r>
          </a:p>
          <a:p>
            <a:r>
              <a:rPr lang="en-GB" dirty="0" smtClean="0"/>
              <a:t>How to control costs and provide services to those Who cannot pay</a:t>
            </a:r>
          </a:p>
          <a:p>
            <a:r>
              <a:rPr lang="en-GB" dirty="0" smtClean="0"/>
              <a:t>How to control costs and provide expensive treatments to special populations</a:t>
            </a:r>
          </a:p>
          <a:p>
            <a:r>
              <a:rPr lang="en-GB" dirty="0" smtClean="0"/>
              <a:t>How to control costs and still offer services that are typically reimbursed below costs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control costs and not over-restrict the use of </a:t>
            </a:r>
            <a:r>
              <a:rPr lang="en-GB" smtClean="0"/>
              <a:t>special surgical </a:t>
            </a:r>
            <a:r>
              <a:rPr lang="en-GB" dirty="0" smtClean="0"/>
              <a:t>procedures</a:t>
            </a:r>
          </a:p>
          <a:p>
            <a:r>
              <a:rPr lang="en-GB" dirty="0" smtClean="0"/>
              <a:t>How to ration health care services based upon medical effectiveness</a:t>
            </a:r>
          </a:p>
          <a:p>
            <a:r>
              <a:rPr lang="en-GB" dirty="0" smtClean="0"/>
              <a:t>How to weigh societal benefits against individual benefits when there are limited resources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err="1" smtClean="0"/>
              <a:t>Folland</a:t>
            </a:r>
            <a:r>
              <a:rPr lang="en-GB" dirty="0" smtClean="0"/>
              <a:t>, S. &amp; Others (2007) The Economics Of Health Care. New  Jersey: Prentice Hall</a:t>
            </a:r>
          </a:p>
          <a:p>
            <a:pPr>
              <a:buFont typeface="Arial" pitchFamily="34" charset="0"/>
              <a:buChar char="•"/>
            </a:pPr>
            <a:r>
              <a:rPr lang="en-GB" smtClean="0"/>
              <a:t>Zelman</a:t>
            </a:r>
            <a:r>
              <a:rPr lang="en-GB" dirty="0" smtClean="0"/>
              <a:t>, N &amp; Others (2003). Financial Management Of Health Care Organisation. Oxford: Blackwell Publishing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310</TotalTime>
  <Words>653</Words>
  <Application>Microsoft Office PowerPoint</Application>
  <PresentationFormat>On-screen Show (4:3)</PresentationFormat>
  <Paragraphs>99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Lucida Sans Unicode</vt:lpstr>
      <vt:lpstr>Verdana</vt:lpstr>
      <vt:lpstr>Wingdings</vt:lpstr>
      <vt:lpstr>Wingdings 2</vt:lpstr>
      <vt:lpstr>Wingdings 3</vt:lpstr>
      <vt:lpstr>Concourse</vt:lpstr>
      <vt:lpstr>Healthcare Organisation</vt:lpstr>
      <vt:lpstr>Review Health / Health Care Organisations</vt:lpstr>
      <vt:lpstr>Health Services</vt:lpstr>
      <vt:lpstr>PowerPoint Presentation</vt:lpstr>
      <vt:lpstr>   Issues</vt:lpstr>
      <vt:lpstr>Key Issues Affecting Health Care Providers</vt:lpstr>
      <vt:lpstr>Rising Health Care Costs</vt:lpstr>
      <vt:lpstr>Contributory  Factors To Higher Costs Of Health Care</vt:lpstr>
      <vt:lpstr>Payment System</vt:lpstr>
      <vt:lpstr>Technology</vt:lpstr>
      <vt:lpstr>Effects By Payers To Control Health Care Costs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Payments</vt:lpstr>
      <vt:lpstr>PowerPoint Presentation</vt:lpstr>
      <vt:lpstr>Cutting Delivery Costs</vt:lpstr>
      <vt:lpstr>Ethical Overtones</vt:lpstr>
      <vt:lpstr>Questions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Healthcare Organisation</dc:title>
  <dc:creator>Claudette</dc:creator>
  <cp:lastModifiedBy>Jacqueline</cp:lastModifiedBy>
  <cp:revision>23</cp:revision>
  <dcterms:created xsi:type="dcterms:W3CDTF">2010-07-25T14:55:23Z</dcterms:created>
  <dcterms:modified xsi:type="dcterms:W3CDTF">2017-03-01T15:20:39Z</dcterms:modified>
</cp:coreProperties>
</file>