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1"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A999A-C3E6-4E38-9950-3C54F7A78A82}" v="16" dt="2025-01-24T20:12:20.4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286" autoAdjust="0"/>
    <p:restoredTop sz="94660"/>
  </p:normalViewPr>
  <p:slideViewPr>
    <p:cSldViewPr snapToGrid="0">
      <p:cViewPr varScale="1">
        <p:scale>
          <a:sx n="70" d="100"/>
          <a:sy n="70" d="100"/>
        </p:scale>
        <p:origin x="101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dison Slade" userId="78786d9ad0a9880e" providerId="LiveId" clId="{468A999A-C3E6-4E38-9950-3C54F7A78A82}"/>
    <pc:docChg chg="undo custSel addSld delSld modSld">
      <pc:chgData name="Maddison Slade" userId="78786d9ad0a9880e" providerId="LiveId" clId="{468A999A-C3E6-4E38-9950-3C54F7A78A82}" dt="2025-01-24T20:14:16.699" v="712" actId="1076"/>
      <pc:docMkLst>
        <pc:docMk/>
      </pc:docMkLst>
      <pc:sldChg chg="addSp modSp mod">
        <pc:chgData name="Maddison Slade" userId="78786d9ad0a9880e" providerId="LiveId" clId="{468A999A-C3E6-4E38-9950-3C54F7A78A82}" dt="2025-01-24T20:14:16.699" v="712" actId="1076"/>
        <pc:sldMkLst>
          <pc:docMk/>
          <pc:sldMk cId="2723395053" sldId="256"/>
        </pc:sldMkLst>
        <pc:spChg chg="add mod">
          <ac:chgData name="Maddison Slade" userId="78786d9ad0a9880e" providerId="LiveId" clId="{468A999A-C3E6-4E38-9950-3C54F7A78A82}" dt="2025-01-24T20:14:16.699" v="712" actId="1076"/>
          <ac:spMkLst>
            <pc:docMk/>
            <pc:sldMk cId="2723395053" sldId="256"/>
            <ac:spMk id="4" creationId="{226C48E1-405A-8FE2-B425-2E6C3A4821D0}"/>
          </ac:spMkLst>
        </pc:spChg>
      </pc:sldChg>
      <pc:sldChg chg="addSp modSp mod">
        <pc:chgData name="Maddison Slade" userId="78786d9ad0a9880e" providerId="LiveId" clId="{468A999A-C3E6-4E38-9950-3C54F7A78A82}" dt="2025-01-24T19:11:09.998" v="74" actId="122"/>
        <pc:sldMkLst>
          <pc:docMk/>
          <pc:sldMk cId="2079532588" sldId="258"/>
        </pc:sldMkLst>
        <pc:spChg chg="add mod">
          <ac:chgData name="Maddison Slade" userId="78786d9ad0a9880e" providerId="LiveId" clId="{468A999A-C3E6-4E38-9950-3C54F7A78A82}" dt="2025-01-24T19:11:09.998" v="74" actId="122"/>
          <ac:spMkLst>
            <pc:docMk/>
            <pc:sldMk cId="2079532588" sldId="258"/>
            <ac:spMk id="5" creationId="{E154F3A9-1A0A-51B9-C7B0-70364127C930}"/>
          </ac:spMkLst>
        </pc:spChg>
      </pc:sldChg>
      <pc:sldChg chg="addSp modSp mod">
        <pc:chgData name="Maddison Slade" userId="78786d9ad0a9880e" providerId="LiveId" clId="{468A999A-C3E6-4E38-9950-3C54F7A78A82}" dt="2025-01-24T19:16:48.326" v="137" actId="122"/>
        <pc:sldMkLst>
          <pc:docMk/>
          <pc:sldMk cId="452987026" sldId="260"/>
        </pc:sldMkLst>
        <pc:spChg chg="add mod">
          <ac:chgData name="Maddison Slade" userId="78786d9ad0a9880e" providerId="LiveId" clId="{468A999A-C3E6-4E38-9950-3C54F7A78A82}" dt="2025-01-24T19:16:48.326" v="137" actId="122"/>
          <ac:spMkLst>
            <pc:docMk/>
            <pc:sldMk cId="452987026" sldId="260"/>
            <ac:spMk id="5" creationId="{6D138E04-8F9C-CDD8-387A-954142EBB7BC}"/>
          </ac:spMkLst>
        </pc:spChg>
      </pc:sldChg>
      <pc:sldChg chg="addSp modSp mod">
        <pc:chgData name="Maddison Slade" userId="78786d9ad0a9880e" providerId="LiveId" clId="{468A999A-C3E6-4E38-9950-3C54F7A78A82}" dt="2025-01-24T19:20:22.380" v="171" actId="1076"/>
        <pc:sldMkLst>
          <pc:docMk/>
          <pc:sldMk cId="4050106348" sldId="261"/>
        </pc:sldMkLst>
        <pc:spChg chg="add mod">
          <ac:chgData name="Maddison Slade" userId="78786d9ad0a9880e" providerId="LiveId" clId="{468A999A-C3E6-4E38-9950-3C54F7A78A82}" dt="2025-01-24T19:20:22.380" v="171" actId="1076"/>
          <ac:spMkLst>
            <pc:docMk/>
            <pc:sldMk cId="4050106348" sldId="261"/>
            <ac:spMk id="5" creationId="{2798DD64-D76F-BDEE-500E-FEB9C34FF188}"/>
          </ac:spMkLst>
        </pc:spChg>
      </pc:sldChg>
      <pc:sldChg chg="addSp modSp mod">
        <pc:chgData name="Maddison Slade" userId="78786d9ad0a9880e" providerId="LiveId" clId="{468A999A-C3E6-4E38-9950-3C54F7A78A82}" dt="2025-01-24T19:22:58.662" v="202" actId="1076"/>
        <pc:sldMkLst>
          <pc:docMk/>
          <pc:sldMk cId="1879471059" sldId="262"/>
        </pc:sldMkLst>
        <pc:spChg chg="add mod">
          <ac:chgData name="Maddison Slade" userId="78786d9ad0a9880e" providerId="LiveId" clId="{468A999A-C3E6-4E38-9950-3C54F7A78A82}" dt="2025-01-24T19:22:58.662" v="202" actId="1076"/>
          <ac:spMkLst>
            <pc:docMk/>
            <pc:sldMk cId="1879471059" sldId="262"/>
            <ac:spMk id="5" creationId="{D9A5955A-C5EA-E4CC-4946-01039AB57299}"/>
          </ac:spMkLst>
        </pc:spChg>
      </pc:sldChg>
      <pc:sldChg chg="addSp modSp mod">
        <pc:chgData name="Maddison Slade" userId="78786d9ad0a9880e" providerId="LiveId" clId="{468A999A-C3E6-4E38-9950-3C54F7A78A82}" dt="2025-01-24T19:37:13.355" v="279" actId="114"/>
        <pc:sldMkLst>
          <pc:docMk/>
          <pc:sldMk cId="1457034970" sldId="263"/>
        </pc:sldMkLst>
        <pc:spChg chg="add mod">
          <ac:chgData name="Maddison Slade" userId="78786d9ad0a9880e" providerId="LiveId" clId="{468A999A-C3E6-4E38-9950-3C54F7A78A82}" dt="2025-01-24T19:37:13.355" v="279" actId="114"/>
          <ac:spMkLst>
            <pc:docMk/>
            <pc:sldMk cId="1457034970" sldId="263"/>
            <ac:spMk id="5" creationId="{B4C32B10-0D67-B322-EF9B-7F25DF6A6218}"/>
          </ac:spMkLst>
        </pc:spChg>
      </pc:sldChg>
      <pc:sldChg chg="addSp delSp modSp mod">
        <pc:chgData name="Maddison Slade" userId="78786d9ad0a9880e" providerId="LiveId" clId="{468A999A-C3E6-4E38-9950-3C54F7A78A82}" dt="2025-01-24T19:36:12.643" v="275" actId="1076"/>
        <pc:sldMkLst>
          <pc:docMk/>
          <pc:sldMk cId="830608980" sldId="264"/>
        </pc:sldMkLst>
        <pc:spChg chg="add mod">
          <ac:chgData name="Maddison Slade" userId="78786d9ad0a9880e" providerId="LiveId" clId="{468A999A-C3E6-4E38-9950-3C54F7A78A82}" dt="2025-01-24T19:36:12.643" v="275" actId="1076"/>
          <ac:spMkLst>
            <pc:docMk/>
            <pc:sldMk cId="830608980" sldId="264"/>
            <ac:spMk id="23" creationId="{2F1CA34F-A7EB-969B-CE8C-483F0517E788}"/>
          </ac:spMkLst>
        </pc:spChg>
        <pc:picChg chg="del">
          <ac:chgData name="Maddison Slade" userId="78786d9ad0a9880e" providerId="LiveId" clId="{468A999A-C3E6-4E38-9950-3C54F7A78A82}" dt="2025-01-24T19:33:38.291" v="237" actId="478"/>
          <ac:picMkLst>
            <pc:docMk/>
            <pc:sldMk cId="830608980" sldId="264"/>
            <ac:picMk id="4" creationId="{6F595F2A-B51F-F09D-09AD-6FC250B84965}"/>
          </ac:picMkLst>
        </pc:picChg>
        <pc:picChg chg="add mod">
          <ac:chgData name="Maddison Slade" userId="78786d9ad0a9880e" providerId="LiveId" clId="{468A999A-C3E6-4E38-9950-3C54F7A78A82}" dt="2025-01-24T19:33:57.201" v="242" actId="14100"/>
          <ac:picMkLst>
            <pc:docMk/>
            <pc:sldMk cId="830608980" sldId="264"/>
            <ac:picMk id="22" creationId="{C2B5136C-E8A5-81E2-42EC-BF71B2489359}"/>
          </ac:picMkLst>
        </pc:picChg>
      </pc:sldChg>
      <pc:sldChg chg="addSp modSp mod">
        <pc:chgData name="Maddison Slade" userId="78786d9ad0a9880e" providerId="LiveId" clId="{468A999A-C3E6-4E38-9950-3C54F7A78A82}" dt="2025-01-24T19:40:00.428" v="311" actId="1076"/>
        <pc:sldMkLst>
          <pc:docMk/>
          <pc:sldMk cId="2227814883" sldId="265"/>
        </pc:sldMkLst>
        <pc:spChg chg="add mod">
          <ac:chgData name="Maddison Slade" userId="78786d9ad0a9880e" providerId="LiveId" clId="{468A999A-C3E6-4E38-9950-3C54F7A78A82}" dt="2025-01-24T19:40:00.428" v="311" actId="1076"/>
          <ac:spMkLst>
            <pc:docMk/>
            <pc:sldMk cId="2227814883" sldId="265"/>
            <ac:spMk id="6" creationId="{971EB5FD-5EC2-9150-848C-21867E8AE141}"/>
          </ac:spMkLst>
        </pc:spChg>
      </pc:sldChg>
      <pc:sldChg chg="addSp modSp mod">
        <pc:chgData name="Maddison Slade" userId="78786d9ad0a9880e" providerId="LiveId" clId="{468A999A-C3E6-4E38-9950-3C54F7A78A82}" dt="2025-01-24T19:42:39.668" v="352" actId="114"/>
        <pc:sldMkLst>
          <pc:docMk/>
          <pc:sldMk cId="3789756903" sldId="266"/>
        </pc:sldMkLst>
        <pc:spChg chg="add mod">
          <ac:chgData name="Maddison Slade" userId="78786d9ad0a9880e" providerId="LiveId" clId="{468A999A-C3E6-4E38-9950-3C54F7A78A82}" dt="2025-01-24T19:42:39.668" v="352" actId="114"/>
          <ac:spMkLst>
            <pc:docMk/>
            <pc:sldMk cId="3789756903" sldId="266"/>
            <ac:spMk id="33" creationId="{CD386C0B-AD39-DFFA-D2A4-48FBCC998161}"/>
          </ac:spMkLst>
        </pc:spChg>
      </pc:sldChg>
      <pc:sldChg chg="modSp mod">
        <pc:chgData name="Maddison Slade" userId="78786d9ad0a9880e" providerId="LiveId" clId="{468A999A-C3E6-4E38-9950-3C54F7A78A82}" dt="2025-01-24T20:02:37.162" v="546" actId="20577"/>
        <pc:sldMkLst>
          <pc:docMk/>
          <pc:sldMk cId="1993399041" sldId="268"/>
        </pc:sldMkLst>
        <pc:spChg chg="mod">
          <ac:chgData name="Maddison Slade" userId="78786d9ad0a9880e" providerId="LiveId" clId="{468A999A-C3E6-4E38-9950-3C54F7A78A82}" dt="2025-01-24T20:02:37.162" v="546" actId="20577"/>
          <ac:spMkLst>
            <pc:docMk/>
            <pc:sldMk cId="1993399041" sldId="268"/>
            <ac:spMk id="3" creationId="{85F9C03C-CDC1-492E-D6AF-F0074B29FF44}"/>
          </ac:spMkLst>
        </pc:spChg>
      </pc:sldChg>
      <pc:sldChg chg="del">
        <pc:chgData name="Maddison Slade" userId="78786d9ad0a9880e" providerId="LiveId" clId="{468A999A-C3E6-4E38-9950-3C54F7A78A82}" dt="2025-01-24T19:11:33.329" v="76" actId="2696"/>
        <pc:sldMkLst>
          <pc:docMk/>
          <pc:sldMk cId="2454189956" sldId="269"/>
        </pc:sldMkLst>
      </pc:sldChg>
      <pc:sldChg chg="modSp add mod">
        <pc:chgData name="Maddison Slade" userId="78786d9ad0a9880e" providerId="LiveId" clId="{468A999A-C3E6-4E38-9950-3C54F7A78A82}" dt="2025-01-24T20:06:31.565" v="586" actId="20577"/>
        <pc:sldMkLst>
          <pc:docMk/>
          <pc:sldMk cId="4128174536" sldId="269"/>
        </pc:sldMkLst>
        <pc:spChg chg="mod">
          <ac:chgData name="Maddison Slade" userId="78786d9ad0a9880e" providerId="LiveId" clId="{468A999A-C3E6-4E38-9950-3C54F7A78A82}" dt="2025-01-24T20:06:31.565" v="586" actId="20577"/>
          <ac:spMkLst>
            <pc:docMk/>
            <pc:sldMk cId="4128174536" sldId="269"/>
            <ac:spMk id="3" creationId="{583E8A9B-B750-FF8F-42ED-7F560875393E}"/>
          </ac:spMkLst>
        </pc:spChg>
      </pc:sldChg>
      <pc:sldChg chg="del">
        <pc:chgData name="Maddison Slade" userId="78786d9ad0a9880e" providerId="LiveId" clId="{468A999A-C3E6-4E38-9950-3C54F7A78A82}" dt="2025-01-24T19:11:28.951" v="75" actId="2696"/>
        <pc:sldMkLst>
          <pc:docMk/>
          <pc:sldMk cId="2772483699" sldId="270"/>
        </pc:sldMkLst>
      </pc:sldChg>
      <pc:sldChg chg="modSp add mod">
        <pc:chgData name="Maddison Slade" userId="78786d9ad0a9880e" providerId="LiveId" clId="{468A999A-C3E6-4E38-9950-3C54F7A78A82}" dt="2025-01-24T19:50:45.700" v="411" actId="20577"/>
        <pc:sldMkLst>
          <pc:docMk/>
          <pc:sldMk cId="3218120722" sldId="270"/>
        </pc:sldMkLst>
        <pc:spChg chg="mod">
          <ac:chgData name="Maddison Slade" userId="78786d9ad0a9880e" providerId="LiveId" clId="{468A999A-C3E6-4E38-9950-3C54F7A78A82}" dt="2025-01-24T19:50:29.893" v="406" actId="14100"/>
          <ac:spMkLst>
            <pc:docMk/>
            <pc:sldMk cId="3218120722" sldId="270"/>
            <ac:spMk id="2" creationId="{BF6D7C44-55EB-609A-5A19-9ECEE3EC5525}"/>
          </ac:spMkLst>
        </pc:spChg>
        <pc:spChg chg="mod">
          <ac:chgData name="Maddison Slade" userId="78786d9ad0a9880e" providerId="LiveId" clId="{468A999A-C3E6-4E38-9950-3C54F7A78A82}" dt="2025-01-24T19:50:45.700" v="411" actId="20577"/>
          <ac:spMkLst>
            <pc:docMk/>
            <pc:sldMk cId="3218120722" sldId="270"/>
            <ac:spMk id="3" creationId="{059D725B-8ACA-3E51-1CC7-A6BEE1D07AE4}"/>
          </ac:spMkLst>
        </pc:spChg>
      </pc:sldChg>
      <pc:sldChg chg="modSp add mod">
        <pc:chgData name="Maddison Slade" userId="78786d9ad0a9880e" providerId="LiveId" clId="{468A999A-C3E6-4E38-9950-3C54F7A78A82}" dt="2025-01-24T20:07:41.312" v="604" actId="20577"/>
        <pc:sldMkLst>
          <pc:docMk/>
          <pc:sldMk cId="3873501188" sldId="271"/>
        </pc:sldMkLst>
        <pc:spChg chg="mod">
          <ac:chgData name="Maddison Slade" userId="78786d9ad0a9880e" providerId="LiveId" clId="{468A999A-C3E6-4E38-9950-3C54F7A78A82}" dt="2025-01-24T20:07:41.312" v="604" actId="20577"/>
          <ac:spMkLst>
            <pc:docMk/>
            <pc:sldMk cId="3873501188" sldId="271"/>
            <ac:spMk id="3" creationId="{367F4A25-D01F-3803-B204-9915DF814E1B}"/>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18:27:51.045"/>
    </inkml:context>
    <inkml:brush xml:id="br0">
      <inkml:brushProperty name="width" value="0.35" units="cm"/>
      <inkml:brushProperty name="height" value="2.1" units="cm"/>
      <inkml:brushProperty name="color" value="#FFFFFF"/>
      <inkml:brushProperty name="ignorePressure" value="1"/>
      <inkml:brushProperty name="inkEffects" value="pencil"/>
    </inkml:brush>
  </inkml:definitions>
  <inkml:trace contextRef="#ctx0" brushRef="#br0">272 1 0,'-272'787'0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18:28:24.394"/>
    </inkml:context>
    <inkml:brush xml:id="br0">
      <inkml:brushProperty name="width" value="0.35" units="cm"/>
      <inkml:brushProperty name="height" value="0.35" units="cm"/>
      <inkml:brushProperty name="color" value="#FFFFFF"/>
    </inkml:brush>
  </inkml:definitions>
  <inkml:trace contextRef="#ctx0" brushRef="#br0">0 1 24575,'0'0'-8191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18:28:56.177"/>
    </inkml:context>
    <inkml:brush xml:id="br0">
      <inkml:brushProperty name="width" value="0.35" units="cm"/>
      <inkml:brushProperty name="height" value="0.35" units="cm"/>
      <inkml:brushProperty name="color" value="#FFFFFF"/>
    </inkml:brush>
  </inkml:definitions>
  <inkml:trace contextRef="#ctx0" brushRef="#br0">0 1 24510,'0'4053'0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18:39:50.569"/>
    </inkml:context>
    <inkml:brush xml:id="br0">
      <inkml:brushProperty name="width" value="0.35" units="cm"/>
      <inkml:brushProperty name="height" value="0.35" units="cm"/>
      <inkml:brushProperty name="color" value="#FFFFFF"/>
    </inkml:brush>
  </inkml:definitions>
  <inkml:trace contextRef="#ctx0" brushRef="#br0">0 64 24534,'4144'0'0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18:40:00.470"/>
    </inkml:context>
    <inkml:brush xml:id="br0">
      <inkml:brushProperty name="width" value="0.35" units="cm"/>
      <inkml:brushProperty name="height" value="0.35" units="cm"/>
      <inkml:brushProperty name="color" value="#FFFFFF"/>
    </inkml:brush>
  </inkml:definitions>
  <inkml:trace contextRef="#ctx0" brushRef="#br0">1 152 24527,'4596'-152'0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1-24T18:41:53.018"/>
    </inkml:context>
    <inkml:brush xml:id="br0">
      <inkml:brushProperty name="width" value="0.35" units="cm"/>
      <inkml:brushProperty name="height" value="0.35" units="cm"/>
      <inkml:brushProperty name="color" value="#FFFFFF"/>
    </inkml:brush>
  </inkml:definitions>
  <inkml:trace contextRef="#ctx0" brushRef="#br0">1 63 24462,'4689'0'0</inkml:trace>
</inkml:ink>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73C3BD54-29B9-3D42-B178-776ED395AA85}" type="datetimeFigureOut">
              <a:rPr lang="en-US" smtClean="0"/>
              <a:pPr/>
              <a:t>1/24/2025</a:t>
            </a:fld>
            <a:endParaRPr lang="en-US" sz="1400"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86BB3423-611C-6944-BA94-F2572F362413}" type="slidenum">
              <a:rPr lang="en-US" smtClean="0"/>
              <a:t>‹#›</a:t>
            </a:fld>
            <a:endParaRPr lang="en-US" dirty="0"/>
          </a:p>
        </p:txBody>
      </p:sp>
    </p:spTree>
    <p:extLst>
      <p:ext uri="{BB962C8B-B14F-4D97-AF65-F5344CB8AC3E}">
        <p14:creationId xmlns:p14="http://schemas.microsoft.com/office/powerpoint/2010/main" val="4115072596"/>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3005955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73C3BD54-29B9-3D42-B178-776ED395AA85}" type="datetimeFigureOut">
              <a:rPr lang="en-US" smtClean="0"/>
              <a:t>1/24/2025</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3849469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834359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15750428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1499100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1314359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86BB3423-611C-6944-BA94-F2572F362413}" type="slidenum">
              <a:rPr lang="en-US" smtClean="0"/>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86212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73C3BD54-29B9-3D42-B178-776ED395AA85}" type="datetimeFigureOut">
              <a:rPr lang="en-US" smtClean="0"/>
              <a:t>1/24/2025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86BB3423-611C-6944-BA94-F2572F362413}" type="slidenum">
              <a:rPr lang="en-US" smtClean="0"/>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51294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26946912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dirty="0"/>
          </a:p>
        </p:txBody>
      </p:sp>
    </p:spTree>
    <p:extLst>
      <p:ext uri="{BB962C8B-B14F-4D97-AF65-F5344CB8AC3E}">
        <p14:creationId xmlns:p14="http://schemas.microsoft.com/office/powerpoint/2010/main" val="348040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3C3BD54-29B9-3D42-B178-776ED395AA85}" type="datetimeFigureOut">
              <a:rPr lang="en-US" smtClean="0"/>
              <a:pPr/>
              <a:t>1/24/2025</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86BB3423-611C-6944-BA94-F2572F362413}" type="slidenum">
              <a:rPr lang="en-US" smtClean="0"/>
              <a:pPr/>
              <a:t>‹#›</a:t>
            </a:fld>
            <a:endParaRPr lang="en-US" dirty="0"/>
          </a:p>
        </p:txBody>
      </p:sp>
    </p:spTree>
    <p:extLst>
      <p:ext uri="{BB962C8B-B14F-4D97-AF65-F5344CB8AC3E}">
        <p14:creationId xmlns:p14="http://schemas.microsoft.com/office/powerpoint/2010/main" val="2797333814"/>
      </p:ext>
    </p:extLst>
  </p:cSld>
  <p:clrMap bg1="lt1" tx1="dk1" bg2="lt2" tx2="dk2" accent1="accent1" accent2="accent2" accent3="accent3" accent4="accent4" accent5="accent5" accent6="accent6" hlink="hlink" folHlink="folHlink"/>
  <p:sldLayoutIdLst>
    <p:sldLayoutId id="2147483822" r:id="rId1"/>
    <p:sldLayoutId id="2147483823" r:id="rId2"/>
    <p:sldLayoutId id="2147483824" r:id="rId3"/>
    <p:sldLayoutId id="2147483825" r:id="rId4"/>
    <p:sldLayoutId id="2147483826" r:id="rId5"/>
    <p:sldLayoutId id="2147483827" r:id="rId6"/>
    <p:sldLayoutId id="2147483828" r:id="rId7"/>
    <p:sldLayoutId id="2147483829" r:id="rId8"/>
    <p:sldLayoutId id="2147483830" r:id="rId9"/>
    <p:sldLayoutId id="2147483831" r:id="rId10"/>
    <p:sldLayoutId id="2147483832"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e2DN2iUnvI4?start=1&amp;feature=oembed"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10.png"/><Relationship Id="rId7" Type="http://schemas.openxmlformats.org/officeDocument/2006/relationships/image" Target="../media/image12.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11.png"/><Relationship Id="rId4" Type="http://schemas.openxmlformats.org/officeDocument/2006/relationships/customXml" Target="../ink/ink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customXml" Target="../ink/ink4.xml"/><Relationship Id="rId7" Type="http://schemas.openxmlformats.org/officeDocument/2006/relationships/customXml" Target="../ink/ink6.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customXml" Target="../ink/ink5.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cptsdfoundation.org/2022/06/27/the-tragedy-of-never-feeling-safe/" TargetMode="External"/><Relationship Id="rId13" Type="http://schemas.openxmlformats.org/officeDocument/2006/relationships/hyperlink" Target="https://www.youtube.com/watch?v=e2DN2iUnvI4" TargetMode="External"/><Relationship Id="rId3" Type="http://schemas.openxmlformats.org/officeDocument/2006/relationships/hyperlink" Target="https://birthto5matters.org.uk/wp-content/uploads/2021/03/Parents-as-Partners.pdf" TargetMode="External"/><Relationship Id="rId7" Type="http://schemas.openxmlformats.org/officeDocument/2006/relationships/hyperlink" Target="https://my.clevelandclinic.org/health/body/22434-colostrum" TargetMode="External"/><Relationship Id="rId12" Type="http://schemas.openxmlformats.org/officeDocument/2006/relationships/hyperlink" Target="https://doi.org/10.1016/j.tate.2019.01.009" TargetMode="External"/><Relationship Id="rId2" Type="http://schemas.openxmlformats.org/officeDocument/2006/relationships/hyperlink" Target="https://www.frontiersin.org/journals/psychiatry/articles/10.3389/fpsyt.2019.00391/full#h6" TargetMode="External"/><Relationship Id="rId1" Type="http://schemas.openxmlformats.org/officeDocument/2006/relationships/slideLayout" Target="../slideLayouts/slideLayout2.xml"/><Relationship Id="rId6" Type="http://schemas.openxmlformats.org/officeDocument/2006/relationships/hyperlink" Target="https://www.jstor.org/stable/1602511" TargetMode="External"/><Relationship Id="rId11" Type="http://schemas.openxmlformats.org/officeDocument/2006/relationships/hyperlink" Target="https://www.estyn.gov.wales/system/files/2020-07/Involving%2520parents%2520-%2520en.pdf" TargetMode="External"/><Relationship Id="rId5" Type="http://schemas.openxmlformats.org/officeDocument/2006/relationships/hyperlink" Target="https://www.cdc.gov/ncbddd/actearly/milestones/milestones-2yr.html" TargetMode="External"/><Relationship Id="rId10" Type="http://schemas.openxmlformats.org/officeDocument/2006/relationships/hyperlink" Target="https://www.peacefulparent.com/helping-children-adapt-to-an-early-childhood-centre-or-carer/" TargetMode="External"/><Relationship Id="rId4" Type="http://schemas.openxmlformats.org/officeDocument/2006/relationships/hyperlink" Target="https://www.bma.org.uk/advice-and-support/nhs-delivery-and-workforce/pressures/mental-health-pressures-data-analysis" TargetMode="External"/><Relationship Id="rId9" Type="http://schemas.openxmlformats.org/officeDocument/2006/relationships/hyperlink" Target="https://www.earlyyears.wales/sites/default/files/the-magic-of-storytime-smalltalk-win16.pdf" TargetMode="External"/><Relationship Id="rId14" Type="http://schemas.openxmlformats.org/officeDocument/2006/relationships/hyperlink" Target="https://www.headspace.com/mindfulness/mindfulness-101"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mind.org.uk/news-campaigns/news/thousands-of-people-are-still-waiting-six-months-or-more-to-access-specialist-psychological-support-in-wales/" TargetMode="External"/><Relationship Id="rId13" Type="http://schemas.openxmlformats.org/officeDocument/2006/relationships/hyperlink" Target="https://111.wales.nhs.uk/livewell/pregnancy/HealthWellbeingDiet/" TargetMode="External"/><Relationship Id="rId3" Type="http://schemas.openxmlformats.org/officeDocument/2006/relationships/hyperlink" Target="https://kidshealth.org/en/parents/feed13m.html#:~:text=During%20your%20baby's%20first%203,at%20least%204%20months%20old" TargetMode="External"/><Relationship Id="rId7" Type="http://schemas.openxmlformats.org/officeDocument/2006/relationships/hyperlink" Target="https://www.bc.edu/content/dam/files/centers/cwf/research/publications3/executivebriefingseries-2/ExecutiveBriefing_PPT_ExceptionalCaregiving.pdf" TargetMode="External"/><Relationship Id="rId12" Type="http://schemas.openxmlformats.org/officeDocument/2006/relationships/hyperlink" Target="https://ndna.org.uk/firstfiveyearscount/wales-early-years-workforce-careers" TargetMode="External"/><Relationship Id="rId2" Type="http://schemas.openxmlformats.org/officeDocument/2006/relationships/hyperlink" Target="https://www.tandfonline.com/doi/full/10.1080/09575146.2012.744958?needAccess=true#d1e232" TargetMode="External"/><Relationship Id="rId1" Type="http://schemas.openxmlformats.org/officeDocument/2006/relationships/slideLayout" Target="../slideLayouts/slideLayout2.xml"/><Relationship Id="rId6" Type="http://schemas.openxmlformats.org/officeDocument/2006/relationships/hyperlink" Target="https://crane.osu.edu/files/2020/01/When_Children_Are_Not_Read_to_at_Home__The_Million.9.pdf" TargetMode="External"/><Relationship Id="rId11" Type="http://schemas.openxmlformats.org/officeDocument/2006/relationships/hyperlink" Target="https://www.sciencedirect.com/science/article/pii/S2095496417300171" TargetMode="External"/><Relationship Id="rId5" Type="http://schemas.openxmlformats.org/officeDocument/2006/relationships/hyperlink" Target="https://www.gov.uk/government/publications/the-victoria-climbie-inquiry-report-of-an-inquiry-by-lord-laming" TargetMode="External"/><Relationship Id="rId10" Type="http://schemas.openxmlformats.org/officeDocument/2006/relationships/hyperlink" Target="https://doi.org/10.1111/j.1365-2214.2008.00929.x" TargetMode="External"/><Relationship Id="rId4" Type="http://schemas.openxmlformats.org/officeDocument/2006/relationships/hyperlink" Target="https://avatarms.com/knowledge-skills/" TargetMode="External"/><Relationship Id="rId9" Type="http://schemas.openxmlformats.org/officeDocument/2006/relationships/hyperlink" Target="https://www.thepathway2success.com/12-simple-ways-to-practice-mindfulnes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pmc.ncbi.nlm.nih.gov/articles/PMC7694604/#:~:text=Due%20to%20the%20potential%20detrimental,the%20perception%20of%20picky%20eating" TargetMode="External"/><Relationship Id="rId3" Type="http://schemas.openxmlformats.org/officeDocument/2006/relationships/hyperlink" Target="https://www.nhsfife.org/services/all-services/child-and-adolescent-mental-health-service-camhs/things-to-try/mindfulness" TargetMode="External"/><Relationship Id="rId7" Type="http://schemas.openxmlformats.org/officeDocument/2006/relationships/hyperlink" Target="https://www.istockphoto.com/vector/parent-with-kid-child-cry-illustration-gm1173271913-325807796" TargetMode="External"/><Relationship Id="rId12" Type="http://schemas.openxmlformats.org/officeDocument/2006/relationships/hyperlink" Target="https://www.minotlibrary.org/have-you-been-to-family-story-time/" TargetMode="External"/><Relationship Id="rId2" Type="http://schemas.openxmlformats.org/officeDocument/2006/relationships/hyperlink" Target="https://www.nhs.uk/conditions/baby/weaning-and-feeding/babys-first-solid-foods/" TargetMode="External"/><Relationship Id="rId1" Type="http://schemas.openxmlformats.org/officeDocument/2006/relationships/slideLayout" Target="../slideLayouts/slideLayout2.xml"/><Relationship Id="rId6" Type="http://schemas.openxmlformats.org/officeDocument/2006/relationships/hyperlink" Target="https://help-for-early-years-providers.education.gov.uk/support-for-practitioners/integrated-reviews" TargetMode="External"/><Relationship Id="rId11" Type="http://schemas.openxmlformats.org/officeDocument/2006/relationships/hyperlink" Target="https://www.communityplaythings.co.uk/learning-library/articles/the-first-1000-days?srsltid=AfmBOorLzUozHOCaTouQCg1MYk8gWpQHe9zlg7t6lrUhqwhiqbSfPbng" TargetMode="External"/><Relationship Id="rId5" Type="http://schemas.openxmlformats.org/officeDocument/2006/relationships/hyperlink" Target="https://www.schools.norfolk.gov.uk/article/62289/The-importance-of-consistency-to-support-positive-behaviour#:~:text=Consistency%20plays%20a%20crucial%20role,boundaries%20around%20behaviours%20and%20relationships" TargetMode="External"/><Relationship Id="rId10" Type="http://schemas.openxmlformats.org/officeDocument/2006/relationships/hyperlink" Target="https://www.gov.uk/government/publications/commissioning-of-public-health-services-for-children/early-years-high-impact-area-2-supporting-maternal-and-family-mental-health" TargetMode="External"/><Relationship Id="rId4" Type="http://schemas.openxmlformats.org/officeDocument/2006/relationships/hyperlink" Target="https://www.nationwidechildrens.org/family-resources-education/health-wellness-and-safety-resources/helping-hands/developmental-milestones-0-to-6-months" TargetMode="External"/><Relationship Id="rId9" Type="http://schemas.openxmlformats.org/officeDocument/2006/relationships/hyperlink" Target="https://www.pregnancybirthbaby.org.au/understanding-pregnancy-and-parenting-in-pictures"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mpyD19SIiaw&amp;t=2s" TargetMode="External"/><Relationship Id="rId3" Type="http://schemas.openxmlformats.org/officeDocument/2006/relationships/hyperlink" Target="https://www.safeguarding.wales/en/chi-i/chi-i-c2/"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s://health.clevelandclinic.org/can-stress-actually-make-you-sick" TargetMode="External"/><Relationship Id="rId1" Type="http://schemas.openxmlformats.org/officeDocument/2006/relationships/slideLayout" Target="../slideLayouts/slideLayout2.xml"/><Relationship Id="rId6" Type="http://schemas.openxmlformats.org/officeDocument/2006/relationships/hyperlink" Target="https://publications.parliament.uk/pa/cm201719/cmselect/cmhealth/1496/149605.htm" TargetMode="External"/><Relationship Id="rId5" Type="http://schemas.openxmlformats.org/officeDocument/2006/relationships/hyperlink" Target="https://www.youtube.com/watch?v=XCscN4zuvd4&amp;t=7s" TargetMode="External"/><Relationship Id="rId4" Type="http://schemas.openxmlformats.org/officeDocument/2006/relationships/hyperlink" Target="https://www.wur.nl/en/activity/successful-working-together.htm" TargetMode="External"/><Relationship Id="rId9" Type="http://schemas.openxmlformats.org/officeDocument/2006/relationships/hyperlink" Target="https://hwb.gov.wales/curriculum-for-wales/curriculum-for-funded-non-maintained-nursery-sett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319F-C3E8-8031-596B-E3CA556E1C40}"/>
              </a:ext>
            </a:extLst>
          </p:cNvPr>
          <p:cNvSpPr>
            <a:spLocks noGrp="1"/>
          </p:cNvSpPr>
          <p:nvPr>
            <p:ph type="ctrTitle"/>
          </p:nvPr>
        </p:nvSpPr>
        <p:spPr/>
        <p:txBody>
          <a:bodyPr/>
          <a:lstStyle/>
          <a:p>
            <a:r>
              <a:rPr lang="en-GB" dirty="0"/>
              <a:t>The first 1000</a:t>
            </a:r>
            <a:br>
              <a:rPr lang="en-GB" dirty="0"/>
            </a:br>
            <a:r>
              <a:rPr lang="en-GB" dirty="0"/>
              <a:t>days</a:t>
            </a:r>
          </a:p>
        </p:txBody>
      </p:sp>
      <p:sp>
        <p:nvSpPr>
          <p:cNvPr id="3" name="Subtitle 2">
            <a:extLst>
              <a:ext uri="{FF2B5EF4-FFF2-40B4-BE49-F238E27FC236}">
                <a16:creationId xmlns:a16="http://schemas.microsoft.com/office/drawing/2014/main" id="{27C3EFED-7152-5915-29EB-E94120B5BE53}"/>
              </a:ext>
            </a:extLst>
          </p:cNvPr>
          <p:cNvSpPr>
            <a:spLocks noGrp="1"/>
          </p:cNvSpPr>
          <p:nvPr>
            <p:ph type="subTitle" idx="1"/>
          </p:nvPr>
        </p:nvSpPr>
        <p:spPr/>
        <p:txBody>
          <a:bodyPr/>
          <a:lstStyle/>
          <a:p>
            <a:r>
              <a:rPr lang="en-GB" dirty="0"/>
              <a:t>Maddison Slade</a:t>
            </a:r>
          </a:p>
        </p:txBody>
      </p:sp>
      <p:sp>
        <p:nvSpPr>
          <p:cNvPr id="4" name="TextBox 3">
            <a:extLst>
              <a:ext uri="{FF2B5EF4-FFF2-40B4-BE49-F238E27FC236}">
                <a16:creationId xmlns:a16="http://schemas.microsoft.com/office/drawing/2014/main" id="{226C48E1-405A-8FE2-B425-2E6C3A4821D0}"/>
              </a:ext>
            </a:extLst>
          </p:cNvPr>
          <p:cNvSpPr txBox="1"/>
          <p:nvPr/>
        </p:nvSpPr>
        <p:spPr>
          <a:xfrm>
            <a:off x="1415142" y="4539344"/>
            <a:ext cx="2111829" cy="923330"/>
          </a:xfrm>
          <a:prstGeom prst="rect">
            <a:avLst/>
          </a:prstGeom>
          <a:noFill/>
        </p:spPr>
        <p:txBody>
          <a:bodyPr wrap="square" rtlCol="0">
            <a:spAutoFit/>
          </a:bodyPr>
          <a:lstStyle/>
          <a:p>
            <a:r>
              <a:rPr lang="en-GB" dirty="0"/>
              <a:t>2416167</a:t>
            </a:r>
          </a:p>
          <a:p>
            <a:r>
              <a:rPr lang="en-GB" dirty="0"/>
              <a:t>ECEY 4005</a:t>
            </a:r>
          </a:p>
          <a:p>
            <a:r>
              <a:rPr lang="en-GB" dirty="0"/>
              <a:t>Wordcount: 3145</a:t>
            </a:r>
          </a:p>
        </p:txBody>
      </p:sp>
    </p:spTree>
    <p:extLst>
      <p:ext uri="{BB962C8B-B14F-4D97-AF65-F5344CB8AC3E}">
        <p14:creationId xmlns:p14="http://schemas.microsoft.com/office/powerpoint/2010/main" val="27233950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8FAEE0EF-383D-8473-A6CB-2413E7AD2EDF}"/>
              </a:ext>
            </a:extLst>
          </p:cNvPr>
          <p:cNvSpPr>
            <a:spLocks noGrp="1"/>
          </p:cNvSpPr>
          <p:nvPr>
            <p:ph type="title"/>
          </p:nvPr>
        </p:nvSpPr>
        <p:spPr>
          <a:xfrm>
            <a:off x="385480" y="654449"/>
            <a:ext cx="3103283" cy="2352611"/>
          </a:xfrm>
          <a:solidFill>
            <a:schemeClr val="bg1"/>
          </a:solidFill>
        </p:spPr>
        <p:txBody>
          <a:bodyPr>
            <a:normAutofit fontScale="90000"/>
          </a:bodyPr>
          <a:lstStyle/>
          <a:p>
            <a:pPr algn="ctr"/>
            <a:r>
              <a:rPr lang="en-GB" dirty="0"/>
              <a:t>What are the first 1000 days?</a:t>
            </a:r>
          </a:p>
        </p:txBody>
      </p:sp>
      <p:sp>
        <p:nvSpPr>
          <p:cNvPr id="3" name="Content Placeholder 2">
            <a:extLst>
              <a:ext uri="{FF2B5EF4-FFF2-40B4-BE49-F238E27FC236}">
                <a16:creationId xmlns:a16="http://schemas.microsoft.com/office/drawing/2014/main" id="{80F18016-49AD-CC0D-3D9A-0C729DD9A63C}"/>
              </a:ext>
            </a:extLst>
          </p:cNvPr>
          <p:cNvSpPr>
            <a:spLocks noGrp="1"/>
          </p:cNvSpPr>
          <p:nvPr>
            <p:ph idx="1"/>
          </p:nvPr>
        </p:nvSpPr>
        <p:spPr>
          <a:xfrm>
            <a:off x="3608944" y="993982"/>
            <a:ext cx="7718058" cy="3131777"/>
          </a:xfrm>
        </p:spPr>
        <p:txBody>
          <a:bodyPr>
            <a:normAutofit fontScale="25000" lnSpcReduction="20000"/>
          </a:bodyPr>
          <a:lstStyle/>
          <a:p>
            <a:pPr marL="0" indent="0" algn="ctr">
              <a:buNone/>
            </a:pPr>
            <a:r>
              <a:rPr lang="en-US" sz="6400" dirty="0">
                <a:solidFill>
                  <a:schemeClr val="tx1">
                    <a:lumMod val="75000"/>
                    <a:lumOff val="25000"/>
                  </a:schemeClr>
                </a:solidFill>
              </a:rPr>
              <a:t>The first one thousand days refers to the period between conception and a child’s second birthday (UNICEF, 2015). This period is typically divided into three sections: pregnancy, infancy, and early toddlerhood. Pregnancy refers to the nine months in which the child develops into a physical presence and then a functioning human within the womb of the gestational mother. During infancy, a child begins to develop in all areas including their muscular strength, eyesight, and sensory understanding. Early toddlerhood is the longest section in this timeline and as such is the period containing the most developmental milestones. During this period, a child begins to develop and refine their speech, develops independent movement and environmental understanding, amongst numerous other skills (Centers for Disease Control and Prevention, 2023).</a:t>
            </a:r>
          </a:p>
          <a:p>
            <a:pPr marL="0" indent="0" algn="ctr">
              <a:buNone/>
            </a:pPr>
            <a:r>
              <a:rPr lang="en-US" sz="6400" dirty="0">
                <a:solidFill>
                  <a:schemeClr val="tx1">
                    <a:lumMod val="75000"/>
                    <a:lumOff val="25000"/>
                  </a:schemeClr>
                </a:solidFill>
              </a:rPr>
              <a:t>More than one million new neural connections are formed per second during this developmental stage (Shonkoff et al., 2016, cited in Stead, 2024), meaning that it is imperative that children receive the appropriate care, nutrition and engagement during this period as children’s experiences and interactions have a particularly pronounced effect, both immediately and in the long term, during this time (UK Parliament, 2019). In order to meet the necessary standards, practitioners especially, must give careful consideration to the inclusivity of their care. Practitioners care for a variety of children, from a variety of backgrounds, and must ensure that their practice makes all children in their care feel welcome and respected. There are a multitude of ways to achieve this, but it is imperative that this aspect of care in the first one thousand days is made a priority (Knowles, 2017, pp.7-20). </a:t>
            </a:r>
          </a:p>
          <a:p>
            <a:pPr algn="ctr"/>
            <a:endParaRPr lang="en-GB" dirty="0">
              <a:solidFill>
                <a:schemeClr val="tx1">
                  <a:lumMod val="75000"/>
                  <a:lumOff val="25000"/>
                </a:schemeClr>
              </a:solidFill>
            </a:endParaRPr>
          </a:p>
        </p:txBody>
      </p:sp>
      <p:pic>
        <p:nvPicPr>
          <p:cNvPr id="5" name="Online Media 4" title="The first 1,000 days: their impact on a child's future, narrated by Jay Rayner">
            <a:hlinkClick r:id="" action="ppaction://media"/>
            <a:extLst>
              <a:ext uri="{FF2B5EF4-FFF2-40B4-BE49-F238E27FC236}">
                <a16:creationId xmlns:a16="http://schemas.microsoft.com/office/drawing/2014/main" id="{EA2E2123-5551-C7A7-E869-4B2FCBDD7855}"/>
              </a:ext>
            </a:extLst>
          </p:cNvPr>
          <p:cNvPicPr>
            <a:picLocks noRot="1" noChangeAspect="1"/>
          </p:cNvPicPr>
          <p:nvPr>
            <a:videoFile r:link="rId1"/>
          </p:nvPr>
        </p:nvPicPr>
        <p:blipFill>
          <a:blip r:embed="rId3"/>
          <a:stretch>
            <a:fillRect/>
          </a:stretch>
        </p:blipFill>
        <p:spPr>
          <a:xfrm>
            <a:off x="385479" y="3446672"/>
            <a:ext cx="3103283" cy="1751984"/>
          </a:xfrm>
          <a:prstGeom prst="rect">
            <a:avLst/>
          </a:prstGeom>
        </p:spPr>
      </p:pic>
      <p:sp>
        <p:nvSpPr>
          <p:cNvPr id="6" name="TextBox 5">
            <a:extLst>
              <a:ext uri="{FF2B5EF4-FFF2-40B4-BE49-F238E27FC236}">
                <a16:creationId xmlns:a16="http://schemas.microsoft.com/office/drawing/2014/main" id="{7F91CBA7-022A-E624-4717-3786A2D825F1}"/>
              </a:ext>
            </a:extLst>
          </p:cNvPr>
          <p:cNvSpPr txBox="1"/>
          <p:nvPr/>
        </p:nvSpPr>
        <p:spPr>
          <a:xfrm>
            <a:off x="528472" y="5198656"/>
            <a:ext cx="2817295" cy="369332"/>
          </a:xfrm>
          <a:prstGeom prst="rect">
            <a:avLst/>
          </a:prstGeom>
          <a:noFill/>
        </p:spPr>
        <p:txBody>
          <a:bodyPr wrap="square" rtlCol="0">
            <a:spAutoFit/>
          </a:bodyPr>
          <a:lstStyle/>
          <a:p>
            <a:r>
              <a:rPr lang="en-GB" dirty="0"/>
              <a:t>(Guardian News, 2017)</a:t>
            </a:r>
          </a:p>
        </p:txBody>
      </p:sp>
    </p:spTree>
    <p:extLst>
      <p:ext uri="{BB962C8B-B14F-4D97-AF65-F5344CB8AC3E}">
        <p14:creationId xmlns:p14="http://schemas.microsoft.com/office/powerpoint/2010/main" val="276062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B07F7-4160-49DF-8B72-A4EF14F38B5A}"/>
              </a:ext>
            </a:extLst>
          </p:cNvPr>
          <p:cNvSpPr>
            <a:spLocks noGrp="1"/>
          </p:cNvSpPr>
          <p:nvPr>
            <p:ph type="title"/>
          </p:nvPr>
        </p:nvSpPr>
        <p:spPr>
          <a:xfrm>
            <a:off x="7567058" y="821993"/>
            <a:ext cx="3466540" cy="1235408"/>
          </a:xfrm>
        </p:spPr>
        <p:txBody>
          <a:bodyPr>
            <a:normAutofit/>
          </a:bodyPr>
          <a:lstStyle/>
          <a:p>
            <a:pPr algn="ctr"/>
            <a:r>
              <a:rPr lang="en-GB" sz="3600" dirty="0"/>
              <a:t>Exceptional Caregiving</a:t>
            </a:r>
          </a:p>
        </p:txBody>
      </p:sp>
      <p:sp>
        <p:nvSpPr>
          <p:cNvPr id="3" name="Content Placeholder 2">
            <a:extLst>
              <a:ext uri="{FF2B5EF4-FFF2-40B4-BE49-F238E27FC236}">
                <a16:creationId xmlns:a16="http://schemas.microsoft.com/office/drawing/2014/main" id="{0A6F1420-88AD-0E38-43A5-E1F6A0F0DA70}"/>
              </a:ext>
            </a:extLst>
          </p:cNvPr>
          <p:cNvSpPr>
            <a:spLocks noGrp="1"/>
          </p:cNvSpPr>
          <p:nvPr>
            <p:ph idx="1"/>
          </p:nvPr>
        </p:nvSpPr>
        <p:spPr>
          <a:xfrm>
            <a:off x="797051" y="964885"/>
            <a:ext cx="6408669" cy="5199017"/>
          </a:xfrm>
        </p:spPr>
        <p:txBody>
          <a:bodyPr anchor="ctr">
            <a:normAutofit fontScale="62500" lnSpcReduction="20000"/>
          </a:bodyPr>
          <a:lstStyle/>
          <a:p>
            <a:pPr marL="0" indent="0" algn="ctr">
              <a:lnSpc>
                <a:spcPct val="90000"/>
              </a:lnSpc>
              <a:buNone/>
            </a:pPr>
            <a:r>
              <a:rPr lang="en-US" sz="2600" dirty="0">
                <a:solidFill>
                  <a:schemeClr val="tx1">
                    <a:lumMod val="75000"/>
                    <a:lumOff val="25000"/>
                  </a:schemeClr>
                </a:solidFill>
              </a:rPr>
              <a:t>Caregiving is a term used to describe a wide array of </a:t>
            </a:r>
            <a:r>
              <a:rPr lang="en-US" sz="2600" dirty="0" err="1">
                <a:solidFill>
                  <a:schemeClr val="tx1">
                    <a:lumMod val="75000"/>
                    <a:lumOff val="25000"/>
                  </a:schemeClr>
                </a:solidFill>
              </a:rPr>
              <a:t>behaviours</a:t>
            </a:r>
            <a:r>
              <a:rPr lang="en-US" sz="2600" dirty="0">
                <a:solidFill>
                  <a:schemeClr val="tx1">
                    <a:lumMod val="75000"/>
                    <a:lumOff val="25000"/>
                  </a:schemeClr>
                </a:solidFill>
              </a:rPr>
              <a:t> and tasks required to ensure that dependents maintain good health and have a decent quality of life. Exceptional caregiving, simply put, is caregiving which routinely exceeds minimum requirements (Miller, 2017). Hallmarks of exceptional caregiving in the first one thousand days include positive engagement with the child, environments and experiences designed to encourage and support the child to develop to their fullest extent and proper consideration given to the child’s unique developmental stage, needs, abilities, and preferences (Welsh Government, 2022). The benefits of exceptional care during this time, include a stronger sense of self, improved academic performance, and improved mental wellbeing. These effects are not only evident in the short term but continue throughout the life of the child (TEDx Talks, 2015). </a:t>
            </a:r>
          </a:p>
          <a:p>
            <a:pPr marL="0" indent="0" algn="ctr">
              <a:lnSpc>
                <a:spcPct val="90000"/>
              </a:lnSpc>
              <a:buNone/>
            </a:pPr>
            <a:r>
              <a:rPr lang="en-US" sz="2600" dirty="0">
                <a:solidFill>
                  <a:schemeClr val="tx1">
                    <a:lumMod val="75000"/>
                    <a:lumOff val="25000"/>
                  </a:schemeClr>
                </a:solidFill>
              </a:rPr>
              <a:t>Two foundational aspects of exceptional caregiving are the environment, which must be safe and designed with the child in mind, and the adult, who must be caring, knowledgeable and engaged with the child (Brodie, 2018, pp.189-207). Children must be free and, where necessary, supported to partake in their natural </a:t>
            </a:r>
            <a:r>
              <a:rPr lang="en-US" sz="2600" dirty="0" err="1">
                <a:solidFill>
                  <a:schemeClr val="tx1">
                    <a:lumMod val="75000"/>
                    <a:lumOff val="25000"/>
                  </a:schemeClr>
                </a:solidFill>
              </a:rPr>
              <a:t>behaviours</a:t>
            </a:r>
            <a:r>
              <a:rPr lang="en-US" sz="2600" dirty="0">
                <a:solidFill>
                  <a:schemeClr val="tx1">
                    <a:lumMod val="75000"/>
                    <a:lumOff val="25000"/>
                  </a:schemeClr>
                </a:solidFill>
              </a:rPr>
              <a:t> and indulge their curiosity (UNICEF, 2024). This is vital due to the sheer amount of development that occurs during this period. It is also imperative that the caring adults adopt a child-</a:t>
            </a:r>
            <a:r>
              <a:rPr lang="en-US" sz="2600" dirty="0" err="1">
                <a:solidFill>
                  <a:schemeClr val="tx1">
                    <a:lumMod val="75000"/>
                    <a:lumOff val="25000"/>
                  </a:schemeClr>
                </a:solidFill>
              </a:rPr>
              <a:t>centred</a:t>
            </a:r>
            <a:r>
              <a:rPr lang="en-US" sz="2600" dirty="0">
                <a:solidFill>
                  <a:schemeClr val="tx1">
                    <a:lumMod val="75000"/>
                    <a:lumOff val="25000"/>
                  </a:schemeClr>
                </a:solidFill>
              </a:rPr>
              <a:t> approach, tailoring their teaching style, or pedagogy, to the individual child to ensure that the child is able to gain as much as is possible from each learning opportunity (Welsh Government, 2022). </a:t>
            </a:r>
          </a:p>
          <a:p>
            <a:pPr algn="ctr">
              <a:lnSpc>
                <a:spcPct val="90000"/>
              </a:lnSpc>
            </a:pPr>
            <a:endParaRPr lang="en-GB" sz="1100" dirty="0">
              <a:solidFill>
                <a:schemeClr val="tx1">
                  <a:lumMod val="75000"/>
                  <a:lumOff val="25000"/>
                </a:schemeClr>
              </a:solidFill>
            </a:endParaRPr>
          </a:p>
        </p:txBody>
      </p:sp>
      <p:pic>
        <p:nvPicPr>
          <p:cNvPr id="4" name="Picture 3">
            <a:extLst>
              <a:ext uri="{FF2B5EF4-FFF2-40B4-BE49-F238E27FC236}">
                <a16:creationId xmlns:a16="http://schemas.microsoft.com/office/drawing/2014/main" id="{06D623D9-5693-7DCB-FD99-796E3C2426DD}"/>
              </a:ext>
            </a:extLst>
          </p:cNvPr>
          <p:cNvPicPr>
            <a:picLocks noChangeAspect="1"/>
          </p:cNvPicPr>
          <p:nvPr/>
        </p:nvPicPr>
        <p:blipFill>
          <a:blip r:embed="rId2"/>
          <a:stretch>
            <a:fillRect/>
          </a:stretch>
        </p:blipFill>
        <p:spPr>
          <a:xfrm>
            <a:off x="7243330" y="2668356"/>
            <a:ext cx="4113996" cy="2743200"/>
          </a:xfrm>
          <a:prstGeom prst="rect">
            <a:avLst/>
          </a:prstGeom>
        </p:spPr>
      </p:pic>
      <p:sp>
        <p:nvSpPr>
          <p:cNvPr id="5" name="TextBox 4">
            <a:extLst>
              <a:ext uri="{FF2B5EF4-FFF2-40B4-BE49-F238E27FC236}">
                <a16:creationId xmlns:a16="http://schemas.microsoft.com/office/drawing/2014/main" id="{E154F3A9-1A0A-51B9-C7B0-70364127C930}"/>
              </a:ext>
            </a:extLst>
          </p:cNvPr>
          <p:cNvSpPr txBox="1"/>
          <p:nvPr/>
        </p:nvSpPr>
        <p:spPr>
          <a:xfrm>
            <a:off x="7243331" y="5529943"/>
            <a:ext cx="4034270" cy="307777"/>
          </a:xfrm>
          <a:prstGeom prst="rect">
            <a:avLst/>
          </a:prstGeom>
          <a:noFill/>
        </p:spPr>
        <p:txBody>
          <a:bodyPr wrap="square" rtlCol="0">
            <a:spAutoFit/>
          </a:bodyPr>
          <a:lstStyle/>
          <a:p>
            <a:pPr algn="ctr"/>
            <a:r>
              <a:rPr lang="en-GB" sz="1400" i="1" dirty="0"/>
              <a:t>(Early Years Practitioner, no date given)</a:t>
            </a:r>
          </a:p>
        </p:txBody>
      </p:sp>
    </p:spTree>
    <p:extLst>
      <p:ext uri="{BB962C8B-B14F-4D97-AF65-F5344CB8AC3E}">
        <p14:creationId xmlns:p14="http://schemas.microsoft.com/office/powerpoint/2010/main" val="20795325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CE8BE-307F-66FC-4EC7-CA85189655EB}"/>
              </a:ext>
            </a:extLst>
          </p:cNvPr>
          <p:cNvSpPr>
            <a:spLocks noGrp="1"/>
          </p:cNvSpPr>
          <p:nvPr>
            <p:ph type="title"/>
          </p:nvPr>
        </p:nvSpPr>
        <p:spPr>
          <a:xfrm>
            <a:off x="1307868" y="4845732"/>
            <a:ext cx="9732773" cy="1465112"/>
          </a:xfrm>
        </p:spPr>
        <p:txBody>
          <a:bodyPr vert="horz" lIns="91440" tIns="45720" rIns="91440" bIns="45720" rtlCol="0" anchor="ctr">
            <a:normAutofit/>
          </a:bodyPr>
          <a:lstStyle/>
          <a:p>
            <a:pPr algn="ctr">
              <a:lnSpc>
                <a:spcPct val="83000"/>
              </a:lnSpc>
            </a:pPr>
            <a:r>
              <a:rPr lang="en-US" sz="5100" cap="all" spc="-100" dirty="0"/>
              <a:t>Nutrition in the First 1000 Days</a:t>
            </a:r>
          </a:p>
        </p:txBody>
      </p:sp>
      <p:pic>
        <p:nvPicPr>
          <p:cNvPr id="7" name="Picture 6">
            <a:extLst>
              <a:ext uri="{FF2B5EF4-FFF2-40B4-BE49-F238E27FC236}">
                <a16:creationId xmlns:a16="http://schemas.microsoft.com/office/drawing/2014/main" id="{793C5571-723D-FA12-9935-F2CBF9612F4D}"/>
              </a:ext>
            </a:extLst>
          </p:cNvPr>
          <p:cNvPicPr>
            <a:picLocks noChangeAspect="1"/>
          </p:cNvPicPr>
          <p:nvPr/>
        </p:nvPicPr>
        <p:blipFill>
          <a:blip r:embed="rId2"/>
          <a:srcRect t="4534" r="2" b="3960"/>
          <a:stretch/>
        </p:blipFill>
        <p:spPr>
          <a:xfrm>
            <a:off x="616738" y="751086"/>
            <a:ext cx="10954512" cy="4559756"/>
          </a:xfrm>
          <a:prstGeom prst="rect">
            <a:avLst/>
          </a:prstGeom>
        </p:spPr>
      </p:pic>
    </p:spTree>
    <p:extLst>
      <p:ext uri="{BB962C8B-B14F-4D97-AF65-F5344CB8AC3E}">
        <p14:creationId xmlns:p14="http://schemas.microsoft.com/office/powerpoint/2010/main" val="3541490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36ECD-1FD2-B5EA-943A-1981CDC25280}"/>
              </a:ext>
            </a:extLst>
          </p:cNvPr>
          <p:cNvSpPr>
            <a:spLocks noGrp="1"/>
          </p:cNvSpPr>
          <p:nvPr>
            <p:ph type="title"/>
          </p:nvPr>
        </p:nvSpPr>
        <p:spPr>
          <a:xfrm>
            <a:off x="7362286" y="963507"/>
            <a:ext cx="3876108" cy="2008294"/>
          </a:xfrm>
        </p:spPr>
        <p:txBody>
          <a:bodyPr>
            <a:normAutofit fontScale="90000"/>
          </a:bodyPr>
          <a:lstStyle/>
          <a:p>
            <a:pPr algn="ctr"/>
            <a:r>
              <a:rPr lang="en-GB" sz="3600" dirty="0"/>
              <a:t>Challenges to Providing Exceptional Care</a:t>
            </a:r>
          </a:p>
        </p:txBody>
      </p:sp>
      <p:sp>
        <p:nvSpPr>
          <p:cNvPr id="3" name="Content Placeholder 2">
            <a:extLst>
              <a:ext uri="{FF2B5EF4-FFF2-40B4-BE49-F238E27FC236}">
                <a16:creationId xmlns:a16="http://schemas.microsoft.com/office/drawing/2014/main" id="{45D22BE2-243C-CF27-801D-A9F77DF2E7B9}"/>
              </a:ext>
            </a:extLst>
          </p:cNvPr>
          <p:cNvSpPr>
            <a:spLocks noGrp="1"/>
          </p:cNvSpPr>
          <p:nvPr>
            <p:ph idx="1"/>
          </p:nvPr>
        </p:nvSpPr>
        <p:spPr>
          <a:xfrm>
            <a:off x="783057" y="792480"/>
            <a:ext cx="6340202" cy="5620850"/>
          </a:xfrm>
        </p:spPr>
        <p:txBody>
          <a:bodyPr anchor="ctr">
            <a:normAutofit lnSpcReduction="10000"/>
          </a:bodyPr>
          <a:lstStyle/>
          <a:p>
            <a:pPr marL="0" indent="0" algn="ctr">
              <a:lnSpc>
                <a:spcPct val="90000"/>
              </a:lnSpc>
              <a:spcBef>
                <a:spcPts val="600"/>
              </a:spcBef>
              <a:buNone/>
            </a:pPr>
            <a:r>
              <a:rPr lang="en-US" sz="1500" dirty="0">
                <a:solidFill>
                  <a:schemeClr val="tx1">
                    <a:lumMod val="75000"/>
                    <a:lumOff val="25000"/>
                  </a:schemeClr>
                </a:solidFill>
              </a:rPr>
              <a:t>One of many possible challenging factors when attempting to provide exceptional caregiving is a lack of knowledge and understanding. This is of potential difficulty with childcare, both at home and outside of it. Within the home, parents, especially first-time parents who typically lack an experiential knowledge base, can find it difficult to know where to begin when considering what may constitute exceptional care. This lack of knowledge has been linked to more negative outcomes for the children in their care, when compared to those raised by more knowledgeable parental figures (</a:t>
            </a:r>
            <a:r>
              <a:rPr lang="en-US" sz="1500" dirty="0" err="1">
                <a:solidFill>
                  <a:schemeClr val="tx1">
                    <a:lumMod val="75000"/>
                    <a:lumOff val="25000"/>
                  </a:schemeClr>
                </a:solidFill>
              </a:rPr>
              <a:t>Morawska</a:t>
            </a:r>
            <a:r>
              <a:rPr lang="en-US" sz="1500" dirty="0">
                <a:solidFill>
                  <a:schemeClr val="tx1">
                    <a:lumMod val="75000"/>
                    <a:lumOff val="25000"/>
                  </a:schemeClr>
                </a:solidFill>
              </a:rPr>
              <a:t>, Winter &amp; Sanders, 2009, pp.217-226). </a:t>
            </a:r>
          </a:p>
          <a:p>
            <a:pPr marL="0" indent="0" algn="ctr">
              <a:lnSpc>
                <a:spcPct val="90000"/>
              </a:lnSpc>
              <a:spcBef>
                <a:spcPts val="600"/>
              </a:spcBef>
              <a:buNone/>
            </a:pPr>
            <a:r>
              <a:rPr lang="en-US" sz="1500" dirty="0">
                <a:solidFill>
                  <a:schemeClr val="tx1">
                    <a:lumMod val="75000"/>
                    <a:lumOff val="25000"/>
                  </a:schemeClr>
                </a:solidFill>
              </a:rPr>
              <a:t>While those working within the professional childcare sector are typically expected, by lay-people, to have a better understanding of the necessity of exceptional caregiving and the theories and methodologies which underpin it, this is not always the case in practice (National Day Nursery Association, no date given). Practitioners who are new to the field or who completed their qualifications a substantial time ago, may not be aware of best practices as we understand them now. This can lead to inconsistency for the child, meaning that the child will find it more difficult to settle into the routine of the nursery and the expectations there in (Norfolk County Council, no date given). Additionally, if training is not kept up to date for all staff members within a given setting it can lead to disagreements and tension between staff members who are not operating from a similar knowledge base (Grossman &amp; Dean, 2019, pp.157-166). As such, it is imperative that practitioners, and policymakers, keep themselves apprised of the latest research and legislation governing best practice in childcare (Hordern, 2012, pp.106-118). </a:t>
            </a:r>
          </a:p>
          <a:p>
            <a:pPr marL="0" indent="0" algn="ctr">
              <a:lnSpc>
                <a:spcPct val="90000"/>
              </a:lnSpc>
              <a:buNone/>
            </a:pPr>
            <a:endParaRPr lang="en-GB" sz="1000" dirty="0">
              <a:solidFill>
                <a:schemeClr val="tx1">
                  <a:lumMod val="75000"/>
                  <a:lumOff val="25000"/>
                </a:schemeClr>
              </a:solidFill>
            </a:endParaRPr>
          </a:p>
        </p:txBody>
      </p:sp>
      <p:pic>
        <p:nvPicPr>
          <p:cNvPr id="4" name="Picture 3">
            <a:extLst>
              <a:ext uri="{FF2B5EF4-FFF2-40B4-BE49-F238E27FC236}">
                <a16:creationId xmlns:a16="http://schemas.microsoft.com/office/drawing/2014/main" id="{4CB01BB1-E566-A8F3-C784-ECA9BCB7ED2F}"/>
              </a:ext>
            </a:extLst>
          </p:cNvPr>
          <p:cNvPicPr>
            <a:picLocks noChangeAspect="1"/>
          </p:cNvPicPr>
          <p:nvPr/>
        </p:nvPicPr>
        <p:blipFill>
          <a:blip r:embed="rId2"/>
          <a:stretch>
            <a:fillRect/>
          </a:stretch>
        </p:blipFill>
        <p:spPr>
          <a:xfrm>
            <a:off x="7318248" y="2971947"/>
            <a:ext cx="3964184" cy="2743200"/>
          </a:xfrm>
          <a:prstGeom prst="rect">
            <a:avLst/>
          </a:prstGeom>
        </p:spPr>
      </p:pic>
      <p:sp>
        <p:nvSpPr>
          <p:cNvPr id="5" name="TextBox 4">
            <a:extLst>
              <a:ext uri="{FF2B5EF4-FFF2-40B4-BE49-F238E27FC236}">
                <a16:creationId xmlns:a16="http://schemas.microsoft.com/office/drawing/2014/main" id="{6D138E04-8F9C-CDD8-387A-954142EBB7BC}"/>
              </a:ext>
            </a:extLst>
          </p:cNvPr>
          <p:cNvSpPr txBox="1"/>
          <p:nvPr/>
        </p:nvSpPr>
        <p:spPr>
          <a:xfrm>
            <a:off x="7362286" y="5878286"/>
            <a:ext cx="3964184" cy="307777"/>
          </a:xfrm>
          <a:prstGeom prst="rect">
            <a:avLst/>
          </a:prstGeom>
          <a:noFill/>
        </p:spPr>
        <p:txBody>
          <a:bodyPr wrap="square" rtlCol="0">
            <a:spAutoFit/>
          </a:bodyPr>
          <a:lstStyle/>
          <a:p>
            <a:pPr algn="ctr"/>
            <a:r>
              <a:rPr lang="en-GB" sz="1400" dirty="0"/>
              <a:t>(</a:t>
            </a:r>
            <a:r>
              <a:rPr lang="en-GB" sz="1400" i="1" dirty="0"/>
              <a:t>Knowledge Illustration, no date given)</a:t>
            </a:r>
            <a:endParaRPr lang="en-GB" sz="1400" dirty="0"/>
          </a:p>
        </p:txBody>
      </p:sp>
    </p:spTree>
    <p:extLst>
      <p:ext uri="{BB962C8B-B14F-4D97-AF65-F5344CB8AC3E}">
        <p14:creationId xmlns:p14="http://schemas.microsoft.com/office/powerpoint/2010/main" val="452987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04B04-94E8-5489-7331-E647BED9EBB1}"/>
              </a:ext>
            </a:extLst>
          </p:cNvPr>
          <p:cNvSpPr>
            <a:spLocks noGrp="1"/>
          </p:cNvSpPr>
          <p:nvPr>
            <p:ph type="title"/>
          </p:nvPr>
        </p:nvSpPr>
        <p:spPr>
          <a:xfrm>
            <a:off x="7567070" y="1248663"/>
            <a:ext cx="3466540" cy="1093894"/>
          </a:xfrm>
        </p:spPr>
        <p:txBody>
          <a:bodyPr>
            <a:normAutofit/>
          </a:bodyPr>
          <a:lstStyle/>
          <a:p>
            <a:pPr algn="ctr"/>
            <a:r>
              <a:rPr lang="en-GB" sz="3600" dirty="0"/>
              <a:t>Challenges Continued</a:t>
            </a:r>
          </a:p>
        </p:txBody>
      </p:sp>
      <p:sp>
        <p:nvSpPr>
          <p:cNvPr id="3" name="Content Placeholder 2">
            <a:extLst>
              <a:ext uri="{FF2B5EF4-FFF2-40B4-BE49-F238E27FC236}">
                <a16:creationId xmlns:a16="http://schemas.microsoft.com/office/drawing/2014/main" id="{82669341-72CA-B1BF-E043-00F70B588FCE}"/>
              </a:ext>
            </a:extLst>
          </p:cNvPr>
          <p:cNvSpPr>
            <a:spLocks noGrp="1"/>
          </p:cNvSpPr>
          <p:nvPr>
            <p:ph idx="1"/>
          </p:nvPr>
        </p:nvSpPr>
        <p:spPr>
          <a:xfrm>
            <a:off x="925286" y="881743"/>
            <a:ext cx="6115497" cy="5116285"/>
          </a:xfrm>
        </p:spPr>
        <p:txBody>
          <a:bodyPr anchor="ctr">
            <a:normAutofit/>
          </a:bodyPr>
          <a:lstStyle/>
          <a:p>
            <a:pPr marL="0" indent="0" algn="ctr">
              <a:lnSpc>
                <a:spcPct val="90000"/>
              </a:lnSpc>
              <a:buNone/>
            </a:pPr>
            <a:endParaRPr lang="en-US" sz="1400" dirty="0">
              <a:solidFill>
                <a:schemeClr val="tx1">
                  <a:lumMod val="75000"/>
                  <a:lumOff val="25000"/>
                </a:schemeClr>
              </a:solidFill>
            </a:endParaRPr>
          </a:p>
          <a:p>
            <a:pPr marL="0" indent="0" algn="ctr">
              <a:lnSpc>
                <a:spcPct val="90000"/>
              </a:lnSpc>
              <a:buNone/>
            </a:pPr>
            <a:r>
              <a:rPr lang="en-US" sz="1400" dirty="0">
                <a:solidFill>
                  <a:schemeClr val="tx1">
                    <a:lumMod val="75000"/>
                    <a:lumOff val="25000"/>
                  </a:schemeClr>
                </a:solidFill>
              </a:rPr>
              <a:t>Another possible challenge to providing exceptional caregiving in the first one thousand days is the wellbeing and lifestyle of the adults charged with the child’s care. Children, especially during this period, are primed to take in information and form their world view based on this information. This means that the wellbeing and lifestyle defects of the adults can have a lifelong influence on what the child considers to be ‘normal,’ which will vary depending upon the child’s personal experience of the world (Rose, Gilbert &amp; Richards, 2016, pp.1-10). For example, a child who is raised through their formative years in an unstable, neglectful or abusive environment, wherein trauma is often compounded by lack of support to process it, may develop hypervigilance, an almost permanent feeling of lacking in safety, which can often extend for a child’s entire lifetime – even with psychological assistance (Davis, 2022).</a:t>
            </a:r>
          </a:p>
          <a:p>
            <a:pPr marL="0" indent="0" algn="ctr">
              <a:lnSpc>
                <a:spcPct val="90000"/>
              </a:lnSpc>
              <a:buNone/>
            </a:pPr>
            <a:r>
              <a:rPr lang="en-US" sz="1400" dirty="0">
                <a:solidFill>
                  <a:schemeClr val="tx1">
                    <a:lumMod val="75000"/>
                    <a:lumOff val="25000"/>
                  </a:schemeClr>
                </a:solidFill>
              </a:rPr>
              <a:t>However, even within a professional childcare setting, the lifestyle and wellbeing of practitioners can also influence their ability to provide exceptional care. Practitioners who are living an unhealthy lifestyle or are suffering mental ill health are unlikely to be able to provide care that is to the best of their ability. As such it is important to have policies in place at all settings to encourage a healthy lifestyle and to provide support which enables practitioners to maintain their sense of wellbeing whilst in their employ (Hasson &amp; Butler, 2020, pp.33-54). </a:t>
            </a:r>
          </a:p>
          <a:p>
            <a:pPr marL="0" indent="0" algn="ctr">
              <a:lnSpc>
                <a:spcPct val="90000"/>
              </a:lnSpc>
              <a:buNone/>
            </a:pPr>
            <a:endParaRPr lang="en-GB" sz="1100" dirty="0">
              <a:solidFill>
                <a:schemeClr val="tx1">
                  <a:lumMod val="75000"/>
                  <a:lumOff val="25000"/>
                </a:schemeClr>
              </a:solidFill>
            </a:endParaRPr>
          </a:p>
        </p:txBody>
      </p:sp>
      <p:pic>
        <p:nvPicPr>
          <p:cNvPr id="4" name="Picture 3">
            <a:extLst>
              <a:ext uri="{FF2B5EF4-FFF2-40B4-BE49-F238E27FC236}">
                <a16:creationId xmlns:a16="http://schemas.microsoft.com/office/drawing/2014/main" id="{6546245F-66DD-B8BD-A8EB-01CB739DF753}"/>
              </a:ext>
            </a:extLst>
          </p:cNvPr>
          <p:cNvPicPr>
            <a:picLocks noChangeAspect="1"/>
          </p:cNvPicPr>
          <p:nvPr/>
        </p:nvPicPr>
        <p:blipFill>
          <a:blip r:embed="rId2"/>
          <a:stretch>
            <a:fillRect/>
          </a:stretch>
        </p:blipFill>
        <p:spPr>
          <a:xfrm>
            <a:off x="7293131" y="2335155"/>
            <a:ext cx="4014418" cy="3044517"/>
          </a:xfrm>
          <a:prstGeom prst="rect">
            <a:avLst/>
          </a:prstGeom>
        </p:spPr>
      </p:pic>
      <p:sp>
        <p:nvSpPr>
          <p:cNvPr id="5" name="TextBox 4">
            <a:extLst>
              <a:ext uri="{FF2B5EF4-FFF2-40B4-BE49-F238E27FC236}">
                <a16:creationId xmlns:a16="http://schemas.microsoft.com/office/drawing/2014/main" id="{2798DD64-D76F-BDEE-500E-FEB9C34FF188}"/>
              </a:ext>
            </a:extLst>
          </p:cNvPr>
          <p:cNvSpPr txBox="1"/>
          <p:nvPr/>
        </p:nvSpPr>
        <p:spPr>
          <a:xfrm>
            <a:off x="7526235" y="5455448"/>
            <a:ext cx="3740479" cy="307777"/>
          </a:xfrm>
          <a:prstGeom prst="rect">
            <a:avLst/>
          </a:prstGeom>
          <a:noFill/>
        </p:spPr>
        <p:txBody>
          <a:bodyPr wrap="square" rtlCol="0">
            <a:spAutoFit/>
          </a:bodyPr>
          <a:lstStyle/>
          <a:p>
            <a:pPr algn="ctr"/>
            <a:r>
              <a:rPr lang="en-GB" sz="1400" i="1" dirty="0"/>
              <a:t>(Stressed Person, 2024)</a:t>
            </a:r>
          </a:p>
        </p:txBody>
      </p:sp>
    </p:spTree>
    <p:extLst>
      <p:ext uri="{BB962C8B-B14F-4D97-AF65-F5344CB8AC3E}">
        <p14:creationId xmlns:p14="http://schemas.microsoft.com/office/powerpoint/2010/main" val="4050106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C2C99-ECD5-C26E-A767-DBCBA45A2145}"/>
              </a:ext>
            </a:extLst>
          </p:cNvPr>
          <p:cNvSpPr>
            <a:spLocks noGrp="1"/>
          </p:cNvSpPr>
          <p:nvPr>
            <p:ph type="title"/>
          </p:nvPr>
        </p:nvSpPr>
        <p:spPr>
          <a:xfrm>
            <a:off x="7567067" y="930850"/>
            <a:ext cx="3466540" cy="1006808"/>
          </a:xfrm>
        </p:spPr>
        <p:txBody>
          <a:bodyPr>
            <a:normAutofit fontScale="90000"/>
          </a:bodyPr>
          <a:lstStyle/>
          <a:p>
            <a:pPr algn="ctr"/>
            <a:r>
              <a:rPr lang="en-GB" sz="3600" dirty="0"/>
              <a:t>Professional Partnerships</a:t>
            </a:r>
          </a:p>
        </p:txBody>
      </p:sp>
      <p:sp>
        <p:nvSpPr>
          <p:cNvPr id="3" name="Content Placeholder 2">
            <a:extLst>
              <a:ext uri="{FF2B5EF4-FFF2-40B4-BE49-F238E27FC236}">
                <a16:creationId xmlns:a16="http://schemas.microsoft.com/office/drawing/2014/main" id="{C46809C5-2BB4-F246-733A-7457A014D4C8}"/>
              </a:ext>
            </a:extLst>
          </p:cNvPr>
          <p:cNvSpPr>
            <a:spLocks noGrp="1"/>
          </p:cNvSpPr>
          <p:nvPr>
            <p:ph idx="1"/>
          </p:nvPr>
        </p:nvSpPr>
        <p:spPr>
          <a:xfrm>
            <a:off x="797050" y="777240"/>
            <a:ext cx="6408677" cy="5303520"/>
          </a:xfrm>
        </p:spPr>
        <p:txBody>
          <a:bodyPr anchor="ctr">
            <a:normAutofit/>
          </a:bodyPr>
          <a:lstStyle/>
          <a:p>
            <a:pPr marL="0" indent="0" algn="ctr">
              <a:lnSpc>
                <a:spcPct val="90000"/>
              </a:lnSpc>
              <a:buNone/>
            </a:pPr>
            <a:r>
              <a:rPr lang="en-US" sz="1600" dirty="0">
                <a:solidFill>
                  <a:schemeClr val="tx1">
                    <a:lumMod val="75000"/>
                    <a:lumOff val="25000"/>
                  </a:schemeClr>
                </a:solidFill>
              </a:rPr>
              <a:t>Professional partnerships refer to the exchange of information between professionals and between guardians or parents and professionals. Effective professional partnerships are a cornerstone of current legislation concerning child welfare and education. Moreover, it is essential to the preservation and wellbeing of children who may be experiencing adverse conditions, as it helps to prevent information being lost between agencies who are charged with the child’s care or protection (Laming, 2003). </a:t>
            </a:r>
          </a:p>
          <a:p>
            <a:pPr marL="0" indent="0" algn="ctr">
              <a:lnSpc>
                <a:spcPct val="90000"/>
              </a:lnSpc>
              <a:buNone/>
            </a:pPr>
            <a:r>
              <a:rPr lang="en-US" sz="1600" dirty="0">
                <a:solidFill>
                  <a:schemeClr val="tx1">
                    <a:lumMod val="75000"/>
                    <a:lumOff val="25000"/>
                  </a:schemeClr>
                </a:solidFill>
              </a:rPr>
              <a:t>Early years practitioners play a vital role in the successful implementation of professional partnerships in any given region, especially for preverbal children who are particularly vulnerable to abuse or neglect due to their inability to effectively communicate with any nuance. Any professionals working within the childcare sector are required to have or follow a policy regarding safeguarding, which includes the communication of concerns regarding any child in their care to professional </a:t>
            </a:r>
            <a:r>
              <a:rPr lang="en-US" sz="1600" dirty="0" err="1">
                <a:solidFill>
                  <a:schemeClr val="tx1">
                    <a:lumMod val="75000"/>
                    <a:lumOff val="25000"/>
                  </a:schemeClr>
                </a:solidFill>
              </a:rPr>
              <a:t>organisations</a:t>
            </a:r>
            <a:r>
              <a:rPr lang="en-US" sz="1600" dirty="0">
                <a:solidFill>
                  <a:schemeClr val="tx1">
                    <a:lumMod val="75000"/>
                    <a:lumOff val="25000"/>
                  </a:schemeClr>
                </a:solidFill>
              </a:rPr>
              <a:t> such as the police or social services (Social Care Wales, 2021). Early years practitioners also communicate regularly with other nurseries, childminders and health professionals to ensure that the child is receiving consistent care between settings and that all relevant information is being received by all parties. </a:t>
            </a:r>
          </a:p>
        </p:txBody>
      </p:sp>
      <p:pic>
        <p:nvPicPr>
          <p:cNvPr id="4" name="Picture 3">
            <a:extLst>
              <a:ext uri="{FF2B5EF4-FFF2-40B4-BE49-F238E27FC236}">
                <a16:creationId xmlns:a16="http://schemas.microsoft.com/office/drawing/2014/main" id="{9011E938-2544-F874-8443-CD62459D8C24}"/>
              </a:ext>
            </a:extLst>
          </p:cNvPr>
          <p:cNvPicPr>
            <a:picLocks noChangeAspect="1"/>
          </p:cNvPicPr>
          <p:nvPr/>
        </p:nvPicPr>
        <p:blipFill>
          <a:blip r:embed="rId2"/>
          <a:stretch>
            <a:fillRect/>
          </a:stretch>
        </p:blipFill>
        <p:spPr>
          <a:xfrm>
            <a:off x="7205727" y="2045837"/>
            <a:ext cx="4189221" cy="3582077"/>
          </a:xfrm>
          <a:prstGeom prst="rect">
            <a:avLst/>
          </a:prstGeom>
        </p:spPr>
      </p:pic>
      <p:sp>
        <p:nvSpPr>
          <p:cNvPr id="5" name="TextBox 4">
            <a:extLst>
              <a:ext uri="{FF2B5EF4-FFF2-40B4-BE49-F238E27FC236}">
                <a16:creationId xmlns:a16="http://schemas.microsoft.com/office/drawing/2014/main" id="{D9A5955A-C5EA-E4CC-4946-01039AB57299}"/>
              </a:ext>
            </a:extLst>
          </p:cNvPr>
          <p:cNvSpPr txBox="1"/>
          <p:nvPr/>
        </p:nvSpPr>
        <p:spPr>
          <a:xfrm>
            <a:off x="7674429" y="5637311"/>
            <a:ext cx="3505200" cy="307777"/>
          </a:xfrm>
          <a:prstGeom prst="rect">
            <a:avLst/>
          </a:prstGeom>
          <a:noFill/>
        </p:spPr>
        <p:txBody>
          <a:bodyPr wrap="square" rtlCol="0">
            <a:spAutoFit/>
          </a:bodyPr>
          <a:lstStyle/>
          <a:p>
            <a:pPr algn="ctr"/>
            <a:r>
              <a:rPr lang="en-GB" sz="1400" i="1" dirty="0"/>
              <a:t>(Teamwork, no date given)</a:t>
            </a:r>
          </a:p>
        </p:txBody>
      </p:sp>
    </p:spTree>
    <p:extLst>
      <p:ext uri="{BB962C8B-B14F-4D97-AF65-F5344CB8AC3E}">
        <p14:creationId xmlns:p14="http://schemas.microsoft.com/office/powerpoint/2010/main" val="1879471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A51CF-1C83-1E28-76AC-97E8650A87A3}"/>
              </a:ext>
            </a:extLst>
          </p:cNvPr>
          <p:cNvSpPr>
            <a:spLocks noGrp="1"/>
          </p:cNvSpPr>
          <p:nvPr>
            <p:ph type="title"/>
          </p:nvPr>
        </p:nvSpPr>
        <p:spPr>
          <a:xfrm>
            <a:off x="7800325" y="777240"/>
            <a:ext cx="2982765" cy="1355151"/>
          </a:xfrm>
        </p:spPr>
        <p:txBody>
          <a:bodyPr>
            <a:normAutofit/>
          </a:bodyPr>
          <a:lstStyle/>
          <a:p>
            <a:pPr algn="ctr"/>
            <a:r>
              <a:rPr lang="en-GB" sz="3600" dirty="0"/>
              <a:t>Partnership with Parents</a:t>
            </a:r>
          </a:p>
        </p:txBody>
      </p:sp>
      <p:sp>
        <p:nvSpPr>
          <p:cNvPr id="3" name="Content Placeholder 2">
            <a:extLst>
              <a:ext uri="{FF2B5EF4-FFF2-40B4-BE49-F238E27FC236}">
                <a16:creationId xmlns:a16="http://schemas.microsoft.com/office/drawing/2014/main" id="{16FFE9B2-DE43-1D23-A058-7B254EAFBFCF}"/>
              </a:ext>
            </a:extLst>
          </p:cNvPr>
          <p:cNvSpPr>
            <a:spLocks noGrp="1"/>
          </p:cNvSpPr>
          <p:nvPr>
            <p:ph idx="1"/>
          </p:nvPr>
        </p:nvSpPr>
        <p:spPr>
          <a:xfrm>
            <a:off x="808106" y="943525"/>
            <a:ext cx="6408675" cy="5303520"/>
          </a:xfrm>
        </p:spPr>
        <p:txBody>
          <a:bodyPr anchor="ctr">
            <a:normAutofit fontScale="85000" lnSpcReduction="10000"/>
          </a:bodyPr>
          <a:lstStyle/>
          <a:p>
            <a:pPr marL="0" indent="0" algn="ctr">
              <a:lnSpc>
                <a:spcPct val="90000"/>
              </a:lnSpc>
              <a:buNone/>
            </a:pPr>
            <a:r>
              <a:rPr lang="en-US" sz="1600" dirty="0">
                <a:solidFill>
                  <a:schemeClr val="tx1">
                    <a:lumMod val="75000"/>
                    <a:lumOff val="25000"/>
                  </a:schemeClr>
                </a:solidFill>
              </a:rPr>
              <a:t>There are many reasons why a partnership with a child’s parents is vital to a practitioner being able to properly support and nurture the children in the care, chief of which is consistency for the child. As mentioned earlier in this scrapbook, consistency promotes a sense of safety and reliability that is essential for a child to develop to their fullest. While that section focused on the need for consistency within a setting, it is equally true of the need for consistency between the child’s home and the setting. If settings are aware of the child’s routine at home and are able to implement it in the setting, it will enable practitioners to </a:t>
            </a:r>
            <a:r>
              <a:rPr lang="en-US" sz="1600" dirty="0" err="1">
                <a:solidFill>
                  <a:schemeClr val="tx1">
                    <a:lumMod val="75000"/>
                    <a:lumOff val="25000"/>
                  </a:schemeClr>
                </a:solidFill>
              </a:rPr>
              <a:t>capitalise</a:t>
            </a:r>
            <a:r>
              <a:rPr lang="en-US" sz="1600" dirty="0">
                <a:solidFill>
                  <a:schemeClr val="tx1">
                    <a:lumMod val="75000"/>
                    <a:lumOff val="25000"/>
                  </a:schemeClr>
                </a:solidFill>
              </a:rPr>
              <a:t> on the parent’s knowledge of the child, allowing for exceptional caregiving without the sharp learning curve of trial and error. Another reason that the partnership between the parents and practitioners is key to providing exceptional care is the exchange of developmental information between the nursery and the family. When both parties are aware of the developments a child has made whilst in the others care, it enables both caregivers to focus their attention on supporting new development and </a:t>
            </a:r>
            <a:r>
              <a:rPr lang="en-US" sz="1600" dirty="0" err="1">
                <a:solidFill>
                  <a:schemeClr val="tx1">
                    <a:lumMod val="75000"/>
                    <a:lumOff val="25000"/>
                  </a:schemeClr>
                </a:solidFill>
              </a:rPr>
              <a:t>minimising</a:t>
            </a:r>
            <a:r>
              <a:rPr lang="en-US" sz="1600" dirty="0">
                <a:solidFill>
                  <a:schemeClr val="tx1">
                    <a:lumMod val="75000"/>
                    <a:lumOff val="25000"/>
                  </a:schemeClr>
                </a:solidFill>
              </a:rPr>
              <a:t> factors which have an adverse effect on their development (</a:t>
            </a:r>
            <a:r>
              <a:rPr lang="en-US" sz="1600" dirty="0" err="1">
                <a:solidFill>
                  <a:schemeClr val="tx1">
                    <a:lumMod val="75000"/>
                    <a:lumOff val="25000"/>
                  </a:schemeClr>
                </a:solidFill>
              </a:rPr>
              <a:t>Estyn</a:t>
            </a:r>
            <a:r>
              <a:rPr lang="en-US" sz="1600" dirty="0">
                <a:solidFill>
                  <a:schemeClr val="tx1">
                    <a:lumMod val="75000"/>
                    <a:lumOff val="25000"/>
                  </a:schemeClr>
                </a:solidFill>
              </a:rPr>
              <a:t>, 2018).</a:t>
            </a:r>
          </a:p>
          <a:p>
            <a:pPr marL="0" indent="0" algn="ctr">
              <a:lnSpc>
                <a:spcPct val="90000"/>
              </a:lnSpc>
              <a:buNone/>
            </a:pPr>
            <a:r>
              <a:rPr lang="en-US" sz="1600" dirty="0">
                <a:solidFill>
                  <a:schemeClr val="tx1">
                    <a:lumMod val="75000"/>
                    <a:lumOff val="25000"/>
                  </a:schemeClr>
                </a:solidFill>
              </a:rPr>
              <a:t>On the other hand, if this partnership between parent and practitioner does not exist or is ineffective, this can have negative consequences for the child. Practitioners and parents both may inadvertently find themselves limiting the child’s development if they are unaware of the child’s latest milestones (Birth to 5 Matters, 2007). Taking for example, toileting: if the setting that a child attends is unaware that the child has begun potty training, they may continue to dress the child in nappies, limiting the child’s ability to continue their development and can even cause regression in newly acquired skills. In more extreme cases, this type of inconsistency can lead to disagreements and potentially the removal of the child from the current setting. </a:t>
            </a:r>
          </a:p>
          <a:p>
            <a:pPr marL="0" indent="0">
              <a:lnSpc>
                <a:spcPct val="90000"/>
              </a:lnSpc>
              <a:buNone/>
            </a:pPr>
            <a:endParaRPr lang="en-GB" sz="1600" dirty="0">
              <a:solidFill>
                <a:schemeClr val="tx1">
                  <a:lumMod val="75000"/>
                  <a:lumOff val="25000"/>
                </a:schemeClr>
              </a:solidFill>
            </a:endParaRPr>
          </a:p>
        </p:txBody>
      </p:sp>
      <p:pic>
        <p:nvPicPr>
          <p:cNvPr id="4" name="Picture 3">
            <a:extLst>
              <a:ext uri="{FF2B5EF4-FFF2-40B4-BE49-F238E27FC236}">
                <a16:creationId xmlns:a16="http://schemas.microsoft.com/office/drawing/2014/main" id="{4DAF993A-3D47-3173-46BF-BC71DE025149}"/>
              </a:ext>
            </a:extLst>
          </p:cNvPr>
          <p:cNvPicPr>
            <a:picLocks noChangeAspect="1"/>
          </p:cNvPicPr>
          <p:nvPr/>
        </p:nvPicPr>
        <p:blipFill>
          <a:blip r:embed="rId2"/>
          <a:stretch>
            <a:fillRect/>
          </a:stretch>
        </p:blipFill>
        <p:spPr>
          <a:xfrm>
            <a:off x="7227834" y="2057401"/>
            <a:ext cx="4156060" cy="4023359"/>
          </a:xfrm>
          <a:prstGeom prst="rect">
            <a:avLst/>
          </a:prstGeom>
        </p:spPr>
      </p:pic>
      <p:sp>
        <p:nvSpPr>
          <p:cNvPr id="5" name="TextBox 4">
            <a:extLst>
              <a:ext uri="{FF2B5EF4-FFF2-40B4-BE49-F238E27FC236}">
                <a16:creationId xmlns:a16="http://schemas.microsoft.com/office/drawing/2014/main" id="{B4C32B10-0D67-B322-EF9B-7F25DF6A6218}"/>
              </a:ext>
            </a:extLst>
          </p:cNvPr>
          <p:cNvSpPr txBox="1"/>
          <p:nvPr/>
        </p:nvSpPr>
        <p:spPr>
          <a:xfrm>
            <a:off x="7227834" y="6080760"/>
            <a:ext cx="4321909" cy="307777"/>
          </a:xfrm>
          <a:prstGeom prst="rect">
            <a:avLst/>
          </a:prstGeom>
          <a:noFill/>
        </p:spPr>
        <p:txBody>
          <a:bodyPr wrap="square" rtlCol="0">
            <a:spAutoFit/>
          </a:bodyPr>
          <a:lstStyle/>
          <a:p>
            <a:pPr algn="ctr"/>
            <a:r>
              <a:rPr lang="en-GB" sz="1400" dirty="0"/>
              <a:t>(</a:t>
            </a:r>
            <a:r>
              <a:rPr lang="en-GB" sz="1400" i="1" dirty="0"/>
              <a:t>Parent’s Evening, </a:t>
            </a:r>
            <a:r>
              <a:rPr lang="en-GB" sz="1400" dirty="0"/>
              <a:t>2023)</a:t>
            </a:r>
          </a:p>
        </p:txBody>
      </p:sp>
    </p:spTree>
    <p:extLst>
      <p:ext uri="{BB962C8B-B14F-4D97-AF65-F5344CB8AC3E}">
        <p14:creationId xmlns:p14="http://schemas.microsoft.com/office/powerpoint/2010/main" val="145703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BCBDB-DA4E-1B30-4CB5-9E227E97171A}"/>
              </a:ext>
            </a:extLst>
          </p:cNvPr>
          <p:cNvSpPr>
            <a:spLocks noGrp="1"/>
          </p:cNvSpPr>
          <p:nvPr>
            <p:ph type="title"/>
          </p:nvPr>
        </p:nvSpPr>
        <p:spPr>
          <a:xfrm>
            <a:off x="3372466" y="619949"/>
            <a:ext cx="8001000" cy="849619"/>
          </a:xfrm>
        </p:spPr>
        <p:txBody>
          <a:bodyPr>
            <a:normAutofit/>
          </a:bodyPr>
          <a:lstStyle/>
          <a:p>
            <a:pPr algn="ctr"/>
            <a:r>
              <a:rPr lang="en-GB" dirty="0">
                <a:solidFill>
                  <a:schemeClr val="tx1">
                    <a:lumMod val="75000"/>
                    <a:lumOff val="25000"/>
                  </a:schemeClr>
                </a:solidFill>
              </a:rPr>
              <a:t>Maternal Factors</a:t>
            </a:r>
          </a:p>
        </p:txBody>
      </p:sp>
      <p:sp>
        <p:nvSpPr>
          <p:cNvPr id="3" name="Content Placeholder 2">
            <a:extLst>
              <a:ext uri="{FF2B5EF4-FFF2-40B4-BE49-F238E27FC236}">
                <a16:creationId xmlns:a16="http://schemas.microsoft.com/office/drawing/2014/main" id="{FF1045BD-4BCE-BF35-DB30-C055D387E41D}"/>
              </a:ext>
            </a:extLst>
          </p:cNvPr>
          <p:cNvSpPr>
            <a:spLocks noGrp="1"/>
          </p:cNvSpPr>
          <p:nvPr>
            <p:ph idx="1"/>
          </p:nvPr>
        </p:nvSpPr>
        <p:spPr>
          <a:xfrm>
            <a:off x="3372466" y="1338942"/>
            <a:ext cx="8198780" cy="5061858"/>
          </a:xfrm>
        </p:spPr>
        <p:txBody>
          <a:bodyPr>
            <a:normAutofit fontScale="92500" lnSpcReduction="20000"/>
          </a:bodyPr>
          <a:lstStyle/>
          <a:p>
            <a:pPr marL="0" indent="0" algn="ctr">
              <a:lnSpc>
                <a:spcPct val="90000"/>
              </a:lnSpc>
              <a:buNone/>
            </a:pPr>
            <a:r>
              <a:rPr lang="en-US" sz="1500" dirty="0">
                <a:solidFill>
                  <a:schemeClr val="tx1">
                    <a:lumMod val="75000"/>
                    <a:lumOff val="25000"/>
                  </a:schemeClr>
                </a:solidFill>
              </a:rPr>
              <a:t>Ideally, this kind of partnership approach should be employed from the moment of conception as, especially in the early stages, the mother’s health and wellbeing equates to the child’s health and wellbeing. During pregnancy, the mother’s circumstances and lifestyle influence the child’s prospects in many areas, such as cognitive development, physical development, and future health and wellbeing. Key factors in this period include maternal wellbeing, nutrition, and environment. During </a:t>
            </a:r>
            <a:r>
              <a:rPr lang="en-US" sz="1500" dirty="0" err="1">
                <a:solidFill>
                  <a:schemeClr val="tx1">
                    <a:lumMod val="75000"/>
                    <a:lumOff val="25000"/>
                  </a:schemeClr>
                </a:solidFill>
              </a:rPr>
              <a:t>foetal</a:t>
            </a:r>
            <a:r>
              <a:rPr lang="en-US" sz="1500" dirty="0">
                <a:solidFill>
                  <a:schemeClr val="tx1">
                    <a:lumMod val="75000"/>
                    <a:lumOff val="25000"/>
                  </a:schemeClr>
                </a:solidFill>
              </a:rPr>
              <a:t> development, a child is solely and completely dependent upon their mother and factors such as malnutrition, illness and drug or alcohol abuse can affect the child (</a:t>
            </a:r>
            <a:r>
              <a:rPr lang="en-US" sz="1500" dirty="0" err="1">
                <a:solidFill>
                  <a:schemeClr val="tx1">
                    <a:lumMod val="75000"/>
                    <a:lumOff val="25000"/>
                  </a:schemeClr>
                </a:solidFill>
              </a:rPr>
              <a:t>Chomitz</a:t>
            </a:r>
            <a:r>
              <a:rPr lang="en-US" sz="1500" dirty="0">
                <a:solidFill>
                  <a:schemeClr val="tx1">
                    <a:lumMod val="75000"/>
                    <a:lumOff val="25000"/>
                  </a:schemeClr>
                </a:solidFill>
              </a:rPr>
              <a:t>, Cheung and Lieberman, 1995, pp. 121-138). This piece has already briefly covered the importance of the gestating mother’s environment and nutrition; however, it is important that equal attention is paid to the mother’s wellbeing postnatally. Historically, women have been the child’s primary caregiver from the moment of conception until they reach the age of majority, typically eighteen in more recent history. Despite recent strides in gender equality, this is still typically true in current society. As a result of this, it is imperative that when one considers how they might achieve the best possible outcome for the child, they look to ensuring that their mother is thriving (Public Health England, 2021). </a:t>
            </a:r>
          </a:p>
          <a:p>
            <a:pPr marL="0" indent="0" algn="ctr">
              <a:lnSpc>
                <a:spcPct val="90000"/>
              </a:lnSpc>
              <a:buNone/>
            </a:pPr>
            <a:r>
              <a:rPr lang="en-US" sz="1500" dirty="0">
                <a:solidFill>
                  <a:schemeClr val="tx1">
                    <a:lumMod val="75000"/>
                    <a:lumOff val="25000"/>
                  </a:schemeClr>
                </a:solidFill>
              </a:rPr>
              <a:t>Given that mental health diagnoses are on the rise across the board, it is of no surprise that postnatal mental disorders are also on the rise (British Medical Association, 2024). Despite that, and the current trend towards a child </a:t>
            </a:r>
            <a:r>
              <a:rPr lang="en-US" sz="1500" dirty="0" err="1">
                <a:solidFill>
                  <a:schemeClr val="tx1">
                    <a:lumMod val="75000"/>
                    <a:lumOff val="25000"/>
                  </a:schemeClr>
                </a:solidFill>
              </a:rPr>
              <a:t>centred</a:t>
            </a:r>
            <a:r>
              <a:rPr lang="en-US" sz="1500" dirty="0">
                <a:solidFill>
                  <a:schemeClr val="tx1">
                    <a:lumMod val="75000"/>
                    <a:lumOff val="25000"/>
                  </a:schemeClr>
                </a:solidFill>
              </a:rPr>
              <a:t> approach in Welsh legislation, mothers still suffer whilst waiting on extensive lists for treatment (Mind, 2024). This delay in treatment is potentially dangerous and certainly limits the child’s opportunities for development especially in the infant stage, where the child is most dependent on the mother specifically. The evidence also suggests that infants cared for by mothers who are suffering from untreated mental health issues are more likely to suffer from mental health conditions themselves, an effect which may last into adulthood (</a:t>
            </a:r>
            <a:r>
              <a:rPr lang="en-US" sz="1500" dirty="0" err="1">
                <a:solidFill>
                  <a:schemeClr val="tx1">
                    <a:lumMod val="75000"/>
                    <a:lumOff val="25000"/>
                  </a:schemeClr>
                </a:solidFill>
              </a:rPr>
              <a:t>Aktar</a:t>
            </a:r>
            <a:r>
              <a:rPr lang="en-US" sz="1500" dirty="0">
                <a:solidFill>
                  <a:schemeClr val="tx1">
                    <a:lumMod val="75000"/>
                    <a:lumOff val="25000"/>
                  </a:schemeClr>
                </a:solidFill>
              </a:rPr>
              <a:t> et al., 2019). A possible solution to this is to increase the funding for mental health provision within the NHS and to ensure that parents who have or develop mental health issues know where to get support and feel comfortable requesting it. This could be achieved through changing priorities in the national budget, improved signposting, and further efforts to </a:t>
            </a:r>
            <a:r>
              <a:rPr lang="en-US" sz="1500" dirty="0" err="1">
                <a:solidFill>
                  <a:schemeClr val="tx1">
                    <a:lumMod val="75000"/>
                    <a:lumOff val="25000"/>
                  </a:schemeClr>
                </a:solidFill>
              </a:rPr>
              <a:t>destigmatise</a:t>
            </a:r>
            <a:r>
              <a:rPr lang="en-US" sz="1500" dirty="0">
                <a:solidFill>
                  <a:schemeClr val="tx1">
                    <a:lumMod val="75000"/>
                    <a:lumOff val="25000"/>
                  </a:schemeClr>
                </a:solidFill>
              </a:rPr>
              <a:t> mental health difficulties, especially for perinatal mothers who often fear having their children removed due to their illness. </a:t>
            </a:r>
          </a:p>
          <a:p>
            <a:pPr marL="0" indent="0" algn="ctr">
              <a:lnSpc>
                <a:spcPct val="90000"/>
              </a:lnSpc>
              <a:buNone/>
            </a:pPr>
            <a:endParaRPr lang="en-GB" sz="1400" dirty="0">
              <a:solidFill>
                <a:schemeClr val="tx1">
                  <a:lumMod val="75000"/>
                  <a:lumOff val="25000"/>
                </a:schemeClr>
              </a:solidFill>
            </a:endParaRPr>
          </a:p>
        </p:txBody>
      </p:sp>
      <mc:AlternateContent xmlns:mc="http://schemas.openxmlformats.org/markup-compatibility/2006">
        <mc:Choice xmlns:p14="http://schemas.microsoft.com/office/powerpoint/2010/main" xmlns:aink="http://schemas.microsoft.com/office/drawing/2016/ink" Requires="p14 aink">
          <p:contentPart p14:bwMode="auto" r:id="rId2">
            <p14:nvContentPartPr>
              <p14:cNvPr id="11" name="Ink 10">
                <a:extLst>
                  <a:ext uri="{FF2B5EF4-FFF2-40B4-BE49-F238E27FC236}">
                    <a16:creationId xmlns:a16="http://schemas.microsoft.com/office/drawing/2014/main" id="{0079EE9A-66C2-3DF7-FAA1-C04FEEED4634}"/>
                  </a:ext>
                </a:extLst>
              </p14:cNvPr>
              <p14:cNvContentPartPr/>
              <p14:nvPr/>
            </p14:nvContentPartPr>
            <p14:xfrm>
              <a:off x="130371" y="5529669"/>
              <a:ext cx="98280" cy="283680"/>
            </p14:xfrm>
          </p:contentPart>
        </mc:Choice>
        <mc:Fallback>
          <p:pic>
            <p:nvPicPr>
              <p:cNvPr id="11" name="Ink 10">
                <a:extLst>
                  <a:ext uri="{FF2B5EF4-FFF2-40B4-BE49-F238E27FC236}">
                    <a16:creationId xmlns:a16="http://schemas.microsoft.com/office/drawing/2014/main" id="{0079EE9A-66C2-3DF7-FAA1-C04FEEED4634}"/>
                  </a:ext>
                </a:extLst>
              </p:cNvPr>
              <p:cNvPicPr/>
              <p:nvPr/>
            </p:nvPicPr>
            <p:blipFill>
              <a:blip r:embed="rId3"/>
              <a:stretch>
                <a:fillRect/>
              </a:stretch>
            </p:blipFill>
            <p:spPr>
              <a:xfrm>
                <a:off x="67371" y="5151669"/>
                <a:ext cx="223920" cy="1039320"/>
              </a:xfrm>
              <a:prstGeom prst="rect">
                <a:avLst/>
              </a:prstGeom>
            </p:spPr>
          </p:pic>
        </mc:Fallback>
      </mc:AlternateContent>
      <mc:AlternateContent xmlns:mc="http://schemas.openxmlformats.org/markup-compatibility/2006">
        <mc:Choice xmlns:p14="http://schemas.microsoft.com/office/powerpoint/2010/main" Requires="p14">
          <p:contentPart p14:bwMode="auto" r:id="rId4">
            <p14:nvContentPartPr>
              <p14:cNvPr id="15" name="Ink 14">
                <a:extLst>
                  <a:ext uri="{FF2B5EF4-FFF2-40B4-BE49-F238E27FC236}">
                    <a16:creationId xmlns:a16="http://schemas.microsoft.com/office/drawing/2014/main" id="{2FA91568-F3D5-0C7A-D6A3-4359D0DE595E}"/>
                  </a:ext>
                </a:extLst>
              </p14:cNvPr>
              <p14:cNvContentPartPr/>
              <p14:nvPr/>
            </p14:nvContentPartPr>
            <p14:xfrm>
              <a:off x="119571" y="5388189"/>
              <a:ext cx="360" cy="360"/>
            </p14:xfrm>
          </p:contentPart>
        </mc:Choice>
        <mc:Fallback>
          <p:pic>
            <p:nvPicPr>
              <p:cNvPr id="15" name="Ink 14">
                <a:extLst>
                  <a:ext uri="{FF2B5EF4-FFF2-40B4-BE49-F238E27FC236}">
                    <a16:creationId xmlns:a16="http://schemas.microsoft.com/office/drawing/2014/main" id="{2FA91568-F3D5-0C7A-D6A3-4359D0DE595E}"/>
                  </a:ext>
                </a:extLst>
              </p:cNvPr>
              <p:cNvPicPr/>
              <p:nvPr/>
            </p:nvPicPr>
            <p:blipFill>
              <a:blip r:embed="rId5"/>
              <a:stretch>
                <a:fillRect/>
              </a:stretch>
            </p:blipFill>
            <p:spPr>
              <a:xfrm>
                <a:off x="56571" y="5325549"/>
                <a:ext cx="126000" cy="12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21" name="Ink 20">
                <a:extLst>
                  <a:ext uri="{FF2B5EF4-FFF2-40B4-BE49-F238E27FC236}">
                    <a16:creationId xmlns:a16="http://schemas.microsoft.com/office/drawing/2014/main" id="{99016E81-DF69-1B24-EAA6-1D42DDD87B53}"/>
                  </a:ext>
                </a:extLst>
              </p14:cNvPr>
              <p14:cNvContentPartPr/>
              <p14:nvPr/>
            </p14:nvContentPartPr>
            <p14:xfrm>
              <a:off x="97971" y="5213589"/>
              <a:ext cx="720" cy="1459800"/>
            </p14:xfrm>
          </p:contentPart>
        </mc:Choice>
        <mc:Fallback>
          <p:pic>
            <p:nvPicPr>
              <p:cNvPr id="21" name="Ink 20">
                <a:extLst>
                  <a:ext uri="{FF2B5EF4-FFF2-40B4-BE49-F238E27FC236}">
                    <a16:creationId xmlns:a16="http://schemas.microsoft.com/office/drawing/2014/main" id="{99016E81-DF69-1B24-EAA6-1D42DDD87B53}"/>
                  </a:ext>
                </a:extLst>
              </p:cNvPr>
              <p:cNvPicPr/>
              <p:nvPr/>
            </p:nvPicPr>
            <p:blipFill>
              <a:blip r:embed="rId7"/>
              <a:stretch>
                <a:fillRect/>
              </a:stretch>
            </p:blipFill>
            <p:spPr>
              <a:xfrm>
                <a:off x="-28029" y="5150949"/>
                <a:ext cx="252000" cy="1585440"/>
              </a:xfrm>
              <a:prstGeom prst="rect">
                <a:avLst/>
              </a:prstGeom>
            </p:spPr>
          </p:pic>
        </mc:Fallback>
      </mc:AlternateContent>
      <p:pic>
        <p:nvPicPr>
          <p:cNvPr id="22" name="Picture 21">
            <a:extLst>
              <a:ext uri="{FF2B5EF4-FFF2-40B4-BE49-F238E27FC236}">
                <a16:creationId xmlns:a16="http://schemas.microsoft.com/office/drawing/2014/main" id="{C2B5136C-E8A5-81E2-42EC-BF71B2489359}"/>
              </a:ext>
            </a:extLst>
          </p:cNvPr>
          <p:cNvPicPr>
            <a:picLocks noChangeAspect="1"/>
          </p:cNvPicPr>
          <p:nvPr/>
        </p:nvPicPr>
        <p:blipFill>
          <a:blip r:embed="rId8"/>
          <a:stretch>
            <a:fillRect/>
          </a:stretch>
        </p:blipFill>
        <p:spPr>
          <a:xfrm>
            <a:off x="1" y="10886"/>
            <a:ext cx="3372466" cy="6858000"/>
          </a:xfrm>
          <a:prstGeom prst="rect">
            <a:avLst/>
          </a:prstGeom>
        </p:spPr>
      </p:pic>
      <p:sp>
        <p:nvSpPr>
          <p:cNvPr id="23" name="TextBox 22">
            <a:extLst>
              <a:ext uri="{FF2B5EF4-FFF2-40B4-BE49-F238E27FC236}">
                <a16:creationId xmlns:a16="http://schemas.microsoft.com/office/drawing/2014/main" id="{2F1CA34F-A7EB-969B-CE8C-483F0517E788}"/>
              </a:ext>
            </a:extLst>
          </p:cNvPr>
          <p:cNvSpPr txBox="1"/>
          <p:nvPr/>
        </p:nvSpPr>
        <p:spPr>
          <a:xfrm>
            <a:off x="196661" y="6352681"/>
            <a:ext cx="3162632" cy="461665"/>
          </a:xfrm>
          <a:prstGeom prst="rect">
            <a:avLst/>
          </a:prstGeom>
          <a:noFill/>
        </p:spPr>
        <p:txBody>
          <a:bodyPr wrap="square" rtlCol="0">
            <a:spAutoFit/>
          </a:bodyPr>
          <a:lstStyle/>
          <a:p>
            <a:r>
              <a:rPr lang="en-US" sz="1200" i="1" dirty="0"/>
              <a:t>(Parent with kid child cry illustration</a:t>
            </a:r>
            <a:r>
              <a:rPr lang="en-US" sz="1200" dirty="0"/>
              <a:t>, no date given)</a:t>
            </a:r>
            <a:endParaRPr lang="en-GB" sz="1200" dirty="0"/>
          </a:p>
        </p:txBody>
      </p:sp>
    </p:spTree>
    <p:extLst>
      <p:ext uri="{BB962C8B-B14F-4D97-AF65-F5344CB8AC3E}">
        <p14:creationId xmlns:p14="http://schemas.microsoft.com/office/powerpoint/2010/main" val="8306089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365E7-7C95-F7B8-54E5-EDB92729CECB}"/>
              </a:ext>
            </a:extLst>
          </p:cNvPr>
          <p:cNvSpPr>
            <a:spLocks noGrp="1"/>
          </p:cNvSpPr>
          <p:nvPr>
            <p:ph type="title"/>
          </p:nvPr>
        </p:nvSpPr>
        <p:spPr>
          <a:xfrm>
            <a:off x="3367776" y="621791"/>
            <a:ext cx="8198781" cy="751647"/>
          </a:xfrm>
        </p:spPr>
        <p:txBody>
          <a:bodyPr>
            <a:normAutofit/>
          </a:bodyPr>
          <a:lstStyle/>
          <a:p>
            <a:pPr algn="ctr"/>
            <a:r>
              <a:rPr lang="en-GB" dirty="0">
                <a:solidFill>
                  <a:schemeClr val="tx1">
                    <a:lumMod val="75000"/>
                    <a:lumOff val="25000"/>
                  </a:schemeClr>
                </a:solidFill>
              </a:rPr>
              <a:t>Activities</a:t>
            </a:r>
          </a:p>
        </p:txBody>
      </p:sp>
      <p:sp>
        <p:nvSpPr>
          <p:cNvPr id="3" name="Content Placeholder 2">
            <a:extLst>
              <a:ext uri="{FF2B5EF4-FFF2-40B4-BE49-F238E27FC236}">
                <a16:creationId xmlns:a16="http://schemas.microsoft.com/office/drawing/2014/main" id="{C9BA3D79-076D-9666-B442-BD4F968A5105}"/>
              </a:ext>
            </a:extLst>
          </p:cNvPr>
          <p:cNvSpPr>
            <a:spLocks noGrp="1"/>
          </p:cNvSpPr>
          <p:nvPr>
            <p:ph idx="1"/>
          </p:nvPr>
        </p:nvSpPr>
        <p:spPr>
          <a:xfrm>
            <a:off x="3367776" y="1273629"/>
            <a:ext cx="8208162" cy="4962577"/>
          </a:xfrm>
        </p:spPr>
        <p:txBody>
          <a:bodyPr>
            <a:normAutofit lnSpcReduction="10000"/>
          </a:bodyPr>
          <a:lstStyle/>
          <a:p>
            <a:pPr marL="0" indent="0" algn="ctr">
              <a:lnSpc>
                <a:spcPct val="90000"/>
              </a:lnSpc>
              <a:buNone/>
            </a:pPr>
            <a:r>
              <a:rPr lang="en-US" sz="1400" dirty="0">
                <a:solidFill>
                  <a:schemeClr val="tx1">
                    <a:lumMod val="75000"/>
                    <a:lumOff val="25000"/>
                  </a:schemeClr>
                </a:solidFill>
              </a:rPr>
              <a:t>A key aspect of providing exceptional care and supporting a child’s holistic development is providing opportunities for engaging experiences. These experiences can take many forms, with everyday tasks and chores being excellent learning opportunities for children, especially in the early years and the first one thousand days. However, this piece will be focusing primarily on adult led activities which are of particular benefit in the child’s first two years of life. </a:t>
            </a:r>
          </a:p>
          <a:p>
            <a:pPr marL="0" indent="0" algn="ctr">
              <a:lnSpc>
                <a:spcPct val="90000"/>
              </a:lnSpc>
              <a:buNone/>
            </a:pPr>
            <a:r>
              <a:rPr lang="en-US" sz="1400" dirty="0">
                <a:solidFill>
                  <a:schemeClr val="tx1">
                    <a:lumMod val="75000"/>
                    <a:lumOff val="25000"/>
                  </a:schemeClr>
                </a:solidFill>
              </a:rPr>
              <a:t>In the first twelve months of a child’s life, they are developing their motor skills, speech and understanding of the world. Interactive storytelling can help to support their development in all of these areas. A caregiver can help to support motor skill development by providing tactile props, allowing the child to turn the pages and choosing interactive books with flaps, pop-ups, or sensory panels. Props will allow the child to develop their dexterity, hand-eye co-ordination, and grip strength by encouraging them to reach out and grasp the object or perhaps lift them at a certain point in the story. Allowing the child to turn the pages allows them to practice their pincer grip, grasping the page between their thumb and index finger in order to turn the page. Sensory panels in the book pages can help to maintain the child’s interest as well as providing an opportunity for sensory exploration. </a:t>
            </a:r>
          </a:p>
          <a:p>
            <a:pPr marL="0" indent="0" algn="ctr">
              <a:lnSpc>
                <a:spcPct val="90000"/>
              </a:lnSpc>
              <a:buNone/>
            </a:pPr>
            <a:r>
              <a:rPr lang="en-US" sz="1400" dirty="0">
                <a:solidFill>
                  <a:schemeClr val="tx1">
                    <a:lumMod val="75000"/>
                    <a:lumOff val="25000"/>
                  </a:schemeClr>
                </a:solidFill>
              </a:rPr>
              <a:t>Evidence suggests that the more words a child has heard spoken by three years old, the higher their aptitude in language skills their entire life (Logan et al., 2019). Many caregivers put a particular emphasis on the child developing their verbal communication skills; listening to stories and being exposed to words they may not hear in their everyday life helps the child to develop their vocabulary and encourages them to attempt the words themselves. Additionally, this exposure to various aspects of life can help the child increase their understanding of the world. Books which deal with topics that the child has or may experience, such as doctor or dentist visits and potty training, can help reduce anxiety in children around these topics as they become more familiar to them (Early Years Wales, 2020). While books about far-flung places and exotic animals help children to understand the scope of the world and the variety of creatures which walk its surface. </a:t>
            </a:r>
          </a:p>
          <a:p>
            <a:pPr marL="0" indent="0" algn="ctr">
              <a:lnSpc>
                <a:spcPct val="90000"/>
              </a:lnSpc>
              <a:buNone/>
            </a:pPr>
            <a:endParaRPr lang="en-GB" sz="1400" dirty="0">
              <a:solidFill>
                <a:schemeClr val="tx1">
                  <a:lumMod val="75000"/>
                  <a:lumOff val="25000"/>
                </a:schemeClr>
              </a:solidFill>
            </a:endParaRPr>
          </a:p>
        </p:txBody>
      </p:sp>
      <p:pic>
        <p:nvPicPr>
          <p:cNvPr id="5" name="Picture 4">
            <a:extLst>
              <a:ext uri="{FF2B5EF4-FFF2-40B4-BE49-F238E27FC236}">
                <a16:creationId xmlns:a16="http://schemas.microsoft.com/office/drawing/2014/main" id="{C2B3819C-C79A-67A5-F137-7FE273CB353E}"/>
              </a:ext>
            </a:extLst>
          </p:cNvPr>
          <p:cNvPicPr>
            <a:picLocks noChangeAspect="1"/>
          </p:cNvPicPr>
          <p:nvPr/>
        </p:nvPicPr>
        <p:blipFill>
          <a:blip r:embed="rId2"/>
          <a:stretch>
            <a:fillRect/>
          </a:stretch>
        </p:blipFill>
        <p:spPr>
          <a:xfrm>
            <a:off x="-17150" y="0"/>
            <a:ext cx="3213609" cy="6858000"/>
          </a:xfrm>
          <a:prstGeom prst="rect">
            <a:avLst/>
          </a:prstGeom>
        </p:spPr>
      </p:pic>
      <p:sp>
        <p:nvSpPr>
          <p:cNvPr id="6" name="TextBox 5">
            <a:extLst>
              <a:ext uri="{FF2B5EF4-FFF2-40B4-BE49-F238E27FC236}">
                <a16:creationId xmlns:a16="http://schemas.microsoft.com/office/drawing/2014/main" id="{971EB5FD-5EC2-9150-848C-21867E8AE141}"/>
              </a:ext>
            </a:extLst>
          </p:cNvPr>
          <p:cNvSpPr txBox="1"/>
          <p:nvPr/>
        </p:nvSpPr>
        <p:spPr>
          <a:xfrm>
            <a:off x="228600" y="6477782"/>
            <a:ext cx="2764971" cy="369332"/>
          </a:xfrm>
          <a:prstGeom prst="rect">
            <a:avLst/>
          </a:prstGeom>
          <a:noFill/>
        </p:spPr>
        <p:txBody>
          <a:bodyPr wrap="square" rtlCol="0">
            <a:spAutoFit/>
          </a:bodyPr>
          <a:lstStyle/>
          <a:p>
            <a:pPr algn="ctr"/>
            <a:r>
              <a:rPr lang="en-GB" dirty="0"/>
              <a:t>(</a:t>
            </a:r>
            <a:r>
              <a:rPr lang="en-GB" i="1" dirty="0"/>
              <a:t>Storytime, 2022)</a:t>
            </a:r>
            <a:endParaRPr lang="en-GB" dirty="0"/>
          </a:p>
        </p:txBody>
      </p:sp>
    </p:spTree>
    <p:extLst>
      <p:ext uri="{BB962C8B-B14F-4D97-AF65-F5344CB8AC3E}">
        <p14:creationId xmlns:p14="http://schemas.microsoft.com/office/powerpoint/2010/main" val="2227814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B00A4-5644-228F-9698-7D325605E1C0}"/>
              </a:ext>
            </a:extLst>
          </p:cNvPr>
          <p:cNvSpPr>
            <a:spLocks noGrp="1"/>
          </p:cNvSpPr>
          <p:nvPr>
            <p:ph type="title"/>
          </p:nvPr>
        </p:nvSpPr>
        <p:spPr>
          <a:xfrm>
            <a:off x="3758203" y="609987"/>
            <a:ext cx="7417925" cy="806076"/>
          </a:xfrm>
        </p:spPr>
        <p:txBody>
          <a:bodyPr>
            <a:normAutofit/>
          </a:bodyPr>
          <a:lstStyle/>
          <a:p>
            <a:pPr algn="ctr"/>
            <a:r>
              <a:rPr lang="en-GB" dirty="0">
                <a:solidFill>
                  <a:schemeClr val="tx1">
                    <a:lumMod val="75000"/>
                    <a:lumOff val="25000"/>
                  </a:schemeClr>
                </a:solidFill>
              </a:rPr>
              <a:t>Activities Continued</a:t>
            </a:r>
          </a:p>
        </p:txBody>
      </p:sp>
      <p:sp>
        <p:nvSpPr>
          <p:cNvPr id="3" name="Content Placeholder 2">
            <a:extLst>
              <a:ext uri="{FF2B5EF4-FFF2-40B4-BE49-F238E27FC236}">
                <a16:creationId xmlns:a16="http://schemas.microsoft.com/office/drawing/2014/main" id="{8EAFBBA4-5C14-8F57-E202-A77B7DBADC31}"/>
              </a:ext>
            </a:extLst>
          </p:cNvPr>
          <p:cNvSpPr>
            <a:spLocks noGrp="1"/>
          </p:cNvSpPr>
          <p:nvPr>
            <p:ph idx="1"/>
          </p:nvPr>
        </p:nvSpPr>
        <p:spPr>
          <a:xfrm>
            <a:off x="3372466" y="1262743"/>
            <a:ext cx="8189400" cy="5138057"/>
          </a:xfrm>
        </p:spPr>
        <p:txBody>
          <a:bodyPr>
            <a:normAutofit lnSpcReduction="10000"/>
          </a:bodyPr>
          <a:lstStyle/>
          <a:p>
            <a:pPr marL="0" indent="0" algn="ctr">
              <a:lnSpc>
                <a:spcPct val="90000"/>
              </a:lnSpc>
              <a:buNone/>
            </a:pPr>
            <a:r>
              <a:rPr lang="en-US" sz="1400" dirty="0">
                <a:solidFill>
                  <a:schemeClr val="tx1">
                    <a:lumMod val="75000"/>
                    <a:lumOff val="25000"/>
                  </a:schemeClr>
                </a:solidFill>
              </a:rPr>
              <a:t>In the second year of life, a child has typically developed to the point of independent movement and limited verbal communication, this is an excellent time to provide the child with the tools they need to maintain their mental wellbeing. To this end, the NHS (no date given) recommends teaching children mindfulness. Mindfulness is the practice of being in the moment, focusing on the here and now in order to improve and maintain mental wellbeing (Headspace, 2023). Practicing mindfulness can reduce stress, improve sleep and help to regulate one’s emotions. </a:t>
            </a:r>
          </a:p>
          <a:p>
            <a:pPr marL="0" indent="0" algn="ctr">
              <a:lnSpc>
                <a:spcPct val="90000"/>
              </a:lnSpc>
              <a:buNone/>
            </a:pPr>
            <a:r>
              <a:rPr lang="en-US" sz="1400" dirty="0">
                <a:solidFill>
                  <a:schemeClr val="tx1">
                    <a:lumMod val="75000"/>
                    <a:lumOff val="25000"/>
                  </a:schemeClr>
                </a:solidFill>
              </a:rPr>
              <a:t>It is common knowledge that young children are prone to extreme emotions and often lack the ability to effectively communicate the cause. However, children can be helped to develop self-regulation techniques which, coupled with providing terminology to discuss issues, can drastically improve a child’s mental well-being and emotional stability. This ability to self-regulate allows for greater emotional control in stressful situations, allowing the child the mental wherewithal to be able to calm themselves enough to communicate more effectively in the moment.</a:t>
            </a:r>
          </a:p>
          <a:p>
            <a:pPr marL="0" indent="0" algn="ctr">
              <a:lnSpc>
                <a:spcPct val="90000"/>
              </a:lnSpc>
              <a:buNone/>
            </a:pPr>
            <a:r>
              <a:rPr lang="en-US" sz="1400" dirty="0">
                <a:solidFill>
                  <a:schemeClr val="tx1">
                    <a:lumMod val="75000"/>
                    <a:lumOff val="25000"/>
                  </a:schemeClr>
                </a:solidFill>
              </a:rPr>
              <a:t>Mindfulness exercises come in many forms, one common form is yoga, which provides a wonderful opportunity for meaningful learning for small children. Yoga requires the participant to focus on their body and the way it feels in the moment as they regulate their breathing and listen to instructions from the instructor or narrator. This means that yoga not only helps a child to develop self-regulation skills, such as controlled breathing, but also their gross motor skills and listening skills. As the children move through the poses, they will need to adopt different positions, strengthening their body globally and helping to improve their </a:t>
            </a:r>
            <a:r>
              <a:rPr lang="en-US" sz="1400" dirty="0" err="1">
                <a:solidFill>
                  <a:schemeClr val="tx1">
                    <a:lumMod val="75000"/>
                    <a:lumOff val="25000"/>
                  </a:schemeClr>
                </a:solidFill>
              </a:rPr>
              <a:t>kinaesthetic</a:t>
            </a:r>
            <a:r>
              <a:rPr lang="en-US" sz="1400" dirty="0">
                <a:solidFill>
                  <a:schemeClr val="tx1">
                    <a:lumMod val="75000"/>
                    <a:lumOff val="25000"/>
                  </a:schemeClr>
                </a:solidFill>
              </a:rPr>
              <a:t> understanding (</a:t>
            </a:r>
            <a:r>
              <a:rPr lang="en-US" sz="1400" dirty="0" err="1">
                <a:solidFill>
                  <a:schemeClr val="tx1">
                    <a:lumMod val="75000"/>
                    <a:lumOff val="25000"/>
                  </a:schemeClr>
                </a:solidFill>
              </a:rPr>
              <a:t>Nanthakumar</a:t>
            </a:r>
            <a:r>
              <a:rPr lang="en-US" sz="1400" dirty="0">
                <a:solidFill>
                  <a:schemeClr val="tx1">
                    <a:lumMod val="75000"/>
                    <a:lumOff val="25000"/>
                  </a:schemeClr>
                </a:solidFill>
              </a:rPr>
              <a:t>, 2018). Another mindfulness exercise is creative expression, no matter the medium. Drawing, playing musical instruments and even play can offer children a non-verbal way to communicate their emotions, mental state, or interests. This additional communication can prove vital in cases where a child is unable or unwilling to communicate verbally. Additionally, the tactile nature of these activities helps to ground the child in the moment, a foundational skill for mindfulness. </a:t>
            </a:r>
          </a:p>
          <a:p>
            <a:pPr marL="0" indent="0" algn="ctr">
              <a:lnSpc>
                <a:spcPct val="90000"/>
              </a:lnSpc>
              <a:buNone/>
            </a:pPr>
            <a:endParaRPr lang="en-GB" sz="2400" dirty="0">
              <a:solidFill>
                <a:schemeClr val="tx1">
                  <a:lumMod val="75000"/>
                  <a:lumOff val="25000"/>
                </a:schemeClr>
              </a:solidFill>
            </a:endParaRPr>
          </a:p>
        </p:txBody>
      </p:sp>
      <p:pic>
        <p:nvPicPr>
          <p:cNvPr id="4" name="Picture 3">
            <a:extLst>
              <a:ext uri="{FF2B5EF4-FFF2-40B4-BE49-F238E27FC236}">
                <a16:creationId xmlns:a16="http://schemas.microsoft.com/office/drawing/2014/main" id="{E3C3E0CB-F77D-2710-A160-BD92A8D5F0DB}"/>
              </a:ext>
            </a:extLst>
          </p:cNvPr>
          <p:cNvPicPr>
            <a:picLocks noChangeAspect="1"/>
          </p:cNvPicPr>
          <p:nvPr/>
        </p:nvPicPr>
        <p:blipFill>
          <a:blip r:embed="rId2"/>
          <a:stretch>
            <a:fillRect/>
          </a:stretch>
        </p:blipFill>
        <p:spPr>
          <a:xfrm>
            <a:off x="0" y="0"/>
            <a:ext cx="3208918" cy="6858001"/>
          </a:xfrm>
          <a:prstGeom prst="rect">
            <a:avLst/>
          </a:prstGeom>
        </p:spPr>
      </p:pic>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678E69BD-7116-2835-B59F-B82A26B7E87B}"/>
                  </a:ext>
                </a:extLst>
              </p14:cNvPr>
              <p14:cNvContentPartPr/>
              <p14:nvPr/>
            </p14:nvContentPartPr>
            <p14:xfrm>
              <a:off x="848863" y="2939109"/>
              <a:ext cx="1491840" cy="76320"/>
            </p14:xfrm>
          </p:contentPart>
        </mc:Choice>
        <mc:Fallback>
          <p:pic>
            <p:nvPicPr>
              <p:cNvPr id="6" name="Ink 5">
                <a:extLst>
                  <a:ext uri="{FF2B5EF4-FFF2-40B4-BE49-F238E27FC236}">
                    <a16:creationId xmlns:a16="http://schemas.microsoft.com/office/drawing/2014/main" id="{678E69BD-7116-2835-B59F-B82A26B7E87B}"/>
                  </a:ext>
                </a:extLst>
              </p:cNvPr>
              <p:cNvPicPr/>
              <p:nvPr/>
            </p:nvPicPr>
            <p:blipFill>
              <a:blip r:embed="rId4"/>
              <a:stretch>
                <a:fillRect/>
              </a:stretch>
            </p:blipFill>
            <p:spPr>
              <a:xfrm>
                <a:off x="785878" y="-10340571"/>
                <a:ext cx="1617450" cy="26712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9" name="Ink 8">
                <a:extLst>
                  <a:ext uri="{FF2B5EF4-FFF2-40B4-BE49-F238E27FC236}">
                    <a16:creationId xmlns:a16="http://schemas.microsoft.com/office/drawing/2014/main" id="{050F057A-117B-195D-F87B-519ABD8E5420}"/>
                  </a:ext>
                </a:extLst>
              </p14:cNvPr>
              <p14:cNvContentPartPr/>
              <p14:nvPr/>
            </p14:nvContentPartPr>
            <p14:xfrm>
              <a:off x="859731" y="2982309"/>
              <a:ext cx="1654920" cy="54720"/>
            </p14:xfrm>
          </p:contentPart>
        </mc:Choice>
        <mc:Fallback>
          <p:pic>
            <p:nvPicPr>
              <p:cNvPr id="9" name="Ink 8">
                <a:extLst>
                  <a:ext uri="{FF2B5EF4-FFF2-40B4-BE49-F238E27FC236}">
                    <a16:creationId xmlns:a16="http://schemas.microsoft.com/office/drawing/2014/main" id="{050F057A-117B-195D-F87B-519ABD8E5420}"/>
                  </a:ext>
                </a:extLst>
              </p:cNvPr>
              <p:cNvPicPr/>
              <p:nvPr/>
            </p:nvPicPr>
            <p:blipFill>
              <a:blip r:embed="rId6"/>
              <a:stretch>
                <a:fillRect/>
              </a:stretch>
            </p:blipFill>
            <p:spPr>
              <a:xfrm>
                <a:off x="797091" y="2919309"/>
                <a:ext cx="1780560" cy="1803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32" name="Ink 31">
                <a:extLst>
                  <a:ext uri="{FF2B5EF4-FFF2-40B4-BE49-F238E27FC236}">
                    <a16:creationId xmlns:a16="http://schemas.microsoft.com/office/drawing/2014/main" id="{70D0D51A-7C10-962F-B0B6-C3FAA1C5ADD0}"/>
                  </a:ext>
                </a:extLst>
              </p14:cNvPr>
              <p14:cNvContentPartPr/>
              <p14:nvPr/>
            </p14:nvContentPartPr>
            <p14:xfrm>
              <a:off x="108411" y="6748989"/>
              <a:ext cx="1688400" cy="720"/>
            </p14:xfrm>
          </p:contentPart>
        </mc:Choice>
        <mc:Fallback>
          <p:pic>
            <p:nvPicPr>
              <p:cNvPr id="32" name="Ink 31">
                <a:extLst>
                  <a:ext uri="{FF2B5EF4-FFF2-40B4-BE49-F238E27FC236}">
                    <a16:creationId xmlns:a16="http://schemas.microsoft.com/office/drawing/2014/main" id="{70D0D51A-7C10-962F-B0B6-C3FAA1C5ADD0}"/>
                  </a:ext>
                </a:extLst>
              </p:cNvPr>
              <p:cNvPicPr/>
              <p:nvPr/>
            </p:nvPicPr>
            <p:blipFill>
              <a:blip r:embed="rId8"/>
              <a:stretch>
                <a:fillRect/>
              </a:stretch>
            </p:blipFill>
            <p:spPr>
              <a:xfrm>
                <a:off x="45771" y="6622989"/>
                <a:ext cx="1814040" cy="252000"/>
              </a:xfrm>
              <a:prstGeom prst="rect">
                <a:avLst/>
              </a:prstGeom>
            </p:spPr>
          </p:pic>
        </mc:Fallback>
      </mc:AlternateContent>
      <p:sp>
        <p:nvSpPr>
          <p:cNvPr id="33" name="TextBox 32">
            <a:extLst>
              <a:ext uri="{FF2B5EF4-FFF2-40B4-BE49-F238E27FC236}">
                <a16:creationId xmlns:a16="http://schemas.microsoft.com/office/drawing/2014/main" id="{CD386C0B-AD39-DFFA-D2A4-48FBCC998161}"/>
              </a:ext>
            </a:extLst>
          </p:cNvPr>
          <p:cNvSpPr txBox="1"/>
          <p:nvPr/>
        </p:nvSpPr>
        <p:spPr>
          <a:xfrm>
            <a:off x="-65606" y="6550223"/>
            <a:ext cx="2721429" cy="307777"/>
          </a:xfrm>
          <a:prstGeom prst="rect">
            <a:avLst/>
          </a:prstGeom>
          <a:noFill/>
        </p:spPr>
        <p:txBody>
          <a:bodyPr wrap="square" rtlCol="0">
            <a:spAutoFit/>
          </a:bodyPr>
          <a:lstStyle/>
          <a:p>
            <a:r>
              <a:rPr lang="en-GB" sz="1400" dirty="0"/>
              <a:t>(</a:t>
            </a:r>
            <a:r>
              <a:rPr lang="en-GB" sz="1400" i="1" dirty="0"/>
              <a:t>Mindfulness Activities, </a:t>
            </a:r>
            <a:r>
              <a:rPr lang="en-GB" sz="1400" dirty="0"/>
              <a:t>2022)</a:t>
            </a:r>
          </a:p>
        </p:txBody>
      </p:sp>
    </p:spTree>
    <p:extLst>
      <p:ext uri="{BB962C8B-B14F-4D97-AF65-F5344CB8AC3E}">
        <p14:creationId xmlns:p14="http://schemas.microsoft.com/office/powerpoint/2010/main" val="37897569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3E48B1-BDC4-397D-5639-B1F860C41B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E7B318-5352-1518-F2AE-95B47DB596F7}"/>
              </a:ext>
            </a:extLst>
          </p:cNvPr>
          <p:cNvSpPr>
            <a:spLocks noGrp="1"/>
          </p:cNvSpPr>
          <p:nvPr>
            <p:ph type="ctrTitle"/>
          </p:nvPr>
        </p:nvSpPr>
        <p:spPr/>
        <p:txBody>
          <a:bodyPr/>
          <a:lstStyle/>
          <a:p>
            <a:r>
              <a:rPr lang="en-GB" dirty="0"/>
              <a:t>THANK YOU</a:t>
            </a:r>
          </a:p>
        </p:txBody>
      </p:sp>
    </p:spTree>
    <p:extLst>
      <p:ext uri="{BB962C8B-B14F-4D97-AF65-F5344CB8AC3E}">
        <p14:creationId xmlns:p14="http://schemas.microsoft.com/office/powerpoint/2010/main" val="2348655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2CD3A-C155-2BF5-B199-E344DFDDE240}"/>
              </a:ext>
            </a:extLst>
          </p:cNvPr>
          <p:cNvSpPr>
            <a:spLocks noGrp="1"/>
          </p:cNvSpPr>
          <p:nvPr>
            <p:ph type="title"/>
          </p:nvPr>
        </p:nvSpPr>
        <p:spPr>
          <a:xfrm>
            <a:off x="838200" y="109991"/>
            <a:ext cx="10515600" cy="760866"/>
          </a:xfrm>
        </p:spPr>
        <p:txBody>
          <a:bodyPr>
            <a:normAutofit/>
          </a:bodyPr>
          <a:lstStyle/>
          <a:p>
            <a:pPr algn="ctr"/>
            <a:r>
              <a:rPr lang="en-GB" dirty="0"/>
              <a:t>Reference List</a:t>
            </a:r>
          </a:p>
        </p:txBody>
      </p:sp>
      <p:sp>
        <p:nvSpPr>
          <p:cNvPr id="3" name="Content Placeholder 2">
            <a:extLst>
              <a:ext uri="{FF2B5EF4-FFF2-40B4-BE49-F238E27FC236}">
                <a16:creationId xmlns:a16="http://schemas.microsoft.com/office/drawing/2014/main" id="{85F9C03C-CDC1-492E-D6AF-F0074B29FF44}"/>
              </a:ext>
            </a:extLst>
          </p:cNvPr>
          <p:cNvSpPr>
            <a:spLocks noGrp="1"/>
          </p:cNvSpPr>
          <p:nvPr>
            <p:ph idx="1"/>
          </p:nvPr>
        </p:nvSpPr>
        <p:spPr>
          <a:xfrm>
            <a:off x="228600" y="793523"/>
            <a:ext cx="11734800" cy="5803220"/>
          </a:xfrm>
        </p:spPr>
        <p:txBody>
          <a:bodyPr numCol="2">
            <a:normAutofit fontScale="47500" lnSpcReduction="20000"/>
          </a:bodyPr>
          <a:lstStyle/>
          <a:p>
            <a:pPr>
              <a:lnSpc>
                <a:spcPct val="107000"/>
              </a:lnSpc>
              <a:spcAft>
                <a:spcPts val="800"/>
              </a:spcAft>
            </a:pPr>
            <a:r>
              <a:rPr lang="en-GB" sz="2500" kern="100" dirty="0" err="1">
                <a:effectLst/>
                <a:latin typeface="Arial" panose="020B0604020202020204" pitchFamily="34" charset="0"/>
                <a:ea typeface="Aptos" panose="020B0004020202020204" pitchFamily="34" charset="0"/>
              </a:rPr>
              <a:t>Aktar</a:t>
            </a:r>
            <a:r>
              <a:rPr lang="en-GB" sz="2500" kern="100" dirty="0">
                <a:effectLst/>
                <a:latin typeface="Arial" panose="020B0604020202020204" pitchFamily="34" charset="0"/>
                <a:ea typeface="Aptos" panose="020B0004020202020204" pitchFamily="34" charset="0"/>
              </a:rPr>
              <a:t>, E., Qu, J., Lawrence, P.J., </a:t>
            </a:r>
            <a:r>
              <a:rPr lang="en-GB" sz="2500" kern="100" dirty="0" err="1">
                <a:effectLst/>
                <a:latin typeface="Arial" panose="020B0604020202020204" pitchFamily="34" charset="0"/>
                <a:ea typeface="Aptos" panose="020B0004020202020204" pitchFamily="34" charset="0"/>
              </a:rPr>
              <a:t>Tollenaar</a:t>
            </a:r>
            <a:r>
              <a:rPr lang="en-GB" sz="2500" kern="100" dirty="0">
                <a:effectLst/>
                <a:latin typeface="Arial" panose="020B0604020202020204" pitchFamily="34" charset="0"/>
                <a:ea typeface="Aptos" panose="020B0004020202020204" pitchFamily="34" charset="0"/>
              </a:rPr>
              <a:t>, M.S., Elzinga, B.M and </a:t>
            </a:r>
            <a:r>
              <a:rPr lang="en-GB" sz="2500" kern="100" dirty="0" err="1">
                <a:effectLst/>
                <a:latin typeface="Arial" panose="020B0604020202020204" pitchFamily="34" charset="0"/>
                <a:ea typeface="Aptos" panose="020B0004020202020204" pitchFamily="34" charset="0"/>
              </a:rPr>
              <a:t>Bögels</a:t>
            </a:r>
            <a:r>
              <a:rPr lang="en-GB" sz="2500" kern="100" dirty="0">
                <a:effectLst/>
                <a:latin typeface="Arial" panose="020B0604020202020204" pitchFamily="34" charset="0"/>
                <a:ea typeface="Aptos" panose="020B0004020202020204" pitchFamily="34" charset="0"/>
              </a:rPr>
              <a:t>, S.M., (2019), ‘</a:t>
            </a:r>
            <a:r>
              <a:rPr lang="en-GB" sz="2500" kern="100" dirty="0" err="1">
                <a:effectLst/>
                <a:latin typeface="Arial" panose="020B0604020202020204" pitchFamily="34" charset="0"/>
                <a:ea typeface="Aptos" panose="020B0004020202020204" pitchFamily="34" charset="0"/>
              </a:rPr>
              <a:t>Fetal</a:t>
            </a:r>
            <a:r>
              <a:rPr lang="en-GB" sz="2500" kern="100" dirty="0">
                <a:effectLst/>
                <a:latin typeface="Arial" panose="020B0604020202020204" pitchFamily="34" charset="0"/>
                <a:ea typeface="Aptos" panose="020B0004020202020204" pitchFamily="34" charset="0"/>
              </a:rPr>
              <a:t> and Infant Outcomes in the Offspring of Parents With Perinatal Mental Disorders: Earliest Influences’. </a:t>
            </a:r>
            <a:r>
              <a:rPr lang="en-GB" sz="2500" i="1" kern="100" dirty="0">
                <a:effectLst/>
                <a:latin typeface="Arial" panose="020B0604020202020204" pitchFamily="34" charset="0"/>
                <a:ea typeface="Aptos" panose="020B0004020202020204" pitchFamily="34" charset="0"/>
              </a:rPr>
              <a:t>Frontiers in Psychology </a:t>
            </a:r>
            <a:r>
              <a:rPr lang="en-GB" sz="2500" kern="100" dirty="0">
                <a:effectLst/>
                <a:latin typeface="Arial" panose="020B0604020202020204" pitchFamily="34" charset="0"/>
                <a:ea typeface="Aptos" panose="020B0004020202020204" pitchFamily="34" charset="0"/>
              </a:rPr>
              <a:t>10. Available at: </a:t>
            </a:r>
            <a:r>
              <a:rPr lang="en-GB" sz="2500" u="sng" kern="100" dirty="0">
                <a:solidFill>
                  <a:srgbClr val="467886"/>
                </a:solidFill>
                <a:effectLst/>
                <a:latin typeface="Arial" panose="020B0604020202020204" pitchFamily="34" charset="0"/>
                <a:ea typeface="Aptos" panose="020B0004020202020204" pitchFamily="34" charset="0"/>
                <a:hlinkClick r:id="rId2"/>
              </a:rPr>
              <a:t>https://www.frontiersin.org/journals/psychiatry/articles/10.3389/fpsyt.2019.00391/full#h6</a:t>
            </a:r>
            <a:r>
              <a:rPr lang="en-GB" sz="25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Birth to 5 Matters, (2007), </a:t>
            </a:r>
            <a:r>
              <a:rPr lang="en-GB" sz="2500" i="1" kern="100" dirty="0">
                <a:effectLst/>
                <a:latin typeface="Arial" panose="020B0604020202020204" pitchFamily="34" charset="0"/>
                <a:ea typeface="Aptos" panose="020B0004020202020204" pitchFamily="34" charset="0"/>
              </a:rPr>
              <a:t>Effective Practice: Parents as Partners.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3"/>
              </a:rPr>
              <a:t>https://birthto5matters.org.uk/wp-content/uploads/2021/03/Parents-as-Partners.pdf</a:t>
            </a:r>
            <a:r>
              <a:rPr lang="en-GB" sz="2500" kern="100" dirty="0">
                <a:effectLst/>
                <a:latin typeface="Arial" panose="020B0604020202020204" pitchFamily="34" charset="0"/>
                <a:ea typeface="Aptos" panose="020B0004020202020204" pitchFamily="34" charset="0"/>
              </a:rPr>
              <a:t>  (Accessed: 22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British Medical Association, (2024), </a:t>
            </a:r>
            <a:r>
              <a:rPr lang="en-GB" sz="2500" i="1" kern="100" dirty="0">
                <a:effectLst/>
                <a:latin typeface="Arial" panose="020B0604020202020204" pitchFamily="34" charset="0"/>
                <a:ea typeface="Aptos" panose="020B0004020202020204" pitchFamily="34" charset="0"/>
              </a:rPr>
              <a:t>Mental health pressures in England.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4"/>
              </a:rPr>
              <a:t>https://www.bma.org.uk/advice-and-support/nhs-delivery-and-workforce/pressures/mental-health-pressures-data-analysis</a:t>
            </a:r>
            <a:r>
              <a:rPr lang="en-GB" sz="2500" kern="100" dirty="0">
                <a:effectLst/>
                <a:latin typeface="Arial" panose="020B0604020202020204" pitchFamily="34" charset="0"/>
                <a:ea typeface="Aptos" panose="020B0004020202020204" pitchFamily="34" charset="0"/>
              </a:rPr>
              <a:t> (Accessed: 22 January 2025). </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Brodie, K., (2018), </a:t>
            </a:r>
            <a:r>
              <a:rPr lang="en-GB" sz="2500" i="1" kern="100" dirty="0">
                <a:effectLst/>
                <a:latin typeface="Arial" panose="020B0604020202020204" pitchFamily="34" charset="0"/>
                <a:ea typeface="Aptos" panose="020B0004020202020204" pitchFamily="34" charset="0"/>
              </a:rPr>
              <a:t>The Holistic Care and Development of Children From Birth to Three: An Essential Guide For Students and Practitioners</a:t>
            </a:r>
            <a:r>
              <a:rPr lang="en-GB" sz="2500" kern="100" dirty="0">
                <a:effectLst/>
                <a:latin typeface="Arial" panose="020B0604020202020204" pitchFamily="34" charset="0"/>
                <a:ea typeface="Aptos" panose="020B0004020202020204" pitchFamily="34" charset="0"/>
              </a:rPr>
              <a:t>, Oxford: Taylor &amp; Francis Group</a:t>
            </a:r>
          </a:p>
          <a:p>
            <a:pPr>
              <a:lnSpc>
                <a:spcPct val="107000"/>
              </a:lnSpc>
              <a:spcAft>
                <a:spcPts val="800"/>
              </a:spcAft>
            </a:pPr>
            <a:r>
              <a:rPr lang="en-GB" sz="2500" kern="100" dirty="0" err="1">
                <a:effectLst/>
                <a:latin typeface="Arial" panose="020B0604020202020204" pitchFamily="34" charset="0"/>
                <a:ea typeface="Aptos" panose="020B0004020202020204" pitchFamily="34" charset="0"/>
              </a:rPr>
              <a:t>Centers</a:t>
            </a:r>
            <a:r>
              <a:rPr lang="en-GB" sz="2500" kern="100" dirty="0">
                <a:effectLst/>
                <a:latin typeface="Arial" panose="020B0604020202020204" pitchFamily="34" charset="0"/>
                <a:ea typeface="Aptos" panose="020B0004020202020204" pitchFamily="34" charset="0"/>
              </a:rPr>
              <a:t> for Disease Control and Prevention, (2023), </a:t>
            </a:r>
            <a:r>
              <a:rPr lang="en-GB" sz="2500" i="1" kern="100" dirty="0">
                <a:effectLst/>
                <a:latin typeface="Arial" panose="020B0604020202020204" pitchFamily="34" charset="0"/>
                <a:ea typeface="Aptos" panose="020B0004020202020204" pitchFamily="34" charset="0"/>
              </a:rPr>
              <a:t>Important Milestones: Your Child By Two Years.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5"/>
              </a:rPr>
              <a:t>https://www.cdc.gov/ncbddd/actearly/milestones/milestones-2yr.html</a:t>
            </a:r>
            <a:r>
              <a:rPr lang="en-GB" sz="2500" kern="100" dirty="0">
                <a:effectLst/>
                <a:latin typeface="Arial" panose="020B0604020202020204" pitchFamily="34" charset="0"/>
                <a:ea typeface="Aptos" panose="020B0004020202020204" pitchFamily="34" charset="0"/>
              </a:rPr>
              <a:t> (Accessed: 19 January)</a:t>
            </a:r>
          </a:p>
          <a:p>
            <a:pPr>
              <a:lnSpc>
                <a:spcPct val="107000"/>
              </a:lnSpc>
              <a:spcAft>
                <a:spcPts val="800"/>
              </a:spcAft>
            </a:pPr>
            <a:r>
              <a:rPr lang="en-GB" sz="2500" kern="100" dirty="0" err="1">
                <a:effectLst/>
                <a:latin typeface="Arial" panose="020B0604020202020204" pitchFamily="34" charset="0"/>
                <a:ea typeface="Aptos" panose="020B0004020202020204" pitchFamily="34" charset="0"/>
              </a:rPr>
              <a:t>Chomitz</a:t>
            </a:r>
            <a:r>
              <a:rPr lang="en-GB" sz="2500" kern="100" dirty="0">
                <a:effectLst/>
                <a:latin typeface="Arial" panose="020B0604020202020204" pitchFamily="34" charset="0"/>
                <a:ea typeface="Aptos" panose="020B0004020202020204" pitchFamily="34" charset="0"/>
              </a:rPr>
              <a:t> V.R, Cheung L.W.Y &amp; Lieberman, E., (1995), ‘The Role of Lifestyle in Preventing Low Birth Weight’. </a:t>
            </a:r>
            <a:r>
              <a:rPr lang="en-GB" sz="2500" i="1" kern="100" dirty="0">
                <a:effectLst/>
                <a:latin typeface="Arial" panose="020B0604020202020204" pitchFamily="34" charset="0"/>
                <a:ea typeface="Aptos" panose="020B0004020202020204" pitchFamily="34" charset="0"/>
              </a:rPr>
              <a:t>The Future of Children </a:t>
            </a:r>
            <a:r>
              <a:rPr lang="en-GB" sz="2500" kern="100" dirty="0">
                <a:effectLst/>
                <a:latin typeface="Arial" panose="020B0604020202020204" pitchFamily="34" charset="0"/>
                <a:ea typeface="Aptos" panose="020B0004020202020204" pitchFamily="34" charset="0"/>
              </a:rPr>
              <a:t>5(1), pp.121-138. Available at: </a:t>
            </a:r>
            <a:r>
              <a:rPr lang="en-GB" sz="2500" u="sng" kern="100" dirty="0">
                <a:solidFill>
                  <a:srgbClr val="467886"/>
                </a:solidFill>
                <a:effectLst/>
                <a:latin typeface="Arial" panose="020B0604020202020204" pitchFamily="34" charset="0"/>
                <a:ea typeface="Aptos" panose="020B0004020202020204" pitchFamily="34" charset="0"/>
                <a:hlinkClick r:id="rId6"/>
              </a:rPr>
              <a:t>https://www.jstor.org/stable/1602511</a:t>
            </a:r>
            <a:r>
              <a:rPr lang="en-GB" sz="2500" kern="100" dirty="0">
                <a:effectLst/>
                <a:latin typeface="Arial" panose="020B0604020202020204" pitchFamily="34" charset="0"/>
                <a:ea typeface="Aptos" panose="020B0004020202020204" pitchFamily="34" charset="0"/>
              </a:rPr>
              <a:t> (Accessed: 19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Cleveland Clinic, (2021), </a:t>
            </a:r>
            <a:r>
              <a:rPr lang="en-GB" sz="2500" i="1" kern="100" dirty="0">
                <a:effectLst/>
                <a:latin typeface="Arial" panose="020B0604020202020204" pitchFamily="34" charset="0"/>
                <a:ea typeface="Aptos" panose="020B0004020202020204" pitchFamily="34" charset="0"/>
              </a:rPr>
              <a:t>Colostrum.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7"/>
              </a:rPr>
              <a:t>https://my.clevelandclinic.org/health/body/22434-colostrum</a:t>
            </a:r>
            <a:r>
              <a:rPr lang="en-GB" sz="2500" kern="100" dirty="0">
                <a:effectLst/>
                <a:latin typeface="Arial" panose="020B0604020202020204" pitchFamily="34" charset="0"/>
                <a:ea typeface="Aptos" panose="020B0004020202020204" pitchFamily="34" charset="0"/>
              </a:rPr>
              <a:t> (Accessed: 13 January 2025)</a:t>
            </a:r>
          </a:p>
          <a:p>
            <a:pPr>
              <a:lnSpc>
                <a:spcPct val="107000"/>
              </a:lnSpc>
              <a:spcAft>
                <a:spcPts val="800"/>
              </a:spcAft>
            </a:pPr>
            <a:endParaRPr lang="en-GB" sz="2500" kern="100" dirty="0">
              <a:effectLst/>
              <a:latin typeface="Arial" panose="020B0604020202020204" pitchFamily="34" charset="0"/>
              <a:ea typeface="Aptos" panose="020B0004020202020204" pitchFamily="34" charset="0"/>
            </a:endParaRPr>
          </a:p>
          <a:p>
            <a:pPr>
              <a:lnSpc>
                <a:spcPct val="107000"/>
              </a:lnSpc>
              <a:spcAft>
                <a:spcPts val="800"/>
              </a:spcAft>
            </a:pPr>
            <a:r>
              <a:rPr lang="en-GB" sz="2500" kern="100" dirty="0">
                <a:effectLst/>
                <a:latin typeface="Arial" panose="020B0604020202020204" pitchFamily="34" charset="0"/>
                <a:ea typeface="Aptos" panose="020B0004020202020204" pitchFamily="34" charset="0"/>
              </a:rPr>
              <a:t>Davis, S., (2022), </a:t>
            </a:r>
            <a:r>
              <a:rPr lang="en-GB" sz="2500" i="1" kern="100" dirty="0">
                <a:effectLst/>
                <a:latin typeface="Arial" panose="020B0604020202020204" pitchFamily="34" charset="0"/>
                <a:ea typeface="Aptos" panose="020B0004020202020204" pitchFamily="34" charset="0"/>
              </a:rPr>
              <a:t>The Tragedy of Never Feeling Safe.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8"/>
              </a:rPr>
              <a:t>https://cptsdfoundation.org/2022/06/27/the-tragedy-of-never-feeling-safe/</a:t>
            </a:r>
            <a:r>
              <a:rPr lang="en-GB" sz="2500" kern="100" dirty="0">
                <a:effectLst/>
                <a:latin typeface="Arial" panose="020B0604020202020204" pitchFamily="34" charset="0"/>
                <a:ea typeface="Aptos" panose="020B0004020202020204" pitchFamily="34" charset="0"/>
              </a:rPr>
              <a:t> (Accessed: 20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Early Years Wales, (2020), </a:t>
            </a:r>
            <a:r>
              <a:rPr lang="en-GB" sz="2500" i="1" kern="100" dirty="0">
                <a:effectLst/>
                <a:latin typeface="Arial" panose="020B0604020202020204" pitchFamily="34" charset="0"/>
                <a:ea typeface="Aptos" panose="020B0004020202020204" pitchFamily="34" charset="0"/>
              </a:rPr>
              <a:t>The Magic of Storytime.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9"/>
              </a:rPr>
              <a:t>https://www.earlyyears.wales/sites/default/files/the-magic-of-storytime-smalltalk-win16.pdf</a:t>
            </a:r>
            <a:r>
              <a:rPr lang="en-GB" sz="25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2500" i="1" kern="100" dirty="0">
                <a:effectLst/>
                <a:latin typeface="Arial" panose="020B0604020202020204" pitchFamily="34" charset="0"/>
                <a:ea typeface="Aptos" panose="020B0004020202020204" pitchFamily="34" charset="0"/>
              </a:rPr>
              <a:t>Early Years Practitioner</a:t>
            </a:r>
            <a:r>
              <a:rPr lang="en-GB" sz="2500" kern="100" dirty="0">
                <a:effectLst/>
                <a:latin typeface="Arial" panose="020B0604020202020204" pitchFamily="34" charset="0"/>
                <a:ea typeface="Aptos" panose="020B0004020202020204" pitchFamily="34" charset="0"/>
              </a:rPr>
              <a:t>, (no date given). Available at: </a:t>
            </a:r>
            <a:r>
              <a:rPr lang="en-GB" sz="2500" u="sng" kern="100" dirty="0">
                <a:solidFill>
                  <a:srgbClr val="467886"/>
                </a:solidFill>
                <a:effectLst/>
                <a:latin typeface="Arial" panose="020B0604020202020204" pitchFamily="34" charset="0"/>
                <a:ea typeface="Aptos" panose="020B0004020202020204" pitchFamily="34" charset="0"/>
                <a:hlinkClick r:id="rId10"/>
              </a:rPr>
              <a:t>https://www.peacefulparent.com/helping-children-adapt-to-an-early-childhood-centre-or-carer/</a:t>
            </a:r>
            <a:r>
              <a:rPr lang="en-GB" sz="25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Estyn, (2018), </a:t>
            </a:r>
            <a:r>
              <a:rPr lang="en-GB" sz="2500" i="1" kern="100" dirty="0">
                <a:effectLst/>
                <a:latin typeface="Arial" panose="020B0604020202020204" pitchFamily="34" charset="0"/>
                <a:ea typeface="Aptos" panose="020B0004020202020204" pitchFamily="34" charset="0"/>
              </a:rPr>
              <a:t>Involving Parents: Communication between schools and school-aged children.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11"/>
              </a:rPr>
              <a:t>https://www.estyn.gov.wales/system/files/2020-07/Involving%2520parents%2520-%2520en.pdf</a:t>
            </a:r>
            <a:r>
              <a:rPr lang="en-GB" sz="2500" kern="100" dirty="0">
                <a:effectLst/>
                <a:latin typeface="Arial" panose="020B0604020202020204" pitchFamily="34" charset="0"/>
                <a:ea typeface="Aptos" panose="020B0004020202020204" pitchFamily="34" charset="0"/>
              </a:rPr>
              <a:t> (Accessed: 22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Grossman, P. &amp; Dean, C.G.P, (2019), ‘Negotiating a common language and shared understanding about core practices: the case of discussion’, </a:t>
            </a:r>
            <a:r>
              <a:rPr lang="en-GB" sz="2500" i="1" kern="100" dirty="0">
                <a:effectLst/>
                <a:latin typeface="Arial" panose="020B0604020202020204" pitchFamily="34" charset="0"/>
                <a:ea typeface="Aptos" panose="020B0004020202020204" pitchFamily="34" charset="0"/>
              </a:rPr>
              <a:t>Teaching and Teacher Education </a:t>
            </a:r>
            <a:r>
              <a:rPr lang="en-GB" sz="2500" kern="100" dirty="0">
                <a:effectLst/>
                <a:latin typeface="Arial" panose="020B0604020202020204" pitchFamily="34" charset="0"/>
                <a:ea typeface="Aptos" panose="020B0004020202020204" pitchFamily="34" charset="0"/>
              </a:rPr>
              <a:t>80, pp.157-166. Available at: </a:t>
            </a:r>
            <a:r>
              <a:rPr lang="en-GB" sz="2500" u="sng" kern="100" dirty="0">
                <a:solidFill>
                  <a:srgbClr val="467886"/>
                </a:solidFill>
                <a:effectLst/>
                <a:latin typeface="Arial" panose="020B0604020202020204" pitchFamily="34" charset="0"/>
                <a:ea typeface="Aptos" panose="020B0004020202020204" pitchFamily="34" charset="0"/>
                <a:hlinkClick r:id="rId12"/>
              </a:rPr>
              <a:t>https://doi.org/10.1016/j.tate.2019.01.009</a:t>
            </a:r>
            <a:r>
              <a:rPr lang="en-GB" sz="2500" kern="100" dirty="0">
                <a:effectLst/>
                <a:latin typeface="Arial" panose="020B0604020202020204" pitchFamily="34" charset="0"/>
                <a:ea typeface="Aptos" panose="020B0004020202020204" pitchFamily="34" charset="0"/>
              </a:rPr>
              <a:t> (Accessed: 14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Guardian News, (2017), </a:t>
            </a:r>
            <a:r>
              <a:rPr lang="en-GB" sz="2500" i="1" kern="100" dirty="0">
                <a:effectLst/>
                <a:latin typeface="Arial" panose="020B0604020202020204" pitchFamily="34" charset="0"/>
                <a:ea typeface="Aptos" panose="020B0004020202020204" pitchFamily="34" charset="0"/>
              </a:rPr>
              <a:t>The First 1,000 Days: Their Impact On a Child's Future, Narrated by Jay Rayner, </a:t>
            </a:r>
            <a:r>
              <a:rPr lang="en-GB" sz="2500" kern="100" dirty="0">
                <a:effectLst/>
                <a:latin typeface="Arial" panose="020B0604020202020204" pitchFamily="34" charset="0"/>
                <a:ea typeface="Aptos" panose="020B0004020202020204" pitchFamily="34" charset="0"/>
              </a:rPr>
              <a:t>6 September. Available at: </a:t>
            </a:r>
            <a:r>
              <a:rPr lang="en-GB" sz="2500" u="sng" kern="100" dirty="0">
                <a:solidFill>
                  <a:srgbClr val="467886"/>
                </a:solidFill>
                <a:effectLst/>
                <a:latin typeface="Arial" panose="020B0604020202020204" pitchFamily="34" charset="0"/>
                <a:ea typeface="Aptos" panose="020B0004020202020204" pitchFamily="34" charset="0"/>
                <a:hlinkClick r:id="rId13"/>
              </a:rPr>
              <a:t>https://www.youtube.com/watch?v=e2DN2iUnvI4</a:t>
            </a:r>
            <a:r>
              <a:rPr lang="en-GB" sz="2500" kern="100" dirty="0">
                <a:effectLst/>
                <a:latin typeface="Arial" panose="020B0604020202020204" pitchFamily="34" charset="0"/>
                <a:ea typeface="Aptos" panose="020B0004020202020204" pitchFamily="34" charset="0"/>
              </a:rPr>
              <a:t> (Accessed: 12 January 2025)</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Hasson, G. &amp; Butler, D., (2020), </a:t>
            </a:r>
            <a:r>
              <a:rPr lang="en-GB" sz="2500" i="1" kern="100" dirty="0">
                <a:effectLst/>
                <a:latin typeface="Arial" panose="020B0604020202020204" pitchFamily="34" charset="0"/>
                <a:ea typeface="Aptos" panose="020B0004020202020204" pitchFamily="34" charset="0"/>
              </a:rPr>
              <a:t>Mental health and wellbeing in the workplace : a practical guide for employers and employees. </a:t>
            </a:r>
            <a:r>
              <a:rPr lang="en-GB" sz="2500" kern="100" dirty="0">
                <a:effectLst/>
                <a:latin typeface="Arial" panose="020B0604020202020204" pitchFamily="34" charset="0"/>
                <a:ea typeface="Aptos" panose="020B0004020202020204" pitchFamily="34" charset="0"/>
              </a:rPr>
              <a:t>Chichester: Capstone</a:t>
            </a:r>
          </a:p>
          <a:p>
            <a:pPr>
              <a:lnSpc>
                <a:spcPct val="107000"/>
              </a:lnSpc>
              <a:spcAft>
                <a:spcPts val="800"/>
              </a:spcAft>
            </a:pPr>
            <a:r>
              <a:rPr lang="en-GB" sz="2500" kern="100" dirty="0">
                <a:effectLst/>
                <a:latin typeface="Arial" panose="020B0604020202020204" pitchFamily="34" charset="0"/>
                <a:ea typeface="Aptos" panose="020B0004020202020204" pitchFamily="34" charset="0"/>
              </a:rPr>
              <a:t>Headspace, (2023), </a:t>
            </a:r>
            <a:r>
              <a:rPr lang="en-GB" sz="2500" i="1" kern="100" dirty="0">
                <a:effectLst/>
                <a:latin typeface="Arial" panose="020B0604020202020204" pitchFamily="34" charset="0"/>
                <a:ea typeface="Aptos" panose="020B0004020202020204" pitchFamily="34" charset="0"/>
              </a:rPr>
              <a:t>What is mindfulness?. </a:t>
            </a:r>
            <a:r>
              <a:rPr lang="en-GB" sz="2500" kern="100" dirty="0">
                <a:effectLst/>
                <a:latin typeface="Arial" panose="020B0604020202020204" pitchFamily="34" charset="0"/>
                <a:ea typeface="Aptos" panose="020B0004020202020204" pitchFamily="34" charset="0"/>
              </a:rPr>
              <a:t>Available at: </a:t>
            </a:r>
            <a:r>
              <a:rPr lang="en-GB" sz="2500" u="sng" kern="100" dirty="0">
                <a:solidFill>
                  <a:srgbClr val="467886"/>
                </a:solidFill>
                <a:effectLst/>
                <a:latin typeface="Arial" panose="020B0604020202020204" pitchFamily="34" charset="0"/>
                <a:ea typeface="Aptos" panose="020B0004020202020204" pitchFamily="34" charset="0"/>
                <a:hlinkClick r:id="rId14"/>
              </a:rPr>
              <a:t>https://www.headspace.com/mindfulness/mindfulness-101</a:t>
            </a:r>
            <a:r>
              <a:rPr lang="en-GB" sz="2500" kern="100" dirty="0">
                <a:effectLst/>
                <a:latin typeface="Arial" panose="020B0604020202020204" pitchFamily="34" charset="0"/>
                <a:ea typeface="Aptos" panose="020B0004020202020204" pitchFamily="34" charset="0"/>
              </a:rPr>
              <a:t> (Accessed: 24 January 2025)</a:t>
            </a:r>
          </a:p>
          <a:p>
            <a:pPr marL="0" indent="0">
              <a:lnSpc>
                <a:spcPct val="107000"/>
              </a:lnSpc>
              <a:spcAft>
                <a:spcPts val="800"/>
              </a:spcAft>
              <a:buNone/>
            </a:pPr>
            <a:endParaRPr lang="en-GB" sz="1200" kern="100" dirty="0">
              <a:latin typeface="Arial" panose="020B0604020202020204" pitchFamily="34" charset="0"/>
              <a:ea typeface="Aptos" panose="020B0004020202020204" pitchFamily="34" charset="0"/>
            </a:endParaRPr>
          </a:p>
        </p:txBody>
      </p:sp>
    </p:spTree>
    <p:extLst>
      <p:ext uri="{BB962C8B-B14F-4D97-AF65-F5344CB8AC3E}">
        <p14:creationId xmlns:p14="http://schemas.microsoft.com/office/powerpoint/2010/main" val="1993399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C9D1-20FF-C1D2-0A07-A0F319F9D1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1E92DD-C027-3CC5-C8C8-1FDDA2DFD2EB}"/>
              </a:ext>
            </a:extLst>
          </p:cNvPr>
          <p:cNvSpPr>
            <a:spLocks noGrp="1"/>
          </p:cNvSpPr>
          <p:nvPr>
            <p:ph type="title"/>
          </p:nvPr>
        </p:nvSpPr>
        <p:spPr>
          <a:xfrm>
            <a:off x="838200" y="109991"/>
            <a:ext cx="10515600" cy="760866"/>
          </a:xfrm>
        </p:spPr>
        <p:txBody>
          <a:bodyPr>
            <a:normAutofit/>
          </a:bodyPr>
          <a:lstStyle/>
          <a:p>
            <a:pPr algn="ctr"/>
            <a:r>
              <a:rPr lang="en-GB" dirty="0"/>
              <a:t>Reference List</a:t>
            </a:r>
          </a:p>
        </p:txBody>
      </p:sp>
      <p:sp>
        <p:nvSpPr>
          <p:cNvPr id="3" name="Content Placeholder 2">
            <a:extLst>
              <a:ext uri="{FF2B5EF4-FFF2-40B4-BE49-F238E27FC236}">
                <a16:creationId xmlns:a16="http://schemas.microsoft.com/office/drawing/2014/main" id="{583E8A9B-B750-FF8F-42ED-7F560875393E}"/>
              </a:ext>
            </a:extLst>
          </p:cNvPr>
          <p:cNvSpPr>
            <a:spLocks noGrp="1"/>
          </p:cNvSpPr>
          <p:nvPr>
            <p:ph idx="1"/>
          </p:nvPr>
        </p:nvSpPr>
        <p:spPr>
          <a:xfrm>
            <a:off x="228600" y="793523"/>
            <a:ext cx="11734800" cy="5803220"/>
          </a:xfrm>
        </p:spPr>
        <p:txBody>
          <a:bodyPr numCol="2">
            <a:normAutofit fontScale="92500" lnSpcReduction="20000"/>
          </a:bodyPr>
          <a:lstStyle/>
          <a:p>
            <a:pPr>
              <a:lnSpc>
                <a:spcPct val="107000"/>
              </a:lnSpc>
              <a:spcAft>
                <a:spcPts val="800"/>
              </a:spcAft>
            </a:pPr>
            <a:r>
              <a:rPr lang="en-GB" sz="1300" kern="100" dirty="0">
                <a:effectLst/>
                <a:latin typeface="Arial" panose="020B0604020202020204" pitchFamily="34" charset="0"/>
                <a:ea typeface="Aptos" panose="020B0004020202020204" pitchFamily="34" charset="0"/>
              </a:rPr>
              <a:t>Hordern, J., (2012), ‘A productive system of early years professional development’, </a:t>
            </a:r>
            <a:r>
              <a:rPr lang="en-GB" sz="1300" i="1" kern="100" dirty="0">
                <a:effectLst/>
                <a:latin typeface="Arial" panose="020B0604020202020204" pitchFamily="34" charset="0"/>
                <a:ea typeface="Aptos" panose="020B0004020202020204" pitchFamily="34" charset="0"/>
              </a:rPr>
              <a:t>Early Years </a:t>
            </a:r>
            <a:r>
              <a:rPr lang="en-GB" sz="1300" kern="100" dirty="0">
                <a:effectLst/>
                <a:latin typeface="Arial" panose="020B0604020202020204" pitchFamily="34" charset="0"/>
                <a:ea typeface="Aptos" panose="020B0004020202020204" pitchFamily="34" charset="0"/>
              </a:rPr>
              <a:t>33, pp. 106-118. Available at: </a:t>
            </a:r>
            <a:r>
              <a:rPr lang="en-GB" sz="1300" u="sng" kern="100" dirty="0">
                <a:solidFill>
                  <a:srgbClr val="467886"/>
                </a:solidFill>
                <a:effectLst/>
                <a:latin typeface="Arial" panose="020B0604020202020204" pitchFamily="34" charset="0"/>
                <a:ea typeface="Aptos" panose="020B0004020202020204" pitchFamily="34" charset="0"/>
                <a:hlinkClick r:id="rId2"/>
              </a:rPr>
              <a:t>https://www.tandfonline.com/doi/full/10.1080/09575146.2012.744958?needAccess=true#d1e232</a:t>
            </a:r>
            <a:r>
              <a:rPr lang="en-GB" sz="1300" kern="100" dirty="0">
                <a:effectLst/>
                <a:latin typeface="Arial" panose="020B0604020202020204" pitchFamily="34" charset="0"/>
                <a:ea typeface="Aptos" panose="020B0004020202020204" pitchFamily="34" charset="0"/>
              </a:rPr>
              <a:t> (Accessed: 14 January 2025)</a:t>
            </a:r>
          </a:p>
          <a:p>
            <a:pPr>
              <a:lnSpc>
                <a:spcPct val="150000"/>
              </a:lnSpc>
              <a:spcAft>
                <a:spcPts val="800"/>
              </a:spcAft>
            </a:pPr>
            <a:r>
              <a:rPr lang="en-GB" sz="1300" kern="100" dirty="0">
                <a:effectLst/>
                <a:latin typeface="Arial" panose="020B0604020202020204" pitchFamily="34" charset="0"/>
                <a:ea typeface="Arial" panose="020B0604020202020204" pitchFamily="34" charset="0"/>
              </a:rPr>
              <a:t>Isaacs, B., (2018). </a:t>
            </a:r>
            <a:r>
              <a:rPr lang="en-GB" sz="1300" i="1" kern="100" dirty="0">
                <a:effectLst/>
                <a:latin typeface="Arial" panose="020B0604020202020204" pitchFamily="34" charset="0"/>
                <a:ea typeface="Arial" panose="020B0604020202020204" pitchFamily="34" charset="0"/>
              </a:rPr>
              <a:t>Understanding the Montessori Approach. </a:t>
            </a:r>
            <a:r>
              <a:rPr lang="en-GB" sz="1300" kern="100" dirty="0">
                <a:effectLst/>
                <a:latin typeface="Arial" panose="020B0604020202020204" pitchFamily="34" charset="0"/>
                <a:ea typeface="Arial" panose="020B0604020202020204" pitchFamily="34" charset="0"/>
              </a:rPr>
              <a:t>2</a:t>
            </a:r>
            <a:r>
              <a:rPr lang="en-GB" sz="1300" kern="100" baseline="30000" dirty="0">
                <a:effectLst/>
                <a:latin typeface="Arial" panose="020B0604020202020204" pitchFamily="34" charset="0"/>
                <a:ea typeface="Arial" panose="020B0604020202020204" pitchFamily="34" charset="0"/>
              </a:rPr>
              <a:t>nd</a:t>
            </a:r>
            <a:r>
              <a:rPr lang="en-GB" sz="1300" kern="100" dirty="0">
                <a:effectLst/>
                <a:latin typeface="Arial" panose="020B0604020202020204" pitchFamily="34" charset="0"/>
                <a:ea typeface="Arial" panose="020B0604020202020204" pitchFamily="34" charset="0"/>
              </a:rPr>
              <a:t> edition.</a:t>
            </a:r>
            <a:r>
              <a:rPr lang="en-GB" sz="1300" i="1" kern="100" dirty="0">
                <a:effectLst/>
                <a:latin typeface="Arial" panose="020B0604020202020204" pitchFamily="34" charset="0"/>
                <a:ea typeface="Arial" panose="020B0604020202020204" pitchFamily="34" charset="0"/>
              </a:rPr>
              <a:t> </a:t>
            </a:r>
            <a:r>
              <a:rPr lang="en-GB" sz="1300" kern="100" dirty="0">
                <a:effectLst/>
                <a:latin typeface="Arial" panose="020B0604020202020204" pitchFamily="34" charset="0"/>
                <a:ea typeface="Arial" panose="020B0604020202020204" pitchFamily="34" charset="0"/>
              </a:rPr>
              <a:t>Abingdon: Routledge</a:t>
            </a:r>
            <a:endParaRPr lang="en-GB" sz="1300" kern="100" dirty="0">
              <a:effectLst/>
              <a:latin typeface="Arial" panose="020B0604020202020204" pitchFamily="34" charset="0"/>
              <a:ea typeface="Aptos" panose="020B0004020202020204" pitchFamily="34" charset="0"/>
            </a:endParaRPr>
          </a:p>
          <a:p>
            <a:pPr>
              <a:lnSpc>
                <a:spcPct val="107000"/>
              </a:lnSpc>
              <a:spcAft>
                <a:spcPts val="800"/>
              </a:spcAft>
            </a:pPr>
            <a:r>
              <a:rPr lang="en-GB" sz="1300" kern="100" dirty="0" err="1">
                <a:effectLst/>
                <a:latin typeface="Arial" panose="020B0604020202020204" pitchFamily="34" charset="0"/>
                <a:ea typeface="Aptos" panose="020B0004020202020204" pitchFamily="34" charset="0"/>
              </a:rPr>
              <a:t>Karakochuk</a:t>
            </a:r>
            <a:r>
              <a:rPr lang="en-GB" sz="1300" kern="100" dirty="0">
                <a:effectLst/>
                <a:latin typeface="Arial" panose="020B0604020202020204" pitchFamily="34" charset="0"/>
                <a:ea typeface="Aptos" panose="020B0004020202020204" pitchFamily="34" charset="0"/>
              </a:rPr>
              <a:t>, C.D, Whitfield, K.C</a:t>
            </a:r>
            <a:r>
              <a:rPr lang="en-GB" sz="1300" i="1" kern="100" dirty="0">
                <a:effectLst/>
                <a:latin typeface="Arial" panose="020B0604020202020204" pitchFamily="34" charset="0"/>
                <a:ea typeface="Aptos" panose="020B0004020202020204" pitchFamily="34" charset="0"/>
              </a:rPr>
              <a:t>, </a:t>
            </a:r>
            <a:r>
              <a:rPr lang="en-GB" sz="1300" kern="100" dirty="0">
                <a:effectLst/>
                <a:latin typeface="Arial" panose="020B0604020202020204" pitchFamily="34" charset="0"/>
                <a:ea typeface="Aptos" panose="020B0004020202020204" pitchFamily="34" charset="0"/>
              </a:rPr>
              <a:t>Green, T.J &amp; Kraemer, K.,</a:t>
            </a:r>
            <a:r>
              <a:rPr lang="en-GB" sz="1300" i="1" kern="100" dirty="0">
                <a:effectLst/>
                <a:latin typeface="Arial" panose="020B0604020202020204" pitchFamily="34" charset="0"/>
                <a:ea typeface="Aptos" panose="020B0004020202020204" pitchFamily="34" charset="0"/>
              </a:rPr>
              <a:t> </a:t>
            </a:r>
            <a:r>
              <a:rPr lang="en-GB" sz="1300" kern="100" dirty="0">
                <a:effectLst/>
                <a:latin typeface="Arial" panose="020B0604020202020204" pitchFamily="34" charset="0"/>
                <a:ea typeface="Aptos" panose="020B0004020202020204" pitchFamily="34" charset="0"/>
              </a:rPr>
              <a:t>(2018). </a:t>
            </a:r>
            <a:r>
              <a:rPr lang="en-GB" sz="1300" i="1" kern="100" dirty="0">
                <a:effectLst/>
                <a:latin typeface="Arial" panose="020B0604020202020204" pitchFamily="34" charset="0"/>
                <a:ea typeface="Aptos" panose="020B0004020202020204" pitchFamily="34" charset="0"/>
              </a:rPr>
              <a:t>The biology of the first 1,000 days</a:t>
            </a:r>
            <a:r>
              <a:rPr lang="en-GB" sz="1300" kern="100" dirty="0">
                <a:effectLst/>
                <a:latin typeface="Arial" panose="020B0604020202020204" pitchFamily="34" charset="0"/>
                <a:ea typeface="Aptos" panose="020B0004020202020204" pitchFamily="34" charset="0"/>
              </a:rPr>
              <a:t>. Boca Raton: CRC Press</a:t>
            </a:r>
          </a:p>
          <a:p>
            <a:pPr>
              <a:lnSpc>
                <a:spcPct val="107000"/>
              </a:lnSpc>
              <a:spcAft>
                <a:spcPts val="800"/>
              </a:spcAft>
            </a:pPr>
            <a:r>
              <a:rPr lang="en-GB" sz="1300" kern="100" dirty="0" err="1">
                <a:effectLst/>
                <a:latin typeface="Arial" panose="020B0604020202020204" pitchFamily="34" charset="0"/>
                <a:ea typeface="Aptos" panose="020B0004020202020204" pitchFamily="34" charset="0"/>
              </a:rPr>
              <a:t>KidsHealth</a:t>
            </a:r>
            <a:r>
              <a:rPr lang="en-GB" sz="1300" kern="100" dirty="0">
                <a:effectLst/>
                <a:latin typeface="Arial" panose="020B0604020202020204" pitchFamily="34" charset="0"/>
                <a:ea typeface="Aptos" panose="020B0004020202020204" pitchFamily="34" charset="0"/>
              </a:rPr>
              <a:t>, (2021), </a:t>
            </a:r>
            <a:r>
              <a:rPr lang="en-GB" sz="1300" i="1" kern="100" dirty="0">
                <a:effectLst/>
                <a:latin typeface="Arial" panose="020B0604020202020204" pitchFamily="34" charset="0"/>
                <a:ea typeface="Aptos" panose="020B0004020202020204" pitchFamily="34" charset="0"/>
              </a:rPr>
              <a:t>Feeding your 1- to 3-month-old. </a:t>
            </a:r>
            <a:r>
              <a:rPr lang="en-GB" sz="1300" kern="100" dirty="0">
                <a:effectLst/>
                <a:latin typeface="Arial" panose="020B0604020202020204" pitchFamily="34" charset="0"/>
                <a:ea typeface="Aptos" panose="020B0004020202020204" pitchFamily="34" charset="0"/>
              </a:rPr>
              <a:t>Available at: </a:t>
            </a:r>
            <a:r>
              <a:rPr lang="en-GB" sz="1300" u="sng" kern="100" dirty="0">
                <a:solidFill>
                  <a:srgbClr val="467886"/>
                </a:solidFill>
                <a:effectLst/>
                <a:latin typeface="Arial" panose="020B0604020202020204" pitchFamily="34" charset="0"/>
                <a:ea typeface="Aptos" panose="020B0004020202020204" pitchFamily="34" charset="0"/>
                <a:hlinkClick r:id="rId3"/>
              </a:rPr>
              <a:t>https://kidshealth.org/en/parents/feed13m.html</a:t>
            </a:r>
            <a:r>
              <a:rPr lang="en-GB" sz="1300" kern="100" dirty="0">
                <a:effectLst/>
                <a:latin typeface="Arial" panose="020B0604020202020204" pitchFamily="34" charset="0"/>
                <a:ea typeface="Aptos" panose="020B0004020202020204" pitchFamily="34" charset="0"/>
              </a:rPr>
              <a:t> . (Accessed: 13 January 2025)</a:t>
            </a:r>
          </a:p>
          <a:p>
            <a:pPr>
              <a:lnSpc>
                <a:spcPct val="107000"/>
              </a:lnSpc>
              <a:spcAft>
                <a:spcPts val="800"/>
              </a:spcAft>
            </a:pPr>
            <a:r>
              <a:rPr lang="en-GB" sz="1300" i="1" kern="100" dirty="0">
                <a:effectLst/>
                <a:latin typeface="Arial" panose="020B0604020202020204" pitchFamily="34" charset="0"/>
                <a:ea typeface="Aptos" panose="020B0004020202020204" pitchFamily="34" charset="0"/>
              </a:rPr>
              <a:t>Knowledge Infographic, </a:t>
            </a:r>
            <a:r>
              <a:rPr lang="en-GB" sz="1300" kern="100" dirty="0">
                <a:effectLst/>
                <a:latin typeface="Arial" panose="020B0604020202020204" pitchFamily="34" charset="0"/>
                <a:ea typeface="Aptos" panose="020B0004020202020204" pitchFamily="34" charset="0"/>
              </a:rPr>
              <a:t>(no date given). Available at: </a:t>
            </a:r>
            <a:r>
              <a:rPr lang="en-GB" sz="1300" u="sng" kern="100" dirty="0">
                <a:solidFill>
                  <a:srgbClr val="467886"/>
                </a:solidFill>
                <a:effectLst/>
                <a:latin typeface="Arial" panose="020B0604020202020204" pitchFamily="34" charset="0"/>
                <a:ea typeface="Aptos" panose="020B0004020202020204" pitchFamily="34" charset="0"/>
                <a:hlinkClick r:id="rId4"/>
              </a:rPr>
              <a:t>https://avatarms.com/knowledge-skills/</a:t>
            </a:r>
            <a:r>
              <a:rPr lang="en-GB" sz="13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1300" kern="100" dirty="0">
                <a:effectLst/>
                <a:latin typeface="Arial" panose="020B0604020202020204" pitchFamily="34" charset="0"/>
                <a:ea typeface="Aptos" panose="020B0004020202020204" pitchFamily="34" charset="0"/>
              </a:rPr>
              <a:t>Knowles, G., (2017). </a:t>
            </a:r>
            <a:r>
              <a:rPr lang="en-GB" sz="1300" i="1" kern="100" dirty="0">
                <a:effectLst/>
                <a:latin typeface="Arial" panose="020B0604020202020204" pitchFamily="34" charset="0"/>
                <a:ea typeface="Aptos" panose="020B0004020202020204" pitchFamily="34" charset="0"/>
              </a:rPr>
              <a:t>Supporting Inclusive Practice and Ensuring Opportunity Is Equal for All. </a:t>
            </a:r>
            <a:r>
              <a:rPr lang="en-GB" sz="1300" kern="100" dirty="0">
                <a:effectLst/>
                <a:latin typeface="Arial" panose="020B0604020202020204" pitchFamily="34" charset="0"/>
                <a:ea typeface="Aptos" panose="020B0004020202020204" pitchFamily="34" charset="0"/>
              </a:rPr>
              <a:t>3</a:t>
            </a:r>
            <a:r>
              <a:rPr lang="en-GB" sz="1300" kern="100" baseline="30000" dirty="0">
                <a:effectLst/>
                <a:latin typeface="Arial" panose="020B0604020202020204" pitchFamily="34" charset="0"/>
                <a:ea typeface="Aptos" panose="020B0004020202020204" pitchFamily="34" charset="0"/>
              </a:rPr>
              <a:t>rd</a:t>
            </a:r>
            <a:r>
              <a:rPr lang="en-GB" sz="1300" kern="100" dirty="0">
                <a:effectLst/>
                <a:latin typeface="Arial" panose="020B0604020202020204" pitchFamily="34" charset="0"/>
                <a:ea typeface="Aptos" panose="020B0004020202020204" pitchFamily="34" charset="0"/>
              </a:rPr>
              <a:t> edition. Abingdon: Routledge</a:t>
            </a:r>
          </a:p>
          <a:p>
            <a:pPr>
              <a:lnSpc>
                <a:spcPct val="107000"/>
              </a:lnSpc>
              <a:spcAft>
                <a:spcPts val="800"/>
              </a:spcAft>
            </a:pPr>
            <a:r>
              <a:rPr lang="en-GB" sz="1300" kern="100" dirty="0">
                <a:effectLst/>
                <a:latin typeface="Arial" panose="020B0604020202020204" pitchFamily="34" charset="0"/>
                <a:ea typeface="Aptos" panose="020B0004020202020204" pitchFamily="34" charset="0"/>
              </a:rPr>
              <a:t>Laming, H. (2003) </a:t>
            </a:r>
            <a:r>
              <a:rPr lang="en-GB" sz="1300" i="1" kern="100" dirty="0">
                <a:effectLst/>
                <a:latin typeface="Arial" panose="020B0604020202020204" pitchFamily="34" charset="0"/>
                <a:ea typeface="Aptos" panose="020B0004020202020204" pitchFamily="34" charset="0"/>
              </a:rPr>
              <a:t>The Victoria Climbie Inquiry: report of an inquiry by Lord Laming </a:t>
            </a:r>
            <a:r>
              <a:rPr lang="en-GB" sz="1300" kern="100" dirty="0">
                <a:effectLst/>
                <a:latin typeface="Arial" panose="020B0604020202020204" pitchFamily="34" charset="0"/>
                <a:ea typeface="Aptos" panose="020B0004020202020204" pitchFamily="34" charset="0"/>
              </a:rPr>
              <a:t>ISBN 0101573022. Available at: </a:t>
            </a:r>
            <a:r>
              <a:rPr lang="en-GB" sz="1300" u="sng" kern="100" dirty="0">
                <a:solidFill>
                  <a:srgbClr val="467886"/>
                </a:solidFill>
                <a:effectLst/>
                <a:latin typeface="Arial" panose="020B0604020202020204" pitchFamily="34" charset="0"/>
                <a:ea typeface="Aptos" panose="020B0004020202020204" pitchFamily="34" charset="0"/>
                <a:hlinkClick r:id="rId5"/>
              </a:rPr>
              <a:t>https://www.gov.uk/government/publications/the-victoria-climbie-inquiry-report-of-an-inquiry-by-lord-laming</a:t>
            </a:r>
            <a:r>
              <a:rPr lang="en-GB" sz="1300" kern="100" dirty="0">
                <a:effectLst/>
                <a:latin typeface="Arial" panose="020B0604020202020204" pitchFamily="34" charset="0"/>
                <a:ea typeface="Aptos" panose="020B0004020202020204" pitchFamily="34" charset="0"/>
              </a:rPr>
              <a:t> (Accessed: 22 January 2025)</a:t>
            </a:r>
          </a:p>
          <a:p>
            <a:pPr>
              <a:lnSpc>
                <a:spcPct val="107000"/>
              </a:lnSpc>
              <a:spcAft>
                <a:spcPts val="800"/>
              </a:spcAft>
            </a:pPr>
            <a:r>
              <a:rPr lang="en-GB" sz="1300" kern="100" dirty="0">
                <a:effectLst/>
                <a:latin typeface="Arial" panose="020B0604020202020204" pitchFamily="34" charset="0"/>
                <a:ea typeface="Aptos" panose="020B0004020202020204" pitchFamily="34" charset="0"/>
              </a:rPr>
              <a:t>Logan, J.A., Justice, L.M., </a:t>
            </a:r>
            <a:r>
              <a:rPr lang="en-GB" sz="1300" kern="100" dirty="0" err="1">
                <a:effectLst/>
                <a:latin typeface="Arial" panose="020B0604020202020204" pitchFamily="34" charset="0"/>
                <a:ea typeface="Aptos" panose="020B0004020202020204" pitchFamily="34" charset="0"/>
              </a:rPr>
              <a:t>Yumuş</a:t>
            </a:r>
            <a:r>
              <a:rPr lang="en-GB" sz="1300" kern="100" dirty="0">
                <a:effectLst/>
                <a:latin typeface="Arial" panose="020B0604020202020204" pitchFamily="34" charset="0"/>
                <a:ea typeface="Aptos" panose="020B0004020202020204" pitchFamily="34" charset="0"/>
              </a:rPr>
              <a:t>, M. &amp; Chaparro-Moreno, L.J., (2019). ‘When children are not read to at home: The million word gap’. </a:t>
            </a:r>
            <a:r>
              <a:rPr lang="en-GB" sz="1300" i="1" kern="100" dirty="0">
                <a:effectLst/>
                <a:latin typeface="Arial" panose="020B0604020202020204" pitchFamily="34" charset="0"/>
                <a:ea typeface="Aptos" panose="020B0004020202020204" pitchFamily="34" charset="0"/>
              </a:rPr>
              <a:t>Journal of Developmental &amp; </a:t>
            </a:r>
            <a:r>
              <a:rPr lang="en-GB" sz="1300" i="1" kern="100" dirty="0" err="1">
                <a:effectLst/>
                <a:latin typeface="Arial" panose="020B0604020202020204" pitchFamily="34" charset="0"/>
                <a:ea typeface="Aptos" panose="020B0004020202020204" pitchFamily="34" charset="0"/>
              </a:rPr>
              <a:t>Behavioral</a:t>
            </a:r>
            <a:r>
              <a:rPr lang="en-GB" sz="1300" i="1" kern="100" dirty="0">
                <a:effectLst/>
                <a:latin typeface="Arial" panose="020B0604020202020204" pitchFamily="34" charset="0"/>
                <a:ea typeface="Aptos" panose="020B0004020202020204" pitchFamily="34" charset="0"/>
              </a:rPr>
              <a:t> </a:t>
            </a:r>
            <a:r>
              <a:rPr lang="en-GB" sz="1300" i="1" kern="100" dirty="0" err="1">
                <a:effectLst/>
                <a:latin typeface="Arial" panose="020B0604020202020204" pitchFamily="34" charset="0"/>
                <a:ea typeface="Aptos" panose="020B0004020202020204" pitchFamily="34" charset="0"/>
              </a:rPr>
              <a:t>Pediatrics</a:t>
            </a:r>
            <a:r>
              <a:rPr lang="en-GB" sz="1300" kern="100" dirty="0">
                <a:effectLst/>
                <a:latin typeface="Arial" panose="020B0604020202020204" pitchFamily="34" charset="0"/>
                <a:ea typeface="Aptos" panose="020B0004020202020204" pitchFamily="34" charset="0"/>
              </a:rPr>
              <a:t>, 40(5), pp.383-386. Available at: </a:t>
            </a:r>
            <a:r>
              <a:rPr lang="en-GB" sz="1300" u="sng" kern="100" dirty="0">
                <a:solidFill>
                  <a:srgbClr val="467886"/>
                </a:solidFill>
                <a:effectLst/>
                <a:latin typeface="Arial" panose="020B0604020202020204" pitchFamily="34" charset="0"/>
                <a:ea typeface="Aptos" panose="020B0004020202020204" pitchFamily="34" charset="0"/>
                <a:hlinkClick r:id="rId6"/>
              </a:rPr>
              <a:t>https://crane.osu.edu/files/2020/01/When_Children_Are_Not_Read_to_at_Home__The_Million.9.pdf</a:t>
            </a:r>
            <a:r>
              <a:rPr lang="en-GB" sz="13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endParaRPr lang="en-GB" sz="1300" kern="100" dirty="0">
              <a:effectLst/>
              <a:latin typeface="Arial" panose="020B0604020202020204" pitchFamily="34" charset="0"/>
              <a:ea typeface="Aptos" panose="020B0004020202020204" pitchFamily="34" charset="0"/>
            </a:endParaRPr>
          </a:p>
          <a:p>
            <a:pPr>
              <a:lnSpc>
                <a:spcPct val="107000"/>
              </a:lnSpc>
              <a:spcAft>
                <a:spcPts val="800"/>
              </a:spcAft>
            </a:pPr>
            <a:r>
              <a:rPr lang="en-GB" sz="1300" kern="100" dirty="0">
                <a:effectLst/>
                <a:latin typeface="Arial" panose="020B0604020202020204" pitchFamily="34" charset="0"/>
                <a:ea typeface="Aptos" panose="020B0004020202020204" pitchFamily="34" charset="0"/>
              </a:rPr>
              <a:t>Miller, M, (2017), ‘Exploring the complexities of exceptional caregiving’ [Presentation Slides]. Available at: </a:t>
            </a:r>
            <a:r>
              <a:rPr lang="en-GB" sz="1300" u="sng" kern="100" dirty="0">
                <a:solidFill>
                  <a:srgbClr val="467886"/>
                </a:solidFill>
                <a:effectLst/>
                <a:latin typeface="Arial" panose="020B0604020202020204" pitchFamily="34" charset="0"/>
                <a:ea typeface="Aptos" panose="020B0004020202020204" pitchFamily="34" charset="0"/>
                <a:hlinkClick r:id="rId7"/>
              </a:rPr>
              <a:t>https://www.bc.edu/content/dam/files/centers/cwf/research/publications3/executivebriefingseries-2/ExecutiveBriefing_PPT_ExceptionalCaregiving.pdf</a:t>
            </a:r>
            <a:r>
              <a:rPr lang="en-GB" sz="1300" kern="100" dirty="0">
                <a:effectLst/>
                <a:latin typeface="Arial" panose="020B0604020202020204" pitchFamily="34" charset="0"/>
                <a:ea typeface="Aptos" panose="020B0004020202020204" pitchFamily="34" charset="0"/>
              </a:rPr>
              <a:t>  (Accessed: 13 January 2025)</a:t>
            </a:r>
          </a:p>
          <a:p>
            <a:pPr>
              <a:lnSpc>
                <a:spcPct val="107000"/>
              </a:lnSpc>
              <a:spcAft>
                <a:spcPts val="800"/>
              </a:spcAft>
              <a:tabLst>
                <a:tab pos="1371600" algn="l"/>
              </a:tabLst>
            </a:pPr>
            <a:r>
              <a:rPr lang="en-GB" sz="1300" kern="100" dirty="0">
                <a:effectLst/>
                <a:latin typeface="Arial" panose="020B0604020202020204" pitchFamily="34" charset="0"/>
                <a:ea typeface="Aptos" panose="020B0004020202020204" pitchFamily="34" charset="0"/>
              </a:rPr>
              <a:t>Mind, (2024), </a:t>
            </a:r>
            <a:r>
              <a:rPr lang="en-GB" sz="1300" i="1" kern="100" dirty="0">
                <a:effectLst/>
                <a:latin typeface="Arial" panose="020B0604020202020204" pitchFamily="34" charset="0"/>
                <a:ea typeface="Aptos" panose="020B0004020202020204" pitchFamily="34" charset="0"/>
              </a:rPr>
              <a:t>Thousands of People are Still Waiting Six Months or More to Access Specialist Psychological Support in Wales</a:t>
            </a:r>
            <a:r>
              <a:rPr lang="en-GB" sz="1300" kern="100" dirty="0">
                <a:effectLst/>
                <a:latin typeface="Arial" panose="020B0604020202020204" pitchFamily="34" charset="0"/>
                <a:ea typeface="Aptos" panose="020B0004020202020204" pitchFamily="34" charset="0"/>
              </a:rPr>
              <a:t>. Available at: </a:t>
            </a:r>
            <a:r>
              <a:rPr lang="en-GB" sz="1300" u="sng" kern="100" dirty="0">
                <a:solidFill>
                  <a:srgbClr val="467886"/>
                </a:solidFill>
                <a:effectLst/>
                <a:latin typeface="Arial" panose="020B0604020202020204" pitchFamily="34" charset="0"/>
                <a:ea typeface="Aptos" panose="020B0004020202020204" pitchFamily="34" charset="0"/>
                <a:hlinkClick r:id="rId8"/>
              </a:rPr>
              <a:t>https://www.mind.org.uk/news-campaigns/news/thousands-of-people-are-still-waiting-six-months-or-more-to-access-specialist-psychological-support-in-wales/</a:t>
            </a:r>
            <a:r>
              <a:rPr lang="en-GB" sz="1300" kern="100" dirty="0">
                <a:effectLst/>
                <a:latin typeface="Arial" panose="020B0604020202020204" pitchFamily="34" charset="0"/>
                <a:ea typeface="Aptos" panose="020B0004020202020204" pitchFamily="34" charset="0"/>
              </a:rPr>
              <a:t> (Accessed: 22 January 2025)</a:t>
            </a:r>
          </a:p>
          <a:p>
            <a:pPr>
              <a:lnSpc>
                <a:spcPct val="107000"/>
              </a:lnSpc>
              <a:spcAft>
                <a:spcPts val="800"/>
              </a:spcAft>
              <a:tabLst>
                <a:tab pos="1371600" algn="l"/>
              </a:tabLst>
            </a:pPr>
            <a:r>
              <a:rPr lang="en-GB" sz="1300" i="1" kern="100" dirty="0">
                <a:effectLst/>
                <a:latin typeface="Arial" panose="020B0604020202020204" pitchFamily="34" charset="0"/>
                <a:ea typeface="Aptos" panose="020B0004020202020204" pitchFamily="34" charset="0"/>
              </a:rPr>
              <a:t>Mindfulness</a:t>
            </a:r>
            <a:r>
              <a:rPr lang="en-GB" sz="1300" kern="100" dirty="0">
                <a:effectLst/>
                <a:latin typeface="Arial" panose="020B0604020202020204" pitchFamily="34" charset="0"/>
                <a:ea typeface="Aptos" panose="020B0004020202020204" pitchFamily="34" charset="0"/>
              </a:rPr>
              <a:t>, (2022). Available at: </a:t>
            </a:r>
            <a:r>
              <a:rPr lang="en-GB" sz="1300" u="sng" kern="100" dirty="0">
                <a:solidFill>
                  <a:srgbClr val="467886"/>
                </a:solidFill>
                <a:effectLst/>
                <a:latin typeface="Arial" panose="020B0604020202020204" pitchFamily="34" charset="0"/>
                <a:ea typeface="Aptos" panose="020B0004020202020204" pitchFamily="34" charset="0"/>
                <a:hlinkClick r:id="rId9"/>
              </a:rPr>
              <a:t>https://www.thepathway2success.com/12-simple-ways-to-practice-mindfulness/</a:t>
            </a:r>
            <a:r>
              <a:rPr lang="en-GB" sz="13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1300" kern="100" dirty="0" err="1">
                <a:effectLst/>
                <a:latin typeface="Arial" panose="020B0604020202020204" pitchFamily="34" charset="0"/>
                <a:ea typeface="Aptos" panose="020B0004020202020204" pitchFamily="34" charset="0"/>
              </a:rPr>
              <a:t>Morawska</a:t>
            </a:r>
            <a:r>
              <a:rPr lang="en-GB" sz="1300" kern="100" dirty="0">
                <a:effectLst/>
                <a:latin typeface="Arial" panose="020B0604020202020204" pitchFamily="34" charset="0"/>
                <a:ea typeface="Aptos" panose="020B0004020202020204" pitchFamily="34" charset="0"/>
              </a:rPr>
              <a:t>, A., Winter, L. &amp; Sanders, M.R, (2009), ‘Parenting Knowledge and </a:t>
            </a:r>
            <a:r>
              <a:rPr lang="en-GB" sz="1300" kern="100" dirty="0">
                <a:latin typeface="Arial" panose="020B0604020202020204" pitchFamily="34" charset="0"/>
                <a:ea typeface="Aptos" panose="020B0004020202020204" pitchFamily="34" charset="0"/>
              </a:rPr>
              <a:t>i</a:t>
            </a:r>
            <a:r>
              <a:rPr lang="en-GB" sz="1300" kern="100" dirty="0">
                <a:effectLst/>
                <a:latin typeface="Arial" panose="020B0604020202020204" pitchFamily="34" charset="0"/>
                <a:ea typeface="Aptos" panose="020B0004020202020204" pitchFamily="34" charset="0"/>
              </a:rPr>
              <a:t>ts Role in </a:t>
            </a:r>
            <a:r>
              <a:rPr lang="en-GB" sz="1300" kern="100" dirty="0">
                <a:latin typeface="Arial" panose="020B0604020202020204" pitchFamily="34" charset="0"/>
                <a:ea typeface="Aptos" panose="020B0004020202020204" pitchFamily="34" charset="0"/>
              </a:rPr>
              <a:t>t</a:t>
            </a:r>
            <a:r>
              <a:rPr lang="en-GB" sz="1300" kern="100" dirty="0">
                <a:effectLst/>
                <a:latin typeface="Arial" panose="020B0604020202020204" pitchFamily="34" charset="0"/>
                <a:ea typeface="Aptos" panose="020B0004020202020204" pitchFamily="34" charset="0"/>
              </a:rPr>
              <a:t>he Prediction of Dysfunctional Parenting and Disruptive Child Behaviour’, </a:t>
            </a:r>
            <a:r>
              <a:rPr lang="en-GB" sz="1300" i="1" kern="100" dirty="0">
                <a:effectLst/>
                <a:latin typeface="Arial" panose="020B0604020202020204" pitchFamily="34" charset="0"/>
                <a:ea typeface="Aptos" panose="020B0004020202020204" pitchFamily="34" charset="0"/>
              </a:rPr>
              <a:t>Child: Care, Health and Development, </a:t>
            </a:r>
            <a:r>
              <a:rPr lang="en-GB" sz="1300" kern="100" dirty="0">
                <a:effectLst/>
                <a:latin typeface="Arial" panose="020B0604020202020204" pitchFamily="34" charset="0"/>
                <a:ea typeface="Aptos" panose="020B0004020202020204" pitchFamily="34" charset="0"/>
              </a:rPr>
              <a:t>35, p.217-226. Available at: </a:t>
            </a:r>
            <a:r>
              <a:rPr lang="en-GB" sz="1300" u="sng" kern="100" dirty="0">
                <a:solidFill>
                  <a:srgbClr val="467886"/>
                </a:solidFill>
                <a:effectLst/>
                <a:latin typeface="Arial" panose="020B0604020202020204" pitchFamily="34" charset="0"/>
                <a:ea typeface="Aptos" panose="020B0004020202020204" pitchFamily="34" charset="0"/>
                <a:hlinkClick r:id="rId10"/>
              </a:rPr>
              <a:t>https://doi.org/10.1111/j.1365-2214.2008.00929.x</a:t>
            </a:r>
            <a:r>
              <a:rPr lang="en-GB" sz="1300" kern="100" dirty="0">
                <a:effectLst/>
                <a:latin typeface="Arial" panose="020B0604020202020204" pitchFamily="34" charset="0"/>
                <a:ea typeface="Aptos" panose="020B0004020202020204" pitchFamily="34" charset="0"/>
              </a:rPr>
              <a:t> (Accessed: 14 January 2025)</a:t>
            </a:r>
          </a:p>
          <a:p>
            <a:pPr>
              <a:lnSpc>
                <a:spcPct val="107000"/>
              </a:lnSpc>
              <a:spcAft>
                <a:spcPts val="800"/>
              </a:spcAft>
            </a:pPr>
            <a:r>
              <a:rPr lang="en-GB" sz="1300" kern="100" dirty="0" err="1">
                <a:effectLst/>
                <a:latin typeface="Arial" panose="020B0604020202020204" pitchFamily="34" charset="0"/>
                <a:ea typeface="Aptos" panose="020B0004020202020204" pitchFamily="34" charset="0"/>
              </a:rPr>
              <a:t>Nanthakumar</a:t>
            </a:r>
            <a:r>
              <a:rPr lang="en-GB" sz="1300" kern="100" dirty="0">
                <a:effectLst/>
                <a:latin typeface="Arial" panose="020B0604020202020204" pitchFamily="34" charset="0"/>
                <a:ea typeface="Aptos" panose="020B0004020202020204" pitchFamily="34" charset="0"/>
              </a:rPr>
              <a:t>, C., (2018), ‘The benefits of yoga in children’. </a:t>
            </a:r>
            <a:r>
              <a:rPr lang="en-GB" sz="1300" i="1" kern="100" dirty="0">
                <a:effectLst/>
                <a:latin typeface="Arial" panose="020B0604020202020204" pitchFamily="34" charset="0"/>
                <a:ea typeface="Aptos" panose="020B0004020202020204" pitchFamily="34" charset="0"/>
              </a:rPr>
              <a:t>Journal of Integrative Medicine </a:t>
            </a:r>
            <a:r>
              <a:rPr lang="en-GB" sz="1300" kern="100" dirty="0">
                <a:effectLst/>
                <a:latin typeface="Arial" panose="020B0604020202020204" pitchFamily="34" charset="0"/>
                <a:ea typeface="Aptos" panose="020B0004020202020204" pitchFamily="34" charset="0"/>
              </a:rPr>
              <a:t>16(1), pp. 14-19. Available at: </a:t>
            </a:r>
            <a:r>
              <a:rPr lang="en-GB" sz="1300" u="sng" kern="100" dirty="0">
                <a:solidFill>
                  <a:srgbClr val="467886"/>
                </a:solidFill>
                <a:effectLst/>
                <a:latin typeface="Arial" panose="020B0604020202020204" pitchFamily="34" charset="0"/>
                <a:ea typeface="Aptos" panose="020B0004020202020204" pitchFamily="34" charset="0"/>
                <a:hlinkClick r:id="rId11"/>
              </a:rPr>
              <a:t>https://www.sciencedirect.com/science/article/pii/S2095496417300171</a:t>
            </a:r>
            <a:r>
              <a:rPr lang="en-GB" sz="13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1300" kern="100" dirty="0">
                <a:effectLst/>
                <a:latin typeface="Arial" panose="020B0604020202020204" pitchFamily="34" charset="0"/>
                <a:ea typeface="Aptos" panose="020B0004020202020204" pitchFamily="34" charset="0"/>
              </a:rPr>
              <a:t>National Day Nursery Association, (no date given), </a:t>
            </a:r>
            <a:r>
              <a:rPr lang="en-GB" sz="1300" i="1" kern="100" dirty="0">
                <a:effectLst/>
                <a:latin typeface="Arial" panose="020B0604020202020204" pitchFamily="34" charset="0"/>
                <a:ea typeface="Aptos" panose="020B0004020202020204" pitchFamily="34" charset="0"/>
              </a:rPr>
              <a:t>Wales: Early </a:t>
            </a:r>
            <a:r>
              <a:rPr lang="en-GB" sz="1300" i="1" kern="100" dirty="0">
                <a:latin typeface="Arial" panose="020B0604020202020204" pitchFamily="34" charset="0"/>
                <a:ea typeface="Aptos" panose="020B0004020202020204" pitchFamily="34" charset="0"/>
              </a:rPr>
              <a:t>Y</a:t>
            </a:r>
            <a:r>
              <a:rPr lang="en-GB" sz="1300" i="1" kern="100" dirty="0">
                <a:effectLst/>
                <a:latin typeface="Arial" panose="020B0604020202020204" pitchFamily="34" charset="0"/>
                <a:ea typeface="Aptos" panose="020B0004020202020204" pitchFamily="34" charset="0"/>
              </a:rPr>
              <a:t>ears </a:t>
            </a:r>
            <a:r>
              <a:rPr lang="en-GB" sz="1300" i="1" kern="100" dirty="0">
                <a:latin typeface="Arial" panose="020B0604020202020204" pitchFamily="34" charset="0"/>
                <a:ea typeface="Aptos" panose="020B0004020202020204" pitchFamily="34" charset="0"/>
              </a:rPr>
              <a:t>C</a:t>
            </a:r>
            <a:r>
              <a:rPr lang="en-GB" sz="1300" i="1" kern="100" dirty="0">
                <a:effectLst/>
                <a:latin typeface="Arial" panose="020B0604020202020204" pitchFamily="34" charset="0"/>
                <a:ea typeface="Aptos" panose="020B0004020202020204" pitchFamily="34" charset="0"/>
              </a:rPr>
              <a:t>areers. </a:t>
            </a:r>
            <a:r>
              <a:rPr lang="en-GB" sz="1300" kern="100" dirty="0">
                <a:effectLst/>
                <a:latin typeface="Arial" panose="020B0604020202020204" pitchFamily="34" charset="0"/>
                <a:ea typeface="Aptos" panose="020B0004020202020204" pitchFamily="34" charset="0"/>
              </a:rPr>
              <a:t>Available at: </a:t>
            </a:r>
            <a:r>
              <a:rPr lang="en-GB" sz="1300" u="sng" kern="100" dirty="0">
                <a:solidFill>
                  <a:srgbClr val="467886"/>
                </a:solidFill>
                <a:effectLst/>
                <a:latin typeface="Arial" panose="020B0604020202020204" pitchFamily="34" charset="0"/>
                <a:ea typeface="Aptos" panose="020B0004020202020204" pitchFamily="34" charset="0"/>
                <a:hlinkClick r:id="rId12"/>
              </a:rPr>
              <a:t>https://ndna.org.uk/firstfiveyearscount/wales-early-years-workforce-careers</a:t>
            </a:r>
            <a:r>
              <a:rPr lang="en-GB" sz="1300" kern="100" dirty="0">
                <a:effectLst/>
                <a:latin typeface="Arial" panose="020B0604020202020204" pitchFamily="34" charset="0"/>
                <a:ea typeface="Aptos" panose="020B0004020202020204" pitchFamily="34" charset="0"/>
              </a:rPr>
              <a:t>  (Accessed: 14 January 2025)</a:t>
            </a:r>
          </a:p>
          <a:p>
            <a:pPr>
              <a:lnSpc>
                <a:spcPct val="107000"/>
              </a:lnSpc>
              <a:spcAft>
                <a:spcPts val="800"/>
              </a:spcAft>
            </a:pPr>
            <a:r>
              <a:rPr lang="en-GB" sz="1300" kern="100" dirty="0">
                <a:effectLst/>
                <a:latin typeface="Arial" panose="020B0604020202020204" pitchFamily="34" charset="0"/>
                <a:ea typeface="Aptos" panose="020B0004020202020204" pitchFamily="34" charset="0"/>
              </a:rPr>
              <a:t>National Health Service [NHS]  (2023), </a:t>
            </a:r>
            <a:r>
              <a:rPr lang="en-GB" sz="1300" i="1" kern="100" dirty="0">
                <a:effectLst/>
                <a:latin typeface="Arial" panose="020B0604020202020204" pitchFamily="34" charset="0"/>
                <a:ea typeface="Aptos" panose="020B0004020202020204" pitchFamily="34" charset="0"/>
              </a:rPr>
              <a:t>Pregnancy Guide: Healthy </a:t>
            </a:r>
            <a:r>
              <a:rPr lang="en-GB" sz="1300" i="1" kern="100" dirty="0">
                <a:latin typeface="Arial" panose="020B0604020202020204" pitchFamily="34" charset="0"/>
                <a:ea typeface="Aptos" panose="020B0004020202020204" pitchFamily="34" charset="0"/>
              </a:rPr>
              <a:t>D</a:t>
            </a:r>
            <a:r>
              <a:rPr lang="en-GB" sz="1300" i="1" kern="100" dirty="0">
                <a:effectLst/>
                <a:latin typeface="Arial" panose="020B0604020202020204" pitchFamily="34" charset="0"/>
                <a:ea typeface="Aptos" panose="020B0004020202020204" pitchFamily="34" charset="0"/>
              </a:rPr>
              <a:t>iet and Eating. </a:t>
            </a:r>
            <a:r>
              <a:rPr lang="en-GB" sz="1300" kern="100" dirty="0">
                <a:effectLst/>
                <a:latin typeface="Arial" panose="020B0604020202020204" pitchFamily="34" charset="0"/>
                <a:ea typeface="Aptos" panose="020B0004020202020204" pitchFamily="34" charset="0"/>
              </a:rPr>
              <a:t> Available at: </a:t>
            </a:r>
            <a:r>
              <a:rPr lang="en-GB" sz="1300" u="sng" kern="100" dirty="0">
                <a:solidFill>
                  <a:srgbClr val="467886"/>
                </a:solidFill>
                <a:effectLst/>
                <a:latin typeface="Arial" panose="020B0604020202020204" pitchFamily="34" charset="0"/>
                <a:ea typeface="Aptos" panose="020B0004020202020204" pitchFamily="34" charset="0"/>
                <a:hlinkClick r:id="rId13"/>
              </a:rPr>
              <a:t>https://111.wales.nhs.uk/livewell/pregnancy/HealthWellbeingDiet/</a:t>
            </a:r>
            <a:r>
              <a:rPr lang="en-GB" sz="1300" kern="100" dirty="0">
                <a:effectLst/>
                <a:latin typeface="Arial" panose="020B0604020202020204" pitchFamily="34" charset="0"/>
                <a:ea typeface="Aptos" panose="020B0004020202020204" pitchFamily="34" charset="0"/>
              </a:rPr>
              <a:t> (Accessed: 13 January 2025)</a:t>
            </a:r>
          </a:p>
          <a:p>
            <a:pPr marL="0" indent="0">
              <a:lnSpc>
                <a:spcPct val="107000"/>
              </a:lnSpc>
              <a:spcAft>
                <a:spcPts val="800"/>
              </a:spcAft>
              <a:buNone/>
            </a:pPr>
            <a:endParaRPr lang="en-GB" sz="900" kern="100" dirty="0">
              <a:latin typeface="Arial" panose="020B0604020202020204" pitchFamily="34" charset="0"/>
              <a:ea typeface="Aptos" panose="020B0004020202020204" pitchFamily="34" charset="0"/>
            </a:endParaRPr>
          </a:p>
        </p:txBody>
      </p:sp>
    </p:spTree>
    <p:extLst>
      <p:ext uri="{BB962C8B-B14F-4D97-AF65-F5344CB8AC3E}">
        <p14:creationId xmlns:p14="http://schemas.microsoft.com/office/powerpoint/2010/main" val="41281745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8F05BD-7204-DABF-AD67-12109F1E0F4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D7C44-55EB-609A-5A19-9ECEE3EC5525}"/>
              </a:ext>
            </a:extLst>
          </p:cNvPr>
          <p:cNvSpPr>
            <a:spLocks noGrp="1"/>
          </p:cNvSpPr>
          <p:nvPr>
            <p:ph type="title"/>
          </p:nvPr>
        </p:nvSpPr>
        <p:spPr>
          <a:xfrm>
            <a:off x="838200" y="109991"/>
            <a:ext cx="10515600" cy="760866"/>
          </a:xfrm>
        </p:spPr>
        <p:txBody>
          <a:bodyPr>
            <a:normAutofit/>
          </a:bodyPr>
          <a:lstStyle/>
          <a:p>
            <a:pPr algn="ctr"/>
            <a:r>
              <a:rPr lang="en-GB" dirty="0"/>
              <a:t>Reference List</a:t>
            </a:r>
          </a:p>
        </p:txBody>
      </p:sp>
      <p:sp>
        <p:nvSpPr>
          <p:cNvPr id="3" name="Content Placeholder 2">
            <a:extLst>
              <a:ext uri="{FF2B5EF4-FFF2-40B4-BE49-F238E27FC236}">
                <a16:creationId xmlns:a16="http://schemas.microsoft.com/office/drawing/2014/main" id="{059D725B-8ACA-3E51-1CC7-A6BEE1D07AE4}"/>
              </a:ext>
            </a:extLst>
          </p:cNvPr>
          <p:cNvSpPr>
            <a:spLocks noGrp="1"/>
          </p:cNvSpPr>
          <p:nvPr>
            <p:ph idx="1"/>
          </p:nvPr>
        </p:nvSpPr>
        <p:spPr>
          <a:xfrm>
            <a:off x="228600" y="793523"/>
            <a:ext cx="11734800" cy="5803220"/>
          </a:xfrm>
        </p:spPr>
        <p:txBody>
          <a:bodyPr numCol="2">
            <a:normAutofit fontScale="70000" lnSpcReduction="20000"/>
          </a:bodyPr>
          <a:lstStyle/>
          <a:p>
            <a:pPr>
              <a:lnSpc>
                <a:spcPct val="107000"/>
              </a:lnSpc>
              <a:spcAft>
                <a:spcPts val="800"/>
              </a:spcAft>
            </a:pPr>
            <a:r>
              <a:rPr lang="en-GB" kern="100" dirty="0">
                <a:effectLst/>
                <a:latin typeface="Arial" panose="020B0604020202020204" pitchFamily="34" charset="0"/>
                <a:ea typeface="Aptos" panose="020B0004020202020204" pitchFamily="34" charset="0"/>
              </a:rPr>
              <a:t>National Health Service [NHS], (2022), </a:t>
            </a:r>
            <a:r>
              <a:rPr lang="en-GB" i="1" kern="100" dirty="0">
                <a:effectLst/>
                <a:latin typeface="Arial" panose="020B0604020202020204" pitchFamily="34" charset="0"/>
                <a:ea typeface="Aptos" panose="020B0004020202020204" pitchFamily="34" charset="0"/>
              </a:rPr>
              <a:t>Your baby's first solid foods. </a:t>
            </a:r>
            <a:r>
              <a:rPr lang="en-GB" kern="100" dirty="0">
                <a:effectLst/>
                <a:latin typeface="Arial" panose="020B0604020202020204" pitchFamily="34" charset="0"/>
                <a:ea typeface="Aptos" panose="020B0004020202020204" pitchFamily="34" charset="0"/>
              </a:rPr>
              <a:t>Available at: </a:t>
            </a:r>
            <a:r>
              <a:rPr lang="en-GB" u="sng" kern="100" dirty="0">
                <a:solidFill>
                  <a:srgbClr val="467886"/>
                </a:solidFill>
                <a:effectLst/>
                <a:latin typeface="Arial" panose="020B0604020202020204" pitchFamily="34" charset="0"/>
                <a:ea typeface="Aptos" panose="020B0004020202020204" pitchFamily="34" charset="0"/>
                <a:hlinkClick r:id="rId2"/>
              </a:rPr>
              <a:t>https://www.nhs.uk/conditions/baby/weaning-and-feeding/babys-first-solid-foods/</a:t>
            </a:r>
            <a:r>
              <a:rPr lang="en-GB" kern="100" dirty="0">
                <a:effectLst/>
                <a:latin typeface="Arial" panose="020B0604020202020204" pitchFamily="34" charset="0"/>
                <a:ea typeface="Aptos" panose="020B0004020202020204" pitchFamily="34" charset="0"/>
              </a:rPr>
              <a:t> (Accessed: 13 January 2025)</a:t>
            </a:r>
          </a:p>
          <a:p>
            <a:pPr>
              <a:lnSpc>
                <a:spcPct val="107000"/>
              </a:lnSpc>
              <a:spcAft>
                <a:spcPts val="800"/>
              </a:spcAft>
            </a:pPr>
            <a:r>
              <a:rPr lang="en-GB" kern="100" dirty="0">
                <a:effectLst/>
                <a:latin typeface="Arial" panose="020B0604020202020204" pitchFamily="34" charset="0"/>
                <a:ea typeface="Aptos" panose="020B0004020202020204" pitchFamily="34" charset="0"/>
              </a:rPr>
              <a:t>National Health Service [NHS], (no date given), </a:t>
            </a:r>
            <a:r>
              <a:rPr lang="en-GB" i="1" kern="100" dirty="0">
                <a:effectLst/>
                <a:latin typeface="Arial" panose="020B0604020202020204" pitchFamily="34" charset="0"/>
                <a:ea typeface="Aptos" panose="020B0004020202020204" pitchFamily="34" charset="0"/>
              </a:rPr>
              <a:t>Mindfulness. </a:t>
            </a:r>
            <a:r>
              <a:rPr lang="en-GB" kern="100" dirty="0">
                <a:effectLst/>
                <a:latin typeface="Arial" panose="020B0604020202020204" pitchFamily="34" charset="0"/>
                <a:ea typeface="Aptos" panose="020B0004020202020204" pitchFamily="34" charset="0"/>
              </a:rPr>
              <a:t>Available at: </a:t>
            </a:r>
            <a:r>
              <a:rPr lang="en-GB" u="sng" kern="100" dirty="0">
                <a:solidFill>
                  <a:srgbClr val="467886"/>
                </a:solidFill>
                <a:effectLst/>
                <a:latin typeface="Arial" panose="020B0604020202020204" pitchFamily="34" charset="0"/>
                <a:ea typeface="Aptos" panose="020B0004020202020204" pitchFamily="34" charset="0"/>
                <a:hlinkClick r:id="rId3"/>
              </a:rPr>
              <a:t>https://www.nhsfife.org/services/all-services/child-and-adolescent-mental-health-service-camhs/things-to-try/mindfulness</a:t>
            </a:r>
            <a:r>
              <a:rPr lang="en-GB" kern="100" dirty="0">
                <a:effectLst/>
                <a:latin typeface="Arial" panose="020B0604020202020204" pitchFamily="34" charset="0"/>
                <a:ea typeface="Aptos" panose="020B0004020202020204" pitchFamily="34" charset="0"/>
              </a:rPr>
              <a:t> (Accessed: 24 January 2025) </a:t>
            </a:r>
          </a:p>
          <a:p>
            <a:pPr>
              <a:lnSpc>
                <a:spcPct val="107000"/>
              </a:lnSpc>
              <a:spcAft>
                <a:spcPts val="800"/>
              </a:spcAft>
            </a:pPr>
            <a:r>
              <a:rPr lang="en-GB" kern="100" dirty="0">
                <a:effectLst/>
                <a:latin typeface="Arial" panose="020B0604020202020204" pitchFamily="34" charset="0"/>
                <a:ea typeface="Aptos" panose="020B0004020202020204" pitchFamily="34" charset="0"/>
              </a:rPr>
              <a:t>Nationwide Children’s Hospital, (2022), </a:t>
            </a:r>
            <a:r>
              <a:rPr lang="en-GB" i="1" kern="100" dirty="0">
                <a:effectLst/>
                <a:latin typeface="Arial" panose="020B0604020202020204" pitchFamily="34" charset="0"/>
                <a:ea typeface="Aptos" panose="020B0004020202020204" pitchFamily="34" charset="0"/>
              </a:rPr>
              <a:t>Developmental Milestones: 0 to 6 Months. </a:t>
            </a:r>
            <a:r>
              <a:rPr lang="en-GB" kern="100" dirty="0">
                <a:effectLst/>
                <a:latin typeface="Arial" panose="020B0604020202020204" pitchFamily="34" charset="0"/>
                <a:ea typeface="Aptos" panose="020B0004020202020204" pitchFamily="34" charset="0"/>
              </a:rPr>
              <a:t>Available at: </a:t>
            </a:r>
            <a:r>
              <a:rPr lang="en-GB" u="sng" kern="100" dirty="0">
                <a:solidFill>
                  <a:srgbClr val="467886"/>
                </a:solidFill>
                <a:effectLst/>
                <a:latin typeface="Arial" panose="020B0604020202020204" pitchFamily="34" charset="0"/>
                <a:ea typeface="Aptos" panose="020B0004020202020204" pitchFamily="34" charset="0"/>
                <a:hlinkClick r:id="rId4"/>
              </a:rPr>
              <a:t>https://www.nationwidechildrens.org/family-resources-education/health-wellness-and-safety-resources/helping-hands/developmental-milestones-0-to-6-months</a:t>
            </a:r>
            <a:r>
              <a:rPr lang="en-GB" kern="100" dirty="0">
                <a:effectLst/>
                <a:latin typeface="Arial" panose="020B0604020202020204" pitchFamily="34" charset="0"/>
                <a:ea typeface="Aptos" panose="020B0004020202020204" pitchFamily="34" charset="0"/>
              </a:rPr>
              <a:t> (Accessed: 19 January 2025)</a:t>
            </a:r>
          </a:p>
          <a:p>
            <a:pPr>
              <a:lnSpc>
                <a:spcPct val="107000"/>
              </a:lnSpc>
              <a:spcAft>
                <a:spcPts val="800"/>
              </a:spcAft>
            </a:pPr>
            <a:r>
              <a:rPr lang="en-GB" kern="100" dirty="0">
                <a:effectLst/>
                <a:latin typeface="Arial" panose="020B0604020202020204" pitchFamily="34" charset="0"/>
                <a:ea typeface="Aptos" panose="020B0004020202020204" pitchFamily="34" charset="0"/>
              </a:rPr>
              <a:t>Norfolk County Council, (no date given), </a:t>
            </a:r>
            <a:r>
              <a:rPr lang="en-GB" i="1" kern="100" dirty="0">
                <a:effectLst/>
                <a:latin typeface="Arial" panose="020B0604020202020204" pitchFamily="34" charset="0"/>
                <a:ea typeface="Aptos" panose="020B0004020202020204" pitchFamily="34" charset="0"/>
              </a:rPr>
              <a:t>The importance of consistency to support positive behaviour. </a:t>
            </a:r>
            <a:r>
              <a:rPr lang="en-GB" kern="100" dirty="0">
                <a:effectLst/>
                <a:latin typeface="Arial" panose="020B0604020202020204" pitchFamily="34" charset="0"/>
                <a:ea typeface="Aptos" panose="020B0004020202020204" pitchFamily="34" charset="0"/>
              </a:rPr>
              <a:t>Available at: </a:t>
            </a:r>
            <a:r>
              <a:rPr lang="en-GB" u="sng" kern="100" dirty="0">
                <a:solidFill>
                  <a:srgbClr val="467886"/>
                </a:solidFill>
                <a:effectLst/>
                <a:latin typeface="Arial" panose="020B0604020202020204" pitchFamily="34" charset="0"/>
                <a:ea typeface="Aptos" panose="020B0004020202020204" pitchFamily="34" charset="0"/>
                <a:hlinkClick r:id="rId5"/>
              </a:rPr>
              <a:t>https://www.schools.norfolk.gov.uk/article/62289/The-importance-of-consistency-to-support-positive-behaviour</a:t>
            </a:r>
            <a:r>
              <a:rPr lang="en-GB" kern="100" dirty="0">
                <a:effectLst/>
                <a:latin typeface="Arial" panose="020B0604020202020204" pitchFamily="34" charset="0"/>
                <a:ea typeface="Aptos" panose="020B0004020202020204" pitchFamily="34" charset="0"/>
              </a:rPr>
              <a:t> (Accessed: 14 January 2025)</a:t>
            </a:r>
          </a:p>
          <a:p>
            <a:pPr>
              <a:lnSpc>
                <a:spcPct val="107000"/>
              </a:lnSpc>
              <a:spcAft>
                <a:spcPts val="800"/>
              </a:spcAft>
            </a:pPr>
            <a:r>
              <a:rPr lang="en-GB" i="1" kern="100" dirty="0">
                <a:effectLst/>
                <a:latin typeface="Arial" panose="020B0604020202020204" pitchFamily="34" charset="0"/>
                <a:ea typeface="Aptos" panose="020B0004020202020204" pitchFamily="34" charset="0"/>
              </a:rPr>
              <a:t>Parent’s Evening, </a:t>
            </a:r>
            <a:r>
              <a:rPr lang="en-GB" kern="100" dirty="0">
                <a:effectLst/>
                <a:latin typeface="Arial" panose="020B0604020202020204" pitchFamily="34" charset="0"/>
                <a:ea typeface="Aptos" panose="020B0004020202020204" pitchFamily="34" charset="0"/>
              </a:rPr>
              <a:t>(2023). Available at: </a:t>
            </a:r>
            <a:r>
              <a:rPr lang="en-GB" u="sng" kern="100" dirty="0">
                <a:solidFill>
                  <a:srgbClr val="467886"/>
                </a:solidFill>
                <a:effectLst/>
                <a:latin typeface="Arial" panose="020B0604020202020204" pitchFamily="34" charset="0"/>
                <a:ea typeface="Aptos" panose="020B0004020202020204" pitchFamily="34" charset="0"/>
                <a:hlinkClick r:id="rId6"/>
              </a:rPr>
              <a:t>https://help-for-early-years-providers.education.gov.uk/support-for-practitioners/integrated-reviews</a:t>
            </a:r>
            <a:r>
              <a:rPr lang="en-GB"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i="1" kern="100" dirty="0">
                <a:effectLst/>
                <a:latin typeface="Arial" panose="020B0604020202020204" pitchFamily="34" charset="0"/>
                <a:ea typeface="Aptos" panose="020B0004020202020204" pitchFamily="34" charset="0"/>
              </a:rPr>
              <a:t>Parent with kid child cry illustration, </a:t>
            </a:r>
            <a:r>
              <a:rPr lang="en-GB" kern="100" dirty="0">
                <a:effectLst/>
                <a:latin typeface="Arial" panose="020B0604020202020204" pitchFamily="34" charset="0"/>
                <a:ea typeface="Aptos" panose="020B0004020202020204" pitchFamily="34" charset="0"/>
              </a:rPr>
              <a:t>(no date given). Available at: </a:t>
            </a:r>
            <a:r>
              <a:rPr lang="en-GB" u="sng" kern="100" dirty="0">
                <a:solidFill>
                  <a:srgbClr val="467886"/>
                </a:solidFill>
                <a:effectLst/>
                <a:latin typeface="Arial" panose="020B0604020202020204" pitchFamily="34" charset="0"/>
                <a:ea typeface="Aptos" panose="020B0004020202020204" pitchFamily="34" charset="0"/>
                <a:hlinkClick r:id="rId7"/>
              </a:rPr>
              <a:t>https://www.istockphoto.com/vector/parent-with-kid-child-cry-illustration-gm1173271913-325807796</a:t>
            </a:r>
            <a:r>
              <a:rPr lang="en-GB" kern="100" dirty="0">
                <a:effectLst/>
                <a:latin typeface="Arial" panose="020B0604020202020204" pitchFamily="34" charset="0"/>
                <a:ea typeface="Aptos" panose="020B0004020202020204" pitchFamily="34" charset="0"/>
              </a:rPr>
              <a:t> (Accessed: 24 January 2025) </a:t>
            </a:r>
          </a:p>
          <a:p>
            <a:pPr>
              <a:lnSpc>
                <a:spcPct val="107000"/>
              </a:lnSpc>
              <a:spcAft>
                <a:spcPts val="800"/>
              </a:spcAft>
            </a:pPr>
            <a:endParaRPr lang="en-GB" kern="100" dirty="0">
              <a:effectLst/>
              <a:latin typeface="Arial" panose="020B0604020202020204" pitchFamily="34" charset="0"/>
              <a:ea typeface="Arial" panose="020B0604020202020204" pitchFamily="34" charset="0"/>
            </a:endParaRPr>
          </a:p>
          <a:p>
            <a:pPr>
              <a:lnSpc>
                <a:spcPct val="107000"/>
              </a:lnSpc>
              <a:spcAft>
                <a:spcPts val="800"/>
              </a:spcAft>
            </a:pPr>
            <a:endParaRPr lang="en-GB" kern="100" dirty="0">
              <a:latin typeface="Arial" panose="020B0604020202020204" pitchFamily="34" charset="0"/>
              <a:ea typeface="Arial" panose="020B0604020202020204" pitchFamily="34" charset="0"/>
            </a:endParaRPr>
          </a:p>
          <a:p>
            <a:pPr>
              <a:lnSpc>
                <a:spcPct val="107000"/>
              </a:lnSpc>
              <a:spcAft>
                <a:spcPts val="800"/>
              </a:spcAft>
            </a:pPr>
            <a:r>
              <a:rPr lang="en-GB" kern="100" dirty="0">
                <a:effectLst/>
                <a:latin typeface="Arial" panose="020B0604020202020204" pitchFamily="34" charset="0"/>
                <a:ea typeface="Arial" panose="020B0604020202020204" pitchFamily="34" charset="0"/>
              </a:rPr>
              <a:t>Patel, M. D., Donovan, S. M. and Lee, S., (2020). ‘Considering Nature and Nurture in the </a:t>
            </a:r>
            <a:r>
              <a:rPr lang="en-GB" kern="100" dirty="0" err="1">
                <a:effectLst/>
                <a:latin typeface="Arial" panose="020B0604020202020204" pitchFamily="34" charset="0"/>
                <a:ea typeface="Arial" panose="020B0604020202020204" pitchFamily="34" charset="0"/>
              </a:rPr>
              <a:t>Etiology</a:t>
            </a:r>
            <a:r>
              <a:rPr lang="en-GB" kern="100" dirty="0">
                <a:effectLst/>
                <a:latin typeface="Arial" panose="020B0604020202020204" pitchFamily="34" charset="0"/>
                <a:ea typeface="Arial" panose="020B0604020202020204" pitchFamily="34" charset="0"/>
              </a:rPr>
              <a:t> and Prevention of Picky Eating: A Narrative Review’, </a:t>
            </a:r>
            <a:r>
              <a:rPr lang="en-GB" i="1" kern="100" dirty="0">
                <a:effectLst/>
                <a:latin typeface="Arial" panose="020B0604020202020204" pitchFamily="34" charset="0"/>
                <a:ea typeface="Arial" panose="020B0604020202020204" pitchFamily="34" charset="0"/>
              </a:rPr>
              <a:t>Nutrients. </a:t>
            </a:r>
            <a:r>
              <a:rPr lang="en-GB" kern="100" dirty="0">
                <a:effectLst/>
                <a:latin typeface="Arial" panose="020B0604020202020204" pitchFamily="34" charset="0"/>
                <a:ea typeface="Arial" panose="020B0604020202020204" pitchFamily="34" charset="0"/>
              </a:rPr>
              <a:t>12(11), 3409. Available at:</a:t>
            </a:r>
            <a:r>
              <a:rPr lang="en-GB" kern="100" dirty="0">
                <a:effectLst/>
                <a:latin typeface="Arial" panose="020B0604020202020204" pitchFamily="34" charset="0"/>
                <a:ea typeface="Aptos" panose="020B0004020202020204" pitchFamily="34" charset="0"/>
              </a:rPr>
              <a:t> </a:t>
            </a:r>
            <a:r>
              <a:rPr lang="en-GB" u="sng" kern="100" dirty="0">
                <a:solidFill>
                  <a:srgbClr val="467886"/>
                </a:solidFill>
                <a:effectLst/>
                <a:latin typeface="Arial" panose="020B0604020202020204" pitchFamily="34" charset="0"/>
                <a:ea typeface="Arial" panose="020B0604020202020204" pitchFamily="34" charset="0"/>
                <a:hlinkClick r:id="rId8"/>
              </a:rPr>
              <a:t>https://pmc.ncbi.nlm.nih.gov/articles/PMC7694604/#:~:text=Due%20to%20the%20potential%20detrimental,the%20perception%20of%20picky%20eating</a:t>
            </a:r>
            <a:endParaRPr lang="en-GB" kern="100" dirty="0">
              <a:effectLst/>
              <a:latin typeface="Arial" panose="020B0604020202020204" pitchFamily="34" charset="0"/>
              <a:ea typeface="Aptos" panose="020B0004020202020204" pitchFamily="34" charset="0"/>
            </a:endParaRPr>
          </a:p>
          <a:p>
            <a:pPr>
              <a:lnSpc>
                <a:spcPct val="107000"/>
              </a:lnSpc>
              <a:spcAft>
                <a:spcPts val="800"/>
              </a:spcAft>
            </a:pPr>
            <a:r>
              <a:rPr lang="en-GB" kern="100" dirty="0">
                <a:effectLst/>
                <a:latin typeface="Arial" panose="020B0604020202020204" pitchFamily="34" charset="0"/>
                <a:ea typeface="Aptos" panose="020B0004020202020204" pitchFamily="34" charset="0"/>
              </a:rPr>
              <a:t>Pregnancy, birth &amp; baby, (2022), </a:t>
            </a:r>
            <a:r>
              <a:rPr lang="en-GB" i="1" kern="100" dirty="0">
                <a:effectLst/>
                <a:latin typeface="Arial" panose="020B0604020202020204" pitchFamily="34" charset="0"/>
                <a:ea typeface="Aptos" panose="020B0004020202020204" pitchFamily="34" charset="0"/>
              </a:rPr>
              <a:t>Understanding pregnancy and parenting in pictures. </a:t>
            </a:r>
            <a:r>
              <a:rPr lang="en-GB" kern="100" dirty="0">
                <a:effectLst/>
                <a:latin typeface="Arial" panose="020B0604020202020204" pitchFamily="34" charset="0"/>
                <a:ea typeface="Aptos" panose="020B0004020202020204" pitchFamily="34" charset="0"/>
              </a:rPr>
              <a:t>Available at: </a:t>
            </a:r>
            <a:r>
              <a:rPr lang="en-GB" u="sng" kern="100" dirty="0">
                <a:solidFill>
                  <a:srgbClr val="467886"/>
                </a:solidFill>
                <a:effectLst/>
                <a:latin typeface="Arial" panose="020B0604020202020204" pitchFamily="34" charset="0"/>
                <a:ea typeface="Aptos" panose="020B0004020202020204" pitchFamily="34" charset="0"/>
                <a:hlinkClick r:id="rId9"/>
              </a:rPr>
              <a:t>https://www.pregnancybirthbaby.org.au/understanding-pregnancy-and-parenting-in-pictures</a:t>
            </a:r>
            <a:r>
              <a:rPr lang="en-GB" kern="100" dirty="0">
                <a:effectLst/>
                <a:latin typeface="Arial" panose="020B0604020202020204" pitchFamily="34" charset="0"/>
                <a:ea typeface="Aptos" panose="020B0004020202020204" pitchFamily="34" charset="0"/>
              </a:rPr>
              <a:t> (Accessed: 12 January 2025)</a:t>
            </a:r>
          </a:p>
          <a:p>
            <a:pPr>
              <a:lnSpc>
                <a:spcPct val="107000"/>
              </a:lnSpc>
              <a:spcAft>
                <a:spcPts val="800"/>
              </a:spcAft>
            </a:pPr>
            <a:r>
              <a:rPr lang="en-GB" kern="100" dirty="0">
                <a:effectLst/>
                <a:latin typeface="Arial" panose="020B0604020202020204" pitchFamily="34" charset="0"/>
                <a:ea typeface="Aptos" panose="020B0004020202020204" pitchFamily="34" charset="0"/>
              </a:rPr>
              <a:t>Public Health England, (2021), </a:t>
            </a:r>
            <a:r>
              <a:rPr lang="en-GB" i="1" kern="100" dirty="0">
                <a:effectLst/>
                <a:latin typeface="Arial" panose="020B0604020202020204" pitchFamily="34" charset="0"/>
                <a:ea typeface="Aptos" panose="020B0004020202020204" pitchFamily="34" charset="0"/>
              </a:rPr>
              <a:t>Early years high impact area 2: Supporting maternal and family mental health. </a:t>
            </a:r>
            <a:r>
              <a:rPr lang="en-GB" kern="100" dirty="0">
                <a:effectLst/>
                <a:latin typeface="Arial" panose="020B0604020202020204" pitchFamily="34" charset="0"/>
                <a:ea typeface="Aptos" panose="020B0004020202020204" pitchFamily="34" charset="0"/>
              </a:rPr>
              <a:t>Available at: </a:t>
            </a:r>
            <a:r>
              <a:rPr lang="en-GB" u="sng" kern="100" dirty="0">
                <a:solidFill>
                  <a:srgbClr val="467886"/>
                </a:solidFill>
                <a:effectLst/>
                <a:latin typeface="Arial" panose="020B0604020202020204" pitchFamily="34" charset="0"/>
                <a:ea typeface="Aptos" panose="020B0004020202020204" pitchFamily="34" charset="0"/>
                <a:hlinkClick r:id="rId10"/>
              </a:rPr>
              <a:t>https://www.gov.uk/government/publications/commissioning-of-public-health-services-for-children/early-years-high-impact-area-2-supporting-maternal-and-family-mental-health</a:t>
            </a:r>
            <a:r>
              <a:rPr lang="en-GB" kern="100" dirty="0">
                <a:effectLst/>
                <a:latin typeface="Arial" panose="020B0604020202020204" pitchFamily="34" charset="0"/>
                <a:ea typeface="Aptos" panose="020B0004020202020204" pitchFamily="34" charset="0"/>
              </a:rPr>
              <a:t> (Accessed: 22 January 2025)</a:t>
            </a:r>
          </a:p>
          <a:p>
            <a:pPr>
              <a:lnSpc>
                <a:spcPct val="107000"/>
              </a:lnSpc>
              <a:spcAft>
                <a:spcPts val="800"/>
              </a:spcAft>
            </a:pPr>
            <a:r>
              <a:rPr lang="en-GB" kern="100" dirty="0">
                <a:effectLst/>
                <a:latin typeface="Arial" panose="020B0604020202020204" pitchFamily="34" charset="0"/>
                <a:ea typeface="Aptos" panose="020B0004020202020204" pitchFamily="34" charset="0"/>
              </a:rPr>
              <a:t>Rose, J., Gilbert, L. &amp; Richards, V., (2016), </a:t>
            </a:r>
            <a:r>
              <a:rPr lang="en-GB" i="1" kern="100" dirty="0">
                <a:effectLst/>
                <a:latin typeface="Arial" panose="020B0604020202020204" pitchFamily="34" charset="0"/>
                <a:ea typeface="Aptos" panose="020B0004020202020204" pitchFamily="34" charset="0"/>
              </a:rPr>
              <a:t>Health and Well-being in Early Childhood</a:t>
            </a:r>
            <a:r>
              <a:rPr lang="en-GB" kern="100" dirty="0">
                <a:effectLst/>
                <a:latin typeface="Arial" panose="020B0604020202020204" pitchFamily="34" charset="0"/>
                <a:ea typeface="Aptos" panose="020B0004020202020204" pitchFamily="34" charset="0"/>
              </a:rPr>
              <a:t>. London: SAGE Publications.</a:t>
            </a:r>
          </a:p>
          <a:p>
            <a:pPr>
              <a:lnSpc>
                <a:spcPct val="107000"/>
              </a:lnSpc>
              <a:spcAft>
                <a:spcPts val="800"/>
              </a:spcAft>
            </a:pPr>
            <a:r>
              <a:rPr lang="en-GB" kern="100" dirty="0">
                <a:effectLst/>
                <a:latin typeface="Arial" panose="020B0604020202020204" pitchFamily="34" charset="0"/>
                <a:ea typeface="Aptos" panose="020B0004020202020204" pitchFamily="34" charset="0"/>
              </a:rPr>
              <a:t>Stead, C., (2024), </a:t>
            </a:r>
            <a:r>
              <a:rPr lang="en-GB" i="1" kern="100" dirty="0">
                <a:effectLst/>
                <a:latin typeface="Arial" panose="020B0604020202020204" pitchFamily="34" charset="0"/>
                <a:ea typeface="Aptos" panose="020B0004020202020204" pitchFamily="34" charset="0"/>
              </a:rPr>
              <a:t>The first 1000 days: Designing your nursery with baby’s brain development in mind</a:t>
            </a:r>
            <a:r>
              <a:rPr lang="en-GB" kern="100" dirty="0">
                <a:effectLst/>
                <a:latin typeface="Arial" panose="020B0604020202020204" pitchFamily="34" charset="0"/>
                <a:ea typeface="Aptos" panose="020B0004020202020204" pitchFamily="34" charset="0"/>
              </a:rPr>
              <a:t>. Available at: </a:t>
            </a:r>
            <a:r>
              <a:rPr lang="en-GB" u="sng" kern="100" dirty="0">
                <a:solidFill>
                  <a:srgbClr val="467886"/>
                </a:solidFill>
                <a:effectLst/>
                <a:latin typeface="Arial" panose="020B0604020202020204" pitchFamily="34" charset="0"/>
                <a:ea typeface="Aptos" panose="020B0004020202020204" pitchFamily="34" charset="0"/>
                <a:hlinkClick r:id="rId11"/>
              </a:rPr>
              <a:t>https://www.communityplaythings.co.uk/learning-library/articles/the-first-1000-days?srsltid=AfmBOorLzUozHOCaTouQCg1MYk8gWpQHe9zlg7t6lrUhqwhiqbSfPbng</a:t>
            </a:r>
            <a:r>
              <a:rPr lang="en-GB" kern="100" dirty="0">
                <a:effectLst/>
                <a:latin typeface="Arial" panose="020B0604020202020204" pitchFamily="34" charset="0"/>
                <a:ea typeface="Aptos" panose="020B0004020202020204" pitchFamily="34" charset="0"/>
              </a:rPr>
              <a:t> (Accessed: 12 January 2025)</a:t>
            </a:r>
          </a:p>
          <a:p>
            <a:pPr>
              <a:lnSpc>
                <a:spcPct val="107000"/>
              </a:lnSpc>
              <a:spcAft>
                <a:spcPts val="800"/>
              </a:spcAft>
            </a:pPr>
            <a:r>
              <a:rPr lang="en-GB" i="1" kern="100" dirty="0">
                <a:effectLst/>
                <a:latin typeface="Arial" panose="020B0604020202020204" pitchFamily="34" charset="0"/>
                <a:ea typeface="Aptos" panose="020B0004020202020204" pitchFamily="34" charset="0"/>
              </a:rPr>
              <a:t>Storytime</a:t>
            </a:r>
            <a:r>
              <a:rPr lang="en-GB" kern="100" dirty="0">
                <a:effectLst/>
                <a:latin typeface="Arial" panose="020B0604020202020204" pitchFamily="34" charset="0"/>
                <a:ea typeface="Aptos" panose="020B0004020202020204" pitchFamily="34" charset="0"/>
              </a:rPr>
              <a:t>, (2022). Available at: </a:t>
            </a:r>
            <a:r>
              <a:rPr lang="en-GB" u="sng" kern="100" dirty="0">
                <a:solidFill>
                  <a:srgbClr val="467886"/>
                </a:solidFill>
                <a:effectLst/>
                <a:latin typeface="Arial" panose="020B0604020202020204" pitchFamily="34" charset="0"/>
                <a:ea typeface="Aptos" panose="020B0004020202020204" pitchFamily="34" charset="0"/>
                <a:hlinkClick r:id="rId12"/>
              </a:rPr>
              <a:t>https://www.minotlibrary.org/have-you-been-to-family-story-time/</a:t>
            </a:r>
            <a:r>
              <a:rPr lang="en-GB" kern="100" dirty="0">
                <a:effectLst/>
                <a:latin typeface="Arial" panose="020B0604020202020204" pitchFamily="34" charset="0"/>
                <a:ea typeface="Aptos" panose="020B0004020202020204" pitchFamily="34" charset="0"/>
              </a:rPr>
              <a:t> (Accessed: 24 January 2025)</a:t>
            </a:r>
          </a:p>
        </p:txBody>
      </p:sp>
    </p:spTree>
    <p:extLst>
      <p:ext uri="{BB962C8B-B14F-4D97-AF65-F5344CB8AC3E}">
        <p14:creationId xmlns:p14="http://schemas.microsoft.com/office/powerpoint/2010/main" val="3218120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C6D087-07AD-EF8D-76BF-F597A59822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6D6F09-FC3F-13FC-76EF-663A08718F52}"/>
              </a:ext>
            </a:extLst>
          </p:cNvPr>
          <p:cNvSpPr>
            <a:spLocks noGrp="1"/>
          </p:cNvSpPr>
          <p:nvPr>
            <p:ph type="title"/>
          </p:nvPr>
        </p:nvSpPr>
        <p:spPr>
          <a:xfrm>
            <a:off x="838200" y="109991"/>
            <a:ext cx="10515600" cy="760866"/>
          </a:xfrm>
        </p:spPr>
        <p:txBody>
          <a:bodyPr>
            <a:normAutofit/>
          </a:bodyPr>
          <a:lstStyle/>
          <a:p>
            <a:pPr algn="ctr"/>
            <a:r>
              <a:rPr lang="en-GB" dirty="0"/>
              <a:t>Reference List</a:t>
            </a:r>
          </a:p>
        </p:txBody>
      </p:sp>
      <p:sp>
        <p:nvSpPr>
          <p:cNvPr id="3" name="Content Placeholder 2">
            <a:extLst>
              <a:ext uri="{FF2B5EF4-FFF2-40B4-BE49-F238E27FC236}">
                <a16:creationId xmlns:a16="http://schemas.microsoft.com/office/drawing/2014/main" id="{367F4A25-D01F-3803-B204-9915DF814E1B}"/>
              </a:ext>
            </a:extLst>
          </p:cNvPr>
          <p:cNvSpPr>
            <a:spLocks noGrp="1"/>
          </p:cNvSpPr>
          <p:nvPr>
            <p:ph idx="1"/>
          </p:nvPr>
        </p:nvSpPr>
        <p:spPr>
          <a:xfrm>
            <a:off x="228600" y="793523"/>
            <a:ext cx="11734800" cy="5803220"/>
          </a:xfrm>
        </p:spPr>
        <p:txBody>
          <a:bodyPr numCol="3">
            <a:normAutofit/>
          </a:bodyPr>
          <a:lstStyle/>
          <a:p>
            <a:pPr>
              <a:lnSpc>
                <a:spcPct val="107000"/>
              </a:lnSpc>
              <a:spcAft>
                <a:spcPts val="800"/>
              </a:spcAft>
            </a:pPr>
            <a:r>
              <a:rPr lang="en-GB" sz="1600" i="1" kern="100" dirty="0">
                <a:effectLst/>
                <a:latin typeface="Arial" panose="020B0604020202020204" pitchFamily="34" charset="0"/>
                <a:ea typeface="Aptos" panose="020B0004020202020204" pitchFamily="34" charset="0"/>
              </a:rPr>
              <a:t>Stressed Person, </a:t>
            </a:r>
            <a:r>
              <a:rPr lang="en-GB" sz="1600" kern="100" dirty="0">
                <a:effectLst/>
                <a:latin typeface="Arial" panose="020B0604020202020204" pitchFamily="34" charset="0"/>
                <a:ea typeface="Aptos" panose="020B0004020202020204" pitchFamily="34" charset="0"/>
              </a:rPr>
              <a:t>(2024). Available at: </a:t>
            </a:r>
            <a:r>
              <a:rPr lang="en-GB" sz="1600" u="sng" kern="100" dirty="0">
                <a:solidFill>
                  <a:srgbClr val="467886"/>
                </a:solidFill>
                <a:effectLst/>
                <a:latin typeface="Arial" panose="020B0604020202020204" pitchFamily="34" charset="0"/>
                <a:ea typeface="Aptos" panose="020B0004020202020204" pitchFamily="34" charset="0"/>
                <a:hlinkClick r:id="rId2"/>
              </a:rPr>
              <a:t>https://health.clevelandclinic.org/can-stress-actually-make-you-sick</a:t>
            </a:r>
            <a:r>
              <a:rPr lang="en-GB" sz="16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r>
              <a:rPr lang="en-GB" sz="1600" kern="100" dirty="0">
                <a:effectLst/>
                <a:latin typeface="Arial" panose="020B0604020202020204" pitchFamily="34" charset="0"/>
                <a:ea typeface="Aptos" panose="020B0004020202020204" pitchFamily="34" charset="0"/>
              </a:rPr>
              <a:t>Social Care Wales, (2021), </a:t>
            </a:r>
            <a:r>
              <a:rPr lang="en-GB" sz="1600" i="1" kern="100" dirty="0">
                <a:effectLst/>
                <a:latin typeface="Arial" panose="020B0604020202020204" pitchFamily="34" charset="0"/>
                <a:ea typeface="Aptos" panose="020B0004020202020204" pitchFamily="34" charset="0"/>
              </a:rPr>
              <a:t>The Duty to Report a Child at Risk </a:t>
            </a:r>
            <a:r>
              <a:rPr lang="en-GB" sz="1600" i="1" kern="100" dirty="0">
                <a:latin typeface="Arial" panose="020B0604020202020204" pitchFamily="34" charset="0"/>
                <a:ea typeface="Aptos" panose="020B0004020202020204" pitchFamily="34" charset="0"/>
              </a:rPr>
              <a:t>o</a:t>
            </a:r>
            <a:r>
              <a:rPr lang="en-GB" sz="1600" i="1" kern="100" dirty="0">
                <a:effectLst/>
                <a:latin typeface="Arial" panose="020B0604020202020204" pitchFamily="34" charset="0"/>
                <a:ea typeface="Aptos" panose="020B0004020202020204" pitchFamily="34" charset="0"/>
              </a:rPr>
              <a:t>f Abuse, Neglect and/or Harm. </a:t>
            </a:r>
            <a:r>
              <a:rPr lang="en-GB" sz="1600" kern="100" dirty="0">
                <a:effectLst/>
                <a:latin typeface="Arial" panose="020B0604020202020204" pitchFamily="34" charset="0"/>
                <a:ea typeface="Aptos" panose="020B0004020202020204" pitchFamily="34" charset="0"/>
              </a:rPr>
              <a:t> Available at: </a:t>
            </a:r>
            <a:r>
              <a:rPr lang="en-GB" sz="1600" u="sng" kern="100" dirty="0">
                <a:solidFill>
                  <a:srgbClr val="467886"/>
                </a:solidFill>
                <a:effectLst/>
                <a:latin typeface="Arial" panose="020B0604020202020204" pitchFamily="34" charset="0"/>
                <a:ea typeface="Aptos" panose="020B0004020202020204" pitchFamily="34" charset="0"/>
                <a:hlinkClick r:id="rId3"/>
              </a:rPr>
              <a:t>https://www.safeguarding.wales/en/chi-i/chi-i-c2/</a:t>
            </a:r>
            <a:r>
              <a:rPr lang="en-GB" sz="1600" kern="100" dirty="0">
                <a:effectLst/>
                <a:latin typeface="Arial" panose="020B0604020202020204" pitchFamily="34" charset="0"/>
                <a:ea typeface="Aptos" panose="020B0004020202020204" pitchFamily="34" charset="0"/>
              </a:rPr>
              <a:t> (Accessed: 21 January 2025)</a:t>
            </a:r>
          </a:p>
          <a:p>
            <a:pPr>
              <a:lnSpc>
                <a:spcPct val="107000"/>
              </a:lnSpc>
              <a:spcAft>
                <a:spcPts val="800"/>
              </a:spcAft>
            </a:pPr>
            <a:r>
              <a:rPr lang="en-GB" sz="1600" i="1" kern="100" dirty="0">
                <a:effectLst/>
                <a:latin typeface="Arial" panose="020B0604020202020204" pitchFamily="34" charset="0"/>
                <a:ea typeface="Aptos" panose="020B0004020202020204" pitchFamily="34" charset="0"/>
              </a:rPr>
              <a:t>Teamwork, </a:t>
            </a:r>
            <a:r>
              <a:rPr lang="en-GB" sz="1600" kern="100" dirty="0">
                <a:effectLst/>
                <a:latin typeface="Arial" panose="020B0604020202020204" pitchFamily="34" charset="0"/>
                <a:ea typeface="Aptos" panose="020B0004020202020204" pitchFamily="34" charset="0"/>
              </a:rPr>
              <a:t>(no date given). Available at: </a:t>
            </a:r>
            <a:r>
              <a:rPr lang="en-GB" sz="1600" u="sng" kern="100" dirty="0">
                <a:solidFill>
                  <a:srgbClr val="467886"/>
                </a:solidFill>
                <a:effectLst/>
                <a:latin typeface="Arial" panose="020B0604020202020204" pitchFamily="34" charset="0"/>
                <a:ea typeface="Aptos" panose="020B0004020202020204" pitchFamily="34" charset="0"/>
                <a:hlinkClick r:id="rId4"/>
              </a:rPr>
              <a:t>https://www.wur.nl/en/activity/successful-working-together.htm</a:t>
            </a:r>
            <a:r>
              <a:rPr lang="en-GB" sz="1600" kern="100" dirty="0">
                <a:effectLst/>
                <a:latin typeface="Arial" panose="020B0604020202020204" pitchFamily="34" charset="0"/>
                <a:ea typeface="Aptos" panose="020B0004020202020204" pitchFamily="34" charset="0"/>
              </a:rPr>
              <a:t> (Accessed: 24 January 2025)</a:t>
            </a:r>
          </a:p>
          <a:p>
            <a:pPr>
              <a:lnSpc>
                <a:spcPct val="107000"/>
              </a:lnSpc>
              <a:spcAft>
                <a:spcPts val="800"/>
              </a:spcAft>
            </a:pPr>
            <a:endParaRPr lang="en-GB" sz="1600" kern="100" dirty="0">
              <a:effectLst/>
              <a:latin typeface="Arial" panose="020B0604020202020204" pitchFamily="34" charset="0"/>
              <a:ea typeface="Aptos" panose="020B0004020202020204" pitchFamily="34" charset="0"/>
            </a:endParaRPr>
          </a:p>
          <a:p>
            <a:pPr>
              <a:lnSpc>
                <a:spcPct val="107000"/>
              </a:lnSpc>
              <a:spcAft>
                <a:spcPts val="800"/>
              </a:spcAft>
            </a:pPr>
            <a:endParaRPr lang="en-GB" sz="1600" kern="100" dirty="0">
              <a:latin typeface="Arial" panose="020B0604020202020204" pitchFamily="34" charset="0"/>
              <a:ea typeface="Aptos" panose="020B0004020202020204" pitchFamily="34" charset="0"/>
            </a:endParaRPr>
          </a:p>
          <a:p>
            <a:pPr>
              <a:lnSpc>
                <a:spcPct val="107000"/>
              </a:lnSpc>
              <a:spcAft>
                <a:spcPts val="800"/>
              </a:spcAft>
            </a:pPr>
            <a:endParaRPr lang="en-GB" sz="1600" kern="100" dirty="0">
              <a:effectLst/>
              <a:latin typeface="Arial" panose="020B0604020202020204" pitchFamily="34" charset="0"/>
              <a:ea typeface="Aptos" panose="020B00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rPr>
              <a:t>TEDx Talks, (2015), </a:t>
            </a:r>
            <a:r>
              <a:rPr lang="en-GB" sz="1600" i="1" kern="100" dirty="0">
                <a:effectLst/>
                <a:latin typeface="Arial" panose="020B0604020202020204" pitchFamily="34" charset="0"/>
                <a:ea typeface="Aptos" panose="020B0004020202020204" pitchFamily="34" charset="0"/>
              </a:rPr>
              <a:t>Do the first 1000 days determine the rest of your life? | DeeDee Yates | </a:t>
            </a:r>
            <a:r>
              <a:rPr lang="en-GB" sz="1600" i="1" kern="100" dirty="0" err="1">
                <a:effectLst/>
                <a:latin typeface="Arial" panose="020B0604020202020204" pitchFamily="34" charset="0"/>
                <a:ea typeface="Aptos" panose="020B0004020202020204" pitchFamily="34" charset="0"/>
              </a:rPr>
              <a:t>TEDxWindhoek</a:t>
            </a:r>
            <a:r>
              <a:rPr lang="en-GB" sz="1600" i="1" kern="100" dirty="0">
                <a:effectLst/>
                <a:latin typeface="Arial" panose="020B0604020202020204" pitchFamily="34" charset="0"/>
                <a:ea typeface="Aptos" panose="020B0004020202020204" pitchFamily="34" charset="0"/>
              </a:rPr>
              <a:t>, </a:t>
            </a:r>
            <a:r>
              <a:rPr lang="en-GB" sz="1600" kern="100" dirty="0">
                <a:effectLst/>
                <a:latin typeface="Arial" panose="020B0604020202020204" pitchFamily="34" charset="0"/>
                <a:ea typeface="Aptos" panose="020B0004020202020204" pitchFamily="34" charset="0"/>
              </a:rPr>
              <a:t>28 April. Available at: </a:t>
            </a:r>
            <a:r>
              <a:rPr lang="en-GB" sz="1600" u="sng" kern="100" dirty="0">
                <a:solidFill>
                  <a:srgbClr val="467886"/>
                </a:solidFill>
                <a:effectLst/>
                <a:latin typeface="Arial" panose="020B0604020202020204" pitchFamily="34" charset="0"/>
                <a:ea typeface="Aptos" panose="020B0004020202020204" pitchFamily="34" charset="0"/>
                <a:hlinkClick r:id="rId5"/>
              </a:rPr>
              <a:t>https://www.youtube.com/watch?v=XCscN4zuvd4&amp;t=7s</a:t>
            </a:r>
            <a:r>
              <a:rPr lang="en-GB" sz="1600" kern="100" dirty="0">
                <a:effectLst/>
                <a:latin typeface="Arial" panose="020B0604020202020204" pitchFamily="34" charset="0"/>
                <a:ea typeface="Aptos" panose="020B0004020202020204" pitchFamily="34" charset="0"/>
              </a:rPr>
              <a:t> (Accessed: 13 January 2025)</a:t>
            </a:r>
          </a:p>
          <a:p>
            <a:pPr>
              <a:lnSpc>
                <a:spcPct val="107000"/>
              </a:lnSpc>
              <a:spcAft>
                <a:spcPts val="800"/>
              </a:spcAft>
            </a:pPr>
            <a:r>
              <a:rPr lang="en-GB" sz="1600" kern="100" dirty="0">
                <a:effectLst/>
                <a:latin typeface="Arial" panose="020B0604020202020204" pitchFamily="34" charset="0"/>
                <a:ea typeface="Aptos" panose="020B0004020202020204" pitchFamily="34" charset="0"/>
              </a:rPr>
              <a:t>UK Parliament, (2019), </a:t>
            </a:r>
            <a:r>
              <a:rPr lang="en-GB" sz="1600" i="1" kern="100" dirty="0">
                <a:effectLst/>
                <a:latin typeface="Arial" panose="020B0604020202020204" pitchFamily="34" charset="0"/>
                <a:ea typeface="Aptos" panose="020B0004020202020204" pitchFamily="34" charset="0"/>
              </a:rPr>
              <a:t>The first 1000 days from conception to age 2. </a:t>
            </a:r>
            <a:r>
              <a:rPr lang="en-GB" sz="1600" kern="100" dirty="0">
                <a:effectLst/>
                <a:latin typeface="Arial" panose="020B0604020202020204" pitchFamily="34" charset="0"/>
                <a:ea typeface="Aptos" panose="020B0004020202020204" pitchFamily="34" charset="0"/>
              </a:rPr>
              <a:t> Available at: </a:t>
            </a:r>
            <a:r>
              <a:rPr lang="en-GB" sz="1600" u="sng" kern="100" dirty="0">
                <a:solidFill>
                  <a:srgbClr val="467886"/>
                </a:solidFill>
                <a:effectLst/>
                <a:latin typeface="Arial" panose="020B0604020202020204" pitchFamily="34" charset="0"/>
                <a:ea typeface="Aptos" panose="020B0004020202020204" pitchFamily="34" charset="0"/>
                <a:hlinkClick r:id="rId6"/>
              </a:rPr>
              <a:t>https://publications.parliament.uk/pa/cm201719/cmselect/cmhealth/1496/149605.htm</a:t>
            </a:r>
            <a:r>
              <a:rPr lang="en-GB" sz="1600" kern="100" dirty="0">
                <a:effectLst/>
                <a:latin typeface="Arial" panose="020B0604020202020204" pitchFamily="34" charset="0"/>
                <a:ea typeface="Aptos" panose="020B0004020202020204" pitchFamily="34" charset="0"/>
              </a:rPr>
              <a:t> (Accessed: 12 January 2025)</a:t>
            </a:r>
          </a:p>
          <a:p>
            <a:pPr>
              <a:lnSpc>
                <a:spcPct val="107000"/>
              </a:lnSpc>
              <a:spcAft>
                <a:spcPts val="800"/>
              </a:spcAft>
            </a:pPr>
            <a:r>
              <a:rPr lang="en-GB" sz="1600" kern="100" dirty="0">
                <a:effectLst/>
                <a:latin typeface="Arial" panose="020B0604020202020204" pitchFamily="34" charset="0"/>
                <a:ea typeface="Aptos" panose="020B0004020202020204" pitchFamily="34" charset="0"/>
              </a:rPr>
              <a:t>UNICEF, (2024), </a:t>
            </a:r>
            <a:r>
              <a:rPr lang="en-GB" sz="1600" i="1" kern="100" dirty="0">
                <a:effectLst/>
                <a:latin typeface="Arial" panose="020B0604020202020204" pitchFamily="34" charset="0"/>
                <a:ea typeface="Aptos" panose="020B0004020202020204" pitchFamily="34" charset="0"/>
              </a:rPr>
              <a:t>what is the UN convention on child rights?,</a:t>
            </a:r>
            <a:r>
              <a:rPr lang="en-GB" sz="1600" kern="100" dirty="0">
                <a:effectLst/>
                <a:latin typeface="Arial" panose="020B0604020202020204" pitchFamily="34" charset="0"/>
                <a:ea typeface="Aptos" panose="020B0004020202020204" pitchFamily="34" charset="0"/>
              </a:rPr>
              <a:t> Available at: </a:t>
            </a:r>
            <a:r>
              <a:rPr lang="en-GB" sz="1600" u="sng" kern="100" dirty="0">
                <a:solidFill>
                  <a:srgbClr val="467886"/>
                </a:solidFill>
                <a:effectLst/>
                <a:latin typeface="Arial" panose="020B0604020202020204" pitchFamily="34" charset="0"/>
                <a:ea typeface="Aptos" panose="020B0004020202020204" pitchFamily="34" charset="0"/>
                <a:hlinkClick r:id="rId7"/>
              </a:rPr>
              <a:t>https://www.unicef.org.uk/what-we-do/un-convention-child-rights/</a:t>
            </a:r>
            <a:r>
              <a:rPr lang="en-GB" sz="1600" kern="100" dirty="0">
                <a:effectLst/>
                <a:latin typeface="Arial" panose="020B0604020202020204" pitchFamily="34" charset="0"/>
                <a:ea typeface="Aptos" panose="020B0004020202020204" pitchFamily="34" charset="0"/>
              </a:rPr>
              <a:t>  (Accessed: 13 January 2025)</a:t>
            </a:r>
          </a:p>
          <a:p>
            <a:pPr>
              <a:lnSpc>
                <a:spcPct val="107000"/>
              </a:lnSpc>
              <a:spcAft>
                <a:spcPts val="800"/>
              </a:spcAft>
            </a:pPr>
            <a:endParaRPr lang="en-GB" sz="1600" kern="100" dirty="0">
              <a:effectLst/>
              <a:latin typeface="Arial" panose="020B0604020202020204" pitchFamily="34" charset="0"/>
              <a:ea typeface="Aptos" panose="020B0004020202020204" pitchFamily="34" charset="0"/>
            </a:endParaRPr>
          </a:p>
          <a:p>
            <a:pPr>
              <a:lnSpc>
                <a:spcPct val="107000"/>
              </a:lnSpc>
              <a:spcAft>
                <a:spcPts val="800"/>
              </a:spcAft>
            </a:pPr>
            <a:r>
              <a:rPr lang="en-GB" sz="1600" kern="100" dirty="0">
                <a:effectLst/>
                <a:latin typeface="Arial" panose="020B0604020202020204" pitchFamily="34" charset="0"/>
                <a:ea typeface="Aptos" panose="020B0004020202020204" pitchFamily="34" charset="0"/>
              </a:rPr>
              <a:t>UNICEF, (2015), </a:t>
            </a:r>
            <a:r>
              <a:rPr lang="en-GB" sz="1600" i="1" kern="100" dirty="0">
                <a:effectLst/>
                <a:latin typeface="Arial" panose="020B0604020202020204" pitchFamily="34" charset="0"/>
                <a:ea typeface="Aptos" panose="020B0004020202020204" pitchFamily="34" charset="0"/>
              </a:rPr>
              <a:t>The first 1000 days of life, </a:t>
            </a:r>
            <a:r>
              <a:rPr lang="en-GB" sz="1600" kern="100" dirty="0">
                <a:effectLst/>
                <a:latin typeface="Arial" panose="020B0604020202020204" pitchFamily="34" charset="0"/>
                <a:ea typeface="Aptos" panose="020B0004020202020204" pitchFamily="34" charset="0"/>
              </a:rPr>
              <a:t>12 December. Available at: </a:t>
            </a:r>
            <a:r>
              <a:rPr lang="en-GB" sz="1600" u="sng" kern="100" dirty="0">
                <a:solidFill>
                  <a:srgbClr val="467886"/>
                </a:solidFill>
                <a:effectLst/>
                <a:latin typeface="Arial" panose="020B0604020202020204" pitchFamily="34" charset="0"/>
                <a:ea typeface="Aptos" panose="020B0004020202020204" pitchFamily="34" charset="0"/>
                <a:hlinkClick r:id="rId8"/>
              </a:rPr>
              <a:t>https://www.youtube.com/watch?v=mpyD19SIiaw&amp;t=2s</a:t>
            </a:r>
            <a:r>
              <a:rPr lang="en-GB" sz="1600" kern="100" dirty="0">
                <a:effectLst/>
                <a:latin typeface="Arial" panose="020B0604020202020204" pitchFamily="34" charset="0"/>
                <a:ea typeface="Aptos" panose="020B0004020202020204" pitchFamily="34" charset="0"/>
              </a:rPr>
              <a:t> (Accessed: 12 January 2025)</a:t>
            </a:r>
          </a:p>
          <a:p>
            <a:pPr>
              <a:lnSpc>
                <a:spcPct val="107000"/>
              </a:lnSpc>
              <a:spcAft>
                <a:spcPts val="800"/>
              </a:spcAft>
            </a:pPr>
            <a:r>
              <a:rPr lang="en-GB" sz="1600" dirty="0">
                <a:effectLst/>
                <a:latin typeface="Arial" panose="020B0604020202020204" pitchFamily="34" charset="0"/>
                <a:ea typeface="Aptos" panose="020B0004020202020204" pitchFamily="34" charset="0"/>
              </a:rPr>
              <a:t>Welsh Government, (2022), </a:t>
            </a:r>
            <a:r>
              <a:rPr lang="en-GB" sz="1600" i="1" dirty="0">
                <a:effectLst/>
                <a:latin typeface="Arial" panose="020B0604020202020204" pitchFamily="34" charset="0"/>
                <a:ea typeface="Aptos" panose="020B0004020202020204" pitchFamily="34" charset="0"/>
              </a:rPr>
              <a:t>a curriculum for funded non-maintained nursery settings</a:t>
            </a:r>
            <a:r>
              <a:rPr lang="en-GB" sz="1600" dirty="0">
                <a:effectLst/>
                <a:latin typeface="Arial" panose="020B0604020202020204" pitchFamily="34" charset="0"/>
                <a:ea typeface="Aptos" panose="020B0004020202020204" pitchFamily="34" charset="0"/>
              </a:rPr>
              <a:t>. Available at: </a:t>
            </a:r>
            <a:r>
              <a:rPr lang="en-GB" sz="1600" u="sng" dirty="0">
                <a:solidFill>
                  <a:srgbClr val="467886"/>
                </a:solidFill>
                <a:effectLst/>
                <a:latin typeface="Arial" panose="020B0604020202020204" pitchFamily="34" charset="0"/>
                <a:ea typeface="Aptos" panose="020B0004020202020204" pitchFamily="34" charset="0"/>
                <a:hlinkClick r:id="rId9"/>
              </a:rPr>
              <a:t>https://hwb.gov.wales/curriculum-for-wales/curriculum-for-funded-non-maintained-nursery-settings</a:t>
            </a:r>
            <a:r>
              <a:rPr lang="en-GB" sz="1600" dirty="0">
                <a:effectLst/>
                <a:latin typeface="Arial" panose="020B0604020202020204" pitchFamily="34" charset="0"/>
                <a:ea typeface="Aptos" panose="020B0004020202020204" pitchFamily="34" charset="0"/>
              </a:rPr>
              <a:t> (Accessed: 13 January 2025)</a:t>
            </a:r>
            <a:endParaRPr lang="en-GB" sz="1600" kern="100" dirty="0">
              <a:effectLst/>
              <a:latin typeface="Arial" panose="020B0604020202020204" pitchFamily="34" charset="0"/>
              <a:ea typeface="Aptos" panose="020B0004020202020204" pitchFamily="34" charset="0"/>
            </a:endParaRPr>
          </a:p>
        </p:txBody>
      </p:sp>
    </p:spTree>
    <p:extLst>
      <p:ext uri="{BB962C8B-B14F-4D97-AF65-F5344CB8AC3E}">
        <p14:creationId xmlns:p14="http://schemas.microsoft.com/office/powerpoint/2010/main" val="3873501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0</TotalTime>
  <Words>5283</Words>
  <Application>Microsoft Office PowerPoint</Application>
  <PresentationFormat>Widescreen</PresentationFormat>
  <Paragraphs>108</Paragraphs>
  <Slides>16</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Century Gothic</vt:lpstr>
      <vt:lpstr>Garamond</vt:lpstr>
      <vt:lpstr>Savon</vt:lpstr>
      <vt:lpstr>The first 1000 days</vt:lpstr>
      <vt:lpstr>What are the first 1000 days?</vt:lpstr>
      <vt:lpstr>Exceptional Caregiving</vt:lpstr>
      <vt:lpstr>Nutrition in the First 1000 Days</vt:lpstr>
      <vt:lpstr>Challenges to Providing Exceptional Care</vt:lpstr>
      <vt:lpstr>Challenges Continued</vt:lpstr>
      <vt:lpstr>Professional Partnerships</vt:lpstr>
      <vt:lpstr>Partnership with Parents</vt:lpstr>
      <vt:lpstr>Maternal Factors</vt:lpstr>
      <vt:lpstr>Activities</vt:lpstr>
      <vt:lpstr>Activities Continued</vt:lpstr>
      <vt:lpstr>THANK YOU</vt:lpstr>
      <vt:lpstr>Reference List</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Maddison Slade</dc:creator>
  <cp:lastModifiedBy>Maddison Slade</cp:lastModifiedBy>
  <cp:revision>1</cp:revision>
  <dcterms:created xsi:type="dcterms:W3CDTF">2025-01-24T17:22:46Z</dcterms:created>
  <dcterms:modified xsi:type="dcterms:W3CDTF">2025-01-24T20:14:19Z</dcterms:modified>
</cp:coreProperties>
</file>