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2" r:id="rId1"/>
  </p:sldMasterIdLst>
  <p:sldIdLst>
    <p:sldId id="274" r:id="rId2"/>
    <p:sldId id="276" r:id="rId3"/>
    <p:sldId id="275" r:id="rId4"/>
    <p:sldId id="277" r:id="rId5"/>
    <p:sldId id="263" r:id="rId6"/>
    <p:sldId id="264" r:id="rId7"/>
    <p:sldId id="257" r:id="rId8"/>
    <p:sldId id="270" r:id="rId9"/>
    <p:sldId id="273" r:id="rId10"/>
    <p:sldId id="259" r:id="rId11"/>
    <p:sldId id="271" r:id="rId12"/>
    <p:sldId id="272" r:id="rId13"/>
    <p:sldId id="262" r:id="rId14"/>
    <p:sldId id="265" r:id="rId15"/>
    <p:sldId id="266" r:id="rId16"/>
    <p:sldId id="267" r:id="rId17"/>
    <p:sldId id="268" r:id="rId18"/>
    <p:sldId id="260" r:id="rId19"/>
    <p:sldId id="258" r:id="rId20"/>
    <p:sldId id="26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378"/>
    <p:restoredTop sz="94615"/>
  </p:normalViewPr>
  <p:slideViewPr>
    <p:cSldViewPr snapToGrid="0" snapToObjects="1">
      <p:cViewPr varScale="1">
        <p:scale>
          <a:sx n="78" d="100"/>
          <a:sy n="78" d="100"/>
        </p:scale>
        <p:origin x="192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ABD636F-3F39-2943-BE15-BC01A177DBD1}" type="datetimeFigureOut">
              <a:rPr lang="en-US" smtClean="0"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301A4E0-79E6-D948-972D-2EB9854F2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779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hwb.gov.wales/cwricwlwm-i-gymru" TargetMode="External"/><Relationship Id="rId3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4" Type="http://schemas.openxmlformats.org/officeDocument/2006/relationships/hyperlink" Target="http://enews.pearson.com/rsps/m/mpTHYqT802Zy92SrPzlAxY3qNv741vaqoJbN1vmV1cQ" TargetMode="External"/><Relationship Id="rId5" Type="http://schemas.openxmlformats.org/officeDocument/2006/relationships/hyperlink" Target="http://www.crestawards.org/all-star-activities/" TargetMode="External"/><Relationship Id="rId6" Type="http://schemas.openxmlformats.org/officeDocument/2006/relationships/hyperlink" Target="https://explorify.wellcome.ac.uk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tem.org.uk/cross-curricular-topics-resources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021" y="584201"/>
            <a:ext cx="10512113" cy="706964"/>
          </a:xfrm>
        </p:spPr>
        <p:txBody>
          <a:bodyPr/>
          <a:lstStyle/>
          <a:p>
            <a:r>
              <a:rPr lang="en-US" dirty="0" smtClean="0"/>
              <a:t>ECAD4008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Gwyddoniaeth</a:t>
            </a:r>
            <a:r>
              <a:rPr lang="en-US" dirty="0" smtClean="0"/>
              <a:t> a </a:t>
            </a:r>
            <a:r>
              <a:rPr lang="en-US" dirty="0" err="1" smtClean="0"/>
              <a:t>Thechnoleg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5621" y="5840523"/>
            <a:ext cx="9428380" cy="831210"/>
          </a:xfrm>
        </p:spPr>
        <p:txBody>
          <a:bodyPr/>
          <a:lstStyle/>
          <a:p>
            <a:r>
              <a:rPr lang="en-US" dirty="0" err="1" smtClean="0"/>
              <a:t>Gwyddoniaeth</a:t>
            </a:r>
            <a:r>
              <a:rPr lang="en-US" dirty="0" smtClean="0"/>
              <a:t> a </a:t>
            </a:r>
            <a:r>
              <a:rPr lang="en-US" dirty="0" err="1" smtClean="0"/>
              <a:t>Thechnoleg</a:t>
            </a:r>
            <a:r>
              <a:rPr lang="en-US" dirty="0" smtClean="0"/>
              <a:t> -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Gymru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Sylfaen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955" y="1861378"/>
            <a:ext cx="7074646" cy="397914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583334" y="13988"/>
            <a:ext cx="55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chemeClr val="bg1"/>
                </a:solidFill>
              </a:rPr>
              <a:t>2</a:t>
            </a:r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284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1134"/>
            <a:ext cx="8761413" cy="706964"/>
          </a:xfrm>
        </p:spPr>
        <p:txBody>
          <a:bodyPr/>
          <a:lstStyle/>
          <a:p>
            <a:r>
              <a:rPr lang="en-US" dirty="0" err="1" smtClean="0"/>
              <a:t>Fframwaith</a:t>
            </a:r>
            <a:r>
              <a:rPr lang="en-US" dirty="0" smtClean="0"/>
              <a:t> - </a:t>
            </a:r>
            <a:r>
              <a:rPr lang="en-US" dirty="0" err="1" smtClean="0"/>
              <a:t>Cyfnod</a:t>
            </a:r>
            <a:r>
              <a:rPr lang="en-US" dirty="0" smtClean="0"/>
              <a:t> Sylfaen (2015)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992" y="1528232"/>
            <a:ext cx="7177336" cy="5074154"/>
          </a:xfrm>
        </p:spPr>
      </p:pic>
    </p:spTree>
    <p:extLst>
      <p:ext uri="{BB962C8B-B14F-4D97-AF65-F5344CB8AC3E}">
        <p14:creationId xmlns:p14="http://schemas.microsoft.com/office/powerpoint/2010/main" val="381383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343" y="990601"/>
            <a:ext cx="11037046" cy="706964"/>
          </a:xfrm>
        </p:spPr>
        <p:txBody>
          <a:bodyPr/>
          <a:lstStyle/>
          <a:p>
            <a:r>
              <a:rPr lang="en-US" b="1" dirty="0" smtClean="0"/>
              <a:t>CYFNOD SYLFAEN:</a:t>
            </a:r>
            <a:br>
              <a:rPr lang="en-US" b="1" dirty="0" smtClean="0"/>
            </a:br>
            <a:r>
              <a:rPr lang="en-US" b="1" dirty="0" err="1" smtClean="0"/>
              <a:t>Maes</a:t>
            </a:r>
            <a:r>
              <a:rPr lang="en-US" b="1" dirty="0" smtClean="0"/>
              <a:t> </a:t>
            </a:r>
            <a:r>
              <a:rPr lang="en-US" b="1" dirty="0" err="1"/>
              <a:t>Dysgu</a:t>
            </a:r>
            <a:r>
              <a:rPr lang="en-US" b="1" dirty="0"/>
              <a:t> </a:t>
            </a:r>
            <a:r>
              <a:rPr lang="en-US" b="1" dirty="0" err="1"/>
              <a:t>Gwybodaeth</a:t>
            </a:r>
            <a:r>
              <a:rPr lang="en-US" b="1" dirty="0"/>
              <a:t> a </a:t>
            </a:r>
            <a:r>
              <a:rPr lang="en-US" b="1" dirty="0" err="1"/>
              <a:t>Dealltwriaeth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Byd</a:t>
            </a:r>
            <a:r>
              <a:rPr lang="en-US" b="1" dirty="0"/>
              <a:t>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733" y="2603500"/>
            <a:ext cx="11616267" cy="3416300"/>
          </a:xfrm>
        </p:spPr>
        <p:txBody>
          <a:bodyPr>
            <a:normAutofit/>
          </a:bodyPr>
          <a:lstStyle/>
          <a:p>
            <a:r>
              <a:rPr lang="en-US" dirty="0" err="1" smtClean="0"/>
              <a:t>Dylai</a:t>
            </a:r>
            <a:r>
              <a:rPr lang="en-US" dirty="0" smtClean="0"/>
              <a:t> </a:t>
            </a:r>
            <a:r>
              <a:rPr lang="en-US" dirty="0"/>
              <a:t>plant bro ’r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cyfarwydd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ymholi</a:t>
            </a:r>
            <a:r>
              <a:rPr lang="en-US" dirty="0"/>
              <a:t>,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diogel</a:t>
            </a:r>
            <a:r>
              <a:rPr lang="en-US" dirty="0"/>
              <a:t> a </a:t>
            </a:r>
            <a:r>
              <a:rPr lang="en-US" dirty="0" err="1"/>
              <a:t>systematig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a </a:t>
            </a:r>
            <a:r>
              <a:rPr lang="en-US" dirty="0" err="1"/>
              <a:t>geir</a:t>
            </a:r>
            <a:r>
              <a:rPr lang="en-US" dirty="0"/>
              <a:t> </a:t>
            </a:r>
            <a:r>
              <a:rPr lang="en-US" dirty="0" err="1"/>
              <a:t>dan</a:t>
            </a:r>
            <a:r>
              <a:rPr lang="en-US" dirty="0"/>
              <a:t> do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. </a:t>
            </a:r>
            <a:r>
              <a:rPr lang="en-US" dirty="0" err="1"/>
              <a:t>Dylid</a:t>
            </a:r>
            <a:r>
              <a:rPr lang="en-US" dirty="0"/>
              <a:t> </a:t>
            </a:r>
            <a:r>
              <a:rPr lang="en-US" dirty="0" err="1"/>
              <a:t>cynnig</a:t>
            </a:r>
            <a:r>
              <a:rPr lang="en-US" dirty="0"/>
              <a:t> pro </a:t>
            </a:r>
            <a:r>
              <a:rPr lang="en-US" dirty="0" err="1"/>
              <a:t>adau</a:t>
            </a:r>
            <a:r>
              <a:rPr lang="en-US" dirty="0"/>
              <a:t> </a:t>
            </a:r>
            <a:r>
              <a:rPr lang="en-US" dirty="0" err="1"/>
              <a:t>iddynt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gynyddu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chwilfrydedd</a:t>
            </a:r>
            <a:r>
              <a:rPr lang="en-US" dirty="0"/>
              <a:t> </a:t>
            </a:r>
            <a:r>
              <a:rPr lang="en-US" dirty="0" err="1"/>
              <a:t>ynghylch</a:t>
            </a:r>
            <a:r>
              <a:rPr lang="en-US" dirty="0"/>
              <a:t> y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o’u</a:t>
            </a:r>
            <a:r>
              <a:rPr lang="en-US" dirty="0"/>
              <a:t> </a:t>
            </a:r>
            <a:r>
              <a:rPr lang="en-US" dirty="0" err="1"/>
              <a:t>cwmpas</a:t>
            </a:r>
            <a:r>
              <a:rPr lang="en-US" dirty="0"/>
              <a:t>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deall</a:t>
            </a:r>
            <a:r>
              <a:rPr lang="en-US" dirty="0"/>
              <a:t> </a:t>
            </a:r>
            <a:r>
              <a:rPr lang="en-US" dirty="0" err="1"/>
              <a:t>digwyddiadau’r</a:t>
            </a:r>
            <a:r>
              <a:rPr lang="en-US" dirty="0"/>
              <a:t> </a:t>
            </a:r>
            <a:r>
              <a:rPr lang="en-US" dirty="0" err="1"/>
              <a:t>gorffennol</a:t>
            </a:r>
            <a:r>
              <a:rPr lang="en-US" dirty="0"/>
              <a:t>, </a:t>
            </a:r>
            <a:r>
              <a:rPr lang="en-US" dirty="0" err="1"/>
              <a:t>pobl</a:t>
            </a:r>
            <a:r>
              <a:rPr lang="en-US" dirty="0"/>
              <a:t> a </a:t>
            </a:r>
            <a:r>
              <a:rPr lang="en-US" dirty="0" err="1"/>
              <a:t>lleoedd</a:t>
            </a:r>
            <a:r>
              <a:rPr lang="en-US" dirty="0"/>
              <a:t>, </a:t>
            </a:r>
            <a:r>
              <a:rPr lang="en-US" dirty="0" err="1"/>
              <a:t>pethau</a:t>
            </a:r>
            <a:r>
              <a:rPr lang="en-US" dirty="0"/>
              <a:t> </a:t>
            </a:r>
            <a:r>
              <a:rPr lang="en-US" dirty="0" err="1"/>
              <a:t>byw</a:t>
            </a:r>
            <a:r>
              <a:rPr lang="en-US" dirty="0"/>
              <a:t>,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y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.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un </a:t>
            </a:r>
            <a:r>
              <a:rPr lang="en-US" dirty="0" err="1"/>
              <a:t>o’u</a:t>
            </a:r>
            <a:r>
              <a:rPr lang="en-US" dirty="0"/>
              <a:t> </a:t>
            </a:r>
            <a:r>
              <a:rPr lang="en-US" dirty="0" err="1"/>
              <a:t>synhwyrau</a:t>
            </a:r>
            <a:r>
              <a:rPr lang="en-US" dirty="0"/>
              <a:t>, </a:t>
            </a:r>
            <a:r>
              <a:rPr lang="en-US" dirty="0" err="1"/>
              <a:t>dylid</a:t>
            </a: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plant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fwynhau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archwilio</a:t>
            </a:r>
            <a:r>
              <a:rPr lang="en-US" dirty="0"/>
              <a:t>, </a:t>
            </a:r>
            <a:r>
              <a:rPr lang="en-US" dirty="0" err="1"/>
              <a:t>ymholi</a:t>
            </a:r>
            <a:r>
              <a:rPr lang="en-US" dirty="0"/>
              <a:t>, </a:t>
            </a:r>
            <a:r>
              <a:rPr lang="en-US" dirty="0" err="1"/>
              <a:t>arbro</a:t>
            </a:r>
            <a:r>
              <a:rPr lang="en-US" dirty="0"/>
              <a:t> ,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a </a:t>
            </a:r>
            <a:r>
              <a:rPr lang="en-US" dirty="0" err="1"/>
              <a:t>cheisio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. </a:t>
            </a:r>
            <a:r>
              <a:rPr lang="en-US" dirty="0" err="1"/>
              <a:t>Dylent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gofal</a:t>
            </a:r>
            <a:r>
              <a:rPr lang="en-US" dirty="0"/>
              <a:t>, </a:t>
            </a:r>
            <a:r>
              <a:rPr lang="en-US" dirty="0" err="1"/>
              <a:t>cyfrifoldeb</a:t>
            </a:r>
            <a:r>
              <a:rPr lang="en-US" dirty="0"/>
              <a:t>, </a:t>
            </a:r>
            <a:r>
              <a:rPr lang="en-US" dirty="0" err="1"/>
              <a:t>consýrn</a:t>
            </a:r>
            <a:r>
              <a:rPr lang="en-US" dirty="0"/>
              <a:t> a </a:t>
            </a:r>
            <a:r>
              <a:rPr lang="en-US" dirty="0" err="1"/>
              <a:t>pharch</a:t>
            </a:r>
            <a:r>
              <a:rPr lang="en-US" dirty="0"/>
              <a:t> at bob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byw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. </a:t>
            </a:r>
            <a:r>
              <a:rPr lang="en-US" dirty="0" err="1"/>
              <a:t>Dylent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a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gynyddol</a:t>
            </a:r>
            <a:r>
              <a:rPr lang="en-US" dirty="0"/>
              <a:t> o </a:t>
            </a:r>
            <a:r>
              <a:rPr lang="en-US" dirty="0" err="1"/>
              <a:t>eirfa</a:t>
            </a:r>
            <a:r>
              <a:rPr lang="en-US" dirty="0"/>
              <a:t> </a:t>
            </a:r>
            <a:r>
              <a:rPr lang="en-US" dirty="0" err="1"/>
              <a:t>briodol</a:t>
            </a:r>
            <a:r>
              <a:rPr lang="en-US" dirty="0"/>
              <a:t>. </a:t>
            </a:r>
            <a:r>
              <a:rPr lang="en-US" dirty="0" err="1"/>
              <a:t>Dylent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</a:t>
            </a:r>
            <a:r>
              <a:rPr lang="en-US" dirty="0" err="1"/>
              <a:t>mynegi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,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safbwyntiau</a:t>
            </a:r>
            <a:r>
              <a:rPr lang="en-US" dirty="0"/>
              <a:t>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teimladau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hunain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 </a:t>
            </a:r>
            <a:r>
              <a:rPr lang="en-US" dirty="0" err="1"/>
              <a:t>dychymyg</a:t>
            </a:r>
            <a:r>
              <a:rPr lang="en-US" dirty="0"/>
              <a:t>, </a:t>
            </a:r>
            <a:r>
              <a:rPr lang="en-US" dirty="0" err="1"/>
              <a:t>creadigrwydd</a:t>
            </a:r>
            <a:r>
              <a:rPr lang="en-US" dirty="0"/>
              <a:t> a </a:t>
            </a:r>
            <a:r>
              <a:rPr lang="en-US" dirty="0" err="1"/>
              <a:t>sensitifrwydd</a:t>
            </a:r>
            <a:r>
              <a:rPr lang="en-US" dirty="0"/>
              <a:t>. </a:t>
            </a:r>
            <a:r>
              <a:rPr lang="en-US" dirty="0" err="1"/>
              <a:t>Dylid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sgiliau’r</a:t>
            </a:r>
            <a:r>
              <a:rPr lang="en-US" dirty="0"/>
              <a:t> plant 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holl</a:t>
            </a:r>
            <a:r>
              <a:rPr lang="en-US" dirty="0"/>
              <a:t> </a:t>
            </a:r>
            <a:r>
              <a:rPr lang="en-US" dirty="0" err="1"/>
              <a:t>Feysydd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cymryd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gweithgareddau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bro </a:t>
            </a:r>
            <a:r>
              <a:rPr lang="en-US" dirty="0" err="1"/>
              <a:t>adau</a:t>
            </a:r>
            <a:r>
              <a:rPr lang="en-US" dirty="0"/>
              <a:t> a </a:t>
            </a:r>
            <a:r>
              <a:rPr lang="en-US" dirty="0" err="1"/>
              <a:t>thrwy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ffynonellau</a:t>
            </a:r>
            <a:r>
              <a:rPr lang="en-US" dirty="0"/>
              <a:t> </a:t>
            </a:r>
            <a:r>
              <a:rPr lang="en-US" dirty="0" err="1"/>
              <a:t>megis</a:t>
            </a:r>
            <a:r>
              <a:rPr lang="en-US" dirty="0"/>
              <a:t> </a:t>
            </a:r>
            <a:r>
              <a:rPr lang="en-US" dirty="0" err="1"/>
              <a:t>storïau</a:t>
            </a:r>
            <a:r>
              <a:rPr lang="en-US" dirty="0"/>
              <a:t>, </a:t>
            </a:r>
            <a:r>
              <a:rPr lang="en-US" dirty="0" err="1"/>
              <a:t>ffotograffau</a:t>
            </a:r>
            <a:r>
              <a:rPr lang="en-US" dirty="0"/>
              <a:t>, </a:t>
            </a:r>
            <a:r>
              <a:rPr lang="en-US" dirty="0" err="1"/>
              <a:t>mapiau</a:t>
            </a:r>
            <a:r>
              <a:rPr lang="en-US" dirty="0"/>
              <a:t>, </a:t>
            </a:r>
            <a:r>
              <a:rPr lang="en-US" dirty="0" err="1" smtClean="0"/>
              <a:t>modelau</a:t>
            </a:r>
            <a:r>
              <a:rPr lang="en-US" dirty="0"/>
              <a:t> </a:t>
            </a:r>
            <a:r>
              <a:rPr lang="en-US" dirty="0" smtClean="0"/>
              <a:t>a </a:t>
            </a:r>
            <a:r>
              <a:rPr lang="en-US" dirty="0" err="1"/>
              <a:t>TGCh</a:t>
            </a:r>
            <a:r>
              <a:rPr lang="en-US" dirty="0"/>
              <a:t>.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476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221" y="838201"/>
            <a:ext cx="11358779" cy="706964"/>
          </a:xfrm>
        </p:spPr>
        <p:txBody>
          <a:bodyPr/>
          <a:lstStyle/>
          <a:p>
            <a:r>
              <a:rPr lang="en-US" b="1" dirty="0"/>
              <a:t>CYFNOD SYLFAEN:</a:t>
            </a:r>
            <a:br>
              <a:rPr lang="en-US" b="1" dirty="0"/>
            </a:br>
            <a:r>
              <a:rPr lang="en-US" b="1" dirty="0" err="1"/>
              <a:t>Maes</a:t>
            </a:r>
            <a:r>
              <a:rPr lang="en-US" b="1" dirty="0"/>
              <a:t> </a:t>
            </a:r>
            <a:r>
              <a:rPr lang="en-US" b="1" dirty="0" err="1"/>
              <a:t>Dysgu</a:t>
            </a:r>
            <a:r>
              <a:rPr lang="en-US" b="1" dirty="0"/>
              <a:t> </a:t>
            </a:r>
            <a:r>
              <a:rPr lang="en-US" b="1" dirty="0" err="1"/>
              <a:t>Gwybodaeth</a:t>
            </a:r>
            <a:r>
              <a:rPr lang="en-US" b="1" dirty="0"/>
              <a:t> a </a:t>
            </a:r>
            <a:r>
              <a:rPr lang="en-US" b="1" dirty="0" err="1"/>
              <a:t>Dealltwriaeth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Byd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755900"/>
            <a:ext cx="8825659" cy="3416300"/>
          </a:xfrm>
        </p:spPr>
        <p:txBody>
          <a:bodyPr>
            <a:normAutofit/>
          </a:bodyPr>
          <a:lstStyle/>
          <a:p>
            <a:r>
              <a:rPr lang="en-US" sz="2800" dirty="0" err="1" smtClean="0"/>
              <a:t>Edrychwch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hwn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gyflym</a:t>
            </a:r>
            <a:r>
              <a:rPr lang="en-US" sz="2800" dirty="0" smtClean="0"/>
              <a:t> I weld </a:t>
            </a:r>
            <a:r>
              <a:rPr lang="en-US" sz="2800" dirty="0" err="1" smtClean="0"/>
              <a:t>beth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y </a:t>
            </a:r>
            <a:r>
              <a:rPr lang="en-US" sz="2800" b="1" dirty="0" err="1"/>
              <a:t>Maes</a:t>
            </a:r>
            <a:r>
              <a:rPr lang="en-US" sz="2800" b="1" dirty="0"/>
              <a:t> </a:t>
            </a:r>
            <a:r>
              <a:rPr lang="en-US" sz="2800" b="1" dirty="0" err="1"/>
              <a:t>Dysgu</a:t>
            </a:r>
            <a:r>
              <a:rPr lang="en-US" sz="2800" b="1" dirty="0"/>
              <a:t> </a:t>
            </a:r>
            <a:r>
              <a:rPr lang="en-US" sz="2800" b="1" dirty="0" err="1"/>
              <a:t>Gwybodaeth</a:t>
            </a:r>
            <a:r>
              <a:rPr lang="en-US" sz="2800" b="1" dirty="0"/>
              <a:t> a </a:t>
            </a:r>
            <a:r>
              <a:rPr lang="en-US" sz="2800" b="1" dirty="0" err="1"/>
              <a:t>Dealltwriaeth</a:t>
            </a:r>
            <a:r>
              <a:rPr lang="en-US" sz="2800" b="1" dirty="0"/>
              <a:t> </a:t>
            </a:r>
            <a:r>
              <a:rPr lang="en-US" sz="2800" b="1" dirty="0" err="1"/>
              <a:t>o’r</a:t>
            </a:r>
            <a:r>
              <a:rPr lang="en-US" sz="2800" b="1" dirty="0"/>
              <a:t> </a:t>
            </a:r>
            <a:r>
              <a:rPr lang="en-US" sz="2800" b="1" dirty="0" err="1"/>
              <a:t>Byd</a:t>
            </a:r>
            <a:r>
              <a:rPr lang="en-US" sz="2800" b="1" dirty="0"/>
              <a:t> </a:t>
            </a:r>
            <a:endParaRPr lang="en-US" sz="2800" dirty="0"/>
          </a:p>
          <a:p>
            <a:endParaRPr lang="en-US" sz="2800" dirty="0" smtClean="0"/>
          </a:p>
          <a:p>
            <a:r>
              <a:rPr lang="en-US" sz="2800" dirty="0" err="1" smtClean="0"/>
              <a:t>Ysgrifennwch</a:t>
            </a:r>
            <a:r>
              <a:rPr lang="en-US" sz="2800" dirty="0" smtClean="0"/>
              <a:t> </a:t>
            </a:r>
            <a:r>
              <a:rPr lang="cy-GB" sz="2800" dirty="0" smtClean="0"/>
              <a:t>y prif gysyniadau sydd yno</a:t>
            </a:r>
            <a:endParaRPr lang="en-US" sz="2800" dirty="0"/>
          </a:p>
        </p:txBody>
      </p:sp>
      <p:sp>
        <p:nvSpPr>
          <p:cNvPr id="4" name="Rectangle 3"/>
          <p:cNvSpPr/>
          <p:nvPr/>
        </p:nvSpPr>
        <p:spPr>
          <a:xfrm>
            <a:off x="3048000" y="31058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725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, </a:t>
            </a:r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25450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err="1" smtClean="0"/>
              <a:t>archwilio</a:t>
            </a:r>
            <a:r>
              <a:rPr lang="en-GB" sz="2400" dirty="0" smtClean="0"/>
              <a:t> </a:t>
            </a:r>
            <a:r>
              <a:rPr lang="en-GB" sz="2400" dirty="0" err="1"/>
              <a:t>ystod</a:t>
            </a:r>
            <a:r>
              <a:rPr lang="en-GB" sz="2400" dirty="0"/>
              <a:t> </a:t>
            </a:r>
            <a:r>
              <a:rPr lang="en-GB" sz="2400" dirty="0" err="1"/>
              <a:t>eang</a:t>
            </a:r>
            <a:r>
              <a:rPr lang="en-GB" sz="2400" dirty="0"/>
              <a:t> o </a:t>
            </a:r>
            <a:r>
              <a:rPr lang="en-GB" sz="2400" dirty="0" err="1"/>
              <a:t>ysgogiadau</a:t>
            </a:r>
            <a:endParaRPr lang="en-GB" sz="2400" dirty="0"/>
          </a:p>
          <a:p>
            <a:r>
              <a:rPr lang="en-GB" sz="2400" dirty="0" err="1"/>
              <a:t>ymdrin</a:t>
            </a:r>
            <a:r>
              <a:rPr lang="en-GB" sz="2400" dirty="0"/>
              <a:t> ag </a:t>
            </a:r>
            <a:r>
              <a:rPr lang="en-GB" sz="2400" dirty="0" err="1"/>
              <a:t>adnoddau</a:t>
            </a:r>
            <a:r>
              <a:rPr lang="en-GB" sz="2400" dirty="0"/>
              <a:t> o </a:t>
            </a:r>
            <a:r>
              <a:rPr lang="en-GB" sz="2400" dirty="0" err="1"/>
              <a:t>amrywiaeth</a:t>
            </a:r>
            <a:r>
              <a:rPr lang="en-GB" sz="2400" dirty="0"/>
              <a:t> o </a:t>
            </a:r>
            <a:r>
              <a:rPr lang="en-GB" sz="2400" dirty="0" err="1"/>
              <a:t>gyd-destunau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</a:t>
            </a:r>
            <a:r>
              <a:rPr lang="en-GB" sz="2400" dirty="0" err="1"/>
              <a:t>ffurfiau</a:t>
            </a:r>
            <a:r>
              <a:rPr lang="en-GB" sz="2400" dirty="0"/>
              <a:t> </a:t>
            </a:r>
            <a:r>
              <a:rPr lang="en-GB" sz="2400" dirty="0" err="1"/>
              <a:t>rhyngweithiol</a:t>
            </a:r>
            <a:endParaRPr lang="en-GB" sz="2400" dirty="0"/>
          </a:p>
          <a:p>
            <a:r>
              <a:rPr lang="en-GB" sz="2400" dirty="0" err="1"/>
              <a:t>ymchwilio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amgylcheddau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 </a:t>
            </a:r>
            <a:r>
              <a:rPr lang="en-GB" sz="2400" dirty="0" err="1"/>
              <a:t>geir</a:t>
            </a:r>
            <a:r>
              <a:rPr lang="en-GB" sz="2400" dirty="0"/>
              <a:t> </a:t>
            </a:r>
            <a:r>
              <a:rPr lang="en-GB" sz="2400" dirty="0" err="1"/>
              <a:t>dan</a:t>
            </a:r>
            <a:r>
              <a:rPr lang="en-GB" sz="2400" dirty="0"/>
              <a:t> do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awyr</a:t>
            </a:r>
            <a:r>
              <a:rPr lang="en-GB" sz="2400" dirty="0"/>
              <a:t> </a:t>
            </a:r>
            <a:r>
              <a:rPr lang="en-GB" sz="2400" dirty="0" err="1"/>
              <a:t>agored</a:t>
            </a:r>
            <a:r>
              <a:rPr lang="en-GB" sz="2400" dirty="0"/>
              <a:t>,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ogystal</a:t>
            </a:r>
            <a:r>
              <a:rPr lang="en-GB" sz="2400" dirty="0"/>
              <a:t> â </a:t>
            </a:r>
            <a:r>
              <a:rPr lang="en-GB" sz="2400" dirty="0" err="1"/>
              <a:t>chynnwys</a:t>
            </a:r>
            <a:r>
              <a:rPr lang="en-GB" sz="2400" dirty="0"/>
              <a:t> </a:t>
            </a:r>
            <a:r>
              <a:rPr lang="en-GB" sz="2400" dirty="0" err="1"/>
              <a:t>amgylchiadau</a:t>
            </a:r>
            <a:r>
              <a:rPr lang="en-GB" sz="2400" dirty="0"/>
              <a:t> </a:t>
            </a:r>
            <a:r>
              <a:rPr lang="en-GB" sz="2400" dirty="0" err="1"/>
              <a:t>naturiol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/>
              <a:t>iddynt</a:t>
            </a:r>
            <a:r>
              <a:rPr lang="en-GB" sz="2400" dirty="0"/>
              <a:t> </a:t>
            </a:r>
            <a:r>
              <a:rPr lang="en-GB" sz="2400" dirty="0" err="1"/>
              <a:t>godi</a:t>
            </a:r>
            <a:endParaRPr lang="en-GB" sz="2400" dirty="0"/>
          </a:p>
          <a:p>
            <a:r>
              <a:rPr lang="en-GB" sz="2400" dirty="0" err="1"/>
              <a:t>cymryd</a:t>
            </a:r>
            <a:r>
              <a:rPr lang="en-GB" sz="2400" dirty="0"/>
              <a:t> </a:t>
            </a:r>
            <a:r>
              <a:rPr lang="en-GB" sz="2400" dirty="0" err="1"/>
              <a:t>rhan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fathau</a:t>
            </a:r>
            <a:r>
              <a:rPr lang="en-GB" sz="2400" dirty="0"/>
              <a:t> o </a:t>
            </a:r>
            <a:r>
              <a:rPr lang="en-GB" sz="2400" dirty="0" err="1"/>
              <a:t>weithgareddau</a:t>
            </a:r>
            <a:r>
              <a:rPr lang="en-GB" sz="2400" dirty="0"/>
              <a:t> </a:t>
            </a:r>
            <a:r>
              <a:rPr lang="en-GB" sz="2400" dirty="0" err="1"/>
              <a:t>chwarae</a:t>
            </a:r>
            <a:r>
              <a:rPr lang="en-GB" sz="2400" dirty="0"/>
              <a:t> ac </a:t>
            </a:r>
            <a:r>
              <a:rPr lang="en-GB" sz="2400" dirty="0" err="1"/>
              <a:t>ystod</a:t>
            </a:r>
            <a:r>
              <a:rPr lang="en-GB" sz="2400" dirty="0"/>
              <a:t> o </a:t>
            </a:r>
            <a:r>
              <a:rPr lang="en-GB" sz="2400" dirty="0" err="1"/>
              <a:t>weithgareddau</a:t>
            </a:r>
            <a:r>
              <a:rPr lang="en-GB" sz="2400" dirty="0"/>
              <a:t> a </a:t>
            </a:r>
            <a:r>
              <a:rPr lang="en-GB" sz="2400" dirty="0" err="1"/>
              <a:t>gaiff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cynllunio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y </a:t>
            </a:r>
            <a:r>
              <a:rPr lang="en-GB" sz="2400" dirty="0" err="1"/>
              <a:t>rheiny</a:t>
            </a:r>
            <a:r>
              <a:rPr lang="en-GB" sz="2400" dirty="0"/>
              <a:t> a </a:t>
            </a:r>
            <a:r>
              <a:rPr lang="en-GB" sz="2400" dirty="0" err="1"/>
              <a:t>gychwynnir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y plant </a:t>
            </a:r>
            <a:r>
              <a:rPr lang="en-GB" sz="2400" dirty="0" err="1"/>
              <a:t>a’r</a:t>
            </a:r>
            <a:r>
              <a:rPr lang="en-GB" sz="2400" dirty="0"/>
              <a:t> </a:t>
            </a:r>
            <a:r>
              <a:rPr lang="en-GB" sz="2400" dirty="0" err="1"/>
              <a:t>rheiny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adeiladu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brofiadau</a:t>
            </a:r>
            <a:r>
              <a:rPr lang="en-GB" sz="2400" dirty="0"/>
              <a:t> </a:t>
            </a:r>
            <a:r>
              <a:rPr lang="en-GB" sz="2400" dirty="0" err="1"/>
              <a:t>blaenorol</a:t>
            </a:r>
            <a:endParaRPr lang="en-GB" sz="2400" dirty="0"/>
          </a:p>
          <a:p>
            <a:r>
              <a:rPr lang="en-GB" sz="2400" dirty="0" err="1"/>
              <a:t>gweithio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pen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hunain</a:t>
            </a:r>
            <a:r>
              <a:rPr lang="en-GB" sz="2400" dirty="0"/>
              <a:t>,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parau</a:t>
            </a:r>
            <a:r>
              <a:rPr lang="en-GB" sz="2400" dirty="0"/>
              <a:t> ac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grwpiau</a:t>
            </a:r>
            <a:r>
              <a:rPr lang="en-GB" sz="2400" dirty="0"/>
              <a:t> </a:t>
            </a:r>
            <a:r>
              <a:rPr lang="en-GB" sz="2400" dirty="0" err="1" smtClean="0"/>
              <a:t>bach</a:t>
            </a:r>
            <a:endParaRPr lang="en-GB" sz="2400" dirty="0"/>
          </a:p>
          <a:p>
            <a:pPr marL="109728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2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79172" y="505861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 err="1"/>
              <a:t>Gaenor</a:t>
            </a:r>
            <a:r>
              <a:rPr lang="en-GB" sz="3200" dirty="0"/>
              <a:t> Weavers </a:t>
            </a:r>
            <a:r>
              <a:rPr lang="en-GB" sz="3200" dirty="0"/>
              <a:t>“</a:t>
            </a:r>
            <a:r>
              <a:rPr lang="en-GB" sz="3200" dirty="0" err="1"/>
              <a:t>Dewch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edrych</a:t>
            </a:r>
            <a:r>
              <a:rPr lang="en-GB" sz="3200" dirty="0"/>
              <a:t>, </a:t>
            </a:r>
            <a:r>
              <a:rPr lang="en-GB" sz="3200" dirty="0" err="1"/>
              <a:t>dewch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feddwl</a:t>
            </a:r>
            <a:r>
              <a:rPr lang="en-GB" sz="3200" dirty="0"/>
              <a:t>, </a:t>
            </a:r>
            <a:r>
              <a:rPr lang="en-GB" sz="3200" dirty="0" err="1"/>
              <a:t>dewch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siarad</a:t>
            </a:r>
            <a:r>
              <a:rPr lang="en-GB" sz="3200" dirty="0"/>
              <a:t>” 2011</a:t>
            </a:r>
            <a:endParaRPr lang="en-GB" sz="32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39456" y="2154049"/>
            <a:ext cx="9848842" cy="4254500"/>
          </a:xfrm>
        </p:spPr>
        <p:txBody>
          <a:bodyPr>
            <a:normAutofit/>
          </a:bodyPr>
          <a:lstStyle/>
          <a:p>
            <a:endParaRPr lang="en-GB" sz="3200" dirty="0" smtClean="0"/>
          </a:p>
          <a:p>
            <a:r>
              <a:rPr lang="en-GB" sz="3200" dirty="0" smtClean="0"/>
              <a:t>“Mae </a:t>
            </a:r>
            <a:r>
              <a:rPr lang="en-GB" sz="3200" dirty="0" err="1" smtClean="0"/>
              <a:t>gweithio</a:t>
            </a:r>
            <a:r>
              <a:rPr lang="en-GB" sz="3200" dirty="0" smtClean="0"/>
              <a:t> </a:t>
            </a:r>
            <a:r>
              <a:rPr lang="en-GB" sz="3200" dirty="0" err="1" smtClean="0"/>
              <a:t>gyda</a:t>
            </a:r>
            <a:r>
              <a:rPr lang="en-GB" sz="3200" dirty="0" smtClean="0"/>
              <a:t> </a:t>
            </a:r>
            <a:r>
              <a:rPr lang="en-GB" sz="3200" dirty="0" err="1" smtClean="0"/>
              <a:t>phlant</a:t>
            </a:r>
            <a:r>
              <a:rPr lang="en-GB" sz="3200" dirty="0" smtClean="0"/>
              <a:t> </a:t>
            </a:r>
            <a:r>
              <a:rPr lang="en-GB" sz="3200" dirty="0" err="1" smtClean="0"/>
              <a:t>ifanc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brofiad</a:t>
            </a:r>
            <a:r>
              <a:rPr lang="en-GB" sz="3200" dirty="0" smtClean="0"/>
              <a:t> </a:t>
            </a:r>
            <a:r>
              <a:rPr lang="en-GB" sz="3200" dirty="0" err="1" smtClean="0"/>
              <a:t>llawn</a:t>
            </a:r>
            <a:r>
              <a:rPr lang="en-GB" sz="3200" dirty="0" smtClean="0"/>
              <a:t> </a:t>
            </a:r>
            <a:r>
              <a:rPr lang="en-GB" sz="3200" dirty="0" err="1" smtClean="0"/>
              <a:t>cyffro</a:t>
            </a:r>
            <a:r>
              <a:rPr lang="en-GB" sz="3200" dirty="0" smtClean="0"/>
              <a:t>. Mae </a:t>
            </a:r>
            <a:r>
              <a:rPr lang="en-GB" sz="3200" dirty="0" err="1" smtClean="0"/>
              <a:t>dysgwyr</a:t>
            </a:r>
            <a:r>
              <a:rPr lang="en-GB" sz="3200" dirty="0" smtClean="0"/>
              <a:t> </a:t>
            </a:r>
            <a:r>
              <a:rPr lang="en-GB" sz="3200" dirty="0" err="1" smtClean="0"/>
              <a:t>ifanc</a:t>
            </a:r>
            <a:r>
              <a:rPr lang="en-GB" sz="3200" dirty="0" smtClean="0"/>
              <a:t> </a:t>
            </a:r>
            <a:r>
              <a:rPr lang="en-GB" sz="3200" dirty="0" err="1" smtClean="0"/>
              <a:t>fel</a:t>
            </a:r>
            <a:r>
              <a:rPr lang="en-GB" sz="3200" dirty="0" smtClean="0"/>
              <a:t> </a:t>
            </a:r>
            <a:r>
              <a:rPr lang="en-GB" sz="3200" dirty="0" err="1" smtClean="0"/>
              <a:t>arfer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frwdfrydig</a:t>
            </a:r>
            <a:r>
              <a:rPr lang="en-GB" sz="3200" dirty="0" smtClean="0"/>
              <a:t> ac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ymddiddori</a:t>
            </a:r>
            <a:r>
              <a:rPr lang="en-GB" sz="3200" dirty="0" smtClean="0"/>
              <a:t> </a:t>
            </a:r>
            <a:r>
              <a:rPr lang="en-GB" sz="3200" dirty="0" err="1" smtClean="0"/>
              <a:t>ym</a:t>
            </a:r>
            <a:r>
              <a:rPr lang="en-GB" sz="3200" dirty="0" smtClean="0"/>
              <a:t> </a:t>
            </a:r>
            <a:r>
              <a:rPr lang="en-GB" sz="3200" dirty="0" err="1" smtClean="0"/>
              <a:t>mhopeth</a:t>
            </a:r>
            <a:r>
              <a:rPr lang="en-GB" sz="3200" dirty="0" smtClean="0"/>
              <a:t> </a:t>
            </a:r>
            <a:r>
              <a:rPr lang="en-GB" sz="3200" dirty="0" err="1" smtClean="0"/>
              <a:t>mae</a:t>
            </a:r>
            <a:r>
              <a:rPr lang="en-GB" sz="3200" dirty="0" smtClean="0"/>
              <a:t> </a:t>
            </a:r>
            <a:r>
              <a:rPr lang="en-GB" sz="3200" dirty="0" err="1" smtClean="0"/>
              <a:t>nhw’n</a:t>
            </a:r>
            <a:r>
              <a:rPr lang="en-GB" sz="3200" dirty="0" smtClean="0"/>
              <a:t> </a:t>
            </a:r>
            <a:r>
              <a:rPr lang="en-GB" sz="3200" dirty="0" err="1" smtClean="0"/>
              <a:t>ei</a:t>
            </a:r>
            <a:r>
              <a:rPr lang="en-GB" sz="3200" dirty="0" smtClean="0"/>
              <a:t> weld </a:t>
            </a:r>
            <a:r>
              <a:rPr lang="en-GB" sz="3200" dirty="0" err="1" smtClean="0"/>
              <a:t>a’i</a:t>
            </a:r>
            <a:r>
              <a:rPr lang="en-GB" sz="3200" dirty="0" smtClean="0"/>
              <a:t> </a:t>
            </a:r>
            <a:r>
              <a:rPr lang="en-GB" sz="3200" dirty="0" err="1" smtClean="0"/>
              <a:t>wneud</a:t>
            </a:r>
            <a:r>
              <a:rPr lang="en-GB" sz="3200" dirty="0" smtClean="0"/>
              <a:t>. Mae </a:t>
            </a:r>
            <a:r>
              <a:rPr lang="en-GB" sz="3200" dirty="0" err="1" smtClean="0"/>
              <a:t>gwyddoniaeth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bwnc</a:t>
            </a:r>
            <a:r>
              <a:rPr lang="en-GB" sz="3200" dirty="0" smtClean="0"/>
              <a:t> </a:t>
            </a:r>
            <a:r>
              <a:rPr lang="en-GB" sz="3200" dirty="0" err="1" smtClean="0"/>
              <a:t>gwych</a:t>
            </a:r>
            <a:r>
              <a:rPr lang="en-GB" sz="3200" dirty="0" smtClean="0"/>
              <a:t> </a:t>
            </a:r>
            <a:r>
              <a:rPr lang="en-GB" sz="3200" dirty="0" err="1" smtClean="0"/>
              <a:t>sy’n</a:t>
            </a:r>
            <a:r>
              <a:rPr lang="en-GB" sz="3200" dirty="0" smtClean="0"/>
              <a:t> dal </a:t>
            </a:r>
            <a:r>
              <a:rPr lang="en-GB" sz="3200" dirty="0" err="1" smtClean="0"/>
              <a:t>sylw’r</a:t>
            </a:r>
            <a:r>
              <a:rPr lang="en-GB" sz="3200" dirty="0" smtClean="0"/>
              <a:t> plant ac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rhoi</a:t>
            </a:r>
            <a:r>
              <a:rPr lang="en-GB" sz="3200" dirty="0" smtClean="0"/>
              <a:t> </a:t>
            </a:r>
            <a:r>
              <a:rPr lang="en-GB" sz="3200" dirty="0" err="1" smtClean="0"/>
              <a:t>elfen</a:t>
            </a:r>
            <a:r>
              <a:rPr lang="en-GB" sz="3200" dirty="0" smtClean="0"/>
              <a:t> </a:t>
            </a:r>
            <a:r>
              <a:rPr lang="en-GB" sz="3200" dirty="0" err="1" smtClean="0"/>
              <a:t>o’r</a:t>
            </a:r>
            <a:r>
              <a:rPr lang="en-GB" sz="3200" dirty="0" smtClean="0"/>
              <a:t> “</a:t>
            </a:r>
            <a:r>
              <a:rPr lang="en-GB" sz="3200" dirty="0" err="1" smtClean="0"/>
              <a:t>waw</a:t>
            </a:r>
            <a:r>
              <a:rPr lang="en-GB" sz="3200" dirty="0" smtClean="0"/>
              <a:t>”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ystafell</a:t>
            </a:r>
            <a:r>
              <a:rPr lang="en-GB" sz="3200" dirty="0" smtClean="0"/>
              <a:t> </a:t>
            </a:r>
            <a:r>
              <a:rPr lang="en-GB" sz="3200" dirty="0" err="1" smtClean="0"/>
              <a:t>dosbarth</a:t>
            </a:r>
            <a:r>
              <a:rPr lang="en-GB" sz="3200" dirty="0" smtClean="0"/>
              <a:t>”.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4351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251" y="737330"/>
            <a:ext cx="8761413" cy="706964"/>
          </a:xfrm>
        </p:spPr>
        <p:txBody>
          <a:bodyPr>
            <a:normAutofit fontScale="90000"/>
          </a:bodyPr>
          <a:lstStyle/>
          <a:p>
            <a:r>
              <a:rPr lang="en-US" b="1" dirty="0" err="1" smtClean="0"/>
              <a:t>Cwricwlwm</a:t>
            </a:r>
            <a:r>
              <a:rPr lang="en-US" b="1" dirty="0" smtClean="0"/>
              <a:t> </a:t>
            </a:r>
            <a:r>
              <a:rPr lang="en-US" b="1" dirty="0" err="1" smtClean="0"/>
              <a:t>i</a:t>
            </a:r>
            <a:r>
              <a:rPr lang="en-US" b="1" dirty="0" smtClean="0"/>
              <a:t> </a:t>
            </a:r>
            <a:r>
              <a:rPr lang="en-US" b="1" dirty="0" err="1" smtClean="0"/>
              <a:t>Gymru</a:t>
            </a:r>
            <a:r>
              <a:rPr lang="en-US" b="1" dirty="0" smtClean="0"/>
              <a:t> :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Pedwar</a:t>
            </a:r>
            <a:r>
              <a:rPr lang="en-US" dirty="0" smtClean="0"/>
              <a:t> </a:t>
            </a:r>
            <a:r>
              <a:rPr lang="en-US" dirty="0" err="1" smtClean="0"/>
              <a:t>Pwrpas</a:t>
            </a:r>
            <a:r>
              <a:rPr lang="en-US" dirty="0" smtClean="0"/>
              <a:t> / Four purposes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444294"/>
            <a:ext cx="4040188" cy="4727906"/>
          </a:xfrm>
        </p:spPr>
        <p:txBody>
          <a:bodyPr>
            <a:normAutofit/>
          </a:bodyPr>
          <a:lstStyle/>
          <a:p>
            <a:r>
              <a:rPr lang="en-US" dirty="0" err="1" smtClean="0"/>
              <a:t>Unigolion</a:t>
            </a:r>
            <a:r>
              <a:rPr lang="en-US" dirty="0" smtClean="0"/>
              <a:t> </a:t>
            </a:r>
            <a:r>
              <a:rPr lang="en-US" dirty="0" err="1" smtClean="0"/>
              <a:t>iach/hyderus</a:t>
            </a:r>
            <a:endParaRPr lang="en-US" dirty="0" smtClean="0"/>
          </a:p>
          <a:p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uchelgeisiol</a:t>
            </a:r>
            <a:r>
              <a:rPr lang="en-US" dirty="0" smtClean="0"/>
              <a:t>, </a:t>
            </a:r>
            <a:r>
              <a:rPr lang="en-US" dirty="0" err="1" smtClean="0"/>
              <a:t>galluog</a:t>
            </a:r>
            <a:endParaRPr lang="en-US" dirty="0" smtClean="0"/>
          </a:p>
          <a:p>
            <a:r>
              <a:rPr lang="en-US" dirty="0" err="1" smtClean="0"/>
              <a:t>Cyfranwyr</a:t>
            </a:r>
            <a:r>
              <a:rPr lang="en-US" dirty="0" smtClean="0"/>
              <a:t> </a:t>
            </a:r>
            <a:r>
              <a:rPr lang="en-US" dirty="0" err="1" smtClean="0"/>
              <a:t>mentrus</a:t>
            </a:r>
            <a:r>
              <a:rPr lang="en-US" dirty="0" smtClean="0"/>
              <a:t>, </a:t>
            </a:r>
            <a:r>
              <a:rPr lang="en-US" dirty="0" err="1" smtClean="0"/>
              <a:t>creadigol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Dinasyddion</a:t>
            </a:r>
            <a:r>
              <a:rPr lang="en-US" dirty="0" smtClean="0"/>
              <a:t> </a:t>
            </a:r>
            <a:r>
              <a:rPr lang="en-US" dirty="0" err="1" smtClean="0"/>
              <a:t>egwyddorol</a:t>
            </a:r>
            <a:r>
              <a:rPr lang="en-US" dirty="0" smtClean="0"/>
              <a:t> </a:t>
            </a:r>
            <a:r>
              <a:rPr lang="en-US" dirty="0" err="1" smtClean="0"/>
              <a:t>gwybodus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>
          <a:xfrm>
            <a:off x="6169027" y="1444294"/>
            <a:ext cx="4041775" cy="4727906"/>
          </a:xfrm>
        </p:spPr>
        <p:txBody>
          <a:bodyPr>
            <a:normAutofit/>
          </a:bodyPr>
          <a:lstStyle/>
          <a:p>
            <a:r>
              <a:rPr lang="en-US" dirty="0" smtClean="0"/>
              <a:t>Healthy confident individuals</a:t>
            </a:r>
          </a:p>
          <a:p>
            <a:r>
              <a:rPr lang="en-US" dirty="0" smtClean="0"/>
              <a:t>Ambitious capable learners</a:t>
            </a:r>
          </a:p>
          <a:p>
            <a:r>
              <a:rPr lang="en-US" dirty="0" smtClean="0"/>
              <a:t>Creative and enterprising contributors</a:t>
            </a:r>
          </a:p>
          <a:p>
            <a:r>
              <a:rPr lang="en-US" dirty="0" smtClean="0"/>
              <a:t>Ethically informed citizens</a:t>
            </a: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284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Pedwar</a:t>
            </a:r>
            <a:r>
              <a:rPr lang="en-US" dirty="0" smtClean="0"/>
              <a:t> </a:t>
            </a:r>
            <a:r>
              <a:rPr lang="en-US" dirty="0" err="1" smtClean="0"/>
              <a:t>Pwrpas</a:t>
            </a:r>
            <a:r>
              <a:rPr lang="en-US" dirty="0" smtClean="0"/>
              <a:t> / Four purposes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981" y="688828"/>
            <a:ext cx="9210863" cy="6419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2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68974" y="849682"/>
            <a:ext cx="10592761" cy="706964"/>
          </a:xfrm>
        </p:spPr>
        <p:txBody>
          <a:bodyPr/>
          <a:lstStyle/>
          <a:p>
            <a:r>
              <a:rPr lang="en-US" dirty="0" smtClean="0"/>
              <a:t>TASG- Beth am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ddarllen</a:t>
            </a:r>
            <a:r>
              <a:rPr lang="en-US" dirty="0" smtClean="0"/>
              <a:t> y </a:t>
            </a:r>
            <a:r>
              <a:rPr lang="en-US" dirty="0" err="1" smtClean="0"/>
              <a:t>Maes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a </a:t>
            </a:r>
            <a:r>
              <a:rPr lang="en-US" dirty="0" err="1" smtClean="0"/>
              <a:t>Phrofiad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adnabod</a:t>
            </a:r>
            <a:r>
              <a:rPr lang="en-US" dirty="0" smtClean="0"/>
              <a:t> y </a:t>
            </a:r>
            <a:r>
              <a:rPr lang="en-US" dirty="0" err="1" smtClean="0"/>
              <a:t>cysyniadau</a:t>
            </a:r>
            <a:r>
              <a:rPr lang="en-US" dirty="0" smtClean="0"/>
              <a:t> </a:t>
            </a:r>
            <a:r>
              <a:rPr lang="en-US" dirty="0" err="1" smtClean="0"/>
              <a:t>allaweddol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333773" y="2603500"/>
            <a:ext cx="6367160" cy="3416300"/>
          </a:xfrm>
        </p:spPr>
        <p:txBody>
          <a:bodyPr>
            <a:noAutofit/>
          </a:bodyPr>
          <a:lstStyle/>
          <a:p>
            <a:r>
              <a:rPr lang="en-US" sz="2400" dirty="0">
                <a:hlinkClick r:id="rId2"/>
              </a:rPr>
              <a:t>https://</a:t>
            </a:r>
            <a:r>
              <a:rPr lang="en-US" sz="2400" dirty="0" smtClean="0">
                <a:hlinkClick r:id="rId2"/>
              </a:rPr>
              <a:t>hwb.gov.wales/cwricwlwm-i-gymru</a:t>
            </a:r>
            <a:endParaRPr lang="en-US" sz="2400" dirty="0" smtClean="0"/>
          </a:p>
          <a:p>
            <a:endParaRPr lang="en-US" sz="2400" dirty="0"/>
          </a:p>
          <a:p>
            <a:r>
              <a:rPr lang="en-US" sz="2400" dirty="0" err="1" smtClean="0"/>
              <a:t>Treuliwch</a:t>
            </a:r>
            <a:r>
              <a:rPr lang="en-US" sz="2400" dirty="0" smtClean="0"/>
              <a:t> </a:t>
            </a:r>
            <a:r>
              <a:rPr lang="en-US" sz="2400" dirty="0" err="1" smtClean="0"/>
              <a:t>rhyw</a:t>
            </a:r>
            <a:r>
              <a:rPr lang="en-US" sz="2400" dirty="0" smtClean="0"/>
              <a:t> 10 </a:t>
            </a:r>
            <a:r>
              <a:rPr lang="en-US" sz="2400" dirty="0" err="1" smtClean="0"/>
              <a:t>muned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dod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gyfarwydd</a:t>
            </a:r>
            <a:r>
              <a:rPr lang="en-US" sz="2400" dirty="0" smtClean="0"/>
              <a:t> </a:t>
            </a:r>
            <a:r>
              <a:rPr lang="en-US" sz="2400" dirty="0" err="1" smtClean="0"/>
              <a:t>a’r</a:t>
            </a:r>
            <a:r>
              <a:rPr lang="en-US" sz="2400" dirty="0" smtClean="0"/>
              <a:t> </a:t>
            </a:r>
            <a:r>
              <a:rPr lang="en-US" sz="2400" dirty="0" err="1" smtClean="0"/>
              <a:t>maes</a:t>
            </a:r>
            <a:r>
              <a:rPr lang="en-US" sz="2400" dirty="0" smtClean="0"/>
              <a:t> </a:t>
            </a:r>
            <a:r>
              <a:rPr lang="en-US" sz="2400" dirty="0" err="1" smtClean="0"/>
              <a:t>dysgu</a:t>
            </a:r>
            <a:r>
              <a:rPr lang="en-US" sz="2400" dirty="0" smtClean="0"/>
              <a:t> a </a:t>
            </a:r>
            <a:r>
              <a:rPr lang="en-US" sz="2400" dirty="0" err="1" smtClean="0"/>
              <a:t>phrofiad</a:t>
            </a:r>
            <a:endParaRPr lang="en-US" sz="2400" dirty="0"/>
          </a:p>
          <a:p>
            <a:endParaRPr lang="en-US" sz="2400" dirty="0" smtClean="0"/>
          </a:p>
          <a:p>
            <a:r>
              <a:rPr lang="en-US" sz="2400" dirty="0" smtClean="0"/>
              <a:t>Beth </a:t>
            </a:r>
            <a:r>
              <a:rPr lang="en-US" sz="2400" dirty="0" err="1" smtClean="0"/>
              <a:t>yw’r</a:t>
            </a:r>
            <a:r>
              <a:rPr lang="en-US" sz="2400" dirty="0" smtClean="0"/>
              <a:t> </a:t>
            </a:r>
            <a:r>
              <a:rPr lang="en-US" sz="2400" dirty="0" err="1" smtClean="0"/>
              <a:t>cysyniaidau</a:t>
            </a:r>
            <a:r>
              <a:rPr lang="en-US" sz="2400" dirty="0" smtClean="0"/>
              <a:t> </a:t>
            </a:r>
            <a:r>
              <a:rPr lang="en-US" sz="2400" dirty="0" err="1" smtClean="0"/>
              <a:t>allweddol</a:t>
            </a:r>
            <a:r>
              <a:rPr lang="en-US" sz="2400" dirty="0" smtClean="0"/>
              <a:t>?</a:t>
            </a:r>
          </a:p>
          <a:p>
            <a:r>
              <a:rPr lang="en-US" sz="2400" dirty="0" smtClean="0"/>
              <a:t>O </a:t>
            </a:r>
            <a:r>
              <a:rPr lang="en-US" sz="2400" dirty="0" err="1" smtClean="0"/>
              <a:t>ble</a:t>
            </a:r>
            <a:r>
              <a:rPr lang="en-US" sz="2400" dirty="0" smtClean="0"/>
              <a:t> </a:t>
            </a:r>
            <a:r>
              <a:rPr lang="en-US" sz="2400" dirty="0" err="1" smtClean="0"/>
              <a:t>mae</a:t>
            </a:r>
            <a:r>
              <a:rPr lang="en-US" sz="2400" dirty="0" smtClean="0"/>
              <a:t> </a:t>
            </a:r>
            <a:r>
              <a:rPr lang="en-US" sz="2400" dirty="0" err="1" smtClean="0"/>
              <a:t>rhain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deillio</a:t>
            </a:r>
            <a:r>
              <a:rPr lang="en-US" sz="2400" dirty="0" smtClean="0"/>
              <a:t>?</a:t>
            </a:r>
            <a:endParaRPr lang="en-US" sz="24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67000" t="52311" r="93" b="7859"/>
          <a:stretch/>
        </p:blipFill>
        <p:spPr>
          <a:xfrm>
            <a:off x="355599" y="2252133"/>
            <a:ext cx="4978174" cy="4199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283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Hyder </a:t>
            </a:r>
            <a:r>
              <a:rPr lang="en-GB" sz="2800" dirty="0" err="1"/>
              <a:t>athro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ddatblygu</a:t>
            </a:r>
            <a:r>
              <a:rPr lang="en-GB" sz="2800" dirty="0"/>
              <a:t> </a:t>
            </a:r>
            <a:r>
              <a:rPr lang="en-GB" sz="2800" dirty="0" err="1"/>
              <a:t>gwybodaeth</a:t>
            </a:r>
            <a:r>
              <a:rPr lang="en-GB" sz="2800" dirty="0"/>
              <a:t> a </a:t>
            </a:r>
            <a:r>
              <a:rPr lang="en-GB" sz="2800" dirty="0" err="1"/>
              <a:t>dealltwriaeth</a:t>
            </a:r>
            <a:r>
              <a:rPr lang="en-GB" sz="2800" dirty="0"/>
              <a:t> </a:t>
            </a:r>
            <a:r>
              <a:rPr lang="en-GB" sz="2800" dirty="0" err="1"/>
              <a:t>wyddonol</a:t>
            </a:r>
            <a:r>
              <a:rPr lang="en-GB" sz="2800" dirty="0"/>
              <a:t> </a:t>
            </a:r>
            <a:r>
              <a:rPr lang="en-GB" sz="2800" dirty="0" err="1"/>
              <a:t>dysgwyr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sz="2800" dirty="0" err="1" smtClean="0"/>
              <a:t>Gweithgaredd</a:t>
            </a:r>
            <a:r>
              <a:rPr lang="en-GB" sz="2800" dirty="0" smtClean="0"/>
              <a:t>: </a:t>
            </a:r>
            <a:r>
              <a:rPr lang="en-GB" sz="2800" dirty="0" err="1" smtClean="0"/>
              <a:t>Echdynnu</a:t>
            </a:r>
            <a:r>
              <a:rPr lang="en-GB" sz="2800" dirty="0" smtClean="0"/>
              <a:t> </a:t>
            </a:r>
            <a:r>
              <a:rPr lang="en-GB" sz="2800" dirty="0" err="1" smtClean="0"/>
              <a:t>syniadau</a:t>
            </a:r>
            <a:r>
              <a:rPr lang="en-GB" sz="2800" dirty="0" smtClean="0"/>
              <a:t> </a:t>
            </a:r>
            <a:r>
              <a:rPr lang="en-GB" sz="2800" dirty="0" err="1" smtClean="0"/>
              <a:t>cychwynol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hyrwyddo</a:t>
            </a:r>
            <a:r>
              <a:rPr lang="en-GB" sz="2800" dirty="0" smtClean="0"/>
              <a:t> </a:t>
            </a:r>
            <a:r>
              <a:rPr lang="en-GB" sz="2800" dirty="0" err="1" smtClean="0"/>
              <a:t>meddwl</a:t>
            </a:r>
            <a:r>
              <a:rPr lang="en-GB" sz="2800" dirty="0" smtClean="0"/>
              <a:t> a </a:t>
            </a:r>
            <a:r>
              <a:rPr lang="en-GB" sz="2800" dirty="0" err="1" smtClean="0"/>
              <a:t>siarad</a:t>
            </a:r>
            <a:r>
              <a:rPr lang="en-GB" sz="2800" dirty="0" smtClean="0"/>
              <a:t> am </a:t>
            </a:r>
            <a:r>
              <a:rPr lang="en-GB" sz="2800" dirty="0" err="1" smtClean="0"/>
              <a:t>gysyniadau</a:t>
            </a:r>
            <a:r>
              <a:rPr lang="en-GB" sz="2800" dirty="0" smtClean="0"/>
              <a:t> </a:t>
            </a:r>
            <a:r>
              <a:rPr lang="en-GB" sz="2800" dirty="0" err="1" smtClean="0"/>
              <a:t>gwyddonol</a:t>
            </a:r>
            <a:r>
              <a:rPr lang="en-GB" sz="2800" dirty="0" smtClean="0"/>
              <a:t> – </a:t>
            </a:r>
            <a:r>
              <a:rPr lang="en-GB" sz="2800" dirty="0" err="1" smtClean="0"/>
              <a:t>Cartwnau</a:t>
            </a:r>
            <a:r>
              <a:rPr lang="en-GB" sz="2800" dirty="0" smtClean="0"/>
              <a:t> </a:t>
            </a:r>
            <a:r>
              <a:rPr lang="en-GB" sz="2800" dirty="0" err="1" smtClean="0"/>
              <a:t>cysyniad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 err="1" smtClean="0"/>
              <a:t>Cytuno</a:t>
            </a:r>
            <a:r>
              <a:rPr lang="en-GB" sz="2800" dirty="0" smtClean="0"/>
              <a:t>? </a:t>
            </a:r>
            <a:r>
              <a:rPr lang="en-GB" sz="2800" dirty="0" err="1" smtClean="0"/>
              <a:t>Anghytuno</a:t>
            </a:r>
            <a:r>
              <a:rPr lang="en-GB" sz="2800" dirty="0" smtClean="0"/>
              <a:t>? </a:t>
            </a:r>
            <a:r>
              <a:rPr lang="en-GB" sz="2800" dirty="0" err="1" smtClean="0"/>
              <a:t>Ddim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siwr</a:t>
            </a:r>
            <a:r>
              <a:rPr lang="en-GB" sz="2800" dirty="0" smtClean="0"/>
              <a:t>? </a:t>
            </a:r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allwn</a:t>
            </a:r>
            <a:r>
              <a:rPr lang="en-GB" sz="2800" dirty="0" smtClean="0"/>
              <a:t> </a:t>
            </a:r>
            <a:r>
              <a:rPr lang="en-GB" sz="2800" dirty="0" err="1" smtClean="0"/>
              <a:t>fynd</a:t>
            </a:r>
            <a:r>
              <a:rPr lang="en-GB" sz="2800" dirty="0" smtClean="0"/>
              <a:t> </a:t>
            </a:r>
            <a:r>
              <a:rPr lang="en-GB" sz="2800" dirty="0" err="1" smtClean="0"/>
              <a:t>ati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ddarganfod</a:t>
            </a:r>
            <a:r>
              <a:rPr lang="en-GB" sz="2800" dirty="0" smtClean="0"/>
              <a:t> </a:t>
            </a:r>
            <a:r>
              <a:rPr lang="en-GB" sz="2800" dirty="0" err="1" smtClean="0"/>
              <a:t>mwy</a:t>
            </a:r>
            <a:r>
              <a:rPr lang="en-GB" sz="2800" dirty="0" smtClean="0"/>
              <a:t>?</a:t>
            </a:r>
          </a:p>
          <a:p>
            <a:endParaRPr lang="en-GB" sz="2800" dirty="0"/>
          </a:p>
          <a:p>
            <a:r>
              <a:rPr lang="en-GB" sz="2800" dirty="0"/>
              <a:t>“The Science You Need to Know”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/>
              <a:t>Moodle</a:t>
            </a:r>
          </a:p>
          <a:p>
            <a:endParaRPr lang="en-GB" dirty="0" smtClean="0"/>
          </a:p>
          <a:p>
            <a:endParaRPr lang="en-GB" i="1" dirty="0" smtClean="0"/>
          </a:p>
          <a:p>
            <a:pPr marL="109728" indent="0">
              <a:buNone/>
            </a:pPr>
            <a:endParaRPr lang="en-GB" i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91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9967" y="-527371"/>
            <a:ext cx="12605106" cy="8071543"/>
          </a:xfrm>
        </p:spPr>
      </p:pic>
    </p:spTree>
    <p:extLst>
      <p:ext uri="{BB962C8B-B14F-4D97-AF65-F5344CB8AC3E}">
        <p14:creationId xmlns:p14="http://schemas.microsoft.com/office/powerpoint/2010/main" val="87094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965" y="542441"/>
            <a:ext cx="10104705" cy="671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22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Geirfa’r</a:t>
            </a:r>
            <a:r>
              <a:rPr lang="en-GB" dirty="0" smtClean="0"/>
              <a:t> Model </a:t>
            </a:r>
            <a:r>
              <a:rPr lang="en-GB" dirty="0" err="1" smtClean="0"/>
              <a:t>Ymholi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122764"/>
          </a:xfrm>
        </p:spPr>
        <p:txBody>
          <a:bodyPr>
            <a:normAutofit/>
          </a:bodyPr>
          <a:lstStyle/>
          <a:p>
            <a:r>
              <a:rPr lang="en-GB" sz="2000" dirty="0" err="1" smtClean="0"/>
              <a:t>Profiad</a:t>
            </a:r>
            <a:r>
              <a:rPr lang="en-GB" sz="2000" dirty="0" smtClean="0"/>
              <a:t> </a:t>
            </a:r>
            <a:r>
              <a:rPr lang="en-GB" sz="2000" dirty="0" err="1" smtClean="0"/>
              <a:t>newydd</a:t>
            </a:r>
            <a:r>
              <a:rPr lang="en-GB" sz="2000" dirty="0" smtClean="0"/>
              <a:t>/ </a:t>
            </a:r>
            <a:r>
              <a:rPr lang="en-GB" sz="2000" dirty="0" err="1" smtClean="0"/>
              <a:t>Cwestiwn</a:t>
            </a:r>
            <a:r>
              <a:rPr lang="en-GB" sz="2000" dirty="0" smtClean="0"/>
              <a:t> </a:t>
            </a:r>
            <a:r>
              <a:rPr lang="en-GB" sz="2000" dirty="0" err="1" smtClean="0"/>
              <a:t>ymholi</a:t>
            </a:r>
            <a:endParaRPr lang="en-GB" sz="2000" dirty="0" smtClean="0"/>
          </a:p>
          <a:p>
            <a:r>
              <a:rPr lang="en-GB" sz="2000" dirty="0" err="1" smtClean="0"/>
              <a:t>Damcaniaeth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sail </a:t>
            </a:r>
            <a:r>
              <a:rPr lang="en-GB" sz="2000" dirty="0" err="1" smtClean="0"/>
              <a:t>profiad</a:t>
            </a:r>
            <a:r>
              <a:rPr lang="en-GB" sz="2000" dirty="0" smtClean="0"/>
              <a:t> </a:t>
            </a:r>
            <a:r>
              <a:rPr lang="en-GB" sz="2000" dirty="0" err="1" smtClean="0"/>
              <a:t>hyd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hyn</a:t>
            </a:r>
            <a:endParaRPr lang="en-GB" sz="2000" dirty="0" smtClean="0"/>
          </a:p>
          <a:p>
            <a:r>
              <a:rPr lang="en-GB" sz="2000" dirty="0" err="1" smtClean="0"/>
              <a:t>Rhagfynegiad</a:t>
            </a:r>
            <a:endParaRPr lang="en-GB" sz="2000" dirty="0" smtClean="0"/>
          </a:p>
          <a:p>
            <a:r>
              <a:rPr lang="en-GB" sz="2000" dirty="0" err="1" smtClean="0"/>
              <a:t>Cynllunio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gasglu</a:t>
            </a:r>
            <a:r>
              <a:rPr lang="en-GB" sz="2000" dirty="0" smtClean="0"/>
              <a:t> </a:t>
            </a:r>
            <a:r>
              <a:rPr lang="en-GB" sz="2000" dirty="0" err="1" smtClean="0"/>
              <a:t>tystiolaeth</a:t>
            </a:r>
            <a:endParaRPr lang="en-GB" sz="2000" dirty="0" smtClean="0"/>
          </a:p>
          <a:p>
            <a:r>
              <a:rPr lang="en-GB" sz="2000" dirty="0" err="1" smtClean="0"/>
              <a:t>Trafod</a:t>
            </a:r>
            <a:r>
              <a:rPr lang="en-GB" sz="2000" dirty="0" smtClean="0"/>
              <a:t> y </a:t>
            </a:r>
            <a:r>
              <a:rPr lang="en-GB" sz="2000" dirty="0" err="1" smtClean="0"/>
              <a:t>canlyniadau</a:t>
            </a:r>
            <a:r>
              <a:rPr lang="en-GB" sz="2000" dirty="0" smtClean="0"/>
              <a:t> </a:t>
            </a:r>
            <a:r>
              <a:rPr lang="en-GB" sz="2000" dirty="0" err="1" smtClean="0"/>
              <a:t>a’u</a:t>
            </a:r>
            <a:r>
              <a:rPr lang="en-GB" sz="2000" dirty="0" smtClean="0"/>
              <a:t> </a:t>
            </a:r>
            <a:r>
              <a:rPr lang="en-GB" sz="2000" dirty="0" err="1" smtClean="0"/>
              <a:t>cymharu</a:t>
            </a:r>
            <a:r>
              <a:rPr lang="en-GB" sz="2000" dirty="0" smtClean="0"/>
              <a:t> </a:t>
            </a:r>
            <a:r>
              <a:rPr lang="en-GB" sz="2000" dirty="0" err="1" smtClean="0"/>
              <a:t>gyda’r</a:t>
            </a:r>
            <a:r>
              <a:rPr lang="en-GB" sz="2000" dirty="0" smtClean="0"/>
              <a:t> </a:t>
            </a:r>
            <a:r>
              <a:rPr lang="en-GB" sz="2000" dirty="0" err="1" smtClean="0"/>
              <a:t>rhagfynegiad</a:t>
            </a:r>
            <a:endParaRPr lang="en-GB" sz="2000" dirty="0" smtClean="0"/>
          </a:p>
          <a:p>
            <a:r>
              <a:rPr lang="en-GB" sz="2000" dirty="0" err="1" smtClean="0"/>
              <a:t>Dod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gasgliad</a:t>
            </a:r>
            <a:r>
              <a:rPr lang="en-GB" sz="2000" dirty="0" smtClean="0"/>
              <a:t> </a:t>
            </a:r>
            <a:r>
              <a:rPr lang="en-GB" sz="2000" dirty="0" err="1" smtClean="0"/>
              <a:t>wrth</a:t>
            </a:r>
            <a:r>
              <a:rPr lang="en-GB" sz="2000" dirty="0" smtClean="0"/>
              <a:t> </a:t>
            </a:r>
            <a:r>
              <a:rPr lang="en-GB" sz="2000" dirty="0" err="1" smtClean="0"/>
              <a:t>feddwl</a:t>
            </a:r>
            <a:r>
              <a:rPr lang="en-GB" sz="2000" dirty="0" smtClean="0"/>
              <a:t> am </a:t>
            </a:r>
            <a:r>
              <a:rPr lang="en-GB" sz="2000" dirty="0" err="1" smtClean="0"/>
              <a:t>syniadau</a:t>
            </a:r>
            <a:r>
              <a:rPr lang="en-GB" sz="2000" dirty="0" smtClean="0"/>
              <a:t> </a:t>
            </a:r>
            <a:r>
              <a:rPr lang="en-GB" sz="2000" dirty="0" err="1" smtClean="0"/>
              <a:t>gwreiddiol</a:t>
            </a:r>
            <a:endParaRPr lang="en-GB" sz="2000" dirty="0" smtClean="0"/>
          </a:p>
          <a:p>
            <a:r>
              <a:rPr lang="en-GB" sz="2000" dirty="0" err="1" smtClean="0"/>
              <a:t>Cysylltiad</a:t>
            </a:r>
            <a:r>
              <a:rPr lang="en-GB" sz="2000" dirty="0" smtClean="0"/>
              <a:t> – </a:t>
            </a:r>
            <a:r>
              <a:rPr lang="en-GB" sz="2000" dirty="0" err="1" smtClean="0"/>
              <a:t>atgyfnerthu</a:t>
            </a:r>
            <a:r>
              <a:rPr lang="en-GB" sz="2000" dirty="0" smtClean="0"/>
              <a:t> </a:t>
            </a:r>
            <a:r>
              <a:rPr lang="en-GB" sz="2000" dirty="0" err="1" smtClean="0"/>
              <a:t>syniadau</a:t>
            </a:r>
            <a:r>
              <a:rPr lang="en-GB" sz="2000" dirty="0" smtClean="0"/>
              <a:t> </a:t>
            </a:r>
            <a:r>
              <a:rPr lang="en-GB" sz="2000" dirty="0" err="1" smtClean="0"/>
              <a:t>gwreiddiol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 smtClean="0"/>
              <a:t>meddwl</a:t>
            </a:r>
            <a:r>
              <a:rPr lang="en-GB" sz="2000" dirty="0" smtClean="0"/>
              <a:t> am </a:t>
            </a:r>
            <a:r>
              <a:rPr lang="en-GB" sz="2000" dirty="0" err="1" smtClean="0"/>
              <a:t>syniadau</a:t>
            </a:r>
            <a:r>
              <a:rPr lang="en-GB" sz="2000" dirty="0" smtClean="0"/>
              <a:t> </a:t>
            </a:r>
            <a:r>
              <a:rPr lang="en-GB" sz="2000" dirty="0" err="1" smtClean="0"/>
              <a:t>newydd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sail </a:t>
            </a:r>
            <a:r>
              <a:rPr lang="en-GB" sz="2000" dirty="0" err="1" smtClean="0"/>
              <a:t>tystiolaeth</a:t>
            </a:r>
            <a:endParaRPr lang="en-GB" sz="2000" dirty="0" smtClean="0"/>
          </a:p>
          <a:p>
            <a:r>
              <a:rPr lang="en-GB" sz="2000" dirty="0" err="1" smtClean="0"/>
              <a:t>Symud</a:t>
            </a:r>
            <a:r>
              <a:rPr lang="en-GB" sz="2000" dirty="0" smtClean="0"/>
              <a:t> </a:t>
            </a:r>
            <a:r>
              <a:rPr lang="en-GB" sz="2000" dirty="0" err="1" smtClean="0"/>
              <a:t>tuag</a:t>
            </a:r>
            <a:r>
              <a:rPr lang="en-GB" sz="2000" dirty="0" smtClean="0"/>
              <a:t> at y </a:t>
            </a:r>
            <a:r>
              <a:rPr lang="en-GB" sz="2000" dirty="0" err="1" smtClean="0"/>
              <a:t>syniad</a:t>
            </a:r>
            <a:r>
              <a:rPr lang="en-GB" sz="2000" dirty="0" smtClean="0"/>
              <a:t> </a:t>
            </a:r>
            <a:r>
              <a:rPr lang="en-GB" sz="2000" dirty="0" err="1" smtClean="0"/>
              <a:t>mawr</a:t>
            </a:r>
            <a:endParaRPr lang="en-GB" sz="20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1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2246313" y="765175"/>
            <a:ext cx="7924800" cy="1143000"/>
          </a:xfrm>
        </p:spPr>
        <p:txBody>
          <a:bodyPr>
            <a:normAutofit fontScale="90000"/>
          </a:bodyPr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Gweithgaredd </a:t>
            </a:r>
            <a:br>
              <a:rPr lang="en-GB" altLang="en-US" smtClean="0">
                <a:ea typeface="ＭＳ Ｐゴシック" panose="020B0600070205080204" pitchFamily="34" charset="-128"/>
              </a:rPr>
            </a:br>
            <a:r>
              <a:rPr lang="en-GB" altLang="en-US" smtClean="0">
                <a:ea typeface="ＭＳ Ｐゴシック" panose="020B0600070205080204" pitchFamily="34" charset="-128"/>
              </a:rPr>
              <a:t>“ i fyny (lan) ac i lawr”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812370" y="2017294"/>
            <a:ext cx="11379630" cy="3948629"/>
          </a:xfrm>
        </p:spPr>
        <p:txBody>
          <a:bodyPr>
            <a:noAutofit/>
          </a:bodyPr>
          <a:lstStyle/>
          <a:p>
            <a:pPr marL="533400" indent="-533400"/>
            <a:r>
              <a:rPr lang="en-GB" altLang="en-US" sz="2400" dirty="0" err="1">
                <a:ea typeface="ＭＳ Ｐゴシック" panose="020B0600070205080204" pitchFamily="34" charset="-128"/>
              </a:rPr>
              <a:t>Gwaith</a:t>
            </a:r>
            <a:r>
              <a:rPr lang="en-GB" altLang="en-US" sz="2400" dirty="0">
                <a:ea typeface="ＭＳ Ｐゴシック" panose="020B0600070205080204" pitchFamily="34" charset="-128"/>
              </a:rPr>
              <a:t> p</a:t>
            </a:r>
            <a:r>
              <a:rPr lang="en-US" altLang="en-US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â</a:t>
            </a:r>
            <a:r>
              <a:rPr lang="en-GB" altLang="en-US" sz="2400" dirty="0">
                <a:ea typeface="ＭＳ Ｐゴシック" panose="020B0600070205080204" pitchFamily="34" charset="-128"/>
              </a:rPr>
              <a:t>r</a:t>
            </a:r>
          </a:p>
          <a:p>
            <a:pPr marL="533400" indent="-533400">
              <a:buFont typeface="Wingdings" panose="05000000000000000000" pitchFamily="2" charset="2"/>
              <a:buAutoNum type="arabicPeriod"/>
            </a:pPr>
            <a:r>
              <a:rPr lang="en-GB" altLang="en-US" sz="2400" dirty="0" err="1">
                <a:ea typeface="ＭＳ Ｐゴシック" panose="020B0600070205080204" pitchFamily="34" charset="-128"/>
              </a:rPr>
              <a:t>Arllwyswch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lemon</a:t>
            </a:r>
            <a:r>
              <a:rPr lang="en-US" altLang="en-US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400" dirty="0">
                <a:ea typeface="ＭＳ Ｐゴシック" panose="020B0600070205080204" pitchFamily="34" charset="-128"/>
              </a:rPr>
              <a:t>d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i’r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gwydr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a 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chofnodwch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sz="2400" dirty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byddech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annog</a:t>
            </a:r>
            <a:r>
              <a:rPr lang="en-GB" altLang="en-US" sz="2400" dirty="0">
                <a:ea typeface="ＭＳ Ｐゴシック" panose="020B0600070205080204" pitchFamily="34" charset="-128"/>
              </a:rPr>
              <a:t> plant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brofi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effaith</a:t>
            </a:r>
            <a:r>
              <a:rPr lang="en-GB" altLang="en-US" sz="2400" dirty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nwy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>
                <a:ea typeface="ＭＳ Ｐゴシック" panose="020B0600070205080204" pitchFamily="34" charset="-128"/>
              </a:rPr>
              <a:t> y lemon</a:t>
            </a:r>
            <a:r>
              <a:rPr lang="en-US" altLang="en-US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400" dirty="0">
                <a:ea typeface="ＭＳ Ｐゴシック" panose="020B0600070205080204" pitchFamily="34" charset="-128"/>
              </a:rPr>
              <a:t>d.</a:t>
            </a:r>
          </a:p>
          <a:p>
            <a:pPr marL="533400" indent="-533400">
              <a:buFont typeface="Wingdings" panose="05000000000000000000" pitchFamily="2" charset="2"/>
              <a:buAutoNum type="arabicPeriod"/>
            </a:pPr>
            <a:r>
              <a:rPr lang="en-GB" altLang="en-US" sz="2400" dirty="0" err="1">
                <a:ea typeface="ＭＳ Ｐゴシック" panose="020B0600070205080204" pitchFamily="34" charset="-128"/>
              </a:rPr>
              <a:t>Gollyngwch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rhesin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i’r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lemoned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arsylwch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, 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cofnodwch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gyda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lluniau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/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labelu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beth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ea typeface="ＭＳ Ｐゴシック" panose="020B0600070205080204" pitchFamily="34" charset="-128"/>
              </a:rPr>
              <a:t>digwydd</a:t>
            </a:r>
            <a:r>
              <a:rPr lang="en-GB" altLang="en-US" sz="2400" dirty="0"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sz="2400" dirty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gellir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defnyddio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eich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arsylwadau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fel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athro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annog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sgiliau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arsylwi</a:t>
            </a:r>
            <a:r>
              <a:rPr lang="en-GB" altLang="en-US" sz="2400" dirty="0">
                <a:ea typeface="ＭＳ Ｐゴシック" panose="020B0600070205080204" pitchFamily="34" charset="-128"/>
              </a:rPr>
              <a:t> a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en-US" sz="2400" dirty="0">
                <a:ea typeface="ＭＳ Ｐゴシック" panose="020B0600070205080204" pitchFamily="34" charset="-128"/>
              </a:rPr>
              <a:t> y plant.</a:t>
            </a:r>
          </a:p>
          <a:p>
            <a:pPr marL="533400" indent="-533400">
              <a:buFont typeface="Wingdings" panose="05000000000000000000" pitchFamily="2" charset="2"/>
              <a:buAutoNum type="arabicPeriod"/>
            </a:pPr>
            <a:r>
              <a:rPr lang="en-GB" altLang="en-US" sz="2400" dirty="0" err="1">
                <a:ea typeface="ＭＳ Ｐゴシック" panose="020B0600070205080204" pitchFamily="34" charset="-128"/>
              </a:rPr>
              <a:t>Rhestrwch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gwestiynau</a:t>
            </a:r>
            <a:r>
              <a:rPr lang="en-GB" altLang="en-US" sz="2400" dirty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gellir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eu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gofyn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annog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arsylwadau’r</a:t>
            </a:r>
            <a:r>
              <a:rPr lang="en-GB" altLang="en-US" sz="2400" dirty="0">
                <a:ea typeface="ＭＳ Ｐゴシック" panose="020B0600070205080204" pitchFamily="34" charset="-128"/>
              </a:rPr>
              <a:t> plant –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beth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ddylen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nhw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sylwi</a:t>
            </a:r>
            <a:r>
              <a:rPr lang="en-GB" altLang="en-US" sz="2400" dirty="0">
                <a:ea typeface="ＭＳ Ｐゴシック" panose="020B0600070205080204" pitchFamily="34" charset="-128"/>
              </a:rPr>
              <a:t>?</a:t>
            </a:r>
          </a:p>
          <a:p>
            <a:pPr marL="533400" indent="-533400">
              <a:buFont typeface="Wingdings" panose="05000000000000000000" pitchFamily="2" charset="2"/>
              <a:buAutoNum type="arabicPeriod"/>
            </a:pPr>
            <a:r>
              <a:rPr lang="en-GB" altLang="en-US" sz="2400" dirty="0" err="1">
                <a:ea typeface="ＭＳ Ｐゴシック" panose="020B0600070205080204" pitchFamily="34" charset="-128"/>
              </a:rPr>
              <a:t>Cymysgwch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y lemon</a:t>
            </a:r>
            <a:r>
              <a:rPr lang="en-US" altLang="en-US" sz="2400" dirty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2400" dirty="0">
                <a:ea typeface="ＭＳ Ｐゴシック" panose="020B0600070205080204" pitchFamily="34" charset="-128"/>
              </a:rPr>
              <a:t>d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fel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nad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oes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nwy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swigod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sz="2400" dirty="0"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gellir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defnyddio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annog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arsylwadau’r</a:t>
            </a:r>
            <a:r>
              <a:rPr lang="en-GB" altLang="en-US" sz="2400" dirty="0">
                <a:ea typeface="ＭＳ Ｐゴシック" panose="020B0600070205080204" pitchFamily="34" charset="-128"/>
              </a:rPr>
              <a:t> plant? A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ydyn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nhw’n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gallu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esbonio’r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gwahaniaeth</a:t>
            </a:r>
            <a:r>
              <a:rPr lang="en-GB" altLang="en-US" sz="2400" dirty="0">
                <a:ea typeface="ＭＳ Ｐゴシック" panose="020B0600070205080204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4284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Cwestiynau i’w gofyn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619932" y="2333736"/>
            <a:ext cx="11050291" cy="3281741"/>
          </a:xfrm>
        </p:spPr>
        <p:txBody>
          <a:bodyPr>
            <a:noAutofit/>
          </a:bodyPr>
          <a:lstStyle/>
          <a:p>
            <a:r>
              <a:rPr lang="en-GB" altLang="en-US" sz="3600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swigod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teimlo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eich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wyneb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?</a:t>
            </a:r>
          </a:p>
          <a:p>
            <a:r>
              <a:rPr lang="en-GB" altLang="en-US" sz="3600" dirty="0" smtClean="0">
                <a:ea typeface="ＭＳ Ｐゴシック" panose="020B0600070205080204" pitchFamily="34" charset="-128"/>
              </a:rPr>
              <a:t>Beth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ydych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chi’n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gallu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ei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weld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y lemon</a:t>
            </a:r>
            <a:r>
              <a:rPr lang="en-US" altLang="en-US" sz="36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d?</a:t>
            </a:r>
          </a:p>
          <a:p>
            <a:r>
              <a:rPr lang="en-GB" altLang="en-US" sz="3600" dirty="0" smtClean="0">
                <a:ea typeface="ＭＳ Ｐゴシック" panose="020B0600070205080204" pitchFamily="34" charset="-128"/>
              </a:rPr>
              <a:t>Pam y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credwch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fod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rhesin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mynd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fyny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(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lan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) a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lawr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?</a:t>
            </a:r>
          </a:p>
          <a:p>
            <a:r>
              <a:rPr lang="en-GB" altLang="en-US" sz="3600" dirty="0" smtClean="0">
                <a:ea typeface="ＭＳ Ｐゴシック" panose="020B0600070205080204" pitchFamily="34" charset="-128"/>
              </a:rPr>
              <a:t>Beth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digwydd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pan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rydych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dirty="0" err="1" smtClean="0">
                <a:ea typeface="ＭＳ Ｐゴシック" panose="020B0600070205080204" pitchFamily="34" charset="-128"/>
              </a:rPr>
              <a:t>cymysgu’r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 lemon</a:t>
            </a:r>
            <a:r>
              <a:rPr lang="en-US" altLang="en-US" sz="3600" dirty="0" smtClean="0">
                <a:ea typeface="ＭＳ Ｐゴシック" panose="020B0600070205080204" pitchFamily="34" charset="-128"/>
                <a:cs typeface="Arial" panose="020B0604020202020204" pitchFamily="34" charset="0"/>
              </a:rPr>
              <a:t>ê</a:t>
            </a:r>
            <a:r>
              <a:rPr lang="en-GB" altLang="en-US" sz="3600" dirty="0" smtClean="0">
                <a:ea typeface="ＭＳ Ｐゴシック" panose="020B0600070205080204" pitchFamily="34" charset="-128"/>
              </a:rPr>
              <a:t>d?</a:t>
            </a:r>
          </a:p>
        </p:txBody>
      </p:sp>
    </p:spTree>
    <p:extLst>
      <p:ext uri="{BB962C8B-B14F-4D97-AF65-F5344CB8AC3E}">
        <p14:creationId xmlns:p14="http://schemas.microsoft.com/office/powerpoint/2010/main" val="64489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166938" y="714376"/>
            <a:ext cx="8043862" cy="1190625"/>
          </a:xfrm>
          <a:prstGeom prst="roundRect">
            <a:avLst>
              <a:gd name="adj" fmla="val 50000"/>
            </a:avLst>
          </a:prstGeom>
        </p:spPr>
        <p:txBody>
          <a:bodyPr>
            <a:normAutofit fontScale="90000"/>
          </a:bodyPr>
          <a:lstStyle/>
          <a:p>
            <a:r>
              <a:rPr lang="en-GB" altLang="en-US" sz="2800">
                <a:ea typeface="ＭＳ Ｐゴシック" panose="020B0600070205080204" pitchFamily="34" charset="-128"/>
              </a:rPr>
              <a:t>Edrych, Meddwl a Siarad ar gyfer dysgu gweithredol yn y Cyfnod Sylfaen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190786" y="2183970"/>
            <a:ext cx="8229600" cy="4102291"/>
          </a:xfrm>
        </p:spPr>
        <p:txBody>
          <a:bodyPr>
            <a:normAutofit fontScale="85000" lnSpcReduction="20000"/>
          </a:bodyPr>
          <a:lstStyle/>
          <a:p>
            <a:pPr eaLnBrk="1" hangingPunct="1"/>
            <a:endParaRPr lang="en-GB" altLang="en-US" b="1" i="1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3600" b="1" i="1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trafod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dadlau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cael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hyrwyddo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mewn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cyd-destunau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cyd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er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mwyn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cefnogi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dysgwyr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3600" b="1" i="1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addasu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datblygu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syniadau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.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3600" b="1" i="1" dirty="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cysyniad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phwrpas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synnwyr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unigol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cael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hyrwyddo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gyda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hyn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amrywio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ôl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man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cychwyn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pob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600" b="1" i="1" dirty="0" err="1" smtClean="0">
                <a:ea typeface="ＭＳ Ｐゴシック" panose="020B0600070205080204" pitchFamily="34" charset="-128"/>
              </a:rPr>
              <a:t>dysgwr</a:t>
            </a:r>
            <a:r>
              <a:rPr lang="en-GB" altLang="en-US" sz="3600" b="1" i="1" dirty="0" smtClean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i="1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5031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90708" y="1327150"/>
            <a:ext cx="8825659" cy="3416300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sz="4400" dirty="0"/>
          </a:p>
          <a:p>
            <a:r>
              <a:rPr lang="en-GB" sz="4400" dirty="0"/>
              <a:t>Beth </a:t>
            </a:r>
            <a:r>
              <a:rPr lang="en-GB" sz="4400" dirty="0" err="1"/>
              <a:t>sydd</a:t>
            </a:r>
            <a:r>
              <a:rPr lang="en-GB" sz="4400" dirty="0"/>
              <a:t> </a:t>
            </a:r>
            <a:r>
              <a:rPr lang="en-GB" sz="4400" dirty="0" err="1"/>
              <a:t>yn</a:t>
            </a:r>
            <a:r>
              <a:rPr lang="en-GB" sz="4400" dirty="0"/>
              <a:t> y </a:t>
            </a:r>
            <a:r>
              <a:rPr lang="en-GB" sz="4400" dirty="0" err="1"/>
              <a:t>bocs</a:t>
            </a:r>
            <a:r>
              <a:rPr lang="en-GB" sz="4400" dirty="0" smtClean="0"/>
              <a:t>?</a:t>
            </a:r>
          </a:p>
          <a:p>
            <a:endParaRPr lang="en-GB" sz="4400" dirty="0"/>
          </a:p>
          <a:p>
            <a:r>
              <a:rPr lang="en-GB" sz="4400" dirty="0" err="1" smtClean="0"/>
              <a:t>Llaeth</a:t>
            </a:r>
            <a:r>
              <a:rPr lang="en-GB" sz="4400" dirty="0" smtClean="0"/>
              <a:t> </a:t>
            </a:r>
            <a:r>
              <a:rPr lang="en-GB" sz="4400" dirty="0" err="1" smtClean="0"/>
              <a:t>sy’n</a:t>
            </a:r>
            <a:r>
              <a:rPr lang="en-GB" sz="4400" dirty="0" smtClean="0"/>
              <a:t> </a:t>
            </a:r>
            <a:r>
              <a:rPr lang="en-GB" sz="4400" dirty="0" err="1" smtClean="0"/>
              <a:t>dawnsio</a:t>
            </a:r>
            <a:r>
              <a:rPr lang="en-GB" sz="4400" dirty="0" smtClean="0"/>
              <a:t>?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73238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254500"/>
          </a:xfrm>
        </p:spPr>
        <p:txBody>
          <a:bodyPr>
            <a:normAutofit fontScale="62500" lnSpcReduction="20000"/>
          </a:bodyPr>
          <a:lstStyle/>
          <a:p>
            <a:pPr marL="109728" indent="0">
              <a:buNone/>
            </a:pPr>
            <a:r>
              <a:rPr lang="en-GB" sz="3100" u="sng" dirty="0" smtClean="0"/>
              <a:t>STEM </a:t>
            </a:r>
            <a:r>
              <a:rPr lang="en-GB" sz="3100" u="sng" dirty="0"/>
              <a:t>LINKS </a:t>
            </a:r>
            <a:r>
              <a:rPr lang="en-GB" sz="3100" u="sng" dirty="0" smtClean="0"/>
              <a:t>2018</a:t>
            </a:r>
            <a:endParaRPr lang="en-GB" sz="3100" dirty="0"/>
          </a:p>
          <a:p>
            <a:r>
              <a:rPr lang="en-GB" sz="3100" u="sng" dirty="0">
                <a:hlinkClick r:id="rId2"/>
              </a:rPr>
              <a:t>https://</a:t>
            </a:r>
            <a:r>
              <a:rPr lang="en-GB" sz="3100" u="sng" dirty="0" smtClean="0">
                <a:hlinkClick r:id="rId2"/>
              </a:rPr>
              <a:t>www.stem.org.uk/cross-curricular-topics-resources</a:t>
            </a:r>
            <a:endParaRPr lang="en-GB" sz="3100" dirty="0"/>
          </a:p>
          <a:p>
            <a:pPr marL="109728" indent="0">
              <a:buNone/>
            </a:pPr>
            <a:r>
              <a:rPr lang="en-GB" sz="3100" u="sng" dirty="0" smtClean="0"/>
              <a:t>HWB </a:t>
            </a:r>
            <a:r>
              <a:rPr lang="en-GB" sz="3100" u="sng" dirty="0"/>
              <a:t>SCIENCE</a:t>
            </a:r>
            <a:endParaRPr lang="en-GB" sz="3100" dirty="0"/>
          </a:p>
          <a:p>
            <a:r>
              <a:rPr lang="en-GB" sz="3100" u="sng" dirty="0">
                <a:hlinkClick r:id="rId3" invalidUrl="http://hwb.wales.gov.uk/Resources/browse?sort=recommendation&amp;language=en&amp;category=Focus on Science&amp;tags=Year of Science&amp;tags=Focus on Science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sz="3100" dirty="0"/>
          </a:p>
          <a:p>
            <a:pPr marL="109728" indent="0">
              <a:buNone/>
            </a:pPr>
            <a:r>
              <a:rPr lang="en-GB" sz="3100" u="sng" dirty="0" smtClean="0"/>
              <a:t>The Crunch</a:t>
            </a:r>
          </a:p>
          <a:p>
            <a:r>
              <a:rPr lang="en-GB" sz="3100" b="1" u="sng" dirty="0" smtClean="0">
                <a:hlinkClick r:id="rId4"/>
              </a:rPr>
              <a:t>thecrunch.wellcome.ac.uk/schools</a:t>
            </a:r>
            <a:endParaRPr lang="en-GB" sz="3100" b="1" u="sng" dirty="0" smtClean="0"/>
          </a:p>
          <a:p>
            <a:pPr marL="109728" indent="0">
              <a:buNone/>
            </a:pPr>
            <a:r>
              <a:rPr lang="en-GB" sz="3100" b="1" u="sng" dirty="0" smtClean="0"/>
              <a:t>Crest Star Science</a:t>
            </a:r>
          </a:p>
          <a:p>
            <a:r>
              <a:rPr lang="en-GB" sz="3100" dirty="0" smtClean="0">
                <a:hlinkClick r:id="rId5"/>
              </a:rPr>
              <a:t>http</a:t>
            </a:r>
            <a:r>
              <a:rPr lang="en-GB" sz="3100" dirty="0">
                <a:hlinkClick r:id="rId5"/>
              </a:rPr>
              <a:t>://www.crestawards.org/all-star-activities</a:t>
            </a:r>
            <a:r>
              <a:rPr lang="en-GB" sz="3100" dirty="0" smtClean="0">
                <a:hlinkClick r:id="rId5"/>
              </a:rPr>
              <a:t>/</a:t>
            </a:r>
            <a:endParaRPr lang="en-GB" sz="3100" u="sng" dirty="0" smtClean="0">
              <a:hlinkClick r:id="rId6"/>
            </a:endParaRPr>
          </a:p>
          <a:p>
            <a:pPr marL="109728" indent="0">
              <a:buNone/>
            </a:pPr>
            <a:r>
              <a:rPr lang="en-GB" sz="3100" b="1" u="sng" dirty="0" smtClean="0"/>
              <a:t>EXPLORIFY</a:t>
            </a:r>
            <a:endParaRPr lang="en-GB" sz="3100" u="sng" dirty="0">
              <a:hlinkClick r:id="rId6"/>
            </a:endParaRPr>
          </a:p>
          <a:p>
            <a:r>
              <a:rPr lang="en-GB" sz="3100" u="sng" dirty="0" smtClean="0">
                <a:hlinkClick r:id="rId6"/>
              </a:rPr>
              <a:t>https</a:t>
            </a:r>
            <a:r>
              <a:rPr lang="en-GB" sz="3100" u="sng" dirty="0">
                <a:hlinkClick r:id="rId6"/>
              </a:rPr>
              <a:t>://explorify.wellcome.ac.uk/</a:t>
            </a:r>
            <a:endParaRPr lang="en-GB" sz="3100" dirty="0"/>
          </a:p>
          <a:p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03138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TECHNOLEG a THU HWNT! 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10046446" cy="576262"/>
          </a:xfrm>
        </p:spPr>
        <p:txBody>
          <a:bodyPr/>
          <a:lstStyle/>
          <a:p>
            <a:r>
              <a:rPr lang="en-US" sz="3200" b="1" dirty="0" smtClean="0"/>
              <a:t>Beth am </a:t>
            </a:r>
            <a:r>
              <a:rPr lang="en-US" sz="3200" b="1" dirty="0" err="1" smtClean="0"/>
              <a:t>pethau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tu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hwnt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i</a:t>
            </a:r>
            <a:r>
              <a:rPr lang="en-US" sz="3200" b="1" dirty="0" smtClean="0"/>
              <a:t> </a:t>
            </a:r>
            <a:r>
              <a:rPr lang="en-US" sz="3200" b="1" dirty="0" err="1"/>
              <a:t>w</a:t>
            </a:r>
            <a:r>
              <a:rPr lang="en-US" sz="3200" b="1" dirty="0" err="1" smtClean="0"/>
              <a:t>yddoniaeth</a:t>
            </a:r>
            <a:r>
              <a:rPr lang="en-US" sz="3200" b="1" dirty="0" smtClean="0"/>
              <a:t>?</a:t>
            </a:r>
            <a:endParaRPr lang="en-US" sz="32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3" y="3408362"/>
            <a:ext cx="9001417" cy="2840039"/>
          </a:xfrm>
        </p:spPr>
        <p:txBody>
          <a:bodyPr/>
          <a:lstStyle/>
          <a:p>
            <a:r>
              <a:rPr lang="en-US" sz="2400" dirty="0" err="1" smtClean="0"/>
              <a:t>Trafodwch</a:t>
            </a:r>
            <a:r>
              <a:rPr lang="en-US" sz="2400" dirty="0" smtClean="0"/>
              <a:t> y </a:t>
            </a:r>
            <a:r>
              <a:rPr lang="en-US" sz="2400" dirty="0" err="1" smtClean="0"/>
              <a:t>pethau</a:t>
            </a:r>
            <a:r>
              <a:rPr lang="en-US" sz="2400" dirty="0" smtClean="0"/>
              <a:t> </a:t>
            </a:r>
            <a:r>
              <a:rPr lang="en-US" sz="2400" dirty="0" err="1" smtClean="0"/>
              <a:t>arall</a:t>
            </a:r>
            <a:r>
              <a:rPr lang="en-US" sz="2400" dirty="0" smtClean="0"/>
              <a:t> </a:t>
            </a:r>
            <a:r>
              <a:rPr lang="en-US" sz="2400" dirty="0" err="1" smtClean="0"/>
              <a:t>sydd</a:t>
            </a:r>
            <a:r>
              <a:rPr lang="en-US" sz="2400" dirty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y </a:t>
            </a:r>
            <a:r>
              <a:rPr lang="en-US" sz="2400" dirty="0" err="1" smtClean="0"/>
              <a:t>cwriwcwlwm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Gymru</a:t>
            </a:r>
            <a:endParaRPr lang="en-US" sz="24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88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Goldsworthy, A. &amp;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Ponchoud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(2008)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 Gwyddoniaeth.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Sandbach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Millgate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House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Goldsworthy,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A. and </a:t>
            </a:r>
            <a:r>
              <a:rPr lang="en-GB" sz="2600" dirty="0" err="1">
                <a:latin typeface="Arial" pitchFamily="34" charset="0"/>
                <a:cs typeface="Arial" pitchFamily="34" charset="0"/>
              </a:rPr>
              <a:t>Feasey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R.(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1997) </a:t>
            </a:r>
            <a:r>
              <a:rPr lang="en-GB" sz="2600" dirty="0" err="1">
                <a:latin typeface="Arial" pitchFamily="34" charset="0"/>
                <a:cs typeface="Arial" pitchFamily="34" charset="0"/>
              </a:rPr>
              <a:t>Dod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latin typeface="Arial" pitchFamily="34" charset="0"/>
                <a:cs typeface="Arial" pitchFamily="34" charset="0"/>
              </a:rPr>
              <a:t>ddeall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err="1">
                <a:latin typeface="Arial" pitchFamily="34" charset="0"/>
                <a:cs typeface="Arial" pitchFamily="34" charset="0"/>
              </a:rPr>
              <a:t>Ymchwiliadau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 Gwyddoniaeth </a:t>
            </a:r>
            <a:r>
              <a:rPr lang="en-GB" sz="2600" dirty="0" err="1">
                <a:latin typeface="Arial" pitchFamily="34" charset="0"/>
                <a:cs typeface="Arial" pitchFamily="34" charset="0"/>
              </a:rPr>
              <a:t>Gynradd</a:t>
            </a:r>
            <a:r>
              <a:rPr lang="en-GB" sz="2600" i="1" dirty="0">
                <a:latin typeface="Arial" pitchFamily="34" charset="0"/>
                <a:cs typeface="Arial" pitchFamily="34" charset="0"/>
              </a:rPr>
              <a:t>.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Hatfield: ASE.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Harlen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, W. (2009) “Enquiry and good science teaching”,</a:t>
            </a:r>
            <a:r>
              <a:rPr lang="en-GB" sz="2600" i="1" dirty="0">
                <a:latin typeface="Arial" pitchFamily="34" charset="0"/>
                <a:cs typeface="Arial" pitchFamily="34" charset="0"/>
              </a:rPr>
              <a:t> Primary Science,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106, January, p5-8. </a:t>
            </a:r>
            <a:endParaRPr lang="en-GB" sz="2600" dirty="0">
              <a:latin typeface="Arial" pitchFamily="34" charset="0"/>
              <a:cs typeface="Arial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(2011)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Hatfield: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ASE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Ward, 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Roden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J. (2016)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Sage.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20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822</TotalTime>
  <Words>995</Words>
  <Application>Microsoft Macintosh PowerPoint</Application>
  <PresentationFormat>Widescreen</PresentationFormat>
  <Paragraphs>103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Century Gothic</vt:lpstr>
      <vt:lpstr>Mangal</vt:lpstr>
      <vt:lpstr>ＭＳ Ｐゴシック</vt:lpstr>
      <vt:lpstr>Wingdings</vt:lpstr>
      <vt:lpstr>Wingdings 3</vt:lpstr>
      <vt:lpstr>Arial</vt:lpstr>
      <vt:lpstr>Ion Boardroom</vt:lpstr>
      <vt:lpstr>ECAD4008 – Gwyddoniaeth a Thechnoleg</vt:lpstr>
      <vt:lpstr>Fframwaith - Cyfnod Sylfaen (2015) </vt:lpstr>
      <vt:lpstr>CYFNOD SYLFAEN: Maes Dysgu Gwybodaeth a Dealltwriaeth o’r Byd  </vt:lpstr>
      <vt:lpstr>CYFNOD SYLFAEN: Maes Dysgu Gwybodaeth a Dealltwriaeth o’r Byd</vt:lpstr>
      <vt:lpstr>Drwy gydol y Cyfnod Sylfaen, dylid rhoi cyfleoedd i blant:</vt:lpstr>
      <vt:lpstr>Gaenor Weavers “Dewch i edrych, dewch i feddwl, dewch i siarad” 2011</vt:lpstr>
      <vt:lpstr>Cwricwlwm i Gymru : Pedwar Pwrpas / Four purposes</vt:lpstr>
      <vt:lpstr>Pedwar Pwrpas / Four purposes</vt:lpstr>
      <vt:lpstr>TASG- Beth am ni ddarllen y Maes Dysgu a Phrofiad i adnabod y cysyniadau allaweddol?</vt:lpstr>
      <vt:lpstr>Hyder athro i ddatblygu gwybodaeth a dealltwriaeth wyddonol dysgwyr</vt:lpstr>
      <vt:lpstr>PowerPoint Presentation</vt:lpstr>
      <vt:lpstr>PowerPoint Presentation</vt:lpstr>
      <vt:lpstr>Geirfa’r Model Ymholi</vt:lpstr>
      <vt:lpstr>Gweithgaredd  “ i fyny (lan) ac i lawr”</vt:lpstr>
      <vt:lpstr>Cwestiynau i’w gofyn</vt:lpstr>
      <vt:lpstr>Edrych, Meddwl a Siarad ar gyfer dysgu gweithredol yn y Cyfnod Sylfaen</vt:lpstr>
      <vt:lpstr>Gweithgaredd </vt:lpstr>
      <vt:lpstr>Cysylltiadau defnyddiol</vt:lpstr>
      <vt:lpstr>TECHNOLEG a THU HWNT! </vt:lpstr>
      <vt:lpstr>Cyfeiriadau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Drwy gydol y Cyfnod Sylfaen, dylid rhoi cyfleoedd i blant:</dc:title>
  <dc:creator>Jones, Mathew</dc:creator>
  <cp:lastModifiedBy>Jones, Mathew</cp:lastModifiedBy>
  <cp:revision>7</cp:revision>
  <dcterms:created xsi:type="dcterms:W3CDTF">2020-02-13T19:56:22Z</dcterms:created>
  <dcterms:modified xsi:type="dcterms:W3CDTF">2020-02-14T09:38:51Z</dcterms:modified>
</cp:coreProperties>
</file>