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73" r:id="rId4"/>
    <p:sldId id="261" r:id="rId5"/>
    <p:sldId id="258" r:id="rId6"/>
    <p:sldId id="262" r:id="rId7"/>
    <p:sldId id="263" r:id="rId8"/>
    <p:sldId id="259" r:id="rId9"/>
    <p:sldId id="271" r:id="rId10"/>
    <p:sldId id="272" r:id="rId11"/>
    <p:sldId id="264" r:id="rId12"/>
    <p:sldId id="260" r:id="rId13"/>
    <p:sldId id="270" r:id="rId14"/>
    <p:sldId id="265" r:id="rId15"/>
    <p:sldId id="267" r:id="rId16"/>
    <p:sldId id="268" r:id="rId17"/>
    <p:sldId id="269" r:id="rId1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106" d="100"/>
          <a:sy n="106" d="100"/>
        </p:scale>
        <p:origin x="1686" y="11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GB"/>
          </a:p>
        </p:txBody>
      </p:sp>
      <p:sp>
        <p:nvSpPr>
          <p:cNvPr id="4" name="Date Placeholder 3"/>
          <p:cNvSpPr>
            <a:spLocks noGrp="1"/>
          </p:cNvSpPr>
          <p:nvPr>
            <p:ph type="dt" sz="half" idx="10"/>
          </p:nvPr>
        </p:nvSpPr>
        <p:spPr/>
        <p:txBody>
          <a:bodyPr/>
          <a:lstStyle/>
          <a:p>
            <a:fld id="{8A6367ED-A9D5-A745-A656-D9B19CA07FCF}" type="datetimeFigureOut">
              <a:rPr lang="en-US" smtClean="0"/>
              <a:t>3/17/2016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8E1F2D-598D-2D40-BCB3-97639C9E9CFE}"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fld id="{8A6367ED-A9D5-A745-A656-D9B19CA07FCF}" type="datetimeFigureOut">
              <a:rPr lang="en-US" smtClean="0"/>
              <a:t>3/17/2016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8E1F2D-598D-2D40-BCB3-97639C9E9CFE}"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8A6367ED-A9D5-A745-A656-D9B19CA07FCF}" type="datetimeFigureOut">
              <a:rPr lang="en-US" smtClean="0"/>
              <a:t>3/17/2016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8E1F2D-598D-2D40-BCB3-97639C9E9CFE}"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Date Placeholder 4"/>
          <p:cNvSpPr>
            <a:spLocks noGrp="1"/>
          </p:cNvSpPr>
          <p:nvPr>
            <p:ph type="dt" sz="half" idx="10"/>
          </p:nvPr>
        </p:nvSpPr>
        <p:spPr/>
        <p:txBody>
          <a:bodyPr/>
          <a:lstStyle/>
          <a:p>
            <a:fld id="{8A6367ED-A9D5-A745-A656-D9B19CA07FCF}" type="datetimeFigureOut">
              <a:rPr lang="en-US" smtClean="0"/>
              <a:t>3/17/2016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8E1F2D-598D-2D40-BCB3-97639C9E9CFE}"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7" name="Date Placeholder 6"/>
          <p:cNvSpPr>
            <a:spLocks noGrp="1"/>
          </p:cNvSpPr>
          <p:nvPr>
            <p:ph type="dt" sz="half" idx="10"/>
          </p:nvPr>
        </p:nvSpPr>
        <p:spPr/>
        <p:txBody>
          <a:bodyPr/>
          <a:lstStyle/>
          <a:p>
            <a:fld id="{8A6367ED-A9D5-A745-A656-D9B19CA07FCF}" type="datetimeFigureOut">
              <a:rPr lang="en-US" smtClean="0"/>
              <a:t>3/17/2016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58E1F2D-598D-2D40-BCB3-97639C9E9CFE}"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Date Placeholder 2"/>
          <p:cNvSpPr>
            <a:spLocks noGrp="1"/>
          </p:cNvSpPr>
          <p:nvPr>
            <p:ph type="dt" sz="half" idx="10"/>
          </p:nvPr>
        </p:nvSpPr>
        <p:spPr/>
        <p:txBody>
          <a:bodyPr/>
          <a:lstStyle/>
          <a:p>
            <a:fld id="{8A6367ED-A9D5-A745-A656-D9B19CA07FCF}" type="datetimeFigureOut">
              <a:rPr lang="en-US" smtClean="0"/>
              <a:t>3/17/2016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58E1F2D-598D-2D40-BCB3-97639C9E9CFE}"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A6367ED-A9D5-A745-A656-D9B19CA07FCF}" type="datetimeFigureOut">
              <a:rPr lang="en-US" smtClean="0"/>
              <a:t>3/17/2016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58E1F2D-598D-2D40-BCB3-97639C9E9CFE}"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8A6367ED-A9D5-A745-A656-D9B19CA07FCF}" type="datetimeFigureOut">
              <a:rPr lang="en-US" smtClean="0"/>
              <a:t>3/17/2016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8E1F2D-598D-2D40-BCB3-97639C9E9CFE}"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8A6367ED-A9D5-A745-A656-D9B19CA07FCF}" type="datetimeFigureOut">
              <a:rPr lang="en-US" smtClean="0"/>
              <a:t>3/17/2016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8E1F2D-598D-2D40-BCB3-97639C9E9CFE}"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fld id="{8A6367ED-A9D5-A745-A656-D9B19CA07FCF}" type="datetimeFigureOut">
              <a:rPr lang="en-US" smtClean="0"/>
              <a:t>3/17/2016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8E1F2D-598D-2D40-BCB3-97639C9E9CFE}"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fld id="{8A6367ED-A9D5-A745-A656-D9B19CA07FCF}" type="datetimeFigureOut">
              <a:rPr lang="en-US" smtClean="0"/>
              <a:t>3/17/2016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8E1F2D-598D-2D40-BCB3-97639C9E9CFE}"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A6367ED-A9D5-A745-A656-D9B19CA07FCF}" type="datetimeFigureOut">
              <a:rPr lang="en-US" smtClean="0"/>
              <a:t>3/17/2016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58E1F2D-598D-2D40-BCB3-97639C9E9CFE}"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Augustan Lovers</a:t>
            </a:r>
            <a:endParaRPr lang="en-GB" dirty="0"/>
          </a:p>
        </p:txBody>
      </p:sp>
      <p:sp>
        <p:nvSpPr>
          <p:cNvPr id="3" name="Subtitle 2"/>
          <p:cNvSpPr>
            <a:spLocks noGrp="1"/>
          </p:cNvSpPr>
          <p:nvPr>
            <p:ph type="subTitle" idx="1"/>
          </p:nvPr>
        </p:nvSpPr>
        <p:spPr/>
        <p:txBody>
          <a:bodyPr/>
          <a:lstStyle/>
          <a:p>
            <a:r>
              <a:rPr lang="en-GB" dirty="0" smtClean="0"/>
              <a:t>Luxury in Elegy: Problem or Opportunity?</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settings of elegy</a:t>
            </a:r>
            <a:endParaRPr lang="en-GB" dirty="0"/>
          </a:p>
        </p:txBody>
      </p:sp>
      <p:sp>
        <p:nvSpPr>
          <p:cNvPr id="5" name="Content Placeholder 4"/>
          <p:cNvSpPr>
            <a:spLocks noGrp="1"/>
          </p:cNvSpPr>
          <p:nvPr>
            <p:ph sz="half" idx="1"/>
          </p:nvPr>
        </p:nvSpPr>
        <p:spPr/>
        <p:txBody>
          <a:bodyPr>
            <a:normAutofit fontScale="55000" lnSpcReduction="20000"/>
          </a:bodyPr>
          <a:lstStyle/>
          <a:p>
            <a:pPr marL="0" indent="0">
              <a:buNone/>
            </a:pPr>
            <a:r>
              <a:rPr lang="en-GB" dirty="0" smtClean="0"/>
              <a:t>For I have seen Cynthia leaning over my bed-head / (though lately buried by the busy road) [...]</a:t>
            </a:r>
          </a:p>
          <a:p>
            <a:pPr marL="0" indent="0">
              <a:buNone/>
            </a:pPr>
            <a:r>
              <a:rPr lang="en-GB" dirty="0" smtClean="0"/>
              <a:t>‘Traitor, from whom no woman need expect good faith, / can you have fallen asleep so soon? / So soon forgotten stolen joys in the wakeful </a:t>
            </a:r>
            <a:r>
              <a:rPr lang="en-GB" dirty="0" err="1" smtClean="0"/>
              <a:t>Subura</a:t>
            </a:r>
            <a:r>
              <a:rPr lang="en-GB" dirty="0" smtClean="0"/>
              <a:t>? / Those tricky nights and my worn windowsill? [...] We often shared Venus at the crossroads breast to breast, our cloaks warming the road [...]</a:t>
            </a:r>
          </a:p>
          <a:p>
            <a:pPr marL="0" indent="0">
              <a:buNone/>
            </a:pPr>
            <a:r>
              <a:rPr lang="en-GB" dirty="0" smtClean="0"/>
              <a:t>Prop. 4.7.2-20</a:t>
            </a:r>
          </a:p>
          <a:p>
            <a:pPr marL="0" indent="0">
              <a:buNone/>
            </a:pPr>
            <a:endParaRPr lang="en-GB" dirty="0" smtClean="0"/>
          </a:p>
          <a:p>
            <a:pPr marL="0" indent="0">
              <a:buNone/>
            </a:pPr>
            <a:r>
              <a:rPr lang="en-GB" dirty="0" smtClean="0"/>
              <a:t>Cf. also Tib. 1.2.25-30:</a:t>
            </a:r>
          </a:p>
          <a:p>
            <a:pPr marL="0" indent="0">
              <a:buNone/>
            </a:pPr>
            <a:r>
              <a:rPr lang="en-GB" dirty="0" smtClean="0"/>
              <a:t>Look, when in the dark I wander through the city streets distraught / ... / and stops me meeting anyone who stabs you in the back / or steals clothes for a living. The love-possessed are sacred, safe to wander where they will; to fear no ambush is their privilege.</a:t>
            </a:r>
            <a:endParaRPr lang="en-GB" dirty="0"/>
          </a:p>
        </p:txBody>
      </p:sp>
      <p:sp>
        <p:nvSpPr>
          <p:cNvPr id="6" name="Content Placeholder 5"/>
          <p:cNvSpPr>
            <a:spLocks noGrp="1"/>
          </p:cNvSpPr>
          <p:nvPr>
            <p:ph sz="half" idx="2"/>
          </p:nvPr>
        </p:nvSpPr>
        <p:spPr>
          <a:xfrm>
            <a:off x="4648200" y="1600200"/>
            <a:ext cx="4038600" cy="4803880"/>
          </a:xfrm>
        </p:spPr>
        <p:txBody>
          <a:bodyPr>
            <a:normAutofit fontScale="55000" lnSpcReduction="20000"/>
          </a:bodyPr>
          <a:lstStyle/>
          <a:p>
            <a:pPr>
              <a:buNone/>
            </a:pPr>
            <a:r>
              <a:rPr lang="en-GB" dirty="0" smtClean="0"/>
              <a:t>Cynthia as a ghost</a:t>
            </a:r>
          </a:p>
          <a:p>
            <a:pPr lvl="1"/>
            <a:r>
              <a:rPr lang="en-GB" dirty="0" smtClean="0"/>
              <a:t>Coupled with Prop. 4.8 mimicking Odysseus’ return to Ithaca and linked to the appearance of </a:t>
            </a:r>
            <a:r>
              <a:rPr lang="en-GB" dirty="0" err="1" smtClean="0"/>
              <a:t>Patroclus</a:t>
            </a:r>
            <a:r>
              <a:rPr lang="en-GB" dirty="0" smtClean="0"/>
              <a:t>’ ghost in the </a:t>
            </a:r>
            <a:r>
              <a:rPr lang="en-GB" i="1" dirty="0" smtClean="0"/>
              <a:t>Iliad</a:t>
            </a:r>
          </a:p>
          <a:p>
            <a:pPr>
              <a:buNone/>
            </a:pPr>
            <a:r>
              <a:rPr lang="en-GB" dirty="0" smtClean="0"/>
              <a:t>The setting here is the shady district of </a:t>
            </a:r>
            <a:r>
              <a:rPr lang="en-GB" dirty="0" err="1" smtClean="0"/>
              <a:t>Subura</a:t>
            </a:r>
            <a:endParaRPr lang="en-GB" dirty="0" smtClean="0"/>
          </a:p>
          <a:p>
            <a:endParaRPr lang="en-US" dirty="0" smtClean="0"/>
          </a:p>
          <a:p>
            <a:r>
              <a:rPr lang="en-US" dirty="0" smtClean="0"/>
              <a:t>The learned, in whose classroom they blunt steel, slicing sows, huge hares, wild boar, gazelle, Scythian pheasants, enormous flamingos, </a:t>
            </a:r>
            <a:r>
              <a:rPr lang="en-US" dirty="0" err="1" smtClean="0"/>
              <a:t>Gaetulian</a:t>
            </a:r>
            <a:r>
              <a:rPr lang="en-US" dirty="0" smtClean="0"/>
              <a:t> </a:t>
            </a:r>
            <a:r>
              <a:rPr lang="en-US" dirty="0" err="1" smtClean="0"/>
              <a:t>oryx</a:t>
            </a:r>
            <a:r>
              <a:rPr lang="en-US" dirty="0" smtClean="0"/>
              <a:t>, sumptuous fare, till the elm-wood chopping board’s echoes fill the </a:t>
            </a:r>
            <a:r>
              <a:rPr lang="en-US" dirty="0" err="1" smtClean="0"/>
              <a:t>Subura</a:t>
            </a:r>
            <a:r>
              <a:rPr lang="en-US" dirty="0" smtClean="0"/>
              <a:t>. (Juv. 11.138-141)</a:t>
            </a:r>
          </a:p>
          <a:p>
            <a:r>
              <a:rPr lang="en-US" dirty="0" smtClean="0"/>
              <a:t>When as a timid youth I first shed that protective purple toga, and my amulet hung there as an offering to the girdled </a:t>
            </a:r>
            <a:r>
              <a:rPr lang="en-US" dirty="0" err="1" smtClean="0"/>
              <a:t>Lares</a:t>
            </a:r>
            <a:r>
              <a:rPr lang="en-US" dirty="0" smtClean="0"/>
              <a:t>, when dressed newly in white, with pleasant companions, I dared cast my eyes over the whole </a:t>
            </a:r>
            <a:r>
              <a:rPr lang="en-US" dirty="0" err="1" smtClean="0"/>
              <a:t>Subura</a:t>
            </a:r>
            <a:r>
              <a:rPr lang="en-US" dirty="0" smtClean="0"/>
              <a:t> with impunity. (</a:t>
            </a:r>
            <a:r>
              <a:rPr lang="en-US" dirty="0" err="1" smtClean="0"/>
              <a:t>Persius</a:t>
            </a:r>
            <a:r>
              <a:rPr lang="en-US" dirty="0" smtClean="0"/>
              <a:t> 5.28-32)</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Subura</a:t>
            </a:r>
            <a:endParaRPr lang="en-GB" dirty="0"/>
          </a:p>
        </p:txBody>
      </p:sp>
      <p:pic>
        <p:nvPicPr>
          <p:cNvPr id="5" name="Content Placeholder 4" descr="via urbana.jpg"/>
          <p:cNvPicPr>
            <a:picLocks noGrp="1" noChangeAspect="1"/>
          </p:cNvPicPr>
          <p:nvPr>
            <p:ph sz="quarter" idx="1"/>
          </p:nvPr>
        </p:nvPicPr>
        <p:blipFill>
          <a:blip r:embed="rId2" cstate="print"/>
          <a:stretch>
            <a:fillRect/>
          </a:stretch>
        </p:blipFill>
        <p:spPr>
          <a:xfrm>
            <a:off x="457200" y="1748970"/>
            <a:ext cx="3810000" cy="3111500"/>
          </a:xfrm>
        </p:spPr>
      </p:pic>
      <p:pic>
        <p:nvPicPr>
          <p:cNvPr id="6" name="Content Placeholder 5" descr="Forma urbis subura.gif"/>
          <p:cNvPicPr>
            <a:picLocks noGrp="1" noChangeAspect="1"/>
          </p:cNvPicPr>
          <p:nvPr>
            <p:ph sz="quarter" idx="2"/>
          </p:nvPr>
        </p:nvPicPr>
        <p:blipFill>
          <a:blip r:embed="rId3" cstate="print"/>
          <a:stretch>
            <a:fillRect/>
          </a:stretch>
        </p:blipFill>
        <p:spPr>
          <a:xfrm>
            <a:off x="4714876" y="3929066"/>
            <a:ext cx="3886200" cy="2038096"/>
          </a:xfrm>
        </p:spPr>
      </p:pic>
      <p:sp>
        <p:nvSpPr>
          <p:cNvPr id="7" name="TextBox 6"/>
          <p:cNvSpPr txBox="1"/>
          <p:nvPr/>
        </p:nvSpPr>
        <p:spPr>
          <a:xfrm>
            <a:off x="397655" y="5207067"/>
            <a:ext cx="3929090" cy="369332"/>
          </a:xfrm>
          <a:prstGeom prst="rect">
            <a:avLst/>
          </a:prstGeom>
          <a:noFill/>
        </p:spPr>
        <p:txBody>
          <a:bodyPr wrap="square" rtlCol="0">
            <a:spAutoFit/>
          </a:bodyPr>
          <a:lstStyle/>
          <a:p>
            <a:r>
              <a:rPr lang="en-GB" dirty="0" smtClean="0"/>
              <a:t>Via Urbana today</a:t>
            </a:r>
            <a:endParaRPr lang="en-GB" dirty="0"/>
          </a:p>
        </p:txBody>
      </p:sp>
      <p:sp>
        <p:nvSpPr>
          <p:cNvPr id="8" name="TextBox 7"/>
          <p:cNvSpPr txBox="1"/>
          <p:nvPr/>
        </p:nvSpPr>
        <p:spPr>
          <a:xfrm>
            <a:off x="4929190" y="6000768"/>
            <a:ext cx="3429024" cy="646331"/>
          </a:xfrm>
          <a:prstGeom prst="rect">
            <a:avLst/>
          </a:prstGeom>
          <a:noFill/>
        </p:spPr>
        <p:txBody>
          <a:bodyPr wrap="square" rtlCol="0">
            <a:spAutoFit/>
          </a:bodyPr>
          <a:lstStyle/>
          <a:p>
            <a:r>
              <a:rPr lang="en-GB" dirty="0" smtClean="0"/>
              <a:t>Fragment of the Forma Urbis map, showing the </a:t>
            </a:r>
            <a:r>
              <a:rPr lang="en-GB" dirty="0" err="1" smtClean="0"/>
              <a:t>Clivus</a:t>
            </a:r>
            <a:r>
              <a:rPr lang="en-GB" dirty="0" smtClean="0"/>
              <a:t> </a:t>
            </a:r>
            <a:r>
              <a:rPr lang="en-GB" dirty="0" err="1" smtClean="0"/>
              <a:t>Suburanus</a:t>
            </a:r>
            <a:endParaRPr lang="en-GB" dirty="0"/>
          </a:p>
        </p:txBody>
      </p:sp>
      <p:sp>
        <p:nvSpPr>
          <p:cNvPr id="9" name="TextBox 8"/>
          <p:cNvSpPr txBox="1"/>
          <p:nvPr/>
        </p:nvSpPr>
        <p:spPr>
          <a:xfrm>
            <a:off x="4643438" y="1643050"/>
            <a:ext cx="4000528" cy="2308324"/>
          </a:xfrm>
          <a:prstGeom prst="rect">
            <a:avLst/>
          </a:prstGeom>
          <a:noFill/>
        </p:spPr>
        <p:txBody>
          <a:bodyPr wrap="square" rtlCol="0">
            <a:spAutoFit/>
          </a:bodyPr>
          <a:lstStyle/>
          <a:p>
            <a:r>
              <a:rPr lang="en-GB" dirty="0" smtClean="0"/>
              <a:t>A lady barber there doth dwell, just where </a:t>
            </a:r>
            <a:r>
              <a:rPr lang="en-GB" dirty="0" err="1" smtClean="0"/>
              <a:t>Subura’s</a:t>
            </a:r>
            <a:r>
              <a:rPr lang="en-GB" dirty="0" smtClean="0"/>
              <a:t> vale emerges to join the place where Argus fell, where hang the </a:t>
            </a:r>
            <a:r>
              <a:rPr lang="en-GB" dirty="0" err="1" smtClean="0"/>
              <a:t>lictors</a:t>
            </a:r>
            <a:r>
              <a:rPr lang="en-GB" dirty="0" smtClean="0"/>
              <a:t>’ bloody scourges. She sits among the cobblers’ booths that take up half the street or block it; no chin this barber ever smoothes! What is it hat she trims? – Your pocket! (Mart. 2.17)</a:t>
            </a:r>
            <a:endParaRPr lang="en-GB" dirty="0"/>
          </a:p>
        </p:txBody>
      </p:sp>
    </p:spTree>
    <p:extLst>
      <p:ext uri="{BB962C8B-B14F-4D97-AF65-F5344CB8AC3E}">
        <p14:creationId xmlns:p14="http://schemas.microsoft.com/office/powerpoint/2010/main" val="12257403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Ostia - </a:t>
            </a:r>
            <a:r>
              <a:rPr lang="en-GB" dirty="0" err="1" smtClean="0"/>
              <a:t>insulae</a:t>
            </a:r>
            <a:endParaRPr lang="en-GB" dirty="0"/>
          </a:p>
        </p:txBody>
      </p:sp>
      <p:pic>
        <p:nvPicPr>
          <p:cNvPr id="7" name="Content Placeholder 6" descr="P4100216.JPG"/>
          <p:cNvPicPr>
            <a:picLocks noGrp="1" noChangeAspect="1"/>
          </p:cNvPicPr>
          <p:nvPr>
            <p:ph idx="1"/>
          </p:nvPr>
        </p:nvPicPr>
        <p:blipFill>
          <a:blip r:embed="rId2"/>
          <a:srcRect l="-18187" r="-18187"/>
          <a:stretch>
            <a:fillRect/>
          </a:stretch>
        </p:blip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Normally, however...</a:t>
            </a:r>
            <a:endParaRPr lang="en-GB" dirty="0"/>
          </a:p>
        </p:txBody>
      </p:sp>
      <p:sp>
        <p:nvSpPr>
          <p:cNvPr id="4" name="Content Placeholder 3"/>
          <p:cNvSpPr>
            <a:spLocks noGrp="1"/>
          </p:cNvSpPr>
          <p:nvPr>
            <p:ph sz="half" idx="1"/>
          </p:nvPr>
        </p:nvSpPr>
        <p:spPr>
          <a:xfrm>
            <a:off x="214627" y="1417638"/>
            <a:ext cx="4281173" cy="5218992"/>
          </a:xfrm>
        </p:spPr>
        <p:txBody>
          <a:bodyPr>
            <a:normAutofit fontScale="55000" lnSpcReduction="20000"/>
          </a:bodyPr>
          <a:lstStyle/>
          <a:p>
            <a:pPr marL="0" indent="0">
              <a:buNone/>
            </a:pPr>
            <a:r>
              <a:rPr lang="en-GB" dirty="0" smtClean="0"/>
              <a:t>Though you lounge luxuriously by the waves of Tiber / drinking Lesbian wine from Mentor’s cup / and gazing, now at swift lighters running past, / now at slow barges hauled by ropes, and though each landscaped grove / as the trees that crowd on Caucasus, / still such things can’t be matched against my love. / Love has no respect for money. </a:t>
            </a:r>
          </a:p>
          <a:p>
            <a:pPr marL="0" indent="0">
              <a:buNone/>
            </a:pPr>
            <a:r>
              <a:rPr lang="en-GB" dirty="0" smtClean="0"/>
              <a:t>Whenever she prolongs with me the wished-for night / or spends all day in easy love, / then beneath my roof </a:t>
            </a:r>
            <a:r>
              <a:rPr lang="en-GB" dirty="0" err="1" smtClean="0"/>
              <a:t>Pactolus</a:t>
            </a:r>
            <a:r>
              <a:rPr lang="en-GB" dirty="0" smtClean="0"/>
              <a:t>’ freshets flow / and Red Sea pearls are gathered; [...] No prizes for me if Venus frowns.</a:t>
            </a:r>
          </a:p>
          <a:p>
            <a:pPr marL="0" indent="0">
              <a:buNone/>
            </a:pPr>
            <a:r>
              <a:rPr lang="en-GB" dirty="0" smtClean="0"/>
              <a:t>She’s no afraid to trespass on the onyx threshold / and mount the crimson couch, </a:t>
            </a:r>
            <a:r>
              <a:rPr lang="en-GB" dirty="0" err="1" smtClean="0"/>
              <a:t>Tullus</a:t>
            </a:r>
            <a:r>
              <a:rPr lang="en-GB" dirty="0" smtClean="0"/>
              <a:t>, and keep a wretched young man tossing on his bed; / no comfort then in coloured silken covers. / But granted her gracious presence, I’ll not hesitate / to scorn a kingdom or </a:t>
            </a:r>
            <a:r>
              <a:rPr lang="en-GB" dirty="0" err="1" smtClean="0"/>
              <a:t>Alcinous</a:t>
            </a:r>
            <a:r>
              <a:rPr lang="en-GB" dirty="0" smtClean="0"/>
              <a:t>’ gifts. (Prop. 1.14)</a:t>
            </a:r>
            <a:endParaRPr lang="en-GB" dirty="0"/>
          </a:p>
        </p:txBody>
      </p:sp>
      <p:sp>
        <p:nvSpPr>
          <p:cNvPr id="5" name="Content Placeholder 4"/>
          <p:cNvSpPr>
            <a:spLocks noGrp="1"/>
          </p:cNvSpPr>
          <p:nvPr>
            <p:ph sz="half" idx="2"/>
          </p:nvPr>
        </p:nvSpPr>
        <p:spPr/>
        <p:txBody>
          <a:bodyPr>
            <a:normAutofit fontScale="55000" lnSpcReduction="20000"/>
          </a:bodyPr>
          <a:lstStyle/>
          <a:p>
            <a:pPr marL="268288" indent="-268288"/>
            <a:r>
              <a:rPr lang="en-GB" dirty="0" smtClean="0"/>
              <a:t> Elegiac sleight of hand? </a:t>
            </a:r>
          </a:p>
          <a:p>
            <a:pPr marL="268288" indent="-268288"/>
            <a:r>
              <a:rPr lang="en-GB" dirty="0" smtClean="0"/>
              <a:t> Who is the addressee and what is his connection with our narrator?</a:t>
            </a:r>
          </a:p>
          <a:p>
            <a:pPr marL="268288" indent="-268288"/>
            <a:r>
              <a:rPr lang="en-GB" dirty="0" smtClean="0"/>
              <a:t>What type of life style is he currently engaging in?</a:t>
            </a:r>
          </a:p>
          <a:p>
            <a:pPr marL="268288" indent="-268288"/>
            <a:r>
              <a:rPr lang="en-GB" dirty="0" smtClean="0"/>
              <a:t>What / where are the locations referred to in this poem?</a:t>
            </a:r>
          </a:p>
          <a:p>
            <a:pPr marL="268288" indent="-268288"/>
            <a:r>
              <a:rPr lang="en-GB" dirty="0" smtClean="0"/>
              <a:t>“Dependence on the rhetoric of empire”  </a:t>
            </a:r>
          </a:p>
          <a:p>
            <a:pPr marL="268288" indent="-268288"/>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err="1" smtClean="0"/>
              <a:t>Livia’s</a:t>
            </a:r>
            <a:r>
              <a:rPr lang="en-GB" dirty="0" smtClean="0"/>
              <a:t> villa at </a:t>
            </a:r>
            <a:r>
              <a:rPr lang="en-GB" dirty="0" err="1" smtClean="0"/>
              <a:t>Primaporta</a:t>
            </a:r>
            <a:endParaRPr lang="en-GB" dirty="0"/>
          </a:p>
        </p:txBody>
      </p:sp>
      <p:pic>
        <p:nvPicPr>
          <p:cNvPr id="10" name="Picture Placeholder 9" descr="P4110132.JPG"/>
          <p:cNvPicPr>
            <a:picLocks noGrp="1" noChangeAspect="1"/>
          </p:cNvPicPr>
          <p:nvPr>
            <p:ph type="pic" idx="1"/>
          </p:nvPr>
        </p:nvPicPr>
        <p:blipFill>
          <a:blip r:embed="rId2"/>
          <a:srcRect/>
          <a:stretch>
            <a:fillRect/>
          </a:stretch>
        </p:blipFill>
        <p:spPr/>
      </p:pic>
      <p:sp>
        <p:nvSpPr>
          <p:cNvPr id="9" name="Text Placeholder 8"/>
          <p:cNvSpPr>
            <a:spLocks noGrp="1"/>
          </p:cNvSpPr>
          <p:nvPr>
            <p:ph type="body" sz="half" idx="2"/>
          </p:nvPr>
        </p:nvSpPr>
        <p:spPr/>
        <p:txBody>
          <a:bodyPr/>
          <a:lstStyle/>
          <a:p>
            <a:r>
              <a:rPr lang="en-GB" dirty="0" err="1" smtClean="0"/>
              <a:t>Triclinium</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P4110128.JPG"/>
          <p:cNvPicPr>
            <a:picLocks noChangeAspect="1"/>
          </p:cNvPicPr>
          <p:nvPr/>
        </p:nvPicPr>
        <p:blipFill>
          <a:blip r:embed="rId2"/>
          <a:stretch>
            <a:fillRect/>
          </a:stretch>
        </p:blipFill>
        <p:spPr>
          <a:xfrm>
            <a:off x="0" y="0"/>
            <a:ext cx="9144000" cy="68580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Environs of elegy</a:t>
            </a:r>
            <a:endParaRPr lang="en-GB" dirty="0"/>
          </a:p>
        </p:txBody>
      </p:sp>
      <p:sp>
        <p:nvSpPr>
          <p:cNvPr id="3" name="Content Placeholder 2"/>
          <p:cNvSpPr>
            <a:spLocks noGrp="1"/>
          </p:cNvSpPr>
          <p:nvPr>
            <p:ph sz="half" idx="1"/>
          </p:nvPr>
        </p:nvSpPr>
        <p:spPr>
          <a:xfrm>
            <a:off x="457200" y="1600200"/>
            <a:ext cx="3638597" cy="4946987"/>
          </a:xfrm>
        </p:spPr>
        <p:txBody>
          <a:bodyPr>
            <a:normAutofit fontScale="55000" lnSpcReduction="20000"/>
          </a:bodyPr>
          <a:lstStyle/>
          <a:p>
            <a:pPr marL="0" indent="0">
              <a:buNone/>
            </a:pPr>
            <a:r>
              <a:rPr lang="en-GB" dirty="0" smtClean="0"/>
              <a:t>You ask me why I have kept you waiting? Phoebus’ golden Portico was opened by great Caesar, ranged to spectacular effect on Punic pillars, between which stands old </a:t>
            </a:r>
            <a:r>
              <a:rPr lang="en-GB" dirty="0" err="1" smtClean="0"/>
              <a:t>Danaus</a:t>
            </a:r>
            <a:r>
              <a:rPr lang="en-GB" dirty="0" smtClean="0"/>
              <a:t>’ female throng. I saw there, truly, a Phoebus finer than himself, in marble, mouthing song to a mute lyre; and round an altar stood his cattle, Myron’s work, four lifelike images of oxen. Then in the midst arose a temple of bright marble dearer to Phoebus than his native </a:t>
            </a:r>
            <a:r>
              <a:rPr lang="en-GB" dirty="0" err="1" smtClean="0"/>
              <a:t>Ortygia</a:t>
            </a:r>
            <a:r>
              <a:rPr lang="en-GB" dirty="0" smtClean="0"/>
              <a:t>. Above its pediment stood the Sun-God’s chariot and its noble doors were Libyan ivory; one leaf bewailed the </a:t>
            </a:r>
            <a:r>
              <a:rPr lang="en-GB" dirty="0" err="1" smtClean="0"/>
              <a:t>Gauls</a:t>
            </a:r>
            <a:r>
              <a:rPr lang="en-GB" dirty="0" smtClean="0"/>
              <a:t> hurled from Parnassus’ height, the other the dead of the daughter of Tantalus. Beyond, between his mother and sister, the God himself as </a:t>
            </a:r>
            <a:r>
              <a:rPr lang="en-GB" dirty="0" err="1" smtClean="0"/>
              <a:t>Pythian</a:t>
            </a:r>
            <a:r>
              <a:rPr lang="en-GB" dirty="0" smtClean="0"/>
              <a:t> in long robe is making </a:t>
            </a:r>
            <a:r>
              <a:rPr lang="en-GB" smtClean="0"/>
              <a:t>music. </a:t>
            </a:r>
          </a:p>
          <a:p>
            <a:pPr marL="0" indent="0">
              <a:buNone/>
            </a:pPr>
            <a:r>
              <a:rPr lang="en-GB" smtClean="0"/>
              <a:t>(Prop. 2.31)</a:t>
            </a:r>
            <a:endParaRPr lang="en-GB" dirty="0"/>
          </a:p>
        </p:txBody>
      </p:sp>
      <p:sp>
        <p:nvSpPr>
          <p:cNvPr id="4" name="Content Placeholder 3"/>
          <p:cNvSpPr>
            <a:spLocks noGrp="1"/>
          </p:cNvSpPr>
          <p:nvPr>
            <p:ph sz="half" idx="2"/>
          </p:nvPr>
        </p:nvSpPr>
        <p:spPr>
          <a:xfrm>
            <a:off x="4648200" y="1600201"/>
            <a:ext cx="4038600" cy="1977498"/>
          </a:xfrm>
        </p:spPr>
        <p:txBody>
          <a:bodyPr>
            <a:normAutofit fontScale="55000" lnSpcReduction="20000"/>
          </a:bodyPr>
          <a:lstStyle/>
          <a:p>
            <a:r>
              <a:rPr lang="en-GB" dirty="0" smtClean="0"/>
              <a:t>To whom is this poem addressed?</a:t>
            </a:r>
          </a:p>
          <a:p>
            <a:r>
              <a:rPr lang="en-GB" dirty="0" smtClean="0"/>
              <a:t>Where is the narrator / where was he going / what was his path?</a:t>
            </a:r>
          </a:p>
          <a:p>
            <a:r>
              <a:rPr lang="en-GB" dirty="0" smtClean="0"/>
              <a:t>Dedication of Apollo’s temple on the Palatine by Augustus in October 29 BC – commissioned 36 BCB</a:t>
            </a:r>
          </a:p>
          <a:p>
            <a:r>
              <a:rPr lang="en-GB" dirty="0" smtClean="0"/>
              <a:t>[Below] Augustus’ </a:t>
            </a:r>
            <a:r>
              <a:rPr lang="en-GB" dirty="0" err="1" smtClean="0"/>
              <a:t>Ara</a:t>
            </a:r>
            <a:r>
              <a:rPr lang="en-GB" dirty="0" smtClean="0"/>
              <a:t> </a:t>
            </a:r>
            <a:r>
              <a:rPr lang="en-GB" dirty="0" err="1" smtClean="0"/>
              <a:t>Pacis</a:t>
            </a:r>
            <a:r>
              <a:rPr lang="en-GB" dirty="0" smtClean="0"/>
              <a:t> (2 BC) as an example of opulent public building</a:t>
            </a:r>
          </a:p>
          <a:p>
            <a:endParaRPr lang="en-GB" dirty="0"/>
          </a:p>
        </p:txBody>
      </p:sp>
      <p:pic>
        <p:nvPicPr>
          <p:cNvPr id="5" name="Picture 4" descr="P4120272.JPG"/>
          <p:cNvPicPr>
            <a:picLocks noChangeAspect="1"/>
          </p:cNvPicPr>
          <p:nvPr/>
        </p:nvPicPr>
        <p:blipFill>
          <a:blip r:embed="rId2"/>
          <a:stretch>
            <a:fillRect/>
          </a:stretch>
        </p:blipFill>
        <p:spPr>
          <a:xfrm>
            <a:off x="4495800" y="3371850"/>
            <a:ext cx="4648200" cy="348615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l="16120" r="16339"/>
          <a:stretch/>
        </p:blipFill>
        <p:spPr>
          <a:xfrm>
            <a:off x="0" y="0"/>
            <a:ext cx="5558827" cy="4523624"/>
          </a:xfrm>
          <a:prstGeom prst="rect">
            <a:avLst/>
          </a:prstGeom>
        </p:spPr>
      </p:pic>
      <p:pic>
        <p:nvPicPr>
          <p:cNvPr id="6" name="Picture 5"/>
          <p:cNvPicPr>
            <a:picLocks noChangeAspect="1"/>
          </p:cNvPicPr>
          <p:nvPr/>
        </p:nvPicPr>
        <p:blipFill rotWithShape="1">
          <a:blip r:embed="rId3"/>
          <a:srcRect l="15789" t="12825" r="26680"/>
          <a:stretch/>
        </p:blipFill>
        <p:spPr>
          <a:xfrm>
            <a:off x="4409037" y="2914507"/>
            <a:ext cx="4734963" cy="3943493"/>
          </a:xfrm>
          <a:prstGeom prst="rect">
            <a:avLst/>
          </a:prstGeom>
        </p:spPr>
      </p:pic>
      <p:sp>
        <p:nvSpPr>
          <p:cNvPr id="8" name="TextBox 7"/>
          <p:cNvSpPr txBox="1"/>
          <p:nvPr/>
        </p:nvSpPr>
        <p:spPr>
          <a:xfrm>
            <a:off x="5730844" y="325925"/>
            <a:ext cx="3087231" cy="1477328"/>
          </a:xfrm>
          <a:prstGeom prst="rect">
            <a:avLst/>
          </a:prstGeom>
          <a:noFill/>
        </p:spPr>
        <p:txBody>
          <a:bodyPr wrap="square" rtlCol="0">
            <a:spAutoFit/>
          </a:bodyPr>
          <a:lstStyle/>
          <a:p>
            <a:pPr algn="r"/>
            <a:r>
              <a:rPr lang="en-GB" smtClean="0"/>
              <a:t>Decorative elements connected to Apollo (here displayed playing a lyre): from the Augustan remains on the Palatine. </a:t>
            </a:r>
            <a:endParaRPr lang="en-GB"/>
          </a:p>
        </p:txBody>
      </p:sp>
    </p:spTree>
    <p:extLst>
      <p:ext uri="{BB962C8B-B14F-4D97-AF65-F5344CB8AC3E}">
        <p14:creationId xmlns:p14="http://schemas.microsoft.com/office/powerpoint/2010/main" val="23246077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230055"/>
            <a:ext cx="4676290" cy="6305778"/>
          </a:xfrm>
          <a:prstGeom prst="rect">
            <a:avLst/>
          </a:prstGeom>
        </p:spPr>
      </p:pic>
      <p:pic>
        <p:nvPicPr>
          <p:cNvPr id="3" name="Picture 2"/>
          <p:cNvPicPr>
            <a:picLocks noChangeAspect="1"/>
          </p:cNvPicPr>
          <p:nvPr/>
        </p:nvPicPr>
        <p:blipFill rotWithShape="1">
          <a:blip r:embed="rId3"/>
          <a:srcRect l="15789" t="9622" r="14800" b="9322"/>
          <a:stretch/>
        </p:blipFill>
        <p:spPr>
          <a:xfrm rot="16200000">
            <a:off x="3658472" y="1291593"/>
            <a:ext cx="6516752" cy="4182701"/>
          </a:xfrm>
          <a:prstGeom prst="rect">
            <a:avLst/>
          </a:prstGeom>
        </p:spPr>
      </p:pic>
      <p:sp>
        <p:nvSpPr>
          <p:cNvPr id="4" name="TextBox 3"/>
          <p:cNvSpPr txBox="1"/>
          <p:nvPr/>
        </p:nvSpPr>
        <p:spPr>
          <a:xfrm>
            <a:off x="0" y="6535833"/>
            <a:ext cx="4676290" cy="369332"/>
          </a:xfrm>
          <a:prstGeom prst="rect">
            <a:avLst/>
          </a:prstGeom>
          <a:noFill/>
        </p:spPr>
        <p:txBody>
          <a:bodyPr wrap="square" rtlCol="0">
            <a:spAutoFit/>
          </a:bodyPr>
          <a:lstStyle/>
          <a:p>
            <a:r>
              <a:rPr lang="en-GB" smtClean="0"/>
              <a:t>Plaques from the Apollo temple on the Palatine</a:t>
            </a:r>
            <a:endParaRPr lang="en-GB"/>
          </a:p>
        </p:txBody>
      </p:sp>
    </p:spTree>
    <p:extLst>
      <p:ext uri="{BB962C8B-B14F-4D97-AF65-F5344CB8AC3E}">
        <p14:creationId xmlns:p14="http://schemas.microsoft.com/office/powerpoint/2010/main" val="42393516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800100" y="-857250"/>
            <a:ext cx="10744200" cy="8572500"/>
          </a:xfrm>
          <a:prstGeom prst="rect">
            <a:avLst/>
          </a:prstGeom>
        </p:spPr>
      </p:pic>
    </p:spTree>
    <p:extLst>
      <p:ext uri="{BB962C8B-B14F-4D97-AF65-F5344CB8AC3E}">
        <p14:creationId xmlns:p14="http://schemas.microsoft.com/office/powerpoint/2010/main" val="21992754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Contrasting objects</a:t>
            </a:r>
            <a:endParaRPr lang="en-GB" dirty="0"/>
          </a:p>
        </p:txBody>
      </p:sp>
      <p:sp>
        <p:nvSpPr>
          <p:cNvPr id="3" name="Content Placeholder 2"/>
          <p:cNvSpPr>
            <a:spLocks noGrp="1"/>
          </p:cNvSpPr>
          <p:nvPr>
            <p:ph sz="half" idx="1"/>
          </p:nvPr>
        </p:nvSpPr>
        <p:spPr/>
        <p:txBody>
          <a:bodyPr>
            <a:normAutofit fontScale="55000" lnSpcReduction="20000"/>
          </a:bodyPr>
          <a:lstStyle/>
          <a:p>
            <a:pPr marL="0" indent="0">
              <a:buNone/>
            </a:pPr>
            <a:r>
              <a:rPr lang="en-GB" dirty="0" smtClean="0"/>
              <a:t>Though I’m content with </a:t>
            </a:r>
            <a:r>
              <a:rPr lang="en-GB" dirty="0" err="1" smtClean="0"/>
              <a:t>Samian</a:t>
            </a:r>
            <a:r>
              <a:rPr lang="en-GB" dirty="0" smtClean="0"/>
              <a:t> ware to extend a merry party or cups of clay turned on the wheels of Cumae, alas, there’s no denying that girls adore the rich. Then welcome Loot if Love loves affluence. My Nemesis shall float in luxury and strut the Roman streets parading gifts of mine. She shall wear fine silks </a:t>
            </a:r>
            <a:r>
              <a:rPr lang="en-GB" u="sng" dirty="0" smtClean="0"/>
              <a:t>woven by women of Cos</a:t>
            </a:r>
            <a:r>
              <a:rPr lang="en-GB" dirty="0" smtClean="0"/>
              <a:t> and bordered with threads of gold. She shall have swart attendants, </a:t>
            </a:r>
            <a:r>
              <a:rPr lang="en-GB" u="sng" dirty="0" smtClean="0"/>
              <a:t>browned in India, stained by </a:t>
            </a:r>
            <a:r>
              <a:rPr lang="en-GB" dirty="0" smtClean="0"/>
              <a:t>the Sun-God steering near. Let Africa with scarlet and with purple Tyre compete to offer her their choicest dyes. My words are day-dreams. Now her king’s a former slave, who once marked time with chalked feet on a foreign </a:t>
            </a:r>
            <a:r>
              <a:rPr lang="en-GB" smtClean="0"/>
              <a:t>scaffold. (Tib. 2.3.51-64)</a:t>
            </a:r>
            <a:endParaRPr lang="en-GB" dirty="0"/>
          </a:p>
        </p:txBody>
      </p:sp>
      <p:sp>
        <p:nvSpPr>
          <p:cNvPr id="4" name="Content Placeholder 3"/>
          <p:cNvSpPr>
            <a:spLocks noGrp="1"/>
          </p:cNvSpPr>
          <p:nvPr>
            <p:ph sz="half" idx="2"/>
          </p:nvPr>
        </p:nvSpPr>
        <p:spPr/>
        <p:txBody>
          <a:bodyPr>
            <a:normAutofit fontScale="55000" lnSpcReduction="20000"/>
          </a:bodyPr>
          <a:lstStyle/>
          <a:p>
            <a:r>
              <a:rPr lang="en-GB" dirty="0" smtClean="0"/>
              <a:t>“Tibullus’ lines here draw attention to the agent – </a:t>
            </a:r>
            <a:r>
              <a:rPr lang="en-GB" dirty="0" err="1" smtClean="0"/>
              <a:t>femina</a:t>
            </a:r>
            <a:r>
              <a:rPr lang="en-GB" dirty="0" smtClean="0"/>
              <a:t> </a:t>
            </a:r>
            <a:r>
              <a:rPr lang="en-GB" dirty="0" err="1" smtClean="0"/>
              <a:t>Coa</a:t>
            </a:r>
            <a:r>
              <a:rPr lang="en-GB" dirty="0" smtClean="0"/>
              <a:t> – and her </a:t>
            </a:r>
            <a:r>
              <a:rPr lang="en-GB" dirty="0"/>
              <a:t>and her craft (</a:t>
            </a:r>
            <a:r>
              <a:rPr lang="en-GB" dirty="0" err="1"/>
              <a:t>texuit</a:t>
            </a:r>
            <a:r>
              <a:rPr lang="en-GB" dirty="0"/>
              <a:t>, </a:t>
            </a:r>
            <a:r>
              <a:rPr lang="en-GB" dirty="0" err="1"/>
              <a:t>disposuit</a:t>
            </a:r>
            <a:r>
              <a:rPr lang="en-GB" dirty="0"/>
              <a:t>), the human </a:t>
            </a:r>
            <a:r>
              <a:rPr lang="en-GB" dirty="0" err="1"/>
              <a:t>labor</a:t>
            </a:r>
            <a:r>
              <a:rPr lang="en-GB" dirty="0"/>
              <a:t> behind the exotic </a:t>
            </a:r>
            <a:r>
              <a:rPr lang="en-GB" dirty="0" err="1"/>
              <a:t>Coan</a:t>
            </a:r>
            <a:r>
              <a:rPr lang="en-GB" dirty="0"/>
              <a:t> cloth so prized by the Roman elite. Such reification of the human lives of the “colonized other” appears as well in the following image of Nemesis’s attendants , presumably slaves, who would be conspicuously displayed to mark her </a:t>
            </a:r>
            <a:r>
              <a:rPr lang="en-GB"/>
              <a:t>wealth</a:t>
            </a:r>
            <a:r>
              <a:rPr lang="en-GB" smtClean="0"/>
              <a:t>.“ </a:t>
            </a:r>
            <a:r>
              <a:rPr lang="en-GB" dirty="0" smtClean="0"/>
              <a:t>(Bowditch, </a:t>
            </a:r>
            <a:r>
              <a:rPr lang="en-GB" smtClean="0"/>
              <a:t>2012)</a:t>
            </a:r>
          </a:p>
          <a:p>
            <a:endParaRPr lang="en-GB" dirty="0" smtClean="0"/>
          </a:p>
          <a:p>
            <a:r>
              <a:rPr lang="en-GB" dirty="0" smtClean="0"/>
              <a:t>Cf. Catullus 10:</a:t>
            </a:r>
          </a:p>
          <a:p>
            <a:r>
              <a:rPr lang="en-US" i="1" dirty="0" smtClean="0"/>
              <a:t>But surely,’ they said, you could have bought slaves they say are made for the litter there.’ I, so the girl might take me to be wealthy, said ‘no, for me things weren’t so bad, that coming across one bad province, I couldn’t buy eight good men.’</a:t>
            </a:r>
          </a:p>
          <a:p>
            <a:r>
              <a:rPr lang="en-US" dirty="0" smtClean="0"/>
              <a:t>Cf. Tib. 1.1.53-54:</a:t>
            </a:r>
          </a:p>
          <a:p>
            <a:r>
              <a:rPr lang="en-US" i="1" dirty="0" smtClean="0"/>
              <a:t>It is right that you, </a:t>
            </a:r>
            <a:r>
              <a:rPr lang="en-US" i="1" dirty="0" err="1" smtClean="0"/>
              <a:t>Messalla</a:t>
            </a:r>
            <a:r>
              <a:rPr lang="en-US" i="1" dirty="0" smtClean="0"/>
              <a:t>, campaign by land and sea. But I am held a prisoner, fettered by a lovely girl.</a:t>
            </a:r>
          </a:p>
          <a:p>
            <a:endParaRPr lang="en-US" dirty="0" smtClean="0"/>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smtClean="0"/>
              <a:t>Mapping the empire</a:t>
            </a:r>
            <a:endParaRPr lang="en-GB"/>
          </a:p>
        </p:txBody>
      </p:sp>
      <p:pic>
        <p:nvPicPr>
          <p:cNvPr id="7" name="Content Placeholder 6"/>
          <p:cNvPicPr>
            <a:picLocks noGrp="1" noChangeAspect="1"/>
          </p:cNvPicPr>
          <p:nvPr>
            <p:ph idx="1"/>
          </p:nvPr>
        </p:nvPicPr>
        <p:blipFill>
          <a:blip r:embed="rId2"/>
          <a:stretch>
            <a:fillRect/>
          </a:stretch>
        </p:blipFill>
        <p:spPr>
          <a:xfrm>
            <a:off x="520574" y="140407"/>
            <a:ext cx="8229600" cy="6429375"/>
          </a:xfrm>
          <a:prstGeom prst="rect">
            <a:avLst/>
          </a:prstGeom>
        </p:spPr>
      </p:pic>
    </p:spTree>
    <p:extLst>
      <p:ext uri="{BB962C8B-B14F-4D97-AF65-F5344CB8AC3E}">
        <p14:creationId xmlns:p14="http://schemas.microsoft.com/office/powerpoint/2010/main" val="38231319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4038600" cy="1143000"/>
          </a:xfrm>
        </p:spPr>
        <p:txBody>
          <a:bodyPr>
            <a:normAutofit fontScale="90000"/>
          </a:bodyPr>
          <a:lstStyle/>
          <a:p>
            <a:r>
              <a:rPr lang="en-GB" smtClean="0"/>
              <a:t>Everyday luxuries?</a:t>
            </a:r>
            <a:endParaRPr lang="en-GB"/>
          </a:p>
        </p:txBody>
      </p:sp>
      <p:sp>
        <p:nvSpPr>
          <p:cNvPr id="3" name="Content Placeholder 2"/>
          <p:cNvSpPr>
            <a:spLocks noGrp="1"/>
          </p:cNvSpPr>
          <p:nvPr>
            <p:ph sz="half" idx="1"/>
          </p:nvPr>
        </p:nvSpPr>
        <p:spPr/>
        <p:txBody>
          <a:bodyPr>
            <a:normAutofit fontScale="92500" lnSpcReduction="10000"/>
          </a:bodyPr>
          <a:lstStyle/>
          <a:p>
            <a:pPr marL="0" indent="0">
              <a:buNone/>
            </a:pPr>
            <a:r>
              <a:rPr lang="en-GB" smtClean="0"/>
              <a:t>Sometimes she wants a fan made of proud peacock’s feathers and a cool crystal ball to hold in her hands and sometimes wants me to bid for ivory dice or some flashy gift from the Via Sacra. Oh I’m hanged if I grudge the expense, but now I’m ashamed to be the butt of a deceitful mistress. (Prop. 2.24A.11-16)</a:t>
            </a:r>
            <a:endParaRPr lang="en-GB"/>
          </a:p>
        </p:txBody>
      </p:sp>
      <p:pic>
        <p:nvPicPr>
          <p:cNvPr id="5" name="Content Placeholder 3" descr="P4110074.JPG"/>
          <p:cNvPicPr>
            <a:picLocks noGrp="1" noChangeAspect="1"/>
          </p:cNvPicPr>
          <p:nvPr>
            <p:ph idx="1"/>
          </p:nvPr>
        </p:nvPicPr>
        <p:blipFill rotWithShape="1">
          <a:blip r:embed="rId2"/>
          <a:srcRect l="29297" t="28455" r="32597" b="35939"/>
          <a:stretch/>
        </p:blipFill>
        <p:spPr>
          <a:xfrm>
            <a:off x="6844420" y="0"/>
            <a:ext cx="2299580" cy="1611518"/>
          </a:xfrm>
        </p:spPr>
      </p:pic>
      <p:pic>
        <p:nvPicPr>
          <p:cNvPr id="6" name="Picture 5"/>
          <p:cNvPicPr>
            <a:picLocks noChangeAspect="1"/>
          </p:cNvPicPr>
          <p:nvPr/>
        </p:nvPicPr>
        <p:blipFill>
          <a:blip r:embed="rId3"/>
          <a:stretch>
            <a:fillRect/>
          </a:stretch>
        </p:blipFill>
        <p:spPr>
          <a:xfrm>
            <a:off x="4495800" y="846138"/>
            <a:ext cx="2706859" cy="2310584"/>
          </a:xfrm>
          <a:prstGeom prst="rect">
            <a:avLst/>
          </a:prstGeom>
        </p:spPr>
      </p:pic>
      <p:sp>
        <p:nvSpPr>
          <p:cNvPr id="7" name="TextBox 6"/>
          <p:cNvSpPr txBox="1"/>
          <p:nvPr/>
        </p:nvSpPr>
        <p:spPr>
          <a:xfrm>
            <a:off x="4775548" y="3156722"/>
            <a:ext cx="4096630" cy="3477875"/>
          </a:xfrm>
          <a:prstGeom prst="rect">
            <a:avLst/>
          </a:prstGeom>
          <a:noFill/>
        </p:spPr>
        <p:txBody>
          <a:bodyPr wrap="square" rtlCol="0">
            <a:spAutoFit/>
          </a:bodyPr>
          <a:lstStyle/>
          <a:p>
            <a:r>
              <a:rPr lang="en-GB" sz="2000" smtClean="0"/>
              <a:t>O Father Mars and Holy Vesta’s fateful flame, let come, I pray, before my death the day when I see Caesar’s axles heavy-laden with spoil and his horses often halt at the mob’s cheers, and resting on a dear girl’s bosom I start to watch and from their labels read the captured towns [...] The spoil be theirs whose hardships have earned it. I’ll be content to applaud on the Sacred Way. (Prop. 3.4.11-22)</a:t>
            </a:r>
            <a:endParaRPr lang="en-GB" sz="2000"/>
          </a:p>
        </p:txBody>
      </p:sp>
    </p:spTree>
    <p:extLst>
      <p:ext uri="{BB962C8B-B14F-4D97-AF65-F5344CB8AC3E}">
        <p14:creationId xmlns:p14="http://schemas.microsoft.com/office/powerpoint/2010/main" val="4352579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Hairnet: 1</a:t>
            </a:r>
            <a:r>
              <a:rPr lang="en-GB" baseline="30000" smtClean="0"/>
              <a:t>st</a:t>
            </a:r>
            <a:r>
              <a:rPr lang="en-GB" smtClean="0"/>
              <a:t>/2</a:t>
            </a:r>
            <a:r>
              <a:rPr lang="en-GB" baseline="30000" smtClean="0"/>
              <a:t>nd</a:t>
            </a:r>
            <a:r>
              <a:rPr lang="en-GB" smtClean="0"/>
              <a:t> C CE</a:t>
            </a:r>
            <a:endParaRPr lang="en-GB"/>
          </a:p>
        </p:txBody>
      </p:sp>
      <p:pic>
        <p:nvPicPr>
          <p:cNvPr id="4" name="Content Placeholder 3" descr="P4110045.JPG"/>
          <p:cNvPicPr>
            <a:picLocks noGrp="1" noChangeAspect="1"/>
          </p:cNvPicPr>
          <p:nvPr>
            <p:ph idx="1"/>
          </p:nvPr>
        </p:nvPicPr>
        <p:blipFill>
          <a:blip r:embed="rId2"/>
          <a:srcRect l="-18187" r="-18187"/>
          <a:stretch>
            <a:fillRect/>
          </a:stretch>
        </p:blipFill>
        <p:spPr/>
      </p:pic>
    </p:spTree>
    <p:extLst>
      <p:ext uri="{BB962C8B-B14F-4D97-AF65-F5344CB8AC3E}">
        <p14:creationId xmlns:p14="http://schemas.microsoft.com/office/powerpoint/2010/main" val="23325415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P4110047.JPG"/>
          <p:cNvPicPr>
            <a:picLocks noGrp="1" noChangeAspect="1"/>
          </p:cNvPicPr>
          <p:nvPr>
            <p:ph idx="1"/>
          </p:nvPr>
        </p:nvPicPr>
        <p:blipFill>
          <a:blip r:embed="rId2"/>
          <a:srcRect l="-18187" r="-18187"/>
          <a:stretch>
            <a:fillRect/>
          </a:stretch>
        </p:blipFill>
        <p:spPr>
          <a:xfrm>
            <a:off x="-441722" y="344032"/>
            <a:ext cx="10513702" cy="5782131"/>
          </a:xfrm>
        </p:spPr>
      </p:pic>
    </p:spTree>
    <p:extLst>
      <p:ext uri="{BB962C8B-B14F-4D97-AF65-F5344CB8AC3E}">
        <p14:creationId xmlns:p14="http://schemas.microsoft.com/office/powerpoint/2010/main" val="37807658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mtClean="0"/>
              <a:t>Contrasts: Elegy’s preferred rhetoric?</a:t>
            </a:r>
            <a:endParaRPr lang="en-GB"/>
          </a:p>
        </p:txBody>
      </p:sp>
      <p:sp>
        <p:nvSpPr>
          <p:cNvPr id="3" name="Content Placeholder 2"/>
          <p:cNvSpPr>
            <a:spLocks noGrp="1"/>
          </p:cNvSpPr>
          <p:nvPr>
            <p:ph idx="1"/>
          </p:nvPr>
        </p:nvSpPr>
        <p:spPr/>
        <p:txBody>
          <a:bodyPr>
            <a:normAutofit fontScale="62500" lnSpcReduction="20000"/>
          </a:bodyPr>
          <a:lstStyle/>
          <a:p>
            <a:r>
              <a:rPr lang="en-GB" smtClean="0"/>
              <a:t>Contrast is in-built into elegy due to the metre: hexameter line versus pentameter line</a:t>
            </a:r>
          </a:p>
          <a:p>
            <a:r>
              <a:rPr lang="en-GB" smtClean="0"/>
              <a:t>Contrast is key to the elegiac relationship: swinging between ecstasy and absolute misery</a:t>
            </a:r>
          </a:p>
          <a:p>
            <a:r>
              <a:rPr lang="en-GB" smtClean="0"/>
              <a:t>Contrast is key to the narrators’ way of relating to the world: elegiac lovers or non-lovers: small world of the relationship and the large world of the non-lovers</a:t>
            </a:r>
          </a:p>
          <a:p>
            <a:r>
              <a:rPr lang="en-GB" smtClean="0"/>
              <a:t>Contrast is a key organising strategy for elegy’s references to luxury as well: outright references (like Tib. 2.3 or Prop. 1.14) reject it, but at the same time elegy remains set in a world where luxury is implicit throughout</a:t>
            </a:r>
          </a:p>
          <a:p>
            <a:r>
              <a:rPr lang="en-GB" smtClean="0"/>
              <a:t>Contrasts are maintained even within descriptions of the origins of luxury objects: cf. Tib. 2.3. They are carefully embedded in the rhetoric of each poem</a:t>
            </a:r>
          </a:p>
          <a:p>
            <a:r>
              <a:rPr lang="en-GB" smtClean="0"/>
              <a:t>The topographical location of elegy underscores the swinging between extremes: from the Subura to the Palatine.</a:t>
            </a:r>
          </a:p>
        </p:txBody>
      </p:sp>
    </p:spTree>
    <p:extLst>
      <p:ext uri="{BB962C8B-B14F-4D97-AF65-F5344CB8AC3E}">
        <p14:creationId xmlns:p14="http://schemas.microsoft.com/office/powerpoint/2010/main" val="15052586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1031</TotalTime>
  <Words>1488</Words>
  <Application>Microsoft Office PowerPoint</Application>
  <PresentationFormat>On-screen Show (4:3)</PresentationFormat>
  <Paragraphs>60</Paragraphs>
  <Slides>17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Arial</vt:lpstr>
      <vt:lpstr>Calibri</vt:lpstr>
      <vt:lpstr>Office Theme</vt:lpstr>
      <vt:lpstr>Augustan Lovers</vt:lpstr>
      <vt:lpstr>The settings of elegy</vt:lpstr>
      <vt:lpstr>Subura</vt:lpstr>
      <vt:lpstr>Ostia - insulae</vt:lpstr>
      <vt:lpstr>Normally, however...</vt:lpstr>
      <vt:lpstr>Livia’s villa at Primaporta</vt:lpstr>
      <vt:lpstr>PowerPoint Presentation</vt:lpstr>
      <vt:lpstr>Environs of elegy</vt:lpstr>
      <vt:lpstr>PowerPoint Presentation</vt:lpstr>
      <vt:lpstr>PowerPoint Presentation</vt:lpstr>
      <vt:lpstr>PowerPoint Presentation</vt:lpstr>
      <vt:lpstr>Contrasting objects</vt:lpstr>
      <vt:lpstr>Mapping the empire</vt:lpstr>
      <vt:lpstr>Everyday luxuries?</vt:lpstr>
      <vt:lpstr>Hairnet: 1st/2nd C CE</vt:lpstr>
      <vt:lpstr>PowerPoint Presentation</vt:lpstr>
      <vt:lpstr>Contrasts: Elegy’s preferred rhetoric?</vt:lpstr>
    </vt:vector>
  </TitlesOfParts>
  <Company>UWL Lampeter</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Augustan Lovers</dc:title>
  <dc:creator>Magdalena Ohrman</dc:creator>
  <cp:lastModifiedBy>Magdalena Ohrman</cp:lastModifiedBy>
  <cp:revision>5</cp:revision>
  <dcterms:created xsi:type="dcterms:W3CDTF">2016-03-16T15:38:23Z</dcterms:created>
  <dcterms:modified xsi:type="dcterms:W3CDTF">2016-03-17T09:51:57Z</dcterms:modified>
</cp:coreProperties>
</file>