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8288000" cy="10287000"/>
  <p:notesSz cx="18288000" cy="10287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viewProps" Target="view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1B2029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242424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1B2029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9465459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0"/>
                </a:moveTo>
                <a:lnTo>
                  <a:pt x="0" y="821540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0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12615" y="2014525"/>
            <a:ext cx="11620500" cy="660082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1B2029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07890" y="3308184"/>
            <a:ext cx="142875" cy="14287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theme" Target="../theme/theme1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99915" y="719976"/>
            <a:ext cx="3742054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rgbClr val="1B2029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17916" y="1865150"/>
            <a:ext cx="15652166" cy="6197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242424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5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o.int/news-room/fact-sheets/detail/physical-" TargetMode="External" /><Relationship Id="rId2" Type="http://schemas.openxmlformats.org/officeDocument/2006/relationships/hyperlink" Target="http://www.gov.uk/government/publications/physical-activity-applying-all-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://www.nhs.uk/live-" TargetMode="External" 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rontiersin.org/articles/10.3389/fpsyg.2019.01147/full" TargetMode="External" /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government/publications/health-matters-physical-" TargetMode="External" /><Relationship Id="rId2" Type="http://schemas.openxmlformats.org/officeDocument/2006/relationships/hyperlink" Target="http://www.hindawi.com/journals/mpe/2021/8353391/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E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86028" y="1275072"/>
            <a:ext cx="13450569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290" dirty="0">
                <a:solidFill>
                  <a:srgbClr val="5C03C3"/>
                </a:solidFill>
                <a:latin typeface="Verdana"/>
                <a:cs typeface="Verdana"/>
              </a:rPr>
              <a:t>P</a:t>
            </a:r>
            <a:r>
              <a:rPr sz="6000" spc="-500" dirty="0">
                <a:solidFill>
                  <a:srgbClr val="5C03C3"/>
                </a:solidFill>
                <a:latin typeface="Verdana"/>
                <a:cs typeface="Verdana"/>
              </a:rPr>
              <a:t>r</a:t>
            </a:r>
            <a:r>
              <a:rPr sz="6000" spc="220" dirty="0">
                <a:solidFill>
                  <a:srgbClr val="5C03C3"/>
                </a:solidFill>
                <a:latin typeface="Verdana"/>
                <a:cs typeface="Verdana"/>
              </a:rPr>
              <a:t>a</a:t>
            </a:r>
            <a:r>
              <a:rPr sz="6000" spc="229" dirty="0">
                <a:solidFill>
                  <a:srgbClr val="5C03C3"/>
                </a:solidFill>
                <a:latin typeface="Verdana"/>
                <a:cs typeface="Verdana"/>
              </a:rPr>
              <a:t>c</a:t>
            </a:r>
            <a:r>
              <a:rPr sz="6000" spc="-375" dirty="0">
                <a:solidFill>
                  <a:srgbClr val="5C03C3"/>
                </a:solidFill>
                <a:latin typeface="Verdana"/>
                <a:cs typeface="Verdana"/>
              </a:rPr>
              <a:t>t</a:t>
            </a:r>
            <a:r>
              <a:rPr sz="6000" spc="-305" dirty="0">
                <a:solidFill>
                  <a:srgbClr val="5C03C3"/>
                </a:solidFill>
                <a:latin typeface="Verdana"/>
                <a:cs typeface="Verdana"/>
              </a:rPr>
              <a:t>i</a:t>
            </a:r>
            <a:r>
              <a:rPr sz="6000" spc="229" dirty="0">
                <a:solidFill>
                  <a:srgbClr val="5C03C3"/>
                </a:solidFill>
                <a:latin typeface="Verdana"/>
                <a:cs typeface="Verdana"/>
              </a:rPr>
              <a:t>c</a:t>
            </a:r>
            <a:r>
              <a:rPr sz="6000" spc="-114" dirty="0">
                <a:solidFill>
                  <a:srgbClr val="5C03C3"/>
                </a:solidFill>
                <a:latin typeface="Verdana"/>
                <a:cs typeface="Verdana"/>
              </a:rPr>
              <a:t>e</a:t>
            </a:r>
            <a:r>
              <a:rPr sz="6000" spc="545" dirty="0">
                <a:solidFill>
                  <a:srgbClr val="5C03C3"/>
                </a:solidFill>
                <a:latin typeface="Verdana"/>
                <a:cs typeface="Verdana"/>
              </a:rPr>
              <a:t>-</a:t>
            </a:r>
            <a:r>
              <a:rPr sz="6000" spc="-575" dirty="0">
                <a:solidFill>
                  <a:srgbClr val="5C03C3"/>
                </a:solidFill>
                <a:latin typeface="Verdana"/>
                <a:cs typeface="Verdana"/>
              </a:rPr>
              <a:t>B</a:t>
            </a:r>
            <a:r>
              <a:rPr sz="6000" spc="220" dirty="0">
                <a:solidFill>
                  <a:srgbClr val="5C03C3"/>
                </a:solidFill>
                <a:latin typeface="Verdana"/>
                <a:cs typeface="Verdana"/>
              </a:rPr>
              <a:t>a</a:t>
            </a:r>
            <a:r>
              <a:rPr sz="6000" spc="-165" dirty="0">
                <a:solidFill>
                  <a:srgbClr val="5C03C3"/>
                </a:solidFill>
                <a:latin typeface="Verdana"/>
                <a:cs typeface="Verdana"/>
              </a:rPr>
              <a:t>s</a:t>
            </a:r>
            <a:r>
              <a:rPr sz="6000" spc="-114" dirty="0">
                <a:solidFill>
                  <a:srgbClr val="5C03C3"/>
                </a:solidFill>
                <a:latin typeface="Verdana"/>
                <a:cs typeface="Verdana"/>
              </a:rPr>
              <a:t>e</a:t>
            </a:r>
            <a:r>
              <a:rPr sz="6000" spc="325" dirty="0">
                <a:solidFill>
                  <a:srgbClr val="5C03C3"/>
                </a:solidFill>
                <a:latin typeface="Verdana"/>
                <a:cs typeface="Verdana"/>
              </a:rPr>
              <a:t>d</a:t>
            </a:r>
            <a:r>
              <a:rPr sz="6000" spc="-790" dirty="0">
                <a:solidFill>
                  <a:srgbClr val="5C03C3"/>
                </a:solidFill>
                <a:latin typeface="Verdana"/>
                <a:cs typeface="Verdana"/>
              </a:rPr>
              <a:t> </a:t>
            </a:r>
            <a:r>
              <a:rPr sz="6000" spc="-620" dirty="0">
                <a:solidFill>
                  <a:srgbClr val="5C03C3"/>
                </a:solidFill>
                <a:latin typeface="Verdana"/>
                <a:cs typeface="Verdana"/>
              </a:rPr>
              <a:t>R</a:t>
            </a:r>
            <a:r>
              <a:rPr sz="6000" spc="-114" dirty="0">
                <a:solidFill>
                  <a:srgbClr val="5C03C3"/>
                </a:solidFill>
                <a:latin typeface="Verdana"/>
                <a:cs typeface="Verdana"/>
              </a:rPr>
              <a:t>e</a:t>
            </a:r>
            <a:r>
              <a:rPr sz="6000" spc="-165" dirty="0">
                <a:solidFill>
                  <a:srgbClr val="5C03C3"/>
                </a:solidFill>
                <a:latin typeface="Verdana"/>
                <a:cs typeface="Verdana"/>
              </a:rPr>
              <a:t>s</a:t>
            </a:r>
            <a:r>
              <a:rPr sz="6000" spc="-114" dirty="0">
                <a:solidFill>
                  <a:srgbClr val="5C03C3"/>
                </a:solidFill>
                <a:latin typeface="Verdana"/>
                <a:cs typeface="Verdana"/>
              </a:rPr>
              <a:t>e</a:t>
            </a:r>
            <a:r>
              <a:rPr sz="6000" spc="220" dirty="0">
                <a:solidFill>
                  <a:srgbClr val="5C03C3"/>
                </a:solidFill>
                <a:latin typeface="Verdana"/>
                <a:cs typeface="Verdana"/>
              </a:rPr>
              <a:t>a</a:t>
            </a:r>
            <a:r>
              <a:rPr sz="6000" spc="-500" dirty="0">
                <a:solidFill>
                  <a:srgbClr val="5C03C3"/>
                </a:solidFill>
                <a:latin typeface="Verdana"/>
                <a:cs typeface="Verdana"/>
              </a:rPr>
              <a:t>r</a:t>
            </a:r>
            <a:r>
              <a:rPr sz="6000" spc="229" dirty="0">
                <a:solidFill>
                  <a:srgbClr val="5C03C3"/>
                </a:solidFill>
                <a:latin typeface="Verdana"/>
                <a:cs typeface="Verdana"/>
              </a:rPr>
              <a:t>c</a:t>
            </a:r>
            <a:r>
              <a:rPr sz="6000" spc="95" dirty="0">
                <a:solidFill>
                  <a:srgbClr val="5C03C3"/>
                </a:solidFill>
                <a:latin typeface="Verdana"/>
                <a:cs typeface="Verdana"/>
              </a:rPr>
              <a:t>h</a:t>
            </a:r>
            <a:r>
              <a:rPr sz="6000" spc="-790" dirty="0">
                <a:solidFill>
                  <a:srgbClr val="5C03C3"/>
                </a:solidFill>
                <a:latin typeface="Verdana"/>
                <a:cs typeface="Verdana"/>
              </a:rPr>
              <a:t> </a:t>
            </a:r>
            <a:r>
              <a:rPr sz="6000" spc="260" dirty="0">
                <a:solidFill>
                  <a:srgbClr val="5C03C3"/>
                </a:solidFill>
                <a:latin typeface="Verdana"/>
                <a:cs typeface="Verdana"/>
              </a:rPr>
              <a:t>(</a:t>
            </a:r>
            <a:r>
              <a:rPr sz="6000" spc="-919" dirty="0">
                <a:solidFill>
                  <a:srgbClr val="5C03C3"/>
                </a:solidFill>
                <a:latin typeface="Verdana"/>
                <a:cs typeface="Verdana"/>
              </a:rPr>
              <a:t>L</a:t>
            </a:r>
            <a:r>
              <a:rPr sz="6000" spc="204" dirty="0">
                <a:solidFill>
                  <a:srgbClr val="5C03C3"/>
                </a:solidFill>
                <a:latin typeface="Verdana"/>
                <a:cs typeface="Verdana"/>
              </a:rPr>
              <a:t>C</a:t>
            </a:r>
            <a:r>
              <a:rPr sz="6000" spc="-520" dirty="0">
                <a:solidFill>
                  <a:srgbClr val="5C03C3"/>
                </a:solidFill>
                <a:latin typeface="Verdana"/>
                <a:cs typeface="Verdana"/>
              </a:rPr>
              <a:t>H</a:t>
            </a:r>
            <a:r>
              <a:rPr sz="6000" spc="-720" dirty="0">
                <a:solidFill>
                  <a:srgbClr val="5C03C3"/>
                </a:solidFill>
                <a:latin typeface="Verdana"/>
                <a:cs typeface="Verdana"/>
              </a:rPr>
              <a:t>S</a:t>
            </a:r>
            <a:r>
              <a:rPr sz="6000" spc="-695" dirty="0">
                <a:solidFill>
                  <a:srgbClr val="5C03C3"/>
                </a:solidFill>
                <a:latin typeface="Verdana"/>
                <a:cs typeface="Verdana"/>
              </a:rPr>
              <a:t>7</a:t>
            </a:r>
            <a:r>
              <a:rPr sz="6000" spc="-210" dirty="0">
                <a:solidFill>
                  <a:srgbClr val="5C03C3"/>
                </a:solidFill>
                <a:latin typeface="Verdana"/>
                <a:cs typeface="Verdana"/>
              </a:rPr>
              <a:t>00</a:t>
            </a:r>
            <a:r>
              <a:rPr sz="6000" spc="-1955" dirty="0">
                <a:solidFill>
                  <a:srgbClr val="5C03C3"/>
                </a:solidFill>
                <a:latin typeface="Verdana"/>
                <a:cs typeface="Verdana"/>
              </a:rPr>
              <a:t>1</a:t>
            </a:r>
            <a:r>
              <a:rPr sz="6000" spc="505" dirty="0">
                <a:solidFill>
                  <a:srgbClr val="5C03C3"/>
                </a:solidFill>
                <a:latin typeface="Verdana"/>
                <a:cs typeface="Verdana"/>
              </a:rPr>
              <a:t>)</a:t>
            </a:r>
            <a:endParaRPr sz="6000">
              <a:latin typeface="Verdana"/>
              <a:cs typeface="Verdan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52652" y="2467422"/>
            <a:ext cx="10030460" cy="1149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73655" marR="5080" indent="-2561590">
              <a:lnSpc>
                <a:spcPct val="115199"/>
              </a:lnSpc>
              <a:spcBef>
                <a:spcPts val="100"/>
              </a:spcBef>
            </a:pPr>
            <a:r>
              <a:rPr sz="3200" spc="70" dirty="0">
                <a:solidFill>
                  <a:srgbClr val="5C03C3"/>
                </a:solidFill>
                <a:latin typeface="Lucida Sans Unicode"/>
                <a:cs typeface="Lucida Sans Unicode"/>
              </a:rPr>
              <a:t>Prevalence</a:t>
            </a:r>
            <a:r>
              <a:rPr sz="3200" spc="-60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-50" dirty="0">
                <a:solidFill>
                  <a:srgbClr val="5C03C3"/>
                </a:solidFill>
                <a:latin typeface="Lucida Sans Unicode"/>
                <a:cs typeface="Lucida Sans Unicode"/>
              </a:rPr>
              <a:t>of</a:t>
            </a:r>
            <a:r>
              <a:rPr sz="3200" spc="-55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35" dirty="0">
                <a:solidFill>
                  <a:srgbClr val="5C03C3"/>
                </a:solidFill>
                <a:latin typeface="Lucida Sans Unicode"/>
                <a:cs typeface="Lucida Sans Unicode"/>
              </a:rPr>
              <a:t>physical</a:t>
            </a:r>
            <a:r>
              <a:rPr sz="3200" spc="-60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dirty="0">
                <a:solidFill>
                  <a:srgbClr val="5C03C3"/>
                </a:solidFill>
                <a:latin typeface="Lucida Sans Unicode"/>
                <a:cs typeface="Lucida Sans Unicode"/>
              </a:rPr>
              <a:t>activity</a:t>
            </a:r>
            <a:r>
              <a:rPr sz="3200" spc="-55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135" dirty="0">
                <a:solidFill>
                  <a:srgbClr val="5C03C3"/>
                </a:solidFill>
                <a:latin typeface="Lucida Sans Unicode"/>
                <a:cs typeface="Lucida Sans Unicode"/>
              </a:rPr>
              <a:t>among</a:t>
            </a:r>
            <a:r>
              <a:rPr sz="3200" spc="-60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-10" dirty="0">
                <a:solidFill>
                  <a:srgbClr val="5C03C3"/>
                </a:solidFill>
                <a:latin typeface="Lucida Sans Unicode"/>
                <a:cs typeface="Lucida Sans Unicode"/>
              </a:rPr>
              <a:t>student</a:t>
            </a:r>
            <a:r>
              <a:rPr sz="3200" spc="-55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-135" dirty="0">
                <a:solidFill>
                  <a:srgbClr val="5C03C3"/>
                </a:solidFill>
                <a:latin typeface="Lucida Sans Unicode"/>
                <a:cs typeface="Lucida Sans Unicode"/>
              </a:rPr>
              <a:t>in</a:t>
            </a:r>
            <a:r>
              <a:rPr sz="3200" spc="-60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350" dirty="0">
                <a:solidFill>
                  <a:srgbClr val="5C03C3"/>
                </a:solidFill>
                <a:latin typeface="Lucida Sans Unicode"/>
                <a:cs typeface="Lucida Sans Unicode"/>
              </a:rPr>
              <a:t>a </a:t>
            </a:r>
            <a:r>
              <a:rPr sz="3200" spc="-994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-5" dirty="0">
                <a:solidFill>
                  <a:srgbClr val="5C03C3"/>
                </a:solidFill>
                <a:latin typeface="Lucida Sans Unicode"/>
                <a:cs typeface="Lucida Sans Unicode"/>
              </a:rPr>
              <a:t>public</a:t>
            </a:r>
            <a:r>
              <a:rPr sz="3200" spc="-60" dirty="0">
                <a:solidFill>
                  <a:srgbClr val="5C03C3"/>
                </a:solidFill>
                <a:latin typeface="Lucida Sans Unicode"/>
                <a:cs typeface="Lucida Sans Unicode"/>
              </a:rPr>
              <a:t> university</a:t>
            </a:r>
            <a:endParaRPr sz="3200">
              <a:latin typeface="Lucida Sans Unicode"/>
              <a:cs typeface="Lucida Sans Unicode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686937" y="4816378"/>
            <a:ext cx="5074920" cy="1711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15199"/>
              </a:lnSpc>
              <a:spcBef>
                <a:spcPts val="100"/>
              </a:spcBef>
            </a:pPr>
            <a:r>
              <a:rPr sz="3200" spc="125" dirty="0">
                <a:solidFill>
                  <a:srgbClr val="5C03C3"/>
                </a:solidFill>
                <a:latin typeface="Lucida Sans Unicode"/>
                <a:cs typeface="Lucida Sans Unicode"/>
              </a:rPr>
              <a:t>Name </a:t>
            </a:r>
            <a:r>
              <a:rPr sz="3200" spc="-20" dirty="0">
                <a:solidFill>
                  <a:srgbClr val="5C03C3"/>
                </a:solidFill>
                <a:latin typeface="Lucida Sans Unicode"/>
                <a:cs typeface="Lucida Sans Unicode"/>
              </a:rPr>
              <a:t>:- </a:t>
            </a:r>
            <a:r>
              <a:rPr sz="3200" spc="-120" dirty="0">
                <a:solidFill>
                  <a:srgbClr val="5C03C3"/>
                </a:solidFill>
                <a:latin typeface="Lucida Sans Unicode"/>
                <a:cs typeface="Lucida Sans Unicode"/>
              </a:rPr>
              <a:t>Nirali </a:t>
            </a:r>
            <a:r>
              <a:rPr sz="3200" spc="15" dirty="0">
                <a:solidFill>
                  <a:srgbClr val="5C03C3"/>
                </a:solidFill>
                <a:latin typeface="Lucida Sans Unicode"/>
                <a:cs typeface="Lucida Sans Unicode"/>
              </a:rPr>
              <a:t>Koradia </a:t>
            </a:r>
            <a:r>
              <a:rPr sz="3200" spc="20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dirty="0">
                <a:solidFill>
                  <a:srgbClr val="5C03C3"/>
                </a:solidFill>
                <a:latin typeface="Lucida Sans Unicode"/>
                <a:cs typeface="Lucida Sans Unicode"/>
              </a:rPr>
              <a:t>Student </a:t>
            </a:r>
            <a:r>
              <a:rPr sz="3200" spc="-40" dirty="0">
                <a:solidFill>
                  <a:srgbClr val="5C03C3"/>
                </a:solidFill>
                <a:latin typeface="Lucida Sans Unicode"/>
                <a:cs typeface="Lucida Sans Unicode"/>
              </a:rPr>
              <a:t>Id:- </a:t>
            </a:r>
            <a:r>
              <a:rPr sz="3200" spc="-385" dirty="0">
                <a:solidFill>
                  <a:srgbClr val="5C03C3"/>
                </a:solidFill>
                <a:latin typeface="Lucida Sans Unicode"/>
                <a:cs typeface="Lucida Sans Unicode"/>
              </a:rPr>
              <a:t>2213910 </a:t>
            </a:r>
            <a:r>
              <a:rPr sz="3200" spc="-380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-385" dirty="0">
                <a:solidFill>
                  <a:srgbClr val="5C03C3"/>
                </a:solidFill>
                <a:latin typeface="Lucida Sans Unicode"/>
                <a:cs typeface="Lucida Sans Unicode"/>
              </a:rPr>
              <a:t>L</a:t>
            </a:r>
            <a:r>
              <a:rPr sz="3200" spc="145" dirty="0">
                <a:solidFill>
                  <a:srgbClr val="5C03C3"/>
                </a:solidFill>
                <a:latin typeface="Lucida Sans Unicode"/>
                <a:cs typeface="Lucida Sans Unicode"/>
              </a:rPr>
              <a:t>e</a:t>
            </a:r>
            <a:r>
              <a:rPr sz="3200" spc="275" dirty="0">
                <a:solidFill>
                  <a:srgbClr val="5C03C3"/>
                </a:solidFill>
                <a:latin typeface="Lucida Sans Unicode"/>
                <a:cs typeface="Lucida Sans Unicode"/>
              </a:rPr>
              <a:t>c</a:t>
            </a:r>
            <a:r>
              <a:rPr sz="3200" spc="-120" dirty="0">
                <a:solidFill>
                  <a:srgbClr val="5C03C3"/>
                </a:solidFill>
                <a:latin typeface="Lucida Sans Unicode"/>
                <a:cs typeface="Lucida Sans Unicode"/>
              </a:rPr>
              <a:t>t</a:t>
            </a:r>
            <a:r>
              <a:rPr sz="3200" spc="-45" dirty="0">
                <a:solidFill>
                  <a:srgbClr val="5C03C3"/>
                </a:solidFill>
                <a:latin typeface="Lucida Sans Unicode"/>
                <a:cs typeface="Lucida Sans Unicode"/>
              </a:rPr>
              <a:t>u</a:t>
            </a:r>
            <a:r>
              <a:rPr sz="3200" spc="-185" dirty="0">
                <a:solidFill>
                  <a:srgbClr val="5C03C3"/>
                </a:solidFill>
                <a:latin typeface="Lucida Sans Unicode"/>
                <a:cs typeface="Lucida Sans Unicode"/>
              </a:rPr>
              <a:t>r</a:t>
            </a:r>
            <a:r>
              <a:rPr sz="3200" spc="145" dirty="0">
                <a:solidFill>
                  <a:srgbClr val="5C03C3"/>
                </a:solidFill>
                <a:latin typeface="Lucida Sans Unicode"/>
                <a:cs typeface="Lucida Sans Unicode"/>
              </a:rPr>
              <a:t>e</a:t>
            </a:r>
            <a:r>
              <a:rPr sz="3200" spc="-185" dirty="0">
                <a:solidFill>
                  <a:srgbClr val="5C03C3"/>
                </a:solidFill>
                <a:latin typeface="Lucida Sans Unicode"/>
                <a:cs typeface="Lucida Sans Unicode"/>
              </a:rPr>
              <a:t>r</a:t>
            </a:r>
            <a:r>
              <a:rPr sz="3200" spc="-70" dirty="0">
                <a:solidFill>
                  <a:srgbClr val="5C03C3"/>
                </a:solidFill>
                <a:latin typeface="Lucida Sans Unicode"/>
                <a:cs typeface="Lucida Sans Unicode"/>
              </a:rPr>
              <a:t>:</a:t>
            </a:r>
            <a:r>
              <a:rPr sz="3200" spc="30" dirty="0">
                <a:solidFill>
                  <a:srgbClr val="5C03C3"/>
                </a:solidFill>
                <a:latin typeface="Lucida Sans Unicode"/>
                <a:cs typeface="Lucida Sans Unicode"/>
              </a:rPr>
              <a:t>-</a:t>
            </a:r>
            <a:r>
              <a:rPr sz="3200" spc="-55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-210" dirty="0">
                <a:solidFill>
                  <a:srgbClr val="5C03C3"/>
                </a:solidFill>
                <a:latin typeface="Lucida Sans Unicode"/>
                <a:cs typeface="Lucida Sans Unicode"/>
              </a:rPr>
              <a:t>D</a:t>
            </a:r>
            <a:r>
              <a:rPr sz="3200" spc="-180" dirty="0">
                <a:solidFill>
                  <a:srgbClr val="5C03C3"/>
                </a:solidFill>
                <a:latin typeface="Lucida Sans Unicode"/>
                <a:cs typeface="Lucida Sans Unicode"/>
              </a:rPr>
              <a:t>r</a:t>
            </a:r>
            <a:r>
              <a:rPr sz="3200" spc="-55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-25" dirty="0">
                <a:solidFill>
                  <a:srgbClr val="5C03C3"/>
                </a:solidFill>
                <a:latin typeface="Lucida Sans Unicode"/>
                <a:cs typeface="Lucida Sans Unicode"/>
              </a:rPr>
              <a:t>A</a:t>
            </a:r>
            <a:r>
              <a:rPr sz="3200" spc="-229" dirty="0">
                <a:solidFill>
                  <a:srgbClr val="5C03C3"/>
                </a:solidFill>
                <a:latin typeface="Lucida Sans Unicode"/>
                <a:cs typeface="Lucida Sans Unicode"/>
              </a:rPr>
              <a:t>i</a:t>
            </a:r>
            <a:r>
              <a:rPr sz="3200" spc="20" dirty="0">
                <a:solidFill>
                  <a:srgbClr val="5C03C3"/>
                </a:solidFill>
                <a:latin typeface="Lucida Sans Unicode"/>
                <a:cs typeface="Lucida Sans Unicode"/>
              </a:rPr>
              <a:t>s</a:t>
            </a:r>
            <a:r>
              <a:rPr sz="3200" spc="-45" dirty="0">
                <a:solidFill>
                  <a:srgbClr val="5C03C3"/>
                </a:solidFill>
                <a:latin typeface="Lucida Sans Unicode"/>
                <a:cs typeface="Lucida Sans Unicode"/>
              </a:rPr>
              <a:t>h</a:t>
            </a:r>
            <a:r>
              <a:rPr sz="3200" spc="345" dirty="0">
                <a:solidFill>
                  <a:srgbClr val="5C03C3"/>
                </a:solidFill>
                <a:latin typeface="Lucida Sans Unicode"/>
                <a:cs typeface="Lucida Sans Unicode"/>
              </a:rPr>
              <a:t>a</a:t>
            </a:r>
            <a:r>
              <a:rPr sz="3200" spc="-114" dirty="0">
                <a:solidFill>
                  <a:srgbClr val="5C03C3"/>
                </a:solidFill>
                <a:latin typeface="Lucida Sans Unicode"/>
                <a:cs typeface="Lucida Sans Unicode"/>
              </a:rPr>
              <a:t>t</a:t>
            </a:r>
            <a:r>
              <a:rPr sz="3200" spc="-55" dirty="0">
                <a:solidFill>
                  <a:srgbClr val="5C03C3"/>
                </a:solidFill>
                <a:latin typeface="Lucida Sans Unicode"/>
                <a:cs typeface="Lucida Sans Unicode"/>
              </a:rPr>
              <a:t> </a:t>
            </a:r>
            <a:r>
              <a:rPr sz="3200" spc="55" dirty="0">
                <a:solidFill>
                  <a:srgbClr val="5C03C3"/>
                </a:solidFill>
                <a:latin typeface="Lucida Sans Unicode"/>
                <a:cs typeface="Lucida Sans Unicode"/>
              </a:rPr>
              <a:t>B</a:t>
            </a:r>
            <a:r>
              <a:rPr sz="3200" spc="345" dirty="0">
                <a:solidFill>
                  <a:srgbClr val="5C03C3"/>
                </a:solidFill>
                <a:latin typeface="Lucida Sans Unicode"/>
                <a:cs typeface="Lucida Sans Unicode"/>
              </a:rPr>
              <a:t>a</a:t>
            </a:r>
            <a:r>
              <a:rPr sz="3200" spc="-355" dirty="0">
                <a:solidFill>
                  <a:srgbClr val="5C03C3"/>
                </a:solidFill>
                <a:latin typeface="Lucida Sans Unicode"/>
                <a:cs typeface="Lucida Sans Unicode"/>
              </a:rPr>
              <a:t>k</a:t>
            </a:r>
            <a:r>
              <a:rPr sz="3200" spc="-185" dirty="0">
                <a:solidFill>
                  <a:srgbClr val="5C03C3"/>
                </a:solidFill>
                <a:latin typeface="Lucida Sans Unicode"/>
                <a:cs typeface="Lucida Sans Unicode"/>
              </a:rPr>
              <a:t>r</a:t>
            </a:r>
            <a:r>
              <a:rPr sz="3200" spc="150" dirty="0">
                <a:solidFill>
                  <a:srgbClr val="5C03C3"/>
                </a:solidFill>
                <a:latin typeface="Lucida Sans Unicode"/>
                <a:cs typeface="Lucida Sans Unicode"/>
              </a:rPr>
              <a:t>e</a:t>
            </a:r>
            <a:endParaRPr sz="320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12615" y="2657547"/>
            <a:ext cx="7458074" cy="497204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99915" y="719977"/>
            <a:ext cx="40970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0" dirty="0">
                <a:latin typeface="Verdana"/>
                <a:cs typeface="Verdana"/>
              </a:rPr>
              <a:t>Introduction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283046" y="2724079"/>
            <a:ext cx="142875" cy="14287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0622771" y="2435154"/>
            <a:ext cx="6696075" cy="459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3000" spc="-15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healthy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heart,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body,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30" dirty="0">
                <a:solidFill>
                  <a:srgbClr val="242424"/>
                </a:solidFill>
                <a:latin typeface="Lucida Sans Unicode"/>
                <a:cs typeface="Lucida Sans Unicode"/>
              </a:rPr>
              <a:t>and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mind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00" dirty="0">
                <a:solidFill>
                  <a:srgbClr val="242424"/>
                </a:solidFill>
                <a:latin typeface="Lucida Sans Unicode"/>
                <a:cs typeface="Lucida Sans Unicode"/>
              </a:rPr>
              <a:t>are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benefited </a:t>
            </a:r>
            <a:r>
              <a:rPr sz="3000" spc="65" dirty="0">
                <a:solidFill>
                  <a:srgbClr val="242424"/>
                </a:solidFill>
                <a:latin typeface="Lucida Sans Unicode"/>
                <a:cs typeface="Lucida Sans Unicode"/>
              </a:rPr>
              <a:t>by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 </a:t>
            </a:r>
            <a:r>
              <a:rPr sz="3000" spc="5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 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Exercise </a:t>
            </a:r>
            <a:r>
              <a:rPr sz="3000" spc="100" dirty="0">
                <a:solidFill>
                  <a:srgbClr val="242424"/>
                </a:solidFill>
                <a:latin typeface="Lucida Sans Unicode"/>
                <a:cs typeface="Lucida Sans Unicode"/>
              </a:rPr>
              <a:t>enhances 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learning, 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judgment,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30" dirty="0">
                <a:solidFill>
                  <a:srgbClr val="242424"/>
                </a:solidFill>
                <a:latin typeface="Lucida Sans Unicode"/>
                <a:cs typeface="Lucida Sans Unicode"/>
              </a:rPr>
              <a:t>and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05" dirty="0">
                <a:solidFill>
                  <a:srgbClr val="242424"/>
                </a:solidFill>
                <a:latin typeface="Lucida Sans Unicode"/>
                <a:cs typeface="Lucida Sans Unicode"/>
              </a:rPr>
              <a:t>thinking</a:t>
            </a:r>
            <a:endParaRPr sz="3000">
              <a:latin typeface="Lucida Sans Unicode"/>
              <a:cs typeface="Lucida Sans Unicode"/>
            </a:endParaRPr>
          </a:p>
          <a:p>
            <a:pPr marL="12700" marR="504825">
              <a:lnSpc>
                <a:spcPct val="125000"/>
              </a:lnSpc>
            </a:pPr>
            <a:r>
              <a:rPr sz="3000" spc="-5" dirty="0">
                <a:solidFill>
                  <a:srgbClr val="242424"/>
                </a:solidFill>
                <a:latin typeface="Lucida Sans Unicode"/>
                <a:cs typeface="Lucida Sans Unicode"/>
              </a:rPr>
              <a:t>Any </a:t>
            </a:r>
            <a:r>
              <a:rPr sz="3000" spc="80" dirty="0">
                <a:solidFill>
                  <a:srgbClr val="242424"/>
                </a:solidFill>
                <a:latin typeface="Lucida Sans Unicode"/>
                <a:cs typeface="Lucida Sans Unicode"/>
              </a:rPr>
              <a:t>movement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that </a:t>
            </a:r>
            <a:r>
              <a:rPr sz="3000" spc="-25" dirty="0">
                <a:solidFill>
                  <a:srgbClr val="242424"/>
                </a:solidFill>
                <a:latin typeface="Lucida Sans Unicode"/>
                <a:cs typeface="Lucida Sans Unicode"/>
              </a:rPr>
              <a:t>requires </a:t>
            </a:r>
            <a:r>
              <a:rPr sz="3000" spc="-2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energy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expenditure </a:t>
            </a:r>
            <a:r>
              <a:rPr sz="3000" spc="-95" dirty="0">
                <a:solidFill>
                  <a:srgbClr val="242424"/>
                </a:solidFill>
                <a:latin typeface="Lucida Sans Unicode"/>
                <a:cs typeface="Lucida Sans Unicode"/>
              </a:rPr>
              <a:t>is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considered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 </a:t>
            </a:r>
            <a:r>
              <a:rPr sz="3000" spc="5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given </a:t>
            </a:r>
            <a:r>
              <a:rPr sz="3000" spc="65" dirty="0">
                <a:solidFill>
                  <a:srgbClr val="242424"/>
                </a:solidFill>
                <a:latin typeface="Lucida Sans Unicode"/>
                <a:cs typeface="Lucida Sans Unicode"/>
              </a:rPr>
              <a:t>by </a:t>
            </a: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WHO(WHO,2022).</a:t>
            </a:r>
            <a:endParaRPr sz="3000">
              <a:latin typeface="Lucida Sans Unicode"/>
              <a:cs typeface="Lucida Sans Unicode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283046" y="3867079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283046" y="5010079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0" y="9465457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2"/>
                </a:moveTo>
                <a:lnTo>
                  <a:pt x="0" y="821542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2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719977"/>
            <a:ext cx="40970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0" dirty="0">
                <a:latin typeface="Verdana"/>
                <a:cs typeface="Verdana"/>
              </a:rPr>
              <a:t>Introduction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34331" y="2063795"/>
            <a:ext cx="15308580" cy="65347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35" dirty="0">
                <a:solidFill>
                  <a:srgbClr val="242424"/>
                </a:solidFill>
                <a:latin typeface="Verdana"/>
                <a:cs typeface="Verdana"/>
              </a:rPr>
              <a:t>UK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Chief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65" dirty="0">
                <a:solidFill>
                  <a:srgbClr val="242424"/>
                </a:solidFill>
                <a:latin typeface="Verdana"/>
                <a:cs typeface="Verdana"/>
              </a:rPr>
              <a:t>Medical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Officers’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Guidelines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70" dirty="0">
                <a:solidFill>
                  <a:srgbClr val="242424"/>
                </a:solidFill>
                <a:latin typeface="Verdana"/>
                <a:cs typeface="Verdana"/>
              </a:rPr>
              <a:t>recommend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4" dirty="0">
                <a:solidFill>
                  <a:srgbClr val="242424"/>
                </a:solidFill>
                <a:latin typeface="Verdana"/>
                <a:cs typeface="Verdana"/>
              </a:rPr>
              <a:t>each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week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adults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85" dirty="0">
                <a:solidFill>
                  <a:srgbClr val="242424"/>
                </a:solidFill>
                <a:latin typeface="Verdana"/>
                <a:cs typeface="Verdana"/>
              </a:rPr>
              <a:t>do:</a:t>
            </a:r>
            <a:endParaRPr sz="3000">
              <a:latin typeface="Verdana"/>
              <a:cs typeface="Verdana"/>
            </a:endParaRPr>
          </a:p>
          <a:p>
            <a:pPr marL="78105" marR="559435">
              <a:lnSpc>
                <a:spcPct val="125000"/>
              </a:lnSpc>
              <a:spcBef>
                <a:spcPts val="2650"/>
              </a:spcBef>
            </a:pP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Moderate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intensity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85" dirty="0">
                <a:solidFill>
                  <a:srgbClr val="242424"/>
                </a:solidFill>
                <a:latin typeface="Lucida Sans Unicode"/>
                <a:cs typeface="Lucida Sans Unicode"/>
              </a:rPr>
              <a:t>for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340" dirty="0">
                <a:solidFill>
                  <a:srgbClr val="242424"/>
                </a:solidFill>
                <a:latin typeface="Lucida Sans Unicode"/>
                <a:cs typeface="Lucida Sans Unicode"/>
              </a:rPr>
              <a:t>150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minutes,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20" dirty="0">
                <a:solidFill>
                  <a:srgbClr val="242424"/>
                </a:solidFill>
                <a:latin typeface="Lucida Sans Unicode"/>
                <a:cs typeface="Lucida Sans Unicode"/>
              </a:rPr>
              <a:t>vigorous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85" dirty="0">
                <a:solidFill>
                  <a:srgbClr val="242424"/>
                </a:solidFill>
                <a:latin typeface="Lucida Sans Unicode"/>
                <a:cs typeface="Lucida Sans Unicode"/>
              </a:rPr>
              <a:t>for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14" dirty="0">
                <a:solidFill>
                  <a:srgbClr val="242424"/>
                </a:solidFill>
                <a:latin typeface="Lucida Sans Unicode"/>
                <a:cs typeface="Lucida Sans Unicode"/>
              </a:rPr>
              <a:t>75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minutes,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70" dirty="0">
                <a:solidFill>
                  <a:srgbClr val="242424"/>
                </a:solidFill>
                <a:latin typeface="Lucida Sans Unicode"/>
                <a:cs typeface="Lucida Sans Unicode"/>
              </a:rPr>
              <a:t>or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25" dirty="0">
                <a:solidFill>
                  <a:srgbClr val="242424"/>
                </a:solidFill>
                <a:latin typeface="Lucida Sans Unicode"/>
                <a:cs typeface="Lucida Sans Unicode"/>
              </a:rPr>
              <a:t>a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Lucida Sans Unicode"/>
                <a:cs typeface="Lucida Sans Unicode"/>
              </a:rPr>
              <a:t>combination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of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65" dirty="0">
                <a:solidFill>
                  <a:srgbClr val="242424"/>
                </a:solidFill>
                <a:latin typeface="Lucida Sans Unicode"/>
                <a:cs typeface="Lucida Sans Unicode"/>
              </a:rPr>
              <a:t>both.</a:t>
            </a:r>
            <a:endParaRPr sz="3000">
              <a:latin typeface="Lucida Sans Unicode"/>
              <a:cs typeface="Lucida Sans Unicode"/>
            </a:endParaRPr>
          </a:p>
          <a:p>
            <a:pPr marL="78105" marR="7219950">
              <a:lnSpc>
                <a:spcPct val="250000"/>
              </a:lnSpc>
            </a:pPr>
            <a:r>
              <a:rPr sz="3000" spc="-15" dirty="0">
                <a:solidFill>
                  <a:srgbClr val="242424"/>
                </a:solidFill>
                <a:latin typeface="Lucida Sans Unicode"/>
                <a:cs typeface="Lucida Sans Unicode"/>
              </a:rPr>
              <a:t>A </a:t>
            </a: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two-day </a:t>
            </a:r>
            <a:r>
              <a:rPr sz="3000" spc="-15" dirty="0">
                <a:solidFill>
                  <a:srgbClr val="242424"/>
                </a:solidFill>
                <a:latin typeface="Lucida Sans Unicode"/>
                <a:cs typeface="Lucida Sans Unicode"/>
              </a:rPr>
              <a:t>strengthening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program.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Lucida Sans Unicode"/>
                <a:cs typeface="Lucida Sans Unicode"/>
              </a:rPr>
              <a:t>Reducing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prolonged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75" dirty="0">
                <a:solidFill>
                  <a:srgbClr val="242424"/>
                </a:solidFill>
                <a:latin typeface="Lucida Sans Unicode"/>
                <a:cs typeface="Lucida Sans Unicode"/>
              </a:rPr>
              <a:t>sitting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Lucida Sans Unicode"/>
                <a:cs typeface="Lucida Sans Unicode"/>
              </a:rPr>
              <a:t>(GOV.UK,2022).</a:t>
            </a:r>
            <a:endParaRPr sz="300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900">
              <a:latin typeface="Lucida Sans Unicode"/>
              <a:cs typeface="Lucida Sans Unicode"/>
            </a:endParaRPr>
          </a:p>
          <a:p>
            <a:pPr marL="78105" marR="5080" algn="just">
              <a:lnSpc>
                <a:spcPct val="125000"/>
              </a:lnSpc>
            </a:pP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Increasing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patterns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30" dirty="0">
                <a:solidFill>
                  <a:srgbClr val="242424"/>
                </a:solidFill>
                <a:latin typeface="Lucida Sans Unicode"/>
                <a:cs typeface="Lucida Sans Unicode"/>
              </a:rPr>
              <a:t>and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Lucida Sans Unicode"/>
                <a:cs typeface="Lucida Sans Unicode"/>
              </a:rPr>
              <a:t>structured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Lucida Sans Unicode"/>
                <a:cs typeface="Lucida Sans Unicode"/>
              </a:rPr>
              <a:t>exercise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programs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have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85" dirty="0">
                <a:solidFill>
                  <a:srgbClr val="242424"/>
                </a:solidFill>
                <a:latin typeface="Lucida Sans Unicode"/>
                <a:cs typeface="Lucida Sans Unicode"/>
              </a:rPr>
              <a:t>been </a:t>
            </a:r>
            <a:r>
              <a:rPr sz="3000" spc="-9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shown 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to </a:t>
            </a: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reduce </a:t>
            </a:r>
            <a:r>
              <a:rPr sz="3000" spc="65" dirty="0">
                <a:solidFill>
                  <a:srgbClr val="242424"/>
                </a:solidFill>
                <a:latin typeface="Lucida Sans Unicode"/>
                <a:cs typeface="Lucida Sans Unicode"/>
              </a:rPr>
              <a:t>cardiovascular </a:t>
            </a:r>
            <a:r>
              <a:rPr sz="3000" spc="-170" dirty="0">
                <a:solidFill>
                  <a:srgbClr val="242424"/>
                </a:solidFill>
                <a:latin typeface="Lucida Sans Unicode"/>
                <a:cs typeface="Lucida Sans Unicode"/>
              </a:rPr>
              <a:t>risk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factors </a:t>
            </a:r>
            <a:r>
              <a:rPr sz="3000" spc="130" dirty="0">
                <a:solidFill>
                  <a:srgbClr val="242424"/>
                </a:solidFill>
                <a:latin typeface="Lucida Sans Unicode"/>
                <a:cs typeface="Lucida Sans Unicode"/>
              </a:rPr>
              <a:t>and </a:t>
            </a:r>
            <a:r>
              <a:rPr sz="3000" spc="60" dirty="0">
                <a:solidFill>
                  <a:srgbClr val="242424"/>
                </a:solidFill>
                <a:latin typeface="Lucida Sans Unicode"/>
                <a:cs typeface="Lucida Sans Unicode"/>
              </a:rPr>
              <a:t>increase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health </a:t>
            </a:r>
            <a:r>
              <a:rPr sz="3000" spc="-10" dirty="0">
                <a:solidFill>
                  <a:srgbClr val="242424"/>
                </a:solidFill>
                <a:latin typeface="Lucida Sans Unicode"/>
                <a:cs typeface="Lucida Sans Unicode"/>
              </a:rPr>
              <a:t>benefits 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through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exercise(Kokkinos,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2012).</a:t>
            </a:r>
            <a:endParaRPr sz="3000">
              <a:latin typeface="Lucida Sans Unicode"/>
              <a:cs typeface="Lucida Sans Unicode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465457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1"/>
                </a:moveTo>
                <a:lnTo>
                  <a:pt x="0" y="821541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1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719974"/>
            <a:ext cx="467423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60" dirty="0">
                <a:latin typeface="Verdana"/>
                <a:cs typeface="Verdana"/>
              </a:rPr>
              <a:t>N</a:t>
            </a:r>
            <a:r>
              <a:rPr spc="5" dirty="0">
                <a:latin typeface="Verdana"/>
                <a:cs typeface="Verdana"/>
              </a:rPr>
              <a:t>ee</a:t>
            </a:r>
            <a:r>
              <a:rPr spc="295" dirty="0">
                <a:latin typeface="Verdana"/>
                <a:cs typeface="Verdana"/>
              </a:rPr>
              <a:t>d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-110" dirty="0">
                <a:latin typeface="Verdana"/>
                <a:cs typeface="Verdana"/>
              </a:rPr>
              <a:t>f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-40" dirty="0">
                <a:latin typeface="Verdana"/>
                <a:cs typeface="Verdana"/>
              </a:rPr>
              <a:t>s</a:t>
            </a:r>
            <a:r>
              <a:rPr spc="-229" dirty="0">
                <a:latin typeface="Verdana"/>
                <a:cs typeface="Verdana"/>
              </a:rPr>
              <a:t>t</a:t>
            </a:r>
            <a:r>
              <a:rPr spc="-25" dirty="0">
                <a:latin typeface="Verdana"/>
                <a:cs typeface="Verdana"/>
              </a:rPr>
              <a:t>u</a:t>
            </a:r>
            <a:r>
              <a:rPr spc="185" dirty="0">
                <a:latin typeface="Verdana"/>
                <a:cs typeface="Verdana"/>
              </a:rPr>
              <a:t>d</a:t>
            </a:r>
            <a:r>
              <a:rPr spc="-55" dirty="0">
                <a:latin typeface="Verdana"/>
                <a:cs typeface="Verdana"/>
              </a:rPr>
              <a:t>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39558" y="2322345"/>
            <a:ext cx="15601950" cy="516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84810">
              <a:lnSpc>
                <a:spcPct val="125000"/>
              </a:lnSpc>
              <a:spcBef>
                <a:spcPts val="100"/>
              </a:spcBef>
            </a:pP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W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355" dirty="0">
                <a:solidFill>
                  <a:srgbClr val="242424"/>
                </a:solidFill>
                <a:latin typeface="Verdana"/>
                <a:cs typeface="Verdana"/>
              </a:rPr>
              <a:t>'</a:t>
            </a:r>
            <a:r>
              <a:rPr sz="3000" spc="-110" dirty="0">
                <a:solidFill>
                  <a:srgbClr val="242424"/>
                </a:solidFill>
                <a:latin typeface="Verdana"/>
                <a:cs typeface="Verdana"/>
              </a:rPr>
              <a:t>v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l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w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y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40" dirty="0">
                <a:solidFill>
                  <a:srgbClr val="242424"/>
                </a:solidFill>
                <a:latin typeface="Verdana"/>
                <a:cs typeface="Verdana"/>
              </a:rPr>
              <a:t>k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n</a:t>
            </a:r>
            <a:r>
              <a:rPr sz="3000" spc="75" dirty="0">
                <a:solidFill>
                  <a:srgbClr val="242424"/>
                </a:solidFill>
                <a:latin typeface="Verdana"/>
                <a:cs typeface="Verdana"/>
              </a:rPr>
              <a:t>o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w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345" dirty="0">
                <a:solidFill>
                  <a:srgbClr val="242424"/>
                </a:solidFill>
                <a:latin typeface="Verdana"/>
                <a:cs typeface="Verdana"/>
              </a:rPr>
              <a:t>x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180" dirty="0">
                <a:solidFill>
                  <a:srgbClr val="242424"/>
                </a:solidFill>
                <a:latin typeface="Verdana"/>
                <a:cs typeface="Verdana"/>
              </a:rPr>
              <a:t>r</a:t>
            </a:r>
            <a:r>
              <a:rPr sz="3000" spc="65" dirty="0">
                <a:solidFill>
                  <a:srgbClr val="242424"/>
                </a:solidFill>
                <a:latin typeface="Verdana"/>
                <a:cs typeface="Verdana"/>
              </a:rPr>
              <a:t>ci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cu</a:t>
            </a:r>
            <a:r>
              <a:rPr sz="3000" spc="-180" dirty="0">
                <a:solidFill>
                  <a:srgbClr val="242424"/>
                </a:solidFill>
                <a:latin typeface="Verdana"/>
                <a:cs typeface="Verdana"/>
              </a:rPr>
              <a:t>r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110" dirty="0">
                <a:solidFill>
                  <a:srgbClr val="242424"/>
                </a:solidFill>
                <a:latin typeface="Verdana"/>
                <a:cs typeface="Verdana"/>
              </a:rPr>
              <a:t>v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180" dirty="0">
                <a:solidFill>
                  <a:srgbClr val="242424"/>
                </a:solidFill>
                <a:latin typeface="Verdana"/>
                <a:cs typeface="Verdana"/>
              </a:rPr>
              <a:t>r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y</a:t>
            </a:r>
            <a:r>
              <a:rPr sz="3000" spc="-120" dirty="0">
                <a:solidFill>
                  <a:srgbClr val="242424"/>
                </a:solidFill>
                <a:latin typeface="Verdana"/>
                <a:cs typeface="Verdana"/>
              </a:rPr>
              <a:t>t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h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i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n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g</a:t>
            </a:r>
            <a:r>
              <a:rPr sz="3000" spc="-535" dirty="0">
                <a:solidFill>
                  <a:srgbClr val="242424"/>
                </a:solidFill>
                <a:latin typeface="Verdana"/>
                <a:cs typeface="Verdana"/>
              </a:rPr>
              <a:t>,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b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u</a:t>
            </a:r>
            <a:r>
              <a:rPr sz="3000" spc="-120" dirty="0">
                <a:solidFill>
                  <a:srgbClr val="242424"/>
                </a:solidFill>
                <a:latin typeface="Verdana"/>
                <a:cs typeface="Verdana"/>
              </a:rPr>
              <a:t>t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w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355" dirty="0">
                <a:solidFill>
                  <a:srgbClr val="242424"/>
                </a:solidFill>
                <a:latin typeface="Verdana"/>
                <a:cs typeface="Verdana"/>
              </a:rPr>
              <a:t>'</a:t>
            </a:r>
            <a:r>
              <a:rPr sz="3000" spc="-110" dirty="0">
                <a:solidFill>
                  <a:srgbClr val="242424"/>
                </a:solidFill>
                <a:latin typeface="Verdana"/>
                <a:cs typeface="Verdana"/>
              </a:rPr>
              <a:t>v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n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g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l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55" dirty="0">
                <a:solidFill>
                  <a:srgbClr val="242424"/>
                </a:solidFill>
                <a:latin typeface="Verdana"/>
                <a:cs typeface="Verdana"/>
              </a:rPr>
              <a:t>ct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d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i</a:t>
            </a:r>
            <a:r>
              <a:rPr sz="3000" spc="-120" dirty="0">
                <a:solidFill>
                  <a:srgbClr val="242424"/>
                </a:solidFill>
                <a:latin typeface="Verdana"/>
                <a:cs typeface="Verdana"/>
              </a:rPr>
              <a:t>t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20" dirty="0">
                <a:solidFill>
                  <a:srgbClr val="242424"/>
                </a:solidFill>
                <a:latin typeface="Verdana"/>
                <a:cs typeface="Verdana"/>
              </a:rPr>
              <a:t>t</a:t>
            </a:r>
            <a:r>
              <a:rPr sz="3000" spc="75" dirty="0">
                <a:solidFill>
                  <a:srgbClr val="242424"/>
                </a:solidFill>
                <a:latin typeface="Verdana"/>
                <a:cs typeface="Verdana"/>
              </a:rPr>
              <a:t>oo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l</a:t>
            </a:r>
            <a:r>
              <a:rPr sz="3000" spc="75" dirty="0">
                <a:solidFill>
                  <a:srgbClr val="242424"/>
                </a:solidFill>
                <a:latin typeface="Verdana"/>
                <a:cs typeface="Verdana"/>
              </a:rPr>
              <a:t>o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n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g</a:t>
            </a:r>
            <a:r>
              <a:rPr sz="3000" spc="-405" dirty="0">
                <a:solidFill>
                  <a:srgbClr val="242424"/>
                </a:solidFill>
                <a:latin typeface="Verdana"/>
                <a:cs typeface="Verdana"/>
              </a:rPr>
              <a:t>.  </a:t>
            </a:r>
            <a:r>
              <a:rPr sz="3000" spc="-65" dirty="0">
                <a:solidFill>
                  <a:srgbClr val="242424"/>
                </a:solidFill>
                <a:latin typeface="Verdana"/>
                <a:cs typeface="Verdana"/>
              </a:rPr>
              <a:t>There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is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strong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scientific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evidence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that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being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physically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active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can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improve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your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health.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3700">
              <a:latin typeface="Verdana"/>
              <a:cs typeface="Verdana"/>
            </a:endParaRPr>
          </a:p>
          <a:p>
            <a:pPr marL="12700" marR="5080">
              <a:lnSpc>
                <a:spcPct val="125000"/>
              </a:lnSpc>
            </a:pPr>
            <a:r>
              <a:rPr sz="3000" spc="-70" dirty="0">
                <a:solidFill>
                  <a:srgbClr val="242424"/>
                </a:solidFill>
                <a:latin typeface="Verdana"/>
                <a:cs typeface="Verdana"/>
              </a:rPr>
              <a:t>Exercising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regularly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reduces</a:t>
            </a:r>
            <a:r>
              <a:rPr sz="3000" spc="-1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25" dirty="0">
                <a:solidFill>
                  <a:srgbClr val="242424"/>
                </a:solidFill>
                <a:latin typeface="Verdana"/>
                <a:cs typeface="Verdana"/>
              </a:rPr>
              <a:t>risk</a:t>
            </a:r>
            <a:r>
              <a:rPr sz="3000" spc="-1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65" dirty="0">
                <a:solidFill>
                  <a:srgbClr val="242424"/>
                </a:solidFill>
                <a:latin typeface="Verdana"/>
                <a:cs typeface="Verdana"/>
              </a:rPr>
              <a:t>some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long-term</a:t>
            </a:r>
            <a:r>
              <a:rPr sz="3000" spc="-1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95" dirty="0">
                <a:solidFill>
                  <a:srgbClr val="242424"/>
                </a:solidFill>
                <a:latin typeface="Verdana"/>
                <a:cs typeface="Verdana"/>
              </a:rPr>
              <a:t>(chronic)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conditions,</a:t>
            </a:r>
            <a:r>
              <a:rPr sz="3000" spc="-1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Verdana"/>
                <a:cs typeface="Verdana"/>
              </a:rPr>
              <a:t>such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35" dirty="0">
                <a:solidFill>
                  <a:srgbClr val="242424"/>
                </a:solidFill>
                <a:latin typeface="Verdana"/>
                <a:cs typeface="Verdana"/>
              </a:rPr>
              <a:t>stroke,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diabetes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type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55" dirty="0">
                <a:solidFill>
                  <a:srgbClr val="242424"/>
                </a:solidFill>
                <a:latin typeface="Verdana"/>
                <a:cs typeface="Verdana"/>
              </a:rPr>
              <a:t>2,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heart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disease(NHS,2021).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700">
              <a:latin typeface="Verdana"/>
              <a:cs typeface="Verdana"/>
            </a:endParaRPr>
          </a:p>
          <a:p>
            <a:pPr marL="12700" marR="357505">
              <a:lnSpc>
                <a:spcPct val="125000"/>
              </a:lnSpc>
            </a:pP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Assessment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activity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behavior,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motivation,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0" dirty="0">
                <a:solidFill>
                  <a:srgbClr val="242424"/>
                </a:solidFill>
                <a:latin typeface="Verdana"/>
                <a:cs typeface="Verdana"/>
              </a:rPr>
              <a:t>self-efficacy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using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85" dirty="0">
                <a:solidFill>
                  <a:srgbClr val="242424"/>
                </a:solidFill>
                <a:latin typeface="Verdana"/>
                <a:cs typeface="Verdana"/>
              </a:rPr>
              <a:t>Exercise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0" dirty="0">
                <a:solidFill>
                  <a:srgbClr val="242424"/>
                </a:solidFill>
                <a:latin typeface="Verdana"/>
                <a:cs typeface="Verdana"/>
              </a:rPr>
              <a:t>Motivation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95" dirty="0">
                <a:solidFill>
                  <a:srgbClr val="242424"/>
                </a:solidFill>
                <a:latin typeface="Verdana"/>
                <a:cs typeface="Verdana"/>
              </a:rPr>
              <a:t>Inventory-2.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465459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0"/>
                </a:moveTo>
                <a:lnTo>
                  <a:pt x="0" y="821540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0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719977"/>
            <a:ext cx="467423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60" dirty="0">
                <a:latin typeface="Verdana"/>
                <a:cs typeface="Verdana"/>
              </a:rPr>
              <a:t>N</a:t>
            </a:r>
            <a:r>
              <a:rPr spc="5" dirty="0">
                <a:latin typeface="Verdana"/>
                <a:cs typeface="Verdana"/>
              </a:rPr>
              <a:t>ee</a:t>
            </a:r>
            <a:r>
              <a:rPr spc="295" dirty="0">
                <a:latin typeface="Verdana"/>
                <a:cs typeface="Verdana"/>
              </a:rPr>
              <a:t>d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-110" dirty="0">
                <a:latin typeface="Verdana"/>
                <a:cs typeface="Verdana"/>
              </a:rPr>
              <a:t>f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-40" dirty="0">
                <a:latin typeface="Verdana"/>
                <a:cs typeface="Verdana"/>
              </a:rPr>
              <a:t>s</a:t>
            </a:r>
            <a:r>
              <a:rPr spc="-229" dirty="0">
                <a:latin typeface="Verdana"/>
                <a:cs typeface="Verdana"/>
              </a:rPr>
              <a:t>t</a:t>
            </a:r>
            <a:r>
              <a:rPr spc="-25" dirty="0">
                <a:latin typeface="Verdana"/>
                <a:cs typeface="Verdana"/>
              </a:rPr>
              <a:t>u</a:t>
            </a:r>
            <a:r>
              <a:rPr spc="185" dirty="0">
                <a:latin typeface="Verdana"/>
                <a:cs typeface="Verdana"/>
              </a:rPr>
              <a:t>d</a:t>
            </a:r>
            <a:r>
              <a:rPr spc="-55" dirty="0">
                <a:latin typeface="Verdana"/>
                <a:cs typeface="Verdana"/>
              </a:rPr>
              <a:t>y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90">
              <a:lnSpc>
                <a:spcPct val="100000"/>
              </a:lnSpc>
              <a:spcBef>
                <a:spcPts val="100"/>
              </a:spcBef>
            </a:pPr>
            <a:r>
              <a:rPr spc="-280" dirty="0"/>
              <a:t>In</a:t>
            </a:r>
            <a:r>
              <a:rPr spc="-155" dirty="0"/>
              <a:t> </a:t>
            </a:r>
            <a:r>
              <a:rPr spc="50" dirty="0"/>
              <a:t>public</a:t>
            </a:r>
            <a:r>
              <a:rPr spc="-150" dirty="0"/>
              <a:t> </a:t>
            </a:r>
            <a:r>
              <a:rPr spc="-80" dirty="0"/>
              <a:t>health,</a:t>
            </a:r>
            <a:r>
              <a:rPr spc="-150" dirty="0"/>
              <a:t> </a:t>
            </a:r>
            <a:r>
              <a:rPr spc="30" dirty="0"/>
              <a:t>chronic</a:t>
            </a:r>
            <a:r>
              <a:rPr spc="-150" dirty="0"/>
              <a:t> </a:t>
            </a:r>
            <a:r>
              <a:rPr spc="50" dirty="0"/>
              <a:t>disease</a:t>
            </a:r>
            <a:r>
              <a:rPr spc="-150" dirty="0"/>
              <a:t> </a:t>
            </a:r>
            <a:r>
              <a:rPr spc="-45" dirty="0"/>
              <a:t>is</a:t>
            </a:r>
            <a:r>
              <a:rPr spc="-150" dirty="0"/>
              <a:t> </a:t>
            </a:r>
            <a:r>
              <a:rPr spc="204" dirty="0"/>
              <a:t>a</a:t>
            </a:r>
            <a:r>
              <a:rPr spc="-155" dirty="0"/>
              <a:t> </a:t>
            </a:r>
            <a:r>
              <a:rPr spc="-15" dirty="0"/>
              <a:t>major</a:t>
            </a:r>
            <a:r>
              <a:rPr spc="-150" dirty="0"/>
              <a:t> </a:t>
            </a:r>
            <a:r>
              <a:rPr spc="-5" dirty="0"/>
              <a:t>concern.</a:t>
            </a:r>
          </a:p>
          <a:p>
            <a:pPr marL="21590">
              <a:lnSpc>
                <a:spcPct val="100000"/>
              </a:lnSpc>
            </a:pPr>
            <a:endParaRPr sz="3700"/>
          </a:p>
          <a:p>
            <a:pPr marL="34290" marR="156845">
              <a:lnSpc>
                <a:spcPct val="125000"/>
              </a:lnSpc>
            </a:pPr>
            <a:r>
              <a:rPr spc="5" dirty="0"/>
              <a:t>Physical</a:t>
            </a:r>
            <a:r>
              <a:rPr spc="-145" dirty="0"/>
              <a:t> </a:t>
            </a:r>
            <a:r>
              <a:rPr spc="-30" dirty="0"/>
              <a:t>activity</a:t>
            </a:r>
            <a:r>
              <a:rPr spc="-145" dirty="0"/>
              <a:t> </a:t>
            </a:r>
            <a:r>
              <a:rPr spc="20" dirty="0"/>
              <a:t>participation</a:t>
            </a:r>
            <a:r>
              <a:rPr spc="-145" dirty="0"/>
              <a:t> </a:t>
            </a:r>
            <a:r>
              <a:rPr spc="-30" dirty="0"/>
              <a:t>declines,</a:t>
            </a:r>
            <a:r>
              <a:rPr spc="-145" dirty="0"/>
              <a:t> </a:t>
            </a:r>
            <a:r>
              <a:rPr spc="-40" dirty="0"/>
              <a:t>while</a:t>
            </a:r>
            <a:r>
              <a:rPr spc="-145" dirty="0"/>
              <a:t> </a:t>
            </a:r>
            <a:r>
              <a:rPr dirty="0"/>
              <a:t>sedentary</a:t>
            </a:r>
            <a:r>
              <a:rPr spc="-145" dirty="0"/>
              <a:t> </a:t>
            </a:r>
            <a:r>
              <a:rPr spc="5" dirty="0"/>
              <a:t>behavior</a:t>
            </a:r>
            <a:r>
              <a:rPr spc="-145" dirty="0"/>
              <a:t> </a:t>
            </a:r>
            <a:r>
              <a:rPr spc="30" dirty="0"/>
              <a:t>increases</a:t>
            </a:r>
            <a:r>
              <a:rPr spc="-145" dirty="0"/>
              <a:t> </a:t>
            </a:r>
            <a:r>
              <a:rPr spc="-5" dirty="0"/>
              <a:t>during </a:t>
            </a:r>
            <a:r>
              <a:rPr spc="-1040" dirty="0"/>
              <a:t> </a:t>
            </a:r>
            <a:r>
              <a:rPr spc="15" dirty="0"/>
              <a:t>young</a:t>
            </a:r>
            <a:r>
              <a:rPr spc="-155" dirty="0"/>
              <a:t> </a:t>
            </a:r>
            <a:r>
              <a:rPr spc="40" dirty="0"/>
              <a:t>adulthood</a:t>
            </a:r>
            <a:r>
              <a:rPr spc="-155" dirty="0"/>
              <a:t> </a:t>
            </a:r>
            <a:r>
              <a:rPr spc="-5" dirty="0"/>
              <a:t>during</a:t>
            </a:r>
            <a:r>
              <a:rPr spc="-155" dirty="0"/>
              <a:t> </a:t>
            </a:r>
            <a:r>
              <a:rPr spc="-30" dirty="0"/>
              <a:t>the</a:t>
            </a:r>
            <a:r>
              <a:rPr spc="-155" dirty="0"/>
              <a:t> </a:t>
            </a:r>
            <a:r>
              <a:rPr spc="45" dirty="0"/>
              <a:t>college</a:t>
            </a:r>
            <a:r>
              <a:rPr spc="-155" dirty="0"/>
              <a:t> </a:t>
            </a:r>
            <a:r>
              <a:rPr spc="-5" dirty="0"/>
              <a:t>years</a:t>
            </a:r>
            <a:r>
              <a:rPr spc="-155" dirty="0"/>
              <a:t> </a:t>
            </a:r>
            <a:r>
              <a:rPr spc="5" dirty="0"/>
              <a:t>of</a:t>
            </a:r>
            <a:r>
              <a:rPr spc="-155" dirty="0"/>
              <a:t> </a:t>
            </a:r>
            <a:r>
              <a:rPr spc="-145" dirty="0"/>
              <a:t>20th.</a:t>
            </a:r>
          </a:p>
          <a:p>
            <a:pPr marL="21590">
              <a:lnSpc>
                <a:spcPct val="100000"/>
              </a:lnSpc>
              <a:spcBef>
                <a:spcPts val="5"/>
              </a:spcBef>
            </a:pPr>
            <a:endParaRPr sz="3700"/>
          </a:p>
          <a:p>
            <a:pPr marL="34290" marR="134620">
              <a:lnSpc>
                <a:spcPct val="125000"/>
              </a:lnSpc>
            </a:pPr>
            <a:r>
              <a:rPr spc="-85" dirty="0"/>
              <a:t>furthermore, </a:t>
            </a:r>
            <a:r>
              <a:rPr spc="-80" dirty="0"/>
              <a:t>This </a:t>
            </a:r>
            <a:r>
              <a:rPr spc="-20" dirty="0"/>
              <a:t>study reviewed </a:t>
            </a:r>
            <a:r>
              <a:rPr spc="110" dirty="0"/>
              <a:t>and </a:t>
            </a:r>
            <a:r>
              <a:rPr spc="20" dirty="0"/>
              <a:t>analyzed </a:t>
            </a:r>
            <a:r>
              <a:rPr spc="-30" dirty="0"/>
              <a:t>the </a:t>
            </a:r>
            <a:r>
              <a:rPr spc="30" dirty="0"/>
              <a:t>prevalence </a:t>
            </a:r>
            <a:r>
              <a:rPr spc="5" dirty="0"/>
              <a:t>of </a:t>
            </a:r>
            <a:r>
              <a:rPr spc="-70" dirty="0"/>
              <a:t>university </a:t>
            </a:r>
            <a:r>
              <a:rPr spc="5" dirty="0"/>
              <a:t>of </a:t>
            </a:r>
            <a:r>
              <a:rPr spc="10" dirty="0"/>
              <a:t> </a:t>
            </a:r>
            <a:r>
              <a:rPr spc="-105" dirty="0"/>
              <a:t>trinity</a:t>
            </a:r>
            <a:r>
              <a:rPr spc="-155" dirty="0"/>
              <a:t> </a:t>
            </a:r>
            <a:r>
              <a:rPr spc="-5" dirty="0"/>
              <a:t>saint</a:t>
            </a:r>
            <a:r>
              <a:rPr spc="-155" dirty="0"/>
              <a:t> </a:t>
            </a:r>
            <a:r>
              <a:rPr spc="55" dirty="0"/>
              <a:t>david</a:t>
            </a:r>
            <a:r>
              <a:rPr spc="-150" dirty="0"/>
              <a:t> </a:t>
            </a:r>
            <a:r>
              <a:rPr spc="-45" dirty="0"/>
              <a:t>students'</a:t>
            </a:r>
            <a:r>
              <a:rPr spc="-155" dirty="0"/>
              <a:t> </a:t>
            </a:r>
            <a:r>
              <a:rPr spc="20" dirty="0"/>
              <a:t>participation</a:t>
            </a:r>
            <a:r>
              <a:rPr spc="-155" dirty="0"/>
              <a:t> </a:t>
            </a:r>
            <a:r>
              <a:rPr spc="-60" dirty="0"/>
              <a:t>in</a:t>
            </a:r>
            <a:r>
              <a:rPr spc="-150" dirty="0"/>
              <a:t> </a:t>
            </a:r>
            <a:r>
              <a:rPr spc="35" dirty="0"/>
              <a:t>physical</a:t>
            </a:r>
            <a:r>
              <a:rPr spc="-155" dirty="0"/>
              <a:t> </a:t>
            </a:r>
            <a:r>
              <a:rPr spc="-30" dirty="0"/>
              <a:t>activity</a:t>
            </a:r>
            <a:r>
              <a:rPr spc="-150" dirty="0"/>
              <a:t> </a:t>
            </a:r>
            <a:r>
              <a:rPr spc="45" dirty="0"/>
              <a:t>at</a:t>
            </a:r>
            <a:r>
              <a:rPr spc="-155" dirty="0"/>
              <a:t> </a:t>
            </a:r>
            <a:r>
              <a:rPr spc="-30" dirty="0"/>
              <a:t>the</a:t>
            </a:r>
            <a:r>
              <a:rPr spc="-155" dirty="0"/>
              <a:t> </a:t>
            </a:r>
            <a:r>
              <a:rPr spc="-45" dirty="0"/>
              <a:t>level</a:t>
            </a:r>
            <a:r>
              <a:rPr spc="-150" dirty="0"/>
              <a:t> </a:t>
            </a:r>
            <a:r>
              <a:rPr spc="30" dirty="0"/>
              <a:t>necessary </a:t>
            </a:r>
            <a:r>
              <a:rPr spc="-1040" dirty="0"/>
              <a:t> </a:t>
            </a:r>
            <a:r>
              <a:rPr spc="-25" dirty="0"/>
              <a:t>to</a:t>
            </a:r>
            <a:r>
              <a:rPr spc="-160" dirty="0"/>
              <a:t> </a:t>
            </a:r>
            <a:r>
              <a:rPr spc="45" dirty="0"/>
              <a:t>acquire</a:t>
            </a:r>
            <a:r>
              <a:rPr spc="-155" dirty="0"/>
              <a:t> </a:t>
            </a:r>
            <a:r>
              <a:rPr dirty="0"/>
              <a:t>health</a:t>
            </a:r>
            <a:r>
              <a:rPr spc="-155" dirty="0"/>
              <a:t> </a:t>
            </a:r>
            <a:r>
              <a:rPr spc="-55" dirty="0"/>
              <a:t>benefits.</a:t>
            </a:r>
          </a:p>
          <a:p>
            <a:pPr marL="21590">
              <a:lnSpc>
                <a:spcPct val="100000"/>
              </a:lnSpc>
            </a:pPr>
            <a:endParaRPr sz="3700"/>
          </a:p>
          <a:p>
            <a:pPr marL="34290" marR="5080">
              <a:lnSpc>
                <a:spcPct val="125000"/>
              </a:lnSpc>
              <a:spcBef>
                <a:spcPts val="5"/>
              </a:spcBef>
            </a:pPr>
            <a:r>
              <a:rPr spc="-540" dirty="0"/>
              <a:t>I</a:t>
            </a:r>
            <a:r>
              <a:rPr spc="-155" dirty="0"/>
              <a:t> </a:t>
            </a:r>
            <a:r>
              <a:rPr spc="-85" dirty="0"/>
              <a:t>will</a:t>
            </a:r>
            <a:r>
              <a:rPr spc="-155" dirty="0"/>
              <a:t> </a:t>
            </a:r>
            <a:r>
              <a:rPr spc="-5" dirty="0"/>
              <a:t>ask</a:t>
            </a:r>
            <a:r>
              <a:rPr spc="-150" dirty="0"/>
              <a:t> </a:t>
            </a:r>
            <a:r>
              <a:rPr spc="65" dirty="0"/>
              <a:t>some</a:t>
            </a:r>
            <a:r>
              <a:rPr spc="-155" dirty="0"/>
              <a:t> </a:t>
            </a:r>
            <a:r>
              <a:rPr dirty="0"/>
              <a:t>questionnaires</a:t>
            </a:r>
            <a:r>
              <a:rPr spc="-155" dirty="0"/>
              <a:t> </a:t>
            </a:r>
            <a:r>
              <a:rPr spc="110" dirty="0"/>
              <a:t>among</a:t>
            </a:r>
            <a:r>
              <a:rPr spc="-150" dirty="0"/>
              <a:t> </a:t>
            </a:r>
            <a:r>
              <a:rPr spc="-70" dirty="0"/>
              <a:t>university</a:t>
            </a:r>
            <a:r>
              <a:rPr spc="-155" dirty="0"/>
              <a:t> </a:t>
            </a:r>
            <a:r>
              <a:rPr spc="45" dirty="0"/>
              <a:t>going</a:t>
            </a:r>
            <a:r>
              <a:rPr spc="-155" dirty="0"/>
              <a:t> </a:t>
            </a:r>
            <a:r>
              <a:rPr spc="-10" dirty="0"/>
              <a:t>student</a:t>
            </a:r>
            <a:r>
              <a:rPr spc="-150" dirty="0"/>
              <a:t> </a:t>
            </a:r>
            <a:r>
              <a:rPr spc="110" dirty="0"/>
              <a:t>and</a:t>
            </a:r>
            <a:r>
              <a:rPr spc="-155" dirty="0"/>
              <a:t> </a:t>
            </a:r>
            <a:r>
              <a:rPr spc="-10" dirty="0"/>
              <a:t>find</a:t>
            </a:r>
            <a:r>
              <a:rPr spc="-150" dirty="0"/>
              <a:t> </a:t>
            </a:r>
            <a:r>
              <a:rPr spc="-20" dirty="0"/>
              <a:t>out</a:t>
            </a:r>
            <a:r>
              <a:rPr spc="-155" dirty="0"/>
              <a:t> </a:t>
            </a:r>
            <a:r>
              <a:rPr spc="5" dirty="0"/>
              <a:t>how</a:t>
            </a:r>
            <a:r>
              <a:rPr spc="-155" dirty="0"/>
              <a:t> </a:t>
            </a:r>
            <a:r>
              <a:rPr spc="-25" dirty="0"/>
              <a:t>to </a:t>
            </a:r>
            <a:r>
              <a:rPr spc="-1040" dirty="0"/>
              <a:t> </a:t>
            </a:r>
            <a:r>
              <a:rPr dirty="0"/>
              <a:t>important</a:t>
            </a:r>
            <a:r>
              <a:rPr spc="-155" dirty="0"/>
              <a:t> </a:t>
            </a:r>
            <a:r>
              <a:rPr spc="35" dirty="0"/>
              <a:t>physical</a:t>
            </a:r>
            <a:r>
              <a:rPr spc="-155" dirty="0"/>
              <a:t> </a:t>
            </a:r>
            <a:r>
              <a:rPr spc="-30" dirty="0"/>
              <a:t>activity</a:t>
            </a:r>
            <a:r>
              <a:rPr spc="-155" dirty="0"/>
              <a:t> </a:t>
            </a:r>
            <a:r>
              <a:rPr spc="-60" dirty="0"/>
              <a:t>in</a:t>
            </a:r>
            <a:r>
              <a:rPr spc="-155" dirty="0"/>
              <a:t> </a:t>
            </a:r>
            <a:r>
              <a:rPr spc="80" dirty="0"/>
              <a:t>day</a:t>
            </a:r>
            <a:r>
              <a:rPr spc="-155" dirty="0"/>
              <a:t> </a:t>
            </a:r>
            <a:r>
              <a:rPr spc="-25" dirty="0"/>
              <a:t>to</a:t>
            </a:r>
            <a:r>
              <a:rPr spc="-155" dirty="0"/>
              <a:t> </a:t>
            </a:r>
            <a:r>
              <a:rPr spc="80" dirty="0"/>
              <a:t>day</a:t>
            </a:r>
            <a:r>
              <a:rPr spc="-155" dirty="0"/>
              <a:t> </a:t>
            </a:r>
            <a:r>
              <a:rPr spc="-130" dirty="0"/>
              <a:t>life.</a:t>
            </a:r>
          </a:p>
        </p:txBody>
      </p:sp>
      <p:sp>
        <p:nvSpPr>
          <p:cNvPr id="4" name="object 4"/>
          <p:cNvSpPr/>
          <p:nvPr/>
        </p:nvSpPr>
        <p:spPr>
          <a:xfrm>
            <a:off x="0" y="9465459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0"/>
                </a:moveTo>
                <a:lnTo>
                  <a:pt x="0" y="821540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0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719976"/>
            <a:ext cx="279273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5" dirty="0">
                <a:latin typeface="Verdana"/>
                <a:cs typeface="Verdana"/>
              </a:rPr>
              <a:t>Rational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39558" y="2200023"/>
            <a:ext cx="15481300" cy="3340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lack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activity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exercise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affects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societal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health.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3700">
              <a:latin typeface="Verdana"/>
              <a:cs typeface="Verdana"/>
            </a:endParaRPr>
          </a:p>
          <a:p>
            <a:pPr marL="12700" marR="5080">
              <a:lnSpc>
                <a:spcPct val="125000"/>
              </a:lnSpc>
            </a:pP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Most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experts in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exercise </a:t>
            </a:r>
            <a:r>
              <a:rPr sz="3000" spc="-20" dirty="0">
                <a:solidFill>
                  <a:srgbClr val="242424"/>
                </a:solidFill>
                <a:latin typeface="Verdana"/>
                <a:cs typeface="Verdana"/>
              </a:rPr>
              <a:t>psychology, </a:t>
            </a:r>
            <a:r>
              <a:rPr sz="3000" spc="-85" dirty="0">
                <a:solidFill>
                  <a:srgbClr val="242424"/>
                </a:solidFill>
                <a:latin typeface="Verdana"/>
                <a:cs typeface="Verdana"/>
              </a:rPr>
              <a:t>if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asked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how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support </a:t>
            </a:r>
            <a:r>
              <a:rPr sz="3000" spc="55" dirty="0">
                <a:solidFill>
                  <a:srgbClr val="242424"/>
                </a:solidFill>
                <a:latin typeface="Verdana"/>
                <a:cs typeface="Verdana"/>
              </a:rPr>
              <a:t>people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growing </a:t>
            </a:r>
            <a:r>
              <a:rPr sz="3000" spc="1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5" dirty="0">
                <a:solidFill>
                  <a:srgbClr val="242424"/>
                </a:solidFill>
                <a:latin typeface="Verdana"/>
                <a:cs typeface="Verdana"/>
              </a:rPr>
              <a:t>their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motivation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for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activity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 </a:t>
            </a:r>
            <a:r>
              <a:rPr sz="3000" spc="-85" dirty="0">
                <a:solidFill>
                  <a:srgbClr val="242424"/>
                </a:solidFill>
                <a:latin typeface="Verdana"/>
                <a:cs typeface="Verdana"/>
              </a:rPr>
              <a:t>exercise, </a:t>
            </a:r>
            <a:r>
              <a:rPr sz="3000" spc="10" dirty="0">
                <a:solidFill>
                  <a:srgbClr val="242424"/>
                </a:solidFill>
                <a:latin typeface="Verdana"/>
                <a:cs typeface="Verdana"/>
              </a:rPr>
              <a:t>would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probably </a:t>
            </a:r>
            <a:r>
              <a:rPr sz="3000" spc="70" dirty="0">
                <a:solidFill>
                  <a:srgbClr val="242424"/>
                </a:solidFill>
                <a:latin typeface="Verdana"/>
                <a:cs typeface="Verdana"/>
              </a:rPr>
              <a:t>recommend </a:t>
            </a:r>
            <a:r>
              <a:rPr sz="3000" spc="7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shifting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decisional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00" dirty="0">
                <a:solidFill>
                  <a:srgbClr val="242424"/>
                </a:solidFill>
                <a:latin typeface="Verdana"/>
                <a:cs typeface="Verdana"/>
              </a:rPr>
              <a:t>balance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by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become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greater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lesser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amount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activity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60" dirty="0">
                <a:solidFill>
                  <a:srgbClr val="242424"/>
                </a:solidFill>
                <a:latin typeface="Verdana"/>
                <a:cs typeface="Verdana"/>
              </a:rPr>
              <a:t>done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by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85" dirty="0">
                <a:solidFill>
                  <a:srgbClr val="242424"/>
                </a:solidFill>
                <a:latin typeface="Verdana"/>
                <a:cs typeface="Verdana"/>
              </a:rPr>
              <a:t>university’s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students.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465456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3"/>
                </a:moveTo>
                <a:lnTo>
                  <a:pt x="0" y="821543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3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277064"/>
            <a:ext cx="508444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0" dirty="0">
                <a:latin typeface="Verdana"/>
                <a:cs typeface="Verdana"/>
              </a:rPr>
              <a:t>Questionnaires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47533" y="2946148"/>
            <a:ext cx="142875" cy="14287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87258" y="2657223"/>
            <a:ext cx="13813790" cy="2311400"/>
          </a:xfrm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0"/>
              </a:spcBef>
            </a:pPr>
            <a:r>
              <a:rPr sz="3000" spc="-40" dirty="0">
                <a:solidFill>
                  <a:srgbClr val="242424"/>
                </a:solidFill>
                <a:latin typeface="Verdana"/>
                <a:cs typeface="Verdana"/>
              </a:rPr>
              <a:t>Are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u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physically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95" dirty="0">
                <a:solidFill>
                  <a:srgbClr val="242424"/>
                </a:solidFill>
                <a:latin typeface="Verdana"/>
                <a:cs typeface="Verdana"/>
              </a:rPr>
              <a:t>fit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05" dirty="0">
                <a:solidFill>
                  <a:srgbClr val="242424"/>
                </a:solidFill>
                <a:latin typeface="Verdana"/>
                <a:cs typeface="Verdana"/>
              </a:rPr>
              <a:t>do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exercise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daily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routine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life?</a:t>
            </a:r>
            <a:endParaRPr sz="3000">
              <a:latin typeface="Verdana"/>
              <a:cs typeface="Verdana"/>
            </a:endParaRPr>
          </a:p>
          <a:p>
            <a:pPr marL="12700" marR="5080" algn="just">
              <a:lnSpc>
                <a:spcPct val="125000"/>
              </a:lnSpc>
            </a:pPr>
            <a:r>
              <a:rPr sz="3000" spc="-75" dirty="0">
                <a:solidFill>
                  <a:srgbClr val="242424"/>
                </a:solidFill>
                <a:latin typeface="Verdana"/>
                <a:cs typeface="Verdana"/>
              </a:rPr>
              <a:t>Do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u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have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any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0" dirty="0">
                <a:solidFill>
                  <a:srgbClr val="242424"/>
                </a:solidFill>
                <a:latin typeface="Verdana"/>
                <a:cs typeface="Verdana"/>
              </a:rPr>
              <a:t>irregular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heart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65" dirty="0">
                <a:solidFill>
                  <a:srgbClr val="242424"/>
                </a:solidFill>
                <a:latin typeface="Verdana"/>
                <a:cs typeface="Verdana"/>
              </a:rPr>
              <a:t>beat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that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requires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80" dirty="0">
                <a:solidFill>
                  <a:srgbClr val="242424"/>
                </a:solidFill>
                <a:latin typeface="Verdana"/>
                <a:cs typeface="Verdana"/>
              </a:rPr>
              <a:t>medical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90" dirty="0">
                <a:solidFill>
                  <a:srgbClr val="242424"/>
                </a:solidFill>
                <a:latin typeface="Verdana"/>
                <a:cs typeface="Verdana"/>
              </a:rPr>
              <a:t>management? </a:t>
            </a:r>
            <a:r>
              <a:rPr sz="3000" spc="-10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When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you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05" dirty="0">
                <a:solidFill>
                  <a:srgbClr val="242424"/>
                </a:solidFill>
                <a:latin typeface="Verdana"/>
                <a:cs typeface="Verdana"/>
              </a:rPr>
              <a:t>do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activity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during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this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any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chest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Verdana"/>
                <a:cs typeface="Verdana"/>
              </a:rPr>
              <a:t>pain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you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have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40" dirty="0">
                <a:solidFill>
                  <a:srgbClr val="242424"/>
                </a:solidFill>
                <a:latin typeface="Verdana"/>
                <a:cs typeface="Verdana"/>
              </a:rPr>
              <a:t>?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5" dirty="0">
                <a:solidFill>
                  <a:srgbClr val="242424"/>
                </a:solidFill>
                <a:latin typeface="Verdana"/>
                <a:cs typeface="Verdana"/>
              </a:rPr>
              <a:t>Do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you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have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any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80" dirty="0">
                <a:solidFill>
                  <a:srgbClr val="242424"/>
                </a:solidFill>
                <a:latin typeface="Verdana"/>
                <a:cs typeface="Verdana"/>
              </a:rPr>
              <a:t>medical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prescription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by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any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physicians?</a:t>
            </a:r>
            <a:endParaRPr sz="3000">
              <a:latin typeface="Verdana"/>
              <a:cs typeface="Verdana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47533" y="3517648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47533" y="4089148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47533" y="4660648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0" y="9465457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2"/>
                </a:moveTo>
                <a:lnTo>
                  <a:pt x="0" y="821542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2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0"/>
            <a:ext cx="15513685" cy="3067050"/>
          </a:xfrm>
          <a:prstGeom prst="rect">
            <a:avLst/>
          </a:prstGeom>
        </p:spPr>
        <p:txBody>
          <a:bodyPr vert="horz" wrap="square" lIns="0" tIns="41020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29"/>
              </a:spcBef>
            </a:pPr>
            <a:r>
              <a:rPr spc="-455" dirty="0">
                <a:latin typeface="Verdana"/>
                <a:cs typeface="Verdana"/>
              </a:rPr>
              <a:t>R</a:t>
            </a:r>
            <a:r>
              <a:rPr spc="5" dirty="0">
                <a:latin typeface="Verdana"/>
                <a:cs typeface="Verdana"/>
              </a:rPr>
              <a:t>e</a:t>
            </a:r>
            <a:r>
              <a:rPr spc="-40" dirty="0">
                <a:latin typeface="Verdana"/>
                <a:cs typeface="Verdana"/>
              </a:rPr>
              <a:t>s</a:t>
            </a:r>
            <a:r>
              <a:rPr spc="5" dirty="0">
                <a:latin typeface="Verdana"/>
                <a:cs typeface="Verdana"/>
              </a:rPr>
              <a:t>e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345" dirty="0">
                <a:latin typeface="Verdana"/>
                <a:cs typeface="Verdana"/>
              </a:rPr>
              <a:t>r</a:t>
            </a:r>
            <a:r>
              <a:rPr spc="315" dirty="0">
                <a:latin typeface="Verdana"/>
                <a:cs typeface="Verdana"/>
              </a:rPr>
              <a:t>c</a:t>
            </a:r>
            <a:r>
              <a:rPr spc="85" dirty="0">
                <a:latin typeface="Verdana"/>
                <a:cs typeface="Verdana"/>
              </a:rPr>
              <a:t>h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185" dirty="0">
                <a:latin typeface="Verdana"/>
                <a:cs typeface="Verdana"/>
              </a:rPr>
              <a:t>d</a:t>
            </a:r>
            <a:r>
              <a:rPr spc="5" dirty="0">
                <a:latin typeface="Verdana"/>
                <a:cs typeface="Verdana"/>
              </a:rPr>
              <a:t>e</a:t>
            </a:r>
            <a:r>
              <a:rPr spc="-40" dirty="0">
                <a:latin typeface="Verdana"/>
                <a:cs typeface="Verdana"/>
              </a:rPr>
              <a:t>s</a:t>
            </a:r>
            <a:r>
              <a:rPr spc="-170" dirty="0">
                <a:latin typeface="Verdana"/>
                <a:cs typeface="Verdana"/>
              </a:rPr>
              <a:t>i</a:t>
            </a:r>
            <a:r>
              <a:rPr spc="185" dirty="0">
                <a:latin typeface="Verdana"/>
                <a:cs typeface="Verdana"/>
              </a:rPr>
              <a:t>g</a:t>
            </a:r>
            <a:r>
              <a:rPr spc="85" dirty="0">
                <a:latin typeface="Verdana"/>
                <a:cs typeface="Verdana"/>
              </a:rPr>
              <a:t>n</a:t>
            </a:r>
          </a:p>
          <a:p>
            <a:pPr marL="12700" marR="5080">
              <a:lnSpc>
                <a:spcPct val="125000"/>
              </a:lnSpc>
              <a:spcBef>
                <a:spcPts val="835"/>
              </a:spcBef>
            </a:pPr>
            <a:r>
              <a:rPr sz="3000" spc="-540" dirty="0">
                <a:solidFill>
                  <a:srgbClr val="242424"/>
                </a:solidFill>
                <a:latin typeface="Verdana"/>
                <a:cs typeface="Verdana"/>
              </a:rPr>
              <a:t>I </a:t>
            </a:r>
            <a:r>
              <a:rPr sz="3000" spc="-85" dirty="0">
                <a:solidFill>
                  <a:srgbClr val="242424"/>
                </a:solidFill>
                <a:latin typeface="Verdana"/>
                <a:cs typeface="Verdana"/>
              </a:rPr>
              <a:t>will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use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cross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sectional </a:t>
            </a:r>
            <a:r>
              <a:rPr sz="3000" spc="-20" dirty="0">
                <a:solidFill>
                  <a:srgbClr val="242424"/>
                </a:solidFill>
                <a:latin typeface="Verdana"/>
                <a:cs typeface="Verdana"/>
              </a:rPr>
              <a:t>study </a:t>
            </a:r>
            <a:r>
              <a:rPr sz="3000" spc="80" dirty="0">
                <a:solidFill>
                  <a:srgbClr val="242424"/>
                </a:solidFill>
                <a:latin typeface="Verdana"/>
                <a:cs typeface="Verdana"/>
              </a:rPr>
              <a:t>according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observed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asking </a:t>
            </a:r>
            <a:r>
              <a:rPr sz="3000" spc="65" dirty="0">
                <a:solidFill>
                  <a:srgbClr val="242424"/>
                </a:solidFill>
                <a:latin typeface="Verdana"/>
                <a:cs typeface="Verdana"/>
              </a:rPr>
              <a:t>some </a:t>
            </a:r>
            <a:r>
              <a:rPr sz="3000" spc="7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quandaries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duration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period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6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week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plans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activity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analysed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activities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performed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by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85" dirty="0">
                <a:solidFill>
                  <a:srgbClr val="242424"/>
                </a:solidFill>
                <a:latin typeface="Verdana"/>
                <a:cs typeface="Verdana"/>
              </a:rPr>
              <a:t>university’s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student.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99915" y="3492501"/>
            <a:ext cx="15702280" cy="516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89890" indent="113664">
              <a:lnSpc>
                <a:spcPct val="125000"/>
              </a:lnSpc>
              <a:spcBef>
                <a:spcPts val="100"/>
              </a:spcBef>
            </a:pP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Several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health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conditions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can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90" dirty="0">
                <a:solidFill>
                  <a:srgbClr val="242424"/>
                </a:solidFill>
                <a:latin typeface="Verdana"/>
                <a:cs typeface="Verdana"/>
              </a:rPr>
              <a:t>be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prevented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20" dirty="0">
                <a:solidFill>
                  <a:srgbClr val="242424"/>
                </a:solidFill>
                <a:latin typeface="Verdana"/>
                <a:cs typeface="Verdana"/>
              </a:rPr>
              <a:t>managed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0" dirty="0">
                <a:solidFill>
                  <a:srgbClr val="242424"/>
                </a:solidFill>
                <a:latin typeface="Verdana"/>
                <a:cs typeface="Verdana"/>
              </a:rPr>
              <a:t>with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activity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(PA).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3700">
              <a:latin typeface="Verdana"/>
              <a:cs typeface="Verdana"/>
            </a:endParaRPr>
          </a:p>
          <a:p>
            <a:pPr marL="12700" marR="965200">
              <a:lnSpc>
                <a:spcPct val="125000"/>
              </a:lnSpc>
            </a:pPr>
            <a:r>
              <a:rPr sz="3000" spc="-280" dirty="0">
                <a:solidFill>
                  <a:srgbClr val="242424"/>
                </a:solidFill>
                <a:latin typeface="Verdana"/>
                <a:cs typeface="Verdana"/>
              </a:rPr>
              <a:t>In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supporting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Verdana"/>
                <a:cs typeface="Verdana"/>
              </a:rPr>
              <a:t>people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90" dirty="0">
                <a:solidFill>
                  <a:srgbClr val="242424"/>
                </a:solidFill>
                <a:latin typeface="Verdana"/>
                <a:cs typeface="Verdana"/>
              </a:rPr>
              <a:t>be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physically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active,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primary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75" dirty="0">
                <a:solidFill>
                  <a:srgbClr val="242424"/>
                </a:solidFill>
                <a:latin typeface="Verdana"/>
                <a:cs typeface="Verdana"/>
              </a:rPr>
              <a:t>care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practitioners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play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crucial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14" dirty="0">
                <a:solidFill>
                  <a:srgbClr val="242424"/>
                </a:solidFill>
                <a:latin typeface="Verdana"/>
                <a:cs typeface="Verdana"/>
              </a:rPr>
              <a:t>role.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700">
              <a:latin typeface="Verdana"/>
              <a:cs typeface="Verdana"/>
            </a:endParaRPr>
          </a:p>
          <a:p>
            <a:pPr marL="12700" marR="5080">
              <a:lnSpc>
                <a:spcPct val="125000"/>
              </a:lnSpc>
            </a:pPr>
            <a:r>
              <a:rPr sz="3000" spc="-80" dirty="0">
                <a:solidFill>
                  <a:srgbClr val="242424"/>
                </a:solidFill>
                <a:latin typeface="Verdana"/>
                <a:cs typeface="Verdana"/>
              </a:rPr>
              <a:t>This </a:t>
            </a:r>
            <a:r>
              <a:rPr sz="3000" spc="-20" dirty="0">
                <a:solidFill>
                  <a:srgbClr val="242424"/>
                </a:solidFill>
                <a:latin typeface="Verdana"/>
                <a:cs typeface="Verdana"/>
              </a:rPr>
              <a:t>study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had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following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three </a:t>
            </a:r>
            <a:r>
              <a:rPr sz="3000" spc="-40" dirty="0">
                <a:solidFill>
                  <a:srgbClr val="242424"/>
                </a:solidFill>
                <a:latin typeface="Verdana"/>
                <a:cs typeface="Verdana"/>
              </a:rPr>
              <a:t>aims: </a:t>
            </a:r>
            <a:r>
              <a:rPr sz="3000" spc="-315" dirty="0">
                <a:solidFill>
                  <a:srgbClr val="242424"/>
                </a:solidFill>
                <a:latin typeface="Verdana"/>
                <a:cs typeface="Verdana"/>
              </a:rPr>
              <a:t>1)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explore 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GPs'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awareness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 </a:t>
            </a:r>
            <a:r>
              <a:rPr sz="3000" spc="114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knowledge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PA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guidelines;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75" dirty="0">
                <a:solidFill>
                  <a:srgbClr val="242424"/>
                </a:solidFill>
                <a:latin typeface="Verdana"/>
                <a:cs typeface="Verdana"/>
              </a:rPr>
              <a:t>2)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0" dirty="0">
                <a:solidFill>
                  <a:srgbClr val="242424"/>
                </a:solidFill>
                <a:latin typeface="Verdana"/>
                <a:cs typeface="Verdana"/>
              </a:rPr>
              <a:t>assess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GPs'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Verdana"/>
                <a:cs typeface="Verdana"/>
              </a:rPr>
              <a:t>confidence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promoting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00" dirty="0">
                <a:solidFill>
                  <a:srgbClr val="242424"/>
                </a:solidFill>
                <a:latin typeface="Verdana"/>
                <a:cs typeface="Verdana"/>
              </a:rPr>
              <a:t>PA;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endParaRPr sz="3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3000" spc="90" dirty="0">
                <a:solidFill>
                  <a:srgbClr val="242424"/>
                </a:solidFill>
                <a:latin typeface="Verdana"/>
                <a:cs typeface="Verdana"/>
              </a:rPr>
              <a:t>3)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explore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factors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that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influence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PA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0" dirty="0">
                <a:solidFill>
                  <a:srgbClr val="242424"/>
                </a:solidFill>
                <a:latin typeface="Verdana"/>
                <a:cs typeface="Verdana"/>
              </a:rPr>
              <a:t>promotion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among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20" dirty="0">
                <a:solidFill>
                  <a:srgbClr val="242424"/>
                </a:solidFill>
                <a:latin typeface="Verdana"/>
                <a:cs typeface="Verdana"/>
              </a:rPr>
              <a:t>GPs.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465457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1"/>
                </a:moveTo>
                <a:lnTo>
                  <a:pt x="0" y="821541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1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277062"/>
            <a:ext cx="581977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5" dirty="0">
                <a:latin typeface="Verdana"/>
                <a:cs typeface="Verdana"/>
              </a:rPr>
              <a:t>P</a:t>
            </a:r>
            <a:r>
              <a:rPr spc="-25" dirty="0">
                <a:latin typeface="Verdana"/>
                <a:cs typeface="Verdana"/>
              </a:rPr>
              <a:t>u</a:t>
            </a:r>
            <a:r>
              <a:rPr spc="-345" dirty="0">
                <a:latin typeface="Verdana"/>
                <a:cs typeface="Verdana"/>
              </a:rPr>
              <a:t>r</a:t>
            </a:r>
            <a:r>
              <a:rPr spc="185" dirty="0">
                <a:latin typeface="Verdana"/>
                <a:cs typeface="Verdana"/>
              </a:rPr>
              <a:t>p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-40" dirty="0">
                <a:latin typeface="Verdana"/>
                <a:cs typeface="Verdana"/>
              </a:rPr>
              <a:t>s</a:t>
            </a:r>
            <a:r>
              <a:rPr spc="5" dirty="0">
                <a:latin typeface="Verdana"/>
                <a:cs typeface="Verdana"/>
              </a:rPr>
              <a:t>e</a:t>
            </a:r>
            <a:r>
              <a:rPr spc="295" dirty="0">
                <a:latin typeface="Verdana"/>
                <a:cs typeface="Verdana"/>
              </a:rPr>
              <a:t>d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-110" dirty="0">
                <a:latin typeface="Verdana"/>
                <a:cs typeface="Verdana"/>
              </a:rPr>
              <a:t>f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185" dirty="0">
                <a:latin typeface="Verdana"/>
                <a:cs typeface="Verdana"/>
              </a:rPr>
              <a:t>d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229" dirty="0">
                <a:latin typeface="Verdana"/>
                <a:cs typeface="Verdana"/>
              </a:rPr>
              <a:t>t</a:t>
            </a:r>
            <a:r>
              <a:rPr spc="415" dirty="0">
                <a:latin typeface="Verdana"/>
                <a:cs typeface="Verdana"/>
              </a:rPr>
              <a:t>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16000" y="2349500"/>
            <a:ext cx="15598775" cy="516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09625">
              <a:lnSpc>
                <a:spcPct val="125000"/>
              </a:lnSpc>
              <a:spcBef>
                <a:spcPts val="100"/>
              </a:spcBef>
            </a:pP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How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improve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college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students'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participation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exercise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 </a:t>
            </a:r>
            <a:r>
              <a:rPr sz="3000" spc="10" dirty="0">
                <a:solidFill>
                  <a:srgbClr val="242424"/>
                </a:solidFill>
                <a:latin typeface="Verdana"/>
                <a:cs typeface="Verdana"/>
              </a:rPr>
              <a:t>what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factors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affect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that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are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great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significance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improving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national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5" dirty="0">
                <a:solidFill>
                  <a:srgbClr val="242424"/>
                </a:solidFill>
                <a:latin typeface="Verdana"/>
                <a:cs typeface="Verdana"/>
              </a:rPr>
              <a:t>quality.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3700">
              <a:latin typeface="Verdana"/>
              <a:cs typeface="Verdana"/>
            </a:endParaRPr>
          </a:p>
          <a:p>
            <a:pPr marL="12700" marR="5080">
              <a:lnSpc>
                <a:spcPct val="125000"/>
              </a:lnSpc>
            </a:pPr>
            <a:r>
              <a:rPr sz="3000" spc="-330" dirty="0">
                <a:solidFill>
                  <a:srgbClr val="242424"/>
                </a:solidFill>
                <a:latin typeface="Verdana"/>
                <a:cs typeface="Verdana"/>
              </a:rPr>
              <a:t>It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is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problem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solve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increase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number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college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students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participating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exercise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research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college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students'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physique.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700">
              <a:latin typeface="Verdana"/>
              <a:cs typeface="Verdana"/>
            </a:endParaRPr>
          </a:p>
          <a:p>
            <a:pPr marL="12700" marR="473709">
              <a:lnSpc>
                <a:spcPct val="125000"/>
              </a:lnSpc>
            </a:pPr>
            <a:r>
              <a:rPr sz="3000" spc="-65" dirty="0">
                <a:solidFill>
                  <a:srgbClr val="242424"/>
                </a:solidFill>
                <a:latin typeface="Verdana"/>
                <a:cs typeface="Verdana"/>
              </a:rPr>
              <a:t>There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is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no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lack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14" dirty="0">
                <a:solidFill>
                  <a:srgbClr val="242424"/>
                </a:solidFill>
                <a:latin typeface="Verdana"/>
                <a:cs typeface="Verdana"/>
              </a:rPr>
              <a:t>time,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but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lack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85" dirty="0">
                <a:solidFill>
                  <a:srgbClr val="242424"/>
                </a:solidFill>
                <a:latin typeface="Verdana"/>
                <a:cs typeface="Verdana"/>
              </a:rPr>
              <a:t>media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publicity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Verdana"/>
                <a:cs typeface="Verdana"/>
              </a:rPr>
              <a:t>about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sports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80" dirty="0">
                <a:solidFill>
                  <a:srgbClr val="242424"/>
                </a:solidFill>
                <a:latin typeface="Verdana"/>
                <a:cs typeface="Verdana"/>
              </a:rPr>
              <a:t>causes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college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students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0" dirty="0">
                <a:solidFill>
                  <a:srgbClr val="242424"/>
                </a:solidFill>
                <a:latin typeface="Verdana"/>
                <a:cs typeface="Verdana"/>
              </a:rPr>
              <a:t>not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exercise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or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exercise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90" dirty="0">
                <a:solidFill>
                  <a:srgbClr val="242424"/>
                </a:solidFill>
                <a:latin typeface="Verdana"/>
                <a:cs typeface="Verdana"/>
              </a:rPr>
              <a:t>less.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465459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0"/>
                </a:moveTo>
                <a:lnTo>
                  <a:pt x="0" y="821540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0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719977"/>
            <a:ext cx="460692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45" dirty="0">
                <a:latin typeface="Verdana"/>
                <a:cs typeface="Verdana"/>
              </a:rPr>
              <a:t>D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229" dirty="0">
                <a:latin typeface="Verdana"/>
                <a:cs typeface="Verdana"/>
              </a:rPr>
              <a:t>t</a:t>
            </a:r>
            <a:r>
              <a:rPr spc="415" dirty="0">
                <a:latin typeface="Verdana"/>
                <a:cs typeface="Verdana"/>
              </a:rPr>
              <a:t>a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25" dirty="0">
                <a:latin typeface="Verdana"/>
                <a:cs typeface="Verdana"/>
              </a:rPr>
              <a:t>n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170" dirty="0">
                <a:latin typeface="Verdana"/>
                <a:cs typeface="Verdana"/>
              </a:rPr>
              <a:t>l</a:t>
            </a:r>
            <a:r>
              <a:rPr spc="-165" dirty="0">
                <a:latin typeface="Verdana"/>
                <a:cs typeface="Verdana"/>
              </a:rPr>
              <a:t>y</a:t>
            </a:r>
            <a:r>
              <a:rPr spc="-40" dirty="0">
                <a:latin typeface="Verdana"/>
                <a:cs typeface="Verdana"/>
              </a:rPr>
              <a:t>s</a:t>
            </a:r>
            <a:r>
              <a:rPr spc="-170" dirty="0">
                <a:latin typeface="Verdana"/>
                <a:cs typeface="Verdana"/>
              </a:rPr>
              <a:t>i</a:t>
            </a:r>
            <a:r>
              <a:rPr spc="70" dirty="0">
                <a:latin typeface="Verdana"/>
                <a:cs typeface="Verdana"/>
              </a:rPr>
              <a:t>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42306" y="2332562"/>
            <a:ext cx="142875" cy="14287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34331" y="2157937"/>
            <a:ext cx="15482569" cy="4483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59765">
              <a:lnSpc>
                <a:spcPct val="100000"/>
              </a:lnSpc>
              <a:spcBef>
                <a:spcPts val="100"/>
              </a:spcBef>
            </a:pP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Basic</a:t>
            </a:r>
            <a:r>
              <a:rPr sz="3000" spc="-19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analysis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3700">
              <a:latin typeface="Verdana"/>
              <a:cs typeface="Verdana"/>
            </a:endParaRPr>
          </a:p>
          <a:p>
            <a:pPr marL="12700" marR="71755">
              <a:lnSpc>
                <a:spcPct val="125000"/>
              </a:lnSpc>
            </a:pP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Basic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analysis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includes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95" dirty="0">
                <a:solidFill>
                  <a:srgbClr val="242424"/>
                </a:solidFill>
                <a:latin typeface="Verdana"/>
                <a:cs typeface="Verdana"/>
              </a:rPr>
              <a:t>an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analysis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data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you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provide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</a:t>
            </a:r>
            <a:r>
              <a:rPr sz="3000" spc="-1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95" dirty="0">
                <a:solidFill>
                  <a:srgbClr val="242424"/>
                </a:solidFill>
                <a:latin typeface="Verdana"/>
                <a:cs typeface="Verdana"/>
              </a:rPr>
              <a:t>an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appropriate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format. </a:t>
            </a:r>
            <a:r>
              <a:rPr sz="3000" spc="-10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40" dirty="0">
                <a:solidFill>
                  <a:srgbClr val="242424"/>
                </a:solidFill>
                <a:latin typeface="Verdana"/>
                <a:cs typeface="Verdana"/>
              </a:rPr>
              <a:t>I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85" dirty="0">
                <a:solidFill>
                  <a:srgbClr val="242424"/>
                </a:solidFill>
                <a:latin typeface="Verdana"/>
                <a:cs typeface="Verdana"/>
              </a:rPr>
              <a:t>will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receive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results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analysis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60" dirty="0">
                <a:solidFill>
                  <a:srgbClr val="242424"/>
                </a:solidFill>
                <a:latin typeface="Verdana"/>
                <a:cs typeface="Verdana"/>
              </a:rPr>
              <a:t>outcome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this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service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option</a:t>
            </a:r>
            <a:endParaRPr sz="3000">
              <a:latin typeface="Verdana"/>
              <a:cs typeface="Verdana"/>
            </a:endParaRPr>
          </a:p>
          <a:p>
            <a:pPr marL="12700" marR="5080">
              <a:lnSpc>
                <a:spcPct val="125000"/>
              </a:lnSpc>
            </a:pP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results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85" dirty="0">
                <a:solidFill>
                  <a:srgbClr val="242424"/>
                </a:solidFill>
                <a:latin typeface="Verdana"/>
                <a:cs typeface="Verdana"/>
              </a:rPr>
              <a:t>will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90" dirty="0">
                <a:solidFill>
                  <a:srgbClr val="242424"/>
                </a:solidFill>
                <a:latin typeface="Verdana"/>
                <a:cs typeface="Verdana"/>
              </a:rPr>
              <a:t>be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outputs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software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used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75" dirty="0">
                <a:solidFill>
                  <a:srgbClr val="242424"/>
                </a:solidFill>
                <a:latin typeface="Verdana"/>
                <a:cs typeface="Verdana"/>
              </a:rPr>
              <a:t>conduct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analysis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95" dirty="0">
                <a:solidFill>
                  <a:srgbClr val="242424"/>
                </a:solidFill>
                <a:latin typeface="Verdana"/>
                <a:cs typeface="Verdana"/>
              </a:rPr>
              <a:t>(SPSS,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75" dirty="0">
                <a:solidFill>
                  <a:srgbClr val="242424"/>
                </a:solidFill>
                <a:latin typeface="Verdana"/>
                <a:cs typeface="Verdana"/>
              </a:rPr>
              <a:t>SAS, </a:t>
            </a:r>
            <a:r>
              <a:rPr sz="3000" spc="-385" dirty="0">
                <a:solidFill>
                  <a:srgbClr val="242424"/>
                </a:solidFill>
                <a:latin typeface="Verdana"/>
                <a:cs typeface="Verdana"/>
              </a:rPr>
              <a:t>R, 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Nvivo, AMOS,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etc.) </a:t>
            </a:r>
            <a:r>
              <a:rPr sz="3000" spc="-80" dirty="0">
                <a:solidFill>
                  <a:srgbClr val="242424"/>
                </a:solidFill>
                <a:latin typeface="Verdana"/>
                <a:cs typeface="Verdana"/>
              </a:rPr>
              <a:t>This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option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is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for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clients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who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have 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 </a:t>
            </a:r>
            <a:r>
              <a:rPr sz="3000" spc="55" dirty="0">
                <a:solidFill>
                  <a:srgbClr val="242424"/>
                </a:solidFill>
                <a:latin typeface="Verdana"/>
                <a:cs typeface="Verdana"/>
              </a:rPr>
              <a:t>complete </a:t>
            </a:r>
            <a:r>
              <a:rPr sz="3000" spc="6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understanding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analysis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they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are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requesting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ability to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understand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results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without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any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assistance.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9465459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0"/>
                </a:moveTo>
                <a:lnTo>
                  <a:pt x="0" y="821540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0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719976"/>
            <a:ext cx="460692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45" dirty="0">
                <a:latin typeface="Verdana"/>
                <a:cs typeface="Verdana"/>
              </a:rPr>
              <a:t>D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229" dirty="0">
                <a:latin typeface="Verdana"/>
                <a:cs typeface="Verdana"/>
              </a:rPr>
              <a:t>t</a:t>
            </a:r>
            <a:r>
              <a:rPr spc="415" dirty="0">
                <a:latin typeface="Verdana"/>
                <a:cs typeface="Verdana"/>
              </a:rPr>
              <a:t>a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25" dirty="0">
                <a:latin typeface="Verdana"/>
                <a:cs typeface="Verdana"/>
              </a:rPr>
              <a:t>n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170" dirty="0">
                <a:latin typeface="Verdana"/>
                <a:cs typeface="Verdana"/>
              </a:rPr>
              <a:t>l</a:t>
            </a:r>
            <a:r>
              <a:rPr spc="-165" dirty="0">
                <a:latin typeface="Verdana"/>
                <a:cs typeface="Verdana"/>
              </a:rPr>
              <a:t>y</a:t>
            </a:r>
            <a:r>
              <a:rPr spc="-40" dirty="0">
                <a:latin typeface="Verdana"/>
                <a:cs typeface="Verdana"/>
              </a:rPr>
              <a:t>s</a:t>
            </a:r>
            <a:r>
              <a:rPr spc="-170" dirty="0">
                <a:latin typeface="Verdana"/>
                <a:cs typeface="Verdana"/>
              </a:rPr>
              <a:t>i</a:t>
            </a:r>
            <a:r>
              <a:rPr spc="70" dirty="0">
                <a:latin typeface="Verdana"/>
                <a:cs typeface="Verdana"/>
              </a:rPr>
              <a:t>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42306" y="2332558"/>
            <a:ext cx="142875" cy="14287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34331" y="2157933"/>
            <a:ext cx="15457169" cy="4483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59765">
              <a:lnSpc>
                <a:spcPct val="100000"/>
              </a:lnSpc>
              <a:spcBef>
                <a:spcPts val="100"/>
              </a:spcBef>
            </a:pPr>
            <a:r>
              <a:rPr sz="3000" spc="10" dirty="0">
                <a:solidFill>
                  <a:srgbClr val="242424"/>
                </a:solidFill>
                <a:latin typeface="Verdana"/>
                <a:cs typeface="Verdana"/>
              </a:rPr>
              <a:t>Standard</a:t>
            </a:r>
            <a:r>
              <a:rPr sz="3000" spc="-19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analysis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3700">
              <a:latin typeface="Verdana"/>
              <a:cs typeface="Verdana"/>
            </a:endParaRPr>
          </a:p>
          <a:p>
            <a:pPr marL="12700" marR="5080">
              <a:lnSpc>
                <a:spcPct val="125000"/>
              </a:lnSpc>
            </a:pP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All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services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00" dirty="0">
                <a:solidFill>
                  <a:srgbClr val="242424"/>
                </a:solidFill>
                <a:latin typeface="Verdana"/>
                <a:cs typeface="Verdana"/>
              </a:rPr>
              <a:t>basic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analysis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05" dirty="0">
                <a:solidFill>
                  <a:srgbClr val="242424"/>
                </a:solidFill>
                <a:latin typeface="Verdana"/>
                <a:cs typeface="Verdana"/>
              </a:rPr>
              <a:t>package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are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included,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well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5" dirty="0">
                <a:solidFill>
                  <a:srgbClr val="242424"/>
                </a:solidFill>
                <a:latin typeface="Verdana"/>
                <a:cs typeface="Verdana"/>
              </a:rPr>
              <a:t>written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report </a:t>
            </a:r>
            <a:r>
              <a:rPr sz="3000" spc="-103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0" dirty="0">
                <a:solidFill>
                  <a:srgbClr val="242424"/>
                </a:solidFill>
                <a:latin typeface="Verdana"/>
                <a:cs typeface="Verdana"/>
              </a:rPr>
              <a:t>with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all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relevant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tables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0" dirty="0">
                <a:solidFill>
                  <a:srgbClr val="242424"/>
                </a:solidFill>
                <a:latin typeface="Verdana"/>
                <a:cs typeface="Verdana"/>
              </a:rPr>
              <a:t>graphs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well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two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hours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0" dirty="0">
                <a:solidFill>
                  <a:srgbClr val="242424"/>
                </a:solidFill>
                <a:latin typeface="Verdana"/>
                <a:cs typeface="Verdana"/>
              </a:rPr>
              <a:t>with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5" dirty="0">
                <a:solidFill>
                  <a:srgbClr val="242424"/>
                </a:solidFill>
                <a:latin typeface="Verdana"/>
                <a:cs typeface="Verdana"/>
              </a:rPr>
              <a:t>their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statistician.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700">
              <a:latin typeface="Verdana"/>
              <a:cs typeface="Verdana"/>
            </a:endParaRPr>
          </a:p>
          <a:p>
            <a:pPr marL="12700" marR="187960">
              <a:lnSpc>
                <a:spcPct val="125000"/>
              </a:lnSpc>
            </a:pP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Clients typically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use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these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hours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for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phone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consultations,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 </a:t>
            </a:r>
            <a:r>
              <a:rPr sz="3000" spc="-20" dirty="0">
                <a:solidFill>
                  <a:srgbClr val="242424"/>
                </a:solidFill>
                <a:latin typeface="Verdana"/>
                <a:cs typeface="Verdana"/>
              </a:rPr>
              <a:t>order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 </a:t>
            </a:r>
            <a:r>
              <a:rPr sz="3000" spc="-2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understand/determine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which 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tests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should </a:t>
            </a:r>
            <a:r>
              <a:rPr sz="3000" spc="90" dirty="0">
                <a:solidFill>
                  <a:srgbClr val="242424"/>
                </a:solidFill>
                <a:latin typeface="Verdana"/>
                <a:cs typeface="Verdana"/>
              </a:rPr>
              <a:t>be </a:t>
            </a:r>
            <a:r>
              <a:rPr sz="3000" spc="-70" dirty="0">
                <a:solidFill>
                  <a:srgbClr val="242424"/>
                </a:solidFill>
                <a:latin typeface="Verdana"/>
                <a:cs typeface="Verdana"/>
              </a:rPr>
              <a:t>run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 </a:t>
            </a:r>
            <a:r>
              <a:rPr sz="3000" spc="-175" dirty="0">
                <a:solidFill>
                  <a:srgbClr val="242424"/>
                </a:solidFill>
                <a:latin typeface="Verdana"/>
                <a:cs typeface="Verdana"/>
              </a:rPr>
              <a:t>why,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or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 </a:t>
            </a:r>
            <a:r>
              <a:rPr sz="3000" spc="105" dirty="0">
                <a:solidFill>
                  <a:srgbClr val="242424"/>
                </a:solidFill>
                <a:latin typeface="Verdana"/>
                <a:cs typeface="Verdana"/>
              </a:rPr>
              <a:t>go </a:t>
            </a:r>
            <a:r>
              <a:rPr sz="3000" spc="-45" dirty="0">
                <a:solidFill>
                  <a:srgbClr val="242424"/>
                </a:solidFill>
                <a:latin typeface="Verdana"/>
                <a:cs typeface="Verdana"/>
              </a:rPr>
              <a:t>over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results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0" dirty="0">
                <a:solidFill>
                  <a:srgbClr val="242424"/>
                </a:solidFill>
                <a:latin typeface="Verdana"/>
                <a:cs typeface="Verdana"/>
              </a:rPr>
              <a:t>detail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discuss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5" dirty="0">
                <a:solidFill>
                  <a:srgbClr val="242424"/>
                </a:solidFill>
                <a:latin typeface="Verdana"/>
                <a:cs typeface="Verdana"/>
              </a:rPr>
              <a:t>their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interpretation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or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implications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for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5" dirty="0">
                <a:solidFill>
                  <a:srgbClr val="242424"/>
                </a:solidFill>
                <a:latin typeface="Verdana"/>
                <a:cs typeface="Verdana"/>
              </a:rPr>
              <a:t>your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research.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9465456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3"/>
                </a:moveTo>
                <a:lnTo>
                  <a:pt x="0" y="821543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3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847615" y="3019259"/>
            <a:ext cx="12925425" cy="2311400"/>
          </a:xfrm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3000" spc="-235" dirty="0">
                <a:solidFill>
                  <a:srgbClr val="242424"/>
                </a:solidFill>
                <a:latin typeface="Verdana"/>
                <a:cs typeface="Verdana"/>
              </a:rPr>
              <a:t>R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235" dirty="0">
                <a:solidFill>
                  <a:srgbClr val="242424"/>
                </a:solidFill>
                <a:latin typeface="Verdana"/>
                <a:cs typeface="Verdana"/>
              </a:rPr>
              <a:t>c</a:t>
            </a:r>
            <a:r>
              <a:rPr sz="3000" spc="-180" dirty="0">
                <a:solidFill>
                  <a:srgbClr val="242424"/>
                </a:solidFill>
                <a:latin typeface="Verdana"/>
                <a:cs typeface="Verdana"/>
              </a:rPr>
              <a:t>r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u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i</a:t>
            </a:r>
            <a:r>
              <a:rPr sz="3000" spc="-120" dirty="0">
                <a:solidFill>
                  <a:srgbClr val="242424"/>
                </a:solidFill>
                <a:latin typeface="Verdana"/>
                <a:cs typeface="Verdana"/>
              </a:rPr>
              <a:t>t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m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n</a:t>
            </a:r>
            <a:r>
              <a:rPr sz="3000" spc="-120" dirty="0">
                <a:solidFill>
                  <a:srgbClr val="242424"/>
                </a:solidFill>
                <a:latin typeface="Verdana"/>
                <a:cs typeface="Verdana"/>
              </a:rPr>
              <a:t>t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9" dirty="0">
                <a:solidFill>
                  <a:srgbClr val="242424"/>
                </a:solidFill>
                <a:latin typeface="Verdana"/>
                <a:cs typeface="Verdana"/>
              </a:rPr>
              <a:t>: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</a:t>
            </a:r>
            <a:r>
              <a:rPr sz="3000" spc="75" dirty="0">
                <a:solidFill>
                  <a:srgbClr val="242424"/>
                </a:solidFill>
                <a:latin typeface="Verdana"/>
                <a:cs typeface="Verdana"/>
              </a:rPr>
              <a:t>o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m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ss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i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</a:t>
            </a:r>
            <a:r>
              <a:rPr sz="3000" spc="-120" dirty="0">
                <a:solidFill>
                  <a:srgbClr val="242424"/>
                </a:solidFill>
                <a:latin typeface="Verdana"/>
                <a:cs typeface="Verdana"/>
              </a:rPr>
              <a:t>t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d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q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u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n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d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</a:t>
            </a:r>
            <a:r>
              <a:rPr sz="3000" spc="-180" dirty="0">
                <a:solidFill>
                  <a:srgbClr val="242424"/>
                </a:solidFill>
                <a:latin typeface="Verdana"/>
                <a:cs typeface="Verdana"/>
              </a:rPr>
              <a:t>r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i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e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</a:t>
            </a:r>
            <a:endParaRPr sz="3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Some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times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5" dirty="0">
                <a:solidFill>
                  <a:srgbClr val="242424"/>
                </a:solidFill>
                <a:latin typeface="Verdana"/>
                <a:cs typeface="Verdana"/>
              </a:rPr>
              <a:t>require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stethoscope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to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measure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heart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65" dirty="0">
                <a:solidFill>
                  <a:srgbClr val="242424"/>
                </a:solidFill>
                <a:latin typeface="Verdana"/>
                <a:cs typeface="Verdana"/>
              </a:rPr>
              <a:t>beat</a:t>
            </a:r>
            <a:endParaRPr sz="3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3000" spc="-80" dirty="0">
                <a:solidFill>
                  <a:srgbClr val="242424"/>
                </a:solidFill>
                <a:latin typeface="Verdana"/>
                <a:cs typeface="Verdana"/>
              </a:rPr>
              <a:t>Study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Verdana"/>
                <a:cs typeface="Verdana"/>
              </a:rPr>
              <a:t>participance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59" dirty="0">
                <a:solidFill>
                  <a:srgbClr val="242424"/>
                </a:solidFill>
                <a:latin typeface="Verdana"/>
                <a:cs typeface="Verdana"/>
              </a:rPr>
              <a:t>: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student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0" dirty="0">
                <a:solidFill>
                  <a:srgbClr val="242424"/>
                </a:solidFill>
                <a:latin typeface="Verdana"/>
                <a:cs typeface="Verdana"/>
              </a:rPr>
              <a:t>university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Wales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05" dirty="0">
                <a:solidFill>
                  <a:srgbClr val="242424"/>
                </a:solidFill>
                <a:latin typeface="Verdana"/>
                <a:cs typeface="Verdana"/>
              </a:rPr>
              <a:t>trinity</a:t>
            </a:r>
            <a:r>
              <a:rPr sz="3000" spc="-14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" dirty="0">
                <a:solidFill>
                  <a:srgbClr val="242424"/>
                </a:solidFill>
                <a:latin typeface="Verdana"/>
                <a:cs typeface="Verdana"/>
              </a:rPr>
              <a:t>saint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20" dirty="0">
                <a:solidFill>
                  <a:srgbClr val="242424"/>
                </a:solidFill>
                <a:latin typeface="Verdana"/>
                <a:cs typeface="Verdana"/>
              </a:rPr>
              <a:t>David</a:t>
            </a:r>
            <a:endParaRPr sz="3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,Birmingham</a:t>
            </a:r>
            <a:r>
              <a:rPr sz="3000" spc="-19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20" dirty="0">
                <a:solidFill>
                  <a:srgbClr val="242424"/>
                </a:solidFill>
                <a:latin typeface="Verdana"/>
                <a:cs typeface="Verdana"/>
              </a:rPr>
              <a:t>campus</a:t>
            </a:r>
            <a:endParaRPr sz="3000">
              <a:latin typeface="Verdana"/>
              <a:cs typeface="Verdana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07890" y="3879684"/>
            <a:ext cx="142875" cy="1428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07890" y="4451184"/>
            <a:ext cx="142875" cy="142874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0" y="9465457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2"/>
                </a:moveTo>
                <a:lnTo>
                  <a:pt x="0" y="821542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2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277065"/>
            <a:ext cx="703199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95" dirty="0">
                <a:latin typeface="Verdana"/>
                <a:cs typeface="Verdana"/>
              </a:rPr>
              <a:t>E</a:t>
            </a:r>
            <a:r>
              <a:rPr spc="-229" dirty="0">
                <a:latin typeface="Verdana"/>
                <a:cs typeface="Verdana"/>
              </a:rPr>
              <a:t>t</a:t>
            </a:r>
            <a:r>
              <a:rPr spc="-25" dirty="0">
                <a:latin typeface="Verdana"/>
                <a:cs typeface="Verdana"/>
              </a:rPr>
              <a:t>h</a:t>
            </a:r>
            <a:r>
              <a:rPr spc="-170" dirty="0">
                <a:latin typeface="Verdana"/>
                <a:cs typeface="Verdana"/>
              </a:rPr>
              <a:t>i</a:t>
            </a:r>
            <a:r>
              <a:rPr spc="315" dirty="0">
                <a:latin typeface="Verdana"/>
                <a:cs typeface="Verdana"/>
              </a:rPr>
              <a:t>c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60" dirty="0">
                <a:latin typeface="Verdana"/>
                <a:cs typeface="Verdana"/>
              </a:rPr>
              <a:t>l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315" dirty="0">
                <a:latin typeface="Verdana"/>
                <a:cs typeface="Verdana"/>
              </a:rPr>
              <a:t>c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-25" dirty="0">
                <a:latin typeface="Verdana"/>
                <a:cs typeface="Verdana"/>
              </a:rPr>
              <a:t>n</a:t>
            </a:r>
            <a:r>
              <a:rPr spc="-40" dirty="0">
                <a:latin typeface="Verdana"/>
                <a:cs typeface="Verdana"/>
              </a:rPr>
              <a:t>s</a:t>
            </a:r>
            <a:r>
              <a:rPr spc="-170" dirty="0">
                <a:latin typeface="Verdana"/>
                <a:cs typeface="Verdana"/>
              </a:rPr>
              <a:t>i</a:t>
            </a:r>
            <a:r>
              <a:rPr spc="185" dirty="0">
                <a:latin typeface="Verdana"/>
                <a:cs typeface="Verdana"/>
              </a:rPr>
              <a:t>d</a:t>
            </a:r>
            <a:r>
              <a:rPr spc="5" dirty="0">
                <a:latin typeface="Verdana"/>
                <a:cs typeface="Verdana"/>
              </a:rPr>
              <a:t>e</a:t>
            </a:r>
            <a:r>
              <a:rPr spc="-345" dirty="0">
                <a:latin typeface="Verdana"/>
                <a:cs typeface="Verdana"/>
              </a:rPr>
              <a:t>r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229" dirty="0">
                <a:latin typeface="Verdana"/>
                <a:cs typeface="Verdana"/>
              </a:rPr>
              <a:t>t</a:t>
            </a:r>
            <a:r>
              <a:rPr spc="-170" dirty="0">
                <a:latin typeface="Verdana"/>
                <a:cs typeface="Verdana"/>
              </a:rPr>
              <a:t>i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85" dirty="0">
                <a:latin typeface="Verdana"/>
                <a:cs typeface="Verdana"/>
              </a:rPr>
              <a:t>n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42306" y="3346971"/>
            <a:ext cx="142875" cy="14287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5596" rIns="0" bIns="0" rtlCol="0">
            <a:spAutoFit/>
          </a:bodyPr>
          <a:lstStyle/>
          <a:p>
            <a:pPr marL="476250" marR="135255">
              <a:lnSpc>
                <a:spcPct val="125000"/>
              </a:lnSpc>
              <a:spcBef>
                <a:spcPts val="100"/>
              </a:spcBef>
            </a:pPr>
            <a:r>
              <a:rPr spc="-540" dirty="0"/>
              <a:t>I</a:t>
            </a:r>
            <a:r>
              <a:rPr spc="-155" dirty="0"/>
              <a:t> </a:t>
            </a:r>
            <a:r>
              <a:rPr spc="-85" dirty="0"/>
              <a:t>will</a:t>
            </a:r>
            <a:r>
              <a:rPr spc="-150" dirty="0"/>
              <a:t> </a:t>
            </a:r>
            <a:r>
              <a:rPr spc="90" dirty="0"/>
              <a:t>be</a:t>
            </a:r>
            <a:r>
              <a:rPr spc="-150" dirty="0"/>
              <a:t> </a:t>
            </a:r>
            <a:r>
              <a:rPr spc="-25" dirty="0"/>
              <a:t>taken</a:t>
            </a:r>
            <a:r>
              <a:rPr spc="-150" dirty="0"/>
              <a:t> </a:t>
            </a:r>
            <a:r>
              <a:rPr spc="10" dirty="0"/>
              <a:t>proof</a:t>
            </a:r>
            <a:r>
              <a:rPr spc="-150" dirty="0"/>
              <a:t> </a:t>
            </a:r>
            <a:r>
              <a:rPr spc="5" dirty="0"/>
              <a:t>of</a:t>
            </a:r>
            <a:r>
              <a:rPr spc="-150" dirty="0"/>
              <a:t> </a:t>
            </a:r>
            <a:r>
              <a:rPr spc="20" dirty="0"/>
              <a:t>ethical</a:t>
            </a:r>
            <a:r>
              <a:rPr spc="-155" dirty="0"/>
              <a:t> </a:t>
            </a:r>
            <a:r>
              <a:rPr spc="15" dirty="0"/>
              <a:t>my</a:t>
            </a:r>
            <a:r>
              <a:rPr spc="-150" dirty="0"/>
              <a:t> </a:t>
            </a:r>
            <a:r>
              <a:rPr spc="5" dirty="0"/>
              <a:t>supporting</a:t>
            </a:r>
            <a:r>
              <a:rPr spc="-150" dirty="0"/>
              <a:t> </a:t>
            </a:r>
            <a:r>
              <a:rPr spc="15" dirty="0"/>
              <a:t>organisation</a:t>
            </a:r>
            <a:r>
              <a:rPr spc="-150" dirty="0"/>
              <a:t> </a:t>
            </a:r>
            <a:r>
              <a:rPr spc="-535" dirty="0"/>
              <a:t>,</a:t>
            </a:r>
            <a:r>
              <a:rPr spc="-150" dirty="0"/>
              <a:t> </a:t>
            </a:r>
            <a:r>
              <a:rPr spc="-70" dirty="0"/>
              <a:t>university</a:t>
            </a:r>
            <a:r>
              <a:rPr spc="-150" dirty="0"/>
              <a:t> </a:t>
            </a:r>
            <a:r>
              <a:rPr spc="5" dirty="0"/>
              <a:t>of</a:t>
            </a:r>
            <a:r>
              <a:rPr spc="-150" dirty="0"/>
              <a:t> </a:t>
            </a:r>
            <a:r>
              <a:rPr spc="25" dirty="0"/>
              <a:t>wales </a:t>
            </a:r>
            <a:r>
              <a:rPr spc="-1040" dirty="0"/>
              <a:t> </a:t>
            </a:r>
            <a:r>
              <a:rPr spc="-105" dirty="0"/>
              <a:t>trinity</a:t>
            </a:r>
            <a:r>
              <a:rPr spc="-155" dirty="0"/>
              <a:t> </a:t>
            </a:r>
            <a:r>
              <a:rPr spc="-5" dirty="0"/>
              <a:t>saint</a:t>
            </a:r>
            <a:r>
              <a:rPr spc="-155" dirty="0"/>
              <a:t> </a:t>
            </a:r>
            <a:r>
              <a:rPr spc="-20" dirty="0"/>
              <a:t>David</a:t>
            </a:r>
            <a:r>
              <a:rPr spc="-155" dirty="0"/>
              <a:t> </a:t>
            </a:r>
            <a:r>
              <a:rPr spc="110" dirty="0"/>
              <a:t>as</a:t>
            </a:r>
            <a:r>
              <a:rPr spc="-155" dirty="0"/>
              <a:t> </a:t>
            </a:r>
            <a:r>
              <a:rPr spc="-50" dirty="0"/>
              <a:t>well</a:t>
            </a:r>
            <a:r>
              <a:rPr spc="-150" dirty="0"/>
              <a:t> </a:t>
            </a:r>
            <a:r>
              <a:rPr spc="110" dirty="0"/>
              <a:t>as</a:t>
            </a:r>
            <a:r>
              <a:rPr spc="-155" dirty="0"/>
              <a:t> </a:t>
            </a:r>
            <a:r>
              <a:rPr spc="15" dirty="0"/>
              <a:t>my</a:t>
            </a:r>
            <a:r>
              <a:rPr spc="-155" dirty="0"/>
              <a:t> </a:t>
            </a:r>
            <a:r>
              <a:rPr dirty="0"/>
              <a:t>all</a:t>
            </a:r>
            <a:r>
              <a:rPr spc="-155" dirty="0"/>
              <a:t> </a:t>
            </a:r>
            <a:r>
              <a:rPr spc="-5" dirty="0"/>
              <a:t>individuals</a:t>
            </a:r>
            <a:r>
              <a:rPr spc="-155" dirty="0"/>
              <a:t> </a:t>
            </a:r>
            <a:r>
              <a:rPr spc="-10" dirty="0"/>
              <a:t>participants.</a:t>
            </a:r>
          </a:p>
          <a:p>
            <a:pPr marL="476250" marR="5080">
              <a:lnSpc>
                <a:spcPct val="125000"/>
              </a:lnSpc>
            </a:pPr>
            <a:r>
              <a:rPr spc="-540" dirty="0"/>
              <a:t>I</a:t>
            </a:r>
            <a:r>
              <a:rPr spc="-155" dirty="0"/>
              <a:t> </a:t>
            </a:r>
            <a:r>
              <a:rPr spc="-85" dirty="0"/>
              <a:t>will</a:t>
            </a:r>
            <a:r>
              <a:rPr spc="-150" dirty="0"/>
              <a:t> </a:t>
            </a:r>
            <a:r>
              <a:rPr spc="90" dirty="0"/>
              <a:t>be</a:t>
            </a:r>
            <a:r>
              <a:rPr spc="-150" dirty="0"/>
              <a:t> </a:t>
            </a:r>
            <a:r>
              <a:rPr spc="45" dirty="0"/>
              <a:t>also</a:t>
            </a:r>
            <a:r>
              <a:rPr spc="-150" dirty="0"/>
              <a:t> </a:t>
            </a:r>
            <a:r>
              <a:rPr spc="-30" dirty="0"/>
              <a:t>filled</a:t>
            </a:r>
            <a:r>
              <a:rPr spc="-150" dirty="0"/>
              <a:t> </a:t>
            </a:r>
            <a:r>
              <a:rPr spc="35" dirty="0"/>
              <a:t>one</a:t>
            </a:r>
            <a:r>
              <a:rPr spc="-150" dirty="0"/>
              <a:t> </a:t>
            </a:r>
            <a:r>
              <a:rPr spc="30" dirty="0"/>
              <a:t>consent</a:t>
            </a:r>
            <a:r>
              <a:rPr spc="-150" dirty="0"/>
              <a:t> </a:t>
            </a:r>
            <a:r>
              <a:rPr spc="-10" dirty="0"/>
              <a:t>form</a:t>
            </a:r>
            <a:r>
              <a:rPr spc="-155" dirty="0"/>
              <a:t> </a:t>
            </a:r>
            <a:r>
              <a:rPr spc="-10" dirty="0"/>
              <a:t>from</a:t>
            </a:r>
            <a:r>
              <a:rPr spc="-150" dirty="0"/>
              <a:t> </a:t>
            </a:r>
            <a:r>
              <a:rPr dirty="0"/>
              <a:t>all</a:t>
            </a:r>
            <a:r>
              <a:rPr spc="-150" dirty="0"/>
              <a:t> </a:t>
            </a:r>
            <a:r>
              <a:rPr spc="15" dirty="0"/>
              <a:t>my</a:t>
            </a:r>
            <a:r>
              <a:rPr spc="-150" dirty="0"/>
              <a:t> </a:t>
            </a:r>
            <a:r>
              <a:rPr spc="25" dirty="0"/>
              <a:t>participants</a:t>
            </a:r>
            <a:r>
              <a:rPr spc="-150" dirty="0"/>
              <a:t> </a:t>
            </a:r>
            <a:r>
              <a:rPr spc="-25" dirty="0"/>
              <a:t>to</a:t>
            </a:r>
            <a:r>
              <a:rPr spc="-150" dirty="0"/>
              <a:t> </a:t>
            </a:r>
            <a:r>
              <a:rPr spc="35" dirty="0"/>
              <a:t>make</a:t>
            </a:r>
            <a:r>
              <a:rPr spc="-150" dirty="0"/>
              <a:t> </a:t>
            </a:r>
            <a:r>
              <a:rPr spc="35" dirty="0"/>
              <a:t>one</a:t>
            </a:r>
            <a:r>
              <a:rPr spc="-150" dirty="0"/>
              <a:t> </a:t>
            </a:r>
            <a:r>
              <a:rPr spc="-55" dirty="0"/>
              <a:t>kind </a:t>
            </a:r>
            <a:r>
              <a:rPr spc="-1040" dirty="0"/>
              <a:t> </a:t>
            </a:r>
            <a:r>
              <a:rPr spc="5" dirty="0"/>
              <a:t>of </a:t>
            </a:r>
            <a:r>
              <a:rPr spc="-60" dirty="0"/>
              <a:t>surety </a:t>
            </a:r>
            <a:r>
              <a:rPr spc="-15" dirty="0"/>
              <a:t>that that </a:t>
            </a:r>
            <a:r>
              <a:rPr spc="110" dirty="0"/>
              <a:t>data </a:t>
            </a:r>
            <a:r>
              <a:rPr spc="20" dirty="0"/>
              <a:t>collection </a:t>
            </a:r>
            <a:r>
              <a:rPr spc="110" dirty="0"/>
              <a:t>and </a:t>
            </a:r>
            <a:r>
              <a:rPr spc="20" dirty="0"/>
              <a:t>research </a:t>
            </a:r>
            <a:r>
              <a:rPr spc="-540" dirty="0"/>
              <a:t>I </a:t>
            </a:r>
            <a:r>
              <a:rPr spc="30" dirty="0"/>
              <a:t>have </a:t>
            </a:r>
            <a:r>
              <a:rPr spc="-25" dirty="0"/>
              <a:t>to </a:t>
            </a:r>
            <a:r>
              <a:rPr spc="105" dirty="0"/>
              <a:t>do </a:t>
            </a:r>
            <a:r>
              <a:rPr spc="110" dirty="0"/>
              <a:t>data </a:t>
            </a:r>
            <a:r>
              <a:rPr spc="20" dirty="0"/>
              <a:t>collection </a:t>
            </a:r>
            <a:r>
              <a:rPr spc="25" dirty="0"/>
              <a:t> </a:t>
            </a:r>
            <a:r>
              <a:rPr spc="30" dirty="0"/>
              <a:t>purpose</a:t>
            </a:r>
            <a:r>
              <a:rPr spc="-160" dirty="0"/>
              <a:t> </a:t>
            </a:r>
            <a:r>
              <a:rPr spc="-60" dirty="0"/>
              <a:t>in</a:t>
            </a:r>
            <a:r>
              <a:rPr spc="-155" dirty="0"/>
              <a:t> </a:t>
            </a:r>
            <a:r>
              <a:rPr spc="15" dirty="0"/>
              <a:t>my</a:t>
            </a:r>
            <a:r>
              <a:rPr spc="-155" dirty="0"/>
              <a:t> </a:t>
            </a:r>
            <a:r>
              <a:rPr spc="20" dirty="0"/>
              <a:t>research</a:t>
            </a:r>
            <a:r>
              <a:rPr spc="-155" dirty="0"/>
              <a:t> </a:t>
            </a:r>
            <a:r>
              <a:rPr spc="-160" dirty="0"/>
              <a:t>work.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42306" y="4489971"/>
            <a:ext cx="142875" cy="142874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0" y="9465457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1"/>
                </a:moveTo>
                <a:lnTo>
                  <a:pt x="0" y="821541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1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277062"/>
            <a:ext cx="777748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960" dirty="0">
                <a:latin typeface="Verdana"/>
                <a:cs typeface="Verdana"/>
              </a:rPr>
              <a:t>I</a:t>
            </a:r>
            <a:r>
              <a:rPr spc="245" dirty="0">
                <a:latin typeface="Verdana"/>
                <a:cs typeface="Verdana"/>
              </a:rPr>
              <a:t>m</a:t>
            </a:r>
            <a:r>
              <a:rPr spc="185" dirty="0">
                <a:latin typeface="Verdana"/>
                <a:cs typeface="Verdana"/>
              </a:rPr>
              <a:t>p</a:t>
            </a:r>
            <a:r>
              <a:rPr spc="-170" dirty="0">
                <a:latin typeface="Verdana"/>
                <a:cs typeface="Verdana"/>
              </a:rPr>
              <a:t>li</a:t>
            </a:r>
            <a:r>
              <a:rPr spc="315" dirty="0">
                <a:latin typeface="Verdana"/>
                <a:cs typeface="Verdana"/>
              </a:rPr>
              <a:t>c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229" dirty="0">
                <a:latin typeface="Verdana"/>
                <a:cs typeface="Verdana"/>
              </a:rPr>
              <a:t>t</a:t>
            </a:r>
            <a:r>
              <a:rPr spc="-170" dirty="0">
                <a:latin typeface="Verdana"/>
                <a:cs typeface="Verdana"/>
              </a:rPr>
              <a:t>i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85" dirty="0">
                <a:latin typeface="Verdana"/>
                <a:cs typeface="Verdana"/>
              </a:rPr>
              <a:t>n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-110" dirty="0">
                <a:latin typeface="Verdana"/>
                <a:cs typeface="Verdana"/>
              </a:rPr>
              <a:t>f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-345" dirty="0">
                <a:latin typeface="Verdana"/>
                <a:cs typeface="Verdana"/>
              </a:rPr>
              <a:t>r</a:t>
            </a:r>
            <a:r>
              <a:rPr spc="5" dirty="0">
                <a:latin typeface="Verdana"/>
                <a:cs typeface="Verdana"/>
              </a:rPr>
              <a:t>e</a:t>
            </a:r>
            <a:r>
              <a:rPr spc="-40" dirty="0">
                <a:latin typeface="Verdana"/>
                <a:cs typeface="Verdana"/>
              </a:rPr>
              <a:t>s</a:t>
            </a:r>
            <a:r>
              <a:rPr spc="5" dirty="0">
                <a:latin typeface="Verdana"/>
                <a:cs typeface="Verdana"/>
              </a:rPr>
              <a:t>e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-345" dirty="0">
                <a:latin typeface="Verdana"/>
                <a:cs typeface="Verdana"/>
              </a:rPr>
              <a:t>r</a:t>
            </a:r>
            <a:r>
              <a:rPr spc="315" dirty="0">
                <a:latin typeface="Verdana"/>
                <a:cs typeface="Verdana"/>
              </a:rPr>
              <a:t>c</a:t>
            </a:r>
            <a:r>
              <a:rPr spc="85" dirty="0">
                <a:latin typeface="Verdana"/>
                <a:cs typeface="Verdana"/>
              </a:rPr>
              <a:t>h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99915" y="1829116"/>
            <a:ext cx="15684500" cy="2882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The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importance </a:t>
            </a:r>
            <a:r>
              <a:rPr sz="3000" spc="5" dirty="0">
                <a:solidFill>
                  <a:srgbClr val="242424"/>
                </a:solidFill>
                <a:latin typeface="Verdana"/>
                <a:cs typeface="Verdana"/>
              </a:rPr>
              <a:t>of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exercise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in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maintaining </a:t>
            </a:r>
            <a:r>
              <a:rPr sz="3000" spc="-25" dirty="0">
                <a:solidFill>
                  <a:srgbClr val="242424"/>
                </a:solidFill>
                <a:latin typeface="Verdana"/>
                <a:cs typeface="Verdana"/>
              </a:rPr>
              <a:t>overall </a:t>
            </a:r>
            <a:r>
              <a:rPr sz="3000" spc="-80" dirty="0">
                <a:solidFill>
                  <a:srgbClr val="242424"/>
                </a:solidFill>
                <a:latin typeface="Verdana"/>
                <a:cs typeface="Verdana"/>
              </a:rPr>
              <a:t>health,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including 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healthy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90" dirty="0">
                <a:solidFill>
                  <a:srgbClr val="242424"/>
                </a:solidFill>
                <a:latin typeface="Verdana"/>
                <a:cs typeface="Verdana"/>
              </a:rPr>
              <a:t>weight, </a:t>
            </a:r>
            <a:r>
              <a:rPr sz="3000" spc="10" dirty="0">
                <a:solidFill>
                  <a:srgbClr val="242424"/>
                </a:solidFill>
                <a:latin typeface="Verdana"/>
                <a:cs typeface="Verdana"/>
              </a:rPr>
              <a:t>building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maintaining </a:t>
            </a:r>
            <a:r>
              <a:rPr sz="3000" spc="204" dirty="0">
                <a:solidFill>
                  <a:srgbClr val="242424"/>
                </a:solidFill>
                <a:latin typeface="Verdana"/>
                <a:cs typeface="Verdana"/>
              </a:rPr>
              <a:t>a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healthy </a:t>
            </a:r>
            <a:r>
              <a:rPr sz="3000" spc="-60" dirty="0">
                <a:solidFill>
                  <a:srgbClr val="242424"/>
                </a:solidFill>
                <a:latin typeface="Verdana"/>
                <a:cs typeface="Verdana"/>
              </a:rPr>
              <a:t>bone,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muscle,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 </a:t>
            </a:r>
            <a:r>
              <a:rPr sz="3000" spc="-95" dirty="0">
                <a:solidFill>
                  <a:srgbClr val="242424"/>
                </a:solidFill>
                <a:latin typeface="Verdana"/>
                <a:cs typeface="Verdana"/>
              </a:rPr>
              <a:t>joint </a:t>
            </a:r>
            <a:r>
              <a:rPr sz="3000" spc="-90" dirty="0">
                <a:solidFill>
                  <a:srgbClr val="242424"/>
                </a:solidFill>
                <a:latin typeface="Verdana"/>
                <a:cs typeface="Verdana"/>
              </a:rPr>
              <a:t>structure,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as </a:t>
            </a:r>
            <a:r>
              <a:rPr sz="3000" spc="114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50" dirty="0">
                <a:solidFill>
                  <a:srgbClr val="242424"/>
                </a:solidFill>
                <a:latin typeface="Verdana"/>
                <a:cs typeface="Verdana"/>
              </a:rPr>
              <a:t>well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as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promoting </a:t>
            </a:r>
            <a:r>
              <a:rPr sz="3000" spc="50" dirty="0">
                <a:solidFill>
                  <a:srgbClr val="242424"/>
                </a:solidFill>
                <a:latin typeface="Verdana"/>
                <a:cs typeface="Verdana"/>
              </a:rPr>
              <a:t>psychological </a:t>
            </a:r>
            <a:r>
              <a:rPr sz="3000" spc="-10" dirty="0">
                <a:solidFill>
                  <a:srgbClr val="242424"/>
                </a:solidFill>
                <a:latin typeface="Verdana"/>
                <a:cs typeface="Verdana"/>
              </a:rPr>
              <a:t>well-being,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reducing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surgical </a:t>
            </a:r>
            <a:r>
              <a:rPr sz="3000" spc="-170" dirty="0">
                <a:solidFill>
                  <a:srgbClr val="242424"/>
                </a:solidFill>
                <a:latin typeface="Verdana"/>
                <a:cs typeface="Verdana"/>
              </a:rPr>
              <a:t>risks,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 </a:t>
            </a:r>
            <a:r>
              <a:rPr sz="3000" spc="114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Verdana"/>
                <a:cs typeface="Verdana"/>
              </a:rPr>
              <a:t>strengthening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Verdana"/>
                <a:cs typeface="Verdana"/>
              </a:rPr>
              <a:t>the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Verdana"/>
                <a:cs typeface="Verdana"/>
              </a:rPr>
              <a:t>immune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80" dirty="0">
                <a:solidFill>
                  <a:srgbClr val="242424"/>
                </a:solidFill>
                <a:latin typeface="Verdana"/>
                <a:cs typeface="Verdana"/>
              </a:rPr>
              <a:t>system,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60" dirty="0">
                <a:solidFill>
                  <a:srgbClr val="242424"/>
                </a:solidFill>
                <a:latin typeface="Verdana"/>
                <a:cs typeface="Verdana"/>
              </a:rPr>
              <a:t>cannot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90" dirty="0">
                <a:solidFill>
                  <a:srgbClr val="242424"/>
                </a:solidFill>
                <a:latin typeface="Verdana"/>
                <a:cs typeface="Verdana"/>
              </a:rPr>
              <a:t>be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40" dirty="0">
                <a:solidFill>
                  <a:srgbClr val="242424"/>
                </a:solidFill>
                <a:latin typeface="Verdana"/>
                <a:cs typeface="Verdana"/>
              </a:rPr>
              <a:t>overstated.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Self-esteem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Verdana"/>
                <a:cs typeface="Verdana"/>
              </a:rPr>
              <a:t>and</a:t>
            </a:r>
            <a:r>
              <a:rPr sz="3000" spc="-15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Verdana"/>
                <a:cs typeface="Verdana"/>
              </a:rPr>
              <a:t>mental </a:t>
            </a:r>
            <a:r>
              <a:rPr sz="3000" spc="-1040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242424"/>
                </a:solidFill>
                <a:latin typeface="Verdana"/>
                <a:cs typeface="Verdana"/>
              </a:rPr>
              <a:t>health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40" dirty="0">
                <a:solidFill>
                  <a:srgbClr val="242424"/>
                </a:solidFill>
                <a:latin typeface="Verdana"/>
                <a:cs typeface="Verdana"/>
              </a:rPr>
              <a:t>can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Verdana"/>
                <a:cs typeface="Verdana"/>
              </a:rPr>
              <a:t>also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90" dirty="0">
                <a:solidFill>
                  <a:srgbClr val="242424"/>
                </a:solidFill>
                <a:latin typeface="Verdana"/>
                <a:cs typeface="Verdana"/>
              </a:rPr>
              <a:t>be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Verdana"/>
                <a:cs typeface="Verdana"/>
              </a:rPr>
              <a:t>improved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Verdana"/>
                <a:cs typeface="Verdana"/>
              </a:rPr>
              <a:t>by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Verdana"/>
                <a:cs typeface="Verdana"/>
              </a:rPr>
              <a:t>increased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Verdana"/>
                <a:cs typeface="Verdana"/>
              </a:rPr>
              <a:t>physical</a:t>
            </a:r>
            <a:r>
              <a:rPr sz="3000" spc="-155" dirty="0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sz="3000" spc="-70" dirty="0">
                <a:solidFill>
                  <a:srgbClr val="242424"/>
                </a:solidFill>
                <a:latin typeface="Verdana"/>
                <a:cs typeface="Verdana"/>
              </a:rPr>
              <a:t>activity.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465459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0"/>
                </a:moveTo>
                <a:lnTo>
                  <a:pt x="0" y="821540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0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9915" y="719977"/>
            <a:ext cx="40970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5" dirty="0">
                <a:latin typeface="Verdana"/>
                <a:cs typeface="Verdana"/>
              </a:rPr>
              <a:t>P</a:t>
            </a:r>
            <a:r>
              <a:rPr spc="-170" dirty="0">
                <a:latin typeface="Verdana"/>
                <a:cs typeface="Verdana"/>
              </a:rPr>
              <a:t>l</a:t>
            </a:r>
            <a:r>
              <a:rPr spc="305" dirty="0">
                <a:latin typeface="Verdana"/>
                <a:cs typeface="Verdana"/>
              </a:rPr>
              <a:t>a</a:t>
            </a:r>
            <a:r>
              <a:rPr spc="85" dirty="0">
                <a:latin typeface="Verdana"/>
                <a:cs typeface="Verdana"/>
              </a:rPr>
              <a:t>n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-110" dirty="0">
                <a:latin typeface="Verdana"/>
                <a:cs typeface="Verdana"/>
              </a:rPr>
              <a:t>f</a:t>
            </a:r>
            <a:r>
              <a:rPr spc="-495" dirty="0">
                <a:latin typeface="Verdana"/>
                <a:cs typeface="Verdana"/>
              </a:rPr>
              <a:t> </a:t>
            </a:r>
            <a:r>
              <a:rPr spc="-75" dirty="0">
                <a:latin typeface="Verdana"/>
                <a:cs typeface="Verdana"/>
              </a:rPr>
              <a:t>w</a:t>
            </a:r>
            <a:r>
              <a:rPr spc="55" dirty="0">
                <a:latin typeface="Verdana"/>
                <a:cs typeface="Verdana"/>
              </a:rPr>
              <a:t>o</a:t>
            </a:r>
            <a:r>
              <a:rPr spc="-345" dirty="0">
                <a:latin typeface="Verdana"/>
                <a:cs typeface="Verdana"/>
              </a:rPr>
              <a:t>r</a:t>
            </a:r>
            <a:r>
              <a:rPr spc="-204" dirty="0">
                <a:latin typeface="Verdana"/>
                <a:cs typeface="Verdana"/>
              </a:rPr>
              <a:t>k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9465456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3"/>
                </a:moveTo>
                <a:lnTo>
                  <a:pt x="0" y="821543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3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40" dirty="0"/>
              <a:t>References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9915" y="1413657"/>
            <a:ext cx="15434310" cy="7454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1015">
              <a:lnSpc>
                <a:spcPct val="125000"/>
              </a:lnSpc>
              <a:spcBef>
                <a:spcPts val="100"/>
              </a:spcBef>
            </a:pP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 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activity: 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Applying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all </a:t>
            </a:r>
            <a:r>
              <a:rPr sz="3000" spc="-20" dirty="0">
                <a:solidFill>
                  <a:srgbClr val="242424"/>
                </a:solidFill>
                <a:latin typeface="Lucida Sans Unicode"/>
                <a:cs typeface="Lucida Sans Unicode"/>
              </a:rPr>
              <a:t>our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health </a:t>
            </a:r>
            <a:r>
              <a:rPr sz="3000" spc="155" dirty="0">
                <a:solidFill>
                  <a:srgbClr val="242424"/>
                </a:solidFill>
                <a:latin typeface="Lucida Sans Unicode"/>
                <a:cs typeface="Lucida Sans Unicode"/>
              </a:rPr>
              <a:t>(2022) </a:t>
            </a:r>
            <a:r>
              <a:rPr sz="3000" spc="-75" dirty="0">
                <a:solidFill>
                  <a:srgbClr val="242424"/>
                </a:solidFill>
                <a:latin typeface="Lucida Sans Unicode"/>
                <a:cs typeface="Lucida Sans Unicode"/>
              </a:rPr>
              <a:t>GOV.UK.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Available </a:t>
            </a:r>
            <a:r>
              <a:rPr sz="3000" spc="80" dirty="0">
                <a:solidFill>
                  <a:srgbClr val="242424"/>
                </a:solidFill>
                <a:latin typeface="Lucida Sans Unicode"/>
                <a:cs typeface="Lucida Sans Unicode"/>
              </a:rPr>
              <a:t>at: </a:t>
            </a:r>
            <a:r>
              <a:rPr sz="3000" spc="8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https://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  <a:hlinkClick r:id="rId2"/>
              </a:rPr>
              <a:t>www.gov.uk/government/publications/physical-activity-applying-all-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our-health/physical-activity-applying-all-our-health </a:t>
            </a:r>
            <a:r>
              <a:rPr sz="3000" spc="170" dirty="0">
                <a:solidFill>
                  <a:srgbClr val="242424"/>
                </a:solidFill>
                <a:latin typeface="Lucida Sans Unicode"/>
                <a:cs typeface="Lucida Sans Unicode"/>
              </a:rPr>
              <a:t>(Accessed: 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February </a:t>
            </a:r>
            <a:r>
              <a:rPr sz="3000" spc="-440" dirty="0">
                <a:solidFill>
                  <a:srgbClr val="242424"/>
                </a:solidFill>
                <a:latin typeface="Lucida Sans Unicode"/>
                <a:cs typeface="Lucida Sans Unicode"/>
              </a:rPr>
              <a:t>10,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2023).</a:t>
            </a:r>
            <a:endParaRPr sz="3000">
              <a:latin typeface="Lucida Sans Unicode"/>
              <a:cs typeface="Lucida Sans Unicode"/>
            </a:endParaRPr>
          </a:p>
          <a:p>
            <a:pPr marL="12700" marR="631825">
              <a:lnSpc>
                <a:spcPct val="125000"/>
              </a:lnSpc>
            </a:pP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55" dirty="0">
                <a:solidFill>
                  <a:srgbClr val="242424"/>
                </a:solidFill>
                <a:latin typeface="Lucida Sans Unicode"/>
                <a:cs typeface="Lucida Sans Unicode"/>
              </a:rPr>
              <a:t>(2022)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World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Health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Lucida Sans Unicode"/>
                <a:cs typeface="Lucida Sans Unicode"/>
              </a:rPr>
              <a:t>Organization.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World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Health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Lucida Sans Unicode"/>
                <a:cs typeface="Lucida Sans Unicode"/>
              </a:rPr>
              <a:t>Organization.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Available </a:t>
            </a:r>
            <a:r>
              <a:rPr sz="3000" spc="80" dirty="0">
                <a:solidFill>
                  <a:srgbClr val="242424"/>
                </a:solidFill>
                <a:latin typeface="Lucida Sans Unicode"/>
                <a:cs typeface="Lucida Sans Unicode"/>
              </a:rPr>
              <a:t>at: 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https://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  <a:hlinkClick r:id="rId3"/>
              </a:rPr>
              <a:t>www.who.int/news-room/fact-sheets/detail/physical- 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5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260" dirty="0">
                <a:solidFill>
                  <a:srgbClr val="242424"/>
                </a:solidFill>
                <a:latin typeface="Lucida Sans Unicode"/>
                <a:cs typeface="Lucida Sans Unicode"/>
              </a:rPr>
              <a:t>c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t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i</a:t>
            </a:r>
            <a:r>
              <a:rPr sz="3000" spc="114" dirty="0">
                <a:solidFill>
                  <a:srgbClr val="242424"/>
                </a:solidFill>
                <a:latin typeface="Lucida Sans Unicode"/>
                <a:cs typeface="Lucida Sans Unicode"/>
              </a:rPr>
              <a:t>v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i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t</a:t>
            </a:r>
            <a:r>
              <a:rPr sz="3000" spc="100" dirty="0">
                <a:solidFill>
                  <a:srgbClr val="242424"/>
                </a:solidFill>
                <a:latin typeface="Lucida Sans Unicode"/>
                <a:cs typeface="Lucida Sans Unicode"/>
              </a:rPr>
              <a:t>y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05" dirty="0">
                <a:solidFill>
                  <a:srgbClr val="242424"/>
                </a:solidFill>
                <a:latin typeface="Lucida Sans Unicode"/>
                <a:cs typeface="Lucida Sans Unicode"/>
              </a:rPr>
              <a:t>(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260" dirty="0">
                <a:solidFill>
                  <a:srgbClr val="242424"/>
                </a:solidFill>
                <a:latin typeface="Lucida Sans Unicode"/>
                <a:cs typeface="Lucida Sans Unicode"/>
              </a:rPr>
              <a:t>cc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ss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d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: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40" dirty="0">
                <a:solidFill>
                  <a:srgbClr val="242424"/>
                </a:solidFill>
                <a:latin typeface="Lucida Sans Unicode"/>
                <a:cs typeface="Lucida Sans Unicode"/>
              </a:rPr>
              <a:t>F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b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u</a:t>
            </a:r>
            <a:r>
              <a:rPr sz="3000" spc="35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100" dirty="0">
                <a:solidFill>
                  <a:srgbClr val="242424"/>
                </a:solidFill>
                <a:latin typeface="Lucida Sans Unicode"/>
                <a:cs typeface="Lucida Sans Unicode"/>
              </a:rPr>
              <a:t>y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1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395" dirty="0">
                <a:solidFill>
                  <a:srgbClr val="242424"/>
                </a:solidFill>
                <a:latin typeface="Lucida Sans Unicode"/>
                <a:cs typeface="Lucida Sans Unicode"/>
              </a:rPr>
              <a:t>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-130" dirty="0">
                <a:solidFill>
                  <a:srgbClr val="242424"/>
                </a:solidFill>
                <a:latin typeface="Lucida Sans Unicode"/>
                <a:cs typeface="Lucida Sans Unicode"/>
              </a:rPr>
              <a:t>3</a:t>
            </a:r>
            <a:r>
              <a:rPr sz="3000" spc="710" dirty="0">
                <a:solidFill>
                  <a:srgbClr val="242424"/>
                </a:solidFill>
                <a:latin typeface="Lucida Sans Unicode"/>
                <a:cs typeface="Lucida Sans Unicode"/>
              </a:rPr>
              <a:t>)</a:t>
            </a:r>
            <a:r>
              <a:rPr sz="3000" spc="-275" dirty="0">
                <a:solidFill>
                  <a:srgbClr val="242424"/>
                </a:solidFill>
                <a:latin typeface="Lucida Sans Unicode"/>
                <a:cs typeface="Lucida Sans Unicode"/>
              </a:rPr>
              <a:t>.</a:t>
            </a:r>
            <a:endParaRPr sz="3000">
              <a:latin typeface="Lucida Sans Unicode"/>
              <a:cs typeface="Lucida Sans Unicode"/>
            </a:endParaRPr>
          </a:p>
          <a:p>
            <a:pPr marL="12700" marR="5080">
              <a:lnSpc>
                <a:spcPct val="125000"/>
              </a:lnSpc>
            </a:pPr>
            <a:r>
              <a:rPr sz="3000" spc="-110" dirty="0">
                <a:solidFill>
                  <a:srgbClr val="242424"/>
                </a:solidFill>
                <a:latin typeface="Lucida Sans Unicode"/>
                <a:cs typeface="Lucida Sans Unicode"/>
              </a:rPr>
              <a:t>Kokkinos,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200" dirty="0">
                <a:solidFill>
                  <a:srgbClr val="242424"/>
                </a:solidFill>
                <a:latin typeface="Lucida Sans Unicode"/>
                <a:cs typeface="Lucida Sans Unicode"/>
              </a:rPr>
              <a:t>P.,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305" dirty="0">
                <a:solidFill>
                  <a:srgbClr val="242424"/>
                </a:solidFill>
                <a:latin typeface="Lucida Sans Unicode"/>
                <a:cs typeface="Lucida Sans Unicode"/>
              </a:rPr>
              <a:t>2012.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activity,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health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Lucida Sans Unicode"/>
                <a:cs typeface="Lucida Sans Unicode"/>
              </a:rPr>
              <a:t>benefits,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65" dirty="0">
                <a:solidFill>
                  <a:srgbClr val="242424"/>
                </a:solidFill>
                <a:latin typeface="Lucida Sans Unicode"/>
                <a:cs typeface="Lucida Sans Unicode"/>
              </a:rPr>
              <a:t>and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mortality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risk.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International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Scholarly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05" dirty="0">
                <a:solidFill>
                  <a:srgbClr val="242424"/>
                </a:solidFill>
                <a:latin typeface="Lucida Sans Unicode"/>
                <a:cs typeface="Lucida Sans Unicode"/>
              </a:rPr>
              <a:t>Research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25" dirty="0">
                <a:solidFill>
                  <a:srgbClr val="242424"/>
                </a:solidFill>
                <a:latin typeface="Lucida Sans Unicode"/>
                <a:cs typeface="Lucida Sans Unicode"/>
              </a:rPr>
              <a:t>Notices,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305" dirty="0">
                <a:solidFill>
                  <a:srgbClr val="242424"/>
                </a:solidFill>
                <a:latin typeface="Lucida Sans Unicode"/>
                <a:cs typeface="Lucida Sans Unicode"/>
              </a:rPr>
              <a:t>2012.</a:t>
            </a:r>
            <a:endParaRPr sz="3000">
              <a:latin typeface="Lucida Sans Unicode"/>
              <a:cs typeface="Lucida Sans Unicode"/>
            </a:endParaRPr>
          </a:p>
          <a:p>
            <a:pPr marL="12700" marR="361950">
              <a:lnSpc>
                <a:spcPct val="125000"/>
              </a:lnSpc>
            </a:pP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(2021) 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NHS 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choices. </a:t>
            </a:r>
            <a:r>
              <a:rPr sz="3000" spc="-105" dirty="0">
                <a:solidFill>
                  <a:srgbClr val="242424"/>
                </a:solidFill>
                <a:latin typeface="Lucida Sans Unicode"/>
                <a:cs typeface="Lucida Sans Unicode"/>
              </a:rPr>
              <a:t>NHS.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Available </a:t>
            </a:r>
            <a:r>
              <a:rPr sz="3000" spc="80" dirty="0">
                <a:solidFill>
                  <a:srgbClr val="242424"/>
                </a:solidFill>
                <a:latin typeface="Lucida Sans Unicode"/>
                <a:cs typeface="Lucida Sans Unicode"/>
              </a:rPr>
              <a:t>at: </a:t>
            </a:r>
            <a:r>
              <a:rPr sz="3000" spc="-10" dirty="0">
                <a:solidFill>
                  <a:srgbClr val="242424"/>
                </a:solidFill>
                <a:latin typeface="Lucida Sans Unicode"/>
                <a:cs typeface="Lucida Sans Unicode"/>
              </a:rPr>
              <a:t>https://</a:t>
            </a:r>
            <a:r>
              <a:rPr sz="3000" spc="-10" dirty="0">
                <a:solidFill>
                  <a:srgbClr val="242424"/>
                </a:solidFill>
                <a:latin typeface="Lucida Sans Unicode"/>
                <a:cs typeface="Lucida Sans Unicode"/>
                <a:hlinkClick r:id="rId4"/>
              </a:rPr>
              <a:t>www.nhs.uk/live- </a:t>
            </a:r>
            <a:r>
              <a:rPr sz="3000" spc="-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Lucida Sans Unicode"/>
                <a:cs typeface="Lucida Sans Unicode"/>
              </a:rPr>
              <a:t>w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ll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/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-409" dirty="0">
                <a:solidFill>
                  <a:srgbClr val="242424"/>
                </a:solidFill>
                <a:latin typeface="Lucida Sans Unicode"/>
                <a:cs typeface="Lucida Sans Unicode"/>
              </a:rPr>
              <a:t>x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260" dirty="0">
                <a:solidFill>
                  <a:srgbClr val="242424"/>
                </a:solidFill>
                <a:latin typeface="Lucida Sans Unicode"/>
                <a:cs typeface="Lucida Sans Unicode"/>
              </a:rPr>
              <a:t>c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i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/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-409" dirty="0">
                <a:solidFill>
                  <a:srgbClr val="242424"/>
                </a:solidFill>
                <a:latin typeface="Lucida Sans Unicode"/>
                <a:cs typeface="Lucida Sans Unicode"/>
              </a:rPr>
              <a:t>x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ci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-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h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35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l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t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h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-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b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n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-114" dirty="0">
                <a:solidFill>
                  <a:srgbClr val="242424"/>
                </a:solidFill>
                <a:latin typeface="Lucida Sans Unicode"/>
                <a:cs typeface="Lucida Sans Unicode"/>
              </a:rPr>
              <a:t>f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i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t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/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05" dirty="0">
                <a:solidFill>
                  <a:srgbClr val="242424"/>
                </a:solidFill>
                <a:latin typeface="Lucida Sans Unicode"/>
                <a:cs typeface="Lucida Sans Unicode"/>
              </a:rPr>
              <a:t>(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180" dirty="0">
                <a:solidFill>
                  <a:srgbClr val="242424"/>
                </a:solidFill>
                <a:latin typeface="Lucida Sans Unicode"/>
                <a:cs typeface="Lucida Sans Unicode"/>
              </a:rPr>
              <a:t>cces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d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: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40" dirty="0">
                <a:solidFill>
                  <a:srgbClr val="242424"/>
                </a:solidFill>
                <a:latin typeface="Lucida Sans Unicode"/>
                <a:cs typeface="Lucida Sans Unicode"/>
              </a:rPr>
              <a:t>F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b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u</a:t>
            </a:r>
            <a:r>
              <a:rPr sz="3000" spc="35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100" dirty="0">
                <a:solidFill>
                  <a:srgbClr val="242424"/>
                </a:solidFill>
                <a:latin typeface="Lucida Sans Unicode"/>
                <a:cs typeface="Lucida Sans Unicode"/>
              </a:rPr>
              <a:t>y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1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395" dirty="0">
                <a:solidFill>
                  <a:srgbClr val="242424"/>
                </a:solidFill>
                <a:latin typeface="Lucida Sans Unicode"/>
                <a:cs typeface="Lucida Sans Unicode"/>
              </a:rPr>
              <a:t>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-130" dirty="0">
                <a:solidFill>
                  <a:srgbClr val="242424"/>
                </a:solidFill>
                <a:latin typeface="Lucida Sans Unicode"/>
                <a:cs typeface="Lucida Sans Unicode"/>
              </a:rPr>
              <a:t>3</a:t>
            </a:r>
            <a:r>
              <a:rPr sz="3000" spc="710" dirty="0">
                <a:solidFill>
                  <a:srgbClr val="242424"/>
                </a:solidFill>
                <a:latin typeface="Lucida Sans Unicode"/>
                <a:cs typeface="Lucida Sans Unicode"/>
              </a:rPr>
              <a:t>)</a:t>
            </a:r>
            <a:r>
              <a:rPr sz="3000" spc="-275" dirty="0">
                <a:solidFill>
                  <a:srgbClr val="242424"/>
                </a:solidFill>
                <a:latin typeface="Lucida Sans Unicode"/>
                <a:cs typeface="Lucida Sans Unicode"/>
              </a:rPr>
              <a:t>.  </a:t>
            </a: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Fagaras, 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S.P., 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Radu, </a:t>
            </a:r>
            <a:r>
              <a:rPr sz="3000" spc="-245" dirty="0">
                <a:solidFill>
                  <a:srgbClr val="242424"/>
                </a:solidFill>
                <a:latin typeface="Lucida Sans Unicode"/>
                <a:cs typeface="Lucida Sans Unicode"/>
              </a:rPr>
              <a:t>L.E. </a:t>
            </a:r>
            <a:r>
              <a:rPr sz="3000" spc="165" dirty="0">
                <a:solidFill>
                  <a:srgbClr val="242424"/>
                </a:solidFill>
                <a:latin typeface="Lucida Sans Unicode"/>
                <a:cs typeface="Lucida Sans Unicode"/>
              </a:rPr>
              <a:t>and </a:t>
            </a:r>
            <a:r>
              <a:rPr sz="3000" spc="30" dirty="0">
                <a:solidFill>
                  <a:srgbClr val="242424"/>
                </a:solidFill>
                <a:latin typeface="Lucida Sans Unicode"/>
                <a:cs typeface="Lucida Sans Unicode"/>
              </a:rPr>
              <a:t>Vanvu, </a:t>
            </a:r>
            <a:r>
              <a:rPr sz="3000" spc="-170" dirty="0">
                <a:solidFill>
                  <a:srgbClr val="242424"/>
                </a:solidFill>
                <a:latin typeface="Lucida Sans Unicode"/>
                <a:cs typeface="Lucida Sans Unicode"/>
              </a:rPr>
              <a:t>G., </a:t>
            </a:r>
            <a:r>
              <a:rPr sz="3000" spc="-270" dirty="0">
                <a:solidFill>
                  <a:srgbClr val="242424"/>
                </a:solidFill>
                <a:latin typeface="Lucida Sans Unicode"/>
                <a:cs typeface="Lucida Sans Unicode"/>
              </a:rPr>
              <a:t>2015. 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The </a:t>
            </a:r>
            <a:r>
              <a:rPr sz="3000" spc="30" dirty="0">
                <a:solidFill>
                  <a:srgbClr val="242424"/>
                </a:solidFill>
                <a:latin typeface="Lucida Sans Unicode"/>
                <a:cs typeface="Lucida Sans Unicode"/>
              </a:rPr>
              <a:t>level 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of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 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 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of </a:t>
            </a:r>
            <a:r>
              <a:rPr sz="3000" spc="-2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university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students.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85" dirty="0">
                <a:solidFill>
                  <a:srgbClr val="242424"/>
                </a:solidFill>
                <a:latin typeface="Lucida Sans Unicode"/>
                <a:cs typeface="Lucida Sans Unicode"/>
              </a:rPr>
              <a:t>Procedia-Social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65" dirty="0">
                <a:solidFill>
                  <a:srgbClr val="242424"/>
                </a:solidFill>
                <a:latin typeface="Lucida Sans Unicode"/>
                <a:cs typeface="Lucida Sans Unicode"/>
              </a:rPr>
              <a:t>and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Behavioral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Sciences,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385" dirty="0">
                <a:solidFill>
                  <a:srgbClr val="242424"/>
                </a:solidFill>
                <a:latin typeface="Lucida Sans Unicode"/>
                <a:cs typeface="Lucida Sans Unicode"/>
              </a:rPr>
              <a:t>197,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80" dirty="0">
                <a:solidFill>
                  <a:srgbClr val="242424"/>
                </a:solidFill>
                <a:latin typeface="Lucida Sans Unicode"/>
                <a:cs typeface="Lucida Sans Unicode"/>
              </a:rPr>
              <a:t>pp.1454-1457.</a:t>
            </a:r>
            <a:endParaRPr sz="300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9465457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2"/>
                </a:moveTo>
                <a:lnTo>
                  <a:pt x="0" y="821542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2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67123" y="116841"/>
            <a:ext cx="3742054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40" dirty="0"/>
              <a:t>References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67123" y="1158671"/>
            <a:ext cx="15548610" cy="802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Calestine,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J.,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Bopp,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229" dirty="0">
                <a:solidFill>
                  <a:srgbClr val="242424"/>
                </a:solidFill>
                <a:latin typeface="Lucida Sans Unicode"/>
                <a:cs typeface="Lucida Sans Unicode"/>
              </a:rPr>
              <a:t>M.,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Bopp,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75" dirty="0">
                <a:solidFill>
                  <a:srgbClr val="242424"/>
                </a:solidFill>
                <a:latin typeface="Lucida Sans Unicode"/>
                <a:cs typeface="Lucida Sans Unicode"/>
              </a:rPr>
              <a:t>C.M.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65" dirty="0">
                <a:solidFill>
                  <a:srgbClr val="242424"/>
                </a:solidFill>
                <a:latin typeface="Lucida Sans Unicode"/>
                <a:cs typeface="Lucida Sans Unicode"/>
              </a:rPr>
              <a:t>and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Papalia,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285" dirty="0">
                <a:solidFill>
                  <a:srgbClr val="242424"/>
                </a:solidFill>
                <a:latin typeface="Lucida Sans Unicode"/>
                <a:cs typeface="Lucida Sans Unicode"/>
              </a:rPr>
              <a:t>Z.,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315" dirty="0">
                <a:solidFill>
                  <a:srgbClr val="242424"/>
                </a:solidFill>
                <a:latin typeface="Lucida Sans Unicode"/>
                <a:cs typeface="Lucida Sans Unicode"/>
              </a:rPr>
              <a:t>2017.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65" dirty="0">
                <a:solidFill>
                  <a:srgbClr val="242424"/>
                </a:solidFill>
                <a:latin typeface="Lucida Sans Unicode"/>
                <a:cs typeface="Lucida Sans Unicode"/>
              </a:rPr>
              <a:t>College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student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work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habits </a:t>
            </a:r>
            <a:r>
              <a:rPr sz="3000" spc="-9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30" dirty="0">
                <a:solidFill>
                  <a:srgbClr val="242424"/>
                </a:solidFill>
                <a:latin typeface="Lucida Sans Unicode"/>
                <a:cs typeface="Lucida Sans Unicode"/>
              </a:rPr>
              <a:t>are </a:t>
            </a:r>
            <a:r>
              <a:rPr sz="3000" spc="65" dirty="0">
                <a:solidFill>
                  <a:srgbClr val="242424"/>
                </a:solidFill>
                <a:latin typeface="Lucida Sans Unicode"/>
                <a:cs typeface="Lucida Sans Unicode"/>
              </a:rPr>
              <a:t>related </a:t>
            </a:r>
            <a:r>
              <a:rPr sz="3000" spc="-5" dirty="0">
                <a:solidFill>
                  <a:srgbClr val="242424"/>
                </a:solidFill>
                <a:latin typeface="Lucida Sans Unicode"/>
                <a:cs typeface="Lucida Sans Unicode"/>
              </a:rPr>
              <a:t>to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 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 </a:t>
            </a:r>
            <a:r>
              <a:rPr sz="3000" spc="165" dirty="0">
                <a:solidFill>
                  <a:srgbClr val="242424"/>
                </a:solidFill>
                <a:latin typeface="Lucida Sans Unicode"/>
                <a:cs typeface="Lucida Sans Unicode"/>
              </a:rPr>
              <a:t>and 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fitness.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International </a:t>
            </a:r>
            <a:r>
              <a:rPr sz="3000" spc="-5" dirty="0">
                <a:solidFill>
                  <a:srgbClr val="242424"/>
                </a:solidFill>
                <a:latin typeface="Lucida Sans Unicode"/>
                <a:cs typeface="Lucida Sans Unicode"/>
              </a:rPr>
              <a:t>journal 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of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exercise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science,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20" dirty="0">
                <a:solidFill>
                  <a:srgbClr val="242424"/>
                </a:solidFill>
                <a:latin typeface="Lucida Sans Unicode"/>
                <a:cs typeface="Lucida Sans Unicode"/>
              </a:rPr>
              <a:t>10(7),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90" dirty="0">
                <a:solidFill>
                  <a:srgbClr val="242424"/>
                </a:solidFill>
                <a:latin typeface="Lucida Sans Unicode"/>
                <a:cs typeface="Lucida Sans Unicode"/>
              </a:rPr>
              <a:t>p.1009.</a:t>
            </a:r>
            <a:endParaRPr sz="300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900">
              <a:latin typeface="Lucida Sans Unicode"/>
              <a:cs typeface="Lucida Sans Unicode"/>
            </a:endParaRPr>
          </a:p>
          <a:p>
            <a:pPr marL="12700" marR="1021715">
              <a:lnSpc>
                <a:spcPct val="125000"/>
              </a:lnSpc>
            </a:pP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Brand, 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R. </a:t>
            </a:r>
            <a:r>
              <a:rPr sz="3000" spc="165" dirty="0">
                <a:solidFill>
                  <a:srgbClr val="242424"/>
                </a:solidFill>
                <a:latin typeface="Lucida Sans Unicode"/>
                <a:cs typeface="Lucida Sans Unicode"/>
              </a:rPr>
              <a:t>and 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Cheval, </a:t>
            </a:r>
            <a:r>
              <a:rPr sz="3000" spc="-85" dirty="0">
                <a:solidFill>
                  <a:srgbClr val="242424"/>
                </a:solidFill>
                <a:latin typeface="Lucida Sans Unicode"/>
                <a:cs typeface="Lucida Sans Unicode"/>
              </a:rPr>
              <a:t>B.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(2019) </a:t>
            </a:r>
            <a:r>
              <a:rPr sz="3000" spc="-10" dirty="0">
                <a:solidFill>
                  <a:srgbClr val="242424"/>
                </a:solidFill>
                <a:latin typeface="Lucida Sans Unicode"/>
                <a:cs typeface="Lucida Sans Unicode"/>
              </a:rPr>
              <a:t>Theories </a:t>
            </a:r>
            <a:r>
              <a:rPr sz="3000" spc="-5" dirty="0">
                <a:solidFill>
                  <a:srgbClr val="242424"/>
                </a:solidFill>
                <a:latin typeface="Lucida Sans Unicode"/>
                <a:cs typeface="Lucida Sans Unicode"/>
              </a:rPr>
              <a:t>to explain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exercise 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motivation </a:t>
            </a:r>
            <a:r>
              <a:rPr sz="3000" spc="165" dirty="0">
                <a:solidFill>
                  <a:srgbClr val="242424"/>
                </a:solidFill>
                <a:latin typeface="Lucida Sans Unicode"/>
                <a:cs typeface="Lucida Sans Unicode"/>
              </a:rPr>
              <a:t>and </a:t>
            </a:r>
            <a:r>
              <a:rPr sz="3000" spc="17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inactivity: </a:t>
            </a:r>
            <a:r>
              <a:rPr sz="3000" spc="215" dirty="0">
                <a:solidFill>
                  <a:srgbClr val="242424"/>
                </a:solidFill>
                <a:latin typeface="Lucida Sans Unicode"/>
                <a:cs typeface="Lucida Sans Unicode"/>
              </a:rPr>
              <a:t>Ways 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of 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expanding </a:t>
            </a:r>
            <a:r>
              <a:rPr sz="3000" spc="-20" dirty="0">
                <a:solidFill>
                  <a:srgbClr val="242424"/>
                </a:solidFill>
                <a:latin typeface="Lucida Sans Unicode"/>
                <a:cs typeface="Lucida Sans Unicode"/>
              </a:rPr>
              <a:t>our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current 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theoretical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perspective, 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Frontiers. Frontiers.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Available </a:t>
            </a:r>
            <a:r>
              <a:rPr sz="3000" spc="80" dirty="0">
                <a:solidFill>
                  <a:srgbClr val="242424"/>
                </a:solidFill>
                <a:latin typeface="Lucida Sans Unicode"/>
                <a:cs typeface="Lucida Sans Unicode"/>
              </a:rPr>
              <a:t>at: </a:t>
            </a:r>
            <a:r>
              <a:rPr sz="3000" spc="8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80" dirty="0">
                <a:solidFill>
                  <a:srgbClr val="242424"/>
                </a:solidFill>
                <a:latin typeface="Lucida Sans Unicode"/>
                <a:cs typeface="Lucida Sans Unicode"/>
              </a:rPr>
              <a:t>https://</a:t>
            </a:r>
            <a:r>
              <a:rPr sz="3000" spc="-80" dirty="0">
                <a:solidFill>
                  <a:srgbClr val="242424"/>
                </a:solidFill>
                <a:latin typeface="Lucida Sans Unicode"/>
                <a:cs typeface="Lucida Sans Unicode"/>
                <a:hlinkClick r:id="rId2"/>
              </a:rPr>
              <a:t>www.frontiersin.org/articles/10.3389/fpsyg.2019.01147/full</a:t>
            </a:r>
            <a:r>
              <a:rPr sz="3000" spc="80" dirty="0">
                <a:solidFill>
                  <a:srgbClr val="242424"/>
                </a:solidFill>
                <a:latin typeface="Lucida Sans Unicode"/>
                <a:cs typeface="Lucida Sans Unicode"/>
                <a:hlinkClick r:id="rId2"/>
              </a:rPr>
              <a:t> </a:t>
            </a:r>
            <a:r>
              <a:rPr sz="3000" spc="170" dirty="0">
                <a:solidFill>
                  <a:srgbClr val="242424"/>
                </a:solidFill>
                <a:latin typeface="Lucida Sans Unicode"/>
                <a:cs typeface="Lucida Sans Unicode"/>
              </a:rPr>
              <a:t>(Accessed: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40" dirty="0">
                <a:solidFill>
                  <a:srgbClr val="242424"/>
                </a:solidFill>
                <a:latin typeface="Lucida Sans Unicode"/>
                <a:cs typeface="Lucida Sans Unicode"/>
              </a:rPr>
              <a:t>F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b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u</a:t>
            </a:r>
            <a:r>
              <a:rPr sz="3000" spc="35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100" dirty="0">
                <a:solidFill>
                  <a:srgbClr val="242424"/>
                </a:solidFill>
                <a:latin typeface="Lucida Sans Unicode"/>
                <a:cs typeface="Lucida Sans Unicode"/>
              </a:rPr>
              <a:t>y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1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395" dirty="0">
                <a:solidFill>
                  <a:srgbClr val="242424"/>
                </a:solidFill>
                <a:latin typeface="Lucida Sans Unicode"/>
                <a:cs typeface="Lucida Sans Unicode"/>
              </a:rPr>
              <a:t>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-130" dirty="0">
                <a:solidFill>
                  <a:srgbClr val="242424"/>
                </a:solidFill>
                <a:latin typeface="Lucida Sans Unicode"/>
                <a:cs typeface="Lucida Sans Unicode"/>
              </a:rPr>
              <a:t>3</a:t>
            </a:r>
            <a:r>
              <a:rPr sz="3000" spc="710" dirty="0">
                <a:solidFill>
                  <a:srgbClr val="242424"/>
                </a:solidFill>
                <a:latin typeface="Lucida Sans Unicode"/>
                <a:cs typeface="Lucida Sans Unicode"/>
              </a:rPr>
              <a:t>)</a:t>
            </a:r>
            <a:r>
              <a:rPr sz="3000" spc="-275" dirty="0">
                <a:solidFill>
                  <a:srgbClr val="242424"/>
                </a:solidFill>
                <a:latin typeface="Lucida Sans Unicode"/>
                <a:cs typeface="Lucida Sans Unicode"/>
              </a:rPr>
              <a:t>.</a:t>
            </a:r>
            <a:endParaRPr sz="300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900">
              <a:latin typeface="Lucida Sans Unicode"/>
              <a:cs typeface="Lucida Sans Unicode"/>
            </a:endParaRPr>
          </a:p>
          <a:p>
            <a:pPr marL="12700" marR="593090">
              <a:lnSpc>
                <a:spcPct val="125000"/>
              </a:lnSpc>
            </a:pP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Lowe </a:t>
            </a:r>
            <a:r>
              <a:rPr sz="3000" spc="5" dirty="0">
                <a:solidFill>
                  <a:srgbClr val="242424"/>
                </a:solidFill>
                <a:latin typeface="Lucida Sans Unicode"/>
                <a:cs typeface="Lucida Sans Unicode"/>
              </a:rPr>
              <a:t>A;Myers </a:t>
            </a:r>
            <a:r>
              <a:rPr sz="3000" spc="-80" dirty="0">
                <a:solidFill>
                  <a:srgbClr val="242424"/>
                </a:solidFill>
                <a:latin typeface="Lucida Sans Unicode"/>
                <a:cs typeface="Lucida Sans Unicode"/>
              </a:rPr>
              <a:t>A;Quirk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H;Blackshaw </a:t>
            </a:r>
            <a:r>
              <a:rPr sz="3000" spc="175" dirty="0">
                <a:solidFill>
                  <a:srgbClr val="242424"/>
                </a:solidFill>
                <a:latin typeface="Lucida Sans Unicode"/>
                <a:cs typeface="Lucida Sans Unicode"/>
              </a:rPr>
              <a:t>J;Palanee </a:t>
            </a:r>
            <a:r>
              <a:rPr sz="3000" spc="95" dirty="0">
                <a:solidFill>
                  <a:srgbClr val="242424"/>
                </a:solidFill>
                <a:latin typeface="Lucida Sans Unicode"/>
                <a:cs typeface="Lucida Sans Unicode"/>
              </a:rPr>
              <a:t>S;Copeland </a:t>
            </a:r>
            <a:r>
              <a:rPr sz="3000" spc="-85" dirty="0">
                <a:solidFill>
                  <a:srgbClr val="242424"/>
                </a:solidFill>
                <a:latin typeface="Lucida Sans Unicode"/>
                <a:cs typeface="Lucida Sans Unicode"/>
              </a:rPr>
              <a:t>R; </a:t>
            </a:r>
            <a:r>
              <a:rPr sz="3000" spc="155" dirty="0">
                <a:solidFill>
                  <a:srgbClr val="242424"/>
                </a:solidFill>
                <a:latin typeface="Lucida Sans Unicode"/>
                <a:cs typeface="Lucida Sans Unicode"/>
              </a:rPr>
              <a:t>(2022) </a:t>
            </a: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Promotion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Lucida Sans Unicode"/>
                <a:cs typeface="Lucida Sans Unicode"/>
              </a:rPr>
              <a:t>by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85" dirty="0">
                <a:solidFill>
                  <a:srgbClr val="242424"/>
                </a:solidFill>
                <a:latin typeface="Lucida Sans Unicode"/>
                <a:cs typeface="Lucida Sans Unicode"/>
              </a:rPr>
              <a:t>GPS: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cross-sectional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survey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65" dirty="0">
                <a:solidFill>
                  <a:srgbClr val="242424"/>
                </a:solidFill>
                <a:latin typeface="Lucida Sans Unicode"/>
                <a:cs typeface="Lucida Sans Unicode"/>
              </a:rPr>
              <a:t>in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England,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65" dirty="0">
                <a:solidFill>
                  <a:srgbClr val="242424"/>
                </a:solidFill>
                <a:latin typeface="Lucida Sans Unicode"/>
                <a:cs typeface="Lucida Sans Unicode"/>
              </a:rPr>
              <a:t>BJGP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open.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14" dirty="0">
                <a:solidFill>
                  <a:srgbClr val="242424"/>
                </a:solidFill>
                <a:latin typeface="Lucida Sans Unicode"/>
                <a:cs typeface="Lucida Sans Unicode"/>
              </a:rPr>
              <a:t>U.S.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National </a:t>
            </a:r>
            <a:r>
              <a:rPr sz="3000" spc="-20" dirty="0">
                <a:solidFill>
                  <a:srgbClr val="242424"/>
                </a:solidFill>
                <a:latin typeface="Lucida Sans Unicode"/>
                <a:cs typeface="Lucida Sans Unicode"/>
              </a:rPr>
              <a:t>Library 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of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Medicine.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Available </a:t>
            </a:r>
            <a:r>
              <a:rPr sz="3000" spc="80" dirty="0">
                <a:solidFill>
                  <a:srgbClr val="242424"/>
                </a:solidFill>
                <a:latin typeface="Lucida Sans Unicode"/>
                <a:cs typeface="Lucida Sans Unicode"/>
              </a:rPr>
              <a:t>at: </a:t>
            </a:r>
            <a:r>
              <a:rPr sz="3000" spc="8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h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tt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p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: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//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p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u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b</a:t>
            </a:r>
            <a:r>
              <a:rPr sz="3000" spc="254" dirty="0">
                <a:solidFill>
                  <a:srgbClr val="242424"/>
                </a:solidFill>
                <a:latin typeface="Lucida Sans Unicode"/>
                <a:cs typeface="Lucida Sans Unicode"/>
              </a:rPr>
              <a:t>m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d</a:t>
            </a:r>
            <a:r>
              <a:rPr sz="3000" spc="-275" dirty="0">
                <a:solidFill>
                  <a:srgbClr val="242424"/>
                </a:solidFill>
                <a:latin typeface="Lucida Sans Unicode"/>
                <a:cs typeface="Lucida Sans Unicode"/>
              </a:rPr>
              <a:t>.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n</a:t>
            </a:r>
            <a:r>
              <a:rPr sz="3000" spc="190" dirty="0">
                <a:solidFill>
                  <a:srgbClr val="242424"/>
                </a:solidFill>
                <a:latin typeface="Lucida Sans Unicode"/>
                <a:cs typeface="Lucida Sans Unicode"/>
              </a:rPr>
              <a:t>cb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i</a:t>
            </a:r>
            <a:r>
              <a:rPr sz="3000" spc="-275" dirty="0">
                <a:solidFill>
                  <a:srgbClr val="242424"/>
                </a:solidFill>
                <a:latin typeface="Lucida Sans Unicode"/>
                <a:cs typeface="Lucida Sans Unicode"/>
              </a:rPr>
              <a:t>.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n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l</a:t>
            </a:r>
            <a:r>
              <a:rPr sz="3000" spc="254" dirty="0">
                <a:solidFill>
                  <a:srgbClr val="242424"/>
                </a:solidFill>
                <a:latin typeface="Lucida Sans Unicode"/>
                <a:cs typeface="Lucida Sans Unicode"/>
              </a:rPr>
              <a:t>m</a:t>
            </a:r>
            <a:r>
              <a:rPr sz="3000" spc="-275" dirty="0">
                <a:solidFill>
                  <a:srgbClr val="242424"/>
                </a:solidFill>
                <a:latin typeface="Lucida Sans Unicode"/>
                <a:cs typeface="Lucida Sans Unicode"/>
              </a:rPr>
              <a:t>.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n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i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h</a:t>
            </a:r>
            <a:r>
              <a:rPr sz="3000" spc="-275" dirty="0">
                <a:solidFill>
                  <a:srgbClr val="242424"/>
                </a:solidFill>
                <a:latin typeface="Lucida Sans Unicode"/>
                <a:cs typeface="Lucida Sans Unicode"/>
              </a:rPr>
              <a:t>.</a:t>
            </a:r>
            <a:r>
              <a:rPr sz="3000" spc="135" dirty="0">
                <a:solidFill>
                  <a:srgbClr val="242424"/>
                </a:solidFill>
                <a:latin typeface="Lucida Sans Unicode"/>
                <a:cs typeface="Lucida Sans Unicode"/>
              </a:rPr>
              <a:t>g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o</a:t>
            </a:r>
            <a:r>
              <a:rPr sz="3000" spc="114" dirty="0">
                <a:solidFill>
                  <a:srgbClr val="242424"/>
                </a:solidFill>
                <a:latin typeface="Lucida Sans Unicode"/>
                <a:cs typeface="Lucida Sans Unicode"/>
              </a:rPr>
              <a:t>v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/</a:t>
            </a:r>
            <a:r>
              <a:rPr sz="3000" spc="-130" dirty="0">
                <a:solidFill>
                  <a:srgbClr val="242424"/>
                </a:solidFill>
                <a:latin typeface="Lucida Sans Unicode"/>
                <a:cs typeface="Lucida Sans Unicode"/>
              </a:rPr>
              <a:t>3</a:t>
            </a:r>
            <a:r>
              <a:rPr sz="3000" spc="5" dirty="0">
                <a:solidFill>
                  <a:srgbClr val="242424"/>
                </a:solidFill>
                <a:latin typeface="Lucida Sans Unicode"/>
                <a:cs typeface="Lucida Sans Unicode"/>
              </a:rPr>
              <a:t>548</a:t>
            </a:r>
            <a:r>
              <a:rPr sz="3000" spc="-220" dirty="0">
                <a:solidFill>
                  <a:srgbClr val="242424"/>
                </a:solidFill>
                <a:latin typeface="Lucida Sans Unicode"/>
                <a:cs typeface="Lucida Sans Unicode"/>
              </a:rPr>
              <a:t>7</a:t>
            </a:r>
            <a:r>
              <a:rPr sz="3000" spc="5" dirty="0">
                <a:solidFill>
                  <a:srgbClr val="242424"/>
                </a:solidFill>
                <a:latin typeface="Lucida Sans Unicode"/>
                <a:cs typeface="Lucida Sans Unicode"/>
              </a:rPr>
              <a:t>584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/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05" dirty="0">
                <a:solidFill>
                  <a:srgbClr val="242424"/>
                </a:solidFill>
                <a:latin typeface="Lucida Sans Unicode"/>
                <a:cs typeface="Lucida Sans Unicode"/>
              </a:rPr>
              <a:t>(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180" dirty="0">
                <a:solidFill>
                  <a:srgbClr val="242424"/>
                </a:solidFill>
                <a:latin typeface="Lucida Sans Unicode"/>
                <a:cs typeface="Lucida Sans Unicode"/>
              </a:rPr>
              <a:t>cces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d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: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40" dirty="0">
                <a:solidFill>
                  <a:srgbClr val="242424"/>
                </a:solidFill>
                <a:latin typeface="Lucida Sans Unicode"/>
                <a:cs typeface="Lucida Sans Unicode"/>
              </a:rPr>
              <a:t>F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b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u</a:t>
            </a:r>
            <a:r>
              <a:rPr sz="3000" spc="35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100" dirty="0">
                <a:solidFill>
                  <a:srgbClr val="242424"/>
                </a:solidFill>
                <a:latin typeface="Lucida Sans Unicode"/>
                <a:cs typeface="Lucida Sans Unicode"/>
              </a:rPr>
              <a:t>y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1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395" dirty="0">
                <a:solidFill>
                  <a:srgbClr val="242424"/>
                </a:solidFill>
                <a:latin typeface="Lucida Sans Unicode"/>
                <a:cs typeface="Lucida Sans Unicode"/>
              </a:rPr>
              <a:t>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-130" dirty="0">
                <a:solidFill>
                  <a:srgbClr val="242424"/>
                </a:solidFill>
                <a:latin typeface="Lucida Sans Unicode"/>
                <a:cs typeface="Lucida Sans Unicode"/>
              </a:rPr>
              <a:t>3</a:t>
            </a:r>
            <a:r>
              <a:rPr sz="3000" spc="710" dirty="0">
                <a:solidFill>
                  <a:srgbClr val="242424"/>
                </a:solidFill>
                <a:latin typeface="Lucida Sans Unicode"/>
                <a:cs typeface="Lucida Sans Unicode"/>
              </a:rPr>
              <a:t>)</a:t>
            </a:r>
            <a:r>
              <a:rPr sz="3000" spc="-275" dirty="0">
                <a:solidFill>
                  <a:srgbClr val="242424"/>
                </a:solidFill>
                <a:latin typeface="Lucida Sans Unicode"/>
                <a:cs typeface="Lucida Sans Unicode"/>
              </a:rPr>
              <a:t>.</a:t>
            </a:r>
            <a:endParaRPr sz="300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9465457"/>
            <a:ext cx="18288000" cy="821690"/>
          </a:xfrm>
          <a:custGeom>
            <a:avLst/>
            <a:gdLst/>
            <a:ahLst/>
            <a:cxnLst/>
            <a:rect l="l" t="t" r="r" b="b"/>
            <a:pathLst>
              <a:path w="18288000" h="821690">
                <a:moveTo>
                  <a:pt x="18287999" y="821541"/>
                </a:moveTo>
                <a:lnTo>
                  <a:pt x="0" y="821541"/>
                </a:lnTo>
                <a:lnTo>
                  <a:pt x="0" y="0"/>
                </a:lnTo>
                <a:lnTo>
                  <a:pt x="18287999" y="0"/>
                </a:lnTo>
                <a:lnTo>
                  <a:pt x="18287999" y="821541"/>
                </a:lnTo>
                <a:close/>
              </a:path>
            </a:pathLst>
          </a:custGeom>
          <a:solidFill>
            <a:srgbClr val="5C03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67123" y="116843"/>
            <a:ext cx="3742054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40" dirty="0"/>
              <a:t>References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67123" y="2301671"/>
            <a:ext cx="15373985" cy="5740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Guo, </a:t>
            </a:r>
            <a:r>
              <a:rPr sz="3000" spc="-10" dirty="0">
                <a:solidFill>
                  <a:srgbClr val="242424"/>
                </a:solidFill>
                <a:latin typeface="Lucida Sans Unicode"/>
                <a:cs typeface="Lucida Sans Unicode"/>
              </a:rPr>
              <a:t>C. 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et </a:t>
            </a:r>
            <a:r>
              <a:rPr sz="3000" spc="-25" dirty="0">
                <a:solidFill>
                  <a:srgbClr val="242424"/>
                </a:solidFill>
                <a:latin typeface="Lucida Sans Unicode"/>
                <a:cs typeface="Lucida Sans Unicode"/>
              </a:rPr>
              <a:t>al. 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(2021) 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Data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Analysis 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of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 </a:t>
            </a:r>
            <a:r>
              <a:rPr sz="3000" spc="-5" dirty="0">
                <a:solidFill>
                  <a:srgbClr val="242424"/>
                </a:solidFill>
                <a:latin typeface="Lucida Sans Unicode"/>
                <a:cs typeface="Lucida Sans Unicode"/>
              </a:rPr>
              <a:t>fitness </a:t>
            </a:r>
            <a:r>
              <a:rPr sz="3000" spc="5" dirty="0">
                <a:solidFill>
                  <a:srgbClr val="242424"/>
                </a:solidFill>
                <a:latin typeface="Lucida Sans Unicode"/>
                <a:cs typeface="Lucida Sans Unicode"/>
              </a:rPr>
              <a:t>monitoring 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based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on </a:t>
            </a:r>
            <a:r>
              <a:rPr sz="3000" spc="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35" dirty="0">
                <a:solidFill>
                  <a:srgbClr val="242424"/>
                </a:solidFill>
                <a:latin typeface="Lucida Sans Unicode"/>
                <a:cs typeface="Lucida Sans Unicode"/>
              </a:rPr>
              <a:t>mathematical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5" dirty="0">
                <a:solidFill>
                  <a:srgbClr val="242424"/>
                </a:solidFill>
                <a:latin typeface="Lucida Sans Unicode"/>
                <a:cs typeface="Lucida Sans Unicode"/>
              </a:rPr>
              <a:t>models,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10" dirty="0">
                <a:solidFill>
                  <a:srgbClr val="242424"/>
                </a:solidFill>
                <a:latin typeface="Lucida Sans Unicode"/>
                <a:cs typeface="Lucida Sans Unicode"/>
              </a:rPr>
              <a:t>Mathematical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5" dirty="0">
                <a:solidFill>
                  <a:srgbClr val="242424"/>
                </a:solidFill>
                <a:latin typeface="Lucida Sans Unicode"/>
                <a:cs typeface="Lucida Sans Unicode"/>
              </a:rPr>
              <a:t>Problems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65" dirty="0">
                <a:solidFill>
                  <a:srgbClr val="242424"/>
                </a:solidFill>
                <a:latin typeface="Lucida Sans Unicode"/>
                <a:cs typeface="Lucida Sans Unicode"/>
              </a:rPr>
              <a:t>in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Lucida Sans Unicode"/>
                <a:cs typeface="Lucida Sans Unicode"/>
              </a:rPr>
              <a:t>Engineering.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5" dirty="0">
                <a:solidFill>
                  <a:srgbClr val="242424"/>
                </a:solidFill>
                <a:latin typeface="Lucida Sans Unicode"/>
                <a:cs typeface="Lucida Sans Unicode"/>
              </a:rPr>
              <a:t>Hindawi.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Available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80" dirty="0">
                <a:solidFill>
                  <a:srgbClr val="242424"/>
                </a:solidFill>
                <a:latin typeface="Lucida Sans Unicode"/>
                <a:cs typeface="Lucida Sans Unicode"/>
              </a:rPr>
              <a:t>at:</a:t>
            </a:r>
            <a:r>
              <a:rPr sz="3000" spc="-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20" dirty="0">
                <a:solidFill>
                  <a:srgbClr val="242424"/>
                </a:solidFill>
                <a:latin typeface="Lucida Sans Unicode"/>
                <a:cs typeface="Lucida Sans Unicode"/>
              </a:rPr>
              <a:t>https://</a:t>
            </a:r>
            <a:r>
              <a:rPr sz="3000" spc="-20" dirty="0">
                <a:solidFill>
                  <a:srgbClr val="242424"/>
                </a:solidFill>
                <a:latin typeface="Lucida Sans Unicode"/>
                <a:cs typeface="Lucida Sans Unicode"/>
                <a:hlinkClick r:id="rId2"/>
              </a:rPr>
              <a:t>www.hindawi.com/journals/mpe/2021/8353391/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  <a:hlinkClick r:id="rId2"/>
              </a:rPr>
              <a:t> </a:t>
            </a:r>
            <a:r>
              <a:rPr sz="3000" spc="170" dirty="0">
                <a:solidFill>
                  <a:srgbClr val="242424"/>
                </a:solidFill>
                <a:latin typeface="Lucida Sans Unicode"/>
                <a:cs typeface="Lucida Sans Unicode"/>
              </a:rPr>
              <a:t>(Accessed: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February </a:t>
            </a:r>
            <a:r>
              <a:rPr sz="3000" spc="-93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440" dirty="0">
                <a:solidFill>
                  <a:srgbClr val="242424"/>
                </a:solidFill>
                <a:latin typeface="Lucida Sans Unicode"/>
                <a:cs typeface="Lucida Sans Unicode"/>
              </a:rPr>
              <a:t>10,</a:t>
            </a:r>
            <a:r>
              <a:rPr sz="3000" spc="-5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2023).</a:t>
            </a:r>
            <a:endParaRPr sz="300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900">
              <a:latin typeface="Lucida Sans Unicode"/>
              <a:cs typeface="Lucida Sans Unicode"/>
            </a:endParaRPr>
          </a:p>
          <a:p>
            <a:pPr marL="12700" marR="620395">
              <a:lnSpc>
                <a:spcPct val="125000"/>
              </a:lnSpc>
            </a:pP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Health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65" dirty="0">
                <a:solidFill>
                  <a:srgbClr val="242424"/>
                </a:solidFill>
                <a:latin typeface="Lucida Sans Unicode"/>
                <a:cs typeface="Lucida Sans Unicode"/>
              </a:rPr>
              <a:t>matters: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Physical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-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0" dirty="0">
                <a:solidFill>
                  <a:srgbClr val="242424"/>
                </a:solidFill>
                <a:latin typeface="Lucida Sans Unicode"/>
                <a:cs typeface="Lucida Sans Unicode"/>
              </a:rPr>
              <a:t>prevention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65" dirty="0">
                <a:solidFill>
                  <a:srgbClr val="242424"/>
                </a:solidFill>
                <a:latin typeface="Lucida Sans Unicode"/>
                <a:cs typeface="Lucida Sans Unicode"/>
              </a:rPr>
              <a:t>and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165" dirty="0">
                <a:solidFill>
                  <a:srgbClr val="242424"/>
                </a:solidFill>
                <a:latin typeface="Lucida Sans Unicode"/>
                <a:cs typeface="Lucida Sans Unicode"/>
              </a:rPr>
              <a:t>management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30" dirty="0">
                <a:solidFill>
                  <a:srgbClr val="242424"/>
                </a:solidFill>
                <a:latin typeface="Lucida Sans Unicode"/>
                <a:cs typeface="Lucida Sans Unicode"/>
              </a:rPr>
              <a:t>of</a:t>
            </a:r>
            <a:r>
              <a:rPr sz="3000" spc="-4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long-term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conditions 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(2021) </a:t>
            </a:r>
            <a:r>
              <a:rPr sz="3000" spc="-75" dirty="0">
                <a:solidFill>
                  <a:srgbClr val="242424"/>
                </a:solidFill>
                <a:latin typeface="Lucida Sans Unicode"/>
                <a:cs typeface="Lucida Sans Unicode"/>
              </a:rPr>
              <a:t>GOV.UK. </a:t>
            </a:r>
            <a:r>
              <a:rPr sz="3000" spc="75" dirty="0">
                <a:solidFill>
                  <a:srgbClr val="242424"/>
                </a:solidFill>
                <a:latin typeface="Lucida Sans Unicode"/>
                <a:cs typeface="Lucida Sans Unicode"/>
              </a:rPr>
              <a:t>Available </a:t>
            </a:r>
            <a:r>
              <a:rPr sz="3000" spc="80" dirty="0">
                <a:solidFill>
                  <a:srgbClr val="242424"/>
                </a:solidFill>
                <a:latin typeface="Lucida Sans Unicode"/>
                <a:cs typeface="Lucida Sans Unicode"/>
              </a:rPr>
              <a:t>at: </a:t>
            </a:r>
            <a:r>
              <a:rPr sz="3000" spc="8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https://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  <a:hlinkClick r:id="rId3"/>
              </a:rPr>
              <a:t>www.gov.uk/government/publications/health-matters-physical- 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0" dirty="0">
                <a:solidFill>
                  <a:srgbClr val="242424"/>
                </a:solidFill>
                <a:latin typeface="Lucida Sans Unicode"/>
                <a:cs typeface="Lucida Sans Unicode"/>
              </a:rPr>
              <a:t>activity/health-matters-physical-activity-prevention-and-management-of-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l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o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n</a:t>
            </a:r>
            <a:r>
              <a:rPr sz="3000" spc="135" dirty="0">
                <a:solidFill>
                  <a:srgbClr val="242424"/>
                </a:solidFill>
                <a:latin typeface="Lucida Sans Unicode"/>
                <a:cs typeface="Lucida Sans Unicode"/>
              </a:rPr>
              <a:t>g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-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t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254" dirty="0">
                <a:solidFill>
                  <a:srgbClr val="242424"/>
                </a:solidFill>
                <a:latin typeface="Lucida Sans Unicode"/>
                <a:cs typeface="Lucida Sans Unicode"/>
              </a:rPr>
              <a:t>m</a:t>
            </a:r>
            <a:r>
              <a:rPr sz="3000" spc="25" dirty="0">
                <a:solidFill>
                  <a:srgbClr val="242424"/>
                </a:solidFill>
                <a:latin typeface="Lucida Sans Unicode"/>
                <a:cs typeface="Lucida Sans Unicode"/>
              </a:rPr>
              <a:t>-</a:t>
            </a:r>
            <a:r>
              <a:rPr sz="3000" spc="260" dirty="0">
                <a:solidFill>
                  <a:srgbClr val="242424"/>
                </a:solidFill>
                <a:latin typeface="Lucida Sans Unicode"/>
                <a:cs typeface="Lucida Sans Unicode"/>
              </a:rPr>
              <a:t>c</a:t>
            </a:r>
            <a:r>
              <a:rPr sz="3000" spc="50" dirty="0">
                <a:solidFill>
                  <a:srgbClr val="242424"/>
                </a:solidFill>
                <a:latin typeface="Lucida Sans Unicode"/>
                <a:cs typeface="Lucida Sans Unicode"/>
              </a:rPr>
              <a:t>o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n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d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i</a:t>
            </a:r>
            <a:r>
              <a:rPr sz="3000" spc="-60" dirty="0">
                <a:solidFill>
                  <a:srgbClr val="242424"/>
                </a:solidFill>
                <a:latin typeface="Lucida Sans Unicode"/>
                <a:cs typeface="Lucida Sans Unicode"/>
              </a:rPr>
              <a:t>t</a:t>
            </a:r>
            <a:r>
              <a:rPr sz="3000" spc="-145" dirty="0">
                <a:solidFill>
                  <a:srgbClr val="242424"/>
                </a:solidFill>
                <a:latin typeface="Lucida Sans Unicode"/>
                <a:cs typeface="Lucida Sans Unicode"/>
              </a:rPr>
              <a:t>i</a:t>
            </a:r>
            <a:r>
              <a:rPr sz="3000" spc="35" dirty="0">
                <a:solidFill>
                  <a:srgbClr val="242424"/>
                </a:solidFill>
                <a:latin typeface="Lucida Sans Unicode"/>
                <a:cs typeface="Lucida Sans Unicode"/>
              </a:rPr>
              <a:t>on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705" dirty="0">
                <a:solidFill>
                  <a:srgbClr val="242424"/>
                </a:solidFill>
                <a:latin typeface="Lucida Sans Unicode"/>
                <a:cs typeface="Lucida Sans Unicode"/>
              </a:rPr>
              <a:t>(</a:t>
            </a:r>
            <a:r>
              <a:rPr sz="300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180" dirty="0">
                <a:solidFill>
                  <a:srgbClr val="242424"/>
                </a:solidFill>
                <a:latin typeface="Lucida Sans Unicode"/>
                <a:cs typeface="Lucida Sans Unicode"/>
              </a:rPr>
              <a:t>cces</a:t>
            </a:r>
            <a:r>
              <a:rPr sz="3000" spc="45" dirty="0">
                <a:solidFill>
                  <a:srgbClr val="242424"/>
                </a:solidFill>
                <a:latin typeface="Lucida Sans Unicode"/>
                <a:cs typeface="Lucida Sans Unicode"/>
              </a:rPr>
              <a:t>s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d</a:t>
            </a:r>
            <a:r>
              <a:rPr sz="3000" spc="-45" dirty="0">
                <a:solidFill>
                  <a:srgbClr val="242424"/>
                </a:solidFill>
                <a:latin typeface="Lucida Sans Unicode"/>
                <a:cs typeface="Lucida Sans Unicode"/>
              </a:rPr>
              <a:t>: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40" dirty="0">
                <a:solidFill>
                  <a:srgbClr val="242424"/>
                </a:solidFill>
                <a:latin typeface="Lucida Sans Unicode"/>
                <a:cs typeface="Lucida Sans Unicode"/>
              </a:rPr>
              <a:t>F</a:t>
            </a:r>
            <a:r>
              <a:rPr sz="3000" spc="160" dirty="0">
                <a:solidFill>
                  <a:srgbClr val="242424"/>
                </a:solidFill>
                <a:latin typeface="Lucida Sans Unicode"/>
                <a:cs typeface="Lucida Sans Unicode"/>
              </a:rPr>
              <a:t>e</a:t>
            </a:r>
            <a:r>
              <a:rPr sz="3000" spc="120" dirty="0">
                <a:solidFill>
                  <a:srgbClr val="242424"/>
                </a:solidFill>
                <a:latin typeface="Lucida Sans Unicode"/>
                <a:cs typeface="Lucida Sans Unicode"/>
              </a:rPr>
              <a:t>b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20" dirty="0">
                <a:solidFill>
                  <a:srgbClr val="242424"/>
                </a:solidFill>
                <a:latin typeface="Lucida Sans Unicode"/>
                <a:cs typeface="Lucida Sans Unicode"/>
              </a:rPr>
              <a:t>u</a:t>
            </a:r>
            <a:r>
              <a:rPr sz="3000" spc="350" dirty="0">
                <a:solidFill>
                  <a:srgbClr val="242424"/>
                </a:solidFill>
                <a:latin typeface="Lucida Sans Unicode"/>
                <a:cs typeface="Lucida Sans Unicode"/>
              </a:rPr>
              <a:t>a</a:t>
            </a:r>
            <a:r>
              <a:rPr sz="3000" spc="-125" dirty="0">
                <a:solidFill>
                  <a:srgbClr val="242424"/>
                </a:solidFill>
                <a:latin typeface="Lucida Sans Unicode"/>
                <a:cs typeface="Lucida Sans Unicode"/>
              </a:rPr>
              <a:t>r</a:t>
            </a:r>
            <a:r>
              <a:rPr sz="3000" spc="100" dirty="0">
                <a:solidFill>
                  <a:srgbClr val="242424"/>
                </a:solidFill>
                <a:latin typeface="Lucida Sans Unicode"/>
                <a:cs typeface="Lucida Sans Unicode"/>
              </a:rPr>
              <a:t>y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935" dirty="0">
                <a:solidFill>
                  <a:srgbClr val="242424"/>
                </a:solidFill>
                <a:latin typeface="Lucida Sans Unicode"/>
                <a:cs typeface="Lucida Sans Unicode"/>
              </a:rPr>
              <a:t>1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395" dirty="0">
                <a:solidFill>
                  <a:srgbClr val="242424"/>
                </a:solidFill>
                <a:latin typeface="Lucida Sans Unicode"/>
                <a:cs typeface="Lucida Sans Unicode"/>
              </a:rPr>
              <a:t>,</a:t>
            </a:r>
            <a:r>
              <a:rPr sz="3000" spc="-50" dirty="0">
                <a:solidFill>
                  <a:srgbClr val="242424"/>
                </a:solidFill>
                <a:latin typeface="Lucida Sans Unicode"/>
                <a:cs typeface="Lucida Sans Unicode"/>
              </a:rPr>
              <a:t> 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10" dirty="0">
                <a:solidFill>
                  <a:srgbClr val="242424"/>
                </a:solidFill>
                <a:latin typeface="Lucida Sans Unicode"/>
                <a:cs typeface="Lucida Sans Unicode"/>
              </a:rPr>
              <a:t>0</a:t>
            </a:r>
            <a:r>
              <a:rPr sz="3000" spc="-160" dirty="0">
                <a:solidFill>
                  <a:srgbClr val="242424"/>
                </a:solidFill>
                <a:latin typeface="Lucida Sans Unicode"/>
                <a:cs typeface="Lucida Sans Unicode"/>
              </a:rPr>
              <a:t>2</a:t>
            </a:r>
            <a:r>
              <a:rPr sz="3000" spc="-130" dirty="0">
                <a:solidFill>
                  <a:srgbClr val="242424"/>
                </a:solidFill>
                <a:latin typeface="Lucida Sans Unicode"/>
                <a:cs typeface="Lucida Sans Unicode"/>
              </a:rPr>
              <a:t>3</a:t>
            </a:r>
            <a:r>
              <a:rPr sz="3000" spc="710" dirty="0">
                <a:solidFill>
                  <a:srgbClr val="242424"/>
                </a:solidFill>
                <a:latin typeface="Lucida Sans Unicode"/>
                <a:cs typeface="Lucida Sans Unicode"/>
              </a:rPr>
              <a:t>)</a:t>
            </a:r>
            <a:r>
              <a:rPr sz="3000" spc="-275" dirty="0">
                <a:solidFill>
                  <a:srgbClr val="242424"/>
                </a:solidFill>
                <a:latin typeface="Lucida Sans Unicode"/>
                <a:cs typeface="Lucida Sans Unicode"/>
              </a:rPr>
              <a:t>.</a:t>
            </a:r>
            <a:endParaRPr sz="300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242424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Custom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Practice-Based Research (LCHS7001)</vt:lpstr>
      <vt:lpstr>Introduction</vt:lpstr>
      <vt:lpstr>Introduction</vt:lpstr>
      <vt:lpstr>Need of study</vt:lpstr>
      <vt:lpstr>Need of study</vt:lpstr>
      <vt:lpstr>Rational</vt:lpstr>
      <vt:lpstr>Questionnaires</vt:lpstr>
      <vt:lpstr>Research design I will use cross sectional study according to observed and asking some  quandaries duration period of 6 week plans physical activity to analysed physical  activities performed by university’s student.</vt:lpstr>
      <vt:lpstr>Purposed of data</vt:lpstr>
      <vt:lpstr>Data analysis</vt:lpstr>
      <vt:lpstr>Data analysis</vt:lpstr>
      <vt:lpstr>PowerPoint Presentation</vt:lpstr>
      <vt:lpstr>Ethical consideration</vt:lpstr>
      <vt:lpstr>Implication of research</vt:lpstr>
      <vt:lpstr>Plan of work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Light Pink and Orange Soft Gradient Tutorial Talking Presentation</dc:title>
  <dc:creator>DENISH</dc:creator>
  <cp:keywords>DAFbfeHj4DI,BAD9drDXVfo</cp:keywords>
  <cp:lastModifiedBy>Nirali Hiteshkumar Koradia (2213910)</cp:lastModifiedBy>
  <cp:revision>1</cp:revision>
  <dcterms:created xsi:type="dcterms:W3CDTF">2023-02-24T13:44:22Z</dcterms:created>
  <dcterms:modified xsi:type="dcterms:W3CDTF">2023-02-24T14:15:42Z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2023-02-24T00:00:00Z</vt:filetime>
  </property>
  <property fmtid="{D5CDD505-2E9C-101B-9397-08002B2CF9AE}" pid="3" name="Creator">
    <vt:lpwstr>Canva</vt:lpwstr>
  </property>
  <property fmtid="{D5CDD505-2E9C-101B-9397-08002B2CF9AE}" pid="4" name="LastSaved">
    <vt:filetime>2023-02-24T00:00:00Z</vt:filetime>
  </property>
</Properties>
</file>