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514" r:id="rId3"/>
    <p:sldId id="512" r:id="rId4"/>
    <p:sldId id="494" r:id="rId5"/>
    <p:sldId id="492" r:id="rId6"/>
    <p:sldId id="454" r:id="rId7"/>
    <p:sldId id="517" r:id="rId8"/>
    <p:sldId id="531" r:id="rId9"/>
    <p:sldId id="493" r:id="rId10"/>
    <p:sldId id="516" r:id="rId11"/>
    <p:sldId id="518" r:id="rId12"/>
    <p:sldId id="490" r:id="rId13"/>
    <p:sldId id="491" r:id="rId14"/>
    <p:sldId id="519" r:id="rId15"/>
    <p:sldId id="520" r:id="rId16"/>
    <p:sldId id="529" r:id="rId1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450" autoAdjust="0"/>
    <p:restoredTop sz="95078" autoAdjust="0"/>
  </p:normalViewPr>
  <p:slideViewPr>
    <p:cSldViewPr>
      <p:cViewPr varScale="1">
        <p:scale>
          <a:sx n="105" d="100"/>
          <a:sy n="105" d="100"/>
        </p:scale>
        <p:origin x="936"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21CE6C5-AC06-7B45-A86B-F348267428F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6388" name="Rectangle 4">
            <a:extLst>
              <a:ext uri="{FF2B5EF4-FFF2-40B4-BE49-F238E27FC236}">
                <a16:creationId xmlns:a16="http://schemas.microsoft.com/office/drawing/2014/main" id="{942F8361-D13D-5954-F6EC-CA84EAE3F4ED}"/>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B3DA8001-7DE3-9145-941F-E863DC549AB8}"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E116622D-AD37-0E39-48E5-23D2A139F579}"/>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DDCD6E86-4F2A-D8C1-574A-DBC344A53C5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t>If this PowerPoint presentation contains mathematical equations, you may need to check that your computer has the following installed:</a:t>
            </a:r>
          </a:p>
          <a:p>
            <a:pPr eaLnBrk="1" hangingPunct="1">
              <a:spcBef>
                <a:spcPct val="0"/>
              </a:spcBef>
            </a:pPr>
            <a:r>
              <a:rPr lang="en-IN" altLang="en-US"/>
              <a:t>1) MathType Plugin</a:t>
            </a:r>
          </a:p>
          <a:p>
            <a:pPr eaLnBrk="1" hangingPunct="1">
              <a:spcBef>
                <a:spcPct val="0"/>
              </a:spcBef>
            </a:pPr>
            <a:r>
              <a:rPr lang="en-IN" altLang="en-US"/>
              <a:t>2) Math Player (free versions available)</a:t>
            </a:r>
          </a:p>
          <a:p>
            <a:pPr eaLnBrk="1" hangingPunct="1">
              <a:spcBef>
                <a:spcPct val="0"/>
              </a:spcBef>
            </a:pPr>
            <a:r>
              <a:rPr lang="en-IN" altLang="en-US"/>
              <a:t>3) NVDA Reader (free versions available)</a:t>
            </a:r>
          </a:p>
          <a:p>
            <a:endParaRPr lang="en-US" altLang="en-US">
              <a:ea typeface="MS PGothic" panose="020B0600070205080204" pitchFamily="34" charset="-128"/>
            </a:endParaRPr>
          </a:p>
          <a:p>
            <a:r>
              <a:rPr lang="en-US" altLang="en-US">
                <a:ea typeface="MS PGothic" panose="020B0600070205080204" pitchFamily="34" charset="-128"/>
              </a:rPr>
              <a:t>Welcome to this Organizational Behavior course that uses the 18</a:t>
            </a:r>
            <a:r>
              <a:rPr lang="en-US" altLang="en-US" baseline="30000">
                <a:ea typeface="MS PGothic" panose="020B0600070205080204" pitchFamily="34" charset="-128"/>
              </a:rPr>
              <a:t>th</a:t>
            </a:r>
            <a:r>
              <a:rPr lang="en-US" altLang="en-US">
                <a:ea typeface="MS PGothic" panose="020B0600070205080204" pitchFamily="34" charset="-128"/>
              </a:rPr>
              <a:t> edition of the textbook, </a:t>
            </a:r>
            <a:r>
              <a:rPr lang="en-US" altLang="en-US" i="1">
                <a:ea typeface="MS PGothic" panose="020B0600070205080204" pitchFamily="34" charset="-128"/>
              </a:rPr>
              <a:t>Organizational Behavior</a:t>
            </a:r>
            <a:r>
              <a:rPr lang="en-US" altLang="en-US">
                <a:ea typeface="MS PGothic" panose="020B0600070205080204"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eaLnBrk="1" hangingPunct="1">
              <a:spcBef>
                <a:spcPct val="0"/>
              </a:spcBef>
            </a:pPr>
            <a:r>
              <a:rPr lang="en-US" altLang="en-US">
                <a:ea typeface="MS PGothic" panose="020B0600070205080204" pitchFamily="34" charset="-128"/>
              </a:rPr>
              <a:t>Chapter 12: Leadership</a:t>
            </a:r>
            <a:endParaRPr lang="en-US" altLang="en-US"/>
          </a:p>
        </p:txBody>
      </p:sp>
      <p:sp>
        <p:nvSpPr>
          <p:cNvPr id="20483" name="Slide Number Placeholder 3">
            <a:extLst>
              <a:ext uri="{FF2B5EF4-FFF2-40B4-BE49-F238E27FC236}">
                <a16:creationId xmlns:a16="http://schemas.microsoft.com/office/drawing/2014/main" id="{B5B5488A-B6A9-EA8C-3E8D-A6954E9A4F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80CB76-B51E-7A4E-846C-EE10867FF9B8}"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11E7BD30-7994-DE2B-49AB-C434C939DAB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54231563-D1D4-8D45-8216-5215D527F571}"/>
              </a:ext>
            </a:extLst>
          </p:cNvPr>
          <p:cNvSpPr>
            <a:spLocks noGrp="1"/>
          </p:cNvSpPr>
          <p:nvPr>
            <p:ph type="body" idx="1"/>
          </p:nvPr>
        </p:nvSpPr>
        <p:spPr/>
        <p:txBody>
          <a:bodyPr/>
          <a:lstStyle/>
          <a:p>
            <a:pPr eaLnBrk="1" hangingPunct="1">
              <a:spcBef>
                <a:spcPct val="0"/>
              </a:spcBef>
              <a:defRPr/>
            </a:pPr>
            <a:r>
              <a:rPr lang="en-US" dirty="0"/>
              <a:t>Additional objectives for this chapter.</a:t>
            </a:r>
          </a:p>
          <a:p>
            <a:pPr marL="171450" indent="-171450">
              <a:buFont typeface="Arial" panose="020B0604020202020204" pitchFamily="34" charset="0"/>
              <a:buChar char="•"/>
              <a:defRPr/>
            </a:pPr>
            <a:r>
              <a:rPr lang="en-US" dirty="0"/>
              <a:t>Discuss the roles of leaders in creating ethical organizations.</a:t>
            </a:r>
          </a:p>
          <a:p>
            <a:pPr marL="171450" indent="-171450">
              <a:buFont typeface="Arial" panose="020B0604020202020204" pitchFamily="34" charset="0"/>
              <a:buChar char="•"/>
              <a:defRPr/>
            </a:pPr>
            <a:r>
              <a:rPr lang="en-US" dirty="0"/>
              <a:t>Describe how leaders can have a positive impact on their organizations through building trust and mentoring.</a:t>
            </a:r>
          </a:p>
          <a:p>
            <a:pPr marL="171450" indent="-171450">
              <a:buFont typeface="Arial" panose="020B0604020202020204" pitchFamily="34" charset="0"/>
              <a:buChar char="•"/>
              <a:defRPr/>
            </a:pPr>
            <a:r>
              <a:rPr lang="en-US" dirty="0"/>
              <a:t>Identify the challenges to our understanding of leadership.</a:t>
            </a: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22531" name="Slide Number Placeholder 3">
            <a:extLst>
              <a:ext uri="{FF2B5EF4-FFF2-40B4-BE49-F238E27FC236}">
                <a16:creationId xmlns:a16="http://schemas.microsoft.com/office/drawing/2014/main" id="{94045AD8-C342-A6C9-D640-AAFB8B62A72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3ECCF7-E109-2746-9AAC-DFBFC10BA034}"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a:extLst>
              <a:ext uri="{FF2B5EF4-FFF2-40B4-BE49-F238E27FC236}">
                <a16:creationId xmlns:a16="http://schemas.microsoft.com/office/drawing/2014/main" id="{D34B67DA-42A2-3474-9B6A-C18CE842C708}"/>
              </a:ext>
            </a:extLst>
          </p:cNvPr>
          <p:cNvSpPr>
            <a:spLocks noGrp="1" noRot="1" noChangeAspect="1" noChangeArrowheads="1" noTextEdit="1"/>
          </p:cNvSpPr>
          <p:nvPr>
            <p:ph type="sldImg"/>
          </p:nvPr>
        </p:nvSpPr>
        <p:spPr>
          <a:ln/>
        </p:spPr>
      </p:sp>
      <p:sp>
        <p:nvSpPr>
          <p:cNvPr id="58370" name="Notes Placeholder 2">
            <a:extLst>
              <a:ext uri="{FF2B5EF4-FFF2-40B4-BE49-F238E27FC236}">
                <a16:creationId xmlns:a16="http://schemas.microsoft.com/office/drawing/2014/main" id="{D3571C20-157B-6A29-7A8C-29D6976329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comparing transformational leadership with transactional leadership, research indicates transformational leadership is more strongly correlated than transactional leadership a variety of workplace outcomes.</a:t>
            </a:r>
          </a:p>
          <a:p>
            <a:r>
              <a:rPr lang="en-US" altLang="en-US"/>
              <a:t>However, transformational leadership theory is not perfect. The full range of leadership model shows a clear division between transactional and transformational leadership that may not fully exist in effective leadership. </a:t>
            </a:r>
          </a:p>
          <a:p>
            <a:r>
              <a:rPr lang="en-US" altLang="en-US"/>
              <a:t>And contrary to the full range of leadership model, the four I’s of transformational leadership are not always superior in effectiveness to transactional leadership; contingent reward leadership, in which leaders dole out rewards as certain goals are reached by employees, sometimes works as well as transformational leadership. </a:t>
            </a:r>
          </a:p>
          <a:p>
            <a:r>
              <a:rPr lang="en-US" altLang="en-US"/>
              <a:t>More research is needed, but the general supportable conclusion is that transformational leadership is desirable and effective, given the right application.</a:t>
            </a:r>
          </a:p>
        </p:txBody>
      </p:sp>
      <p:sp>
        <p:nvSpPr>
          <p:cNvPr id="58371" name="Slide Number Placeholder 3">
            <a:extLst>
              <a:ext uri="{FF2B5EF4-FFF2-40B4-BE49-F238E27FC236}">
                <a16:creationId xmlns:a16="http://schemas.microsoft.com/office/drawing/2014/main" id="{4CB0D28F-087A-9FA1-400F-3104D528B15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CEBAF4-C6A9-A848-B973-35F057ED58AF}"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B3FB61A1-FC70-E0EC-7343-B618EFC8296A}"/>
              </a:ext>
            </a:extLst>
          </p:cNvPr>
          <p:cNvSpPr>
            <a:spLocks noGrp="1" noRot="1" noChangeAspect="1" noChangeArrowheads="1" noTextEdit="1"/>
          </p:cNvSpPr>
          <p:nvPr>
            <p:ph type="sldImg"/>
          </p:nvPr>
        </p:nvSpPr>
        <p:spPr>
          <a:ln/>
        </p:spPr>
      </p:sp>
      <p:sp>
        <p:nvSpPr>
          <p:cNvPr id="54274" name="Notes Placeholder 2">
            <a:extLst>
              <a:ext uri="{FF2B5EF4-FFF2-40B4-BE49-F238E27FC236}">
                <a16:creationId xmlns:a16="http://schemas.microsoft.com/office/drawing/2014/main" id="{5D02B2C6-3980-EC95-D060-6709544A2034}"/>
              </a:ext>
            </a:extLst>
          </p:cNvPr>
          <p:cNvSpPr>
            <a:spLocks noGrp="1" noChangeArrowheads="1"/>
          </p:cNvSpPr>
          <p:nvPr>
            <p:ph type="body" idx="1"/>
          </p:nvPr>
        </p:nvSpPr>
        <p:spPr>
          <a:xfrm>
            <a:off x="609600" y="32766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US" altLang="en-US"/>
              <a:t>Overall, most research suggests that the reason transformational leadership works is that it inspires and motivates followers. For example, research in Germany and Switzerland found that transformational leadership improves employee job satisfaction, self-efficacy, and commitment to the leader by fulfilling follower autonomy, competence, and relatedness needs (see self-determination theory, Chapter 7)</a:t>
            </a:r>
          </a:p>
          <a:p>
            <a:pPr>
              <a:spcBef>
                <a:spcPct val="0"/>
              </a:spcBef>
            </a:pPr>
            <a:endParaRPr lang="en-US" altLang="en-US"/>
          </a:p>
          <a:p>
            <a:pPr>
              <a:spcBef>
                <a:spcPct val="0"/>
              </a:spcBef>
            </a:pPr>
            <a:r>
              <a:rPr lang="en-US" altLang="en-US"/>
              <a:t>One study found that transformational leadership leads to increased job performance and OCB by empowering employees (see Chapter 3), especially in more “organic” organizations (i.e., organizations that are adaptive and that have fluid roles, shared values, and reciprocal communication). Other research in China found that transformational leadership positively influenced workers’ helping behaviors through improving employee trust in their leaders along with prosocial motivation. Finally, multiple studies in Israel and the United Kingdom suggest that transformational leadership can improve workplace safety by increasing intrinsic motivation and prevention focus (see Chapter 7).</a:t>
            </a:r>
          </a:p>
          <a:p>
            <a:pPr>
              <a:spcBef>
                <a:spcPct val="0"/>
              </a:spcBef>
            </a:pPr>
            <a:endParaRPr lang="en-US" altLang="en-US"/>
          </a:p>
          <a:p>
            <a:pPr eaLnBrk="1" hangingPunct="1">
              <a:spcBef>
                <a:spcPct val="0"/>
              </a:spcBef>
            </a:pPr>
            <a:r>
              <a:rPr lang="en-US" altLang="en-US"/>
              <a:t>Companies with transformational leaders also show greater agreement among top managers about the organization’s goals, which yields superior organizational performance. </a:t>
            </a:r>
          </a:p>
          <a:p>
            <a:pPr eaLnBrk="1" hangingPunct="1">
              <a:spcBef>
                <a:spcPct val="0"/>
              </a:spcBef>
            </a:pPr>
            <a:endParaRPr lang="en-US" altLang="en-US"/>
          </a:p>
          <a:p>
            <a:pPr eaLnBrk="1" hangingPunct="1">
              <a:spcBef>
                <a:spcPct val="0"/>
              </a:spcBef>
            </a:pPr>
            <a:r>
              <a:rPr lang="en-US" altLang="en-US"/>
              <a:t>The Israeli military has seen similar results, showing that transformational leaders improve performance by building consensus among group members. Transformational leaders are able to increase follower self-efficacy, giving the group a “can do” spirit. </a:t>
            </a:r>
          </a:p>
        </p:txBody>
      </p:sp>
      <p:sp>
        <p:nvSpPr>
          <p:cNvPr id="54275" name="Slide Number Placeholder 3">
            <a:extLst>
              <a:ext uri="{FF2B5EF4-FFF2-40B4-BE49-F238E27FC236}">
                <a16:creationId xmlns:a16="http://schemas.microsoft.com/office/drawing/2014/main" id="{836F89FB-D5DF-EDFE-E658-DA036221744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95C32A-5E91-A64F-9F67-51B73F71DB2C}"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2FC16789-4185-3019-3E18-9B639FAB99B9}"/>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2E8AE5A5-E9E5-0CC8-B576-61FDD149546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5539" name="Slide Number Placeholder 3">
            <a:extLst>
              <a:ext uri="{FF2B5EF4-FFF2-40B4-BE49-F238E27FC236}">
                <a16:creationId xmlns:a16="http://schemas.microsoft.com/office/drawing/2014/main" id="{A732856E-AFD7-8CA6-BBB8-18A14EE81B4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8C7CB1-4134-1940-A337-551956D22FD0}"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a:extLst>
              <a:ext uri="{FF2B5EF4-FFF2-40B4-BE49-F238E27FC236}">
                <a16:creationId xmlns:a16="http://schemas.microsoft.com/office/drawing/2014/main" id="{89D44700-57CD-8263-4EED-5EA0DACA9B3C}"/>
              </a:ext>
            </a:extLst>
          </p:cNvPr>
          <p:cNvSpPr>
            <a:spLocks noGrp="1" noRot="1" noChangeAspect="1" noChangeArrowheads="1" noTextEdit="1"/>
          </p:cNvSpPr>
          <p:nvPr>
            <p:ph type="sldImg"/>
          </p:nvPr>
        </p:nvSpPr>
        <p:spPr>
          <a:ln/>
        </p:spPr>
      </p:sp>
      <p:sp>
        <p:nvSpPr>
          <p:cNvPr id="56322" name="Notes Placeholder 2">
            <a:extLst>
              <a:ext uri="{FF2B5EF4-FFF2-40B4-BE49-F238E27FC236}">
                <a16:creationId xmlns:a16="http://schemas.microsoft.com/office/drawing/2014/main" id="{5566008B-1008-BAAD-737D-6A59129247C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Transformational leadership has been supported at diverse job levels and occupations (school principals, teachers, marine commanders, ministers, presidents of MBA associations, military cadets, union shop stewards, sales reps), but it isn’t equally effective in all situations. </a:t>
            </a:r>
          </a:p>
          <a:p>
            <a:pPr eaLnBrk="1" hangingPunct="1">
              <a:spcBef>
                <a:spcPct val="0"/>
              </a:spcBef>
            </a:pPr>
            <a:endParaRPr lang="en-US" altLang="en-US"/>
          </a:p>
          <a:p>
            <a:pPr>
              <a:spcBef>
                <a:spcPct val="0"/>
              </a:spcBef>
            </a:pPr>
            <a:r>
              <a:rPr lang="en-US" altLang="en-US"/>
              <a:t>Transformational leadership has a greater impact on the bottom line in smaller, privately held firms than in more complex organizations. Transformational leadership may also be more effective when leaders can directly interact with the workforce to make decisions (when they have high task autonomy) than when they report to an external board of directors or deal with a complex bureaucratic structure. </a:t>
            </a:r>
          </a:p>
          <a:p>
            <a:pPr eaLnBrk="1" hangingPunct="1">
              <a:spcBef>
                <a:spcPct val="0"/>
              </a:spcBef>
            </a:pPr>
            <a:endParaRPr lang="en-US" altLang="en-US"/>
          </a:p>
        </p:txBody>
      </p:sp>
      <p:sp>
        <p:nvSpPr>
          <p:cNvPr id="56323" name="Slide Number Placeholder 3">
            <a:extLst>
              <a:ext uri="{FF2B5EF4-FFF2-40B4-BE49-F238E27FC236}">
                <a16:creationId xmlns:a16="http://schemas.microsoft.com/office/drawing/2014/main" id="{054C0252-A9BC-861F-C8BB-034FC9F626D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CCB712-061F-274A-8C86-ECCF04012C7D}"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60ECD416-445B-08C5-55C9-4F4512B23336}"/>
              </a:ext>
            </a:extLst>
          </p:cNvPr>
          <p:cNvSpPr>
            <a:spLocks noGrp="1" noRot="1" noChangeAspect="1" noChangeArrowheads="1" noTextEdit="1"/>
          </p:cNvSpPr>
          <p:nvPr>
            <p:ph type="sldImg"/>
          </p:nvPr>
        </p:nvSpPr>
        <p:spPr>
          <a:ln/>
        </p:spPr>
      </p:sp>
      <p:sp>
        <p:nvSpPr>
          <p:cNvPr id="50178" name="Notes Placeholder 2">
            <a:extLst>
              <a:ext uri="{FF2B5EF4-FFF2-40B4-BE49-F238E27FC236}">
                <a16:creationId xmlns:a16="http://schemas.microsoft.com/office/drawing/2014/main" id="{8D86262F-A6F0-CF3A-8C87-F2A28CB2686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 stream of research has focused on differentiating between </a:t>
            </a:r>
            <a:r>
              <a:rPr lang="en-US" altLang="en-US" i="1"/>
              <a:t>transactional leaders </a:t>
            </a:r>
            <a:r>
              <a:rPr lang="en-US" altLang="en-US"/>
              <a:t>and </a:t>
            </a:r>
            <a:r>
              <a:rPr lang="en-US" altLang="en-US" i="1"/>
              <a:t>transformational leaders</a:t>
            </a:r>
            <a:r>
              <a:rPr lang="en-US" altLang="en-US"/>
              <a:t>. </a:t>
            </a:r>
          </a:p>
          <a:p>
            <a:pPr eaLnBrk="1" hangingPunct="1">
              <a:spcBef>
                <a:spcPct val="0"/>
              </a:spcBef>
            </a:pPr>
            <a:endParaRPr lang="en-US" altLang="en-US"/>
          </a:p>
          <a:p>
            <a:pPr>
              <a:spcBef>
                <a:spcPct val="0"/>
              </a:spcBef>
            </a:pPr>
            <a:r>
              <a:rPr lang="en-US" altLang="en-US" i="1"/>
              <a:t>Transactional leaders </a:t>
            </a:r>
            <a:r>
              <a:rPr lang="en-US" altLang="en-US"/>
              <a:t>guide or motivate their followers in the direction of established goals by clarifying role and task requirements.</a:t>
            </a:r>
          </a:p>
          <a:p>
            <a:pPr eaLnBrk="1" hangingPunct="1">
              <a:spcBef>
                <a:spcPct val="0"/>
              </a:spcBef>
            </a:pPr>
            <a:endParaRPr lang="en-US" altLang="en-US"/>
          </a:p>
          <a:p>
            <a:pPr eaLnBrk="1" hangingPunct="1">
              <a:spcBef>
                <a:spcPct val="0"/>
              </a:spcBef>
            </a:pPr>
            <a:r>
              <a:rPr lang="en-US" altLang="en-US" i="1"/>
              <a:t>Transformational leaders </a:t>
            </a:r>
            <a:r>
              <a:rPr lang="en-US" altLang="en-US"/>
              <a:t>inspire followers to transcend their own self-interests for the good of the organization. They change followers’ awareness of issues by helping them to look at old problems in new ways; and they are able to excite, arouse, and inspire followers to put out extra effort to achieve group goals. </a:t>
            </a:r>
          </a:p>
          <a:p>
            <a:pPr eaLnBrk="1" hangingPunct="1">
              <a:spcBef>
                <a:spcPct val="0"/>
              </a:spcBef>
            </a:pPr>
            <a:endParaRPr lang="en-US" altLang="en-US"/>
          </a:p>
          <a:p>
            <a:pPr eaLnBrk="1" hangingPunct="1">
              <a:spcBef>
                <a:spcPct val="0"/>
              </a:spcBef>
            </a:pPr>
            <a:r>
              <a:rPr lang="en-US" altLang="en-US"/>
              <a:t>Exhibit 12-4 shows that transformational leadership builds on transactional leadership and produces levels of follower effort and performance beyond what transactional leadership alone can do. Transactional and transformational leadership complement each other; they aren’t opposing approaches to getting things done. The best leaders are transactional </a:t>
            </a:r>
            <a:r>
              <a:rPr lang="en-US" altLang="en-US" i="1"/>
              <a:t>and</a:t>
            </a:r>
            <a:r>
              <a:rPr lang="en-US" altLang="en-US"/>
              <a:t> transformational. </a:t>
            </a:r>
          </a:p>
        </p:txBody>
      </p:sp>
      <p:sp>
        <p:nvSpPr>
          <p:cNvPr id="50179" name="Slide Number Placeholder 3">
            <a:extLst>
              <a:ext uri="{FF2B5EF4-FFF2-40B4-BE49-F238E27FC236}">
                <a16:creationId xmlns:a16="http://schemas.microsoft.com/office/drawing/2014/main" id="{DD505B81-B865-CE41-3FE1-65B33D3F0A3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030A4E-8F78-D245-88D8-9190E2FA928C}"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5B17E8DB-7E0E-0883-8F76-592E6A154AC1}"/>
              </a:ext>
            </a:extLst>
          </p:cNvPr>
          <p:cNvSpPr>
            <a:spLocks noGrp="1" noRot="1" noChangeAspect="1" noChangeArrowheads="1" noTextEdit="1"/>
          </p:cNvSpPr>
          <p:nvPr>
            <p:ph type="sldImg"/>
          </p:nvPr>
        </p:nvSpPr>
        <p:spPr>
          <a:ln/>
        </p:spPr>
      </p:sp>
      <p:sp>
        <p:nvSpPr>
          <p:cNvPr id="52226" name="Notes Placeholder 2">
            <a:extLst>
              <a:ext uri="{FF2B5EF4-FFF2-40B4-BE49-F238E27FC236}">
                <a16:creationId xmlns:a16="http://schemas.microsoft.com/office/drawing/2014/main" id="{59B66B5C-50F8-0C68-D36F-E1325F503C9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Exhibit 12-5 shows the full range of the leadership model.</a:t>
            </a:r>
          </a:p>
          <a:p>
            <a:pPr eaLnBrk="1" hangingPunct="1">
              <a:spcBef>
                <a:spcPct val="0"/>
              </a:spcBef>
            </a:pPr>
            <a:endParaRPr lang="en-US" altLang="en-US"/>
          </a:p>
          <a:p>
            <a:pPr eaLnBrk="1" hangingPunct="1">
              <a:spcBef>
                <a:spcPct val="0"/>
              </a:spcBef>
            </a:pPr>
            <a:r>
              <a:rPr lang="en-US" altLang="en-US"/>
              <a:t>Laissez-faire is the most passive and least effective type, while management by exception is slightly better. Contingent reward leadership can be effective, but will not get employees to go above and beyond the call of duty.</a:t>
            </a:r>
          </a:p>
          <a:p>
            <a:pPr eaLnBrk="1" hangingPunct="1">
              <a:spcBef>
                <a:spcPct val="0"/>
              </a:spcBef>
            </a:pPr>
            <a:endParaRPr lang="en-US" altLang="en-US"/>
          </a:p>
          <a:p>
            <a:pPr eaLnBrk="1" hangingPunct="1">
              <a:spcBef>
                <a:spcPct val="0"/>
              </a:spcBef>
            </a:pPr>
            <a:r>
              <a:rPr lang="en-US" altLang="en-US"/>
              <a:t>The remaining four correspond to transformational leadership: individualized consideration, intellectual stimulation, inspirational motivation, and idealized influence. Leaders are generally more effective when they regularly use the four I’s. Only with these styles are leaders able to motivate followers to perform above expectations and transcend their self-interests for the sake of the organization. </a:t>
            </a:r>
          </a:p>
        </p:txBody>
      </p:sp>
      <p:sp>
        <p:nvSpPr>
          <p:cNvPr id="52227" name="Slide Number Placeholder 3">
            <a:extLst>
              <a:ext uri="{FF2B5EF4-FFF2-40B4-BE49-F238E27FC236}">
                <a16:creationId xmlns:a16="http://schemas.microsoft.com/office/drawing/2014/main" id="{8A937B9D-BFF9-30FA-7FDD-712444791DC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F80FD8-74C1-6649-8D8D-DBD790F7410C}"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EA7923-A8FF-E5E1-ED40-3863BD0C24B0}"/>
              </a:ext>
            </a:extLst>
          </p:cNvPr>
          <p:cNvSpPr>
            <a:spLocks noGrp="1"/>
          </p:cNvSpPr>
          <p:nvPr>
            <p:ph type="dt" sz="half" idx="10"/>
          </p:nvPr>
        </p:nvSpPr>
        <p:spPr>
          <a:xfrm>
            <a:off x="395288" y="6524625"/>
            <a:ext cx="971550" cy="219075"/>
          </a:xfrm>
        </p:spPr>
        <p:txBody>
          <a:bodyPr/>
          <a:lstStyle>
            <a:lvl1pPr>
              <a:defRPr/>
            </a:lvl1pPr>
          </a:lstStyle>
          <a:p>
            <a:pPr>
              <a:defRPr/>
            </a:pPr>
            <a:fld id="{3D7AF843-0831-4748-A1E2-4620930D4C23}" type="datetime1">
              <a:rPr lang="en-GB" altLang="en-US"/>
              <a:pPr>
                <a:defRPr/>
              </a:pPr>
              <a:t>02/07/2024</a:t>
            </a:fld>
            <a:endParaRPr lang="en-GB" altLang="en-US"/>
          </a:p>
        </p:txBody>
      </p:sp>
      <p:sp>
        <p:nvSpPr>
          <p:cNvPr id="5" name="Footer Placeholder 4">
            <a:extLst>
              <a:ext uri="{FF2B5EF4-FFF2-40B4-BE49-F238E27FC236}">
                <a16:creationId xmlns:a16="http://schemas.microsoft.com/office/drawing/2014/main" id="{46C7863B-7E17-90E8-6C30-F8D9410BD7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7D58FA-4C2D-2CF1-B96B-6DE58ABAABED}"/>
              </a:ext>
            </a:extLst>
          </p:cNvPr>
          <p:cNvSpPr>
            <a:spLocks noGrp="1"/>
          </p:cNvSpPr>
          <p:nvPr>
            <p:ph type="sldNum" sz="quarter" idx="12"/>
          </p:nvPr>
        </p:nvSpPr>
        <p:spPr/>
        <p:txBody>
          <a:bodyPr/>
          <a:lstStyle>
            <a:lvl1pPr>
              <a:defRPr/>
            </a:lvl1pPr>
          </a:lstStyle>
          <a:p>
            <a:fld id="{B7DBEC13-45FE-6A4F-BC07-3521B01B075D}" type="slidenum">
              <a:rPr lang="en-GB" altLang="en-US"/>
              <a:pPr/>
              <a:t>‹#›</a:t>
            </a:fld>
            <a:endParaRPr lang="en-GB" altLang="en-US"/>
          </a:p>
        </p:txBody>
      </p:sp>
    </p:spTree>
    <p:extLst>
      <p:ext uri="{BB962C8B-B14F-4D97-AF65-F5344CB8AC3E}">
        <p14:creationId xmlns:p14="http://schemas.microsoft.com/office/powerpoint/2010/main" val="3094424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A8280-B63E-2016-2207-A306B9F15B1F}"/>
              </a:ext>
            </a:extLst>
          </p:cNvPr>
          <p:cNvSpPr>
            <a:spLocks noGrp="1"/>
          </p:cNvSpPr>
          <p:nvPr>
            <p:ph type="dt" sz="half" idx="10"/>
          </p:nvPr>
        </p:nvSpPr>
        <p:spPr/>
        <p:txBody>
          <a:bodyPr/>
          <a:lstStyle>
            <a:lvl1pPr>
              <a:defRPr/>
            </a:lvl1pPr>
          </a:lstStyle>
          <a:p>
            <a:pPr>
              <a:defRPr/>
            </a:pPr>
            <a:fld id="{A7881200-F581-4C40-8F47-BCF2686C6F8C}" type="datetime1">
              <a:rPr lang="en-GB" altLang="en-US"/>
              <a:pPr>
                <a:defRPr/>
              </a:pPr>
              <a:t>02/07/2024</a:t>
            </a:fld>
            <a:endParaRPr lang="en-GB" altLang="en-US"/>
          </a:p>
        </p:txBody>
      </p:sp>
      <p:sp>
        <p:nvSpPr>
          <p:cNvPr id="5" name="Footer Placeholder 4">
            <a:extLst>
              <a:ext uri="{FF2B5EF4-FFF2-40B4-BE49-F238E27FC236}">
                <a16:creationId xmlns:a16="http://schemas.microsoft.com/office/drawing/2014/main" id="{96EB243C-155F-43E7-F149-916FCFA54F3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1C95F30-A8D5-3A81-9D5A-30C2F281470F}"/>
              </a:ext>
            </a:extLst>
          </p:cNvPr>
          <p:cNvSpPr>
            <a:spLocks noGrp="1"/>
          </p:cNvSpPr>
          <p:nvPr>
            <p:ph type="sldNum" sz="quarter" idx="12"/>
          </p:nvPr>
        </p:nvSpPr>
        <p:spPr/>
        <p:txBody>
          <a:bodyPr/>
          <a:lstStyle>
            <a:lvl1pPr>
              <a:defRPr/>
            </a:lvl1pPr>
          </a:lstStyle>
          <a:p>
            <a:fld id="{0D1E052E-E071-3046-A0AC-D4AAB1B098FC}" type="slidenum">
              <a:rPr lang="en-GB" altLang="en-US"/>
              <a:pPr/>
              <a:t>‹#›</a:t>
            </a:fld>
            <a:endParaRPr lang="en-GB" altLang="en-US"/>
          </a:p>
        </p:txBody>
      </p:sp>
    </p:spTree>
    <p:extLst>
      <p:ext uri="{BB962C8B-B14F-4D97-AF65-F5344CB8AC3E}">
        <p14:creationId xmlns:p14="http://schemas.microsoft.com/office/powerpoint/2010/main" val="2247357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E60B664-C23F-7D9E-F52F-3AB709481275}"/>
              </a:ext>
            </a:extLst>
          </p:cNvPr>
          <p:cNvSpPr>
            <a:spLocks noGrp="1"/>
          </p:cNvSpPr>
          <p:nvPr>
            <p:ph type="dt" sz="half" idx="10"/>
          </p:nvPr>
        </p:nvSpPr>
        <p:spPr/>
        <p:txBody>
          <a:bodyPr/>
          <a:lstStyle>
            <a:lvl1pPr>
              <a:defRPr/>
            </a:lvl1pPr>
          </a:lstStyle>
          <a:p>
            <a:pPr>
              <a:defRPr/>
            </a:pPr>
            <a:fld id="{DCD7BA15-767A-4744-A41A-AEE825DF4E4A}"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B2A23B2A-0AD2-A493-EFE5-71CAE0169690}"/>
              </a:ext>
            </a:extLst>
          </p:cNvPr>
          <p:cNvSpPr>
            <a:spLocks noGrp="1"/>
          </p:cNvSpPr>
          <p:nvPr>
            <p:ph type="sldNum" sz="quarter" idx="11"/>
          </p:nvPr>
        </p:nvSpPr>
        <p:spPr/>
        <p:txBody>
          <a:bodyPr/>
          <a:lstStyle>
            <a:lvl1pPr>
              <a:defRPr/>
            </a:lvl1pPr>
          </a:lstStyle>
          <a:p>
            <a:fld id="{52024245-D7E7-B843-963F-6F709659EB35}" type="slidenum">
              <a:rPr lang="en-GB" altLang="en-US"/>
              <a:pPr/>
              <a:t>‹#›</a:t>
            </a:fld>
            <a:endParaRPr lang="en-GB" altLang="en-US"/>
          </a:p>
        </p:txBody>
      </p:sp>
    </p:spTree>
    <p:extLst>
      <p:ext uri="{BB962C8B-B14F-4D97-AF65-F5344CB8AC3E}">
        <p14:creationId xmlns:p14="http://schemas.microsoft.com/office/powerpoint/2010/main" val="1679216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916D598-2EF6-519D-ACC6-767A9197FFC1}"/>
              </a:ext>
            </a:extLst>
          </p:cNvPr>
          <p:cNvSpPr>
            <a:spLocks noGrp="1"/>
          </p:cNvSpPr>
          <p:nvPr>
            <p:ph type="dt" sz="half" idx="10"/>
          </p:nvPr>
        </p:nvSpPr>
        <p:spPr/>
        <p:txBody>
          <a:bodyPr/>
          <a:lstStyle>
            <a:lvl1pPr>
              <a:defRPr/>
            </a:lvl1pPr>
          </a:lstStyle>
          <a:p>
            <a:pPr>
              <a:defRPr/>
            </a:pPr>
            <a:fld id="{B0181674-733C-1745-A0AE-EF49C502ADF3}"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176EDCAE-946B-48DD-3193-D3BD311A61EC}"/>
              </a:ext>
            </a:extLst>
          </p:cNvPr>
          <p:cNvSpPr>
            <a:spLocks noGrp="1"/>
          </p:cNvSpPr>
          <p:nvPr>
            <p:ph type="sldNum" sz="quarter" idx="11"/>
          </p:nvPr>
        </p:nvSpPr>
        <p:spPr/>
        <p:txBody>
          <a:bodyPr/>
          <a:lstStyle>
            <a:lvl1pPr>
              <a:defRPr/>
            </a:lvl1pPr>
          </a:lstStyle>
          <a:p>
            <a:fld id="{2B1CF5EE-5A30-D44E-BA06-D30D18965E41}" type="slidenum">
              <a:rPr lang="en-GB" altLang="en-US"/>
              <a:pPr/>
              <a:t>‹#›</a:t>
            </a:fld>
            <a:endParaRPr lang="en-GB" altLang="en-US"/>
          </a:p>
        </p:txBody>
      </p:sp>
    </p:spTree>
    <p:extLst>
      <p:ext uri="{BB962C8B-B14F-4D97-AF65-F5344CB8AC3E}">
        <p14:creationId xmlns:p14="http://schemas.microsoft.com/office/powerpoint/2010/main" val="240344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DFB2299-B239-6E95-806C-D37342FACA98}"/>
              </a:ext>
            </a:extLst>
          </p:cNvPr>
          <p:cNvSpPr>
            <a:spLocks noGrp="1"/>
          </p:cNvSpPr>
          <p:nvPr>
            <p:ph type="dt" sz="half" idx="10"/>
          </p:nvPr>
        </p:nvSpPr>
        <p:spPr/>
        <p:txBody>
          <a:bodyPr/>
          <a:lstStyle>
            <a:lvl1pPr>
              <a:defRPr/>
            </a:lvl1pPr>
          </a:lstStyle>
          <a:p>
            <a:pPr>
              <a:defRPr/>
            </a:pPr>
            <a:fld id="{87267E1D-8407-7B4F-862E-FDA3463A959C}" type="datetime1">
              <a:rPr lang="en-GB" altLang="en-US"/>
              <a:pPr>
                <a:defRPr/>
              </a:pPr>
              <a:t>02/07/2024</a:t>
            </a:fld>
            <a:endParaRPr lang="en-GB" altLang="en-US"/>
          </a:p>
        </p:txBody>
      </p:sp>
      <p:sp>
        <p:nvSpPr>
          <p:cNvPr id="8" name="Slide Number Placeholder 5">
            <a:extLst>
              <a:ext uri="{FF2B5EF4-FFF2-40B4-BE49-F238E27FC236}">
                <a16:creationId xmlns:a16="http://schemas.microsoft.com/office/drawing/2014/main" id="{F89B7D9A-9E43-0A1C-AD57-ADC4C84146CC}"/>
              </a:ext>
            </a:extLst>
          </p:cNvPr>
          <p:cNvSpPr>
            <a:spLocks noGrp="1"/>
          </p:cNvSpPr>
          <p:nvPr>
            <p:ph type="sldNum" sz="quarter" idx="11"/>
          </p:nvPr>
        </p:nvSpPr>
        <p:spPr/>
        <p:txBody>
          <a:bodyPr/>
          <a:lstStyle>
            <a:lvl1pPr>
              <a:defRPr/>
            </a:lvl1pPr>
          </a:lstStyle>
          <a:p>
            <a:fld id="{29CE8366-A24F-9C44-B499-34189C0613B0}" type="slidenum">
              <a:rPr lang="en-GB" altLang="en-US"/>
              <a:pPr/>
              <a:t>‹#›</a:t>
            </a:fld>
            <a:endParaRPr lang="en-GB" altLang="en-US"/>
          </a:p>
        </p:txBody>
      </p:sp>
    </p:spTree>
    <p:extLst>
      <p:ext uri="{BB962C8B-B14F-4D97-AF65-F5344CB8AC3E}">
        <p14:creationId xmlns:p14="http://schemas.microsoft.com/office/powerpoint/2010/main" val="3911712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6887313-E2BD-7A27-5550-98B787B0611B}"/>
              </a:ext>
            </a:extLst>
          </p:cNvPr>
          <p:cNvSpPr>
            <a:spLocks noGrp="1"/>
          </p:cNvSpPr>
          <p:nvPr>
            <p:ph type="dt" sz="half" idx="10"/>
          </p:nvPr>
        </p:nvSpPr>
        <p:spPr/>
        <p:txBody>
          <a:bodyPr/>
          <a:lstStyle>
            <a:lvl1pPr>
              <a:defRPr/>
            </a:lvl1pPr>
          </a:lstStyle>
          <a:p>
            <a:pPr>
              <a:defRPr/>
            </a:pPr>
            <a:fld id="{930A995C-27CD-A840-976D-BD6C9802E53A}" type="datetime1">
              <a:rPr lang="en-GB" altLang="en-US"/>
              <a:pPr>
                <a:defRPr/>
              </a:pPr>
              <a:t>02/07/2024</a:t>
            </a:fld>
            <a:endParaRPr lang="en-GB" altLang="en-US"/>
          </a:p>
        </p:txBody>
      </p:sp>
      <p:sp>
        <p:nvSpPr>
          <p:cNvPr id="4" name="Slide Number Placeholder 5">
            <a:extLst>
              <a:ext uri="{FF2B5EF4-FFF2-40B4-BE49-F238E27FC236}">
                <a16:creationId xmlns:a16="http://schemas.microsoft.com/office/drawing/2014/main" id="{4850923A-DD64-B8FA-0746-4BE95FD5C017}"/>
              </a:ext>
            </a:extLst>
          </p:cNvPr>
          <p:cNvSpPr>
            <a:spLocks noGrp="1"/>
          </p:cNvSpPr>
          <p:nvPr>
            <p:ph type="sldNum" sz="quarter" idx="11"/>
          </p:nvPr>
        </p:nvSpPr>
        <p:spPr/>
        <p:txBody>
          <a:bodyPr/>
          <a:lstStyle>
            <a:lvl1pPr>
              <a:defRPr/>
            </a:lvl1pPr>
          </a:lstStyle>
          <a:p>
            <a:fld id="{5E058492-695E-D64E-BE65-513CD02C2F28}" type="slidenum">
              <a:rPr lang="en-GB" altLang="en-US"/>
              <a:pPr/>
              <a:t>‹#›</a:t>
            </a:fld>
            <a:endParaRPr lang="en-GB" altLang="en-US"/>
          </a:p>
        </p:txBody>
      </p:sp>
    </p:spTree>
    <p:extLst>
      <p:ext uri="{BB962C8B-B14F-4D97-AF65-F5344CB8AC3E}">
        <p14:creationId xmlns:p14="http://schemas.microsoft.com/office/powerpoint/2010/main" val="1067532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81222FD-41DF-CE96-B43C-B97FB7F32791}"/>
              </a:ext>
            </a:extLst>
          </p:cNvPr>
          <p:cNvSpPr>
            <a:spLocks noGrp="1"/>
          </p:cNvSpPr>
          <p:nvPr>
            <p:ph type="dt" sz="half" idx="10"/>
          </p:nvPr>
        </p:nvSpPr>
        <p:spPr/>
        <p:txBody>
          <a:bodyPr/>
          <a:lstStyle>
            <a:lvl1pPr>
              <a:defRPr/>
            </a:lvl1pPr>
          </a:lstStyle>
          <a:p>
            <a:pPr>
              <a:defRPr/>
            </a:pPr>
            <a:fld id="{BBFFBE33-1906-EA46-BD25-812C3F7C57EE}" type="datetime1">
              <a:rPr lang="en-GB" altLang="en-US"/>
              <a:pPr>
                <a:defRPr/>
              </a:pPr>
              <a:t>02/07/2024</a:t>
            </a:fld>
            <a:endParaRPr lang="en-GB" altLang="en-US"/>
          </a:p>
        </p:txBody>
      </p:sp>
      <p:sp>
        <p:nvSpPr>
          <p:cNvPr id="3" name="Slide Number Placeholder 5">
            <a:extLst>
              <a:ext uri="{FF2B5EF4-FFF2-40B4-BE49-F238E27FC236}">
                <a16:creationId xmlns:a16="http://schemas.microsoft.com/office/drawing/2014/main" id="{719F09FB-0014-04B2-B45A-6FF14FAB63CC}"/>
              </a:ext>
            </a:extLst>
          </p:cNvPr>
          <p:cNvSpPr>
            <a:spLocks noGrp="1"/>
          </p:cNvSpPr>
          <p:nvPr>
            <p:ph type="sldNum" sz="quarter" idx="11"/>
          </p:nvPr>
        </p:nvSpPr>
        <p:spPr/>
        <p:txBody>
          <a:bodyPr/>
          <a:lstStyle>
            <a:lvl1pPr>
              <a:defRPr/>
            </a:lvl1pPr>
          </a:lstStyle>
          <a:p>
            <a:fld id="{248445A3-8C77-BF41-8413-5480DE41C8A7}" type="slidenum">
              <a:rPr lang="en-GB" altLang="en-US"/>
              <a:pPr/>
              <a:t>‹#›</a:t>
            </a:fld>
            <a:endParaRPr lang="en-GB" altLang="en-US"/>
          </a:p>
        </p:txBody>
      </p:sp>
    </p:spTree>
    <p:extLst>
      <p:ext uri="{BB962C8B-B14F-4D97-AF65-F5344CB8AC3E}">
        <p14:creationId xmlns:p14="http://schemas.microsoft.com/office/powerpoint/2010/main" val="625058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4A33293-B89F-CEE0-5E02-81C8121A0C0E}"/>
              </a:ext>
            </a:extLst>
          </p:cNvPr>
          <p:cNvSpPr>
            <a:spLocks noGrp="1"/>
          </p:cNvSpPr>
          <p:nvPr>
            <p:ph type="dt" sz="half" idx="10"/>
          </p:nvPr>
        </p:nvSpPr>
        <p:spPr/>
        <p:txBody>
          <a:bodyPr/>
          <a:lstStyle>
            <a:lvl1pPr>
              <a:defRPr/>
            </a:lvl1pPr>
          </a:lstStyle>
          <a:p>
            <a:pPr>
              <a:defRPr/>
            </a:pPr>
            <a:fld id="{77086492-2621-2540-AD38-42BF561718FB}"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B7E3C3AD-F578-1B0A-D0DC-C2626D385CA6}"/>
              </a:ext>
            </a:extLst>
          </p:cNvPr>
          <p:cNvSpPr>
            <a:spLocks noGrp="1"/>
          </p:cNvSpPr>
          <p:nvPr>
            <p:ph type="sldNum" sz="quarter" idx="11"/>
          </p:nvPr>
        </p:nvSpPr>
        <p:spPr/>
        <p:txBody>
          <a:bodyPr/>
          <a:lstStyle>
            <a:lvl1pPr>
              <a:defRPr/>
            </a:lvl1pPr>
          </a:lstStyle>
          <a:p>
            <a:fld id="{A06C6588-71A7-8949-8607-0E1980AD74B8}" type="slidenum">
              <a:rPr lang="en-GB" altLang="en-US"/>
              <a:pPr/>
              <a:t>‹#›</a:t>
            </a:fld>
            <a:endParaRPr lang="en-GB" altLang="en-US"/>
          </a:p>
        </p:txBody>
      </p:sp>
    </p:spTree>
    <p:extLst>
      <p:ext uri="{BB962C8B-B14F-4D97-AF65-F5344CB8AC3E}">
        <p14:creationId xmlns:p14="http://schemas.microsoft.com/office/powerpoint/2010/main" val="3234789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22E626B-D45C-A9B1-AAF0-D2AC8CBAA1DD}"/>
              </a:ext>
            </a:extLst>
          </p:cNvPr>
          <p:cNvSpPr>
            <a:spLocks noGrp="1"/>
          </p:cNvSpPr>
          <p:nvPr>
            <p:ph type="dt" sz="half" idx="10"/>
          </p:nvPr>
        </p:nvSpPr>
        <p:spPr/>
        <p:txBody>
          <a:bodyPr/>
          <a:lstStyle>
            <a:lvl1pPr>
              <a:defRPr/>
            </a:lvl1pPr>
          </a:lstStyle>
          <a:p>
            <a:pPr>
              <a:defRPr/>
            </a:pPr>
            <a:fld id="{FE221407-784E-894D-8BCE-C175001EB96C}"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FA14995D-29A7-2B06-2242-1EC4946E66A6}"/>
              </a:ext>
            </a:extLst>
          </p:cNvPr>
          <p:cNvSpPr>
            <a:spLocks noGrp="1"/>
          </p:cNvSpPr>
          <p:nvPr>
            <p:ph type="sldNum" sz="quarter" idx="11"/>
          </p:nvPr>
        </p:nvSpPr>
        <p:spPr/>
        <p:txBody>
          <a:bodyPr/>
          <a:lstStyle>
            <a:lvl1pPr>
              <a:defRPr/>
            </a:lvl1pPr>
          </a:lstStyle>
          <a:p>
            <a:fld id="{CAE6A0B1-2D57-D842-981C-7B488878536E}" type="slidenum">
              <a:rPr lang="en-GB" altLang="en-US"/>
              <a:pPr/>
              <a:t>‹#›</a:t>
            </a:fld>
            <a:endParaRPr lang="en-GB" altLang="en-US"/>
          </a:p>
        </p:txBody>
      </p:sp>
    </p:spTree>
    <p:extLst>
      <p:ext uri="{BB962C8B-B14F-4D97-AF65-F5344CB8AC3E}">
        <p14:creationId xmlns:p14="http://schemas.microsoft.com/office/powerpoint/2010/main" val="250884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A06B9A-9AC7-1755-F23B-6203A2A702DD}"/>
              </a:ext>
            </a:extLst>
          </p:cNvPr>
          <p:cNvSpPr>
            <a:spLocks noGrp="1"/>
          </p:cNvSpPr>
          <p:nvPr>
            <p:ph type="dt" sz="half" idx="10"/>
          </p:nvPr>
        </p:nvSpPr>
        <p:spPr/>
        <p:txBody>
          <a:bodyPr/>
          <a:lstStyle>
            <a:lvl1pPr>
              <a:defRPr/>
            </a:lvl1pPr>
          </a:lstStyle>
          <a:p>
            <a:pPr>
              <a:defRPr/>
            </a:pPr>
            <a:fld id="{A9E49A6C-08E7-AC4A-9673-D7B0C07FF7E9}"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6112214C-EFAE-27AE-3483-BCF87FB5C0C7}"/>
              </a:ext>
            </a:extLst>
          </p:cNvPr>
          <p:cNvSpPr>
            <a:spLocks noGrp="1"/>
          </p:cNvSpPr>
          <p:nvPr>
            <p:ph type="sldNum" sz="quarter" idx="11"/>
          </p:nvPr>
        </p:nvSpPr>
        <p:spPr/>
        <p:txBody>
          <a:bodyPr/>
          <a:lstStyle>
            <a:lvl1pPr>
              <a:defRPr/>
            </a:lvl1pPr>
          </a:lstStyle>
          <a:p>
            <a:fld id="{A7E63B6D-6788-4A4D-9501-812C9AC2E01C}" type="slidenum">
              <a:rPr lang="en-GB" altLang="en-US"/>
              <a:pPr/>
              <a:t>‹#›</a:t>
            </a:fld>
            <a:endParaRPr lang="en-GB" altLang="en-US"/>
          </a:p>
        </p:txBody>
      </p:sp>
    </p:spTree>
    <p:extLst>
      <p:ext uri="{BB962C8B-B14F-4D97-AF65-F5344CB8AC3E}">
        <p14:creationId xmlns:p14="http://schemas.microsoft.com/office/powerpoint/2010/main" val="3341351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5DAE69-FE23-8F77-CA15-5F9DAC14DA52}"/>
              </a:ext>
            </a:extLst>
          </p:cNvPr>
          <p:cNvSpPr>
            <a:spLocks noGrp="1"/>
          </p:cNvSpPr>
          <p:nvPr>
            <p:ph type="dt" sz="half" idx="10"/>
          </p:nvPr>
        </p:nvSpPr>
        <p:spPr/>
        <p:txBody>
          <a:bodyPr/>
          <a:lstStyle>
            <a:lvl1pPr>
              <a:defRPr/>
            </a:lvl1pPr>
          </a:lstStyle>
          <a:p>
            <a:pPr>
              <a:defRPr/>
            </a:pPr>
            <a:fld id="{ACF0E33F-ADB3-B745-A4AE-6DC873C0858F}"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B7E9D550-85D1-819F-CEA6-7A1D3B6DC438}"/>
              </a:ext>
            </a:extLst>
          </p:cNvPr>
          <p:cNvSpPr>
            <a:spLocks noGrp="1"/>
          </p:cNvSpPr>
          <p:nvPr>
            <p:ph type="sldNum" sz="quarter" idx="11"/>
          </p:nvPr>
        </p:nvSpPr>
        <p:spPr/>
        <p:txBody>
          <a:bodyPr/>
          <a:lstStyle>
            <a:lvl1pPr>
              <a:defRPr/>
            </a:lvl1pPr>
          </a:lstStyle>
          <a:p>
            <a:fld id="{E437D0DA-2EE4-984F-8F7F-7B719A6E90C3}" type="slidenum">
              <a:rPr lang="en-GB" altLang="en-US"/>
              <a:pPr/>
              <a:t>‹#›</a:t>
            </a:fld>
            <a:endParaRPr lang="en-GB" altLang="en-US"/>
          </a:p>
        </p:txBody>
      </p:sp>
    </p:spTree>
    <p:extLst>
      <p:ext uri="{BB962C8B-B14F-4D97-AF65-F5344CB8AC3E}">
        <p14:creationId xmlns:p14="http://schemas.microsoft.com/office/powerpoint/2010/main" val="36981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DD0A77B8-0213-811A-6027-5ADBBE6E328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61963" y="643413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3" name="Text Placeholder 2"/>
          <p:cNvSpPr>
            <a:spLocks noGrp="1"/>
          </p:cNvSpPr>
          <p:nvPr>
            <p:ph type="body" sz="quarter" idx="16"/>
          </p:nvPr>
        </p:nvSpPr>
        <p:spPr>
          <a:xfrm>
            <a:off x="1828800" y="6446520"/>
            <a:ext cx="6858000" cy="274320"/>
          </a:xfrm>
        </p:spPr>
        <p:txBody>
          <a:bodyPr anchor="ctr"/>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a:t>Edit Master text styles</a:t>
            </a:r>
          </a:p>
        </p:txBody>
      </p:sp>
    </p:spTree>
    <p:extLst>
      <p:ext uri="{BB962C8B-B14F-4D97-AF65-F5344CB8AC3E}">
        <p14:creationId xmlns:p14="http://schemas.microsoft.com/office/powerpoint/2010/main" val="3013383365"/>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A1384E52-3DE9-2654-ACEC-62AC12E68408}"/>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FDDBFBE9-07C5-D9DF-402E-7EEF68B7C95C}"/>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7/2/24</a:t>
            </a:fld>
            <a:endParaRPr lang="en-US" dirty="0"/>
          </a:p>
        </p:txBody>
      </p:sp>
      <p:sp>
        <p:nvSpPr>
          <p:cNvPr id="5" name="Slide Number Placeholder 5">
            <a:extLst>
              <a:ext uri="{FF2B5EF4-FFF2-40B4-BE49-F238E27FC236}">
                <a16:creationId xmlns:a16="http://schemas.microsoft.com/office/drawing/2014/main" id="{F6DC8F7D-3F83-2DC2-C3EB-3A6909BE621F}"/>
              </a:ext>
            </a:extLst>
          </p:cNvPr>
          <p:cNvSpPr>
            <a:spLocks noGrp="1"/>
          </p:cNvSpPr>
          <p:nvPr>
            <p:ph type="sldNum" sz="quarter" idx="12"/>
          </p:nvPr>
        </p:nvSpPr>
        <p:spPr/>
        <p:txBody>
          <a:bodyPr/>
          <a:lstStyle>
            <a:lvl1pPr>
              <a:defRPr/>
            </a:lvl1pPr>
          </a:lstStyle>
          <a:p>
            <a:fld id="{D3AE529B-29F7-2B45-9D75-969F9FE7DB05}" type="slidenum">
              <a:rPr lang="en-US" altLang="en-US"/>
              <a:pPr/>
              <a:t>‹#›</a:t>
            </a:fld>
            <a:endParaRPr lang="en-US" altLang="en-US"/>
          </a:p>
        </p:txBody>
      </p:sp>
    </p:spTree>
    <p:extLst>
      <p:ext uri="{BB962C8B-B14F-4D97-AF65-F5344CB8AC3E}">
        <p14:creationId xmlns:p14="http://schemas.microsoft.com/office/powerpoint/2010/main" val="36138854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6BF9C15F-93A4-FD63-4E2D-4340F913F190}"/>
              </a:ext>
            </a:extLst>
          </p:cNvPr>
          <p:cNvSpPr>
            <a:spLocks noGrp="1"/>
          </p:cNvSpPr>
          <p:nvPr>
            <p:ph type="ftr" sz="quarter" idx="14"/>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4E06DE0D-48EC-63D4-ED6F-D2F832F40979}"/>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7/2/24</a:t>
            </a:fld>
            <a:endParaRPr lang="en-US" dirty="0"/>
          </a:p>
        </p:txBody>
      </p:sp>
      <p:sp>
        <p:nvSpPr>
          <p:cNvPr id="5" name="Slide Number Placeholder 5">
            <a:extLst>
              <a:ext uri="{FF2B5EF4-FFF2-40B4-BE49-F238E27FC236}">
                <a16:creationId xmlns:a16="http://schemas.microsoft.com/office/drawing/2014/main" id="{BE722429-2665-FDDD-D4F0-FBBDF5EEE924}"/>
              </a:ext>
            </a:extLst>
          </p:cNvPr>
          <p:cNvSpPr>
            <a:spLocks noGrp="1"/>
          </p:cNvSpPr>
          <p:nvPr>
            <p:ph type="sldNum" sz="quarter" idx="16"/>
          </p:nvPr>
        </p:nvSpPr>
        <p:spPr/>
        <p:txBody>
          <a:bodyPr/>
          <a:lstStyle>
            <a:lvl1pPr>
              <a:defRPr/>
            </a:lvl1pPr>
          </a:lstStyle>
          <a:p>
            <a:fld id="{FDB2E77A-1D24-6143-804A-401F7FDBBE38}" type="slidenum">
              <a:rPr lang="en-US" altLang="en-US"/>
              <a:pPr/>
              <a:t>‹#›</a:t>
            </a:fld>
            <a:endParaRPr lang="en-US" altLang="en-US"/>
          </a:p>
        </p:txBody>
      </p:sp>
    </p:spTree>
    <p:extLst>
      <p:ext uri="{BB962C8B-B14F-4D97-AF65-F5344CB8AC3E}">
        <p14:creationId xmlns:p14="http://schemas.microsoft.com/office/powerpoint/2010/main" val="569360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6B63AD2-1BF0-C95D-B08C-B9B640A1735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F5E985B-74A7-BCBC-D6A9-7AFE3A39E31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58330C-9632-0D47-9F74-AE8361A5C445}"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B662745-A94F-2645-82E3-CD3E318C0BAF}"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2" r:id="rId1"/>
    <p:sldLayoutId id="2147483923"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 id="2147483924" r:id="rId12"/>
    <p:sldLayoutId id="2147483925" r:id="rId13"/>
    <p:sldLayoutId id="2147483926"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eXDNkwIeOq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84E7CF0D-450B-5DA4-6786-834F605F0D1D}"/>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8434" name="Subtitle 4">
            <a:extLst>
              <a:ext uri="{FF2B5EF4-FFF2-40B4-BE49-F238E27FC236}">
                <a16:creationId xmlns:a16="http://schemas.microsoft.com/office/drawing/2014/main" id="{2D16F3CF-48AD-79A2-7E1C-06E05AD9DAF3}"/>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4</a:t>
            </a:r>
          </a:p>
          <a:p>
            <a:pPr eaLnBrk="1" hangingPunct="1"/>
            <a:r>
              <a:rPr lang="en-US" altLang="en-US" b="1" i="1" dirty="0">
                <a:solidFill>
                  <a:schemeClr val="tx1"/>
                </a:solidFill>
              </a:rPr>
              <a:t>Session 1</a:t>
            </a:r>
          </a:p>
          <a:p>
            <a:r>
              <a:rPr lang="en-US" altLang="en-US" sz="2800" b="1" i="1" dirty="0">
                <a:solidFill>
                  <a:schemeClr val="tx1"/>
                </a:solidFill>
                <a:ea typeface="Verdana" panose="020B0604030504040204" pitchFamily="34" charset="0"/>
                <a:cs typeface="Arial" panose="020B0604020202020204" pitchFamily="34" charset="0"/>
              </a:rPr>
              <a:t>Transformational and transactional leadership</a:t>
            </a:r>
            <a:endParaRPr lang="en-GB" altLang="en-US" dirty="0">
              <a:solidFill>
                <a:schemeClr val="tx1"/>
              </a:solidFill>
            </a:endParaRP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02/07/2024</a:t>
            </a:fld>
            <a:endParaRPr lang="en-GB" altLang="en-US"/>
          </a:p>
        </p:txBody>
      </p:sp>
      <p:sp>
        <p:nvSpPr>
          <p:cNvPr id="18436" name="Slide Number Placeholder 5">
            <a:extLst>
              <a:ext uri="{FF2B5EF4-FFF2-40B4-BE49-F238E27FC236}">
                <a16:creationId xmlns:a16="http://schemas.microsoft.com/office/drawing/2014/main" id="{B3781880-D8C4-C8E7-5BD8-EE812EA817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800740C-B4B8-F443-B8E4-860C833F242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E49E3414-46BF-5302-2228-75635EADC9B6}"/>
              </a:ext>
            </a:extLst>
          </p:cNvPr>
          <p:cNvSpPr>
            <a:spLocks noGrp="1"/>
          </p:cNvSpPr>
          <p:nvPr>
            <p:ph type="title"/>
          </p:nvPr>
        </p:nvSpPr>
        <p:spPr>
          <a:xfrm>
            <a:off x="457200" y="215900"/>
            <a:ext cx="8229600" cy="622300"/>
          </a:xfrm>
        </p:spPr>
        <p:txBody>
          <a:bodyPr/>
          <a:lstStyle/>
          <a:p>
            <a:r>
              <a:rPr lang="en-US" altLang="en-US"/>
              <a:t>Organizational Behavior</a:t>
            </a:r>
          </a:p>
        </p:txBody>
      </p:sp>
      <p:sp>
        <p:nvSpPr>
          <p:cNvPr id="19458" name="Text Placeholder 2">
            <a:extLst>
              <a:ext uri="{FF2B5EF4-FFF2-40B4-BE49-F238E27FC236}">
                <a16:creationId xmlns:a16="http://schemas.microsoft.com/office/drawing/2014/main" id="{1CF70B52-FEC2-3C82-5059-6D47FE01834E}"/>
              </a:ext>
            </a:extLst>
          </p:cNvPr>
          <p:cNvSpPr>
            <a:spLocks noGrp="1"/>
          </p:cNvSpPr>
          <p:nvPr>
            <p:ph type="body" sz="quarter" idx="13"/>
          </p:nvPr>
        </p:nvSpPr>
        <p:spPr>
          <a:xfrm>
            <a:off x="457200" y="815975"/>
            <a:ext cx="8229600" cy="479425"/>
          </a:xfrm>
        </p:spPr>
        <p:txBody>
          <a:bodyPr/>
          <a:lstStyle/>
          <a:p>
            <a:pPr>
              <a:spcBef>
                <a:spcPct val="0"/>
              </a:spcBef>
            </a:pPr>
            <a:r>
              <a:rPr lang="en-US" altLang="en-US"/>
              <a:t>Updated Eighteenth Edition, Global Edition</a:t>
            </a:r>
          </a:p>
        </p:txBody>
      </p:sp>
      <p:sp>
        <p:nvSpPr>
          <p:cNvPr id="19459" name="Text Placeholder 5">
            <a:extLst>
              <a:ext uri="{FF2B5EF4-FFF2-40B4-BE49-F238E27FC236}">
                <a16:creationId xmlns:a16="http://schemas.microsoft.com/office/drawing/2014/main" id="{9B67FAFC-80AF-FC18-EFB4-69FCE7B9F4B5}"/>
              </a:ext>
            </a:extLst>
          </p:cNvPr>
          <p:cNvSpPr>
            <a:spLocks noGrp="1"/>
          </p:cNvSpPr>
          <p:nvPr>
            <p:ph type="body" sz="quarter" idx="16"/>
          </p:nvPr>
        </p:nvSpPr>
        <p:spPr>
          <a:xfrm>
            <a:off x="1828800" y="6446838"/>
            <a:ext cx="6858000" cy="274637"/>
          </a:xfrm>
        </p:spPr>
        <p:txBody>
          <a:bodyPr/>
          <a:lstStyle/>
          <a:p>
            <a:r>
              <a:rPr lang="en-US"/>
              <a:t>Copyright © 2022 Pearson Education Ltd. All Rights Reserved.</a:t>
            </a:r>
          </a:p>
        </p:txBody>
      </p:sp>
      <p:pic>
        <p:nvPicPr>
          <p:cNvPr id="19460" name="Picture 8">
            <a:extLst>
              <a:ext uri="{FF2B5EF4-FFF2-40B4-BE49-F238E27FC236}">
                <a16:creationId xmlns:a16="http://schemas.microsoft.com/office/drawing/2014/main" id="{A800FEC1-7912-4125-355C-625092EEC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188" y="1292225"/>
            <a:ext cx="3836987" cy="494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 Placeholder 4">
            <a:extLst>
              <a:ext uri="{FF2B5EF4-FFF2-40B4-BE49-F238E27FC236}">
                <a16:creationId xmlns:a16="http://schemas.microsoft.com/office/drawing/2014/main" id="{47BED168-4B0F-D65B-C36A-2D89DE749B03}"/>
              </a:ext>
            </a:extLst>
          </p:cNvPr>
          <p:cNvSpPr txBox="1">
            <a:spLocks/>
          </p:cNvSpPr>
          <p:nvPr/>
        </p:nvSpPr>
        <p:spPr bwMode="auto">
          <a:xfrm>
            <a:off x="4572000" y="1292225"/>
            <a:ext cx="4338638" cy="292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a:spcBef>
                <a:spcPct val="20000"/>
              </a:spcBef>
              <a:buFont typeface="Arial" panose="020B0604020202020204" pitchFamily="34" charset="0"/>
              <a:buChar char="–"/>
              <a:defRPr sz="2800">
                <a:solidFill>
                  <a:schemeClr val="tx1"/>
                </a:solidFill>
                <a:latin typeface="Myriad Pro"/>
              </a:defRPr>
            </a:lvl2pPr>
            <a:lvl3pPr>
              <a:spcBef>
                <a:spcPct val="20000"/>
              </a:spcBef>
              <a:buFont typeface="Arial" panose="020B0604020202020204" pitchFamily="34" charset="0"/>
              <a:buChar char="•"/>
              <a:defRPr sz="2400">
                <a:solidFill>
                  <a:schemeClr val="tx1"/>
                </a:solidFill>
                <a:latin typeface="Myriad Pro"/>
              </a:defRPr>
            </a:lvl3pPr>
            <a:lvl4pPr>
              <a:spcBef>
                <a:spcPct val="20000"/>
              </a:spcBef>
              <a:buFont typeface="Arial" panose="020B0604020202020204" pitchFamily="34" charset="0"/>
              <a:buChar char="–"/>
              <a:defRPr sz="2000">
                <a:solidFill>
                  <a:schemeClr val="tx1"/>
                </a:solidFill>
                <a:latin typeface="Myriad Pro"/>
              </a:defRPr>
            </a:lvl4pPr>
            <a:lvl5pPr>
              <a:spcBef>
                <a:spcPct val="20000"/>
              </a:spcBef>
              <a:buFont typeface="Arial" panose="020B0604020202020204" pitchFamily="34" charset="0"/>
              <a:buChar char="»"/>
              <a:defRPr sz="2000">
                <a:solidFill>
                  <a:schemeClr val="tx1"/>
                </a:solidFill>
                <a:latin typeface="Myriad Pro"/>
              </a:defRPr>
            </a:lvl5pPr>
            <a:lvl6pPr marL="4572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9144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1371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1828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 typeface="Arial" panose="020B0604020202020204" pitchFamily="34" charset="0"/>
              <a:buNone/>
            </a:pPr>
            <a:endParaRPr lang="en-US" altLang="en-US" sz="2200"/>
          </a:p>
          <a:p>
            <a:pPr>
              <a:spcBef>
                <a:spcPct val="0"/>
              </a:spcBef>
              <a:buFont typeface="Arial" panose="020B0604020202020204" pitchFamily="34" charset="0"/>
              <a:buNone/>
            </a:pPr>
            <a:r>
              <a:rPr lang="en-US" altLang="en-US" sz="2200"/>
              <a:t>Book available in:</a:t>
            </a:r>
          </a:p>
          <a:p>
            <a:pPr>
              <a:spcBef>
                <a:spcPct val="0"/>
              </a:spcBef>
              <a:buFont typeface="Arial" panose="020B0604020202020204" pitchFamily="34" charset="0"/>
              <a:buNone/>
            </a:pPr>
            <a:endParaRPr lang="en-US" altLang="en-US" sz="2200"/>
          </a:p>
          <a:p>
            <a:pPr>
              <a:spcBef>
                <a:spcPct val="0"/>
              </a:spcBef>
              <a:buFont typeface="Arial" panose="020B0604020202020204" pitchFamily="34" charset="0"/>
              <a:buNone/>
            </a:pPr>
            <a:r>
              <a:rPr lang="en-US" altLang="en-US" sz="2200"/>
              <a:t>https://librarysearch.uwtsd.ac.uk/discovery/fulldisplay?docid=alma99100489402202421&amp;context=L&amp;vid=44WHELF_UWTSD:44WHELF_UWTSD_VU1&amp;lang=en&amp;search_scope=MyInst_and_CI&amp;adaptor=Local%20Search%20Engine&amp;isFrbr=true&amp;tab=Everything&amp;query=any,contains,organizational%20behavior&amp;offset=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29682815-C3F5-54A8-57EF-9A6E83A5FAD7}"/>
              </a:ext>
            </a:extLst>
          </p:cNvPr>
          <p:cNvSpPr>
            <a:spLocks noGrp="1"/>
          </p:cNvSpPr>
          <p:nvPr>
            <p:ph type="title"/>
          </p:nvPr>
        </p:nvSpPr>
        <p:spPr/>
        <p:txBody>
          <a:bodyPr/>
          <a:lstStyle/>
          <a:p>
            <a:r>
              <a:rPr lang="en-US" altLang="en-US" sz="3600" b="1" dirty="0"/>
              <a:t>Learning Objectives</a:t>
            </a:r>
            <a:endParaRPr lang="en-IN" altLang="en-US" sz="3600" b="1" dirty="0"/>
          </a:p>
        </p:txBody>
      </p:sp>
      <p:sp>
        <p:nvSpPr>
          <p:cNvPr id="21506" name="Content Placeholder 4">
            <a:extLst>
              <a:ext uri="{FF2B5EF4-FFF2-40B4-BE49-F238E27FC236}">
                <a16:creationId xmlns:a16="http://schemas.microsoft.com/office/drawing/2014/main" id="{5FECB4D3-2E50-1548-9326-3771190AD974}"/>
              </a:ext>
            </a:extLst>
          </p:cNvPr>
          <p:cNvSpPr>
            <a:spLocks noGrp="1"/>
          </p:cNvSpPr>
          <p:nvPr>
            <p:ph idx="1"/>
          </p:nvPr>
        </p:nvSpPr>
        <p:spPr>
          <a:xfrm>
            <a:off x="457200" y="1600200"/>
            <a:ext cx="8229600" cy="3916363"/>
          </a:xfrm>
        </p:spPr>
        <p:txBody>
          <a:bodyPr/>
          <a:lstStyle/>
          <a:p>
            <a:pPr>
              <a:buClr>
                <a:schemeClr val="bg2"/>
              </a:buClr>
              <a:buFontTx/>
              <a:buChar char="-"/>
              <a:defRPr/>
            </a:pPr>
            <a:r>
              <a:rPr lang="en-US" altLang="en-US" sz="2400" dirty="0"/>
              <a:t>Transformational and transactional leadership </a:t>
            </a:r>
          </a:p>
          <a:p>
            <a:pPr lvl="1">
              <a:buClr>
                <a:schemeClr val="bg2"/>
              </a:buClr>
              <a:buFontTx/>
              <a:buChar char="-"/>
              <a:defRPr/>
            </a:pPr>
            <a:r>
              <a:rPr lang="en-US" altLang="en-US" sz="2000" dirty="0">
                <a:solidFill>
                  <a:schemeClr val="tx1">
                    <a:lumMod val="95000"/>
                    <a:lumOff val="5000"/>
                  </a:schemeClr>
                </a:solidFill>
              </a:rPr>
              <a:t>Transformational leadership</a:t>
            </a:r>
          </a:p>
          <a:p>
            <a:pPr lvl="1">
              <a:buClr>
                <a:schemeClr val="bg2"/>
              </a:buClr>
              <a:buFontTx/>
              <a:buChar char="-"/>
              <a:defRPr/>
            </a:pPr>
            <a:r>
              <a:rPr lang="en-US" altLang="en-US" sz="2000" dirty="0">
                <a:solidFill>
                  <a:schemeClr val="tx1">
                    <a:lumMod val="95000"/>
                    <a:lumOff val="5000"/>
                  </a:schemeClr>
                </a:solidFill>
              </a:rPr>
              <a:t>Transformational leadership characteristics</a:t>
            </a:r>
          </a:p>
          <a:p>
            <a:pPr lvl="1">
              <a:buClr>
                <a:schemeClr val="bg2"/>
              </a:buClr>
              <a:buFontTx/>
              <a:buChar char="-"/>
              <a:defRPr/>
            </a:pPr>
            <a:r>
              <a:rPr lang="en-US" altLang="en-US" sz="2000" dirty="0">
                <a:solidFill>
                  <a:schemeClr val="tx1">
                    <a:lumMod val="95000"/>
                    <a:lumOff val="5000"/>
                  </a:schemeClr>
                </a:solidFill>
              </a:rPr>
              <a:t>Transformational versus charismatic leadership</a:t>
            </a:r>
          </a:p>
          <a:p>
            <a:pPr>
              <a:buClr>
                <a:schemeClr val="bg2"/>
              </a:buClr>
              <a:buFontTx/>
              <a:buChar char="-"/>
              <a:defRPr/>
            </a:pPr>
            <a:r>
              <a:rPr lang="en-US" altLang="en-US" sz="2400" dirty="0">
                <a:solidFill>
                  <a:schemeClr val="tx1">
                    <a:lumMod val="95000"/>
                    <a:lumOff val="5000"/>
                  </a:schemeClr>
                </a:solidFill>
              </a:rPr>
              <a:t>Transactional leadership </a:t>
            </a:r>
          </a:p>
          <a:p>
            <a:pPr lvl="1">
              <a:buClr>
                <a:schemeClr val="bg2"/>
              </a:buClr>
              <a:buFontTx/>
              <a:buChar char="-"/>
              <a:defRPr/>
            </a:pPr>
            <a:r>
              <a:rPr lang="en-US" altLang="en-US" sz="2000" dirty="0">
                <a:solidFill>
                  <a:schemeClr val="tx1">
                    <a:lumMod val="95000"/>
                    <a:lumOff val="5000"/>
                  </a:schemeClr>
                </a:solidFill>
              </a:rPr>
              <a:t>Transactional leadership characteristics</a:t>
            </a:r>
          </a:p>
          <a:p>
            <a:pPr>
              <a:buClr>
                <a:schemeClr val="bg2"/>
              </a:buClr>
              <a:buFontTx/>
              <a:buChar char="-"/>
              <a:defRPr/>
            </a:pPr>
            <a:endParaRPr lang="en-US" altLang="en-US" sz="2400" b="1" dirty="0">
              <a:solidFill>
                <a:schemeClr val="tx1">
                  <a:lumMod val="95000"/>
                  <a:lumOff val="5000"/>
                </a:schemeClr>
              </a:solidFill>
            </a:endParaRPr>
          </a:p>
          <a:p>
            <a:pPr>
              <a:buClr>
                <a:schemeClr val="bg2"/>
              </a:buClr>
              <a:buFontTx/>
              <a:buChar char="-"/>
              <a:defRPr/>
            </a:pPr>
            <a:endParaRPr lang="en-US" altLang="en-US" sz="2400" b="1" dirty="0">
              <a:solidFill>
                <a:schemeClr val="tx1">
                  <a:lumMod val="95000"/>
                  <a:lumOff val="5000"/>
                </a:schemeClr>
              </a:solidFill>
            </a:endParaRPr>
          </a:p>
          <a:p>
            <a:pPr>
              <a:buClr>
                <a:schemeClr val="bg2"/>
              </a:buClr>
              <a:buFontTx/>
              <a:buChar char="-"/>
              <a:defRPr/>
            </a:pPr>
            <a:endParaRPr lang="en-US" altLang="en-US" sz="2400" b="1" dirty="0">
              <a:solidFill>
                <a:schemeClr val="tx1">
                  <a:lumMod val="95000"/>
                  <a:lumOff val="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3">
            <a:extLst>
              <a:ext uri="{FF2B5EF4-FFF2-40B4-BE49-F238E27FC236}">
                <a16:creationId xmlns:a16="http://schemas.microsoft.com/office/drawing/2014/main" id="{250E4A9B-4F34-2E52-6A18-5A21B9D9FC40}"/>
              </a:ext>
            </a:extLst>
          </p:cNvPr>
          <p:cNvSpPr>
            <a:spLocks noGrp="1"/>
          </p:cNvSpPr>
          <p:nvPr>
            <p:ph type="title"/>
          </p:nvPr>
        </p:nvSpPr>
        <p:spPr/>
        <p:txBody>
          <a:bodyPr/>
          <a:lstStyle/>
          <a:p>
            <a:r>
              <a:rPr lang="en-US" altLang="en-US" sz="3600" b="1" dirty="0"/>
              <a:t>Transformational leadership</a:t>
            </a:r>
          </a:p>
        </p:txBody>
      </p:sp>
      <p:sp>
        <p:nvSpPr>
          <p:cNvPr id="57346" name="Content Placeholder 2">
            <a:extLst>
              <a:ext uri="{FF2B5EF4-FFF2-40B4-BE49-F238E27FC236}">
                <a16:creationId xmlns:a16="http://schemas.microsoft.com/office/drawing/2014/main" id="{F1EF76E0-F1DE-588E-D800-18CD98BB8496}"/>
              </a:ext>
            </a:extLst>
          </p:cNvPr>
          <p:cNvSpPr>
            <a:spLocks noGrp="1"/>
          </p:cNvSpPr>
          <p:nvPr>
            <p:ph idx="1"/>
          </p:nvPr>
        </p:nvSpPr>
        <p:spPr>
          <a:xfrm>
            <a:off x="457200" y="1600200"/>
            <a:ext cx="8229600" cy="3916363"/>
          </a:xfrm>
        </p:spPr>
        <p:txBody>
          <a:bodyPr/>
          <a:lstStyle/>
          <a:p>
            <a:pPr marL="255588" lvl="1" indent="-255588">
              <a:spcBef>
                <a:spcPts val="1500"/>
              </a:spcBef>
              <a:buFont typeface="Arial" panose="020B0604020202020204" pitchFamily="34" charset="0"/>
              <a:buChar char="•"/>
            </a:pPr>
            <a:r>
              <a:rPr lang="en-US" altLang="en-US" sz="2400" dirty="0"/>
              <a:t>Transformational leadership focuses on inspiring and motivating followers to achieve higher levels of performance by appealing to their values and emotions.</a:t>
            </a:r>
          </a:p>
          <a:p>
            <a:pPr marL="255588" lvl="1" indent="-255588">
              <a:spcBef>
                <a:spcPts val="1500"/>
              </a:spcBef>
              <a:buFont typeface="Arial" panose="020B0604020202020204" pitchFamily="34" charset="0"/>
              <a:buChar char="•"/>
            </a:pPr>
            <a:r>
              <a:rPr lang="en-US" altLang="en-US" sz="2400" dirty="0"/>
              <a:t> This type of leadership involves fostering a vision for the future and encouraging innovation and change within an organization.</a:t>
            </a:r>
            <a:br>
              <a:rPr lang="en-US" altLang="en-US" sz="2400" dirty="0"/>
            </a:br>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30C354CC-7AB7-0610-9358-B2BC13301059}"/>
              </a:ext>
            </a:extLst>
          </p:cNvPr>
          <p:cNvSpPr>
            <a:spLocks noGrp="1"/>
          </p:cNvSpPr>
          <p:nvPr>
            <p:ph type="title"/>
          </p:nvPr>
        </p:nvSpPr>
        <p:spPr>
          <a:xfrm>
            <a:off x="457200" y="274638"/>
            <a:ext cx="8229600" cy="1143000"/>
          </a:xfrm>
        </p:spPr>
        <p:txBody>
          <a:bodyPr wrap="square" anchor="ctr">
            <a:normAutofit/>
          </a:bodyPr>
          <a:lstStyle/>
          <a:p>
            <a:r>
              <a:rPr lang="en-US" altLang="en-US" sz="3600" b="1" dirty="0"/>
              <a:t>Transformational Leadership </a:t>
            </a:r>
          </a:p>
        </p:txBody>
      </p:sp>
      <p:sp>
        <p:nvSpPr>
          <p:cNvPr id="53250" name="Content Placeholder 2">
            <a:extLst>
              <a:ext uri="{FF2B5EF4-FFF2-40B4-BE49-F238E27FC236}">
                <a16:creationId xmlns:a16="http://schemas.microsoft.com/office/drawing/2014/main" id="{DFD94AC2-DCA8-E1F7-98C1-242893378F50}"/>
              </a:ext>
            </a:extLst>
          </p:cNvPr>
          <p:cNvSpPr>
            <a:spLocks noGrp="1"/>
          </p:cNvSpPr>
          <p:nvPr>
            <p:ph sz="half" idx="1"/>
          </p:nvPr>
        </p:nvSpPr>
        <p:spPr>
          <a:xfrm>
            <a:off x="457200" y="1600201"/>
            <a:ext cx="4038600" cy="3989040"/>
          </a:xfrm>
        </p:spPr>
        <p:txBody>
          <a:bodyPr wrap="square" anchor="t">
            <a:normAutofit/>
          </a:bodyPr>
          <a:lstStyle/>
          <a:p>
            <a:pPr marL="255588" indent="-255588">
              <a:lnSpc>
                <a:spcPct val="90000"/>
              </a:lnSpc>
              <a:buSzTx/>
            </a:pPr>
            <a:r>
              <a:rPr lang="en-US" altLang="en-US" sz="2000"/>
              <a:t>How Transformational Leadership Works</a:t>
            </a:r>
          </a:p>
          <a:p>
            <a:pPr marL="739775" lvl="1">
              <a:lnSpc>
                <a:spcPct val="90000"/>
              </a:lnSpc>
            </a:pPr>
            <a:r>
              <a:rPr lang="en-US" altLang="en-US" sz="2000"/>
              <a:t>Creativity – theirs and others.</a:t>
            </a:r>
          </a:p>
          <a:p>
            <a:pPr marL="739775" lvl="1">
              <a:lnSpc>
                <a:spcPct val="90000"/>
              </a:lnSpc>
            </a:pPr>
            <a:r>
              <a:rPr lang="en-US" altLang="en-US" sz="2000" b="1"/>
              <a:t>Decentralization</a:t>
            </a:r>
            <a:r>
              <a:rPr lang="en-US" altLang="en-US" sz="2000"/>
              <a:t> of responsibility.</a:t>
            </a:r>
          </a:p>
          <a:p>
            <a:pPr marL="739775" lvl="1">
              <a:lnSpc>
                <a:spcPct val="90000"/>
              </a:lnSpc>
            </a:pPr>
            <a:r>
              <a:rPr lang="en-US" altLang="en-US" sz="2000"/>
              <a:t>Propensity to take risks.</a:t>
            </a:r>
          </a:p>
          <a:p>
            <a:pPr marL="739775" lvl="1">
              <a:lnSpc>
                <a:spcPct val="90000"/>
              </a:lnSpc>
            </a:pPr>
            <a:r>
              <a:rPr lang="en-US" altLang="en-US" sz="2000"/>
              <a:t>Compensation is geared toward long-term results.</a:t>
            </a:r>
          </a:p>
          <a:p>
            <a:pPr marL="739775" lvl="1">
              <a:lnSpc>
                <a:spcPct val="90000"/>
              </a:lnSpc>
            </a:pPr>
            <a:r>
              <a:rPr lang="en-US" altLang="en-US" sz="2000"/>
              <a:t>Greater agreement among top managers about the organization’s goals.</a:t>
            </a:r>
          </a:p>
        </p:txBody>
      </p:sp>
      <p:pic>
        <p:nvPicPr>
          <p:cNvPr id="1026" name="Picture 2" descr="Difference Between Centralization and ...">
            <a:extLst>
              <a:ext uri="{FF2B5EF4-FFF2-40B4-BE49-F238E27FC236}">
                <a16:creationId xmlns:a16="http://schemas.microsoft.com/office/drawing/2014/main" id="{5E267E8C-F933-ED8C-577D-1C0E4F6D5E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539474"/>
            <a:ext cx="4038600" cy="211049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53255" name="Date Placeholder 4">
            <a:extLst>
              <a:ext uri="{FF2B5EF4-FFF2-40B4-BE49-F238E27FC236}">
                <a16:creationId xmlns:a16="http://schemas.microsoft.com/office/drawing/2014/main" id="{221A94A0-5501-D6E5-CE6C-475209E06BD6}"/>
              </a:ext>
            </a:extLst>
          </p:cNvPr>
          <p:cNvSpPr>
            <a:spLocks noGrp="1"/>
          </p:cNvSpPr>
          <p:nvPr>
            <p:ph type="dt" sz="half" idx="10"/>
          </p:nvPr>
        </p:nvSpPr>
        <p:spPr>
          <a:xfrm>
            <a:off x="250825" y="6524625"/>
            <a:ext cx="971550" cy="219075"/>
          </a:xfrm>
        </p:spPr>
        <p:txBody>
          <a:bodyPr/>
          <a:lstStyle/>
          <a:p>
            <a:pPr>
              <a:spcAft>
                <a:spcPts val="600"/>
              </a:spcAft>
              <a:defRPr/>
            </a:pPr>
            <a:fld id="{B0181674-733C-1745-A0AE-EF49C502ADF3}" type="datetime1">
              <a:rPr lang="en-GB" altLang="en-US"/>
              <a:pPr>
                <a:spcAft>
                  <a:spcPts val="600"/>
                </a:spcAft>
                <a:defRPr/>
              </a:pPr>
              <a:t>02/07/2024</a:t>
            </a:fld>
            <a:endParaRPr lang="en-GB" altLang="en-US"/>
          </a:p>
        </p:txBody>
      </p:sp>
      <p:sp>
        <p:nvSpPr>
          <p:cNvPr id="53257" name="Slide Number Placeholder 5">
            <a:extLst>
              <a:ext uri="{FF2B5EF4-FFF2-40B4-BE49-F238E27FC236}">
                <a16:creationId xmlns:a16="http://schemas.microsoft.com/office/drawing/2014/main" id="{A9576D10-F5D4-57C2-8443-AEB527D878EB}"/>
              </a:ext>
            </a:extLst>
          </p:cNvPr>
          <p:cNvSpPr>
            <a:spLocks noGrp="1"/>
          </p:cNvSpPr>
          <p:nvPr>
            <p:ph type="sldNum" sz="quarter" idx="11"/>
          </p:nvPr>
        </p:nvSpPr>
        <p:spPr>
          <a:xfrm>
            <a:off x="7956550" y="6381750"/>
            <a:ext cx="730250" cy="339725"/>
          </a:xfrm>
        </p:spPr>
        <p:txBody>
          <a:bodyPr/>
          <a:lstStyle/>
          <a:p>
            <a:pPr>
              <a:spcAft>
                <a:spcPts val="600"/>
              </a:spcAft>
            </a:pPr>
            <a:fld id="{2B1CF5EE-5A30-D44E-BA06-D30D18965E41}" type="slidenum">
              <a:rPr lang="en-GB" altLang="en-US"/>
              <a:pPr>
                <a:spcAft>
                  <a:spcPts val="600"/>
                </a:spcAft>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0052A22B-873C-AA3F-DFBA-E82659F720EA}"/>
              </a:ext>
            </a:extLst>
          </p:cNvPr>
          <p:cNvSpPr>
            <a:spLocks noGrp="1"/>
          </p:cNvSpPr>
          <p:nvPr>
            <p:ph type="title"/>
          </p:nvPr>
        </p:nvSpPr>
        <p:spPr>
          <a:xfrm>
            <a:off x="457200" y="781050"/>
            <a:ext cx="8147050" cy="501650"/>
          </a:xfrm>
        </p:spPr>
        <p:txBody>
          <a:bodyPr/>
          <a:lstStyle/>
          <a:p>
            <a:r>
              <a:rPr lang="en-GB" altLang="en-US" sz="3600" b="1" dirty="0"/>
              <a:t>Transformational Leadership</a:t>
            </a:r>
            <a:endParaRPr lang="en-GB" altLang="en-US" sz="2800" b="1" dirty="0"/>
          </a:p>
        </p:txBody>
      </p:sp>
      <p:sp>
        <p:nvSpPr>
          <p:cNvPr id="3" name="Content Placeholder 2">
            <a:extLst>
              <a:ext uri="{FF2B5EF4-FFF2-40B4-BE49-F238E27FC236}">
                <a16:creationId xmlns:a16="http://schemas.microsoft.com/office/drawing/2014/main" id="{AAFCF869-8532-144B-AB21-4EFDAA8CEA8D}"/>
              </a:ext>
            </a:extLst>
          </p:cNvPr>
          <p:cNvSpPr>
            <a:spLocks noGrp="1"/>
          </p:cNvSpPr>
          <p:nvPr>
            <p:ph idx="1"/>
          </p:nvPr>
        </p:nvSpPr>
        <p:spPr>
          <a:xfrm>
            <a:off x="457200" y="1554163"/>
            <a:ext cx="8147050" cy="2882900"/>
          </a:xfrm>
        </p:spPr>
        <p:txBody>
          <a:bodyPr>
            <a:noAutofit/>
          </a:bodyPr>
          <a:lstStyle/>
          <a:p>
            <a:pPr marL="0" indent="0">
              <a:buFont typeface="Arial" panose="020B0604020202020204" pitchFamily="34" charset="0"/>
              <a:buNone/>
              <a:defRPr/>
            </a:pPr>
            <a:r>
              <a:rPr lang="en-IN" sz="2400" dirty="0"/>
              <a:t>Transformational leadership theory describes how effective leaders inspire and transform followers by appealing to their ideals and emotions. </a:t>
            </a:r>
          </a:p>
          <a:p>
            <a:pPr>
              <a:buFont typeface="+mj-lt"/>
              <a:buAutoNum type="arabicPeriod"/>
              <a:defRPr/>
            </a:pPr>
            <a:r>
              <a:rPr lang="en-IN" sz="2400" dirty="0"/>
              <a:t>Leader Behaviours</a:t>
            </a:r>
          </a:p>
          <a:p>
            <a:pPr>
              <a:buFont typeface="+mj-lt"/>
              <a:buAutoNum type="arabicPeriod"/>
              <a:defRPr/>
            </a:pPr>
            <a:r>
              <a:rPr lang="en-IN" sz="2400" dirty="0"/>
              <a:t>Influence Processes</a:t>
            </a:r>
          </a:p>
          <a:p>
            <a:pPr>
              <a:buFont typeface="+mj-lt"/>
              <a:buAutoNum type="arabicPeriod"/>
              <a:defRPr/>
            </a:pPr>
            <a:r>
              <a:rPr lang="en-IN" sz="2400" dirty="0"/>
              <a:t>Leadership Situations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F71F8-92B5-39D8-12C9-FDAEB23BBDFC}"/>
              </a:ext>
            </a:extLst>
          </p:cNvPr>
          <p:cNvSpPr>
            <a:spLocks noGrp="1"/>
          </p:cNvSpPr>
          <p:nvPr>
            <p:ph type="title"/>
          </p:nvPr>
        </p:nvSpPr>
        <p:spPr/>
        <p:txBody>
          <a:bodyPr/>
          <a:lstStyle/>
          <a:p>
            <a:r>
              <a:rPr lang="en-GB" sz="3600" b="1" dirty="0"/>
              <a:t>Transformational leadership characteristics</a:t>
            </a:r>
          </a:p>
        </p:txBody>
      </p:sp>
      <p:sp>
        <p:nvSpPr>
          <p:cNvPr id="3" name="Content Placeholder 2">
            <a:extLst>
              <a:ext uri="{FF2B5EF4-FFF2-40B4-BE49-F238E27FC236}">
                <a16:creationId xmlns:a16="http://schemas.microsoft.com/office/drawing/2014/main" id="{0032833F-F7E8-86C2-DEA1-29ACA161A085}"/>
              </a:ext>
            </a:extLst>
          </p:cNvPr>
          <p:cNvSpPr>
            <a:spLocks noGrp="1"/>
          </p:cNvSpPr>
          <p:nvPr>
            <p:ph idx="1"/>
          </p:nvPr>
        </p:nvSpPr>
        <p:spPr/>
        <p:txBody>
          <a:bodyPr/>
          <a:lstStyle/>
          <a:p>
            <a:r>
              <a:rPr lang="en-GB" sz="2400" dirty="0"/>
              <a:t>A transformational leader:</a:t>
            </a:r>
          </a:p>
          <a:p>
            <a:r>
              <a:rPr lang="en-GB" sz="2400" dirty="0"/>
              <a:t>Is a model of integrity and fairness.</a:t>
            </a:r>
          </a:p>
          <a:p>
            <a:r>
              <a:rPr lang="en-GB" sz="2400" dirty="0"/>
              <a:t>Sets clear goals.</a:t>
            </a:r>
          </a:p>
          <a:p>
            <a:r>
              <a:rPr lang="en-GB" sz="2400" dirty="0"/>
              <a:t>Has high expectations.</a:t>
            </a:r>
          </a:p>
          <a:p>
            <a:r>
              <a:rPr lang="en-GB" sz="2400" dirty="0"/>
              <a:t>Encourages others.</a:t>
            </a:r>
          </a:p>
          <a:p>
            <a:r>
              <a:rPr lang="en-GB" sz="2400" dirty="0"/>
              <a:t>Provides support and recognition.</a:t>
            </a:r>
          </a:p>
          <a:p>
            <a:r>
              <a:rPr lang="en-GB" sz="2400" dirty="0"/>
              <a:t>Stirs the emotions of people.</a:t>
            </a:r>
          </a:p>
          <a:p>
            <a:r>
              <a:rPr lang="en-GB" sz="2400" dirty="0"/>
              <a:t>Gets people to look beyond their self-interest.</a:t>
            </a:r>
          </a:p>
          <a:p>
            <a:r>
              <a:rPr lang="en-GB" sz="2400" dirty="0"/>
              <a:t>Inspires people to reach for the improbable.</a:t>
            </a:r>
          </a:p>
          <a:p>
            <a:endParaRPr lang="en-GB" dirty="0"/>
          </a:p>
        </p:txBody>
      </p:sp>
      <p:sp>
        <p:nvSpPr>
          <p:cNvPr id="4" name="Date Placeholder 3">
            <a:extLst>
              <a:ext uri="{FF2B5EF4-FFF2-40B4-BE49-F238E27FC236}">
                <a16:creationId xmlns:a16="http://schemas.microsoft.com/office/drawing/2014/main" id="{E7CFEAA1-20AD-B705-4ABB-F282EE6B91F2}"/>
              </a:ext>
            </a:extLst>
          </p:cNvPr>
          <p:cNvSpPr>
            <a:spLocks noGrp="1"/>
          </p:cNvSpPr>
          <p:nvPr>
            <p:ph type="dt" sz="half" idx="10"/>
          </p:nvPr>
        </p:nvSpPr>
        <p:spPr/>
        <p:txBody>
          <a:bodyPr/>
          <a:lstStyle/>
          <a:p>
            <a:pPr>
              <a:defRPr/>
            </a:pPr>
            <a:fld id="{A7881200-F581-4C40-8F47-BCF2686C6F8C}"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74C8142C-52B2-3896-7E8E-9923C2A04068}"/>
              </a:ext>
            </a:extLst>
          </p:cNvPr>
          <p:cNvSpPr>
            <a:spLocks noGrp="1"/>
          </p:cNvSpPr>
          <p:nvPr>
            <p:ph type="sldNum" sz="quarter" idx="12"/>
          </p:nvPr>
        </p:nvSpPr>
        <p:spPr/>
        <p:txBody>
          <a:bodyPr/>
          <a:lstStyle/>
          <a:p>
            <a:fld id="{0D1E052E-E071-3046-A0AC-D4AAB1B098FC}" type="slidenum">
              <a:rPr lang="en-GB" altLang="en-US" smtClean="0"/>
              <a:pPr/>
              <a:t>7</a:t>
            </a:fld>
            <a:endParaRPr lang="en-GB" altLang="en-US"/>
          </a:p>
        </p:txBody>
      </p:sp>
    </p:spTree>
    <p:extLst>
      <p:ext uri="{BB962C8B-B14F-4D97-AF65-F5344CB8AC3E}">
        <p14:creationId xmlns:p14="http://schemas.microsoft.com/office/powerpoint/2010/main" val="2621362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589FB-9CCC-6F5B-45EC-F02539446EC6}"/>
              </a:ext>
            </a:extLst>
          </p:cNvPr>
          <p:cNvSpPr>
            <a:spLocks noGrp="1"/>
          </p:cNvSpPr>
          <p:nvPr>
            <p:ph type="title"/>
          </p:nvPr>
        </p:nvSpPr>
        <p:spPr/>
        <p:txBody>
          <a:bodyPr/>
          <a:lstStyle/>
          <a:p>
            <a:r>
              <a:rPr lang="en-GB" sz="3600" b="1" dirty="0">
                <a:highlight>
                  <a:srgbClr val="FFFF00"/>
                </a:highlight>
              </a:rPr>
              <a:t>Question to discuss</a:t>
            </a:r>
          </a:p>
        </p:txBody>
      </p:sp>
      <p:sp>
        <p:nvSpPr>
          <p:cNvPr id="3" name="Content Placeholder 2">
            <a:extLst>
              <a:ext uri="{FF2B5EF4-FFF2-40B4-BE49-F238E27FC236}">
                <a16:creationId xmlns:a16="http://schemas.microsoft.com/office/drawing/2014/main" id="{0DB32AC8-F30D-059C-9233-0F66516A7618}"/>
              </a:ext>
            </a:extLst>
          </p:cNvPr>
          <p:cNvSpPr>
            <a:spLocks noGrp="1"/>
          </p:cNvSpPr>
          <p:nvPr>
            <p:ph idx="1"/>
          </p:nvPr>
        </p:nvSpPr>
        <p:spPr/>
        <p:txBody>
          <a:bodyPr/>
          <a:lstStyle/>
          <a:p>
            <a:r>
              <a:rPr lang="en-GB" sz="2800" dirty="0"/>
              <a:t>Do you think transformational can be applicable in all industries and in all organizational situations?</a:t>
            </a:r>
          </a:p>
        </p:txBody>
      </p:sp>
      <p:sp>
        <p:nvSpPr>
          <p:cNvPr id="4" name="Date Placeholder 3">
            <a:extLst>
              <a:ext uri="{FF2B5EF4-FFF2-40B4-BE49-F238E27FC236}">
                <a16:creationId xmlns:a16="http://schemas.microsoft.com/office/drawing/2014/main" id="{D2B5ED4D-3459-E6D7-B714-49859E81920B}"/>
              </a:ext>
            </a:extLst>
          </p:cNvPr>
          <p:cNvSpPr>
            <a:spLocks noGrp="1"/>
          </p:cNvSpPr>
          <p:nvPr>
            <p:ph type="dt" sz="half" idx="10"/>
          </p:nvPr>
        </p:nvSpPr>
        <p:spPr/>
        <p:txBody>
          <a:bodyPr/>
          <a:lstStyle/>
          <a:p>
            <a:pPr>
              <a:defRPr/>
            </a:pPr>
            <a:fld id="{A7881200-F581-4C40-8F47-BCF2686C6F8C}"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AE95E03F-DEE7-704C-81F0-0C71A2EF107E}"/>
              </a:ext>
            </a:extLst>
          </p:cNvPr>
          <p:cNvSpPr>
            <a:spLocks noGrp="1"/>
          </p:cNvSpPr>
          <p:nvPr>
            <p:ph type="sldNum" sz="quarter" idx="12"/>
          </p:nvPr>
        </p:nvSpPr>
        <p:spPr/>
        <p:txBody>
          <a:bodyPr/>
          <a:lstStyle/>
          <a:p>
            <a:fld id="{0D1E052E-E071-3046-A0AC-D4AAB1B098FC}" type="slidenum">
              <a:rPr lang="en-GB" altLang="en-US" smtClean="0"/>
              <a:pPr/>
              <a:t>8</a:t>
            </a:fld>
            <a:endParaRPr lang="en-GB" altLang="en-US"/>
          </a:p>
        </p:txBody>
      </p:sp>
    </p:spTree>
    <p:extLst>
      <p:ext uri="{BB962C8B-B14F-4D97-AF65-F5344CB8AC3E}">
        <p14:creationId xmlns:p14="http://schemas.microsoft.com/office/powerpoint/2010/main" val="4102212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5F3BF0CC-408A-20EA-C520-616DC2D35E18}"/>
              </a:ext>
            </a:extLst>
          </p:cNvPr>
          <p:cNvSpPr>
            <a:spLocks noGrp="1"/>
          </p:cNvSpPr>
          <p:nvPr>
            <p:ph type="title"/>
          </p:nvPr>
        </p:nvSpPr>
        <p:spPr/>
        <p:txBody>
          <a:bodyPr/>
          <a:lstStyle/>
          <a:p>
            <a:r>
              <a:rPr lang="en-US" altLang="en-US" sz="3600" b="1" dirty="0"/>
              <a:t>Transformational Leadership </a:t>
            </a:r>
            <a:endParaRPr lang="en-US" altLang="en-US" sz="2000" b="1" dirty="0"/>
          </a:p>
        </p:txBody>
      </p:sp>
      <p:sp>
        <p:nvSpPr>
          <p:cNvPr id="55298" name="Content Placeholder 2">
            <a:extLst>
              <a:ext uri="{FF2B5EF4-FFF2-40B4-BE49-F238E27FC236}">
                <a16:creationId xmlns:a16="http://schemas.microsoft.com/office/drawing/2014/main" id="{39AD26E5-ED67-D649-B3EB-E3710B5EC367}"/>
              </a:ext>
            </a:extLst>
          </p:cNvPr>
          <p:cNvSpPr>
            <a:spLocks noGrp="1"/>
          </p:cNvSpPr>
          <p:nvPr>
            <p:ph idx="1"/>
          </p:nvPr>
        </p:nvSpPr>
        <p:spPr>
          <a:xfrm>
            <a:off x="457200" y="1600200"/>
            <a:ext cx="8001000" cy="4525963"/>
          </a:xfrm>
        </p:spPr>
        <p:txBody>
          <a:bodyPr/>
          <a:lstStyle/>
          <a:p>
            <a:pPr marL="255588" indent="-255588"/>
            <a:r>
              <a:rPr lang="en-US" altLang="en-US" sz="2400" dirty="0">
                <a:cs typeface="Arial" panose="020B0604020202020204" pitchFamily="34" charset="0"/>
              </a:rPr>
              <a:t>Evaluation of Transformational Leadership</a:t>
            </a:r>
          </a:p>
          <a:p>
            <a:pPr marL="739775" lvl="1"/>
            <a:r>
              <a:rPr lang="en-US" altLang="en-US" sz="2400" dirty="0">
                <a:cs typeface="Arial" panose="020B0604020202020204" pitchFamily="34" charset="0"/>
              </a:rPr>
              <a:t>Transformational leadership has been supported at diverse job levels and occupations, but it isn’t </a:t>
            </a:r>
            <a:r>
              <a:rPr lang="en-US" altLang="en-US" sz="2400" dirty="0"/>
              <a:t>effective in all situations.</a:t>
            </a:r>
          </a:p>
          <a:p>
            <a:pPr marL="739775" lvl="1"/>
            <a:r>
              <a:rPr lang="en-US" altLang="en-US" sz="2400" dirty="0">
                <a:cs typeface="Arial" panose="020B0604020202020204" pitchFamily="34" charset="0"/>
              </a:rPr>
              <a:t>It has a greater impact on the bottom line in smaller, privately-held firms than in more complex organizations.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E7600-B902-571D-7F38-E9C483BDB659}"/>
              </a:ext>
            </a:extLst>
          </p:cNvPr>
          <p:cNvSpPr>
            <a:spLocks noGrp="1"/>
          </p:cNvSpPr>
          <p:nvPr>
            <p:ph type="title"/>
          </p:nvPr>
        </p:nvSpPr>
        <p:spPr/>
        <p:txBody>
          <a:bodyPr/>
          <a:lstStyle/>
          <a:p>
            <a:r>
              <a:rPr lang="en-GB" sz="3600" b="1" dirty="0"/>
              <a:t>Transactional leadership</a:t>
            </a:r>
          </a:p>
        </p:txBody>
      </p:sp>
      <p:sp>
        <p:nvSpPr>
          <p:cNvPr id="3" name="Content Placeholder 2">
            <a:extLst>
              <a:ext uri="{FF2B5EF4-FFF2-40B4-BE49-F238E27FC236}">
                <a16:creationId xmlns:a16="http://schemas.microsoft.com/office/drawing/2014/main" id="{099B5133-51A9-A4A6-6A7F-CD76BF9A5D73}"/>
              </a:ext>
            </a:extLst>
          </p:cNvPr>
          <p:cNvSpPr>
            <a:spLocks noGrp="1"/>
          </p:cNvSpPr>
          <p:nvPr>
            <p:ph idx="1"/>
          </p:nvPr>
        </p:nvSpPr>
        <p:spPr/>
        <p:txBody>
          <a:bodyPr/>
          <a:lstStyle/>
          <a:p>
            <a:r>
              <a:rPr lang="en-GB" sz="2400" dirty="0"/>
              <a:t>Transactional leadership is more concerned with the exchange of rewards and punishments to achieve specific goals. </a:t>
            </a:r>
          </a:p>
          <a:p>
            <a:r>
              <a:rPr lang="en-GB" sz="2400" dirty="0"/>
              <a:t>Leaders in this style use contingent rewards and management by exception to maintain order and ensure that tasks are completed according to established standards.</a:t>
            </a:r>
          </a:p>
        </p:txBody>
      </p:sp>
      <p:sp>
        <p:nvSpPr>
          <p:cNvPr id="4" name="Date Placeholder 3">
            <a:extLst>
              <a:ext uri="{FF2B5EF4-FFF2-40B4-BE49-F238E27FC236}">
                <a16:creationId xmlns:a16="http://schemas.microsoft.com/office/drawing/2014/main" id="{818E8102-7AEB-8588-5F3E-8BC13A40594C}"/>
              </a:ext>
            </a:extLst>
          </p:cNvPr>
          <p:cNvSpPr>
            <a:spLocks noGrp="1"/>
          </p:cNvSpPr>
          <p:nvPr>
            <p:ph type="dt" sz="half" idx="10"/>
          </p:nvPr>
        </p:nvSpPr>
        <p:spPr/>
        <p:txBody>
          <a:bodyPr/>
          <a:lstStyle/>
          <a:p>
            <a:pPr>
              <a:defRPr/>
            </a:pPr>
            <a:fld id="{5FF3750E-A59A-A342-AF78-00BD2CE4362E}"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BB24F350-4E03-2C7C-52FE-7E9AEC829E7D}"/>
              </a:ext>
            </a:extLst>
          </p:cNvPr>
          <p:cNvSpPr>
            <a:spLocks noGrp="1"/>
          </p:cNvSpPr>
          <p:nvPr>
            <p:ph type="sldNum" sz="quarter" idx="12"/>
          </p:nvPr>
        </p:nvSpPr>
        <p:spPr/>
        <p:txBody>
          <a:bodyPr/>
          <a:lstStyle/>
          <a:p>
            <a:fld id="{B83738A2-BF1A-A543-9D0E-6CD82056BAAE}" type="slidenum">
              <a:rPr lang="en-GB" altLang="en-US" smtClean="0"/>
              <a:pPr/>
              <a:t>10</a:t>
            </a:fld>
            <a:endParaRPr lang="en-GB" altLang="en-US"/>
          </a:p>
        </p:txBody>
      </p:sp>
    </p:spTree>
    <p:extLst>
      <p:ext uri="{BB962C8B-B14F-4D97-AF65-F5344CB8AC3E}">
        <p14:creationId xmlns:p14="http://schemas.microsoft.com/office/powerpoint/2010/main" val="2444497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B6F1B-C375-1942-FD95-FFB15182D647}"/>
              </a:ext>
            </a:extLst>
          </p:cNvPr>
          <p:cNvSpPr>
            <a:spLocks noGrp="1"/>
          </p:cNvSpPr>
          <p:nvPr>
            <p:ph type="title"/>
          </p:nvPr>
        </p:nvSpPr>
        <p:spPr/>
        <p:txBody>
          <a:bodyPr/>
          <a:lstStyle/>
          <a:p>
            <a:r>
              <a:rPr lang="en-GB" sz="3600" b="1" dirty="0"/>
              <a:t>Transactional leadership Characteristics </a:t>
            </a:r>
          </a:p>
        </p:txBody>
      </p:sp>
      <p:sp>
        <p:nvSpPr>
          <p:cNvPr id="3" name="Content Placeholder 2">
            <a:extLst>
              <a:ext uri="{FF2B5EF4-FFF2-40B4-BE49-F238E27FC236}">
                <a16:creationId xmlns:a16="http://schemas.microsoft.com/office/drawing/2014/main" id="{BCFE4E4D-945E-FB95-24D3-5E7A4776100F}"/>
              </a:ext>
            </a:extLst>
          </p:cNvPr>
          <p:cNvSpPr>
            <a:spLocks noGrp="1"/>
          </p:cNvSpPr>
          <p:nvPr>
            <p:ph idx="1"/>
          </p:nvPr>
        </p:nvSpPr>
        <p:spPr/>
        <p:txBody>
          <a:bodyPr/>
          <a:lstStyle/>
          <a:p>
            <a:r>
              <a:rPr lang="en-GB" sz="2400" dirty="0"/>
              <a:t>Contingent rewards </a:t>
            </a:r>
          </a:p>
          <a:p>
            <a:r>
              <a:rPr lang="en-GB" sz="2400" dirty="0"/>
              <a:t>Clear expectations </a:t>
            </a:r>
          </a:p>
          <a:p>
            <a:r>
              <a:rPr lang="en-GB" sz="2400" dirty="0"/>
              <a:t>Transactional Leadership Styles </a:t>
            </a:r>
          </a:p>
          <a:p>
            <a:r>
              <a:rPr lang="en-GB" sz="2400" dirty="0"/>
              <a:t>Task-Oriented focus</a:t>
            </a:r>
          </a:p>
          <a:p>
            <a:r>
              <a:rPr lang="en-GB" sz="2400" dirty="0"/>
              <a:t>Limited innovation</a:t>
            </a:r>
          </a:p>
          <a:p>
            <a:r>
              <a:rPr lang="en-GB" sz="2400" dirty="0"/>
              <a:t>Short-term orientation</a:t>
            </a:r>
            <a:br>
              <a:rPr lang="en-GB" dirty="0"/>
            </a:br>
            <a:endParaRPr lang="en-GB" dirty="0"/>
          </a:p>
        </p:txBody>
      </p:sp>
      <p:sp>
        <p:nvSpPr>
          <p:cNvPr id="4" name="Date Placeholder 3">
            <a:extLst>
              <a:ext uri="{FF2B5EF4-FFF2-40B4-BE49-F238E27FC236}">
                <a16:creationId xmlns:a16="http://schemas.microsoft.com/office/drawing/2014/main" id="{20888F8C-97E5-9FA1-6827-2A614AC5D0EA}"/>
              </a:ext>
            </a:extLst>
          </p:cNvPr>
          <p:cNvSpPr>
            <a:spLocks noGrp="1"/>
          </p:cNvSpPr>
          <p:nvPr>
            <p:ph type="dt" sz="half" idx="10"/>
          </p:nvPr>
        </p:nvSpPr>
        <p:spPr/>
        <p:txBody>
          <a:bodyPr/>
          <a:lstStyle/>
          <a:p>
            <a:pPr>
              <a:defRPr/>
            </a:pPr>
            <a:fld id="{A7881200-F581-4C40-8F47-BCF2686C6F8C}"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B2230CFF-E759-156E-5BDC-FD41ABCF80B1}"/>
              </a:ext>
            </a:extLst>
          </p:cNvPr>
          <p:cNvSpPr>
            <a:spLocks noGrp="1"/>
          </p:cNvSpPr>
          <p:nvPr>
            <p:ph type="sldNum" sz="quarter" idx="12"/>
          </p:nvPr>
        </p:nvSpPr>
        <p:spPr/>
        <p:txBody>
          <a:bodyPr/>
          <a:lstStyle/>
          <a:p>
            <a:fld id="{0D1E052E-E071-3046-A0AC-D4AAB1B098FC}" type="slidenum">
              <a:rPr lang="en-GB" altLang="en-US" smtClean="0"/>
              <a:pPr/>
              <a:t>11</a:t>
            </a:fld>
            <a:endParaRPr lang="en-GB" altLang="en-US"/>
          </a:p>
        </p:txBody>
      </p:sp>
    </p:spTree>
    <p:extLst>
      <p:ext uri="{BB962C8B-B14F-4D97-AF65-F5344CB8AC3E}">
        <p14:creationId xmlns:p14="http://schemas.microsoft.com/office/powerpoint/2010/main" val="3099960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A4FDE0B7-7D52-8B82-67FF-DF697111503A}"/>
              </a:ext>
            </a:extLst>
          </p:cNvPr>
          <p:cNvSpPr>
            <a:spLocks noGrp="1"/>
          </p:cNvSpPr>
          <p:nvPr>
            <p:ph type="title"/>
          </p:nvPr>
        </p:nvSpPr>
        <p:spPr>
          <a:xfrm>
            <a:off x="457200" y="26988"/>
            <a:ext cx="8229600" cy="1143000"/>
          </a:xfrm>
        </p:spPr>
        <p:txBody>
          <a:bodyPr/>
          <a:lstStyle/>
          <a:p>
            <a:r>
              <a:rPr lang="en-US" altLang="en-US" sz="3600" b="1" dirty="0"/>
              <a:t>Transformational and transactional leadership</a:t>
            </a:r>
          </a:p>
        </p:txBody>
      </p:sp>
      <p:sp>
        <p:nvSpPr>
          <p:cNvPr id="49154" name="Content Placeholder 2">
            <a:extLst>
              <a:ext uri="{FF2B5EF4-FFF2-40B4-BE49-F238E27FC236}">
                <a16:creationId xmlns:a16="http://schemas.microsoft.com/office/drawing/2014/main" id="{72D0FA50-3972-B950-F325-334934330855}"/>
              </a:ext>
            </a:extLst>
          </p:cNvPr>
          <p:cNvSpPr>
            <a:spLocks noGrp="1"/>
          </p:cNvSpPr>
          <p:nvPr>
            <p:ph idx="1"/>
          </p:nvPr>
        </p:nvSpPr>
        <p:spPr>
          <a:xfrm>
            <a:off x="683568" y="1047750"/>
            <a:ext cx="8229600" cy="609600"/>
          </a:xfrm>
        </p:spPr>
        <p:txBody>
          <a:bodyPr/>
          <a:lstStyle/>
          <a:p>
            <a:pPr marL="0" indent="0">
              <a:buFont typeface="Arial" panose="020B0604020202020204" pitchFamily="34" charset="0"/>
              <a:buNone/>
            </a:pPr>
            <a:r>
              <a:rPr lang="en-US" altLang="en-US" sz="2000" dirty="0"/>
              <a:t>Characteristics of Transactional and Transformational Leaders</a:t>
            </a:r>
          </a:p>
        </p:txBody>
      </p:sp>
      <p:graphicFrame>
        <p:nvGraphicFramePr>
          <p:cNvPr id="4" name="Table 3">
            <a:extLst>
              <a:ext uri="{FF2B5EF4-FFF2-40B4-BE49-F238E27FC236}">
                <a16:creationId xmlns:a16="http://schemas.microsoft.com/office/drawing/2014/main" id="{09A385CE-FD1A-6EA4-BA41-104339C178D8}"/>
              </a:ext>
            </a:extLst>
          </p:cNvPr>
          <p:cNvGraphicFramePr>
            <a:graphicFrameLocks noGrp="1"/>
          </p:cNvGraphicFramePr>
          <p:nvPr>
            <p:extLst>
              <p:ext uri="{D42A27DB-BD31-4B8C-83A1-F6EECF244321}">
                <p14:modId xmlns:p14="http://schemas.microsoft.com/office/powerpoint/2010/main" val="2923887913"/>
              </p:ext>
            </p:extLst>
          </p:nvPr>
        </p:nvGraphicFramePr>
        <p:xfrm>
          <a:off x="447675" y="1480113"/>
          <a:ext cx="8239125" cy="3457574"/>
        </p:xfrm>
        <a:graphic>
          <a:graphicData uri="http://schemas.openxmlformats.org/drawingml/2006/table">
            <a:tbl>
              <a:tblPr firstRow="1" bandRow="1">
                <a:tableStyleId>{2D5ABB26-0587-4C30-8999-92F81FD0307C}</a:tableStyleId>
              </a:tblPr>
              <a:tblGrid>
                <a:gridCol w="8239125">
                  <a:extLst>
                    <a:ext uri="{9D8B030D-6E8A-4147-A177-3AD203B41FA5}">
                      <a16:colId xmlns:a16="http://schemas.microsoft.com/office/drawing/2014/main" val="20000"/>
                    </a:ext>
                  </a:extLst>
                </a:gridCol>
              </a:tblGrid>
              <a:tr h="288131">
                <a:tc>
                  <a:txBody>
                    <a:bodyPr/>
                    <a:lstStyle/>
                    <a:p>
                      <a:r>
                        <a:rPr lang="en-US" sz="1200" b="1" i="0" u="none" strike="noStrike" kern="1200" baseline="0" dirty="0">
                          <a:solidFill>
                            <a:schemeClr val="tx1"/>
                          </a:solidFill>
                          <a:latin typeface="+mn-lt"/>
                          <a:ea typeface="+mn-ea"/>
                          <a:cs typeface="+mn-cs"/>
                        </a:rPr>
                        <a:t>Transactional Leader</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80219">
                <a:tc>
                  <a:txBody>
                    <a:bodyPr/>
                    <a:lstStyle/>
                    <a:p>
                      <a:r>
                        <a:rPr lang="en-US" sz="1200" b="1" i="0" u="none" strike="noStrike" kern="1200" baseline="0" dirty="0">
                          <a:solidFill>
                            <a:schemeClr val="tx1"/>
                          </a:solidFill>
                          <a:latin typeface="+mn-lt"/>
                          <a:ea typeface="+mn-ea"/>
                          <a:cs typeface="+mn-cs"/>
                        </a:rPr>
                        <a:t>Contingent Reward: </a:t>
                      </a:r>
                      <a:r>
                        <a:rPr lang="en-US" sz="1200" b="0" i="0" u="none" strike="noStrike" kern="1200" baseline="0" dirty="0">
                          <a:solidFill>
                            <a:schemeClr val="tx1"/>
                          </a:solidFill>
                          <a:latin typeface="+mn-lt"/>
                          <a:ea typeface="+mn-ea"/>
                          <a:cs typeface="+mn-cs"/>
                        </a:rPr>
                        <a:t>Contracts exchange of rewards for effort, promises rewards for good performance, recognizes accomplishments.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80219">
                <a:tc>
                  <a:txBody>
                    <a:bodyPr/>
                    <a:lstStyle/>
                    <a:p>
                      <a:r>
                        <a:rPr lang="en-US" sz="1200" b="1" i="0" u="none" strike="noStrike" kern="1200" baseline="0" dirty="0">
                          <a:solidFill>
                            <a:schemeClr val="tx1"/>
                          </a:solidFill>
                          <a:latin typeface="+mn-lt"/>
                          <a:ea typeface="+mn-ea"/>
                          <a:cs typeface="+mn-cs"/>
                        </a:rPr>
                        <a:t>Management by Exception (active): </a:t>
                      </a:r>
                      <a:r>
                        <a:rPr lang="en-US" sz="1200" b="0" i="0" u="none" strike="noStrike" kern="1200" baseline="0" dirty="0">
                          <a:solidFill>
                            <a:schemeClr val="tx1"/>
                          </a:solidFill>
                          <a:latin typeface="+mn-lt"/>
                          <a:ea typeface="+mn-ea"/>
                          <a:cs typeface="+mn-cs"/>
                        </a:rPr>
                        <a:t>Watches and searches for deviations from rules and standards, takes corrective action.</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88131">
                <a:tc>
                  <a:txBody>
                    <a:bodyPr/>
                    <a:lstStyle/>
                    <a:p>
                      <a:r>
                        <a:rPr lang="en-US" sz="1200" b="1" i="0" u="none" strike="noStrike" kern="1200" baseline="0" dirty="0">
                          <a:solidFill>
                            <a:schemeClr val="tx1"/>
                          </a:solidFill>
                          <a:latin typeface="+mn-lt"/>
                          <a:ea typeface="+mn-ea"/>
                          <a:cs typeface="+mn-cs"/>
                        </a:rPr>
                        <a:t>Management by Exception (passive): </a:t>
                      </a:r>
                      <a:r>
                        <a:rPr lang="en-US" sz="1200" b="0" i="0" u="none" strike="noStrike" kern="1200" baseline="0" dirty="0">
                          <a:solidFill>
                            <a:schemeClr val="tx1"/>
                          </a:solidFill>
                          <a:latin typeface="+mn-lt"/>
                          <a:ea typeface="+mn-ea"/>
                          <a:cs typeface="+mn-cs"/>
                        </a:rPr>
                        <a:t>Intervenes only if standards are not met.</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88131">
                <a:tc>
                  <a:txBody>
                    <a:bodyPr/>
                    <a:lstStyle/>
                    <a:p>
                      <a:r>
                        <a:rPr lang="fr-FR" sz="1200" b="1" i="0" u="none" strike="noStrike" kern="1200" baseline="0" dirty="0">
                          <a:solidFill>
                            <a:schemeClr val="tx1"/>
                          </a:solidFill>
                          <a:latin typeface="+mn-lt"/>
                          <a:ea typeface="+mn-ea"/>
                          <a:cs typeface="+mn-cs"/>
                        </a:rPr>
                        <a:t>Laissez-Faire: </a:t>
                      </a:r>
                      <a:r>
                        <a:rPr lang="fr-FR" sz="1200" b="0" i="0" u="none" strike="noStrike" kern="1200" baseline="0" dirty="0" err="1">
                          <a:solidFill>
                            <a:schemeClr val="tx1"/>
                          </a:solidFill>
                          <a:latin typeface="+mn-lt"/>
                          <a:ea typeface="+mn-ea"/>
                          <a:cs typeface="+mn-cs"/>
                        </a:rPr>
                        <a:t>Abdicates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responsibilities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avoids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making</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decisions</a:t>
                      </a:r>
                      <a:r>
                        <a:rPr lang="fr-FR" sz="1200" b="0" i="0" u="none" strike="noStrike" kern="1200" baseline="0" dirty="0">
                          <a:solidFill>
                            <a:schemeClr val="tx1"/>
                          </a:solidFill>
                          <a:latin typeface="+mn-lt"/>
                          <a:ea typeface="+mn-ea"/>
                          <a:cs typeface="+mn-cs"/>
                        </a:rPr>
                        <a:t>.</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88131">
                <a:tc>
                  <a:txBody>
                    <a:bodyPr/>
                    <a:lstStyle/>
                    <a:p>
                      <a:r>
                        <a:rPr lang="en-US" sz="1200" b="1" i="0" u="none" strike="noStrike" kern="1200" baseline="0" dirty="0">
                          <a:solidFill>
                            <a:schemeClr val="tx1"/>
                          </a:solidFill>
                          <a:latin typeface="+mn-lt"/>
                          <a:ea typeface="+mn-ea"/>
                          <a:cs typeface="+mn-cs"/>
                        </a:rPr>
                        <a:t>Transformational Leader</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88131">
                <a:tc>
                  <a:txBody>
                    <a:bodyPr/>
                    <a:lstStyle/>
                    <a:p>
                      <a:r>
                        <a:rPr lang="en-US" sz="1200" b="1" i="0" u="none" strike="noStrike" kern="1200" baseline="0" dirty="0">
                          <a:solidFill>
                            <a:schemeClr val="tx1"/>
                          </a:solidFill>
                          <a:latin typeface="+mn-lt"/>
                          <a:ea typeface="+mn-ea"/>
                          <a:cs typeface="+mn-cs"/>
                        </a:rPr>
                        <a:t>Idealized Influence: </a:t>
                      </a:r>
                      <a:r>
                        <a:rPr lang="en-US" sz="1200" b="0" i="0" u="none" strike="noStrike" kern="1200" baseline="0" dirty="0">
                          <a:solidFill>
                            <a:schemeClr val="tx1"/>
                          </a:solidFill>
                          <a:latin typeface="+mn-lt"/>
                          <a:ea typeface="+mn-ea"/>
                          <a:cs typeface="+mn-cs"/>
                        </a:rPr>
                        <a:t>Provides vision and sense of mission, instills pride, gains respect and trust.</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480219">
                <a:tc>
                  <a:txBody>
                    <a:bodyPr/>
                    <a:lstStyle/>
                    <a:p>
                      <a:r>
                        <a:rPr lang="en-US" sz="1200" b="1" i="0" u="none" strike="noStrike" kern="1200" baseline="0" dirty="0">
                          <a:solidFill>
                            <a:schemeClr val="tx1"/>
                          </a:solidFill>
                          <a:latin typeface="+mn-lt"/>
                          <a:ea typeface="+mn-ea"/>
                          <a:cs typeface="+mn-cs"/>
                        </a:rPr>
                        <a:t>Inspirational Motivation: </a:t>
                      </a:r>
                      <a:r>
                        <a:rPr lang="en-US" sz="1200" b="0" i="0" u="none" strike="noStrike" kern="1200" baseline="0" dirty="0">
                          <a:solidFill>
                            <a:schemeClr val="tx1"/>
                          </a:solidFill>
                          <a:latin typeface="+mn-lt"/>
                          <a:ea typeface="+mn-ea"/>
                          <a:cs typeface="+mn-cs"/>
                        </a:rPr>
                        <a:t>Communicates high expectations, uses symbols to focus efforts, expresses important purposes in simple ways.</a:t>
                      </a:r>
                      <a:endParaRPr lang="en-US" sz="1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88131">
                <a:tc>
                  <a:txBody>
                    <a:bodyPr/>
                    <a:lstStyle/>
                    <a:p>
                      <a:r>
                        <a:rPr lang="en-US" sz="1200" b="1" i="0" u="none" strike="noStrike" kern="1200" baseline="0" dirty="0">
                          <a:solidFill>
                            <a:schemeClr val="tx1"/>
                          </a:solidFill>
                          <a:latin typeface="+mn-lt"/>
                          <a:ea typeface="+mn-ea"/>
                          <a:cs typeface="+mn-cs"/>
                        </a:rPr>
                        <a:t>Intellectual Stimulation: </a:t>
                      </a:r>
                      <a:r>
                        <a:rPr lang="en-US" sz="1200" b="0" i="0" u="none" strike="noStrike" kern="1200" baseline="0" dirty="0">
                          <a:solidFill>
                            <a:schemeClr val="tx1"/>
                          </a:solidFill>
                          <a:latin typeface="+mn-lt"/>
                          <a:ea typeface="+mn-ea"/>
                          <a:cs typeface="+mn-cs"/>
                        </a:rPr>
                        <a:t>Promotes intelligence, rationality, and careful problem solving.</a:t>
                      </a:r>
                      <a:endParaRPr lang="en-US" sz="1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88131">
                <a:tc>
                  <a:txBody>
                    <a:bodyPr/>
                    <a:lstStyle/>
                    <a:p>
                      <a:r>
                        <a:rPr lang="en-US" sz="1200" b="1" i="0" u="none" strike="noStrike" kern="1200" baseline="0" dirty="0">
                          <a:solidFill>
                            <a:schemeClr val="tx1"/>
                          </a:solidFill>
                          <a:latin typeface="+mn-lt"/>
                          <a:ea typeface="+mn-ea"/>
                          <a:cs typeface="+mn-cs"/>
                        </a:rPr>
                        <a:t>Individualized Consideration: </a:t>
                      </a:r>
                      <a:r>
                        <a:rPr lang="en-US" sz="1200" b="0" i="0" u="none" strike="noStrike" kern="1200" baseline="0" dirty="0">
                          <a:solidFill>
                            <a:schemeClr val="tx1"/>
                          </a:solidFill>
                          <a:latin typeface="+mn-lt"/>
                          <a:ea typeface="+mn-ea"/>
                          <a:cs typeface="+mn-cs"/>
                        </a:rPr>
                        <a:t>Gives personal attention, treats each employee individually, coaches, advises.</a:t>
                      </a:r>
                      <a:endParaRPr lang="en-US" sz="1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
        <p:nvSpPr>
          <p:cNvPr id="49179" name="Content Placeholder 6">
            <a:extLst>
              <a:ext uri="{FF2B5EF4-FFF2-40B4-BE49-F238E27FC236}">
                <a16:creationId xmlns:a16="http://schemas.microsoft.com/office/drawing/2014/main" id="{BA70C530-7F01-8A16-2E05-013470CF8470}"/>
              </a:ext>
            </a:extLst>
          </p:cNvPr>
          <p:cNvSpPr>
            <a:spLocks noGrp="1"/>
          </p:cNvSpPr>
          <p:nvPr>
            <p:ph idx="13"/>
          </p:nvPr>
        </p:nvSpPr>
        <p:spPr>
          <a:xfrm>
            <a:off x="469900" y="4941888"/>
            <a:ext cx="8229600" cy="563562"/>
          </a:xfrm>
        </p:spPr>
        <p:txBody>
          <a:bodyPr/>
          <a:lstStyle/>
          <a:p>
            <a:pPr marL="0" indent="0">
              <a:buFont typeface="Arial" panose="020B0604020202020204" pitchFamily="34" charset="0"/>
              <a:buNone/>
            </a:pPr>
            <a:r>
              <a:rPr lang="en-US" altLang="en-US" sz="1200" i="1"/>
              <a:t>Sources: </a:t>
            </a:r>
            <a:r>
              <a:rPr lang="en-US" altLang="en-US" sz="1200"/>
              <a:t>Based on B. M. Bass, </a:t>
            </a:r>
            <a:r>
              <a:rPr lang="en-US" altLang="en-US" sz="1200" i="1"/>
              <a:t>Leadership and Performance Beyond Expectations </a:t>
            </a:r>
            <a:r>
              <a:rPr lang="en-US" altLang="en-US" sz="1200"/>
              <a:t>(New York, NY: Free Press, 1990); and T. A. Judge and R. F. Piccolo, “Transformational and Transactional Leadership: A Meta-Analytic Test of Their Relative Validity,” </a:t>
            </a:r>
            <a:r>
              <a:rPr lang="en-US" altLang="en-US" sz="1200" i="1"/>
              <a:t>Journal of Applied Psychology </a:t>
            </a:r>
            <a:r>
              <a:rPr lang="en-US" altLang="en-US" sz="1200"/>
              <a:t>89, no. 5 (2004): 755–68.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886E87BF-D81B-34FA-D42E-776969132D30}"/>
              </a:ext>
            </a:extLst>
          </p:cNvPr>
          <p:cNvSpPr>
            <a:spLocks noGrp="1"/>
          </p:cNvSpPr>
          <p:nvPr>
            <p:ph type="title"/>
          </p:nvPr>
        </p:nvSpPr>
        <p:spPr>
          <a:xfrm>
            <a:off x="457200" y="562769"/>
            <a:ext cx="8229600" cy="561975"/>
          </a:xfrm>
        </p:spPr>
        <p:txBody>
          <a:bodyPr/>
          <a:lstStyle/>
          <a:p>
            <a:r>
              <a:rPr lang="en-US" altLang="en-US" sz="3600" b="1" dirty="0"/>
              <a:t>Transactional versus Transformational leadership</a:t>
            </a:r>
          </a:p>
        </p:txBody>
      </p:sp>
      <p:pic>
        <p:nvPicPr>
          <p:cNvPr id="51203" name="Picture 3" descr="An illustration shows the full range of Leadership model. &#10;A horizontal axis shows Passive at the left end and Active at the right. The vertical axis displays Effective  at the top and Ineffective  at the bottom. These two lines divide the diagram into four quadrants.&#10;Moving diagonally, from left bottom corner to right top corner, there are three steps in the bottom left quadrant with characteristics as Passive and Ineffective. These steps are labeled of Transactional leadership: Laissez-faire, Management by Exception, and Contingent Reward.&#10;The next four steps are displayed further rising from the origin toward the top right corner of the graph, with  characteristics growing increasingly Active and Effective. This group is labeled Transformational,  heading upward and to the right: Individualized Consideration, Intellectual Stimulation, Inspirational Motivation, and Idealized Influence.">
            <a:extLst>
              <a:ext uri="{FF2B5EF4-FFF2-40B4-BE49-F238E27FC236}">
                <a16:creationId xmlns:a16="http://schemas.microsoft.com/office/drawing/2014/main" id="{92783B71-5CFF-209F-F340-B315CCBD64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1628800"/>
            <a:ext cx="4824536" cy="3891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441F-9281-99B2-D960-7AADD83B336E}"/>
              </a:ext>
            </a:extLst>
          </p:cNvPr>
          <p:cNvSpPr>
            <a:spLocks noGrp="1"/>
          </p:cNvSpPr>
          <p:nvPr>
            <p:ph type="title"/>
          </p:nvPr>
        </p:nvSpPr>
        <p:spPr/>
        <p:txBody>
          <a:bodyPr/>
          <a:lstStyle/>
          <a:p>
            <a:r>
              <a:rPr lang="en-GB" sz="3600" b="1" dirty="0"/>
              <a:t>Watch and discuss</a:t>
            </a:r>
          </a:p>
        </p:txBody>
      </p:sp>
      <p:sp>
        <p:nvSpPr>
          <p:cNvPr id="3" name="Content Placeholder 2">
            <a:extLst>
              <a:ext uri="{FF2B5EF4-FFF2-40B4-BE49-F238E27FC236}">
                <a16:creationId xmlns:a16="http://schemas.microsoft.com/office/drawing/2014/main" id="{4202D15B-FFCA-C4EA-AE3C-835F4014DD10}"/>
              </a:ext>
            </a:extLst>
          </p:cNvPr>
          <p:cNvSpPr>
            <a:spLocks noGrp="1"/>
          </p:cNvSpPr>
          <p:nvPr>
            <p:ph idx="1"/>
          </p:nvPr>
        </p:nvSpPr>
        <p:spPr/>
        <p:txBody>
          <a:bodyPr/>
          <a:lstStyle/>
          <a:p>
            <a:r>
              <a:rPr lang="en-GB" dirty="0">
                <a:hlinkClick r:id="rId2"/>
              </a:rPr>
              <a:t>https://www.youtube.com/watch?v=eXDNkwIeOqA</a:t>
            </a:r>
            <a:endParaRPr lang="en-GB" dirty="0"/>
          </a:p>
        </p:txBody>
      </p:sp>
      <p:sp>
        <p:nvSpPr>
          <p:cNvPr id="4" name="Date Placeholder 3">
            <a:extLst>
              <a:ext uri="{FF2B5EF4-FFF2-40B4-BE49-F238E27FC236}">
                <a16:creationId xmlns:a16="http://schemas.microsoft.com/office/drawing/2014/main" id="{9F29504B-78F7-2650-A3D1-899DD860032B}"/>
              </a:ext>
            </a:extLst>
          </p:cNvPr>
          <p:cNvSpPr>
            <a:spLocks noGrp="1"/>
          </p:cNvSpPr>
          <p:nvPr>
            <p:ph type="dt" sz="half" idx="10"/>
          </p:nvPr>
        </p:nvSpPr>
        <p:spPr/>
        <p:txBody>
          <a:bodyPr/>
          <a:lstStyle/>
          <a:p>
            <a:pPr>
              <a:defRPr/>
            </a:pPr>
            <a:fld id="{A7881200-F581-4C40-8F47-BCF2686C6F8C}"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26C95C51-35AB-E950-A035-4B76AD3F9D33}"/>
              </a:ext>
            </a:extLst>
          </p:cNvPr>
          <p:cNvSpPr>
            <a:spLocks noGrp="1"/>
          </p:cNvSpPr>
          <p:nvPr>
            <p:ph type="sldNum" sz="quarter" idx="12"/>
          </p:nvPr>
        </p:nvSpPr>
        <p:spPr/>
        <p:txBody>
          <a:bodyPr/>
          <a:lstStyle/>
          <a:p>
            <a:fld id="{0D1E052E-E071-3046-A0AC-D4AAB1B098FC}" type="slidenum">
              <a:rPr lang="en-GB" altLang="en-US" smtClean="0"/>
              <a:pPr/>
              <a:t>14</a:t>
            </a:fld>
            <a:endParaRPr lang="en-GB" altLang="en-US"/>
          </a:p>
        </p:txBody>
      </p:sp>
    </p:spTree>
    <p:extLst>
      <p:ext uri="{BB962C8B-B14F-4D97-AF65-F5344CB8AC3E}">
        <p14:creationId xmlns:p14="http://schemas.microsoft.com/office/powerpoint/2010/main" val="978894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A211A-CE50-D5BF-7F6C-4BD4D42AB64E}"/>
              </a:ext>
            </a:extLst>
          </p:cNvPr>
          <p:cNvSpPr>
            <a:spLocks noGrp="1"/>
          </p:cNvSpPr>
          <p:nvPr>
            <p:ph type="title"/>
          </p:nvPr>
        </p:nvSpPr>
        <p:spPr/>
        <p:txBody>
          <a:bodyPr/>
          <a:lstStyle/>
          <a:p>
            <a:r>
              <a:rPr lang="en-GB" b="1" dirty="0"/>
              <a:t>Activity 1</a:t>
            </a:r>
          </a:p>
        </p:txBody>
      </p:sp>
      <p:sp>
        <p:nvSpPr>
          <p:cNvPr id="3" name="Content Placeholder 2">
            <a:extLst>
              <a:ext uri="{FF2B5EF4-FFF2-40B4-BE49-F238E27FC236}">
                <a16:creationId xmlns:a16="http://schemas.microsoft.com/office/drawing/2014/main" id="{7B2CE1E7-C421-9FFA-EEBC-2A164B981776}"/>
              </a:ext>
            </a:extLst>
          </p:cNvPr>
          <p:cNvSpPr>
            <a:spLocks noGrp="1"/>
          </p:cNvSpPr>
          <p:nvPr>
            <p:ph idx="1"/>
          </p:nvPr>
        </p:nvSpPr>
        <p:spPr/>
        <p:txBody>
          <a:bodyPr/>
          <a:lstStyle/>
          <a:p>
            <a:r>
              <a:rPr lang="en-GB" sz="2400" dirty="0"/>
              <a:t>Consider the roles of the CEO of a financial institution, a manufacturing plant, and a university.</a:t>
            </a:r>
          </a:p>
          <a:p>
            <a:r>
              <a:rPr lang="en-GB" sz="2400" dirty="0"/>
              <a:t>To what extent can these three be called leaders? </a:t>
            </a:r>
          </a:p>
          <a:p>
            <a:r>
              <a:rPr lang="en-GB" sz="2400" dirty="0"/>
              <a:t>What roles and activities do they have in common and how do they differ?</a:t>
            </a:r>
          </a:p>
        </p:txBody>
      </p:sp>
      <p:sp>
        <p:nvSpPr>
          <p:cNvPr id="4" name="Date Placeholder 3">
            <a:extLst>
              <a:ext uri="{FF2B5EF4-FFF2-40B4-BE49-F238E27FC236}">
                <a16:creationId xmlns:a16="http://schemas.microsoft.com/office/drawing/2014/main" id="{FD3E67A1-B366-9C81-DF76-B266C218A378}"/>
              </a:ext>
            </a:extLst>
          </p:cNvPr>
          <p:cNvSpPr>
            <a:spLocks noGrp="1"/>
          </p:cNvSpPr>
          <p:nvPr>
            <p:ph type="dt" sz="half" idx="10"/>
          </p:nvPr>
        </p:nvSpPr>
        <p:spPr/>
        <p:txBody>
          <a:bodyPr/>
          <a:lstStyle/>
          <a:p>
            <a:pPr>
              <a:defRPr/>
            </a:pPr>
            <a:fld id="{A7881200-F581-4C40-8F47-BCF2686C6F8C}"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98EF4F96-DE8C-1421-CF86-6E7D9C3A8F36}"/>
              </a:ext>
            </a:extLst>
          </p:cNvPr>
          <p:cNvSpPr>
            <a:spLocks noGrp="1"/>
          </p:cNvSpPr>
          <p:nvPr>
            <p:ph type="sldNum" sz="quarter" idx="12"/>
          </p:nvPr>
        </p:nvSpPr>
        <p:spPr/>
        <p:txBody>
          <a:bodyPr/>
          <a:lstStyle/>
          <a:p>
            <a:fld id="{0D1E052E-E071-3046-A0AC-D4AAB1B098FC}" type="slidenum">
              <a:rPr lang="en-GB" altLang="en-US" smtClean="0"/>
              <a:pPr/>
              <a:t>15</a:t>
            </a:fld>
            <a:endParaRPr lang="en-GB" altLang="en-US"/>
          </a:p>
        </p:txBody>
      </p:sp>
    </p:spTree>
    <p:extLst>
      <p:ext uri="{BB962C8B-B14F-4D97-AF65-F5344CB8AC3E}">
        <p14:creationId xmlns:p14="http://schemas.microsoft.com/office/powerpoint/2010/main" val="444666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02/07/2024</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16</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7556</TotalTime>
  <Words>1686</Words>
  <Application>Microsoft Macintosh PowerPoint</Application>
  <PresentationFormat>On-screen Show (4:3)</PresentationFormat>
  <Paragraphs>147</Paragraphs>
  <Slides>16</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ＭＳ Ｐゴシック</vt:lpstr>
      <vt:lpstr>ＭＳ Ｐゴシック</vt:lpstr>
      <vt:lpstr>Arial</vt:lpstr>
      <vt:lpstr>Myriad Pro</vt:lpstr>
      <vt:lpstr>Source Sans Pro</vt:lpstr>
      <vt:lpstr>Verdana</vt:lpstr>
      <vt:lpstr>20140311PresentationUWTSDTemplate</vt:lpstr>
      <vt:lpstr>LCBB6003 Leadership and management, theory and practice  </vt:lpstr>
      <vt:lpstr>Organizational Behavior</vt:lpstr>
      <vt:lpstr>Learning Objectives</vt:lpstr>
      <vt:lpstr>Transformational leadership</vt:lpstr>
      <vt:lpstr>Transformational Leadership </vt:lpstr>
      <vt:lpstr>Transformational Leadership</vt:lpstr>
      <vt:lpstr>Transformational leadership characteristics</vt:lpstr>
      <vt:lpstr>Question to discuss</vt:lpstr>
      <vt:lpstr>Transformational Leadership </vt:lpstr>
      <vt:lpstr>Transactional leadership</vt:lpstr>
      <vt:lpstr>Transactional leadership Characteristics </vt:lpstr>
      <vt:lpstr>Transformational and transactional leadership</vt:lpstr>
      <vt:lpstr>Transactional versus Transformational leadership</vt:lpstr>
      <vt:lpstr>Watch and discuss</vt:lpstr>
      <vt:lpstr>Activity 1</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82</cp:revision>
  <cp:lastPrinted>1601-01-01T00:00:00Z</cp:lastPrinted>
  <dcterms:created xsi:type="dcterms:W3CDTF">2002-10-07T19:43:58Z</dcterms:created>
  <dcterms:modified xsi:type="dcterms:W3CDTF">2024-07-02T10:21:15Z</dcterms:modified>
</cp:coreProperties>
</file>