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4" r:id="rId4"/>
  </p:sldMasterIdLst>
  <p:notesMasterIdLst>
    <p:notesMasterId r:id="rId46"/>
  </p:notesMasterIdLst>
  <p:sldIdLst>
    <p:sldId id="552" r:id="rId5"/>
    <p:sldId id="696" r:id="rId6"/>
    <p:sldId id="647" r:id="rId7"/>
    <p:sldId id="258" r:id="rId8"/>
    <p:sldId id="619" r:id="rId9"/>
    <p:sldId id="688" r:id="rId10"/>
    <p:sldId id="683" r:id="rId11"/>
    <p:sldId id="617" r:id="rId12"/>
    <p:sldId id="616" r:id="rId13"/>
    <p:sldId id="554" r:id="rId14"/>
    <p:sldId id="576" r:id="rId15"/>
    <p:sldId id="578" r:id="rId16"/>
    <p:sldId id="690" r:id="rId17"/>
    <p:sldId id="684" r:id="rId18"/>
    <p:sldId id="627" r:id="rId19"/>
    <p:sldId id="626" r:id="rId20"/>
    <p:sldId id="579" r:id="rId21"/>
    <p:sldId id="585" r:id="rId22"/>
    <p:sldId id="691" r:id="rId23"/>
    <p:sldId id="625" r:id="rId24"/>
    <p:sldId id="621" r:id="rId25"/>
    <p:sldId id="603" r:id="rId26"/>
    <p:sldId id="583" r:id="rId27"/>
    <p:sldId id="584" r:id="rId28"/>
    <p:sldId id="606" r:id="rId29"/>
    <p:sldId id="693" r:id="rId30"/>
    <p:sldId id="640" r:id="rId31"/>
    <p:sldId id="685" r:id="rId32"/>
    <p:sldId id="692" r:id="rId33"/>
    <p:sldId id="615" r:id="rId34"/>
    <p:sldId id="648" r:id="rId35"/>
    <p:sldId id="651" r:id="rId36"/>
    <p:sldId id="694" r:id="rId37"/>
    <p:sldId id="654" r:id="rId38"/>
    <p:sldId id="655" r:id="rId39"/>
    <p:sldId id="553" r:id="rId40"/>
    <p:sldId id="687" r:id="rId41"/>
    <p:sldId id="695" r:id="rId42"/>
    <p:sldId id="301" r:id="rId43"/>
    <p:sldId id="637" r:id="rId44"/>
    <p:sldId id="638"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1C381"/>
    <a:srgbClr val="35BFAB"/>
    <a:srgbClr val="990033"/>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38" autoAdjust="0"/>
    <p:restoredTop sz="59901" autoAdjust="0"/>
  </p:normalViewPr>
  <p:slideViewPr>
    <p:cSldViewPr snapToGrid="0">
      <p:cViewPr varScale="1">
        <p:scale>
          <a:sx n="47" d="100"/>
          <a:sy n="47" d="100"/>
        </p:scale>
        <p:origin x="2093" y="43"/>
      </p:cViewPr>
      <p:guideLst/>
    </p:cSldViewPr>
  </p:slideViewPr>
  <p:notesTextViewPr>
    <p:cViewPr>
      <p:scale>
        <a:sx n="1" d="1"/>
        <a:sy n="1" d="1"/>
      </p:scale>
      <p:origin x="0" y="0"/>
    </p:cViewPr>
  </p:notesTextViewPr>
  <p:notesViewPr>
    <p:cSldViewPr snapToGrid="0">
      <p:cViewPr varScale="1">
        <p:scale>
          <a:sx n="96" d="100"/>
          <a:sy n="96" d="100"/>
        </p:scale>
        <p:origin x="2480" y="17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C3DAB5-2D9C-416C-967C-E301824F222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C3ABCB25-E782-4692-B06B-A4707F1D8753}">
      <dgm:prSet/>
      <dgm:spPr/>
      <dgm:t>
        <a:bodyPr/>
        <a:lstStyle/>
        <a:p>
          <a:r>
            <a:rPr lang="en-US" b="1" dirty="0"/>
            <a:t>There are three components for this module:</a:t>
          </a:r>
          <a:endParaRPr lang="en-US" dirty="0"/>
        </a:p>
      </dgm:t>
    </dgm:pt>
    <dgm:pt modelId="{E52A781F-79E6-4035-B291-9220D4E65074}" type="parTrans" cxnId="{BCB37217-DE46-49D0-A3B4-3BE1B74DEC08}">
      <dgm:prSet/>
      <dgm:spPr/>
      <dgm:t>
        <a:bodyPr/>
        <a:lstStyle/>
        <a:p>
          <a:endParaRPr lang="en-US"/>
        </a:p>
      </dgm:t>
    </dgm:pt>
    <dgm:pt modelId="{A268A703-C6F5-4E34-BFE5-06D0996CFE08}" type="sibTrans" cxnId="{BCB37217-DE46-49D0-A3B4-3BE1B74DEC08}">
      <dgm:prSet/>
      <dgm:spPr/>
      <dgm:t>
        <a:bodyPr/>
        <a:lstStyle/>
        <a:p>
          <a:endParaRPr lang="en-US"/>
        </a:p>
      </dgm:t>
    </dgm:pt>
    <dgm:pt modelId="{07B32F21-C356-4344-B313-8B096E218489}">
      <dgm:prSet/>
      <dgm:spPr/>
      <dgm:t>
        <a:bodyPr/>
        <a:lstStyle/>
        <a:p>
          <a:r>
            <a:rPr lang="en-US" b="1"/>
            <a:t>1. Student Journal (750+ words)  - 25%</a:t>
          </a:r>
          <a:endParaRPr lang="en-US"/>
        </a:p>
      </dgm:t>
    </dgm:pt>
    <dgm:pt modelId="{E6C3D22F-B07E-4CD9-8DF1-4D0C7298F160}" type="parTrans" cxnId="{25CCB169-A0E7-4711-90A4-61FD89035E9E}">
      <dgm:prSet/>
      <dgm:spPr/>
      <dgm:t>
        <a:bodyPr/>
        <a:lstStyle/>
        <a:p>
          <a:endParaRPr lang="en-US"/>
        </a:p>
      </dgm:t>
    </dgm:pt>
    <dgm:pt modelId="{A02CB98E-B47D-4863-A4AB-F5AFDB4F2521}" type="sibTrans" cxnId="{25CCB169-A0E7-4711-90A4-61FD89035E9E}">
      <dgm:prSet/>
      <dgm:spPr/>
      <dgm:t>
        <a:bodyPr/>
        <a:lstStyle/>
        <a:p>
          <a:endParaRPr lang="en-US"/>
        </a:p>
      </dgm:t>
    </dgm:pt>
    <dgm:pt modelId="{D0FEA79A-DF78-4684-A0EC-5C9A416FE797}">
      <dgm:prSet/>
      <dgm:spPr/>
      <dgm:t>
        <a:bodyPr/>
        <a:lstStyle/>
        <a:p>
          <a:r>
            <a:rPr lang="en-US" b="1" dirty="0"/>
            <a:t>2. Practical Task Scenario – 25% </a:t>
          </a:r>
          <a:endParaRPr lang="en-US" dirty="0"/>
        </a:p>
      </dgm:t>
    </dgm:pt>
    <dgm:pt modelId="{DB619B43-5EE8-401E-9B43-A82A81E9EE51}" type="parTrans" cxnId="{35C00EF8-15C5-4B7B-A52F-80F8A95ECABA}">
      <dgm:prSet/>
      <dgm:spPr/>
      <dgm:t>
        <a:bodyPr/>
        <a:lstStyle/>
        <a:p>
          <a:endParaRPr lang="en-US"/>
        </a:p>
      </dgm:t>
    </dgm:pt>
    <dgm:pt modelId="{8D3BE978-30FF-4852-B0B6-BCF2050612FC}" type="sibTrans" cxnId="{35C00EF8-15C5-4B7B-A52F-80F8A95ECABA}">
      <dgm:prSet/>
      <dgm:spPr/>
      <dgm:t>
        <a:bodyPr/>
        <a:lstStyle/>
        <a:p>
          <a:endParaRPr lang="en-US"/>
        </a:p>
      </dgm:t>
    </dgm:pt>
    <dgm:pt modelId="{D5C187AE-92E6-4F19-ADBE-F89562A5A3AA}">
      <dgm:prSet/>
      <dgm:spPr/>
      <dgm:t>
        <a:bodyPr/>
        <a:lstStyle/>
        <a:p>
          <a:r>
            <a:rPr lang="en-US" b="1" dirty="0"/>
            <a:t>3. Presentation - 50%</a:t>
          </a:r>
          <a:endParaRPr lang="en-US" dirty="0"/>
        </a:p>
      </dgm:t>
    </dgm:pt>
    <dgm:pt modelId="{D438C00F-98A8-4857-BAD2-7198B34A7EC7}" type="parTrans" cxnId="{41D4E1CB-A4CA-4AB5-9EFE-001122A8FC91}">
      <dgm:prSet/>
      <dgm:spPr/>
      <dgm:t>
        <a:bodyPr/>
        <a:lstStyle/>
        <a:p>
          <a:endParaRPr lang="en-US"/>
        </a:p>
      </dgm:t>
    </dgm:pt>
    <dgm:pt modelId="{55D46666-76D6-45BC-8A50-3AC87CBD3732}" type="sibTrans" cxnId="{41D4E1CB-A4CA-4AB5-9EFE-001122A8FC91}">
      <dgm:prSet/>
      <dgm:spPr/>
      <dgm:t>
        <a:bodyPr/>
        <a:lstStyle/>
        <a:p>
          <a:endParaRPr lang="en-US"/>
        </a:p>
      </dgm:t>
    </dgm:pt>
    <dgm:pt modelId="{2945A024-2068-4183-9D74-098905B2297F}" type="pres">
      <dgm:prSet presAssocID="{FBC3DAB5-2D9C-416C-967C-E301824F2227}" presName="vert0" presStyleCnt="0">
        <dgm:presLayoutVars>
          <dgm:dir/>
          <dgm:animOne val="branch"/>
          <dgm:animLvl val="lvl"/>
        </dgm:presLayoutVars>
      </dgm:prSet>
      <dgm:spPr/>
    </dgm:pt>
    <dgm:pt modelId="{8FE573F4-5233-4CA8-858B-6465E76058F3}" type="pres">
      <dgm:prSet presAssocID="{C3ABCB25-E782-4692-B06B-A4707F1D8753}" presName="thickLine" presStyleLbl="alignNode1" presStyleIdx="0" presStyleCnt="4"/>
      <dgm:spPr/>
    </dgm:pt>
    <dgm:pt modelId="{82433EEF-B391-4597-912D-B56953B61EAD}" type="pres">
      <dgm:prSet presAssocID="{C3ABCB25-E782-4692-B06B-A4707F1D8753}" presName="horz1" presStyleCnt="0"/>
      <dgm:spPr/>
    </dgm:pt>
    <dgm:pt modelId="{320882B9-B38A-4106-9BA6-0A8995C87BCD}" type="pres">
      <dgm:prSet presAssocID="{C3ABCB25-E782-4692-B06B-A4707F1D8753}" presName="tx1" presStyleLbl="revTx" presStyleIdx="0" presStyleCnt="4"/>
      <dgm:spPr/>
    </dgm:pt>
    <dgm:pt modelId="{9862839B-2C71-4516-8A5A-9BD8999091C5}" type="pres">
      <dgm:prSet presAssocID="{C3ABCB25-E782-4692-B06B-A4707F1D8753}" presName="vert1" presStyleCnt="0"/>
      <dgm:spPr/>
    </dgm:pt>
    <dgm:pt modelId="{C2FFBFC6-5847-44C3-833B-6202ECD1B293}" type="pres">
      <dgm:prSet presAssocID="{07B32F21-C356-4344-B313-8B096E218489}" presName="thickLine" presStyleLbl="alignNode1" presStyleIdx="1" presStyleCnt="4"/>
      <dgm:spPr/>
    </dgm:pt>
    <dgm:pt modelId="{244B7193-D52F-4AA5-B210-62585EE0BFCA}" type="pres">
      <dgm:prSet presAssocID="{07B32F21-C356-4344-B313-8B096E218489}" presName="horz1" presStyleCnt="0"/>
      <dgm:spPr/>
    </dgm:pt>
    <dgm:pt modelId="{6D220698-7D87-4CED-A835-8CB3785E1568}" type="pres">
      <dgm:prSet presAssocID="{07B32F21-C356-4344-B313-8B096E218489}" presName="tx1" presStyleLbl="revTx" presStyleIdx="1" presStyleCnt="4"/>
      <dgm:spPr/>
    </dgm:pt>
    <dgm:pt modelId="{EDB630CE-7572-49DA-9591-D69C138153AA}" type="pres">
      <dgm:prSet presAssocID="{07B32F21-C356-4344-B313-8B096E218489}" presName="vert1" presStyleCnt="0"/>
      <dgm:spPr/>
    </dgm:pt>
    <dgm:pt modelId="{73A3161E-3290-4AF3-8D77-8A85470D8743}" type="pres">
      <dgm:prSet presAssocID="{D0FEA79A-DF78-4684-A0EC-5C9A416FE797}" presName="thickLine" presStyleLbl="alignNode1" presStyleIdx="2" presStyleCnt="4"/>
      <dgm:spPr/>
    </dgm:pt>
    <dgm:pt modelId="{6ECE5089-7520-457A-A053-CE2B09DE52F3}" type="pres">
      <dgm:prSet presAssocID="{D0FEA79A-DF78-4684-A0EC-5C9A416FE797}" presName="horz1" presStyleCnt="0"/>
      <dgm:spPr/>
    </dgm:pt>
    <dgm:pt modelId="{097EAFC6-3A23-40F2-8A20-427A58F00BC1}" type="pres">
      <dgm:prSet presAssocID="{D0FEA79A-DF78-4684-A0EC-5C9A416FE797}" presName="tx1" presStyleLbl="revTx" presStyleIdx="2" presStyleCnt="4"/>
      <dgm:spPr/>
    </dgm:pt>
    <dgm:pt modelId="{27E3AD76-FCDC-47F7-823B-43B39B6EDDA3}" type="pres">
      <dgm:prSet presAssocID="{D0FEA79A-DF78-4684-A0EC-5C9A416FE797}" presName="vert1" presStyleCnt="0"/>
      <dgm:spPr/>
    </dgm:pt>
    <dgm:pt modelId="{5806D61A-4F86-4622-837B-DFB47CA38FD2}" type="pres">
      <dgm:prSet presAssocID="{D5C187AE-92E6-4F19-ADBE-F89562A5A3AA}" presName="thickLine" presStyleLbl="alignNode1" presStyleIdx="3" presStyleCnt="4"/>
      <dgm:spPr/>
    </dgm:pt>
    <dgm:pt modelId="{BF2ADF2E-0B58-4D6E-84F0-8600AFCA86AF}" type="pres">
      <dgm:prSet presAssocID="{D5C187AE-92E6-4F19-ADBE-F89562A5A3AA}" presName="horz1" presStyleCnt="0"/>
      <dgm:spPr/>
    </dgm:pt>
    <dgm:pt modelId="{1174F0C3-BB69-4746-8C3A-98BB17309883}" type="pres">
      <dgm:prSet presAssocID="{D5C187AE-92E6-4F19-ADBE-F89562A5A3AA}" presName="tx1" presStyleLbl="revTx" presStyleIdx="3" presStyleCnt="4"/>
      <dgm:spPr/>
    </dgm:pt>
    <dgm:pt modelId="{7EA6886B-EF7C-418F-A8AE-0D29EC55EB08}" type="pres">
      <dgm:prSet presAssocID="{D5C187AE-92E6-4F19-ADBE-F89562A5A3AA}" presName="vert1" presStyleCnt="0"/>
      <dgm:spPr/>
    </dgm:pt>
  </dgm:ptLst>
  <dgm:cxnLst>
    <dgm:cxn modelId="{BCB37217-DE46-49D0-A3B4-3BE1B74DEC08}" srcId="{FBC3DAB5-2D9C-416C-967C-E301824F2227}" destId="{C3ABCB25-E782-4692-B06B-A4707F1D8753}" srcOrd="0" destOrd="0" parTransId="{E52A781F-79E6-4035-B291-9220D4E65074}" sibTransId="{A268A703-C6F5-4E34-BFE5-06D0996CFE08}"/>
    <dgm:cxn modelId="{1E0FA026-DD5C-4292-A56C-935123F0A0BF}" type="presOf" srcId="{FBC3DAB5-2D9C-416C-967C-E301824F2227}" destId="{2945A024-2068-4183-9D74-098905B2297F}" srcOrd="0" destOrd="0" presId="urn:microsoft.com/office/officeart/2008/layout/LinedList"/>
    <dgm:cxn modelId="{25CCB169-A0E7-4711-90A4-61FD89035E9E}" srcId="{FBC3DAB5-2D9C-416C-967C-E301824F2227}" destId="{07B32F21-C356-4344-B313-8B096E218489}" srcOrd="1" destOrd="0" parTransId="{E6C3D22F-B07E-4CD9-8DF1-4D0C7298F160}" sibTransId="{A02CB98E-B47D-4863-A4AB-F5AFDB4F2521}"/>
    <dgm:cxn modelId="{C6AA9B89-201C-4B39-92EA-CCF63DDB4986}" type="presOf" srcId="{D0FEA79A-DF78-4684-A0EC-5C9A416FE797}" destId="{097EAFC6-3A23-40F2-8A20-427A58F00BC1}" srcOrd="0" destOrd="0" presId="urn:microsoft.com/office/officeart/2008/layout/LinedList"/>
    <dgm:cxn modelId="{903BEDB5-EE7C-4585-9D1B-6C4E4619BE39}" type="presOf" srcId="{C3ABCB25-E782-4692-B06B-A4707F1D8753}" destId="{320882B9-B38A-4106-9BA6-0A8995C87BCD}" srcOrd="0" destOrd="0" presId="urn:microsoft.com/office/officeart/2008/layout/LinedList"/>
    <dgm:cxn modelId="{9DDDDABC-0228-49CD-ACC6-4C4B017379D7}" type="presOf" srcId="{D5C187AE-92E6-4F19-ADBE-F89562A5A3AA}" destId="{1174F0C3-BB69-4746-8C3A-98BB17309883}" srcOrd="0" destOrd="0" presId="urn:microsoft.com/office/officeart/2008/layout/LinedList"/>
    <dgm:cxn modelId="{41D4E1CB-A4CA-4AB5-9EFE-001122A8FC91}" srcId="{FBC3DAB5-2D9C-416C-967C-E301824F2227}" destId="{D5C187AE-92E6-4F19-ADBE-F89562A5A3AA}" srcOrd="3" destOrd="0" parTransId="{D438C00F-98A8-4857-BAD2-7198B34A7EC7}" sibTransId="{55D46666-76D6-45BC-8A50-3AC87CBD3732}"/>
    <dgm:cxn modelId="{691FC0E8-E5C5-4CF3-9CFD-3AFC949D53C6}" type="presOf" srcId="{07B32F21-C356-4344-B313-8B096E218489}" destId="{6D220698-7D87-4CED-A835-8CB3785E1568}" srcOrd="0" destOrd="0" presId="urn:microsoft.com/office/officeart/2008/layout/LinedList"/>
    <dgm:cxn modelId="{35C00EF8-15C5-4B7B-A52F-80F8A95ECABA}" srcId="{FBC3DAB5-2D9C-416C-967C-E301824F2227}" destId="{D0FEA79A-DF78-4684-A0EC-5C9A416FE797}" srcOrd="2" destOrd="0" parTransId="{DB619B43-5EE8-401E-9B43-A82A81E9EE51}" sibTransId="{8D3BE978-30FF-4852-B0B6-BCF2050612FC}"/>
    <dgm:cxn modelId="{50CAB23C-785D-481C-B76B-B08E01E15B7A}" type="presParOf" srcId="{2945A024-2068-4183-9D74-098905B2297F}" destId="{8FE573F4-5233-4CA8-858B-6465E76058F3}" srcOrd="0" destOrd="0" presId="urn:microsoft.com/office/officeart/2008/layout/LinedList"/>
    <dgm:cxn modelId="{6C19CD54-6BB4-4AFA-BFCF-7499FCC42FCF}" type="presParOf" srcId="{2945A024-2068-4183-9D74-098905B2297F}" destId="{82433EEF-B391-4597-912D-B56953B61EAD}" srcOrd="1" destOrd="0" presId="urn:microsoft.com/office/officeart/2008/layout/LinedList"/>
    <dgm:cxn modelId="{DDAEDA5F-7AC8-426B-B421-9438B7A4BA13}" type="presParOf" srcId="{82433EEF-B391-4597-912D-B56953B61EAD}" destId="{320882B9-B38A-4106-9BA6-0A8995C87BCD}" srcOrd="0" destOrd="0" presId="urn:microsoft.com/office/officeart/2008/layout/LinedList"/>
    <dgm:cxn modelId="{778E2B0A-8ED3-446E-B35A-5D9AE2DBAED2}" type="presParOf" srcId="{82433EEF-B391-4597-912D-B56953B61EAD}" destId="{9862839B-2C71-4516-8A5A-9BD8999091C5}" srcOrd="1" destOrd="0" presId="urn:microsoft.com/office/officeart/2008/layout/LinedList"/>
    <dgm:cxn modelId="{27F575E4-702C-4854-B707-B2E110CBEEA7}" type="presParOf" srcId="{2945A024-2068-4183-9D74-098905B2297F}" destId="{C2FFBFC6-5847-44C3-833B-6202ECD1B293}" srcOrd="2" destOrd="0" presId="urn:microsoft.com/office/officeart/2008/layout/LinedList"/>
    <dgm:cxn modelId="{CCCB4680-9B66-4781-BB7E-781197233208}" type="presParOf" srcId="{2945A024-2068-4183-9D74-098905B2297F}" destId="{244B7193-D52F-4AA5-B210-62585EE0BFCA}" srcOrd="3" destOrd="0" presId="urn:microsoft.com/office/officeart/2008/layout/LinedList"/>
    <dgm:cxn modelId="{F610D022-AB9A-43EC-B1A3-C382D4CC7301}" type="presParOf" srcId="{244B7193-D52F-4AA5-B210-62585EE0BFCA}" destId="{6D220698-7D87-4CED-A835-8CB3785E1568}" srcOrd="0" destOrd="0" presId="urn:microsoft.com/office/officeart/2008/layout/LinedList"/>
    <dgm:cxn modelId="{23BF8FFD-AD9A-47CD-8A0E-65DEEC7978D2}" type="presParOf" srcId="{244B7193-D52F-4AA5-B210-62585EE0BFCA}" destId="{EDB630CE-7572-49DA-9591-D69C138153AA}" srcOrd="1" destOrd="0" presId="urn:microsoft.com/office/officeart/2008/layout/LinedList"/>
    <dgm:cxn modelId="{597F8A6B-D3AA-40F3-99CA-8B5E340B9271}" type="presParOf" srcId="{2945A024-2068-4183-9D74-098905B2297F}" destId="{73A3161E-3290-4AF3-8D77-8A85470D8743}" srcOrd="4" destOrd="0" presId="urn:microsoft.com/office/officeart/2008/layout/LinedList"/>
    <dgm:cxn modelId="{4F09F4A6-5402-422D-8EEA-D7BB69CFC37C}" type="presParOf" srcId="{2945A024-2068-4183-9D74-098905B2297F}" destId="{6ECE5089-7520-457A-A053-CE2B09DE52F3}" srcOrd="5" destOrd="0" presId="urn:microsoft.com/office/officeart/2008/layout/LinedList"/>
    <dgm:cxn modelId="{51C31B55-56AD-4525-89C2-7E3EFFA59F9F}" type="presParOf" srcId="{6ECE5089-7520-457A-A053-CE2B09DE52F3}" destId="{097EAFC6-3A23-40F2-8A20-427A58F00BC1}" srcOrd="0" destOrd="0" presId="urn:microsoft.com/office/officeart/2008/layout/LinedList"/>
    <dgm:cxn modelId="{6E4ED3A5-84BB-4A0E-9365-D3B95AC78D3E}" type="presParOf" srcId="{6ECE5089-7520-457A-A053-CE2B09DE52F3}" destId="{27E3AD76-FCDC-47F7-823B-43B39B6EDDA3}" srcOrd="1" destOrd="0" presId="urn:microsoft.com/office/officeart/2008/layout/LinedList"/>
    <dgm:cxn modelId="{F1E3BC18-4994-4047-90A1-037F6E10A717}" type="presParOf" srcId="{2945A024-2068-4183-9D74-098905B2297F}" destId="{5806D61A-4F86-4622-837B-DFB47CA38FD2}" srcOrd="6" destOrd="0" presId="urn:microsoft.com/office/officeart/2008/layout/LinedList"/>
    <dgm:cxn modelId="{7B273DFB-05B7-401D-BBCF-EC7FA5671109}" type="presParOf" srcId="{2945A024-2068-4183-9D74-098905B2297F}" destId="{BF2ADF2E-0B58-4D6E-84F0-8600AFCA86AF}" srcOrd="7" destOrd="0" presId="urn:microsoft.com/office/officeart/2008/layout/LinedList"/>
    <dgm:cxn modelId="{F439EE66-952B-4DBE-99AC-59FAD1A49F19}" type="presParOf" srcId="{BF2ADF2E-0B58-4D6E-84F0-8600AFCA86AF}" destId="{1174F0C3-BB69-4746-8C3A-98BB17309883}" srcOrd="0" destOrd="0" presId="urn:microsoft.com/office/officeart/2008/layout/LinedList"/>
    <dgm:cxn modelId="{CDF6B4D2-1DB5-4BC8-9212-F1E0875C8898}" type="presParOf" srcId="{BF2ADF2E-0B58-4D6E-84F0-8600AFCA86AF}" destId="{7EA6886B-EF7C-418F-A8AE-0D29EC55EB08}"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E573F4-5233-4CA8-858B-6465E76058F3}">
      <dsp:nvSpPr>
        <dsp:cNvPr id="0" name=""/>
        <dsp:cNvSpPr/>
      </dsp:nvSpPr>
      <dsp:spPr>
        <a:xfrm>
          <a:off x="0" y="0"/>
          <a:ext cx="275027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0882B9-B38A-4106-9BA6-0A8995C87BCD}">
      <dsp:nvSpPr>
        <dsp:cNvPr id="0" name=""/>
        <dsp:cNvSpPr/>
      </dsp:nvSpPr>
      <dsp:spPr>
        <a:xfrm>
          <a:off x="0" y="0"/>
          <a:ext cx="2750277" cy="1189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dirty="0"/>
            <a:t>There are three components for this module:</a:t>
          </a:r>
          <a:endParaRPr lang="en-US" sz="2400" kern="1200" dirty="0"/>
        </a:p>
      </dsp:txBody>
      <dsp:txXfrm>
        <a:off x="0" y="0"/>
        <a:ext cx="2750277" cy="1189838"/>
      </dsp:txXfrm>
    </dsp:sp>
    <dsp:sp modelId="{C2FFBFC6-5847-44C3-833B-6202ECD1B293}">
      <dsp:nvSpPr>
        <dsp:cNvPr id="0" name=""/>
        <dsp:cNvSpPr/>
      </dsp:nvSpPr>
      <dsp:spPr>
        <a:xfrm>
          <a:off x="0" y="1189838"/>
          <a:ext cx="275027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220698-7D87-4CED-A835-8CB3785E1568}">
      <dsp:nvSpPr>
        <dsp:cNvPr id="0" name=""/>
        <dsp:cNvSpPr/>
      </dsp:nvSpPr>
      <dsp:spPr>
        <a:xfrm>
          <a:off x="0" y="1189838"/>
          <a:ext cx="2750277" cy="1189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a:t>1. Student Journal (750+ words)  - 25%</a:t>
          </a:r>
          <a:endParaRPr lang="en-US" sz="2400" kern="1200"/>
        </a:p>
      </dsp:txBody>
      <dsp:txXfrm>
        <a:off x="0" y="1189838"/>
        <a:ext cx="2750277" cy="1189838"/>
      </dsp:txXfrm>
    </dsp:sp>
    <dsp:sp modelId="{73A3161E-3290-4AF3-8D77-8A85470D8743}">
      <dsp:nvSpPr>
        <dsp:cNvPr id="0" name=""/>
        <dsp:cNvSpPr/>
      </dsp:nvSpPr>
      <dsp:spPr>
        <a:xfrm>
          <a:off x="0" y="2379676"/>
          <a:ext cx="275027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7EAFC6-3A23-40F2-8A20-427A58F00BC1}">
      <dsp:nvSpPr>
        <dsp:cNvPr id="0" name=""/>
        <dsp:cNvSpPr/>
      </dsp:nvSpPr>
      <dsp:spPr>
        <a:xfrm>
          <a:off x="0" y="2379676"/>
          <a:ext cx="2750277" cy="1189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dirty="0"/>
            <a:t>2. Practical Task Scenario – 25% </a:t>
          </a:r>
          <a:endParaRPr lang="en-US" sz="2400" kern="1200" dirty="0"/>
        </a:p>
      </dsp:txBody>
      <dsp:txXfrm>
        <a:off x="0" y="2379676"/>
        <a:ext cx="2750277" cy="1189838"/>
      </dsp:txXfrm>
    </dsp:sp>
    <dsp:sp modelId="{5806D61A-4F86-4622-837B-DFB47CA38FD2}">
      <dsp:nvSpPr>
        <dsp:cNvPr id="0" name=""/>
        <dsp:cNvSpPr/>
      </dsp:nvSpPr>
      <dsp:spPr>
        <a:xfrm>
          <a:off x="0" y="3569514"/>
          <a:ext cx="275027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74F0C3-BB69-4746-8C3A-98BB17309883}">
      <dsp:nvSpPr>
        <dsp:cNvPr id="0" name=""/>
        <dsp:cNvSpPr/>
      </dsp:nvSpPr>
      <dsp:spPr>
        <a:xfrm>
          <a:off x="0" y="3569514"/>
          <a:ext cx="2750277" cy="1189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dirty="0"/>
            <a:t>3. Presentation - 50%</a:t>
          </a:r>
          <a:endParaRPr lang="en-US" sz="2400" kern="1200" dirty="0"/>
        </a:p>
      </dsp:txBody>
      <dsp:txXfrm>
        <a:off x="0" y="3569514"/>
        <a:ext cx="2750277" cy="118983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311B0A-A7AB-4B9A-BC8D-B13CAEB8FAD1}" type="datetimeFigureOut">
              <a:rPr lang="en-GB" smtClean="0"/>
              <a:t>02/02/2023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CEAF5D-A94A-4955-B82E-8236CC92B900}" type="slidenum">
              <a:rPr lang="en-GB" smtClean="0"/>
              <a:t>‹#›</a:t>
            </a:fld>
            <a:endParaRPr lang="en-GB"/>
          </a:p>
        </p:txBody>
      </p:sp>
    </p:spTree>
    <p:extLst>
      <p:ext uri="{BB962C8B-B14F-4D97-AF65-F5344CB8AC3E}">
        <p14:creationId xmlns:p14="http://schemas.microsoft.com/office/powerpoint/2010/main" val="12666390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isha.sadhguru.org/sg/en/wisdom/article/health-and-wellbeing-4-sadhguru-quotes"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businessinsider.com/most-outrageous-hotel-amenities-2017-3#workout-concierges-15" TargetMode="External"/><Relationship Id="rId2" Type="http://schemas.openxmlformats.org/officeDocument/2006/relationships/slide" Target="../slides/slide18.xml"/><Relationship Id="rId1" Type="http://schemas.openxmlformats.org/officeDocument/2006/relationships/notesMaster" Target="../notesMasters/notesMaster1.xml"/><Relationship Id="rId6" Type="http://schemas.openxmlformats.org/officeDocument/2006/relationships/hyperlink" Target="https://www.mckinsey.com/industries/consumer-packaged-goods/our-insights/wellness-in-2030" TargetMode="External"/><Relationship Id="rId5" Type="http://schemas.openxmlformats.org/officeDocument/2006/relationships/hyperlink" Target="https://cdn.theculturetrip.com/wp-content/uploads/2017/01/juico-087-edit.jpg" TargetMode="External"/><Relationship Id="rId4" Type="http://schemas.openxmlformats.org/officeDocument/2006/relationships/hyperlink" Target="https://www.forbes.com/sites/irenelevine/2018/09/10/luxury-hotels-carve-out-wellness-enclaves-for-health-conscious-travelers/?sh=36170ffb78e1"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8" Type="http://schemas.openxmlformats.org/officeDocument/2006/relationships/hyperlink" Target="https://www.betterup.com/en-us/resources/blog/what-is-mental-wellbeing-3-steps-to-boost-your-mental-health" TargetMode="External"/><Relationship Id="rId13" Type="http://schemas.openxmlformats.org/officeDocument/2006/relationships/hyperlink" Target="https://www.betterup.com/en-us/resources/blog/physical-well-being-and-health-what-it-is-and-how-to-achieve-it" TargetMode="External"/><Relationship Id="rId3" Type="http://schemas.openxmlformats.org/officeDocument/2006/relationships/hyperlink" Target="https://www.health.harvard.edu/staying-healthy/how-to-boost-your-immune-system" TargetMode="External"/><Relationship Id="rId7" Type="http://schemas.openxmlformats.org/officeDocument/2006/relationships/hyperlink" Target="https://www.betterup.com/en-us/resources/blog/did-support-seeking-become-normal" TargetMode="External"/><Relationship Id="rId12" Type="http://schemas.openxmlformats.org/officeDocument/2006/relationships/hyperlink" Target="https://financialpost.com/news/retail-marketing/meal-kit-popularity-explodes-during-pandemic-putting-more-pressure-on-traditional-grocers-to-change" TargetMode="External"/><Relationship Id="rId2" Type="http://schemas.openxmlformats.org/officeDocument/2006/relationships/slide" Target="../slides/slide20.xml"/><Relationship Id="rId1" Type="http://schemas.openxmlformats.org/officeDocument/2006/relationships/notesMaster" Target="../notesMasters/notesMaster1.xml"/><Relationship Id="rId6" Type="http://schemas.openxmlformats.org/officeDocument/2006/relationships/hyperlink" Target="https://www.betterup.com/en-us/resources/blog/what-is-languish-how-to-flourish" TargetMode="External"/><Relationship Id="rId11" Type="http://schemas.openxmlformats.org/officeDocument/2006/relationships/hyperlink" Target="https://www.eatingwell.com/article/292256/what-are-adaptogens-and-are-they-good-for-you/" TargetMode="External"/><Relationship Id="rId5" Type="http://schemas.openxmlformats.org/officeDocument/2006/relationships/hyperlink" Target="https://www.theatlantic.com/health/archive/2019/01/ugly-produce-startups-food-waste/581182/" TargetMode="External"/><Relationship Id="rId10" Type="http://schemas.openxmlformats.org/officeDocument/2006/relationships/hyperlink" Target="https://www.healthline.com/nutrition/rhodiola-rosea" TargetMode="External"/><Relationship Id="rId4" Type="http://schemas.openxmlformats.org/officeDocument/2006/relationships/hyperlink" Target="https://www.betterup.com/en-us/resources/blog/sleep-isnt-just-a-personal-issue-its-a-business-imperative" TargetMode="External"/><Relationship Id="rId9" Type="http://schemas.openxmlformats.org/officeDocument/2006/relationships/hyperlink" Target="https://www.healthline.com/nutrition/12-proven-ashwagandha-benefits" TargetMode="Externa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alamo.com/en_US/scenic-route/family-travel-trends-survey.html" TargetMode="External"/><Relationship Id="rId7" Type="http://schemas.openxmlformats.org/officeDocument/2006/relationships/hyperlink" Target="https://recommend.com/destinations/new-york-hotel-offers-special-incentives-digital-detox-package/" TargetMode="External"/><Relationship Id="rId2" Type="http://schemas.openxmlformats.org/officeDocument/2006/relationships/slide" Target="../slides/slide21.xml"/><Relationship Id="rId1" Type="http://schemas.openxmlformats.org/officeDocument/2006/relationships/notesMaster" Target="../notesMasters/notesMaster1.xml"/><Relationship Id="rId6" Type="http://schemas.openxmlformats.org/officeDocument/2006/relationships/hyperlink" Target="https://partner.booking.com/en-gb/click-magazine/spotlight-digital-detox-hotels" TargetMode="External"/><Relationship Id="rId5" Type="http://schemas.openxmlformats.org/officeDocument/2006/relationships/hyperlink" Target="https://www.journals.uchicago.edu/doi/full/10.1086/691462" TargetMode="External"/><Relationship Id="rId4" Type="http://schemas.openxmlformats.org/officeDocument/2006/relationships/hyperlink" Target="https://hbr.org/2014/01/research-using-a-smartphone-after-9-pm-leaves-workers-disengaged"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eu.usatoday.com/story/travel/roadwarriorvoices/2017/03/06/hotel-beds-mattresses-westin-hilton-fairmont/98659552/"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www.cladglobal.com/CLADnews/architecture-design/Lithuanian-spa-to-focus-on-sleep-wellness/340619" TargetMode="Externa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marketwatch.com/press-release/equinox-launches-equinox-hotels-at-35-hudson-yards-defines-new-genre-of-luxury-travel-2019-03-27" TargetMode="External"/><Relationship Id="rId2" Type="http://schemas.openxmlformats.org/officeDocument/2006/relationships/slide" Target="../slides/slide24.xml"/><Relationship Id="rId1" Type="http://schemas.openxmlformats.org/officeDocument/2006/relationships/notesMaster" Target="../notesMasters/notesMaster1.xml"/><Relationship Id="rId4" Type="http://schemas.openxmlformats.org/officeDocument/2006/relationships/hyperlink" Target="https://www.businesswire.com/news/home/20171110005204/en/Midtown-Athletic-Clubs-Announces-Grand-Opening-Hotel" TargetMode="Externa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kisawasanctuary.com/" TargetMode="External"/><Relationship Id="rId2" Type="http://schemas.openxmlformats.org/officeDocument/2006/relationships/slide" Target="../slides/slide26.xml"/><Relationship Id="rId1" Type="http://schemas.openxmlformats.org/officeDocument/2006/relationships/notesMaster" Target="../notesMasters/notesMaster1.xml"/><Relationship Id="rId6" Type="http://schemas.openxmlformats.org/officeDocument/2006/relationships/hyperlink" Target="https://arcticbath.se/" TargetMode="External"/><Relationship Id="rId5" Type="http://schemas.openxmlformats.org/officeDocument/2006/relationships/hyperlink" Target="https://www.editionhotels.com/times-square/?gclid=CjwKCAjwtKmaBhBMEiwAyINuwFCcNwgRL9gfaXbewdSBRSCbc3d4UdQ2iI2EtOhwz0fZzRQiyNGHaxoCAg4QAvD_BwE&amp;gclsrc=aw.ds" TargetMode="External"/><Relationship Id="rId4" Type="http://schemas.openxmlformats.org/officeDocument/2006/relationships/hyperlink" Target="https://www.panpacific.com/en/hotels-and-resorts/pr-collection-pickering.html" TargetMode="Externa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occa-design.com/blog/arlo-soho-new-york/" TargetMode="External"/><Relationship Id="rId2" Type="http://schemas.openxmlformats.org/officeDocument/2006/relationships/slide" Target="../slides/slide27.xml"/><Relationship Id="rId1" Type="http://schemas.openxmlformats.org/officeDocument/2006/relationships/notesMaster" Target="../notesMasters/notesMaster1.xml"/><Relationship Id="rId6" Type="http://schemas.openxmlformats.org/officeDocument/2006/relationships/hyperlink" Target="https://occa-design.com/blog/9-essentials-of-great-lobby-design/" TargetMode="External"/><Relationship Id="rId5" Type="http://schemas.openxmlformats.org/officeDocument/2006/relationships/hyperlink" Target="https://blog.interface.com/biophilic-design-hospitality/" TargetMode="External"/><Relationship Id="rId4" Type="http://schemas.openxmlformats.org/officeDocument/2006/relationships/hyperlink" Target="http://www.juvet.com/the-juvet-hotel/the-hotel/gallery"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nhs.uk/mental-health/self-help/tips-and-support/raise-low-self-esteem/" TargetMode="External"/><Relationship Id="rId2" Type="http://schemas.openxmlformats.org/officeDocument/2006/relationships/slide" Target="../slides/slide31.xml"/><Relationship Id="rId1" Type="http://schemas.openxmlformats.org/officeDocument/2006/relationships/notesMaster" Target="../notesMasters/notesMaster1.xml"/><Relationship Id="rId4" Type="http://schemas.openxmlformats.org/officeDocument/2006/relationships/hyperlink" Target="https://www.nhs.uk/live-well/eat-well/?tabname=recipes-and-tips" TargetMode="Externa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hrnews.co.uk/service-without-smiles-new-report-reveals-stress-of-hospitality-workers/"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s://www.landmarklondon.co.uk/gallery/"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a:t>
            </a:fld>
            <a:endParaRPr lang="en-GB" dirty="0"/>
          </a:p>
        </p:txBody>
      </p:sp>
    </p:spTree>
    <p:extLst>
      <p:ext uri="{BB962C8B-B14F-4D97-AF65-F5344CB8AC3E}">
        <p14:creationId xmlns:p14="http://schemas.microsoft.com/office/powerpoint/2010/main" val="11202223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a:extLst>
              <a:ext uri="{FF2B5EF4-FFF2-40B4-BE49-F238E27FC236}">
                <a16:creationId xmlns:a16="http://schemas.microsoft.com/office/drawing/2014/main" id="{EB85637F-B5C1-E144-9E30-7EBBB13DA6D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6" name="Notes Placeholder 2">
            <a:extLst>
              <a:ext uri="{FF2B5EF4-FFF2-40B4-BE49-F238E27FC236}">
                <a16:creationId xmlns:a16="http://schemas.microsoft.com/office/drawing/2014/main" id="{5785ACA1-4466-404D-9221-F9665452641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15 Minutes</a:t>
            </a:r>
          </a:p>
        </p:txBody>
      </p:sp>
      <p:sp>
        <p:nvSpPr>
          <p:cNvPr id="21507" name="Slide Number Placeholder 3">
            <a:extLst>
              <a:ext uri="{FF2B5EF4-FFF2-40B4-BE49-F238E27FC236}">
                <a16:creationId xmlns:a16="http://schemas.microsoft.com/office/drawing/2014/main" id="{D9DDA3B5-9A9B-E34B-A03F-2AEE6A03720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23FAA011-53AF-F243-87AF-241CF23E17B6}" type="slidenum">
              <a:rPr lang="en-US" altLang="en-US" smtClean="0"/>
              <a:pPr/>
              <a:t>2</a:t>
            </a:fld>
            <a:endParaRPr lang="en-US" altLang="en-US"/>
          </a:p>
        </p:txBody>
      </p:sp>
    </p:spTree>
    <p:extLst>
      <p:ext uri="{BB962C8B-B14F-4D97-AF65-F5344CB8AC3E}">
        <p14:creationId xmlns:p14="http://schemas.microsoft.com/office/powerpoint/2010/main" val="13897008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20106547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4</a:t>
            </a:fld>
            <a:endParaRPr lang="en-GB"/>
          </a:p>
        </p:txBody>
      </p:sp>
    </p:spTree>
    <p:extLst>
      <p:ext uri="{BB962C8B-B14F-4D97-AF65-F5344CB8AC3E}">
        <p14:creationId xmlns:p14="http://schemas.microsoft.com/office/powerpoint/2010/main" val="41602004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Health and Wellbeing: 4 Sadhguru Quotes</a:t>
            </a:r>
            <a:endParaRPr lang="en-GB"/>
          </a:p>
          <a:p>
            <a:endParaRPr lang="en-GB"/>
          </a:p>
          <a:p>
            <a:r>
              <a:rPr lang="en-GB"/>
              <a:t>What </a:t>
            </a:r>
            <a:r>
              <a:rPr lang="en-GB" dirty="0"/>
              <a:t>else do you think Health and wellbeing might mean?</a:t>
            </a:r>
          </a:p>
        </p:txBody>
      </p:sp>
      <p:sp>
        <p:nvSpPr>
          <p:cNvPr id="4" name="Slide Number Placeholder 3"/>
          <p:cNvSpPr>
            <a:spLocks noGrp="1"/>
          </p:cNvSpPr>
          <p:nvPr>
            <p:ph type="sldNum" sz="quarter" idx="5"/>
          </p:nvPr>
        </p:nvSpPr>
        <p:spPr/>
        <p:txBody>
          <a:bodyPr/>
          <a:lstStyle/>
          <a:p>
            <a:fld id="{31CEAF5D-A94A-4955-B82E-8236CC92B900}" type="slidenum">
              <a:rPr lang="en-GB" smtClean="0"/>
              <a:t>5</a:t>
            </a:fld>
            <a:endParaRPr lang="en-GB"/>
          </a:p>
        </p:txBody>
      </p:sp>
    </p:spTree>
    <p:extLst>
      <p:ext uri="{BB962C8B-B14F-4D97-AF65-F5344CB8AC3E}">
        <p14:creationId xmlns:p14="http://schemas.microsoft.com/office/powerpoint/2010/main" val="30973467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Remember the different functions from our lecture last week. Recap</a:t>
            </a:r>
          </a:p>
          <a:p>
            <a:endParaRPr lang="en-GB" dirty="0"/>
          </a:p>
          <a:p>
            <a:endParaRPr lang="en-GB" dirty="0"/>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6</a:t>
            </a:fld>
            <a:endParaRPr lang="en-GB"/>
          </a:p>
        </p:txBody>
      </p:sp>
    </p:spTree>
    <p:extLst>
      <p:ext uri="{BB962C8B-B14F-4D97-AF65-F5344CB8AC3E}">
        <p14:creationId xmlns:p14="http://schemas.microsoft.com/office/powerpoint/2010/main" val="27500831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3494437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students ideas on what it is to be healthy and what we need to do to stay health. How can this be applied to hospitality? What we do and can offer is exactly what our customers are looking for</a:t>
            </a:r>
          </a:p>
          <a:p>
            <a:endParaRPr lang="en-GB"/>
          </a:p>
          <a:p>
            <a:r>
              <a:rPr lang="en-GB"/>
              <a:t>Physical and mental health</a:t>
            </a:r>
          </a:p>
          <a:p>
            <a:endParaRPr lang="en-GB"/>
          </a:p>
          <a:p>
            <a:r>
              <a:rPr lang="en-GB"/>
              <a:t>Breakout room</a:t>
            </a: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8</a:t>
            </a:fld>
            <a:endParaRPr lang="en-GB"/>
          </a:p>
        </p:txBody>
      </p:sp>
    </p:spTree>
    <p:extLst>
      <p:ext uri="{BB962C8B-B14F-4D97-AF65-F5344CB8AC3E}">
        <p14:creationId xmlns:p14="http://schemas.microsoft.com/office/powerpoint/2010/main" val="34271090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From womb-shaped beds to digital detox packages, the hospitality industry is offering more than ever for wellness-focused guests. But what are some of the key developments in the health-conscious trend that is gradually transforming the industry?</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In the 21</a:t>
            </a:r>
            <a:r>
              <a:rPr lang="en-GB" sz="1200" b="0" i="0" u="none" strike="noStrike" kern="1200" baseline="30000" dirty="0">
                <a:solidFill>
                  <a:schemeClr val="tx1"/>
                </a:solidFill>
                <a:effectLst/>
                <a:latin typeface="+mn-lt"/>
                <a:ea typeface="+mn-ea"/>
                <a:cs typeface="+mn-cs"/>
              </a:rPr>
              <a:t>st</a:t>
            </a:r>
            <a:r>
              <a:rPr lang="en-GB" sz="1200" b="0" i="0" u="none" strike="noStrike" kern="1200" dirty="0">
                <a:solidFill>
                  <a:schemeClr val="tx1"/>
                </a:solidFill>
                <a:effectLst/>
                <a:latin typeface="+mn-lt"/>
                <a:ea typeface="+mn-ea"/>
                <a:cs typeface="+mn-cs"/>
              </a:rPr>
              <a:t> century, public understanding of health has evolved beyond simply the presence or absence of sickness and physical disability. Whether at work or play, home or abroad, everyday people are increasingly conscious that health is a complex spectrum rather than a simple binary. This growing awareness is encapsulated in the global ‘wellness’ trend, which expands the concept of health to include such diverse fields as nutrition, self-care, social satisfaction and fitness.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Wellness might be the buzzword of the day, but it’s hardly a new concept. The preamble to World Health Organization’s constitution, adopted in the late 1940s, defines health as “a state of complete physical, mental and social well-being and not merely the absence of disease or infirmity”.  Nevertheless, the last decade has seen a wider recognition of the broader wellness concept, and it is driving consumer expectations in virtually every aspect of life, from what we buy from the supermarket to how we choose to spend our free time.</a:t>
            </a:r>
            <a:endParaRPr lang="en-GB" dirty="0"/>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9</a:t>
            </a:fld>
            <a:endParaRPr lang="en-GB"/>
          </a:p>
        </p:txBody>
      </p:sp>
    </p:spTree>
    <p:extLst>
      <p:ext uri="{BB962C8B-B14F-4D97-AF65-F5344CB8AC3E}">
        <p14:creationId xmlns:p14="http://schemas.microsoft.com/office/powerpoint/2010/main" val="38142715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How today’s hospitality spaces have changed! From the days where fitness and wellness were relegated to the back corner, we are now in </a:t>
            </a:r>
            <a:r>
              <a:rPr lang="en-GB" sz="1200" b="1" dirty="0"/>
              <a:t>an era where they are front and centre</a:t>
            </a:r>
            <a:r>
              <a:rPr lang="en-GB" sz="1200" dirty="0"/>
              <a:t>. The reason for this is no mystery — </a:t>
            </a:r>
            <a:r>
              <a:rPr lang="en-GB" sz="1200" b="1" dirty="0"/>
              <a:t>wellness is one of the fastest growing sectors </a:t>
            </a:r>
            <a:r>
              <a:rPr lang="en-GB" sz="1200" dirty="0"/>
              <a:t>in the hospitality industry and, according to the Global Wellness Institute’s latest report, its growth is on an upward trend, expected to reach a </a:t>
            </a:r>
            <a:r>
              <a:rPr lang="en-GB" sz="1200" b="1" dirty="0"/>
              <a:t>projected $919 billion by 2024.</a:t>
            </a:r>
          </a:p>
          <a:p>
            <a:br>
              <a:rPr lang="en-GB" dirty="0"/>
            </a:br>
            <a:r>
              <a:rPr lang="en-GB" dirty="0"/>
              <a:t>Click the Westin link and take the Students through the Running Concierge concept. Gather thoughts / perspectives.</a:t>
            </a:r>
          </a:p>
        </p:txBody>
      </p:sp>
      <p:sp>
        <p:nvSpPr>
          <p:cNvPr id="4" name="Slide Number Placeholder 3"/>
          <p:cNvSpPr>
            <a:spLocks noGrp="1"/>
          </p:cNvSpPr>
          <p:nvPr>
            <p:ph type="sldNum" sz="quarter" idx="5"/>
          </p:nvPr>
        </p:nvSpPr>
        <p:spPr/>
        <p:txBody>
          <a:bodyPr/>
          <a:lstStyle/>
          <a:p>
            <a:fld id="{31CEAF5D-A94A-4955-B82E-8236CC92B900}" type="slidenum">
              <a:rPr lang="en-GB" smtClean="0"/>
              <a:t>10</a:t>
            </a:fld>
            <a:endParaRPr lang="en-GB"/>
          </a:p>
        </p:txBody>
      </p:sp>
    </p:spTree>
    <p:extLst>
      <p:ext uri="{BB962C8B-B14F-4D97-AF65-F5344CB8AC3E}">
        <p14:creationId xmlns:p14="http://schemas.microsoft.com/office/powerpoint/2010/main" val="39483082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Valued at $4.2 trillion (£3.4 trillion) in 2017, the wellness economy continues to expand faster than global economic growth. </a:t>
            </a:r>
          </a:p>
          <a:p>
            <a:endParaRPr lang="en-GB" dirty="0"/>
          </a:p>
          <a:p>
            <a:r>
              <a:rPr lang="en-GB" sz="1200" kern="1200" dirty="0">
                <a:solidFill>
                  <a:schemeClr val="tx1"/>
                </a:solidFill>
                <a:effectLst/>
                <a:latin typeface="+mn-lt"/>
                <a:ea typeface="+mn-ea"/>
                <a:cs typeface="+mn-cs"/>
              </a:rPr>
              <a:t>The Global Wellness Institute (GWI) defines wellness as t</a:t>
            </a:r>
            <a:r>
              <a:rPr lang="en-GB" sz="1200" b="1" i="1" kern="1200" dirty="0">
                <a:solidFill>
                  <a:schemeClr val="tx1"/>
                </a:solidFill>
                <a:effectLst/>
                <a:latin typeface="+mn-lt"/>
                <a:ea typeface="+mn-ea"/>
                <a:cs typeface="+mn-cs"/>
              </a:rPr>
              <a:t>he active pursuit of activities, choices, and lifestyles that lead to a state of holistic health. </a:t>
            </a:r>
            <a:r>
              <a:rPr lang="en-GB" sz="1200" kern="1200" dirty="0">
                <a:solidFill>
                  <a:schemeClr val="tx1"/>
                </a:solidFill>
                <a:effectLst/>
                <a:latin typeface="+mn-lt"/>
                <a:ea typeface="+mn-ea"/>
                <a:cs typeface="+mn-cs"/>
              </a:rPr>
              <a:t>In 2014, GWI published the first Global Spa &amp; Wellness Economy Monitor, measuring the size of the global wellness economy for the first time. </a:t>
            </a:r>
            <a:r>
              <a:rPr lang="en-GB" sz="1200" b="1" i="1" kern="1200" dirty="0">
                <a:solidFill>
                  <a:schemeClr val="tx1"/>
                </a:solidFill>
                <a:effectLst/>
                <a:latin typeface="+mn-lt"/>
                <a:ea typeface="+mn-ea"/>
                <a:cs typeface="+mn-cs"/>
              </a:rPr>
              <a:t>The wellness economy encompasses industries that enable consumers to incorporate wellness activities and lifestyles into their daily lives. </a:t>
            </a:r>
            <a:r>
              <a:rPr lang="en-GB" sz="1200" kern="1200" dirty="0">
                <a:solidFill>
                  <a:schemeClr val="tx1"/>
                </a:solidFill>
                <a:effectLst/>
                <a:latin typeface="+mn-lt"/>
                <a:ea typeface="+mn-ea"/>
                <a:cs typeface="+mn-cs"/>
              </a:rPr>
              <a:t> They include ten sectors in the global wellness economy (see screen), which together are worth $4.2 trillion in 2017, representing 5.3% of global economic output. By comparison, global health expenditures were estimated at $7.3 trillion in 2015. From 2015-2017, the wellness economy grew from $3.7 trillion to $4.2 trillion, or by 6.4% annually, a growth rate nearly twice as fast as global economic growth (3.6%). </a:t>
            </a:r>
            <a:endParaRPr lang="en-GB" dirty="0"/>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11</a:t>
            </a:fld>
            <a:endParaRPr lang="en-GB"/>
          </a:p>
        </p:txBody>
      </p:sp>
    </p:spTree>
    <p:extLst>
      <p:ext uri="{BB962C8B-B14F-4D97-AF65-F5344CB8AC3E}">
        <p14:creationId xmlns:p14="http://schemas.microsoft.com/office/powerpoint/2010/main" val="21932011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wellness tourism market includes two types of travellers: those who are motivated by wellness to take the trip or choose the destination </a:t>
            </a:r>
            <a:r>
              <a:rPr lang="en-GB" sz="1200" b="1" i="1" kern="1200" dirty="0">
                <a:solidFill>
                  <a:schemeClr val="tx1"/>
                </a:solidFill>
                <a:effectLst/>
                <a:latin typeface="+mn-lt"/>
                <a:ea typeface="+mn-ea"/>
                <a:cs typeface="+mn-cs"/>
              </a:rPr>
              <a:t>(primary wellness travellers) </a:t>
            </a:r>
            <a:r>
              <a:rPr lang="en-GB" sz="1200" kern="1200" dirty="0">
                <a:solidFill>
                  <a:schemeClr val="tx1"/>
                </a:solidFill>
                <a:effectLst/>
                <a:latin typeface="+mn-lt"/>
                <a:ea typeface="+mn-ea"/>
                <a:cs typeface="+mn-cs"/>
              </a:rPr>
              <a:t>and those who seek to maintain wellness or engage in wellness activities during travel </a:t>
            </a:r>
            <a:r>
              <a:rPr lang="en-GB" sz="1200" b="1" i="1" kern="1200" dirty="0">
                <a:solidFill>
                  <a:schemeClr val="tx1"/>
                </a:solidFill>
                <a:effectLst/>
                <a:latin typeface="+mn-lt"/>
                <a:ea typeface="+mn-ea"/>
                <a:cs typeface="+mn-cs"/>
              </a:rPr>
              <a:t>(secondary wellness travellers)</a:t>
            </a:r>
            <a:r>
              <a:rPr lang="en-GB" sz="1200" kern="1200" dirty="0">
                <a:solidFill>
                  <a:schemeClr val="tx1"/>
                </a:solidFill>
                <a:effectLst/>
                <a:latin typeface="+mn-lt"/>
                <a:ea typeface="+mn-ea"/>
                <a:cs typeface="+mn-cs"/>
              </a:rPr>
              <a:t>. The bulk of wellness travel is done by secondary wellness travellers, who account for 89% of wellness tourism trips and 86% of expenditures in 2017. Wellness tourism is also high-yield tourism. GWI estimates that international wellness travellers spend at a 53% premium (over the average international tourist), while domestic wellness travellers spend at a 178% premium (over the average domestic tourist). </a:t>
            </a:r>
          </a:p>
          <a:p>
            <a:endParaRPr lang="en-GB" dirty="0"/>
          </a:p>
          <a:p>
            <a:r>
              <a:rPr lang="en-GB" sz="1200" kern="1200" dirty="0">
                <a:solidFill>
                  <a:schemeClr val="tx1"/>
                </a:solidFill>
                <a:effectLst/>
                <a:latin typeface="+mn-lt"/>
                <a:ea typeface="+mn-ea"/>
                <a:cs typeface="+mn-cs"/>
              </a:rPr>
              <a:t>The rapid growth of wellness tourism around the world has been stimulated by a rising global middle class, increasing consumer desire to adopt a wellness lifestyle, and a growing interest in experiential travel. Across the world, Europe remains the destination for the largest number of wellness trips. North America continues to lead in wellness tourism expenditures because average spending per trip is higher. In the past five years, Asia has made the most gains in the number of wellness trips and wellness tourism expenditures, with demand stimulated by strong economies and an expanding middle class. </a:t>
            </a:r>
            <a:endParaRPr lang="en-GB" dirty="0"/>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12</a:t>
            </a:fld>
            <a:endParaRPr lang="en-GB"/>
          </a:p>
        </p:txBody>
      </p:sp>
    </p:spTree>
    <p:extLst>
      <p:ext uri="{BB962C8B-B14F-4D97-AF65-F5344CB8AC3E}">
        <p14:creationId xmlns:p14="http://schemas.microsoft.com/office/powerpoint/2010/main" val="25073431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Remember the different functions from our lecture last week. Recap</a:t>
            </a:r>
          </a:p>
          <a:p>
            <a:endParaRPr lang="en-GB" dirty="0"/>
          </a:p>
          <a:p>
            <a:endParaRPr lang="en-GB" dirty="0"/>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13</a:t>
            </a:fld>
            <a:endParaRPr lang="en-GB"/>
          </a:p>
        </p:txBody>
      </p:sp>
    </p:spTree>
    <p:extLst>
      <p:ext uri="{BB962C8B-B14F-4D97-AF65-F5344CB8AC3E}">
        <p14:creationId xmlns:p14="http://schemas.microsoft.com/office/powerpoint/2010/main" val="32281775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3494437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r>
              <a:rPr lang="en-GB" dirty="0"/>
              <a:t>As previously established, </a:t>
            </a:r>
            <a:r>
              <a:rPr lang="en-GB" b="0" i="0" dirty="0">
                <a:solidFill>
                  <a:srgbClr val="222222"/>
                </a:solidFill>
                <a:effectLst/>
                <a:latin typeface="Arial" panose="020B0604020202020204" pitchFamily="34" charset="0"/>
              </a:rPr>
              <a:t>Primary wellness travellers –  those who are primarily motivated by wellness to take a trip. Their destination is based on its wellness offerings. An example would be someone going to a yoga retreat of wellness resort.</a:t>
            </a:r>
          </a:p>
          <a:p>
            <a:pPr algn="l">
              <a:buFont typeface="Arial" panose="020B0604020202020204" pitchFamily="34" charset="0"/>
              <a:buNone/>
            </a:pPr>
            <a:endParaRPr lang="en-GB" b="0" i="0" dirty="0">
              <a:solidFill>
                <a:srgbClr val="222222"/>
              </a:solidFill>
              <a:effectLst/>
              <a:latin typeface="Arial" panose="020B0604020202020204" pitchFamily="34" charset="0"/>
            </a:endParaRPr>
          </a:p>
          <a:p>
            <a:pPr algn="l">
              <a:buFont typeface="Arial" panose="020B0604020202020204" pitchFamily="34" charset="0"/>
              <a:buNone/>
            </a:pPr>
            <a:r>
              <a:rPr lang="en-GB" b="0" i="0" dirty="0">
                <a:solidFill>
                  <a:srgbClr val="222222"/>
                </a:solidFill>
                <a:effectLst/>
                <a:latin typeface="Arial" panose="020B0604020202020204" pitchFamily="34" charset="0"/>
              </a:rPr>
              <a:t>Secondary wellness travellers – those who want to maintain wellness or participate in wellness activities during any kind of travel. An example would be someone who visits the gym while they are on a trip.</a:t>
            </a:r>
          </a:p>
          <a:p>
            <a:pPr algn="l">
              <a:buFont typeface="Arial" panose="020B0604020202020204" pitchFamily="34" charset="0"/>
              <a:buChar char="•"/>
            </a:pPr>
            <a:endParaRPr lang="en-GB" b="0" i="0" dirty="0">
              <a:solidFill>
                <a:srgbClr val="222222"/>
              </a:solidFill>
              <a:effectLst/>
              <a:latin typeface="Arial" panose="020B0604020202020204" pitchFamily="34" charset="0"/>
            </a:endParaRPr>
          </a:p>
          <a:p>
            <a:pPr algn="l"/>
            <a:r>
              <a:rPr lang="en-GB" b="0" i="0" dirty="0">
                <a:solidFill>
                  <a:srgbClr val="222222"/>
                </a:solidFill>
                <a:effectLst/>
                <a:latin typeface="Arial" panose="020B0604020202020204" pitchFamily="34" charset="0"/>
              </a:rPr>
              <a:t>Wellness tourism should not be confused with medical tourism. Wellness tourists travel to improve or maintain their health and quality of life, whereas medical tourists travel to receive treatment for a diagnosed condition.</a:t>
            </a:r>
          </a:p>
          <a:p>
            <a:pPr algn="l"/>
            <a:endParaRPr lang="en-GB" b="0" i="0" dirty="0">
              <a:solidFill>
                <a:srgbClr val="222222"/>
              </a:solidFill>
              <a:effectLst/>
              <a:latin typeface="Arial" panose="020B0604020202020204" pitchFamily="34" charset="0"/>
            </a:endParaRPr>
          </a:p>
          <a:p>
            <a:br>
              <a:rPr lang="en-GB" dirty="0"/>
            </a:b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15</a:t>
            </a:fld>
            <a:endParaRPr lang="en-GB"/>
          </a:p>
        </p:txBody>
      </p:sp>
    </p:spTree>
    <p:extLst>
      <p:ext uri="{BB962C8B-B14F-4D97-AF65-F5344CB8AC3E}">
        <p14:creationId xmlns:p14="http://schemas.microsoft.com/office/powerpoint/2010/main" val="7719463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screen are examples of what Primary and Secondary  wellness might look like in house – READ SCREEN</a:t>
            </a:r>
          </a:p>
        </p:txBody>
      </p:sp>
      <p:sp>
        <p:nvSpPr>
          <p:cNvPr id="4" name="Slide Number Placeholder 3"/>
          <p:cNvSpPr>
            <a:spLocks noGrp="1"/>
          </p:cNvSpPr>
          <p:nvPr>
            <p:ph type="sldNum" sz="quarter" idx="5"/>
          </p:nvPr>
        </p:nvSpPr>
        <p:spPr/>
        <p:txBody>
          <a:bodyPr/>
          <a:lstStyle/>
          <a:p>
            <a:fld id="{31CEAF5D-A94A-4955-B82E-8236CC92B900}" type="slidenum">
              <a:rPr lang="en-GB" smtClean="0"/>
              <a:t>16</a:t>
            </a:fld>
            <a:endParaRPr lang="en-GB"/>
          </a:p>
        </p:txBody>
      </p:sp>
    </p:spTree>
    <p:extLst>
      <p:ext uri="{BB962C8B-B14F-4D97-AF65-F5344CB8AC3E}">
        <p14:creationId xmlns:p14="http://schemas.microsoft.com/office/powerpoint/2010/main" val="8720448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GWI predicts that the wellness economy will continue to grow at a healthy pace over the next five years and will expand its share of the global economy. </a:t>
            </a:r>
          </a:p>
          <a:p>
            <a:endParaRPr lang="en-GB" dirty="0"/>
          </a:p>
          <a:p>
            <a:r>
              <a:rPr lang="en-GB" sz="1200" kern="1200" dirty="0">
                <a:solidFill>
                  <a:schemeClr val="tx1"/>
                </a:solidFill>
                <a:effectLst/>
                <a:latin typeface="+mn-lt"/>
                <a:ea typeface="+mn-ea"/>
                <a:cs typeface="+mn-cs"/>
              </a:rPr>
              <a:t>Within a relatively short span of time, wellness as a holistic concept has become more broadly understood and adopted all around the world. And there is no sign that this movement is slowing down. Between 2017 and 2022, GWI projects robust growth in the five wellness sectors that they track in detail (see table on screen), based on their own data sources and estimation models. They also believe the three sectors that represent the three core spheres of life will have the strongest growth – </a:t>
            </a:r>
            <a:r>
              <a:rPr lang="en-GB" sz="1200" i="1" kern="1200" dirty="0">
                <a:solidFill>
                  <a:schemeClr val="tx1"/>
                </a:solidFill>
                <a:effectLst/>
                <a:latin typeface="+mn-lt"/>
                <a:ea typeface="+mn-ea"/>
                <a:cs typeface="+mn-cs"/>
              </a:rPr>
              <a:t>wellness real estate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workplace wellness</a:t>
            </a:r>
            <a:r>
              <a:rPr lang="en-GB" sz="1200" kern="1200" dirty="0">
                <a:solidFill>
                  <a:schemeClr val="tx1"/>
                </a:solidFill>
                <a:effectLst/>
                <a:latin typeface="+mn-lt"/>
                <a:ea typeface="+mn-ea"/>
                <a:cs typeface="+mn-cs"/>
              </a:rPr>
              <a:t>, and </a:t>
            </a:r>
            <a:r>
              <a:rPr lang="en-GB" sz="1200" i="1" kern="1200" dirty="0">
                <a:solidFill>
                  <a:schemeClr val="tx1"/>
                </a:solidFill>
                <a:effectLst/>
                <a:latin typeface="+mn-lt"/>
                <a:ea typeface="+mn-ea"/>
                <a:cs typeface="+mn-cs"/>
              </a:rPr>
              <a:t>wellness tourism </a:t>
            </a:r>
            <a:r>
              <a:rPr lang="en-GB" sz="1200" kern="1200" dirty="0">
                <a:solidFill>
                  <a:schemeClr val="tx1"/>
                </a:solidFill>
                <a:effectLst/>
                <a:latin typeface="+mn-lt"/>
                <a:ea typeface="+mn-ea"/>
                <a:cs typeface="+mn-cs"/>
              </a:rPr>
              <a:t>– while the other wellness sectors will continue to grow as they support the integration of a wellness lifestyle into all aspects of our daily lives. </a:t>
            </a:r>
            <a:endParaRPr lang="en-GB" dirty="0"/>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17</a:t>
            </a:fld>
            <a:endParaRPr lang="en-GB"/>
          </a:p>
        </p:txBody>
      </p:sp>
    </p:spTree>
    <p:extLst>
      <p:ext uri="{BB962C8B-B14F-4D97-AF65-F5344CB8AC3E}">
        <p14:creationId xmlns:p14="http://schemas.microsoft.com/office/powerpoint/2010/main" val="10958036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solidFill>
                  <a:srgbClr val="0A0A0A"/>
                </a:solidFill>
                <a:latin typeface="Lora"/>
              </a:rPr>
              <a:t>Beyond technology and facilities, design and services can be brought together to infuse a sense of wellness into hotels’ broader operations. Calming colour schemes, natural light, furniture layout, restaurant menus and tranquil common areas can all help align a hotel’s branding with its wellness objectives. What about juice bars or antibacterial cedar elements, there’s no shortage of options for hospitality businesses looking to boost their wellness credentials. </a:t>
            </a:r>
            <a:r>
              <a:rPr lang="en-GB" b="0" i="0" dirty="0">
                <a:solidFill>
                  <a:srgbClr val="111111"/>
                </a:solidFill>
                <a:effectLst/>
                <a:latin typeface="TiemposTextWeb"/>
              </a:rPr>
              <a:t>Eucalyptus towels upon check-in? That's a wellness amenity. A personal </a:t>
            </a:r>
            <a:r>
              <a:rPr lang="en-GB" b="0" i="0" u="none" strike="noStrike" dirty="0">
                <a:solidFill>
                  <a:srgbClr val="111111"/>
                </a:solidFill>
                <a:effectLst/>
                <a:latin typeface="TiemposTextWeb"/>
                <a:hlinkClick r:id="rId3"/>
              </a:rPr>
              <a:t>wellness concierge</a:t>
            </a:r>
            <a:r>
              <a:rPr lang="en-GB" b="0" i="0" dirty="0">
                <a:solidFill>
                  <a:srgbClr val="111111"/>
                </a:solidFill>
                <a:effectLst/>
                <a:latin typeface="TiemposTextWeb"/>
              </a:rPr>
              <a:t> to lead you on a run in your temporary city? That's a wellness amenity. Aromatherapy bath salts and </a:t>
            </a:r>
            <a:r>
              <a:rPr lang="en-GB" b="0" i="0" u="none" strike="noStrike" dirty="0">
                <a:solidFill>
                  <a:srgbClr val="111111"/>
                </a:solidFill>
                <a:effectLst/>
                <a:latin typeface="TiemposTextWeb"/>
                <a:hlinkClick r:id="rId4"/>
              </a:rPr>
              <a:t>Vitamin C-infused shower water</a:t>
            </a:r>
            <a:r>
              <a:rPr lang="en-GB" b="0" i="0" dirty="0">
                <a:solidFill>
                  <a:srgbClr val="111111"/>
                </a:solidFill>
                <a:effectLst/>
                <a:latin typeface="TiemposTextWeb"/>
              </a:rPr>
              <a:t>? You guessed it — </a:t>
            </a:r>
            <a:r>
              <a:rPr lang="en-GB" b="0" i="0" dirty="0" err="1">
                <a:solidFill>
                  <a:srgbClr val="111111"/>
                </a:solidFill>
                <a:effectLst/>
                <a:latin typeface="TiemposTextWeb"/>
              </a:rPr>
              <a:t>wellnes</a:t>
            </a:r>
            <a:endParaRPr lang="en-GB" dirty="0">
              <a:solidFill>
                <a:srgbClr val="0A0A0A"/>
              </a:solidFill>
              <a:latin typeface="Lora"/>
            </a:endParaRPr>
          </a:p>
          <a:p>
            <a:pPr algn="just"/>
            <a:endParaRPr lang="en-GB" dirty="0">
              <a:solidFill>
                <a:srgbClr val="0A0A0A"/>
              </a:solidFill>
              <a:latin typeface="Lora"/>
            </a:endParaRPr>
          </a:p>
          <a:p>
            <a:r>
              <a:rPr lang="en-GB" sz="1200" b="0" i="0" u="none" strike="noStrike" kern="1200" dirty="0">
                <a:solidFill>
                  <a:schemeClr val="tx1"/>
                </a:solidFill>
                <a:effectLst/>
                <a:latin typeface="+mn-lt"/>
                <a:ea typeface="+mn-ea"/>
                <a:cs typeface="+mn-cs"/>
              </a:rPr>
              <a:t>With the wellness tourism market surging and showing no signs of slowing down, it’s no surprise that hotels and spas – from the big brands to tiny boutique outfits – are racing to capture a slice of this lucrative pie.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While the wellness stereotype tends towards the natural and organic, many hotels are embracing smart technologies to offer rooms that better align with the priorities of wellness-focused guests. These range from air purifiers and showerheads infused with vitamin C to aromatherapy systems and deep-cleaning techniques such as high-ozone shock treatment, which uses lethal levels of ozone to kill bacteria and viruses, along with much of the odour they create.</a:t>
            </a:r>
          </a:p>
          <a:p>
            <a:endParaRPr lang="en-GB" sz="1200" b="0" i="0" u="none" strike="noStrike" kern="1200" dirty="0">
              <a:solidFill>
                <a:schemeClr val="tx1"/>
              </a:solidFill>
              <a:effectLst/>
              <a:latin typeface="+mn-lt"/>
              <a:ea typeface="+mn-ea"/>
              <a:cs typeface="+mn-cs"/>
            </a:endParaRPr>
          </a:p>
          <a:p>
            <a:pPr algn="just"/>
            <a:r>
              <a:rPr lang="en-GB" dirty="0">
                <a:solidFill>
                  <a:srgbClr val="0A0A0A"/>
                </a:solidFill>
                <a:latin typeface="Lora"/>
              </a:rPr>
              <a:t>Bing images</a:t>
            </a:r>
          </a:p>
          <a:p>
            <a:pPr algn="just"/>
            <a:r>
              <a:rPr lang="pt-BR" dirty="0">
                <a:hlinkClick r:id="rId5"/>
              </a:rPr>
              <a:t>juico-087-edit.jpg (4534×3023) (theculturetrip.com)</a:t>
            </a:r>
            <a:endParaRPr lang="pt-BR"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solidFill>
                  <a:srgbClr val="0A0A0A"/>
                </a:solidFill>
                <a:latin typeface="Lora"/>
              </a:rPr>
              <a:t>Bing images</a:t>
            </a:r>
          </a:p>
          <a:p>
            <a:endParaRPr lang="en-GB" sz="1200" b="0" i="0" u="none" strike="noStrike" kern="1200" dirty="0">
              <a:solidFill>
                <a:schemeClr val="tx1"/>
              </a:solidFill>
              <a:effectLst/>
              <a:latin typeface="+mn-lt"/>
              <a:ea typeface="+mn-ea"/>
              <a:cs typeface="+mn-cs"/>
            </a:endParaRPr>
          </a:p>
          <a:p>
            <a:r>
              <a:rPr lang="en-GB" dirty="0">
                <a:hlinkClick r:id="rId6"/>
              </a:rPr>
              <a:t>Wellness in 2030 | McKinsey</a:t>
            </a:r>
            <a:endParaRPr lang="en-GB" dirty="0"/>
          </a:p>
          <a:p>
            <a:pPr algn="just"/>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18</a:t>
            </a:fld>
            <a:endParaRPr lang="en-GB"/>
          </a:p>
        </p:txBody>
      </p:sp>
    </p:spTree>
    <p:extLst>
      <p:ext uri="{BB962C8B-B14F-4D97-AF65-F5344CB8AC3E}">
        <p14:creationId xmlns:p14="http://schemas.microsoft.com/office/powerpoint/2010/main" val="22143831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Remember the different functions from our lecture last week. Recap</a:t>
            </a:r>
          </a:p>
          <a:p>
            <a:endParaRPr lang="en-GB" dirty="0"/>
          </a:p>
          <a:p>
            <a:endParaRPr lang="en-GB" dirty="0"/>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19</a:t>
            </a:fld>
            <a:endParaRPr lang="en-GB"/>
          </a:p>
        </p:txBody>
      </p:sp>
    </p:spTree>
    <p:extLst>
      <p:ext uri="{BB962C8B-B14F-4D97-AF65-F5344CB8AC3E}">
        <p14:creationId xmlns:p14="http://schemas.microsoft.com/office/powerpoint/2010/main" val="19442892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00000"/>
                </a:solidFill>
                <a:effectLst/>
                <a:latin typeface="Ivar Headline"/>
              </a:rPr>
              <a:t>The 22 most popular wellness trends for you to try</a:t>
            </a:r>
          </a:p>
          <a:p>
            <a:pPr algn="l"/>
            <a:r>
              <a:rPr lang="en-GB" b="1" i="0" dirty="0">
                <a:solidFill>
                  <a:srgbClr val="000000"/>
                </a:solidFill>
                <a:effectLst/>
                <a:latin typeface="Sohne"/>
              </a:rPr>
              <a:t>1. Touchless spas </a:t>
            </a:r>
            <a:endParaRPr lang="en-GB" b="0" i="0" dirty="0">
              <a:solidFill>
                <a:srgbClr val="000000"/>
              </a:solidFill>
              <a:effectLst/>
              <a:latin typeface="Sohne"/>
            </a:endParaRPr>
          </a:p>
          <a:p>
            <a:pPr algn="l"/>
            <a:r>
              <a:rPr lang="en-GB" b="0" i="0" dirty="0">
                <a:solidFill>
                  <a:srgbClr val="000000"/>
                </a:solidFill>
                <a:effectLst/>
                <a:latin typeface="Sohne"/>
              </a:rPr>
              <a:t>Missing the spa, but not ready to be in close quarters with anyone yet? Touchless spas are on the rise. They provide services like no-touch facials, relaxation pods, and dry hydrotherapy massages. The beauty industry is rethinking the in-person experience. Professionals are striving to accommodate fewer points of contact and social distancing.</a:t>
            </a:r>
          </a:p>
          <a:p>
            <a:pPr algn="l"/>
            <a:r>
              <a:rPr lang="en-GB" b="1" i="0" dirty="0">
                <a:solidFill>
                  <a:srgbClr val="000000"/>
                </a:solidFill>
                <a:effectLst/>
                <a:latin typeface="Sohne"/>
              </a:rPr>
              <a:t>2. Virtual fitness</a:t>
            </a:r>
            <a:endParaRPr lang="en-GB" b="0" i="0" dirty="0">
              <a:solidFill>
                <a:srgbClr val="000000"/>
              </a:solidFill>
              <a:effectLst/>
              <a:latin typeface="Sohne"/>
            </a:endParaRPr>
          </a:p>
          <a:p>
            <a:pPr algn="l"/>
            <a:r>
              <a:rPr lang="en-GB" b="0" i="0" dirty="0">
                <a:solidFill>
                  <a:srgbClr val="000000"/>
                </a:solidFill>
                <a:effectLst/>
                <a:latin typeface="Sohne"/>
              </a:rPr>
              <a:t>Virtual fitness classes were already gaining in popularity pre-COVID. This made them well-positioned to take advantage of the need to stay fit while apart. Virtual studios have popped up, offering everything from spin class experiences (thanks, Peloton!) to remote yoga retreats. Virtual fitness classes provide access to a community and real-time or asynchronous instruction. They’re often affordable and always convenient.</a:t>
            </a:r>
          </a:p>
          <a:p>
            <a:pPr algn="l"/>
            <a:r>
              <a:rPr lang="en-GB" b="1" i="0" dirty="0">
                <a:solidFill>
                  <a:srgbClr val="000000"/>
                </a:solidFill>
                <a:effectLst/>
                <a:latin typeface="Sohne"/>
              </a:rPr>
              <a:t>3. Immune health</a:t>
            </a:r>
            <a:endParaRPr lang="en-GB" b="0" i="0" dirty="0">
              <a:solidFill>
                <a:srgbClr val="000000"/>
              </a:solidFill>
              <a:effectLst/>
              <a:latin typeface="Sohne"/>
            </a:endParaRPr>
          </a:p>
          <a:p>
            <a:pPr algn="l"/>
            <a:r>
              <a:rPr lang="en-GB" b="0" i="0" dirty="0">
                <a:solidFill>
                  <a:srgbClr val="000000"/>
                </a:solidFill>
                <a:effectLst/>
                <a:latin typeface="Sohne"/>
              </a:rPr>
              <a:t>Not surprisingly, living through a global health crisis has made people ultra-aware of their immune systems. So-called “immune boosters'' were always popular, </a:t>
            </a:r>
            <a:r>
              <a:rPr lang="en-GB" b="0" i="0" u="sng" dirty="0">
                <a:solidFill>
                  <a:srgbClr val="C91459"/>
                </a:solidFill>
                <a:effectLst/>
                <a:latin typeface="Sohne"/>
                <a:hlinkClick r:id="rId3"/>
              </a:rPr>
              <a:t>but a new understanding of how the immune system works has led to a rise in immune </a:t>
            </a:r>
            <a:r>
              <a:rPr lang="en-GB" b="0" i="1" u="sng" dirty="0">
                <a:solidFill>
                  <a:srgbClr val="C91459"/>
                </a:solidFill>
                <a:effectLst/>
                <a:latin typeface="Sohne"/>
                <a:hlinkClick r:id="rId3"/>
              </a:rPr>
              <a:t>balancers</a:t>
            </a:r>
            <a:r>
              <a:rPr lang="en-GB" b="0" i="0" dirty="0">
                <a:solidFill>
                  <a:srgbClr val="000000"/>
                </a:solidFill>
                <a:effectLst/>
                <a:latin typeface="Sohne"/>
              </a:rPr>
              <a:t>. The idea is that the immune system can't be boosted, but simply optimized to work as effectively as possible. Incidentally, sales of elderberry have skyrocketed. Elderberry and other superfood immune products are now almost impossible to find.</a:t>
            </a:r>
          </a:p>
          <a:p>
            <a:pPr algn="l"/>
            <a:r>
              <a:rPr lang="en-GB" b="1" i="0" dirty="0">
                <a:solidFill>
                  <a:srgbClr val="000000"/>
                </a:solidFill>
                <a:effectLst/>
                <a:latin typeface="Sohne"/>
              </a:rPr>
              <a:t>4. Breathwork</a:t>
            </a:r>
            <a:endParaRPr lang="en-GB" b="0" i="0" dirty="0">
              <a:solidFill>
                <a:srgbClr val="000000"/>
              </a:solidFill>
              <a:effectLst/>
              <a:latin typeface="Sohne"/>
            </a:endParaRPr>
          </a:p>
          <a:p>
            <a:pPr algn="l"/>
            <a:r>
              <a:rPr lang="en-GB" b="0" i="0" dirty="0">
                <a:solidFill>
                  <a:srgbClr val="000000"/>
                </a:solidFill>
                <a:effectLst/>
                <a:latin typeface="Sohne"/>
              </a:rPr>
              <a:t>Deep breathing is simple, free, and easy to take anywhere. Both research and anecdotal experience emphasize the importance of connecting to your breath. while breathwork and mindfulness are powerful ways to reduce stress. In a world of endless Zoom meetings and chronic anxiety, it's no wonder that people are taking a deep breath to pull themselves out of their heads and back into the moment.</a:t>
            </a:r>
          </a:p>
          <a:p>
            <a:pPr algn="l"/>
            <a:r>
              <a:rPr lang="en-GB" b="1" i="0" dirty="0">
                <a:solidFill>
                  <a:srgbClr val="000000"/>
                </a:solidFill>
                <a:effectLst/>
                <a:latin typeface="Sohne"/>
              </a:rPr>
              <a:t>5. Mindful eating</a:t>
            </a:r>
            <a:endParaRPr lang="en-GB" b="0" i="0" dirty="0">
              <a:solidFill>
                <a:srgbClr val="000000"/>
              </a:solidFill>
              <a:effectLst/>
              <a:latin typeface="Sohne"/>
            </a:endParaRPr>
          </a:p>
          <a:p>
            <a:pPr algn="l"/>
            <a:r>
              <a:rPr lang="en-GB" b="0" i="0" dirty="0">
                <a:solidFill>
                  <a:srgbClr val="000000"/>
                </a:solidFill>
                <a:effectLst/>
                <a:latin typeface="Sohne"/>
              </a:rPr>
              <a:t>Time spent at home — and near the refrigerator — has led some to gain weight, affectionately called the COVID-15. Some of us have even taken greater responsibility than others in supporting our </a:t>
            </a:r>
            <a:r>
              <a:rPr lang="en-GB" b="0" i="0" dirty="0" err="1">
                <a:solidFill>
                  <a:srgbClr val="000000"/>
                </a:solidFill>
                <a:effectLst/>
                <a:latin typeface="Sohne"/>
              </a:rPr>
              <a:t>neighborhood</a:t>
            </a:r>
            <a:r>
              <a:rPr lang="en-GB" b="0" i="0" dirty="0">
                <a:solidFill>
                  <a:srgbClr val="000000"/>
                </a:solidFill>
                <a:effectLst/>
                <a:latin typeface="Sohne"/>
              </a:rPr>
              <a:t> restaurants. Although mindful eating was on everyone's mind pre-pandemic, more time spent at home is making at-home meal time more frequent and more of a ritual. </a:t>
            </a:r>
          </a:p>
          <a:p>
            <a:pPr algn="l"/>
            <a:r>
              <a:rPr lang="en-GB" b="1" i="0" dirty="0">
                <a:solidFill>
                  <a:srgbClr val="000000"/>
                </a:solidFill>
                <a:effectLst/>
                <a:latin typeface="Sohne"/>
              </a:rPr>
              <a:t>6. Sleep hygiene </a:t>
            </a:r>
            <a:endParaRPr lang="en-GB" b="0" i="0" dirty="0">
              <a:solidFill>
                <a:srgbClr val="000000"/>
              </a:solidFill>
              <a:effectLst/>
              <a:latin typeface="Sohne"/>
            </a:endParaRPr>
          </a:p>
          <a:p>
            <a:pPr algn="l"/>
            <a:r>
              <a:rPr lang="en-GB" b="0" i="0" dirty="0">
                <a:solidFill>
                  <a:srgbClr val="000000"/>
                </a:solidFill>
                <a:effectLst/>
                <a:latin typeface="Sohne"/>
              </a:rPr>
              <a:t>Shelter-in-place gave many of us several hours a day of commute-time back, which was a welcome change. But people thrive on routine, and not having to take kids to school or avoid rush hour madness affects our sleep schedules. Even if oversleeping for work isn’t as much of a concern, </a:t>
            </a:r>
            <a:r>
              <a:rPr lang="en-GB" b="0" i="0" u="sng" dirty="0">
                <a:solidFill>
                  <a:srgbClr val="C91459"/>
                </a:solidFill>
                <a:effectLst/>
                <a:latin typeface="Sohne"/>
                <a:hlinkClick r:id="rId4"/>
              </a:rPr>
              <a:t>sleep health is important</a:t>
            </a:r>
            <a:r>
              <a:rPr lang="en-GB" b="0" i="0" dirty="0">
                <a:solidFill>
                  <a:srgbClr val="000000"/>
                </a:solidFill>
                <a:effectLst/>
                <a:latin typeface="Sohne"/>
              </a:rPr>
              <a:t>. Many of us are taking advantage of the extra time at home to cancel some of our sleep debt and put in place intentional </a:t>
            </a:r>
            <a:r>
              <a:rPr lang="en-GB" b="0" i="0" dirty="0" err="1">
                <a:solidFill>
                  <a:srgbClr val="000000"/>
                </a:solidFill>
                <a:effectLst/>
                <a:latin typeface="Sohne"/>
              </a:rPr>
              <a:t>nighttime</a:t>
            </a:r>
            <a:r>
              <a:rPr lang="en-GB" b="0" i="0" dirty="0">
                <a:solidFill>
                  <a:srgbClr val="000000"/>
                </a:solidFill>
                <a:effectLst/>
                <a:latin typeface="Sohne"/>
              </a:rPr>
              <a:t> routines. Endless days brought us a greater awareness of circadian rhythms, sleep quality, and the effects of sleep deprivation.</a:t>
            </a:r>
          </a:p>
          <a:p>
            <a:pPr algn="l"/>
            <a:r>
              <a:rPr lang="en-GB" b="0" i="0" dirty="0">
                <a:solidFill>
                  <a:srgbClr val="000000"/>
                </a:solidFill>
                <a:effectLst/>
                <a:latin typeface="Sohne"/>
              </a:rPr>
              <a:t> </a:t>
            </a:r>
          </a:p>
          <a:p>
            <a:pPr algn="l"/>
            <a:r>
              <a:rPr lang="en-GB" b="1" i="0" dirty="0">
                <a:solidFill>
                  <a:srgbClr val="000000"/>
                </a:solidFill>
                <a:effectLst/>
                <a:latin typeface="Sohne"/>
              </a:rPr>
              <a:t>7. Upcycling food</a:t>
            </a:r>
            <a:endParaRPr lang="en-GB" b="0" i="0" dirty="0">
              <a:solidFill>
                <a:srgbClr val="000000"/>
              </a:solidFill>
              <a:effectLst/>
              <a:latin typeface="Sohne"/>
            </a:endParaRPr>
          </a:p>
          <a:p>
            <a:pPr algn="l"/>
            <a:r>
              <a:rPr lang="en-GB" b="0" i="0" dirty="0">
                <a:solidFill>
                  <a:srgbClr val="000000"/>
                </a:solidFill>
                <a:effectLst/>
                <a:latin typeface="Sohne"/>
              </a:rPr>
              <a:t>In the United States, food insecurity is the worst that it has been in decades. With lines of newly out-of-work people at food pantries stretching up to a quarter of a mile long, people have gotten creative about using food scraps or alternatives to their normal grocery store staples. </a:t>
            </a:r>
            <a:r>
              <a:rPr lang="en-GB" b="0" i="0" u="sng" dirty="0">
                <a:solidFill>
                  <a:srgbClr val="C91459"/>
                </a:solidFill>
                <a:effectLst/>
                <a:latin typeface="Sohne"/>
                <a:hlinkClick r:id="rId5"/>
              </a:rPr>
              <a:t>Some brands have gotten in on the trend</a:t>
            </a:r>
            <a:r>
              <a:rPr lang="en-GB" b="0" i="0" dirty="0">
                <a:solidFill>
                  <a:srgbClr val="000000"/>
                </a:solidFill>
                <a:effectLst/>
                <a:latin typeface="Sohne"/>
              </a:rPr>
              <a:t>, selling the imperfect and misshapen foods that would normally be discarded from farms and food processing plants.</a:t>
            </a:r>
          </a:p>
          <a:p>
            <a:pPr algn="l"/>
            <a:r>
              <a:rPr lang="en-GB" b="1" i="0" dirty="0">
                <a:solidFill>
                  <a:srgbClr val="000000"/>
                </a:solidFill>
                <a:effectLst/>
                <a:latin typeface="Sohne"/>
              </a:rPr>
              <a:t>8. Functional foods</a:t>
            </a:r>
            <a:endParaRPr lang="en-GB" b="0" i="0" dirty="0">
              <a:solidFill>
                <a:srgbClr val="000000"/>
              </a:solidFill>
              <a:effectLst/>
              <a:latin typeface="Sohne"/>
            </a:endParaRPr>
          </a:p>
          <a:p>
            <a:pPr algn="l"/>
            <a:r>
              <a:rPr lang="en-GB" b="0" i="0" dirty="0">
                <a:solidFill>
                  <a:srgbClr val="000000"/>
                </a:solidFill>
                <a:effectLst/>
                <a:latin typeface="Sohne"/>
              </a:rPr>
              <a:t>In 2021, we're not giving lazy food any attention — it’s got to be good </a:t>
            </a:r>
            <a:r>
              <a:rPr lang="en-GB" b="0" i="1" dirty="0">
                <a:solidFill>
                  <a:srgbClr val="000000"/>
                </a:solidFill>
                <a:effectLst/>
                <a:latin typeface="Sohne"/>
              </a:rPr>
              <a:t>and</a:t>
            </a:r>
            <a:r>
              <a:rPr lang="en-GB" b="0" i="0" dirty="0">
                <a:solidFill>
                  <a:srgbClr val="000000"/>
                </a:solidFill>
                <a:effectLst/>
                <a:latin typeface="Sohne"/>
              </a:rPr>
              <a:t> good for you. There's a growing trend towards functional foods. Functional foods that are either naturally or artificially modified to have additional benefits. For example, think calcium added to orange juice or soluble </a:t>
            </a:r>
            <a:r>
              <a:rPr lang="en-GB" b="0" i="0" dirty="0" err="1">
                <a:solidFill>
                  <a:srgbClr val="000000"/>
                </a:solidFill>
                <a:effectLst/>
                <a:latin typeface="Sohne"/>
              </a:rPr>
              <a:t>fiber</a:t>
            </a:r>
            <a:r>
              <a:rPr lang="en-GB" b="0" i="0" dirty="0">
                <a:solidFill>
                  <a:srgbClr val="000000"/>
                </a:solidFill>
                <a:effectLst/>
                <a:latin typeface="Sohne"/>
              </a:rPr>
              <a:t> in oatmeal. It's part of an overall trend towards more thoughtful nutrition choices.</a:t>
            </a:r>
          </a:p>
          <a:p>
            <a:pPr algn="l"/>
            <a:r>
              <a:rPr lang="en-GB" b="1" i="0" dirty="0">
                <a:solidFill>
                  <a:srgbClr val="000000"/>
                </a:solidFill>
                <a:effectLst/>
                <a:latin typeface="Sohne"/>
              </a:rPr>
              <a:t>9. Mental fitness</a:t>
            </a:r>
            <a:endParaRPr lang="en-GB" b="0" i="0" dirty="0">
              <a:solidFill>
                <a:srgbClr val="000000"/>
              </a:solidFill>
              <a:effectLst/>
              <a:latin typeface="Sohne"/>
            </a:endParaRPr>
          </a:p>
          <a:p>
            <a:pPr algn="l"/>
            <a:r>
              <a:rPr lang="en-GB" b="0" i="0" dirty="0">
                <a:solidFill>
                  <a:srgbClr val="000000"/>
                </a:solidFill>
                <a:effectLst/>
                <a:latin typeface="Sohne"/>
              </a:rPr>
              <a:t>If there's one good thing about the COVID-19 pandemic, it’s that it took the stigma off of mental health conversations. In fact, according to the New York Times, </a:t>
            </a:r>
            <a:r>
              <a:rPr lang="en-GB" b="0" i="0" u="sng" dirty="0">
                <a:solidFill>
                  <a:srgbClr val="C91459"/>
                </a:solidFill>
                <a:effectLst/>
                <a:latin typeface="Sohne"/>
                <a:hlinkClick r:id="rId6"/>
              </a:rPr>
              <a:t>the defining feeling of 2021 is “blah.</a:t>
            </a:r>
            <a:r>
              <a:rPr lang="en-GB" b="0" i="0" dirty="0">
                <a:solidFill>
                  <a:srgbClr val="000000"/>
                </a:solidFill>
                <a:effectLst/>
                <a:latin typeface="Sohne"/>
              </a:rPr>
              <a:t>” While we're all “not okay,” struggling with anxiety, depression, languish, and burnout isn’t quite as lonely as it once was. </a:t>
            </a:r>
            <a:r>
              <a:rPr lang="en-GB" b="0" i="0" u="sng" dirty="0">
                <a:solidFill>
                  <a:srgbClr val="C91459"/>
                </a:solidFill>
                <a:effectLst/>
                <a:latin typeface="Sohne"/>
                <a:hlinkClick r:id="rId7"/>
              </a:rPr>
              <a:t>It's now more acceptable and understandable to reach out for mental health support</a:t>
            </a:r>
            <a:r>
              <a:rPr lang="en-GB" b="0" i="0" dirty="0">
                <a:solidFill>
                  <a:srgbClr val="000000"/>
                </a:solidFill>
                <a:effectLst/>
                <a:latin typeface="Sohne"/>
              </a:rPr>
              <a:t>. This might include coaching, therapy, or even taking a mental health day from work.</a:t>
            </a:r>
          </a:p>
          <a:p>
            <a:pPr algn="l"/>
            <a:r>
              <a:rPr lang="en-GB" b="1" i="0" dirty="0">
                <a:solidFill>
                  <a:srgbClr val="000000"/>
                </a:solidFill>
                <a:effectLst/>
                <a:latin typeface="Sohne"/>
              </a:rPr>
              <a:t>10. Meditation apps</a:t>
            </a:r>
            <a:endParaRPr lang="en-GB" b="0" i="0" dirty="0">
              <a:solidFill>
                <a:srgbClr val="000000"/>
              </a:solidFill>
              <a:effectLst/>
              <a:latin typeface="Sohne"/>
            </a:endParaRPr>
          </a:p>
          <a:p>
            <a:pPr algn="l"/>
            <a:r>
              <a:rPr lang="en-GB" b="0" i="0" dirty="0">
                <a:solidFill>
                  <a:srgbClr val="000000"/>
                </a:solidFill>
                <a:effectLst/>
                <a:latin typeface="Sohne"/>
              </a:rPr>
              <a:t>Anyone with a smartphone likely has one — or more — meditation apps installed. There is an endless variety of apps, with a plethora of cool features, and options in every price range. This makes meditation apps an easy and accessible way </a:t>
            </a:r>
            <a:r>
              <a:rPr lang="en-GB" b="0" i="0" u="sng" dirty="0">
                <a:solidFill>
                  <a:srgbClr val="C91459"/>
                </a:solidFill>
                <a:effectLst/>
                <a:latin typeface="Sohne"/>
                <a:hlinkClick r:id="rId8"/>
              </a:rPr>
              <a:t>to practice mindfulness</a:t>
            </a:r>
            <a:r>
              <a:rPr lang="en-GB" b="0" i="0" dirty="0">
                <a:solidFill>
                  <a:srgbClr val="000000"/>
                </a:solidFill>
                <a:effectLst/>
                <a:latin typeface="Sohne"/>
              </a:rPr>
              <a:t>.</a:t>
            </a:r>
          </a:p>
          <a:p>
            <a:pPr algn="l"/>
            <a:r>
              <a:rPr lang="en-GB" b="0" i="0" dirty="0">
                <a:solidFill>
                  <a:srgbClr val="000000"/>
                </a:solidFill>
                <a:effectLst/>
                <a:latin typeface="Sohne"/>
              </a:rPr>
              <a:t>. </a:t>
            </a:r>
          </a:p>
          <a:p>
            <a:pPr algn="l"/>
            <a:r>
              <a:rPr lang="en-GB" b="1" i="0" dirty="0">
                <a:solidFill>
                  <a:srgbClr val="000000"/>
                </a:solidFill>
                <a:effectLst/>
                <a:latin typeface="Sohne"/>
              </a:rPr>
              <a:t>12. Virtual hangouts</a:t>
            </a:r>
            <a:endParaRPr lang="en-GB" b="0" i="0" dirty="0">
              <a:solidFill>
                <a:srgbClr val="000000"/>
              </a:solidFill>
              <a:effectLst/>
              <a:latin typeface="Sohne"/>
            </a:endParaRPr>
          </a:p>
          <a:p>
            <a:pPr algn="l"/>
            <a:r>
              <a:rPr lang="en-GB" b="0" i="0" dirty="0">
                <a:solidFill>
                  <a:srgbClr val="000000"/>
                </a:solidFill>
                <a:effectLst/>
                <a:latin typeface="Sohne"/>
              </a:rPr>
              <a:t>All-day Zoom meetings may be getting tiring, but virtual hangouts are likely here to stay. After all, you didn't spend all that time teaching your parents how to unmute themselves for nothing, did you? As a vaccinated workforce returns to the office, many social activities will likely continue to offer virtual options. Social events (bachelorette parties, family reunions, and weddings) are leveraging social media and streaming services. This allows those that are not able to travel, or who don't yet feel comfortable, to still take part.  </a:t>
            </a:r>
          </a:p>
          <a:p>
            <a:pPr algn="l"/>
            <a:r>
              <a:rPr lang="en-GB" b="1" i="0" dirty="0">
                <a:solidFill>
                  <a:srgbClr val="000000"/>
                </a:solidFill>
                <a:effectLst/>
                <a:latin typeface="Sohne"/>
              </a:rPr>
              <a:t>13. Outdoor activities</a:t>
            </a:r>
            <a:endParaRPr lang="en-GB" b="0" i="0" dirty="0">
              <a:solidFill>
                <a:srgbClr val="000000"/>
              </a:solidFill>
              <a:effectLst/>
              <a:latin typeface="Sohne"/>
            </a:endParaRPr>
          </a:p>
          <a:p>
            <a:pPr algn="l"/>
            <a:r>
              <a:rPr lang="en-GB" b="0" i="0" dirty="0">
                <a:solidFill>
                  <a:srgbClr val="000000"/>
                </a:solidFill>
                <a:effectLst/>
                <a:latin typeface="Sohne"/>
              </a:rPr>
              <a:t>More time spent indoors — coupled with an (evidence-based) lower rate of transmission outdoors —  makes fresh air more appealing. Dining al fresco and working out outside are gaining popularity. This is particularly true in regions that are warming up for spring and summer, providing a reprieve from winter and lockdowns. Outdoor hobbies like gardening, tennis, sailing, and basketball are seeing more interest. They a) involve sunshine and b) don't involve a screen.</a:t>
            </a:r>
          </a:p>
          <a:p>
            <a:pPr algn="l"/>
            <a:r>
              <a:rPr lang="en-GB" b="1" i="0" dirty="0">
                <a:solidFill>
                  <a:srgbClr val="000000"/>
                </a:solidFill>
                <a:effectLst/>
                <a:latin typeface="Sohne"/>
              </a:rPr>
              <a:t>14.</a:t>
            </a:r>
            <a:r>
              <a:rPr lang="en-GB" b="0" i="0" dirty="0">
                <a:solidFill>
                  <a:srgbClr val="000000"/>
                </a:solidFill>
                <a:effectLst/>
                <a:latin typeface="Sohne"/>
              </a:rPr>
              <a:t>  </a:t>
            </a:r>
            <a:r>
              <a:rPr lang="en-GB" b="1" i="0" dirty="0" err="1">
                <a:solidFill>
                  <a:srgbClr val="000000"/>
                </a:solidFill>
                <a:effectLst/>
                <a:latin typeface="Sohne"/>
              </a:rPr>
              <a:t>Cozy</a:t>
            </a:r>
            <a:r>
              <a:rPr lang="en-GB" b="1" i="0" dirty="0">
                <a:solidFill>
                  <a:srgbClr val="000000"/>
                </a:solidFill>
                <a:effectLst/>
                <a:latin typeface="Sohne"/>
              </a:rPr>
              <a:t> and casual chic</a:t>
            </a:r>
            <a:endParaRPr lang="en-GB" b="0" i="0" dirty="0">
              <a:solidFill>
                <a:srgbClr val="000000"/>
              </a:solidFill>
              <a:effectLst/>
              <a:latin typeface="Sohne"/>
            </a:endParaRPr>
          </a:p>
          <a:p>
            <a:pPr algn="l"/>
            <a:r>
              <a:rPr lang="en-GB" b="0" i="0" dirty="0">
                <a:solidFill>
                  <a:srgbClr val="000000"/>
                </a:solidFill>
                <a:effectLst/>
                <a:latin typeface="Sohne"/>
              </a:rPr>
              <a:t>Business up top, but party off-screen. Working from home lends itself to a more relaxed office dress code. With offices reopening on a hybrid model (for the ones that are planning to reopen at all), fewer workers will feel the need to dress up for every meeting. Stores are featuring hybrid work-leisure gear. This includes chic fitted leggings, comfortable button-down shirts, and relaxed-but-trendy dresses. High heels and Windsor knots may never recover.</a:t>
            </a:r>
          </a:p>
          <a:p>
            <a:pPr algn="l"/>
            <a:r>
              <a:rPr lang="en-GB" b="1" i="0" dirty="0">
                <a:solidFill>
                  <a:srgbClr val="000000"/>
                </a:solidFill>
                <a:effectLst/>
                <a:latin typeface="Sohne"/>
              </a:rPr>
              <a:t>15. Tracking stress</a:t>
            </a:r>
            <a:endParaRPr lang="en-GB" b="0" i="0" dirty="0">
              <a:solidFill>
                <a:srgbClr val="000000"/>
              </a:solidFill>
              <a:effectLst/>
              <a:latin typeface="Sohne"/>
            </a:endParaRPr>
          </a:p>
          <a:p>
            <a:pPr algn="l"/>
            <a:r>
              <a:rPr lang="en-GB" b="0" i="0" dirty="0">
                <a:solidFill>
                  <a:srgbClr val="000000"/>
                </a:solidFill>
                <a:effectLst/>
                <a:latin typeface="Sohne"/>
              </a:rPr>
              <a:t>Stress is at new highs and affecting a record amount of the population. With this, people are becoming more and more interested in the impact of stress on all aspects of their health. The fitness trackers now document physiological responses to determine how stressed out an individual is and when spikes occur. This provides individuals new insight into their daily routines.</a:t>
            </a:r>
          </a:p>
          <a:p>
            <a:pPr algn="l"/>
            <a:r>
              <a:rPr lang="en-GB" b="1" i="0" dirty="0">
                <a:solidFill>
                  <a:srgbClr val="000000"/>
                </a:solidFill>
                <a:effectLst/>
                <a:latin typeface="Sohne"/>
              </a:rPr>
              <a:t>16. Digital healthcare </a:t>
            </a:r>
            <a:endParaRPr lang="en-GB" b="0" i="0" dirty="0">
              <a:solidFill>
                <a:srgbClr val="000000"/>
              </a:solidFill>
              <a:effectLst/>
              <a:latin typeface="Sohne"/>
            </a:endParaRPr>
          </a:p>
          <a:p>
            <a:pPr algn="l"/>
            <a:r>
              <a:rPr lang="en-GB" b="0" i="0" dirty="0">
                <a:solidFill>
                  <a:srgbClr val="000000"/>
                </a:solidFill>
                <a:effectLst/>
                <a:latin typeface="Sohne"/>
              </a:rPr>
              <a:t>You may have struggled to get an appointment with a specialist in the past or groaned at the commute to the “good doctor’s office.” But, with virtual conferencing and meeting technology more popular than ever, doctors are more willing to meet with you virtually. You can even book virtual sessions with personal trainers, nutritionists, physical therapists, mental health professionals, coaches, and sleep specialists. Just double-check that it's actually your therapist you're texting before you hit send.</a:t>
            </a:r>
          </a:p>
          <a:p>
            <a:pPr algn="l"/>
            <a:r>
              <a:rPr lang="en-GB" b="1" i="0" dirty="0">
                <a:solidFill>
                  <a:srgbClr val="000000"/>
                </a:solidFill>
                <a:effectLst/>
                <a:latin typeface="Sohne"/>
              </a:rPr>
              <a:t>17. Adaptogens</a:t>
            </a:r>
            <a:endParaRPr lang="en-GB" b="0" i="0" dirty="0">
              <a:solidFill>
                <a:srgbClr val="000000"/>
              </a:solidFill>
              <a:effectLst/>
              <a:latin typeface="Sohne"/>
            </a:endParaRPr>
          </a:p>
          <a:p>
            <a:pPr algn="l"/>
            <a:r>
              <a:rPr lang="en-GB" b="0" i="0" dirty="0">
                <a:solidFill>
                  <a:srgbClr val="000000"/>
                </a:solidFill>
                <a:effectLst/>
                <a:latin typeface="Sohne"/>
              </a:rPr>
              <a:t>The newest addition to the line of superfoods are adaptogens. Known for their stress-busting properties, adaptogens like </a:t>
            </a:r>
            <a:r>
              <a:rPr lang="en-GB" b="0" i="0" u="sng" dirty="0">
                <a:solidFill>
                  <a:srgbClr val="C91459"/>
                </a:solidFill>
                <a:effectLst/>
                <a:latin typeface="Sohne"/>
                <a:hlinkClick r:id="rId9"/>
              </a:rPr>
              <a:t>ashwagandha</a:t>
            </a:r>
            <a:r>
              <a:rPr lang="en-GB" b="0" i="0" dirty="0">
                <a:solidFill>
                  <a:srgbClr val="000000"/>
                </a:solidFill>
                <a:effectLst/>
                <a:latin typeface="Sohne"/>
              </a:rPr>
              <a:t> and </a:t>
            </a:r>
            <a:r>
              <a:rPr lang="en-GB" b="0" i="0" u="sng" dirty="0" err="1">
                <a:solidFill>
                  <a:srgbClr val="C91459"/>
                </a:solidFill>
                <a:effectLst/>
                <a:latin typeface="Sohne"/>
                <a:hlinkClick r:id="rId10"/>
              </a:rPr>
              <a:t>rhodiola</a:t>
            </a:r>
            <a:r>
              <a:rPr lang="en-GB" b="0" i="0" dirty="0">
                <a:solidFill>
                  <a:srgbClr val="000000"/>
                </a:solidFill>
                <a:effectLst/>
                <a:latin typeface="Sohne"/>
              </a:rPr>
              <a:t>, help augment immunity, impact the release of cortisol in the body, and improve your resistance to the physical and emotional effects of stress. Although they're enjoying their time in the spotlight, adaptogens were </a:t>
            </a:r>
            <a:r>
              <a:rPr lang="en-GB" b="0" i="0" u="sng" dirty="0">
                <a:solidFill>
                  <a:srgbClr val="C91459"/>
                </a:solidFill>
                <a:effectLst/>
                <a:latin typeface="Sohne"/>
                <a:hlinkClick r:id="rId11"/>
              </a:rPr>
              <a:t>first identified by a researcher back in 1947</a:t>
            </a:r>
            <a:r>
              <a:rPr lang="en-GB" b="0" i="0" dirty="0">
                <a:solidFill>
                  <a:srgbClr val="000000"/>
                </a:solidFill>
                <a:effectLst/>
                <a:latin typeface="Sohne"/>
              </a:rPr>
              <a:t>.</a:t>
            </a:r>
          </a:p>
          <a:p>
            <a:pPr algn="l"/>
            <a:r>
              <a:rPr lang="en-GB" b="1" i="0" dirty="0">
                <a:solidFill>
                  <a:srgbClr val="000000"/>
                </a:solidFill>
                <a:effectLst/>
                <a:latin typeface="Sohne"/>
              </a:rPr>
              <a:t>18. Cooking</a:t>
            </a:r>
            <a:endParaRPr lang="en-GB" b="0" i="0" dirty="0">
              <a:solidFill>
                <a:srgbClr val="000000"/>
              </a:solidFill>
              <a:effectLst/>
              <a:latin typeface="Sohne"/>
            </a:endParaRPr>
          </a:p>
          <a:p>
            <a:pPr algn="l"/>
            <a:r>
              <a:rPr lang="en-GB" b="0" i="0" dirty="0">
                <a:solidFill>
                  <a:srgbClr val="000000"/>
                </a:solidFill>
                <a:effectLst/>
                <a:latin typeface="Sohne"/>
              </a:rPr>
              <a:t>Even those who have no aptitude in the kitchen are cooking more lately. </a:t>
            </a:r>
            <a:r>
              <a:rPr lang="en-GB" b="0" i="0" u="sng" dirty="0">
                <a:solidFill>
                  <a:srgbClr val="C91459"/>
                </a:solidFill>
                <a:effectLst/>
                <a:latin typeface="Sohne"/>
                <a:hlinkClick r:id="rId12"/>
              </a:rPr>
              <a:t>Meal kits are simplifying the art of cooking</a:t>
            </a:r>
            <a:r>
              <a:rPr lang="en-GB" b="0" i="0" dirty="0">
                <a:solidFill>
                  <a:srgbClr val="000000"/>
                </a:solidFill>
                <a:effectLst/>
                <a:latin typeface="Sohne"/>
              </a:rPr>
              <a:t>. But for those who prefer to source their own ingredients, homes are turning into herb gardens, kombucha breweries, and sourdough bakeries. What started as a reaction to scarcity on the shelves has turned into a nutrition-filled hobby.</a:t>
            </a:r>
          </a:p>
          <a:p>
            <a:pPr algn="l"/>
            <a:r>
              <a:rPr lang="en-GB" b="1" i="0" dirty="0">
                <a:solidFill>
                  <a:srgbClr val="000000"/>
                </a:solidFill>
                <a:effectLst/>
                <a:latin typeface="Sohne"/>
              </a:rPr>
              <a:t>19. Gentler workouts</a:t>
            </a:r>
            <a:endParaRPr lang="en-GB" b="0" i="0" dirty="0">
              <a:solidFill>
                <a:srgbClr val="000000"/>
              </a:solidFill>
              <a:effectLst/>
              <a:latin typeface="Sohne"/>
            </a:endParaRPr>
          </a:p>
          <a:p>
            <a:pPr algn="l"/>
            <a:r>
              <a:rPr lang="en-GB" b="0" i="0" dirty="0">
                <a:solidFill>
                  <a:srgbClr val="000000"/>
                </a:solidFill>
                <a:effectLst/>
                <a:latin typeface="Sohne"/>
              </a:rPr>
              <a:t>Uber-competitive workouts are hard to maintain when you're sweating in a living room full of Legos. Absent the competitive environment and structure of a gym, many people are finding that they don't want to "go-hard" like they once did. </a:t>
            </a:r>
            <a:r>
              <a:rPr lang="en-GB" b="0" i="0" u="sng" dirty="0">
                <a:solidFill>
                  <a:srgbClr val="C91459"/>
                </a:solidFill>
                <a:effectLst/>
                <a:latin typeface="Sohne"/>
                <a:hlinkClick r:id="rId13"/>
              </a:rPr>
              <a:t>Workouts now double as stress relief</a:t>
            </a:r>
            <a:r>
              <a:rPr lang="en-GB" b="0" i="0" dirty="0">
                <a:solidFill>
                  <a:srgbClr val="000000"/>
                </a:solidFill>
                <a:effectLst/>
                <a:latin typeface="Sohne"/>
              </a:rPr>
              <a:t>, so mind-body exercises — particularly those you can do at home with less equipment — are on the rise. Yoga, mat Pilates, barre, jogging, bodyweight exercises, and stretching are becoming part of the routine for the couch-fitness crowd.</a:t>
            </a:r>
          </a:p>
          <a:p>
            <a:pPr algn="l"/>
            <a:r>
              <a:rPr lang="en-GB" b="1" i="0" dirty="0">
                <a:solidFill>
                  <a:srgbClr val="000000"/>
                </a:solidFill>
                <a:effectLst/>
                <a:latin typeface="Sohne"/>
              </a:rPr>
              <a:t>20. Decluttering and decorating</a:t>
            </a:r>
            <a:endParaRPr lang="en-GB" b="0" i="0" dirty="0">
              <a:solidFill>
                <a:srgbClr val="000000"/>
              </a:solidFill>
              <a:effectLst/>
              <a:latin typeface="Sohne"/>
            </a:endParaRPr>
          </a:p>
          <a:p>
            <a:pPr algn="l"/>
            <a:r>
              <a:rPr lang="en-GB" b="0" i="0" dirty="0">
                <a:solidFill>
                  <a:srgbClr val="000000"/>
                </a:solidFill>
                <a:effectLst/>
                <a:latin typeface="Sohne"/>
              </a:rPr>
              <a:t>Heightened levels of introspection and the need to convert homes into multi-functional sanctuaries have turned spring cleaning into a year-round phenomenon. Decluttering has always been a buzzword, but creating space has been therapeutic as well as practical.  Unable to visit their normal </a:t>
            </a:r>
            <a:r>
              <a:rPr lang="en-GB" b="0" i="0" dirty="0" err="1">
                <a:solidFill>
                  <a:srgbClr val="000000"/>
                </a:solidFill>
                <a:effectLst/>
                <a:latin typeface="Sohne"/>
              </a:rPr>
              <a:t>favorite</a:t>
            </a:r>
            <a:r>
              <a:rPr lang="en-GB" b="0" i="0" dirty="0">
                <a:solidFill>
                  <a:srgbClr val="000000"/>
                </a:solidFill>
                <a:effectLst/>
                <a:latin typeface="Sohne"/>
              </a:rPr>
              <a:t> places, people have been creative about incorporating what they miss about the world into their homes. DIY home projects have provided a creative outlet as well as a way to make lockdown a bit more cheerful.</a:t>
            </a:r>
          </a:p>
          <a:p>
            <a:pPr algn="l"/>
            <a:r>
              <a:rPr lang="en-GB" b="1" i="0" dirty="0">
                <a:solidFill>
                  <a:srgbClr val="000000"/>
                </a:solidFill>
                <a:effectLst/>
                <a:latin typeface="Sohne"/>
              </a:rPr>
              <a:t>21. Travel </a:t>
            </a:r>
            <a:endParaRPr lang="en-GB" b="0" i="0" dirty="0">
              <a:solidFill>
                <a:srgbClr val="000000"/>
              </a:solidFill>
              <a:effectLst/>
              <a:latin typeface="Sohne"/>
            </a:endParaRPr>
          </a:p>
          <a:p>
            <a:pPr algn="l"/>
            <a:r>
              <a:rPr lang="en-GB" b="0" i="0" dirty="0">
                <a:solidFill>
                  <a:srgbClr val="000000"/>
                </a:solidFill>
                <a:effectLst/>
                <a:latin typeface="Sohne"/>
              </a:rPr>
              <a:t>Remote work allows record numbers of employees to finally leave expensive urban </a:t>
            </a:r>
            <a:r>
              <a:rPr lang="en-GB" b="0" i="0" dirty="0" err="1">
                <a:solidFill>
                  <a:srgbClr val="000000"/>
                </a:solidFill>
                <a:effectLst/>
                <a:latin typeface="Sohne"/>
              </a:rPr>
              <a:t>centers</a:t>
            </a:r>
            <a:r>
              <a:rPr lang="en-GB" b="0" i="0" dirty="0">
                <a:solidFill>
                  <a:srgbClr val="000000"/>
                </a:solidFill>
                <a:effectLst/>
                <a:latin typeface="Sohne"/>
              </a:rPr>
              <a:t> and work from wherever they like. For some, this means traveling to sightsee in new locations. For others, this means relocating to a more affordable place with more space. To recoup some of the lost revenue from tourism, many countries are opening co-working spaces. Some are even offering “digital nomad visas” to attract employees.</a:t>
            </a:r>
          </a:p>
          <a:p>
            <a:pPr algn="l"/>
            <a:r>
              <a:rPr lang="en-GB" b="1" i="0" dirty="0">
                <a:solidFill>
                  <a:srgbClr val="000000"/>
                </a:solidFill>
                <a:effectLst/>
                <a:latin typeface="Sohne"/>
              </a:rPr>
              <a:t>22. Financial wellness</a:t>
            </a:r>
            <a:endParaRPr lang="en-GB" b="0" i="0" dirty="0">
              <a:solidFill>
                <a:srgbClr val="000000"/>
              </a:solidFill>
              <a:effectLst/>
              <a:latin typeface="Sohne"/>
            </a:endParaRPr>
          </a:p>
          <a:p>
            <a:pPr algn="l"/>
            <a:r>
              <a:rPr lang="en-GB" b="0" i="0" dirty="0">
                <a:solidFill>
                  <a:srgbClr val="000000"/>
                </a:solidFill>
                <a:effectLst/>
                <a:latin typeface="Sohne"/>
              </a:rPr>
              <a:t>On both a macro and micro-level, conversations about money have dominated the last year. People struggled with unemployment, uncertainty, and balancing their needs to make money with concerns about their health. The government tried to come up with effective ways to support them while managing the reality of a situation without precedent. These conversations led to a growing awareness of what needs to happen to provide people with a safety net. It also spurred discussion around everyday individuals caring for themselves, their families, and building their careers.</a:t>
            </a:r>
          </a:p>
          <a:p>
            <a:pPr algn="l"/>
            <a:r>
              <a:rPr lang="en-GB" b="0" i="0" dirty="0">
                <a:solidFill>
                  <a:srgbClr val="000000"/>
                </a:solidFill>
                <a:effectLst/>
                <a:latin typeface="Sohne"/>
              </a:rPr>
              <a:t>Although inspired by the pandemic, these health and wellness trends reflect long-term conversations and changes in society. When we look at where people are spending their money and putting their time, we get a good idea of what their priorities are — and what their personal definition of wellness is.</a:t>
            </a: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20</a:t>
            </a:fld>
            <a:endParaRPr lang="en-GB"/>
          </a:p>
        </p:txBody>
      </p:sp>
    </p:spTree>
    <p:extLst>
      <p:ext uri="{BB962C8B-B14F-4D97-AF65-F5344CB8AC3E}">
        <p14:creationId xmlns:p14="http://schemas.microsoft.com/office/powerpoint/2010/main" val="34219052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83838"/>
                </a:solidFill>
                <a:effectLst/>
                <a:latin typeface="BlinkMacSystemFont"/>
              </a:rPr>
              <a:t>Growing awareness for mental health coupled with the pressures of social media are prompting a growing number of travellers to disconnect from their screens while on vacation.</a:t>
            </a:r>
          </a:p>
          <a:p>
            <a:pPr algn="l"/>
            <a:r>
              <a:rPr lang="en-GB" b="0" i="0" dirty="0">
                <a:solidFill>
                  <a:srgbClr val="383838"/>
                </a:solidFill>
                <a:effectLst/>
                <a:latin typeface="BlinkMacSystemFont"/>
              </a:rPr>
              <a:t>According to the </a:t>
            </a:r>
            <a:r>
              <a:rPr lang="en-GB" b="0" i="0" u="sng" dirty="0">
                <a:solidFill>
                  <a:srgbClr val="0077CC"/>
                </a:solidFill>
                <a:effectLst/>
                <a:latin typeface="BlinkMacSystemFont"/>
                <a:hlinkClick r:id="rId3"/>
              </a:rPr>
              <a:t>2019 Alamo Rent A Car Family Vacation Survey</a:t>
            </a:r>
            <a:r>
              <a:rPr lang="en-GB" b="0" i="0" dirty="0">
                <a:solidFill>
                  <a:srgbClr val="383838"/>
                </a:solidFill>
                <a:effectLst/>
                <a:latin typeface="BlinkMacSystemFont"/>
              </a:rPr>
              <a:t>, an overwhelming 91% of American families find the idea of an “unplugged” vacation appealing. Of those who have already committed to a device-free holiday, 41% enjoyed themselves more, 40% had better conversations and 38% felt more relaxed.</a:t>
            </a:r>
          </a:p>
          <a:p>
            <a:pPr algn="l"/>
            <a:endParaRPr lang="en-GB" b="0" i="0" dirty="0">
              <a:solidFill>
                <a:srgbClr val="383838"/>
              </a:solidFill>
              <a:effectLst/>
              <a:latin typeface="BlinkMacSystemFont"/>
            </a:endParaRPr>
          </a:p>
          <a:p>
            <a:pPr algn="l"/>
            <a:r>
              <a:rPr lang="en-GB" b="0" i="0" dirty="0">
                <a:solidFill>
                  <a:srgbClr val="383838"/>
                </a:solidFill>
                <a:effectLst/>
                <a:latin typeface="BlinkMacSystemFont"/>
              </a:rPr>
              <a:t>To tap into this trend, properties offering ‘digital detoxes’ are gaining momentum. From declaring ‘phone free’ zones and offering rewards to guests who disengage to off-the-grid properties ditching Wi-Fi altogether, hoteliers are now touting experiences that encourage guests to live in the moment ; </a:t>
            </a:r>
            <a:r>
              <a:rPr lang="en-GB" b="0" i="0" dirty="0" err="1">
                <a:solidFill>
                  <a:srgbClr val="383838"/>
                </a:solidFill>
                <a:effectLst/>
                <a:latin typeface="BlinkMacSystemFont"/>
              </a:rPr>
              <a:t>Mindfullness</a:t>
            </a:r>
            <a:endParaRPr lang="en-GB" b="0" i="0" dirty="0">
              <a:solidFill>
                <a:srgbClr val="383838"/>
              </a:solidFill>
              <a:effectLst/>
              <a:latin typeface="BlinkMacSystemFont"/>
            </a:endParaRPr>
          </a:p>
          <a:p>
            <a:pPr algn="l"/>
            <a:endParaRPr lang="en-GB" b="0" i="0" dirty="0">
              <a:solidFill>
                <a:srgbClr val="383838"/>
              </a:solidFill>
              <a:effectLst/>
              <a:latin typeface="BlinkMacSystemFont"/>
            </a:endParaRPr>
          </a:p>
          <a:p>
            <a:pPr algn="l"/>
            <a:r>
              <a:rPr lang="en-GB" b="0" i="0" dirty="0">
                <a:solidFill>
                  <a:srgbClr val="383838"/>
                </a:solidFill>
                <a:effectLst/>
                <a:latin typeface="BlinkMacSystemFont"/>
              </a:rPr>
              <a:t>One such property is the Grand </a:t>
            </a:r>
            <a:r>
              <a:rPr lang="en-GB" b="0" i="0" dirty="0" err="1">
                <a:solidFill>
                  <a:srgbClr val="383838"/>
                </a:solidFill>
                <a:effectLst/>
                <a:latin typeface="BlinkMacSystemFont"/>
              </a:rPr>
              <a:t>Velas</a:t>
            </a:r>
            <a:r>
              <a:rPr lang="en-GB" b="0" i="0" dirty="0">
                <a:solidFill>
                  <a:srgbClr val="383838"/>
                </a:solidFill>
                <a:effectLst/>
                <a:latin typeface="BlinkMacSystemFont"/>
              </a:rPr>
              <a:t> Riviera Nayarit in Mexico, which offers travellers rewards in exchange for their gadgets: “Guests opting to participate in the digital detox programme can trade-in their electronics at check-in for complimentary activities,” says Juan Vela, Vice President of </a:t>
            </a:r>
            <a:r>
              <a:rPr lang="en-GB" b="0" i="0" dirty="0" err="1">
                <a:solidFill>
                  <a:srgbClr val="383838"/>
                </a:solidFill>
                <a:effectLst/>
                <a:latin typeface="BlinkMacSystemFont"/>
              </a:rPr>
              <a:t>Velas</a:t>
            </a:r>
            <a:r>
              <a:rPr lang="en-GB" b="0" i="0" dirty="0">
                <a:solidFill>
                  <a:srgbClr val="383838"/>
                </a:solidFill>
                <a:effectLst/>
                <a:latin typeface="BlinkMacSystemFont"/>
              </a:rPr>
              <a:t> Resorts. “Guests are given a bracelet in exchange for their electronics that guarantees them a bike tour, eco tour of the property’s flora and fauna, snorkelling tour and, for adults, Se Spa’s renowned Water Journey. A minimum of four days is required for the programme and they must earn a total of four activity bracelets (one for each day) in order to receive their electronics back.”</a:t>
            </a:r>
          </a:p>
          <a:p>
            <a:pPr algn="l"/>
            <a:endParaRPr lang="en-GB" b="0" i="0" dirty="0">
              <a:solidFill>
                <a:srgbClr val="383838"/>
              </a:solidFill>
              <a:effectLst/>
              <a:latin typeface="BlinkMacSystemFont"/>
            </a:endParaRPr>
          </a:p>
          <a:p>
            <a:pPr algn="l"/>
            <a:r>
              <a:rPr lang="en-GB" b="0" i="0" dirty="0">
                <a:solidFill>
                  <a:srgbClr val="383838"/>
                </a:solidFill>
                <a:effectLst/>
                <a:latin typeface="BlinkMacSystemFont"/>
              </a:rPr>
              <a:t>“We wanted to free guests from the minute-to-minute stresses associated with technology and focus on enjoying quality time with one another,” continues Vela. “At first, guests are ambivalent about letting go of their devices, but the programme draws their attention to the many activities we offer and encourages their participation, which they’re ultimately happy about.”</a:t>
            </a:r>
          </a:p>
          <a:p>
            <a:pPr algn="l"/>
            <a:endParaRPr lang="en-GB" b="0" i="0" dirty="0">
              <a:solidFill>
                <a:srgbClr val="383838"/>
              </a:solidFill>
              <a:effectLst/>
              <a:latin typeface="BlinkMacSystemFont"/>
            </a:endParaRPr>
          </a:p>
          <a:p>
            <a:pPr algn="l"/>
            <a:r>
              <a:rPr lang="en-GB" b="1" i="0" dirty="0">
                <a:solidFill>
                  <a:srgbClr val="383838"/>
                </a:solidFill>
                <a:effectLst/>
                <a:latin typeface="BlinkMacSystemFont"/>
              </a:rPr>
              <a:t>Connecting guests</a:t>
            </a:r>
          </a:p>
          <a:p>
            <a:pPr algn="l"/>
            <a:r>
              <a:rPr lang="en-GB" b="0" i="0" dirty="0">
                <a:solidFill>
                  <a:srgbClr val="383838"/>
                </a:solidFill>
                <a:effectLst/>
                <a:latin typeface="BlinkMacSystemFont"/>
              </a:rPr>
              <a:t>Rather than offering a programme for individual guests, </a:t>
            </a:r>
            <a:r>
              <a:rPr lang="en-GB" b="0" i="0" dirty="0" err="1">
                <a:solidFill>
                  <a:srgbClr val="383838"/>
                </a:solidFill>
                <a:effectLst/>
                <a:latin typeface="BlinkMacSystemFont"/>
              </a:rPr>
              <a:t>Kimpton</a:t>
            </a:r>
            <a:r>
              <a:rPr lang="en-GB" b="0" i="0" dirty="0">
                <a:solidFill>
                  <a:srgbClr val="383838"/>
                </a:solidFill>
                <a:effectLst/>
                <a:latin typeface="BlinkMacSystemFont"/>
              </a:rPr>
              <a:t> Taconic saw the value in offering a ‘digital detox’ package for corporate meeting groups. And for good reason, with studies showing that smartphones can decrease </a:t>
            </a:r>
            <a:r>
              <a:rPr lang="en-GB" b="0" i="0" u="none" dirty="0">
                <a:solidFill>
                  <a:schemeClr val="tx1">
                    <a:lumMod val="50000"/>
                    <a:lumOff val="50000"/>
                  </a:schemeClr>
                </a:solidFill>
                <a:effectLst/>
                <a:latin typeface="BlinkMacSystemFont"/>
                <a:hlinkClick r:id="rId4">
                  <a:extLst>
                    <a:ext uri="{A12FA001-AC4F-418D-AE19-62706E023703}">
                      <ahyp:hlinkClr xmlns:ahyp="http://schemas.microsoft.com/office/drawing/2018/hyperlinkcolor" val="tx"/>
                    </a:ext>
                  </a:extLst>
                </a:hlinkClick>
              </a:rPr>
              <a:t>people’s productivity</a:t>
            </a:r>
            <a:r>
              <a:rPr lang="en-GB" b="0" i="0" u="none" dirty="0">
                <a:solidFill>
                  <a:schemeClr val="tx1">
                    <a:lumMod val="50000"/>
                    <a:lumOff val="50000"/>
                  </a:schemeClr>
                </a:solidFill>
                <a:effectLst/>
                <a:latin typeface="BlinkMacSystemFont"/>
              </a:rPr>
              <a:t> and creativity. Moreover, </a:t>
            </a:r>
            <a:r>
              <a:rPr lang="en-GB" b="0" i="0" u="none" dirty="0">
                <a:solidFill>
                  <a:schemeClr val="tx1">
                    <a:lumMod val="50000"/>
                    <a:lumOff val="50000"/>
                  </a:schemeClr>
                </a:solidFill>
                <a:effectLst/>
                <a:latin typeface="BlinkMacSystemFont"/>
                <a:hlinkClick r:id="rId5">
                  <a:extLst>
                    <a:ext uri="{A12FA001-AC4F-418D-AE19-62706E023703}">
                      <ahyp:hlinkClr xmlns:ahyp="http://schemas.microsoft.com/office/drawing/2018/hyperlinkcolor" val="tx"/>
                    </a:ext>
                  </a:extLst>
                </a:hlinkClick>
              </a:rPr>
              <a:t>research shows</a:t>
            </a:r>
            <a:r>
              <a:rPr lang="en-GB" b="0" i="0" u="none" dirty="0">
                <a:solidFill>
                  <a:schemeClr val="tx1">
                    <a:lumMod val="50000"/>
                    <a:lumOff val="50000"/>
                  </a:schemeClr>
                </a:solidFill>
                <a:effectLst/>
                <a:latin typeface="BlinkMacSystemFont"/>
              </a:rPr>
              <a:t> </a:t>
            </a:r>
            <a:r>
              <a:rPr lang="en-GB" b="0" i="0" dirty="0">
                <a:solidFill>
                  <a:srgbClr val="383838"/>
                </a:solidFill>
                <a:effectLst/>
                <a:latin typeface="BlinkMacSystemFont"/>
              </a:rPr>
              <a:t>that the mere presence of a mobile, in hand or not, reduces people’s cognitive capacity.</a:t>
            </a:r>
          </a:p>
          <a:p>
            <a:pPr algn="l"/>
            <a:r>
              <a:rPr lang="en-GB" b="0" i="0" dirty="0">
                <a:solidFill>
                  <a:srgbClr val="383838"/>
                </a:solidFill>
                <a:effectLst/>
                <a:latin typeface="BlinkMacSystemFont"/>
              </a:rPr>
              <a:t>Dubbed ‘Cut the Corporate Cord’, </a:t>
            </a:r>
            <a:r>
              <a:rPr lang="en-GB" b="0" i="0" dirty="0" err="1">
                <a:solidFill>
                  <a:srgbClr val="383838"/>
                </a:solidFill>
                <a:effectLst/>
                <a:latin typeface="BlinkMacSystemFont"/>
              </a:rPr>
              <a:t>Kimpton</a:t>
            </a:r>
            <a:r>
              <a:rPr lang="en-GB" b="0" i="0" dirty="0">
                <a:solidFill>
                  <a:srgbClr val="383838"/>
                </a:solidFill>
                <a:effectLst/>
                <a:latin typeface="BlinkMacSystemFont"/>
              </a:rPr>
              <a:t> Taconic’s team-building package offers one of two media check-in programmes: The #-A-Day Programme, where attendees can check their phone in with hotel staff for 15 minutes of digital freedom at a time in the morning, lunchtime and prior to dinner, or the ‘Cold Turkey Detox Programme’ where phones are checked in for the duration of the meeting - rewarding those who checked back with their devices the least.</a:t>
            </a:r>
          </a:p>
          <a:p>
            <a:pPr algn="l"/>
            <a:endParaRPr lang="en-GB" b="0" i="0" dirty="0">
              <a:solidFill>
                <a:srgbClr val="383838"/>
              </a:solidFill>
              <a:effectLst/>
              <a:latin typeface="BlinkMacSystemFont"/>
            </a:endParaRPr>
          </a:p>
          <a:p>
            <a:pPr algn="l"/>
            <a:endParaRPr lang="en-GB" b="0" i="0" dirty="0">
              <a:solidFill>
                <a:srgbClr val="383838"/>
              </a:solidFill>
              <a:effectLst/>
              <a:latin typeface="BlinkMacSystemFont"/>
            </a:endParaRPr>
          </a:p>
          <a:p>
            <a:pPr algn="l"/>
            <a:endParaRPr lang="en-GB" b="0" i="0" dirty="0">
              <a:solidFill>
                <a:srgbClr val="383838"/>
              </a:solidFill>
              <a:effectLst/>
              <a:latin typeface="BlinkMacSystemFont"/>
            </a:endParaRPr>
          </a:p>
          <a:p>
            <a:pPr algn="l"/>
            <a:r>
              <a:rPr lang="en-GB" dirty="0">
                <a:hlinkClick r:id="rId6"/>
              </a:rPr>
              <a:t>Spotlight on: digital detox hotels | Click. Magazine</a:t>
            </a:r>
            <a:endParaRPr lang="en-GB" dirty="0"/>
          </a:p>
          <a:p>
            <a:pPr algn="l"/>
            <a:r>
              <a:rPr lang="en-GB" dirty="0"/>
              <a:t>The James </a:t>
            </a:r>
            <a:r>
              <a:rPr lang="en-GB" dirty="0" err="1"/>
              <a:t>NoMad</a:t>
            </a:r>
            <a:r>
              <a:rPr lang="en-GB" dirty="0"/>
              <a:t> hotel in New York also offers a digital detox package:</a:t>
            </a:r>
          </a:p>
          <a:p>
            <a:pPr algn="l"/>
            <a:endParaRPr lang="en-GB" dirty="0"/>
          </a:p>
          <a:p>
            <a:pPr algn="l"/>
            <a:r>
              <a:rPr lang="en-GB" b="0" i="0" dirty="0">
                <a:solidFill>
                  <a:srgbClr val="222222"/>
                </a:solidFill>
                <a:effectLst/>
                <a:latin typeface="Verdana" panose="020B0604030504040204" pitchFamily="34" charset="0"/>
              </a:rPr>
              <a:t>For each night that technology goes unused during the stay, The James </a:t>
            </a:r>
            <a:r>
              <a:rPr lang="en-GB" b="0" i="0" dirty="0" err="1">
                <a:solidFill>
                  <a:srgbClr val="222222"/>
                </a:solidFill>
                <a:effectLst/>
                <a:latin typeface="Verdana" panose="020B0604030504040204" pitchFamily="34" charset="0"/>
              </a:rPr>
              <a:t>NoMad</a:t>
            </a:r>
            <a:r>
              <a:rPr lang="en-GB" b="0" i="0" dirty="0">
                <a:solidFill>
                  <a:srgbClr val="222222"/>
                </a:solidFill>
                <a:effectLst/>
                <a:latin typeface="Verdana" panose="020B0604030504040204" pitchFamily="34" charset="0"/>
              </a:rPr>
              <a:t> will offer 10 percent off that night’s rate. Upon arrival, guests place their devices in a locked container and check into their room, which is stripped of all electronics, including the TV and alarm clock to make sure guests can really unplug. The clear and portable container holding guests’ devices will be brought to their room upon arrival. The container displays a time clock which will be set upon guests’ preferences, and it will remain locked until the time is up.</a:t>
            </a:r>
            <a:endParaRPr lang="en-GB" dirty="0"/>
          </a:p>
          <a:p>
            <a:pPr algn="l"/>
            <a:endParaRPr lang="en-GB" b="0" i="0" dirty="0">
              <a:solidFill>
                <a:srgbClr val="383838"/>
              </a:solidFill>
              <a:effectLst/>
              <a:latin typeface="BlinkMacSystemFont"/>
            </a:endParaRPr>
          </a:p>
          <a:p>
            <a:pPr algn="l"/>
            <a:r>
              <a:rPr lang="en-GB" dirty="0">
                <a:hlinkClick r:id="rId7"/>
              </a:rPr>
              <a:t>New York Hotel Offers Special Incentives with Digital Detox Package - Recommend</a:t>
            </a:r>
            <a:endParaRPr lang="en-GB" b="0" i="0" dirty="0">
              <a:solidFill>
                <a:srgbClr val="383838"/>
              </a:solidFill>
              <a:effectLst/>
              <a:latin typeface="BlinkMacSystemFont"/>
            </a:endParaRPr>
          </a:p>
          <a:p>
            <a:endParaRPr lang="en-GB" dirty="0"/>
          </a:p>
          <a:p>
            <a:endParaRPr lang="en-GB" dirty="0"/>
          </a:p>
          <a:p>
            <a:r>
              <a:rPr lang="en-GB" dirty="0"/>
              <a:t>Would you partake in a digital detox package at a hotel?</a:t>
            </a: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21</a:t>
            </a:fld>
            <a:endParaRPr lang="en-GB"/>
          </a:p>
        </p:txBody>
      </p:sp>
    </p:spTree>
    <p:extLst>
      <p:ext uri="{BB962C8B-B14F-4D97-AF65-F5344CB8AC3E}">
        <p14:creationId xmlns:p14="http://schemas.microsoft.com/office/powerpoint/2010/main" val="21248463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8595B"/>
                </a:solidFill>
                <a:effectLst/>
                <a:latin typeface="Source Sans Pro" panose="020B0503030403020204" pitchFamily="34" charset="0"/>
              </a:rPr>
              <a:t>Traditionally, revenue from wellness programs has resided in on-site amenities such as group retreats, fitness, spas and beauty treatments. However, a wellness program in a recovery era may want to focus on bringing the wellness experience into the individual guest room.</a:t>
            </a:r>
          </a:p>
          <a:p>
            <a:pPr algn="l"/>
            <a:r>
              <a:rPr lang="en-GB" b="0" i="0" dirty="0">
                <a:solidFill>
                  <a:srgbClr val="58595B"/>
                </a:solidFill>
                <a:effectLst/>
                <a:latin typeface="Source Sans Pro" panose="020B0503030403020204" pitchFamily="34" charset="0"/>
              </a:rPr>
              <a:t>With today’s technology, wellness-focused amenities can easily be personalized and delivered according to the guest’s preferences. Individual yoga mats in guest rooms can be combined with access to a complimentary on-demand yoga TV channel, while designated workout areas can be complemented with resistance bands upon request. Mindful breathing—shown to regulate sleep, lower blood pressure and cortisol levels—can be promoted via meditation app integrations, as immune-boosting minibar products can both surprise and put guests at ease.</a:t>
            </a:r>
          </a:p>
          <a:p>
            <a:pPr algn="l"/>
            <a:r>
              <a:rPr lang="en-GB" b="0" i="0" dirty="0">
                <a:solidFill>
                  <a:srgbClr val="58595B"/>
                </a:solidFill>
                <a:effectLst/>
                <a:latin typeface="Source Sans Pro" panose="020B0503030403020204" pitchFamily="34" charset="0"/>
              </a:rPr>
              <a:t>“We see this as an opportunity for brands to incorporate more wellness-driven amenities for guests to use on their own,” said Patrick Fernandes, Executive Director, Carillon Miami Wellness Resort. “We plan on introducing more ways for guests to elevate their well-being within their resort experience. Virtual fitness classes including virtual personal fitness, video cooking demonstrations, telemedicine consultations and touchless wellness services are some of the new offerings at Carillon.”</a:t>
            </a:r>
          </a:p>
          <a:p>
            <a:pPr algn="l"/>
            <a:endParaRPr lang="en-GB" b="0" i="0" dirty="0">
              <a:solidFill>
                <a:srgbClr val="58595B"/>
              </a:solidFill>
              <a:effectLst/>
              <a:latin typeface="Source Sans Pro" panose="020B0503030403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5 Feet 2 Fitness – Watch video. Discuss this growing trend of in-room fitness equipment.</a:t>
            </a:r>
          </a:p>
          <a:p>
            <a:pPr algn="l"/>
            <a:endParaRPr lang="en-GB" b="0" i="0" dirty="0">
              <a:solidFill>
                <a:srgbClr val="58595B"/>
              </a:solidFill>
              <a:effectLst/>
              <a:latin typeface="Source Sans Pro" panose="020B0503030403020204" pitchFamily="34" charset="0"/>
            </a:endParaRPr>
          </a:p>
          <a:p>
            <a:pPr algn="l"/>
            <a:endParaRPr lang="en-GB" b="0" i="0" dirty="0">
              <a:solidFill>
                <a:srgbClr val="58595B"/>
              </a:solidFill>
              <a:effectLst/>
              <a:latin typeface="Source Sans Pro" panose="020B0503030403020204" pitchFamily="34" charset="0"/>
            </a:endParaRPr>
          </a:p>
        </p:txBody>
      </p:sp>
      <p:sp>
        <p:nvSpPr>
          <p:cNvPr id="4" name="Slide Number Placeholder 3"/>
          <p:cNvSpPr>
            <a:spLocks noGrp="1"/>
          </p:cNvSpPr>
          <p:nvPr>
            <p:ph type="sldNum" sz="quarter" idx="5"/>
          </p:nvPr>
        </p:nvSpPr>
        <p:spPr/>
        <p:txBody>
          <a:bodyPr/>
          <a:lstStyle/>
          <a:p>
            <a:fld id="{31CEAF5D-A94A-4955-B82E-8236CC92B900}" type="slidenum">
              <a:rPr lang="en-GB" smtClean="0"/>
              <a:t>22</a:t>
            </a:fld>
            <a:endParaRPr lang="en-GB"/>
          </a:p>
        </p:txBody>
      </p:sp>
    </p:spTree>
    <p:extLst>
      <p:ext uri="{BB962C8B-B14F-4D97-AF65-F5344CB8AC3E}">
        <p14:creationId xmlns:p14="http://schemas.microsoft.com/office/powerpoint/2010/main" val="37645210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Sleep quality consistently ranks near the top of the priority list for guests, and hotels have been touting the relative merits of their beds for decades. The wellness trend, not to mention the emergence of affordable, high-quality mail-order mattresses for the home market, has raised the expectations of consumers, who are aware that a good night’s sleep is an important part of maintaining health and well-being, particularly for frequent flyers on business. For hotels, the comfort and customisability of beds and bedding is an important point of differentiation, for better or worse.</a:t>
            </a:r>
          </a:p>
          <a:p>
            <a:r>
              <a:rPr lang="en-GB" sz="1200" b="0" i="0" u="none" strike="noStrike" kern="1200" dirty="0">
                <a:solidFill>
                  <a:schemeClr val="tx1"/>
                </a:solidFill>
                <a:effectLst/>
                <a:latin typeface="+mn-lt"/>
                <a:ea typeface="+mn-ea"/>
                <a:cs typeface="+mn-cs"/>
              </a:rPr>
              <a:t>“It’s the one part of room that gets used the most during the guest’s stay,” Fairmont vice president Jane Mackie told </a:t>
            </a:r>
            <a:r>
              <a:rPr lang="en-GB" sz="1200" b="0" i="0" u="sng" strike="noStrike" kern="1200" dirty="0">
                <a:solidFill>
                  <a:schemeClr val="tx1"/>
                </a:solidFill>
                <a:effectLst/>
                <a:latin typeface="+mn-lt"/>
                <a:ea typeface="+mn-ea"/>
                <a:cs typeface="+mn-cs"/>
                <a:hlinkClick r:id="rId3"/>
              </a:rPr>
              <a:t>USA Today</a:t>
            </a:r>
            <a:r>
              <a:rPr lang="en-GB" sz="1200" b="0" i="0" u="none" strike="noStrike" kern="1200" dirty="0">
                <a:solidFill>
                  <a:schemeClr val="tx1"/>
                </a:solidFill>
                <a:effectLst/>
                <a:latin typeface="+mn-lt"/>
                <a:ea typeface="+mn-ea"/>
                <a:cs typeface="+mn-cs"/>
              </a:rPr>
              <a:t> in 2017. “It has the most potential to have an upside and potential to have a downside if we don’t get it right.”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Every hotel brand works hard on getting the characteristics of their beds just right, whether the secret is memory foam, cooling gels or wrapped coils. Wellness-themed rooms often go the extra mile with hypoallergenic bedding, LED lighting techniques to induce healthy sleep and even </a:t>
            </a:r>
            <a:r>
              <a:rPr lang="en-GB" sz="1200" b="0" i="0" u="sng" strike="noStrike" kern="1200" dirty="0">
                <a:solidFill>
                  <a:schemeClr val="tx1"/>
                </a:solidFill>
                <a:effectLst/>
                <a:latin typeface="+mn-lt"/>
                <a:ea typeface="+mn-ea"/>
                <a:cs typeface="+mn-cs"/>
                <a:hlinkClick r:id="rId4"/>
              </a:rPr>
              <a:t>smart mattresses</a:t>
            </a:r>
            <a:r>
              <a:rPr lang="en-GB" sz="1200" b="0" i="0" u="none" strike="noStrike" kern="1200" dirty="0">
                <a:solidFill>
                  <a:schemeClr val="tx1"/>
                </a:solidFill>
                <a:effectLst/>
                <a:latin typeface="+mn-lt"/>
                <a:ea typeface="+mn-ea"/>
                <a:cs typeface="+mn-cs"/>
              </a:rPr>
              <a:t> to evaluate the user’s sleep patterns and quality. What’s more, specialist ‘sleep retreats’ are being introduced to the market for those who really want to make sleep the central part of their stay.</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In east London, Simba (one of the aforementioned mail-order mattress specialists) has collaborated with </a:t>
            </a:r>
            <a:r>
              <a:rPr lang="en-GB" sz="1200" b="0" i="0" u="none" strike="noStrike" kern="1200" dirty="0" err="1">
                <a:solidFill>
                  <a:schemeClr val="tx1"/>
                </a:solidFill>
                <a:effectLst/>
                <a:latin typeface="+mn-lt"/>
                <a:ea typeface="+mn-ea"/>
                <a:cs typeface="+mn-cs"/>
              </a:rPr>
              <a:t>Cuckooz</a:t>
            </a:r>
            <a:r>
              <a:rPr lang="en-GB" sz="1200" b="0" i="0" u="none" strike="noStrike" kern="1200" dirty="0">
                <a:solidFill>
                  <a:schemeClr val="tx1"/>
                </a:solidFill>
                <a:effectLst/>
                <a:latin typeface="+mn-lt"/>
                <a:ea typeface="+mn-ea"/>
                <a:cs typeface="+mn-cs"/>
              </a:rPr>
              <a:t> to create the Zed Rooms, serviced apartments custom-made for restful sleep, including bed installations designed like wombs to imitate the best sleep any human has ever had.</a:t>
            </a: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23</a:t>
            </a:fld>
            <a:endParaRPr lang="en-GB"/>
          </a:p>
        </p:txBody>
      </p:sp>
    </p:spTree>
    <p:extLst>
      <p:ext uri="{BB962C8B-B14F-4D97-AF65-F5344CB8AC3E}">
        <p14:creationId xmlns:p14="http://schemas.microsoft.com/office/powerpoint/2010/main" val="17073450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Gyms and spas are another time-tested feature of hotels, but where in the past hotel gym-goers might have been satisfied with a quick workout in a windowless basement facility, the wellness trend is raising standards.</a:t>
            </a:r>
          </a:p>
          <a:p>
            <a:r>
              <a:rPr lang="en-GB" sz="1200" b="0" i="0" u="none" strike="noStrike" kern="1200" dirty="0">
                <a:solidFill>
                  <a:schemeClr val="tx1"/>
                </a:solidFill>
                <a:effectLst/>
                <a:latin typeface="+mn-lt"/>
                <a:ea typeface="+mn-ea"/>
                <a:cs typeface="+mn-cs"/>
              </a:rPr>
              <a:t>In 2019, this is perhaps best exemplified by the opening of fitness brand Equinox’s first hotel, Equinox Hotel in Hudson Yard, New York. With interiors designed by David Rockwell of Rockwell Group, the 212-room, 48-suite hotel features a 60,000ft² fitness club with indoor and outdoor pools, SoulCycle, group classes and personal trainers. Equinox plans to open new US hotels in Los Angeles, Seattle, Chicago and Houston.</a:t>
            </a:r>
          </a:p>
          <a:p>
            <a:r>
              <a:rPr lang="en-GB" sz="1200" b="0" i="0" u="none" strike="noStrike" kern="1200" dirty="0">
                <a:solidFill>
                  <a:schemeClr val="tx1"/>
                </a:solidFill>
                <a:effectLst/>
                <a:latin typeface="+mn-lt"/>
                <a:ea typeface="+mn-ea"/>
                <a:cs typeface="+mn-cs"/>
              </a:rPr>
              <a:t>“As health becomes the new wealth, Equinox is uniquely positioned to define an emerging category that is disrupting the entire industry,” said Equinox Hotels CEO Chris Norton in a </a:t>
            </a:r>
            <a:r>
              <a:rPr lang="en-GB" sz="1200" b="0" i="0" u="sng" strike="noStrike" kern="1200" dirty="0">
                <a:solidFill>
                  <a:schemeClr val="tx1"/>
                </a:solidFill>
                <a:effectLst/>
                <a:latin typeface="+mn-lt"/>
                <a:ea typeface="+mn-ea"/>
                <a:cs typeface="+mn-cs"/>
                <a:hlinkClick r:id="rId3"/>
              </a:rPr>
              <a:t>press statement in March</a:t>
            </a:r>
            <a:r>
              <a:rPr lang="en-GB" sz="1200" b="0" i="0" u="none" strike="noStrike" kern="1200" dirty="0">
                <a:solidFill>
                  <a:schemeClr val="tx1"/>
                </a:solidFill>
                <a:effectLst/>
                <a:latin typeface="+mn-lt"/>
                <a:ea typeface="+mn-ea"/>
                <a:cs typeface="+mn-cs"/>
              </a:rPr>
              <a:t>.</a:t>
            </a:r>
          </a:p>
          <a:p>
            <a:r>
              <a:rPr lang="en-GB" sz="1200" b="0" i="0" u="none" strike="noStrike" kern="1200" dirty="0">
                <a:solidFill>
                  <a:schemeClr val="tx1"/>
                </a:solidFill>
                <a:effectLst/>
                <a:latin typeface="+mn-lt"/>
                <a:ea typeface="+mn-ea"/>
                <a:cs typeface="+mn-cs"/>
              </a:rPr>
              <a:t>Even standalone gym facilities have started to see the benefit of incorporating hospitality elements. In November 2017, Chicago gym Midtown Athletic Club opened a </a:t>
            </a:r>
            <a:r>
              <a:rPr lang="en-GB" sz="1200" b="0" i="0" u="sng" strike="noStrike" kern="1200" dirty="0">
                <a:solidFill>
                  <a:schemeClr val="tx1"/>
                </a:solidFill>
                <a:effectLst/>
                <a:latin typeface="+mn-lt"/>
                <a:ea typeface="+mn-ea"/>
                <a:cs typeface="+mn-cs"/>
                <a:hlinkClick r:id="rId4"/>
              </a:rPr>
              <a:t>55-room hotel</a:t>
            </a:r>
            <a:r>
              <a:rPr lang="en-GB" sz="1200" b="0" i="0" u="none" strike="noStrike" kern="1200" dirty="0">
                <a:solidFill>
                  <a:schemeClr val="tx1"/>
                </a:solidFill>
                <a:effectLst/>
                <a:latin typeface="+mn-lt"/>
                <a:ea typeface="+mn-ea"/>
                <a:cs typeface="+mn-cs"/>
              </a:rPr>
              <a:t> on its premises as part of an $85m renovation.</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Watch the video. Discuss the difference between this and EVEN hotels, from a marketing perspective. Can you clearly define the target audience from watching the clips?</a:t>
            </a: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24</a:t>
            </a:fld>
            <a:endParaRPr lang="en-GB"/>
          </a:p>
        </p:txBody>
      </p:sp>
    </p:spTree>
    <p:extLst>
      <p:ext uri="{BB962C8B-B14F-4D97-AF65-F5344CB8AC3E}">
        <p14:creationId xmlns:p14="http://schemas.microsoft.com/office/powerpoint/2010/main" val="6303607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Let’s take a look at how a Hotel Group is adapting to the emerging wellness trend.</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Accor S.A. is a French multinational hospitality company that owns, manages and franchises hotels, resorts and vacation properties. It is the single largest hospitality company in Europe, and the sixth largest worldwide. Accor operates in 100 countries, with more than 4,800 hotels and 280,000 employees worldwide.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Wellness is the new luxury... Discover the Accor’s well-being strategy in response to emerging trends and the high expectations of their customers!</a:t>
            </a: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25</a:t>
            </a:fld>
            <a:endParaRPr lang="en-GB"/>
          </a:p>
        </p:txBody>
      </p:sp>
    </p:spTree>
    <p:extLst>
      <p:ext uri="{BB962C8B-B14F-4D97-AF65-F5344CB8AC3E}">
        <p14:creationId xmlns:p14="http://schemas.microsoft.com/office/powerpoint/2010/main" val="117099861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Give each group one of each for inspiration</a:t>
            </a:r>
          </a:p>
          <a:p>
            <a:endParaRPr lang="en-US" dirty="0"/>
          </a:p>
          <a:p>
            <a:r>
              <a:rPr lang="en-GB" dirty="0">
                <a:hlinkClick r:id="rId3"/>
              </a:rPr>
              <a:t>Luxury Mozambique Resort | Boutique Beach Escape | </a:t>
            </a:r>
            <a:r>
              <a:rPr lang="en-GB" dirty="0" err="1">
                <a:hlinkClick r:id="rId3"/>
              </a:rPr>
              <a:t>Kisawa</a:t>
            </a:r>
            <a:r>
              <a:rPr lang="en-GB" dirty="0">
                <a:hlinkClick r:id="rId3"/>
              </a:rPr>
              <a:t> Sanctuary</a:t>
            </a:r>
            <a:endParaRPr lang="en-GB" dirty="0"/>
          </a:p>
          <a:p>
            <a:endParaRPr lang="en-US" dirty="0"/>
          </a:p>
          <a:p>
            <a:r>
              <a:rPr lang="en-GB" dirty="0">
                <a:hlinkClick r:id="rId4"/>
              </a:rPr>
              <a:t>5 Star Hotels in Singapore | PARKROYAL COLLECTION Pickering, Singapore (panpacific.com)</a:t>
            </a:r>
            <a:endParaRPr lang="en-GB" dirty="0"/>
          </a:p>
          <a:p>
            <a:endParaRPr lang="en-US" dirty="0"/>
          </a:p>
          <a:p>
            <a:r>
              <a:rPr lang="en-US" dirty="0">
                <a:hlinkClick r:id="rId5"/>
              </a:rPr>
              <a:t>The Times Square EDITION | Luxury Boutique Hotel in New York City (editionhotels.com)</a:t>
            </a:r>
            <a:endParaRPr lang="en-US" dirty="0"/>
          </a:p>
          <a:p>
            <a:endParaRPr lang="en-US" dirty="0"/>
          </a:p>
          <a:p>
            <a:r>
              <a:rPr lang="en-US" dirty="0">
                <a:hlinkClick r:id="rId6"/>
              </a:rPr>
              <a:t>Welcome to Arctic Bath — Hotel, Cold Bath, </a:t>
            </a:r>
            <a:r>
              <a:rPr lang="en-US" dirty="0" err="1">
                <a:hlinkClick r:id="rId6"/>
              </a:rPr>
              <a:t>Harads</a:t>
            </a:r>
            <a:r>
              <a:rPr lang="en-US" dirty="0">
                <a:hlinkClick r:id="rId6"/>
              </a:rPr>
              <a:t> in Swedish Lapland, Sweden</a:t>
            </a:r>
            <a:endParaRPr lang="en-US"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26</a:t>
            </a:fld>
            <a:endParaRPr lang="en-GB"/>
          </a:p>
        </p:txBody>
      </p:sp>
    </p:spTree>
    <p:extLst>
      <p:ext uri="{BB962C8B-B14F-4D97-AF65-F5344CB8AC3E}">
        <p14:creationId xmlns:p14="http://schemas.microsoft.com/office/powerpoint/2010/main" val="17525865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000000"/>
                </a:solidFill>
                <a:effectLst/>
                <a:latin typeface="chronicle-display"/>
              </a:rPr>
              <a:t>Communal Spaces</a:t>
            </a:r>
          </a:p>
          <a:p>
            <a:pPr algn="l"/>
            <a:r>
              <a:rPr lang="en-US" b="0" i="0" dirty="0">
                <a:solidFill>
                  <a:srgbClr val="333333"/>
                </a:solidFill>
                <a:effectLst/>
                <a:latin typeface="lato" panose="020F0502020204030203" pitchFamily="34" charset="0"/>
              </a:rPr>
              <a:t>As the days of the traditional hotel lobby begin to wane, these spaces become an important component of wellness in hotel design.</a:t>
            </a:r>
          </a:p>
          <a:p>
            <a:pPr algn="l"/>
            <a:r>
              <a:rPr lang="en-US" b="0" i="0" dirty="0">
                <a:solidFill>
                  <a:srgbClr val="333333"/>
                </a:solidFill>
                <a:effectLst/>
                <a:latin typeface="lato" panose="020F0502020204030203" pitchFamily="34" charset="0"/>
              </a:rPr>
              <a:t>The creation of communal spaces that encourage guests to interact with each other and build a sense of community is key. Rather than the hotel bar providing the only space in which guests may become acquainted with each other, hotel brands are finding increasingly innovative ways to create spaces in which groups can come together. From yoga studios and meditation spaces to film rooms and dining areas that encourage guests to share tables as well as stories, these reimagined communal areas create experiences that will ingrain themselves in the memory of those who stay there, providing so much more than just bed and board.</a:t>
            </a:r>
          </a:p>
          <a:p>
            <a:pPr algn="l"/>
            <a:r>
              <a:rPr lang="en-US" b="0" i="0" dirty="0">
                <a:solidFill>
                  <a:srgbClr val="333333"/>
                </a:solidFill>
                <a:effectLst/>
                <a:latin typeface="lato" panose="020F0502020204030203" pitchFamily="34" charset="0"/>
              </a:rPr>
              <a:t>Additional small touches in these areas can further enhance this sense of community and meaningful experience. For example the communal library at the </a:t>
            </a:r>
            <a:r>
              <a:rPr lang="en-US" b="0" i="0" dirty="0">
                <a:solidFill>
                  <a:srgbClr val="333333"/>
                </a:solidFill>
                <a:effectLst/>
                <a:latin typeface="lato" panose="020F0502020204030203" pitchFamily="34" charset="0"/>
                <a:hlinkClick r:id="rId3"/>
              </a:rPr>
              <a:t>Arlo Hotel in New York City</a:t>
            </a:r>
            <a:r>
              <a:rPr lang="en-US" b="0" i="0" dirty="0">
                <a:solidFill>
                  <a:srgbClr val="333333"/>
                </a:solidFill>
                <a:effectLst/>
                <a:latin typeface="lato" panose="020F0502020204030203" pitchFamily="34" charset="0"/>
              </a:rPr>
              <a:t>, is complete with a record player and vinyl collection which guests are encouraged to use which creates the perfect springboard for interaction and banishes isolation.</a:t>
            </a:r>
          </a:p>
          <a:p>
            <a:pPr algn="l"/>
            <a:r>
              <a:rPr lang="en-US" b="0" i="0" dirty="0">
                <a:solidFill>
                  <a:srgbClr val="333333"/>
                </a:solidFill>
                <a:effectLst/>
                <a:latin typeface="lato" panose="020F0502020204030203" pitchFamily="34" charset="0"/>
              </a:rPr>
              <a:t>Flexibility in these spaces is important too. “Architects need to create dynamically responsive places so that they can morph and respond to different uses during different times of the day,”</a:t>
            </a:r>
          </a:p>
          <a:p>
            <a:endParaRPr lang="en-GB" b="1" dirty="0"/>
          </a:p>
          <a:p>
            <a:pPr algn="l"/>
            <a:r>
              <a:rPr lang="en-US" b="1" i="0" dirty="0">
                <a:solidFill>
                  <a:srgbClr val="000000"/>
                </a:solidFill>
                <a:effectLst/>
                <a:latin typeface="chronicle-display"/>
              </a:rPr>
              <a:t>Lighting for Wellness</a:t>
            </a:r>
          </a:p>
          <a:p>
            <a:pPr algn="l"/>
            <a:r>
              <a:rPr lang="en-US" b="0" i="0" dirty="0">
                <a:solidFill>
                  <a:srgbClr val="333333"/>
                </a:solidFill>
                <a:effectLst/>
                <a:latin typeface="lato" panose="020F0502020204030203" pitchFamily="34" charset="0"/>
              </a:rPr>
              <a:t>Whether guests are on a luxurious holiday or working away from home, their hotel room should provide a haven that is a pleasure to spend time in and lighting plays a key role in this.</a:t>
            </a:r>
          </a:p>
          <a:p>
            <a:pPr algn="l"/>
            <a:r>
              <a:rPr lang="en-US" b="0" i="0" dirty="0">
                <a:solidFill>
                  <a:srgbClr val="333333"/>
                </a:solidFill>
                <a:effectLst/>
                <a:latin typeface="lato" panose="020F0502020204030203" pitchFamily="34" charset="0"/>
              </a:rPr>
              <a:t>Lighting is an incredibly personal component of design with different guests having different responses to the same lighting scheme. In order to build a lighting scheme that will work for every guest, both on a practical level and in terms of wellbeing, many hotels are harnessing technology to offer a highly </a:t>
            </a:r>
            <a:r>
              <a:rPr lang="en-US" b="0" i="0" dirty="0" err="1">
                <a:solidFill>
                  <a:srgbClr val="333333"/>
                </a:solidFill>
                <a:effectLst/>
                <a:latin typeface="lato" panose="020F0502020204030203" pitchFamily="34" charset="0"/>
              </a:rPr>
              <a:t>customisable</a:t>
            </a:r>
            <a:r>
              <a:rPr lang="en-US" b="0" i="0" dirty="0">
                <a:solidFill>
                  <a:srgbClr val="333333"/>
                </a:solidFill>
                <a:effectLst/>
                <a:latin typeface="lato" panose="020F0502020204030203" pitchFamily="34" charset="0"/>
              </a:rPr>
              <a:t> scheme that guests can programme themselves.</a:t>
            </a:r>
          </a:p>
          <a:p>
            <a:pPr algn="l"/>
            <a:r>
              <a:rPr lang="en-US" b="0" i="0" dirty="0">
                <a:solidFill>
                  <a:srgbClr val="333333"/>
                </a:solidFill>
                <a:effectLst/>
                <a:latin typeface="lato" panose="020F0502020204030203" pitchFamily="34" charset="0"/>
              </a:rPr>
              <a:t>Taking this concept one step further, the Tampa Marriott Water Street Hotel now features circadian rhythm lighting within their special Stay Well Rooms. This is designed to mirror the natural light patterns which will help jet lagged guests adjust to their new </a:t>
            </a:r>
            <a:r>
              <a:rPr lang="en-US" b="0" i="0" dirty="0" err="1">
                <a:solidFill>
                  <a:srgbClr val="333333"/>
                </a:solidFill>
                <a:effectLst/>
                <a:latin typeface="lato" panose="020F0502020204030203" pitchFamily="34" charset="0"/>
              </a:rPr>
              <a:t>timezones</a:t>
            </a:r>
            <a:r>
              <a:rPr lang="en-US" b="0" i="0" dirty="0">
                <a:solidFill>
                  <a:srgbClr val="333333"/>
                </a:solidFill>
                <a:effectLst/>
                <a:latin typeface="lato" panose="020F0502020204030203" pitchFamily="34" charset="0"/>
              </a:rPr>
              <a:t> and </a:t>
            </a:r>
            <a:r>
              <a:rPr lang="en-US" b="0" i="0" dirty="0" err="1">
                <a:solidFill>
                  <a:srgbClr val="333333"/>
                </a:solidFill>
                <a:effectLst/>
                <a:latin typeface="lato" panose="020F0502020204030203" pitchFamily="34" charset="0"/>
              </a:rPr>
              <a:t>harmonise</a:t>
            </a:r>
            <a:r>
              <a:rPr lang="en-US" b="0" i="0" dirty="0">
                <a:solidFill>
                  <a:srgbClr val="333333"/>
                </a:solidFill>
                <a:effectLst/>
                <a:latin typeface="lato" panose="020F0502020204030203" pitchFamily="34" charset="0"/>
              </a:rPr>
              <a:t> with their surroundings.</a:t>
            </a:r>
          </a:p>
          <a:p>
            <a:pPr algn="l"/>
            <a:endParaRPr lang="en-US" b="1" i="0" dirty="0">
              <a:solidFill>
                <a:srgbClr val="333333"/>
              </a:solidFill>
              <a:effectLst/>
              <a:latin typeface="lato" panose="020F0502020204030203" pitchFamily="34" charset="0"/>
            </a:endParaRPr>
          </a:p>
          <a:p>
            <a:pPr algn="l"/>
            <a:r>
              <a:rPr lang="en-US" b="1" i="0" dirty="0">
                <a:solidFill>
                  <a:srgbClr val="000000"/>
                </a:solidFill>
                <a:effectLst/>
                <a:latin typeface="chronicle-display"/>
              </a:rPr>
              <a:t>Living Well</a:t>
            </a:r>
          </a:p>
          <a:p>
            <a:pPr algn="l"/>
            <a:r>
              <a:rPr lang="en-US" b="0" i="0" dirty="0">
                <a:solidFill>
                  <a:srgbClr val="333333"/>
                </a:solidFill>
                <a:effectLst/>
                <a:latin typeface="lato" panose="020F0502020204030203" pitchFamily="34" charset="0"/>
              </a:rPr>
              <a:t>Health and fitness are also important components of the wellness hotel concept but one-size-fits-all gym equipment simple won’t cut it anymore.</a:t>
            </a:r>
          </a:p>
          <a:p>
            <a:pPr algn="l"/>
            <a:r>
              <a:rPr lang="en-US" b="0" i="0" dirty="0">
                <a:solidFill>
                  <a:srgbClr val="333333"/>
                </a:solidFill>
                <a:effectLst/>
                <a:latin typeface="lato" panose="020F0502020204030203" pitchFamily="34" charset="0"/>
              </a:rPr>
              <a:t>Many wellness hotels are taking inspiration from the most popular and diverse exercise trends and deliver them in ways that have never been seen before. The new Even Hotel in Brooklyn, a concept by IHG, has gone above and beyond to ensure that wellness is not just bolted on to their hotel experience, but is inbuilt. With dietary options for every preference imaginable to in-room training areas complete with workout equipment and cork flooring to ensure comfort and lower impact, this space is both functional and elegant. There is even a hotel app that allows you to select a specially created fitness video to guide you through a workout that is tailored to target everything from stretching to toning and beyond.</a:t>
            </a:r>
          </a:p>
          <a:p>
            <a:pPr algn="l"/>
            <a:r>
              <a:rPr lang="en-US" b="0" i="0" dirty="0">
                <a:solidFill>
                  <a:srgbClr val="000000"/>
                </a:solidFill>
                <a:effectLst/>
                <a:latin typeface="chronicle-display"/>
              </a:rPr>
              <a:t>Enhanced Bathrooms</a:t>
            </a:r>
          </a:p>
          <a:p>
            <a:pPr algn="l"/>
            <a:endParaRPr lang="en-US" b="0" i="0" dirty="0">
              <a:solidFill>
                <a:srgbClr val="000000"/>
              </a:solidFill>
              <a:effectLst/>
              <a:latin typeface="chronicle-display"/>
            </a:endParaRPr>
          </a:p>
          <a:p>
            <a:pPr algn="l"/>
            <a:r>
              <a:rPr lang="en-US" b="1" i="0" dirty="0">
                <a:solidFill>
                  <a:srgbClr val="000000"/>
                </a:solidFill>
                <a:effectLst/>
                <a:latin typeface="chronicle-display"/>
              </a:rPr>
              <a:t>Enhanced Bathrooms</a:t>
            </a:r>
          </a:p>
          <a:p>
            <a:pPr algn="l"/>
            <a:r>
              <a:rPr lang="en-US" b="0" i="0" dirty="0">
                <a:solidFill>
                  <a:srgbClr val="333333"/>
                </a:solidFill>
                <a:effectLst/>
                <a:latin typeface="lato" panose="020F0502020204030203" pitchFamily="34" charset="0"/>
              </a:rPr>
              <a:t>While spas are potentially important components of wellness hotels, they do not define them. Indeed, in order to create an offering that is truly designed with wellbeing in mind, this has to permeate throughout the venue and impact upon the guest whether they opt to indulge in a spa treatment or not.</a:t>
            </a:r>
          </a:p>
          <a:p>
            <a:pPr algn="l"/>
            <a:r>
              <a:rPr lang="en-US" b="0" i="0" dirty="0">
                <a:solidFill>
                  <a:srgbClr val="333333"/>
                </a:solidFill>
                <a:effectLst/>
                <a:latin typeface="lato" panose="020F0502020204030203" pitchFamily="34" charset="0"/>
              </a:rPr>
              <a:t>One way in which this is being achieved is the Incorporation of elements of the spa into the </a:t>
            </a:r>
            <a:r>
              <a:rPr lang="en-US" b="0" i="0" dirty="0" err="1">
                <a:solidFill>
                  <a:srgbClr val="333333"/>
                </a:solidFill>
                <a:effectLst/>
                <a:latin typeface="lato" panose="020F0502020204030203" pitchFamily="34" charset="0"/>
              </a:rPr>
              <a:t>en</a:t>
            </a:r>
            <a:r>
              <a:rPr lang="en-US" b="0" i="0" dirty="0">
                <a:solidFill>
                  <a:srgbClr val="333333"/>
                </a:solidFill>
                <a:effectLst/>
                <a:latin typeface="lato" panose="020F0502020204030203" pitchFamily="34" charset="0"/>
              </a:rPr>
              <a:t> suite bathroom. This may begin with spa products that go beyond the standard shampoo, conditioner and body wash such as bathing products with aromatherapy properties, and progress to in-room hydrotherapy pools that work to ease away aches and pains.</a:t>
            </a:r>
          </a:p>
          <a:p>
            <a:pPr algn="l"/>
            <a:r>
              <a:rPr lang="en-US" b="0" i="0" dirty="0">
                <a:solidFill>
                  <a:srgbClr val="333333"/>
                </a:solidFill>
                <a:effectLst/>
                <a:latin typeface="lato" panose="020F0502020204030203" pitchFamily="34" charset="0"/>
              </a:rPr>
              <a:t>The quality of water itself is also being carefully considered with some hotels including </a:t>
            </a:r>
            <a:r>
              <a:rPr lang="en-US" b="0" i="0" dirty="0" err="1">
                <a:solidFill>
                  <a:srgbClr val="333333"/>
                </a:solidFill>
                <a:effectLst/>
                <a:latin typeface="lato" panose="020F0502020204030203" pitchFamily="34" charset="0"/>
              </a:rPr>
              <a:t>dechlorinator</a:t>
            </a:r>
            <a:r>
              <a:rPr lang="en-US" b="0" i="0" dirty="0">
                <a:solidFill>
                  <a:srgbClr val="333333"/>
                </a:solidFill>
                <a:effectLst/>
                <a:latin typeface="lato" panose="020F0502020204030203" pitchFamily="34" charset="0"/>
              </a:rPr>
              <a:t> and even vitamin C infused shower systems to invigorate hair and skin and bring the rebalancing effects of spa treatments into the guest’s own rooms.</a:t>
            </a:r>
          </a:p>
          <a:p>
            <a:pPr algn="l"/>
            <a:endParaRPr lang="en-US" b="1" i="0" dirty="0">
              <a:solidFill>
                <a:srgbClr val="333333"/>
              </a:solidFill>
              <a:effectLst/>
              <a:latin typeface="lato" panose="020F0502020204030203" pitchFamily="34" charset="0"/>
            </a:endParaRPr>
          </a:p>
          <a:p>
            <a:pPr algn="l"/>
            <a:r>
              <a:rPr lang="en-US" b="1" i="0" dirty="0">
                <a:solidFill>
                  <a:srgbClr val="000000"/>
                </a:solidFill>
                <a:effectLst/>
                <a:latin typeface="chronicle-display"/>
              </a:rPr>
              <a:t>Biophilic Design</a:t>
            </a:r>
          </a:p>
          <a:p>
            <a:pPr algn="l"/>
            <a:r>
              <a:rPr lang="en-US" b="0" i="0" dirty="0">
                <a:solidFill>
                  <a:srgbClr val="333333"/>
                </a:solidFill>
                <a:effectLst/>
                <a:latin typeface="lato" panose="020F0502020204030203" pitchFamily="34" charset="0"/>
              </a:rPr>
              <a:t>Bringing elements of the outdoor environment indoors and incorporating the organic world into a hotel’s design can have a significant impact on the wellbeing of the guest.</a:t>
            </a:r>
          </a:p>
          <a:p>
            <a:pPr algn="l"/>
            <a:r>
              <a:rPr lang="en-US" b="0" i="0" dirty="0">
                <a:solidFill>
                  <a:srgbClr val="333333"/>
                </a:solidFill>
                <a:effectLst/>
                <a:latin typeface="lato" panose="020F0502020204030203" pitchFamily="34" charset="0"/>
              </a:rPr>
              <a:t>Many studies have shown that there are clear connections between proximity to nature and overall wellbeing and happiness. In 2015, the Human Spaces Report showed that there was a 15% increase in perceived wellbeing, as well as a 6% increase in productivity, when biophilic design was incorporated into the workplace.</a:t>
            </a:r>
          </a:p>
          <a:p>
            <a:r>
              <a:rPr lang="en-US" b="0" i="0" dirty="0">
                <a:solidFill>
                  <a:srgbClr val="333333"/>
                </a:solidFill>
                <a:effectLst/>
                <a:latin typeface="lato" panose="020F0502020204030203" pitchFamily="34" charset="0"/>
              </a:rPr>
              <a:t>This kind of compelling research has made incorporating biophilia into hotel design a very attractive prospect for hotel brands looking to enhance their offering and tap into the trend towards wellbeing. </a:t>
            </a:r>
            <a:r>
              <a:rPr lang="en-US" dirty="0">
                <a:effectLst/>
              </a:rPr>
              <a:t> Other hotels take the concept even further by blurring the lines between the interior and exterior spaces. For example, the </a:t>
            </a:r>
            <a:r>
              <a:rPr lang="en-US" b="0" dirty="0" err="1">
                <a:effectLst/>
                <a:hlinkClick r:id="rId4"/>
              </a:rPr>
              <a:t>Juvet</a:t>
            </a:r>
            <a:r>
              <a:rPr lang="en-US" b="0" dirty="0">
                <a:effectLst/>
                <a:hlinkClick r:id="rId4"/>
              </a:rPr>
              <a:t> Landscape Hotel </a:t>
            </a:r>
            <a:r>
              <a:rPr lang="en-US" dirty="0">
                <a:effectLst/>
              </a:rPr>
              <a:t>in Norway offers rooms that are built into the landscape to create a synergy with the dramatic countryside.</a:t>
            </a:r>
          </a:p>
          <a:p>
            <a:endParaRPr lang="en-US" dirty="0">
              <a:effectLst/>
            </a:endParaRPr>
          </a:p>
          <a:p>
            <a:r>
              <a:rPr lang="en-US" dirty="0">
                <a:effectLst/>
              </a:rPr>
              <a:t>Not only do hotels that create this feeling of wellness enjoy an increase in repeat business, but incorporating biophilic design can have a more immediate financial impact. In a second </a:t>
            </a:r>
            <a:r>
              <a:rPr lang="en-US" b="0" dirty="0">
                <a:effectLst/>
                <a:hlinkClick r:id="rId5"/>
              </a:rPr>
              <a:t>Human Spaces Report</a:t>
            </a:r>
            <a:r>
              <a:rPr lang="en-US" dirty="0">
                <a:effectLst/>
              </a:rPr>
              <a:t> by Interface and Terrapin Bright Green, it was reported that a huge 36% more guests spend time in hotel lobbies with biophilic design elements compared to more traditional lobby spaces. When this is combined with the fact that </a:t>
            </a:r>
            <a:r>
              <a:rPr lang="en-US" b="0" dirty="0">
                <a:effectLst/>
                <a:hlinkClick r:id="rId6"/>
              </a:rPr>
              <a:t>lobbies are now increasingly multifunctional</a:t>
            </a:r>
            <a:r>
              <a:rPr lang="en-US" dirty="0">
                <a:effectLst/>
              </a:rPr>
              <a:t> with juice bars and eateries available, this presents a revenue opportunity that may otherwise be lost.</a:t>
            </a:r>
          </a:p>
          <a:p>
            <a:br>
              <a:rPr lang="en-US" dirty="0"/>
            </a:br>
            <a:endParaRPr lang="en-US" b="0" i="0" dirty="0">
              <a:solidFill>
                <a:srgbClr val="333333"/>
              </a:solidFill>
              <a:effectLst/>
              <a:latin typeface="lato" panose="020F0502020204030203" pitchFamily="34" charset="0"/>
            </a:endParaRPr>
          </a:p>
          <a:p>
            <a:pPr algn="l"/>
            <a:endParaRPr lang="en-US" b="0" i="0" dirty="0">
              <a:solidFill>
                <a:srgbClr val="333333"/>
              </a:solidFill>
              <a:effectLst/>
              <a:latin typeface="lato" panose="020F0502020204030203" pitchFamily="34" charset="0"/>
            </a:endParaRPr>
          </a:p>
          <a:p>
            <a:pPr algn="l"/>
            <a:endParaRPr lang="en-US" b="0" i="0" dirty="0">
              <a:solidFill>
                <a:srgbClr val="000000"/>
              </a:solidFill>
              <a:effectLst/>
              <a:latin typeface="chronicle-display"/>
            </a:endParaRPr>
          </a:p>
          <a:p>
            <a:pPr algn="l"/>
            <a:endParaRPr lang="en-US" b="0" i="0" dirty="0">
              <a:solidFill>
                <a:srgbClr val="333333"/>
              </a:solidFill>
              <a:effectLst/>
              <a:latin typeface="lato" panose="020F0502020204030203" pitchFamily="34" charset="0"/>
            </a:endParaRP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27</a:t>
            </a:fld>
            <a:endParaRPr lang="en-GB"/>
          </a:p>
        </p:txBody>
      </p:sp>
    </p:spTree>
    <p:extLst>
      <p:ext uri="{BB962C8B-B14F-4D97-AF65-F5344CB8AC3E}">
        <p14:creationId xmlns:p14="http://schemas.microsoft.com/office/powerpoint/2010/main" val="358865858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34944371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this quote mean to you? Group discussion</a:t>
            </a:r>
          </a:p>
        </p:txBody>
      </p:sp>
      <p:sp>
        <p:nvSpPr>
          <p:cNvPr id="4" name="Slide Number Placeholder 3"/>
          <p:cNvSpPr>
            <a:spLocks noGrp="1"/>
          </p:cNvSpPr>
          <p:nvPr>
            <p:ph type="sldNum" sz="quarter" idx="5"/>
          </p:nvPr>
        </p:nvSpPr>
        <p:spPr/>
        <p:txBody>
          <a:bodyPr/>
          <a:lstStyle/>
          <a:p>
            <a:fld id="{31CEAF5D-A94A-4955-B82E-8236CC92B900}" type="slidenum">
              <a:rPr lang="en-GB" smtClean="0"/>
              <a:t>29</a:t>
            </a:fld>
            <a:endParaRPr lang="en-GB"/>
          </a:p>
        </p:txBody>
      </p:sp>
    </p:spTree>
    <p:extLst>
      <p:ext uri="{BB962C8B-B14F-4D97-AF65-F5344CB8AC3E}">
        <p14:creationId xmlns:p14="http://schemas.microsoft.com/office/powerpoint/2010/main" val="20440415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session – one activity 1 one activity 2 </a:t>
            </a:r>
          </a:p>
          <a:p>
            <a:r>
              <a:rPr lang="en-GB" dirty="0"/>
              <a:t>20 Minutes and we will discuss the findings</a:t>
            </a:r>
          </a:p>
          <a:p>
            <a:endParaRPr lang="en-GB" dirty="0"/>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30</a:t>
            </a:fld>
            <a:endParaRPr lang="en-GB"/>
          </a:p>
        </p:txBody>
      </p:sp>
    </p:spTree>
    <p:extLst>
      <p:ext uri="{BB962C8B-B14F-4D97-AF65-F5344CB8AC3E}">
        <p14:creationId xmlns:p14="http://schemas.microsoft.com/office/powerpoint/2010/main" val="40644834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0" dirty="0">
                <a:solidFill>
                  <a:srgbClr val="212B32"/>
                </a:solidFill>
                <a:effectLst/>
                <a:latin typeface="Frutiger W01"/>
              </a:rPr>
              <a:t>Evidence suggests there are 5 steps you can take to improve your mental health and wellbeing. Trying these things could help you feel more positive and able to get the most out of life.</a:t>
            </a:r>
          </a:p>
          <a:p>
            <a:endParaRPr lang="en-US" b="1" dirty="0">
              <a:effectLst/>
            </a:endParaRPr>
          </a:p>
          <a:p>
            <a:r>
              <a:rPr lang="en-US" b="1" dirty="0">
                <a:effectLst/>
              </a:rPr>
              <a:t>1. Connect with other people</a:t>
            </a:r>
          </a:p>
          <a:p>
            <a:r>
              <a:rPr lang="en-US" dirty="0">
                <a:effectLst/>
              </a:rPr>
              <a:t>Good relationships are important for your mental wellbeing. They can:</a:t>
            </a:r>
          </a:p>
          <a:p>
            <a:pPr>
              <a:buFont typeface="Arial" panose="020B0604020202020204" pitchFamily="34" charset="0"/>
              <a:buChar char="•"/>
            </a:pPr>
            <a:r>
              <a:rPr lang="en-US" dirty="0">
                <a:effectLst/>
              </a:rPr>
              <a:t>help you to build a sense of belonging and self-worth</a:t>
            </a:r>
          </a:p>
          <a:p>
            <a:pPr>
              <a:buFont typeface="Arial" panose="020B0604020202020204" pitchFamily="34" charset="0"/>
              <a:buChar char="•"/>
            </a:pPr>
            <a:r>
              <a:rPr lang="en-US" dirty="0">
                <a:effectLst/>
              </a:rPr>
              <a:t>give you an opportunity to share positive experiences</a:t>
            </a:r>
          </a:p>
          <a:p>
            <a:pPr>
              <a:buFont typeface="Arial" panose="020B0604020202020204" pitchFamily="34" charset="0"/>
              <a:buChar char="•"/>
            </a:pPr>
            <a:r>
              <a:rPr lang="en-US" dirty="0">
                <a:effectLst/>
              </a:rPr>
              <a:t>provide emotional support and allow you to support others</a:t>
            </a:r>
          </a:p>
          <a:p>
            <a:r>
              <a:rPr lang="en-US" dirty="0">
                <a:effectLst/>
              </a:rPr>
              <a:t>There are lots of things you could try to help build stronger and closer relationships:</a:t>
            </a:r>
          </a:p>
          <a:p>
            <a:r>
              <a:rPr lang="en-US" b="1" dirty="0">
                <a:solidFill>
                  <a:srgbClr val="FFFFFF"/>
                </a:solidFill>
                <a:effectLst/>
              </a:rPr>
              <a:t>Do</a:t>
            </a:r>
          </a:p>
          <a:p>
            <a:pPr>
              <a:buFont typeface="Arial" panose="020B0604020202020204" pitchFamily="34" charset="0"/>
              <a:buChar char="•"/>
            </a:pPr>
            <a:r>
              <a:rPr lang="en-US" dirty="0">
                <a:solidFill>
                  <a:srgbClr val="212B32"/>
                </a:solidFill>
                <a:effectLst/>
              </a:rPr>
              <a:t>if possible, take time each day to be with your family, for example, try arranging a fixed time to eat dinner together</a:t>
            </a:r>
          </a:p>
          <a:p>
            <a:pPr>
              <a:buFont typeface="Arial" panose="020B0604020202020204" pitchFamily="34" charset="0"/>
              <a:buChar char="•"/>
            </a:pPr>
            <a:r>
              <a:rPr lang="en-US" dirty="0">
                <a:solidFill>
                  <a:srgbClr val="212B32"/>
                </a:solidFill>
                <a:effectLst/>
              </a:rPr>
              <a:t>arrange a day out with friends you have not seen for a while</a:t>
            </a:r>
          </a:p>
          <a:p>
            <a:pPr>
              <a:buFont typeface="Arial" panose="020B0604020202020204" pitchFamily="34" charset="0"/>
              <a:buChar char="•"/>
            </a:pPr>
            <a:r>
              <a:rPr lang="en-US" dirty="0">
                <a:solidFill>
                  <a:srgbClr val="212B32"/>
                </a:solidFill>
                <a:effectLst/>
              </a:rPr>
              <a:t>try switching off the TV to talk or play a game with your children, friends or family</a:t>
            </a:r>
          </a:p>
          <a:p>
            <a:pPr>
              <a:buFont typeface="Arial" panose="020B0604020202020204" pitchFamily="34" charset="0"/>
              <a:buChar char="•"/>
            </a:pPr>
            <a:r>
              <a:rPr lang="en-US" dirty="0">
                <a:solidFill>
                  <a:srgbClr val="212B32"/>
                </a:solidFill>
                <a:effectLst/>
              </a:rPr>
              <a:t>have lunch with a colleague</a:t>
            </a:r>
          </a:p>
          <a:p>
            <a:pPr>
              <a:buFont typeface="Arial" panose="020B0604020202020204" pitchFamily="34" charset="0"/>
              <a:buChar char="•"/>
            </a:pPr>
            <a:r>
              <a:rPr lang="en-US" dirty="0">
                <a:solidFill>
                  <a:srgbClr val="212B32"/>
                </a:solidFill>
                <a:effectLst/>
              </a:rPr>
              <a:t>visit a friend or family member who needs support or company</a:t>
            </a:r>
          </a:p>
          <a:p>
            <a:pPr>
              <a:buFont typeface="Arial" panose="020B0604020202020204" pitchFamily="34" charset="0"/>
              <a:buChar char="•"/>
            </a:pPr>
            <a:r>
              <a:rPr lang="en-US" dirty="0">
                <a:solidFill>
                  <a:srgbClr val="212B32"/>
                </a:solidFill>
                <a:effectLst/>
              </a:rPr>
              <a:t>volunteer at a local school, hospital or community group. </a:t>
            </a:r>
          </a:p>
          <a:p>
            <a:pPr>
              <a:buFont typeface="Arial" panose="020B0604020202020204" pitchFamily="34" charset="0"/>
              <a:buChar char="•"/>
            </a:pPr>
            <a:r>
              <a:rPr lang="en-US" dirty="0">
                <a:solidFill>
                  <a:srgbClr val="212B32"/>
                </a:solidFill>
                <a:effectLst/>
              </a:rPr>
              <a:t>make the most of technology to stay in touch with friends and family. Video-chat apps like Skype and FaceTime are useful, especially if you live far apart</a:t>
            </a:r>
          </a:p>
          <a:p>
            <a:r>
              <a:rPr lang="en-US" b="1" dirty="0">
                <a:solidFill>
                  <a:srgbClr val="FFFFFF"/>
                </a:solidFill>
                <a:effectLst/>
              </a:rPr>
              <a:t>Don’t</a:t>
            </a:r>
          </a:p>
          <a:p>
            <a:pPr>
              <a:buFont typeface="Arial" panose="020B0604020202020204" pitchFamily="34" charset="0"/>
              <a:buChar char="•"/>
            </a:pPr>
            <a:r>
              <a:rPr lang="en-US" dirty="0">
                <a:solidFill>
                  <a:srgbClr val="212B32"/>
                </a:solidFill>
                <a:effectLst/>
              </a:rPr>
              <a:t>do not rely on technology or social media alone to build relationships. It's easy to get into the habit of only ever texting, messaging or emailing people</a:t>
            </a:r>
          </a:p>
          <a:p>
            <a:pPr>
              <a:buFont typeface="Arial" panose="020B0604020202020204" pitchFamily="34" charset="0"/>
              <a:buNone/>
            </a:pPr>
            <a:endParaRPr lang="en-US" dirty="0">
              <a:solidFill>
                <a:srgbClr val="212B32"/>
              </a:solidFill>
              <a:effectLst/>
            </a:endParaRPr>
          </a:p>
          <a:p>
            <a:r>
              <a:rPr lang="en-US" b="1" dirty="0">
                <a:effectLst/>
              </a:rPr>
              <a:t>2. Be physically active</a:t>
            </a:r>
          </a:p>
          <a:p>
            <a:r>
              <a:rPr lang="en-US" dirty="0">
                <a:effectLst/>
              </a:rPr>
              <a:t>Being active is not only great for your physical health and fitness. Evidence also shows it can also improve your mental wellbeing by:</a:t>
            </a:r>
          </a:p>
          <a:p>
            <a:pPr>
              <a:buFont typeface="Arial" panose="020B0604020202020204" pitchFamily="34" charset="0"/>
              <a:buChar char="•"/>
            </a:pPr>
            <a:r>
              <a:rPr lang="en-US" dirty="0">
                <a:solidFill>
                  <a:srgbClr val="005EB8"/>
                </a:solidFill>
                <a:effectLst/>
                <a:hlinkClick r:id="rId3"/>
              </a:rPr>
              <a:t>raising your self-esteem</a:t>
            </a:r>
            <a:endParaRPr lang="en-US" dirty="0">
              <a:effectLst/>
            </a:endParaRPr>
          </a:p>
          <a:p>
            <a:pPr>
              <a:buFont typeface="Arial" panose="020B0604020202020204" pitchFamily="34" charset="0"/>
              <a:buChar char="•"/>
            </a:pPr>
            <a:r>
              <a:rPr lang="en-US" dirty="0">
                <a:effectLst/>
              </a:rPr>
              <a:t>helping you to set goals or challenges and achieve them</a:t>
            </a:r>
          </a:p>
          <a:p>
            <a:pPr>
              <a:buFont typeface="Arial" panose="020B0604020202020204" pitchFamily="34" charset="0"/>
              <a:buChar char="•"/>
            </a:pPr>
            <a:r>
              <a:rPr lang="en-US" dirty="0">
                <a:effectLst/>
              </a:rPr>
              <a:t>causing chemical changes in your brain which can help to positively change your mood</a:t>
            </a:r>
          </a:p>
          <a:p>
            <a:r>
              <a:rPr lang="en-US" dirty="0">
                <a:effectLst/>
              </a:rPr>
              <a:t>Find out more about getting active</a:t>
            </a:r>
          </a:p>
          <a:p>
            <a:r>
              <a:rPr lang="en-US" b="1" dirty="0">
                <a:solidFill>
                  <a:srgbClr val="FFFFFF"/>
                </a:solidFill>
                <a:effectLst/>
              </a:rPr>
              <a:t>Do</a:t>
            </a:r>
          </a:p>
          <a:p>
            <a:pPr>
              <a:buFont typeface="Arial" panose="020B0604020202020204" pitchFamily="34" charset="0"/>
              <a:buChar char="•"/>
            </a:pPr>
            <a:r>
              <a:rPr lang="en-US" dirty="0">
                <a:solidFill>
                  <a:srgbClr val="212B32"/>
                </a:solidFill>
                <a:effectLst/>
              </a:rPr>
              <a:t>find </a:t>
            </a:r>
            <a:r>
              <a:rPr lang="en-US" dirty="0">
                <a:solidFill>
                  <a:srgbClr val="005EB8"/>
                </a:solidFill>
                <a:effectLst/>
              </a:rPr>
              <a:t>free activities to help you get fit</a:t>
            </a:r>
            <a:endParaRPr lang="en-US" dirty="0">
              <a:solidFill>
                <a:srgbClr val="212B32"/>
              </a:solidFill>
              <a:effectLst/>
            </a:endParaRPr>
          </a:p>
          <a:p>
            <a:pPr>
              <a:buFont typeface="Arial" panose="020B0604020202020204" pitchFamily="34" charset="0"/>
              <a:buChar char="•"/>
            </a:pPr>
            <a:r>
              <a:rPr lang="en-US" dirty="0">
                <a:solidFill>
                  <a:srgbClr val="212B32"/>
                </a:solidFill>
                <a:effectLst/>
              </a:rPr>
              <a:t>if you have a disability or long-term health condition, find out about </a:t>
            </a:r>
            <a:r>
              <a:rPr lang="en-US" dirty="0">
                <a:solidFill>
                  <a:srgbClr val="005EB8"/>
                </a:solidFill>
                <a:effectLst/>
              </a:rPr>
              <a:t>getting active with a disability</a:t>
            </a:r>
            <a:endParaRPr lang="en-US" dirty="0">
              <a:solidFill>
                <a:srgbClr val="212B32"/>
              </a:solidFill>
              <a:effectLst/>
            </a:endParaRPr>
          </a:p>
          <a:p>
            <a:pPr>
              <a:buFont typeface="Arial" panose="020B0604020202020204" pitchFamily="34" charset="0"/>
              <a:buChar char="•"/>
            </a:pPr>
            <a:r>
              <a:rPr lang="en-US" dirty="0">
                <a:solidFill>
                  <a:srgbClr val="212B32"/>
                </a:solidFill>
                <a:effectLst/>
              </a:rPr>
              <a:t>start running with our </a:t>
            </a:r>
            <a:r>
              <a:rPr lang="en-US" dirty="0">
                <a:solidFill>
                  <a:srgbClr val="005EB8"/>
                </a:solidFill>
                <a:effectLst/>
              </a:rPr>
              <a:t>couch to 5k podcasts</a:t>
            </a:r>
            <a:endParaRPr lang="en-US" dirty="0">
              <a:solidFill>
                <a:srgbClr val="212B32"/>
              </a:solidFill>
              <a:effectLst/>
            </a:endParaRPr>
          </a:p>
          <a:p>
            <a:pPr>
              <a:buFont typeface="Arial" panose="020B0604020202020204" pitchFamily="34" charset="0"/>
              <a:buChar char="•"/>
            </a:pPr>
            <a:r>
              <a:rPr lang="en-US" dirty="0">
                <a:solidFill>
                  <a:srgbClr val="212B32"/>
                </a:solidFill>
                <a:effectLst/>
              </a:rPr>
              <a:t>find out </a:t>
            </a:r>
            <a:r>
              <a:rPr lang="en-US" dirty="0">
                <a:solidFill>
                  <a:srgbClr val="005EB8"/>
                </a:solidFill>
                <a:effectLst/>
              </a:rPr>
              <a:t>how to start swimming</a:t>
            </a:r>
            <a:r>
              <a:rPr lang="en-US" dirty="0">
                <a:solidFill>
                  <a:srgbClr val="212B32"/>
                </a:solidFill>
                <a:effectLst/>
              </a:rPr>
              <a:t>, </a:t>
            </a:r>
            <a:r>
              <a:rPr lang="en-US" dirty="0">
                <a:solidFill>
                  <a:srgbClr val="005EB8"/>
                </a:solidFill>
                <a:effectLst/>
              </a:rPr>
              <a:t>cycling</a:t>
            </a:r>
            <a:r>
              <a:rPr lang="en-US" dirty="0">
                <a:solidFill>
                  <a:srgbClr val="212B32"/>
                </a:solidFill>
                <a:effectLst/>
              </a:rPr>
              <a:t> or </a:t>
            </a:r>
            <a:r>
              <a:rPr lang="en-US" dirty="0">
                <a:solidFill>
                  <a:srgbClr val="005EB8"/>
                </a:solidFill>
                <a:effectLst/>
              </a:rPr>
              <a:t>dancing</a:t>
            </a:r>
            <a:endParaRPr lang="en-US" dirty="0">
              <a:solidFill>
                <a:srgbClr val="212B32"/>
              </a:solidFill>
              <a:effectLst/>
            </a:endParaRPr>
          </a:p>
          <a:p>
            <a:pPr>
              <a:buFont typeface="Arial" panose="020B0604020202020204" pitchFamily="34" charset="0"/>
              <a:buChar char="•"/>
            </a:pPr>
            <a:r>
              <a:rPr lang="en-US" dirty="0">
                <a:solidFill>
                  <a:srgbClr val="212B32"/>
                </a:solidFill>
                <a:effectLst/>
              </a:rPr>
              <a:t>find out about </a:t>
            </a:r>
            <a:r>
              <a:rPr lang="en-US" dirty="0">
                <a:solidFill>
                  <a:srgbClr val="005EB8"/>
                </a:solidFill>
                <a:effectLst/>
              </a:rPr>
              <a:t>getting started with exercise</a:t>
            </a:r>
            <a:endParaRPr lang="en-US" dirty="0">
              <a:solidFill>
                <a:srgbClr val="212B32"/>
              </a:solidFill>
              <a:effectLst/>
            </a:endParaRPr>
          </a:p>
          <a:p>
            <a:r>
              <a:rPr lang="en-US" b="1" dirty="0">
                <a:solidFill>
                  <a:srgbClr val="FFFFFF"/>
                </a:solidFill>
                <a:effectLst/>
              </a:rPr>
              <a:t>Don’t</a:t>
            </a:r>
          </a:p>
          <a:p>
            <a:pPr>
              <a:buFont typeface="Arial" panose="020B0604020202020204" pitchFamily="34" charset="0"/>
              <a:buChar char="•"/>
            </a:pPr>
            <a:r>
              <a:rPr lang="en-US" dirty="0">
                <a:solidFill>
                  <a:srgbClr val="212B32"/>
                </a:solidFill>
                <a:effectLst/>
              </a:rPr>
              <a:t>do not feel that you have to spend hours in a gym. It's best to find activities you enjoy and make them a part of your life</a:t>
            </a:r>
          </a:p>
          <a:p>
            <a:pPr>
              <a:buFont typeface="Arial" panose="020B0604020202020204" pitchFamily="34" charset="0"/>
              <a:buNone/>
            </a:pPr>
            <a:endParaRPr lang="en-US" dirty="0">
              <a:solidFill>
                <a:srgbClr val="212B32"/>
              </a:solidFill>
              <a:effectLst/>
            </a:endParaRPr>
          </a:p>
          <a:p>
            <a:r>
              <a:rPr lang="en-US" b="1" dirty="0">
                <a:effectLst/>
              </a:rPr>
              <a:t>3. Learn new skills</a:t>
            </a:r>
          </a:p>
          <a:p>
            <a:r>
              <a:rPr lang="en-US" dirty="0">
                <a:effectLst/>
              </a:rPr>
              <a:t>Research shows that learning new skills can also improve your mental wellbeing by:</a:t>
            </a:r>
          </a:p>
          <a:p>
            <a:pPr>
              <a:buFont typeface="Arial" panose="020B0604020202020204" pitchFamily="34" charset="0"/>
              <a:buChar char="•"/>
            </a:pPr>
            <a:r>
              <a:rPr lang="en-US" dirty="0">
                <a:effectLst/>
              </a:rPr>
              <a:t>boosting self-confidence and </a:t>
            </a:r>
            <a:r>
              <a:rPr lang="en-US" dirty="0">
                <a:solidFill>
                  <a:srgbClr val="005EB8"/>
                </a:solidFill>
                <a:effectLst/>
                <a:hlinkClick r:id="rId3"/>
              </a:rPr>
              <a:t>raising self-esteem</a:t>
            </a:r>
            <a:endParaRPr lang="en-US" dirty="0">
              <a:effectLst/>
            </a:endParaRPr>
          </a:p>
          <a:p>
            <a:pPr>
              <a:buFont typeface="Arial" panose="020B0604020202020204" pitchFamily="34" charset="0"/>
              <a:buChar char="•"/>
            </a:pPr>
            <a:r>
              <a:rPr lang="en-US" dirty="0">
                <a:effectLst/>
              </a:rPr>
              <a:t>helping you to build a sense of purpose</a:t>
            </a:r>
          </a:p>
          <a:p>
            <a:pPr>
              <a:buFont typeface="Arial" panose="020B0604020202020204" pitchFamily="34" charset="0"/>
              <a:buChar char="•"/>
            </a:pPr>
            <a:r>
              <a:rPr lang="en-US" dirty="0">
                <a:effectLst/>
              </a:rPr>
              <a:t>helping you to connect with others</a:t>
            </a:r>
          </a:p>
          <a:p>
            <a:r>
              <a:rPr lang="en-US" dirty="0">
                <a:effectLst/>
              </a:rPr>
              <a:t>Even if you feel like you do not have enough time, or you may not need to learn new things, there are lots of different ways to bring learning into your life.</a:t>
            </a:r>
          </a:p>
          <a:p>
            <a:r>
              <a:rPr lang="en-US" dirty="0">
                <a:effectLst/>
              </a:rPr>
              <a:t>Some of the things you could try include:</a:t>
            </a:r>
          </a:p>
          <a:p>
            <a:r>
              <a:rPr lang="en-US" b="1" dirty="0">
                <a:solidFill>
                  <a:srgbClr val="FFFFFF"/>
                </a:solidFill>
                <a:effectLst/>
              </a:rPr>
              <a:t>Do</a:t>
            </a:r>
          </a:p>
          <a:p>
            <a:pPr>
              <a:buFont typeface="Arial" panose="020B0604020202020204" pitchFamily="34" charset="0"/>
              <a:buChar char="•"/>
            </a:pPr>
            <a:r>
              <a:rPr lang="en-US" dirty="0">
                <a:solidFill>
                  <a:srgbClr val="212B32"/>
                </a:solidFill>
                <a:effectLst/>
              </a:rPr>
              <a:t>try learning to cook something new. Find out about </a:t>
            </a:r>
            <a:r>
              <a:rPr lang="en-US" dirty="0">
                <a:solidFill>
                  <a:srgbClr val="005EB8"/>
                </a:solidFill>
                <a:effectLst/>
                <a:hlinkClick r:id="rId4"/>
              </a:rPr>
              <a:t>healthy eating and cooking tips</a:t>
            </a:r>
            <a:endParaRPr lang="en-US" dirty="0">
              <a:solidFill>
                <a:srgbClr val="212B32"/>
              </a:solidFill>
              <a:effectLst/>
            </a:endParaRPr>
          </a:p>
          <a:p>
            <a:pPr>
              <a:buFont typeface="Arial" panose="020B0604020202020204" pitchFamily="34" charset="0"/>
              <a:buChar char="•"/>
            </a:pPr>
            <a:r>
              <a:rPr lang="en-US" dirty="0">
                <a:solidFill>
                  <a:srgbClr val="212B32"/>
                </a:solidFill>
                <a:effectLst/>
              </a:rPr>
              <a:t>try taking on a new responsibility at work, such as mentoring a junior staff member or improving your presentation skills</a:t>
            </a:r>
          </a:p>
          <a:p>
            <a:pPr>
              <a:buFont typeface="Arial" panose="020B0604020202020204" pitchFamily="34" charset="0"/>
              <a:buChar char="•"/>
            </a:pPr>
            <a:r>
              <a:rPr lang="en-US" dirty="0">
                <a:solidFill>
                  <a:srgbClr val="212B32"/>
                </a:solidFill>
                <a:effectLst/>
              </a:rPr>
              <a:t>work on a DIY project, such as fixing a broken bike, garden gate or something bigger. There are lots of free video tutorials online</a:t>
            </a:r>
          </a:p>
          <a:p>
            <a:pPr>
              <a:buFont typeface="Arial" panose="020B0604020202020204" pitchFamily="34" charset="0"/>
              <a:buChar char="•"/>
            </a:pPr>
            <a:r>
              <a:rPr lang="en-US" dirty="0">
                <a:solidFill>
                  <a:srgbClr val="212B32"/>
                </a:solidFill>
                <a:effectLst/>
              </a:rPr>
              <a:t>consider signing up for a course at a local college. You could try learning a new language or a practical skill such as plumbing</a:t>
            </a:r>
          </a:p>
          <a:p>
            <a:pPr>
              <a:buFont typeface="Arial" panose="020B0604020202020204" pitchFamily="34" charset="0"/>
              <a:buChar char="•"/>
            </a:pPr>
            <a:r>
              <a:rPr lang="en-US" dirty="0">
                <a:solidFill>
                  <a:srgbClr val="212B32"/>
                </a:solidFill>
                <a:effectLst/>
              </a:rPr>
              <a:t>try new hobbies that challenge you, such as writing a blog, taking up a new sport or learning to paint</a:t>
            </a:r>
          </a:p>
          <a:p>
            <a:r>
              <a:rPr lang="en-US" b="1" dirty="0">
                <a:solidFill>
                  <a:srgbClr val="FFFFFF"/>
                </a:solidFill>
                <a:effectLst/>
              </a:rPr>
              <a:t>Don’t</a:t>
            </a:r>
          </a:p>
          <a:p>
            <a:pPr>
              <a:buFont typeface="Arial" panose="020B0604020202020204" pitchFamily="34" charset="0"/>
              <a:buChar char="•"/>
            </a:pPr>
            <a:r>
              <a:rPr lang="en-US" dirty="0">
                <a:solidFill>
                  <a:srgbClr val="212B32"/>
                </a:solidFill>
                <a:effectLst/>
              </a:rPr>
              <a:t>do not feel you have to learn new qualifications or sit exams if this does not interest you. It's best to find activities you enjoy and make them a part of your life</a:t>
            </a:r>
          </a:p>
          <a:p>
            <a:pPr>
              <a:buFont typeface="Arial" panose="020B0604020202020204" pitchFamily="34" charset="0"/>
              <a:buNone/>
            </a:pPr>
            <a:endParaRPr lang="en-US" dirty="0">
              <a:solidFill>
                <a:srgbClr val="212B32"/>
              </a:solidFill>
              <a:effectLst/>
            </a:endParaRPr>
          </a:p>
          <a:p>
            <a:r>
              <a:rPr lang="en-US" b="1" dirty="0">
                <a:effectLst/>
              </a:rPr>
              <a:t>4. Give to others</a:t>
            </a:r>
          </a:p>
          <a:p>
            <a:r>
              <a:rPr lang="en-US" dirty="0">
                <a:effectLst/>
              </a:rPr>
              <a:t>Research suggests that acts of giving and kindness can help improve your mental wellbeing by:</a:t>
            </a:r>
          </a:p>
          <a:p>
            <a:pPr>
              <a:buFont typeface="Arial" panose="020B0604020202020204" pitchFamily="34" charset="0"/>
              <a:buChar char="•"/>
            </a:pPr>
            <a:r>
              <a:rPr lang="en-US" dirty="0">
                <a:effectLst/>
              </a:rPr>
              <a:t>creating positive feelings and a sense of reward</a:t>
            </a:r>
          </a:p>
          <a:p>
            <a:pPr>
              <a:buFont typeface="Arial" panose="020B0604020202020204" pitchFamily="34" charset="0"/>
              <a:buChar char="•"/>
            </a:pPr>
            <a:r>
              <a:rPr lang="en-US" dirty="0">
                <a:effectLst/>
              </a:rPr>
              <a:t>giving you a feeling of purpose and self-worth</a:t>
            </a:r>
          </a:p>
          <a:p>
            <a:pPr>
              <a:buFont typeface="Arial" panose="020B0604020202020204" pitchFamily="34" charset="0"/>
              <a:buChar char="•"/>
            </a:pPr>
            <a:r>
              <a:rPr lang="en-US" dirty="0">
                <a:effectLst/>
              </a:rPr>
              <a:t>helping you connect with other people</a:t>
            </a:r>
          </a:p>
          <a:p>
            <a:r>
              <a:rPr lang="en-US" dirty="0">
                <a:effectLst/>
              </a:rPr>
              <a:t>It could be small acts of kindness towards other people, or larger ones like volunteering in your local community.</a:t>
            </a:r>
          </a:p>
          <a:p>
            <a:r>
              <a:rPr lang="en-US" dirty="0">
                <a:effectLst/>
              </a:rPr>
              <a:t>Some examples of the things you could try include:</a:t>
            </a:r>
          </a:p>
          <a:p>
            <a:pPr>
              <a:buFont typeface="Arial" panose="020B0604020202020204" pitchFamily="34" charset="0"/>
              <a:buChar char="•"/>
            </a:pPr>
            <a:r>
              <a:rPr lang="en-US" dirty="0">
                <a:effectLst/>
              </a:rPr>
              <a:t>saying thank you to someone for something they have done for you</a:t>
            </a:r>
          </a:p>
          <a:p>
            <a:pPr>
              <a:buFont typeface="Arial" panose="020B0604020202020204" pitchFamily="34" charset="0"/>
              <a:buChar char="•"/>
            </a:pPr>
            <a:r>
              <a:rPr lang="en-US" dirty="0">
                <a:effectLst/>
              </a:rPr>
              <a:t>asking friends, family or colleagues how they are and really listening to their answer</a:t>
            </a:r>
          </a:p>
          <a:p>
            <a:pPr>
              <a:buFont typeface="Arial" panose="020B0604020202020204" pitchFamily="34" charset="0"/>
              <a:buChar char="•"/>
            </a:pPr>
            <a:r>
              <a:rPr lang="en-US" dirty="0">
                <a:effectLst/>
              </a:rPr>
              <a:t>spending time with friends or relatives who need support or company</a:t>
            </a:r>
          </a:p>
          <a:p>
            <a:pPr>
              <a:buFont typeface="Arial" panose="020B0604020202020204" pitchFamily="34" charset="0"/>
              <a:buChar char="•"/>
            </a:pPr>
            <a:r>
              <a:rPr lang="en-US" dirty="0">
                <a:effectLst/>
              </a:rPr>
              <a:t>offering to help someone you know with DIY or a work project</a:t>
            </a:r>
          </a:p>
          <a:p>
            <a:pPr>
              <a:buFont typeface="Arial" panose="020B0604020202020204" pitchFamily="34" charset="0"/>
              <a:buChar char="•"/>
            </a:pPr>
            <a:r>
              <a:rPr lang="en-US" dirty="0">
                <a:effectLst/>
              </a:rPr>
              <a:t>volunteering in your community, such as helping at a school, hospital or care home</a:t>
            </a:r>
          </a:p>
          <a:p>
            <a:pPr>
              <a:buFont typeface="Arial" panose="020B0604020202020204" pitchFamily="34" charset="0"/>
              <a:buNone/>
            </a:pPr>
            <a:endParaRPr lang="en-US" dirty="0">
              <a:effectLst/>
            </a:endParaRPr>
          </a:p>
          <a:p>
            <a:r>
              <a:rPr lang="en-US" b="1" dirty="0">
                <a:effectLst/>
              </a:rPr>
              <a:t>5. Pay attention to the present moment (mindfulness)</a:t>
            </a:r>
          </a:p>
          <a:p>
            <a:r>
              <a:rPr lang="en-US" dirty="0">
                <a:effectLst/>
              </a:rPr>
              <a:t>Paying more attention to the present moment can improve your mental wellbeing. This includes your thoughts and feelings, your body and the world around you.</a:t>
            </a:r>
          </a:p>
          <a:p>
            <a:r>
              <a:rPr lang="en-US" dirty="0">
                <a:effectLst/>
              </a:rPr>
              <a:t>Some people call this awareness "mindfulness". Mindfulness can help you enjoy life more and understand yourself better. It can positively change the way you feel about life and how you approach challenges.</a:t>
            </a: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31</a:t>
            </a:fld>
            <a:endParaRPr lang="en-GB"/>
          </a:p>
        </p:txBody>
      </p:sp>
    </p:spTree>
    <p:extLst>
      <p:ext uri="{BB962C8B-B14F-4D97-AF65-F5344CB8AC3E}">
        <p14:creationId xmlns:p14="http://schemas.microsoft.com/office/powerpoint/2010/main" val="108430018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US" b="1" i="0" dirty="0">
                <a:solidFill>
                  <a:srgbClr val="1C1C1C"/>
                </a:solidFill>
                <a:effectLst/>
                <a:latin typeface="Raleway" panose="020B0604020202020204" pitchFamily="2" charset="0"/>
              </a:rPr>
              <a:t>Almost 9 in 10 employees are experiencing stress from understaffing, with many seeking new roles</a:t>
            </a:r>
            <a:endParaRPr lang="en-US" b="0" i="0" dirty="0">
              <a:solidFill>
                <a:srgbClr val="333333"/>
              </a:solidFill>
              <a:effectLst/>
              <a:latin typeface="Raleway" panose="020B0604020202020204" pitchFamily="2" charset="0"/>
            </a:endParaRPr>
          </a:p>
          <a:p>
            <a:pPr algn="l" fontAlgn="base"/>
            <a:r>
              <a:rPr lang="en-US" b="0" i="0" dirty="0">
                <a:solidFill>
                  <a:srgbClr val="333333"/>
                </a:solidFill>
                <a:effectLst/>
                <a:latin typeface="Raleway" panose="020B0604020202020204" pitchFamily="2" charset="0"/>
              </a:rPr>
              <a:t>A new report on the UK’s hospitality workforce has highlighted how understaffing is causing stress among employees, as the industry faces increasingly tough conditions.</a:t>
            </a:r>
          </a:p>
          <a:p>
            <a:pPr algn="l" fontAlgn="base"/>
            <a:r>
              <a:rPr lang="en-US" b="0" i="0" dirty="0">
                <a:solidFill>
                  <a:srgbClr val="333333"/>
                </a:solidFill>
                <a:effectLst/>
                <a:latin typeface="Raleway" panose="020B0604020202020204" pitchFamily="2" charset="0"/>
              </a:rPr>
              <a:t>Data from workforce management solution </a:t>
            </a:r>
            <a:r>
              <a:rPr lang="en-US" b="0" i="0" dirty="0" err="1">
                <a:solidFill>
                  <a:srgbClr val="333333"/>
                </a:solidFill>
                <a:effectLst/>
                <a:latin typeface="Raleway" panose="020B0604020202020204" pitchFamily="2" charset="0"/>
              </a:rPr>
              <a:t>Quinyx</a:t>
            </a:r>
            <a:r>
              <a:rPr lang="en-US" b="0" i="0" dirty="0">
                <a:solidFill>
                  <a:srgbClr val="333333"/>
                </a:solidFill>
                <a:effectLst/>
                <a:latin typeface="Raleway" panose="020B0604020202020204" pitchFamily="2" charset="0"/>
              </a:rPr>
              <a:t> reveals that the vast majority of hospitality workers (86%) are experiencing stress as a result of low staff numbers.  Furthermore, 61% say they’re not comfortable speaking to their bosses about how work-related stress is impacting their health.</a:t>
            </a:r>
          </a:p>
          <a:p>
            <a:pPr algn="l" fontAlgn="base"/>
            <a:r>
              <a:rPr lang="en-US" b="0" i="0" dirty="0">
                <a:solidFill>
                  <a:srgbClr val="333333"/>
                </a:solidFill>
                <a:effectLst/>
                <a:latin typeface="Raleway" panose="020B0604020202020204" pitchFamily="2" charset="0"/>
              </a:rPr>
              <a:t>The report – part of </a:t>
            </a:r>
            <a:r>
              <a:rPr lang="en-US" b="0" i="0" dirty="0" err="1">
                <a:solidFill>
                  <a:srgbClr val="333333"/>
                </a:solidFill>
                <a:effectLst/>
                <a:latin typeface="Raleway" panose="020B0604020202020204" pitchFamily="2" charset="0"/>
              </a:rPr>
              <a:t>Quinyx’s</a:t>
            </a:r>
            <a:r>
              <a:rPr lang="en-US" b="0" i="0" dirty="0">
                <a:solidFill>
                  <a:srgbClr val="333333"/>
                </a:solidFill>
                <a:effectLst/>
                <a:latin typeface="Raleway" panose="020B0604020202020204" pitchFamily="2" charset="0"/>
              </a:rPr>
              <a:t> annual State of the Deskless Workforce global study of almost 10,000 frontline staff – found that unhappy staff are scoping the jobs market despite growing worries over the cost of living. Three quarters (76%) believe there are numerous job opportunities available to them, and are confident of finding another position quickly based on their skills.</a:t>
            </a:r>
          </a:p>
          <a:p>
            <a:pPr algn="l" fontAlgn="base"/>
            <a:r>
              <a:rPr lang="en-US" b="0" i="0" dirty="0">
                <a:solidFill>
                  <a:srgbClr val="333333"/>
                </a:solidFill>
                <a:effectLst/>
                <a:latin typeface="Raleway" panose="020B0604020202020204" pitchFamily="2" charset="0"/>
              </a:rPr>
              <a:t>When asked what would increase enjoyment of their current role, 63% said higher pay, followed by a less stressful environment (37%) and recognition for their work (34%). However, only half (51%) said they’d received a pay rise in the last year. A similar number (47%) said they’d been offered no training or help with career development at all during the last twelve months.</a:t>
            </a:r>
          </a:p>
          <a:p>
            <a:pPr algn="l" fontAlgn="base"/>
            <a:endParaRPr lang="en-US" b="0" i="0" dirty="0">
              <a:solidFill>
                <a:srgbClr val="333333"/>
              </a:solidFill>
              <a:effectLst/>
              <a:latin typeface="Raleway" panose="020B0604020202020204" pitchFamily="2" charset="0"/>
            </a:endParaRPr>
          </a:p>
          <a:p>
            <a:pPr algn="l" fontAlgn="base"/>
            <a:r>
              <a:rPr lang="en-US" dirty="0">
                <a:hlinkClick r:id="rId3"/>
              </a:rPr>
              <a:t>Service without smiles: New report reveals stress of hospitality workers  - HR News</a:t>
            </a:r>
            <a:endParaRPr lang="en-US" b="0" i="0" dirty="0">
              <a:solidFill>
                <a:srgbClr val="333333"/>
              </a:solidFill>
              <a:effectLst/>
              <a:latin typeface="Raleway" panose="020B0604020202020204" pitchFamily="2" charset="0"/>
            </a:endParaRP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32</a:t>
            </a:fld>
            <a:endParaRPr lang="en-GB"/>
          </a:p>
        </p:txBody>
      </p:sp>
    </p:spTree>
    <p:extLst>
      <p:ext uri="{BB962C8B-B14F-4D97-AF65-F5344CB8AC3E}">
        <p14:creationId xmlns:p14="http://schemas.microsoft.com/office/powerpoint/2010/main" val="103470737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You will be required to investigate one of the following hotel brands:</a:t>
            </a:r>
          </a:p>
          <a:p>
            <a:endParaRPr lang="en-US" dirty="0"/>
          </a:p>
          <a:p>
            <a:r>
              <a:rPr lang="en-US" dirty="0"/>
              <a:t>Marriott Hotels</a:t>
            </a:r>
          </a:p>
          <a:p>
            <a:r>
              <a:rPr lang="en-US" dirty="0"/>
              <a:t>Hilton Hotels</a:t>
            </a:r>
          </a:p>
          <a:p>
            <a:r>
              <a:rPr lang="en-US" dirty="0"/>
              <a:t>IHG</a:t>
            </a:r>
          </a:p>
          <a:p>
            <a:endParaRPr lang="en-GB" dirty="0"/>
          </a:p>
          <a:p>
            <a:r>
              <a:rPr lang="en-GB" dirty="0"/>
              <a:t>Consider cashless incentives, employee benefits etc.</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33</a:t>
            </a:fld>
            <a:endParaRPr lang="en-GB"/>
          </a:p>
        </p:txBody>
      </p:sp>
    </p:spTree>
    <p:extLst>
      <p:ext uri="{BB962C8B-B14F-4D97-AF65-F5344CB8AC3E}">
        <p14:creationId xmlns:p14="http://schemas.microsoft.com/office/powerpoint/2010/main" val="203888561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333333"/>
                </a:solidFill>
                <a:effectLst/>
                <a:latin typeface="Avenir Next"/>
              </a:rPr>
              <a:t>Your people are your most valuable commodity; they are the driving force behind it all and are critical to any </a:t>
            </a:r>
            <a:r>
              <a:rPr lang="en-US" b="0" i="0" dirty="0" err="1">
                <a:solidFill>
                  <a:srgbClr val="333333"/>
                </a:solidFill>
                <a:effectLst/>
                <a:latin typeface="Avenir Next"/>
              </a:rPr>
              <a:t>organisation’s</a:t>
            </a:r>
            <a:r>
              <a:rPr lang="en-US" b="0" i="0" dirty="0">
                <a:solidFill>
                  <a:srgbClr val="333333"/>
                </a:solidFill>
                <a:effectLst/>
                <a:latin typeface="Avenir Next"/>
              </a:rPr>
              <a:t> success. For these reasons, investing in your people is vital. </a:t>
            </a:r>
          </a:p>
          <a:p>
            <a:pPr algn="l"/>
            <a:r>
              <a:rPr lang="en-US" b="0" i="0" dirty="0">
                <a:solidFill>
                  <a:srgbClr val="333333"/>
                </a:solidFill>
                <a:effectLst/>
                <a:latin typeface="Avenir Next"/>
              </a:rPr>
              <a:t>Investing in your people is proven to be essential in delivering sustainable results, especially in a crisis. Organisations that lead, support and develop their workforce effectively are 17% more productive and 21% more profitable. </a:t>
            </a:r>
          </a:p>
          <a:p>
            <a:pPr algn="l"/>
            <a:r>
              <a:rPr lang="en-US" b="0" i="0" dirty="0">
                <a:solidFill>
                  <a:srgbClr val="333333"/>
                </a:solidFill>
                <a:effectLst/>
                <a:latin typeface="Avenir Next"/>
              </a:rPr>
              <a:t>Employers who get this wrong not only suffer the performance consequences but also see a detrimental impact on the wellbeing of their employees. </a:t>
            </a:r>
          </a:p>
          <a:p>
            <a:pPr algn="l"/>
            <a:endParaRPr lang="en-US" b="0" i="0" dirty="0">
              <a:solidFill>
                <a:srgbClr val="333333"/>
              </a:solidFill>
              <a:effectLst/>
              <a:latin typeface="Avenir Next"/>
            </a:endParaRPr>
          </a:p>
          <a:p>
            <a:pPr algn="l"/>
            <a:r>
              <a:rPr lang="en-US" b="0" i="0" dirty="0">
                <a:solidFill>
                  <a:srgbClr val="333333"/>
                </a:solidFill>
                <a:effectLst/>
                <a:latin typeface="Avenir Next"/>
              </a:rPr>
              <a:t>Benefits: On screen</a:t>
            </a:r>
          </a:p>
          <a:p>
            <a:pPr algn="l"/>
            <a:endParaRPr lang="en-US" b="0" i="0" dirty="0">
              <a:solidFill>
                <a:srgbClr val="333333"/>
              </a:solidFill>
              <a:effectLst/>
              <a:latin typeface="Avenir Next"/>
            </a:endParaRPr>
          </a:p>
          <a:p>
            <a:pPr algn="l"/>
            <a:r>
              <a:rPr lang="en-US" b="0" i="0" dirty="0">
                <a:solidFill>
                  <a:srgbClr val="333333"/>
                </a:solidFill>
                <a:effectLst/>
                <a:latin typeface="Avenir Next"/>
              </a:rPr>
              <a:t>How it works?</a:t>
            </a:r>
          </a:p>
          <a:p>
            <a:pPr algn="l"/>
            <a:endParaRPr lang="en-US" b="1" i="0" dirty="0">
              <a:solidFill>
                <a:srgbClr val="333333"/>
              </a:solidFill>
              <a:effectLst/>
              <a:latin typeface="Avenir Next"/>
            </a:endParaRPr>
          </a:p>
          <a:p>
            <a:pPr algn="l"/>
            <a:r>
              <a:rPr lang="en-US" b="1" i="0" dirty="0">
                <a:solidFill>
                  <a:srgbClr val="333333"/>
                </a:solidFill>
                <a:effectLst/>
                <a:latin typeface="Avenir Next"/>
              </a:rPr>
              <a:t>1. Leading and inspiring people. </a:t>
            </a:r>
            <a:r>
              <a:rPr lang="en-US" b="0" i="0" dirty="0">
                <a:solidFill>
                  <a:srgbClr val="333333"/>
                </a:solidFill>
                <a:effectLst/>
                <a:latin typeface="Avenir Next"/>
              </a:rPr>
              <a:t>Leaders are trusted members of the company. They clearly communicate the company’s objectives and motivate and inspire people to work towards them.</a:t>
            </a:r>
          </a:p>
          <a:p>
            <a:pPr algn="l"/>
            <a:r>
              <a:rPr lang="en-US" b="1" i="0" dirty="0">
                <a:solidFill>
                  <a:srgbClr val="333333"/>
                </a:solidFill>
                <a:effectLst/>
                <a:latin typeface="Avenir Next"/>
              </a:rPr>
              <a:t>2. Living the </a:t>
            </a:r>
            <a:r>
              <a:rPr lang="en-US" b="1" i="0" dirty="0" err="1">
                <a:solidFill>
                  <a:srgbClr val="333333"/>
                </a:solidFill>
                <a:effectLst/>
                <a:latin typeface="Avenir Next"/>
              </a:rPr>
              <a:t>organisations’</a:t>
            </a:r>
            <a:r>
              <a:rPr lang="en-US" b="1" i="0" dirty="0">
                <a:solidFill>
                  <a:srgbClr val="333333"/>
                </a:solidFill>
                <a:effectLst/>
                <a:latin typeface="Avenir Next"/>
              </a:rPr>
              <a:t> values and </a:t>
            </a:r>
            <a:r>
              <a:rPr lang="en-US" b="1" i="0" dirty="0" err="1">
                <a:solidFill>
                  <a:srgbClr val="333333"/>
                </a:solidFill>
                <a:effectLst/>
                <a:latin typeface="Avenir Next"/>
              </a:rPr>
              <a:t>behaviours</a:t>
            </a:r>
            <a:r>
              <a:rPr lang="en-US" b="1" i="0" dirty="0">
                <a:solidFill>
                  <a:srgbClr val="333333"/>
                </a:solidFill>
                <a:effectLst/>
                <a:latin typeface="Avenir Next"/>
              </a:rPr>
              <a:t>. </a:t>
            </a:r>
            <a:r>
              <a:rPr lang="en-US" b="0" i="0" dirty="0">
                <a:solidFill>
                  <a:srgbClr val="333333"/>
                </a:solidFill>
                <a:effectLst/>
                <a:latin typeface="Avenir Next"/>
              </a:rPr>
              <a:t>Everyone, at every level works with the company’s values in mind all the time. And they have the courage and support to challenge anyone who isn’t doing the same.</a:t>
            </a:r>
          </a:p>
          <a:p>
            <a:pPr algn="l"/>
            <a:r>
              <a:rPr lang="en-US" b="1" i="0" dirty="0">
                <a:solidFill>
                  <a:srgbClr val="333333"/>
                </a:solidFill>
                <a:effectLst/>
                <a:latin typeface="Avenir Next"/>
              </a:rPr>
              <a:t>3. Empowering and involving people.</a:t>
            </a:r>
            <a:r>
              <a:rPr lang="en-US" b="0" i="0" dirty="0">
                <a:solidFill>
                  <a:srgbClr val="333333"/>
                </a:solidFill>
                <a:effectLst/>
                <a:latin typeface="Avenir Next"/>
              </a:rPr>
              <a:t> There’s a culture of trust and responsibility in the company. Each person feels ownership over their role, and empowered to make decisions.</a:t>
            </a:r>
          </a:p>
          <a:p>
            <a:pPr algn="l"/>
            <a:r>
              <a:rPr lang="en-US" b="1" i="0" dirty="0">
                <a:solidFill>
                  <a:srgbClr val="333333"/>
                </a:solidFill>
                <a:effectLst/>
                <a:latin typeface="Avenir Next"/>
              </a:rPr>
              <a:t>4. Managing Performance. </a:t>
            </a:r>
            <a:r>
              <a:rPr lang="en-US" b="0" i="0" dirty="0">
                <a:solidFill>
                  <a:srgbClr val="333333"/>
                </a:solidFill>
                <a:effectLst/>
                <a:latin typeface="Avenir Next"/>
              </a:rPr>
              <a:t>Leaders and people alike set the right objectives, track their progress and act on other people’s feedback.</a:t>
            </a:r>
          </a:p>
          <a:p>
            <a:pPr algn="l"/>
            <a:r>
              <a:rPr lang="en-US" b="1" i="0" dirty="0">
                <a:solidFill>
                  <a:srgbClr val="333333"/>
                </a:solidFill>
                <a:effectLst/>
                <a:latin typeface="Avenir Next"/>
              </a:rPr>
              <a:t>5. Rewarding and </a:t>
            </a:r>
            <a:r>
              <a:rPr lang="en-US" b="1" i="0" dirty="0" err="1">
                <a:solidFill>
                  <a:srgbClr val="333333"/>
                </a:solidFill>
                <a:effectLst/>
                <a:latin typeface="Avenir Next"/>
              </a:rPr>
              <a:t>recognising</a:t>
            </a:r>
            <a:r>
              <a:rPr lang="en-US" b="1" i="0" dirty="0">
                <a:solidFill>
                  <a:srgbClr val="333333"/>
                </a:solidFill>
                <a:effectLst/>
                <a:latin typeface="Avenir Next"/>
              </a:rPr>
              <a:t> high performance. </a:t>
            </a:r>
            <a:r>
              <a:rPr lang="en-US" b="0" i="0" dirty="0">
                <a:solidFill>
                  <a:srgbClr val="333333"/>
                </a:solidFill>
                <a:effectLst/>
                <a:latin typeface="Avenir Next"/>
              </a:rPr>
              <a:t>The company rewards people when they do well. People feel motivated to always do their best work.</a:t>
            </a:r>
          </a:p>
          <a:p>
            <a:pPr algn="l"/>
            <a:r>
              <a:rPr lang="en-US" b="1" i="0" dirty="0">
                <a:solidFill>
                  <a:srgbClr val="333333"/>
                </a:solidFill>
                <a:effectLst/>
                <a:latin typeface="Avenir Next"/>
              </a:rPr>
              <a:t>6. Structuring work. </a:t>
            </a:r>
            <a:r>
              <a:rPr lang="en-US" b="0" i="0" dirty="0">
                <a:solidFill>
                  <a:srgbClr val="333333"/>
                </a:solidFill>
                <a:effectLst/>
                <a:latin typeface="Avenir Next"/>
              </a:rPr>
              <a:t>Each role is designed in a way that works towards the company’s objectives, is rewarding and encourages collaboration.</a:t>
            </a:r>
          </a:p>
          <a:p>
            <a:pPr algn="l"/>
            <a:r>
              <a:rPr lang="en-US" b="1" i="0" dirty="0">
                <a:solidFill>
                  <a:srgbClr val="333333"/>
                </a:solidFill>
                <a:effectLst/>
                <a:latin typeface="Avenir Next"/>
              </a:rPr>
              <a:t>7. Building capability. </a:t>
            </a:r>
            <a:r>
              <a:rPr lang="en-US" b="0" i="0" dirty="0">
                <a:solidFill>
                  <a:srgbClr val="333333"/>
                </a:solidFill>
                <a:effectLst/>
                <a:latin typeface="Avenir Next"/>
              </a:rPr>
              <a:t>Leaders develop their people and make sure they’re given everything they need to thrive at work. And the company hires the right people, at the right time, for the right roles.</a:t>
            </a:r>
          </a:p>
          <a:p>
            <a:pPr algn="l"/>
            <a:r>
              <a:rPr lang="en-US" b="1" i="0" dirty="0">
                <a:solidFill>
                  <a:srgbClr val="333333"/>
                </a:solidFill>
                <a:effectLst/>
                <a:latin typeface="Avenir Next"/>
              </a:rPr>
              <a:t>8. Delivering continuous improvement. </a:t>
            </a:r>
            <a:r>
              <a:rPr lang="en-US" b="0" i="0" dirty="0">
                <a:solidFill>
                  <a:srgbClr val="333333"/>
                </a:solidFill>
                <a:effectLst/>
                <a:latin typeface="Avenir Next"/>
              </a:rPr>
              <a:t>The company is always looking for ways to improve. Leaders will look beyond their industry for inspiration, and any new approaches they find are welcomed by a culture that encourages innovation.</a:t>
            </a:r>
          </a:p>
          <a:p>
            <a:pPr algn="l"/>
            <a:r>
              <a:rPr lang="en-US" b="1" i="0" dirty="0">
                <a:solidFill>
                  <a:srgbClr val="333333"/>
                </a:solidFill>
                <a:effectLst/>
                <a:latin typeface="Avenir Next"/>
              </a:rPr>
              <a:t>9. Creating sustainable success. </a:t>
            </a:r>
            <a:r>
              <a:rPr lang="en-US" b="0" i="0" dirty="0">
                <a:solidFill>
                  <a:srgbClr val="333333"/>
                </a:solidFill>
                <a:effectLst/>
                <a:latin typeface="Avenir Next"/>
              </a:rPr>
              <a:t>Leaders are aware of how the world around their company is changing over time, and are making the right internal changes to not just keep up, but stay ahead.</a:t>
            </a:r>
          </a:p>
          <a:p>
            <a:pPr algn="l"/>
            <a:endParaRPr lang="en-US" b="0" i="0" dirty="0">
              <a:solidFill>
                <a:srgbClr val="333333"/>
              </a:solidFill>
              <a:effectLst/>
              <a:latin typeface="Avenir Next"/>
            </a:endParaRPr>
          </a:p>
          <a:p>
            <a:endParaRPr lang="en-GB" dirty="0"/>
          </a:p>
        </p:txBody>
      </p:sp>
      <p:sp>
        <p:nvSpPr>
          <p:cNvPr id="4" name="Slide Number Placeholder 3"/>
          <p:cNvSpPr>
            <a:spLocks noGrp="1"/>
          </p:cNvSpPr>
          <p:nvPr>
            <p:ph type="sldNum" sz="quarter" idx="5"/>
          </p:nvPr>
        </p:nvSpPr>
        <p:spPr/>
        <p:txBody>
          <a:bodyPr/>
          <a:lstStyle/>
          <a:p>
            <a:fld id="{ECB03BF1-035F-447D-8A64-FDAB125B9826}" type="slidenum">
              <a:rPr lang="en-GB" smtClean="0"/>
              <a:t>34</a:t>
            </a:fld>
            <a:endParaRPr lang="en-GB"/>
          </a:p>
        </p:txBody>
      </p:sp>
    </p:spTree>
    <p:extLst>
      <p:ext uri="{BB962C8B-B14F-4D97-AF65-F5344CB8AC3E}">
        <p14:creationId xmlns:p14="http://schemas.microsoft.com/office/powerpoint/2010/main" val="34615206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222222"/>
                </a:solidFill>
                <a:effectLst/>
                <a:latin typeface="Roboto" panose="02000000000000000000" pitchFamily="2" charset="0"/>
              </a:rPr>
              <a:t>The Landmark London has been awarded the highest level of investors in people achievement of Platinum Level accreditation following a detailed and comprehensive analysis.  The award recognizes organisations for their commitment to high performance through strong people management and development.</a:t>
            </a:r>
          </a:p>
          <a:p>
            <a:pPr algn="l"/>
            <a:endParaRPr lang="en-US" b="0" i="0" dirty="0">
              <a:solidFill>
                <a:srgbClr val="222222"/>
              </a:solidFill>
              <a:effectLst/>
              <a:latin typeface="Roboto" panose="02000000000000000000" pitchFamily="2" charset="0"/>
            </a:endParaRPr>
          </a:p>
          <a:p>
            <a:pPr algn="l"/>
            <a:r>
              <a:rPr lang="en-US" b="0" i="0" dirty="0">
                <a:solidFill>
                  <a:srgbClr val="222222"/>
                </a:solidFill>
                <a:effectLst/>
                <a:latin typeface="Roboto" panose="02000000000000000000" pitchFamily="2" charset="0"/>
              </a:rPr>
              <a:t>Following an intensive three-year journey and previous Gold Level accreditation, The Landmark London is now the first and only hotel in the world to be awarded the Platinum Level by achieving the highest score in accommodation business sector globally. Less than 1% of all participating international organisations that follow the Investors in People structure achieve Platinum Status. Securing The Landmark London’s position as not only one of the world’s leading 5 star hotels but now the only hotel globally to achieve this status and be recognized for their complete commitment to their teams.</a:t>
            </a:r>
          </a:p>
          <a:p>
            <a:pPr algn="l"/>
            <a:endParaRPr lang="en-US" b="0" i="0" dirty="0">
              <a:solidFill>
                <a:srgbClr val="222222"/>
              </a:solidFill>
              <a:effectLst/>
              <a:latin typeface="Roboto" panose="02000000000000000000" pitchFamily="2" charset="0"/>
            </a:endParaRPr>
          </a:p>
          <a:p>
            <a:pPr algn="l"/>
            <a:r>
              <a:rPr lang="en-US" b="0" i="0" dirty="0">
                <a:solidFill>
                  <a:srgbClr val="222222"/>
                </a:solidFill>
                <a:effectLst/>
                <a:latin typeface="Roboto" panose="02000000000000000000" pitchFamily="2" charset="0"/>
              </a:rPr>
              <a:t>An unprecedented 92% of the dedicated 350 Landmark London employees contributed to the assessment, enabling the achievement of the Platinum level, Investor in People Award.</a:t>
            </a:r>
          </a:p>
          <a:p>
            <a:pPr algn="l"/>
            <a:r>
              <a:rPr lang="en-US" b="0" i="0" dirty="0">
                <a:solidFill>
                  <a:srgbClr val="222222"/>
                </a:solidFill>
                <a:effectLst/>
                <a:latin typeface="Roboto" panose="02000000000000000000" pitchFamily="2" charset="0"/>
              </a:rPr>
              <a:t>The Landmark London has been commended for “providing effective people management and development to achieve the highest levels of engagement across all departments which has delivered the highest levels of performance.” The hotel was also praised for its style of leadership at all levels within the hotel that fosters collaboration, an inclusive approach and a true sense of family amongst the wider hotel team.</a:t>
            </a:r>
          </a:p>
          <a:p>
            <a:endParaRPr lang="en-GB" dirty="0"/>
          </a:p>
          <a:p>
            <a:r>
              <a:rPr lang="en-US" dirty="0">
                <a:hlinkClick r:id="rId3"/>
              </a:rPr>
              <a:t>The Landmark London photos, pictures and videos of rooms and events spaces.</a:t>
            </a:r>
            <a:endParaRPr lang="en-GB" dirty="0"/>
          </a:p>
        </p:txBody>
      </p:sp>
      <p:sp>
        <p:nvSpPr>
          <p:cNvPr id="4" name="Slide Number Placeholder 3"/>
          <p:cNvSpPr>
            <a:spLocks noGrp="1"/>
          </p:cNvSpPr>
          <p:nvPr>
            <p:ph type="sldNum" sz="quarter" idx="5"/>
          </p:nvPr>
        </p:nvSpPr>
        <p:spPr/>
        <p:txBody>
          <a:bodyPr/>
          <a:lstStyle/>
          <a:p>
            <a:fld id="{ECB03BF1-035F-447D-8A64-FDAB125B9826}" type="slidenum">
              <a:rPr lang="en-GB" smtClean="0"/>
              <a:t>35</a:t>
            </a:fld>
            <a:endParaRPr lang="en-GB"/>
          </a:p>
        </p:txBody>
      </p:sp>
    </p:spTree>
    <p:extLst>
      <p:ext uri="{BB962C8B-B14F-4D97-AF65-F5344CB8AC3E}">
        <p14:creationId xmlns:p14="http://schemas.microsoft.com/office/powerpoint/2010/main" val="189719446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there are businesses ahead of the curve, changing what it means to work in hospitality</a:t>
            </a:r>
          </a:p>
          <a:p>
            <a:endParaRPr lang="en-GB" dirty="0"/>
          </a:p>
          <a:p>
            <a:pPr algn="l"/>
            <a:r>
              <a:rPr lang="en-GB" b="0" i="0" dirty="0">
                <a:solidFill>
                  <a:srgbClr val="222222"/>
                </a:solidFill>
                <a:effectLst/>
                <a:latin typeface="Work Sans" pitchFamily="2" charset="0"/>
              </a:rPr>
              <a:t>One of the major reasons people have been leaving the hospitality industry is the working hours and shift patterns. Of course, much of this is unavoidable for the hotels, restaurants and bars that make up the majority of our industry, as they often open early in the morning till late at night. However, each business has the option of offering different schedules, and some have taken onboard the 4 day week. </a:t>
            </a:r>
          </a:p>
          <a:p>
            <a:pPr algn="l"/>
            <a:endParaRPr lang="en-GB" b="0" i="0" dirty="0">
              <a:solidFill>
                <a:srgbClr val="222222"/>
              </a:solidFill>
              <a:effectLst/>
              <a:latin typeface="Work Sans" pitchFamily="2" charset="0"/>
            </a:endParaRPr>
          </a:p>
          <a:p>
            <a:pPr algn="l"/>
            <a:r>
              <a:rPr lang="en-GB" b="0" i="0" dirty="0" err="1">
                <a:solidFill>
                  <a:srgbClr val="222222"/>
                </a:solidFill>
                <a:effectLst/>
                <a:latin typeface="Work Sans" pitchFamily="2" charset="0"/>
              </a:rPr>
              <a:t>Seren</a:t>
            </a:r>
            <a:r>
              <a:rPr lang="en-GB" b="0" i="0" dirty="0">
                <a:solidFill>
                  <a:srgbClr val="222222"/>
                </a:solidFill>
                <a:effectLst/>
                <a:latin typeface="Work Sans" pitchFamily="2" charset="0"/>
              </a:rPr>
              <a:t> Collection, in Wales, recently decided to roll out a 4 day working week and a profit share to all its employees. From January 2022 all staff will be on the rota for 4 days, and paid for extra that they work, if they do. People who want to continue on a 5 day schedule are fully able to do so, to increase the amount of flexibility in the collections workforce. </a:t>
            </a:r>
          </a:p>
          <a:p>
            <a:pPr algn="l"/>
            <a:r>
              <a:rPr lang="en-GB" b="0" i="0" dirty="0">
                <a:solidFill>
                  <a:srgbClr val="222222"/>
                </a:solidFill>
                <a:effectLst/>
                <a:latin typeface="Work Sans" pitchFamily="2" charset="0"/>
              </a:rPr>
              <a:t>Neil </a:t>
            </a:r>
            <a:r>
              <a:rPr lang="en-GB" b="0" i="0" dirty="0" err="1">
                <a:solidFill>
                  <a:srgbClr val="222222"/>
                </a:solidFill>
                <a:effectLst/>
                <a:latin typeface="Work Sans" pitchFamily="2" charset="0"/>
              </a:rPr>
              <a:t>Kedward</a:t>
            </a:r>
            <a:r>
              <a:rPr lang="en-GB" b="0" i="0" dirty="0">
                <a:solidFill>
                  <a:srgbClr val="222222"/>
                </a:solidFill>
                <a:effectLst/>
                <a:latin typeface="Work Sans" pitchFamily="2" charset="0"/>
              </a:rPr>
              <a:t>, MD of </a:t>
            </a:r>
            <a:r>
              <a:rPr lang="en-GB" b="0" i="0" dirty="0" err="1">
                <a:solidFill>
                  <a:srgbClr val="222222"/>
                </a:solidFill>
                <a:effectLst/>
                <a:latin typeface="Work Sans" pitchFamily="2" charset="0"/>
              </a:rPr>
              <a:t>Seren</a:t>
            </a:r>
            <a:r>
              <a:rPr lang="en-GB" b="0" i="0" dirty="0">
                <a:solidFill>
                  <a:srgbClr val="222222"/>
                </a:solidFill>
                <a:effectLst/>
                <a:latin typeface="Work Sans" pitchFamily="2" charset="0"/>
              </a:rPr>
              <a:t> Collection says, “Our success is deeply linked to our special team. We know how much valuable time they commit, and how their exceptional skills and loyalty to our venues help make it all happen. We’ve always been passionate about rewarding this commitment and the extraordinary level of professionalism in our teams. But we need to go further, and so for us, there has never been a better time to make these transformative changes.” </a:t>
            </a:r>
          </a:p>
          <a:p>
            <a:pPr algn="l"/>
            <a:endParaRPr lang="en-GB" b="0" i="0" dirty="0">
              <a:solidFill>
                <a:srgbClr val="222222"/>
              </a:solidFill>
              <a:effectLst/>
              <a:latin typeface="Work Sans" pitchFamily="2" charset="0"/>
            </a:endParaRPr>
          </a:p>
          <a:p>
            <a:pPr algn="l"/>
            <a:r>
              <a:rPr lang="en-GB" b="0" i="0" dirty="0">
                <a:solidFill>
                  <a:srgbClr val="222222"/>
                </a:solidFill>
                <a:effectLst/>
                <a:latin typeface="Work Sans" pitchFamily="2" charset="0"/>
              </a:rPr>
              <a:t>Fast forward a few months since they made the change and staff are noticeably happier and more productive whilst at work. </a:t>
            </a:r>
          </a:p>
          <a:p>
            <a:endParaRPr lang="en-GB" dirty="0"/>
          </a:p>
          <a:p>
            <a:r>
              <a:rPr lang="en-GB" dirty="0"/>
              <a:t>Benefits of a 4 day working week</a:t>
            </a:r>
          </a:p>
          <a:p>
            <a:endParaRPr lang="en-GB" dirty="0"/>
          </a:p>
          <a:p>
            <a:r>
              <a:rPr lang="en-GB" dirty="0"/>
              <a:t>Do you agree with the four day work week? Group discussion</a:t>
            </a:r>
          </a:p>
        </p:txBody>
      </p:sp>
      <p:sp>
        <p:nvSpPr>
          <p:cNvPr id="4" name="Slide Number Placeholder 3"/>
          <p:cNvSpPr>
            <a:spLocks noGrp="1"/>
          </p:cNvSpPr>
          <p:nvPr>
            <p:ph type="sldNum" sz="quarter" idx="5"/>
          </p:nvPr>
        </p:nvSpPr>
        <p:spPr/>
        <p:txBody>
          <a:bodyPr/>
          <a:lstStyle/>
          <a:p>
            <a:fld id="{F498FB79-E587-744C-83B1-B04201704EAC}" type="slidenum">
              <a:rPr lang="en-US" smtClean="0"/>
              <a:t>36</a:t>
            </a:fld>
            <a:endParaRPr lang="en-US"/>
          </a:p>
        </p:txBody>
      </p:sp>
    </p:spTree>
    <p:extLst>
      <p:ext uri="{BB962C8B-B14F-4D97-AF65-F5344CB8AC3E}">
        <p14:creationId xmlns:p14="http://schemas.microsoft.com/office/powerpoint/2010/main" val="143222862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Ask students to take note of assignment deadline </a:t>
            </a:r>
            <a:r>
              <a:rPr lang="en-US" sz="1800" b="1" dirty="0">
                <a:effectLst/>
                <a:latin typeface="Calibri" panose="020F0502020204030204" pitchFamily="34" charset="0"/>
                <a:ea typeface="Carlito"/>
                <a:cs typeface="Arial" panose="020B0604020202020204" pitchFamily="34" charset="0"/>
              </a:rPr>
              <a:t>Friday 10</a:t>
            </a:r>
            <a:r>
              <a:rPr lang="en-US" sz="1800" b="1" baseline="30000" dirty="0">
                <a:effectLst/>
                <a:latin typeface="Calibri" panose="020F0502020204030204" pitchFamily="34" charset="0"/>
                <a:ea typeface="Carlito"/>
                <a:cs typeface="Arial" panose="020B0604020202020204" pitchFamily="34" charset="0"/>
              </a:rPr>
              <a:t>th</a:t>
            </a:r>
            <a:r>
              <a:rPr lang="en-US" sz="1800" b="1" dirty="0">
                <a:effectLst/>
                <a:latin typeface="Calibri" panose="020F0502020204030204" pitchFamily="34" charset="0"/>
                <a:ea typeface="Carlito"/>
                <a:cs typeface="Arial" panose="020B0604020202020204" pitchFamily="34" charset="0"/>
              </a:rPr>
              <a:t> of March 2023 by 23h55</a:t>
            </a:r>
            <a:r>
              <a:rPr lang="en-GB" sz="1800" b="1" dirty="0">
                <a:effectLst/>
                <a:latin typeface="Carlito"/>
                <a:ea typeface="Carlito"/>
                <a:cs typeface="Arial" panose="020B0604020202020204" pitchFamily="34" charset="0"/>
              </a:rPr>
              <a:t>.</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Explain 7 days late submission and what happens if they miss this second deadline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Template must be used and it is available under the assessment tile on Moodle.</a:t>
            </a:r>
          </a:p>
          <a:p>
            <a:endParaRPr lang="en-GB" dirty="0"/>
          </a:p>
          <a:p>
            <a:r>
              <a:rPr lang="en-GB" dirty="0"/>
              <a:t>There is one assignment and assignment link, but three components. </a:t>
            </a:r>
          </a:p>
          <a:p>
            <a:r>
              <a:rPr lang="en-GB" dirty="0"/>
              <a:t>.</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37</a:t>
            </a:fld>
            <a:endParaRPr lang="en-US"/>
          </a:p>
        </p:txBody>
      </p:sp>
    </p:spTree>
    <p:extLst>
      <p:ext uri="{BB962C8B-B14F-4D97-AF65-F5344CB8AC3E}">
        <p14:creationId xmlns:p14="http://schemas.microsoft.com/office/powerpoint/2010/main" val="120442176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38</a:t>
            </a:fld>
            <a:endParaRPr lang="en-US"/>
          </a:p>
        </p:txBody>
      </p:sp>
    </p:spTree>
    <p:extLst>
      <p:ext uri="{BB962C8B-B14F-4D97-AF65-F5344CB8AC3E}">
        <p14:creationId xmlns:p14="http://schemas.microsoft.com/office/powerpoint/2010/main" val="106936521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39</a:t>
            </a:fld>
            <a:endParaRPr lang="en-GB"/>
          </a:p>
        </p:txBody>
      </p:sp>
    </p:spTree>
    <p:extLst>
      <p:ext uri="{BB962C8B-B14F-4D97-AF65-F5344CB8AC3E}">
        <p14:creationId xmlns:p14="http://schemas.microsoft.com/office/powerpoint/2010/main" val="32235423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645765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475487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777912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964445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96044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21222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69933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132934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020069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05000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361096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53600" y="158744"/>
            <a:ext cx="10515600" cy="439200"/>
          </a:xfrm>
        </p:spPr>
        <p:txBody>
          <a:bodyPr>
            <a:noAutofit/>
          </a:bodyPr>
          <a:lstStyle>
            <a:lvl1pPr>
              <a:defRPr sz="1950" b="1"/>
            </a:lvl1pPr>
          </a:lstStyle>
          <a:p>
            <a:r>
              <a:rPr lang="en-US"/>
              <a:t>Click to edit Master title style</a:t>
            </a:r>
          </a:p>
        </p:txBody>
      </p:sp>
      <p:sp>
        <p:nvSpPr>
          <p:cNvPr id="6" name="Text Placeholder 6"/>
          <p:cNvSpPr>
            <a:spLocks noGrp="1"/>
          </p:cNvSpPr>
          <p:nvPr>
            <p:ph type="body" sz="quarter" idx="13"/>
          </p:nvPr>
        </p:nvSpPr>
        <p:spPr>
          <a:xfrm>
            <a:off x="151938" y="583128"/>
            <a:ext cx="6728884"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4038553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825118837"/>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hyperlink" Target="https://westin.marriott.com/wellness/move-runwestin/"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6.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7.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22.tiff"/><Relationship Id="rId3" Type="http://schemas.openxmlformats.org/officeDocument/2006/relationships/image" Target="../media/image17.jpeg"/><Relationship Id="rId7" Type="http://schemas.openxmlformats.org/officeDocument/2006/relationships/image" Target="../media/image21.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20.tiff"/><Relationship Id="rId5" Type="http://schemas.openxmlformats.org/officeDocument/2006/relationships/image" Target="../media/image19.jpeg"/><Relationship Id="rId4" Type="http://schemas.openxmlformats.org/officeDocument/2006/relationships/image" Target="../media/image18.tiff"/></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6.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video" Target="https://www.youtube.com/embed/_3njw0JR_JE" TargetMode="External"/><Relationship Id="rId6" Type="http://schemas.openxmlformats.org/officeDocument/2006/relationships/hyperlink" Target="https://en.wikipedia.org/wiki/Hilton_Hotels_%26_Resorts" TargetMode="External"/><Relationship Id="rId5" Type="http://schemas.openxmlformats.org/officeDocument/2006/relationships/image" Target="../media/image25.png"/><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6.tiff"/><Relationship Id="rId7" Type="http://schemas.openxmlformats.org/officeDocument/2006/relationships/image" Target="../media/image27.tiff"/><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11.svg"/><Relationship Id="rId11" Type="http://schemas.openxmlformats.org/officeDocument/2006/relationships/hyperlink" Target="https://www.standard.co.uk/lifestyle/travel/womb-room-london-zed-rooms-a4013131.html" TargetMode="External"/><Relationship Id="rId5" Type="http://schemas.openxmlformats.org/officeDocument/2006/relationships/image" Target="../media/image10.png"/><Relationship Id="rId10" Type="http://schemas.openxmlformats.org/officeDocument/2006/relationships/image" Target="../media/image30.tiff"/><Relationship Id="rId4" Type="http://schemas.openxmlformats.org/officeDocument/2006/relationships/hyperlink" Target="https://www.cladglobal.com/CLADnews/architecture-design/Lithuanian-spa-to-focus-on-sleep-wellness/340619" TargetMode="External"/><Relationship Id="rId9" Type="http://schemas.openxmlformats.org/officeDocument/2006/relationships/image" Target="../media/image29.svg"/></Relationships>
</file>

<file path=ppt/slides/_rels/slide24.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notesSlide" Target="../notesSlides/notesSlide24.xml"/><Relationship Id="rId7" Type="http://schemas.openxmlformats.org/officeDocument/2006/relationships/hyperlink" Target="https://equinox-hotels.com/?_ga=2.122975628.689514336.1553868871-581581769.1553868871" TargetMode="External"/><Relationship Id="rId2" Type="http://schemas.openxmlformats.org/officeDocument/2006/relationships/slideLayout" Target="../slideLayouts/slideLayout2.xml"/><Relationship Id="rId1" Type="http://schemas.openxmlformats.org/officeDocument/2006/relationships/video" Target="https://www.youtube.com/embed/3JqRLCj_bmQ?feature=oembed" TargetMode="External"/><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hyperlink" Target="http://brandchannel.com/2017/06/09/brand-hotels-060917/" TargetMode="External"/><Relationship Id="rId4" Type="http://schemas.openxmlformats.org/officeDocument/2006/relationships/hyperlink" Target="https://www.standard.co.uk/lifestyle/esmagazine/equinox-hotel-new-york-fitness-a4107496.html" TargetMode="External"/><Relationship Id="rId9" Type="http://schemas.openxmlformats.org/officeDocument/2006/relationships/image" Target="../media/image32.jp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video" Target="https://www.youtube.com/embed/scJifQA2rjw?feature=oembed" TargetMode="External"/><Relationship Id="rId4" Type="http://schemas.openxmlformats.org/officeDocument/2006/relationships/image" Target="../media/image33.jpe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6.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7.pn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6.png"/><Relationship Id="rId4"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3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5.xml"/><Relationship Id="rId1" Type="http://schemas.openxmlformats.org/officeDocument/2006/relationships/slideLayout" Target="../slideLayouts/slideLayout2.xml"/><Relationship Id="rId5" Type="http://schemas.openxmlformats.org/officeDocument/2006/relationships/image" Target="../media/image43.png"/><Relationship Id="rId4" Type="http://schemas.openxmlformats.org/officeDocument/2006/relationships/image" Target="../media/image42.png"/></Relationships>
</file>

<file path=ppt/slides/_rels/slide3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7.xml"/><Relationship Id="rId7" Type="http://schemas.openxmlformats.org/officeDocument/2006/relationships/diagramQuickStyle" Target="../diagrams/quickStyle1.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45.png"/><Relationship Id="rId4" Type="http://schemas.openxmlformats.org/officeDocument/2006/relationships/notesSlide" Target="../notesSlides/notesSlide37.xml"/><Relationship Id="rId9" Type="http://schemas.microsoft.com/office/2007/relationships/diagramDrawing" Target="../diagrams/drawing1.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png"/><Relationship Id="rId4"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3" Type="http://schemas.openxmlformats.org/officeDocument/2006/relationships/hyperlink" Target="mailto:l.blake@uwtsd.ac.uk"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40.xml.rels><?xml version="1.0" encoding="UTF-8" standalone="yes"?>
<Relationships xmlns="http://schemas.openxmlformats.org/package/2006/relationships"><Relationship Id="rId3" Type="http://schemas.openxmlformats.org/officeDocument/2006/relationships/hyperlink" Target="https://wwwglion.edu/magazine/new-normal-new-opportunities-for-the-global-wellness-industry/" TargetMode="External"/><Relationship Id="rId2" Type="http://schemas.openxmlformats.org/officeDocument/2006/relationships/hyperlink" Target="https://global/"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7.png"/><Relationship Id="rId7" Type="http://schemas.openxmlformats.org/officeDocument/2006/relationships/image" Target="../media/image50.svg"/><Relationship Id="rId2" Type="http://schemas.openxmlformats.org/officeDocument/2006/relationships/hyperlink" Target="https://www.youtube.com/watch?v=658O3YiA_40" TargetMode="External"/><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hyperlink" Target="https://www.hotelieracademy.org/hotel-gym-how-to-shape-the-perfect-fitness-experience-in-every-type-of-accommodation/?utm_source=Hotelier+Academy+-+Subscribers+-+International&amp;utm_campaign=3e6524ae5d-EMAIL_CAMPAIGN_2018_02_16_COPY_01&amp;utm_medium=email&amp;utm_term=0_684e1cda66-3e6524ae5d-108072122" TargetMode="External"/><Relationship Id="rId4" Type="http://schemas.openxmlformats.org/officeDocument/2006/relationships/image" Target="../media/image48.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0" y="3521075"/>
            <a:ext cx="3289300" cy="2452688"/>
          </a:xfrm>
          <a:prstGeom prst="rect">
            <a:avLst/>
          </a:prstGeom>
        </p:spPr>
        <p:txBody>
          <a:bodyPr vert="horz" lIns="91440" tIns="45720" rIns="91440" bIns="45720" rtlCol="0" anchor="ctr">
            <a:normAutofit/>
          </a:bodyPr>
          <a:lstStyle/>
          <a:p>
            <a:r>
              <a:rPr lang="en-US" sz="4800" b="1" dirty="0"/>
              <a:t>Operating Hotel Facilities</a:t>
            </a:r>
            <a:r>
              <a:rPr lang="en-US" sz="4800" dirty="0"/>
              <a:t> </a:t>
            </a:r>
          </a:p>
        </p:txBody>
      </p:sp>
      <p:sp>
        <p:nvSpPr>
          <p:cNvPr id="3" name="Subtitle 2"/>
          <p:cNvSpPr>
            <a:spLocks noGrp="1"/>
          </p:cNvSpPr>
          <p:nvPr>
            <p:ph type="subTitle" idx="4294967295"/>
          </p:nvPr>
        </p:nvSpPr>
        <p:spPr>
          <a:xfrm>
            <a:off x="0" y="4146550"/>
            <a:ext cx="2400300" cy="2058988"/>
          </a:xfrm>
          <a:prstGeom prst="rect">
            <a:avLst/>
          </a:prstGeom>
        </p:spPr>
        <p:txBody>
          <a:bodyPr vert="horz" lIns="91440" tIns="45720" rIns="91440" bIns="45720" rtlCol="0" anchor="ctr">
            <a:normAutofit/>
          </a:bodyPr>
          <a:lstStyle/>
          <a:p>
            <a:pPr marL="0" indent="0">
              <a:buNone/>
            </a:pPr>
            <a:r>
              <a:rPr lang="en-US" sz="3600" dirty="0">
                <a:latin typeface="+mj-lt"/>
              </a:rPr>
              <a:t>BMIH4006</a:t>
            </a:r>
          </a:p>
          <a:p>
            <a:pPr marL="0" indent="0">
              <a:buNone/>
            </a:pPr>
            <a:r>
              <a:rPr lang="en-US" sz="3600" dirty="0">
                <a:latin typeface="+mj-lt"/>
              </a:rPr>
              <a:t>LEVEL 4 </a:t>
            </a:r>
          </a:p>
          <a:p>
            <a:pPr marL="0" indent="0">
              <a:buNone/>
            </a:pPr>
            <a:r>
              <a:rPr lang="en-US" sz="3600" b="1" dirty="0">
                <a:latin typeface="+mj-lt"/>
              </a:rPr>
              <a:t>WEEK 8</a:t>
            </a:r>
          </a:p>
          <a:p>
            <a:endParaRPr lang="en-US" sz="1800" b="1" dirty="0">
              <a:latin typeface="+mj-lt"/>
            </a:endParaRPr>
          </a:p>
          <a:p>
            <a:endParaRPr lang="en-US" altLang="en-US" sz="1800" b="1" dirty="0"/>
          </a:p>
        </p:txBody>
      </p:sp>
      <p:pic>
        <p:nvPicPr>
          <p:cNvPr id="5" name="Picture 4">
            <a:extLst>
              <a:ext uri="{FF2B5EF4-FFF2-40B4-BE49-F238E27FC236}">
                <a16:creationId xmlns:a16="http://schemas.microsoft.com/office/drawing/2014/main" id="{E1B017D2-330F-4CFB-B2C6-42465BA29898}"/>
              </a:ext>
            </a:extLst>
          </p:cNvPr>
          <p:cNvPicPr>
            <a:picLocks noChangeAspect="1"/>
          </p:cNvPicPr>
          <p:nvPr/>
        </p:nvPicPr>
        <p:blipFill rotWithShape="1">
          <a:blip r:embed="rId3"/>
          <a:srcRect t="27613" b="1828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TextBox 3">
            <a:extLst>
              <a:ext uri="{FF2B5EF4-FFF2-40B4-BE49-F238E27FC236}">
                <a16:creationId xmlns:a16="http://schemas.microsoft.com/office/drawing/2014/main" id="{FC396B7A-10F9-453D-8490-5181B3394C84}"/>
              </a:ext>
            </a:extLst>
          </p:cNvPr>
          <p:cNvSpPr txBox="1"/>
          <p:nvPr/>
        </p:nvSpPr>
        <p:spPr>
          <a:xfrm>
            <a:off x="8263594" y="4146165"/>
            <a:ext cx="3310758" cy="1754326"/>
          </a:xfrm>
          <a:prstGeom prst="rect">
            <a:avLst/>
          </a:prstGeom>
          <a:noFill/>
        </p:spPr>
        <p:txBody>
          <a:bodyPr wrap="square" rtlCol="0">
            <a:spAutoFit/>
          </a:bodyPr>
          <a:lstStyle/>
          <a:p>
            <a:r>
              <a:rPr lang="en-GB" sz="3600" b="1" dirty="0">
                <a:latin typeface="+mj-lt"/>
              </a:rPr>
              <a:t>Health &amp; Wellbeing</a:t>
            </a:r>
          </a:p>
          <a:p>
            <a:endParaRPr lang="en-GB" sz="3600" dirty="0"/>
          </a:p>
        </p:txBody>
      </p:sp>
    </p:spTree>
    <p:extLst>
      <p:ext uri="{BB962C8B-B14F-4D97-AF65-F5344CB8AC3E}">
        <p14:creationId xmlns:p14="http://schemas.microsoft.com/office/powerpoint/2010/main" val="7872749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E6A1BB5-4AB1-608B-D5A7-67141BF91B15}"/>
              </a:ext>
            </a:extLst>
          </p:cNvPr>
          <p:cNvPicPr>
            <a:picLocks noChangeAspect="1"/>
          </p:cNvPicPr>
          <p:nvPr/>
        </p:nvPicPr>
        <p:blipFill>
          <a:blip r:embed="rId3"/>
          <a:stretch>
            <a:fillRect/>
          </a:stretch>
        </p:blipFill>
        <p:spPr>
          <a:xfrm>
            <a:off x="1167685" y="1527445"/>
            <a:ext cx="9500315" cy="3951307"/>
          </a:xfrm>
          <a:prstGeom prst="rect">
            <a:avLst/>
          </a:prstGeom>
        </p:spPr>
      </p:pic>
      <p:sp>
        <p:nvSpPr>
          <p:cNvPr id="20481" name="Title 1">
            <a:extLst>
              <a:ext uri="{FF2B5EF4-FFF2-40B4-BE49-F238E27FC236}">
                <a16:creationId xmlns:a16="http://schemas.microsoft.com/office/drawing/2014/main" id="{47D946AE-6273-5A4F-80AC-4347EF7A5056}"/>
              </a:ext>
            </a:extLst>
          </p:cNvPr>
          <p:cNvSpPr>
            <a:spLocks noGrp="1" noChangeArrowheads="1"/>
          </p:cNvSpPr>
          <p:nvPr>
            <p:ph type="title"/>
          </p:nvPr>
        </p:nvSpPr>
        <p:spPr>
          <a:xfrm>
            <a:off x="1199456" y="184066"/>
            <a:ext cx="2843808" cy="329803"/>
          </a:xfrm>
        </p:spPr>
        <p:txBody>
          <a:bodyPr/>
          <a:lstStyle/>
          <a:p>
            <a:pPr algn="r"/>
            <a:r>
              <a:rPr lang="en-IN" altLang="en-US" sz="2400" dirty="0"/>
              <a:t>Module feedback</a:t>
            </a:r>
          </a:p>
        </p:txBody>
      </p:sp>
      <p:sp>
        <p:nvSpPr>
          <p:cNvPr id="7" name="TextBox 6">
            <a:extLst>
              <a:ext uri="{FF2B5EF4-FFF2-40B4-BE49-F238E27FC236}">
                <a16:creationId xmlns:a16="http://schemas.microsoft.com/office/drawing/2014/main" id="{36989F43-7FE0-4B41-ADA7-0EEA27646B0F}"/>
              </a:ext>
            </a:extLst>
          </p:cNvPr>
          <p:cNvSpPr txBox="1"/>
          <p:nvPr/>
        </p:nvSpPr>
        <p:spPr>
          <a:xfrm>
            <a:off x="1724263" y="518071"/>
            <a:ext cx="4803786" cy="646331"/>
          </a:xfrm>
          <a:prstGeom prst="rect">
            <a:avLst/>
          </a:prstGeom>
          <a:noFill/>
        </p:spPr>
        <p:txBody>
          <a:bodyPr wrap="square" rtlCol="0">
            <a:spAutoFit/>
          </a:bodyPr>
          <a:lstStyle/>
          <a:p>
            <a:r>
              <a:rPr lang="en-GB" dirty="0"/>
              <a:t>Take 10 minutes to complete the module feedback questionnaire on Moodle.</a:t>
            </a:r>
          </a:p>
        </p:txBody>
      </p:sp>
      <p:sp>
        <p:nvSpPr>
          <p:cNvPr id="9" name="Rounded Rectangle 8">
            <a:extLst>
              <a:ext uri="{FF2B5EF4-FFF2-40B4-BE49-F238E27FC236}">
                <a16:creationId xmlns:a16="http://schemas.microsoft.com/office/drawing/2014/main" id="{2D6EE8DF-F8F7-0F44-9888-FC3A16CA1B14}"/>
              </a:ext>
            </a:extLst>
          </p:cNvPr>
          <p:cNvSpPr/>
          <p:nvPr/>
        </p:nvSpPr>
        <p:spPr>
          <a:xfrm>
            <a:off x="6530900" y="56669"/>
            <a:ext cx="4113972" cy="13792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BMIH4006</a:t>
            </a:r>
          </a:p>
          <a:p>
            <a:pPr algn="ctr"/>
            <a:r>
              <a:rPr lang="en-GB" sz="2000" dirty="0"/>
              <a:t>Operating Hotel Facilities</a:t>
            </a:r>
          </a:p>
          <a:p>
            <a:pPr algn="ctr"/>
            <a:r>
              <a:rPr lang="en-GB" sz="2000" dirty="0"/>
              <a:t>Institute of Management &amp; Health</a:t>
            </a:r>
          </a:p>
        </p:txBody>
      </p:sp>
      <p:sp>
        <p:nvSpPr>
          <p:cNvPr id="5" name="Arrow: Down 4">
            <a:extLst>
              <a:ext uri="{FF2B5EF4-FFF2-40B4-BE49-F238E27FC236}">
                <a16:creationId xmlns:a16="http://schemas.microsoft.com/office/drawing/2014/main" id="{D69CCA5A-E1D5-FF45-368B-07D9EDB30809}"/>
              </a:ext>
            </a:extLst>
          </p:cNvPr>
          <p:cNvSpPr/>
          <p:nvPr/>
        </p:nvSpPr>
        <p:spPr>
          <a:xfrm>
            <a:off x="8964253" y="1454280"/>
            <a:ext cx="1504385" cy="94904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44578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F9EA-D698-AE6F-94CF-50FCF6C468EC}"/>
              </a:ext>
            </a:extLst>
          </p:cNvPr>
          <p:cNvSpPr>
            <a:spLocks noGrp="1"/>
          </p:cNvSpPr>
          <p:nvPr>
            <p:ph type="title"/>
          </p:nvPr>
        </p:nvSpPr>
        <p:spPr>
          <a:xfrm>
            <a:off x="207464" y="323101"/>
            <a:ext cx="6483581" cy="899177"/>
          </a:xfrm>
        </p:spPr>
        <p:txBody>
          <a:bodyPr anchor="b">
            <a:normAutofit/>
          </a:bodyPr>
          <a:lstStyle/>
          <a:p>
            <a:r>
              <a:rPr lang="en-GB" sz="4800" u="sng" dirty="0"/>
              <a:t>Outcomes of the Session</a:t>
            </a:r>
          </a:p>
        </p:txBody>
      </p:sp>
      <p:sp>
        <p:nvSpPr>
          <p:cNvPr id="3" name="Content Placeholder 2">
            <a:extLst>
              <a:ext uri="{FF2B5EF4-FFF2-40B4-BE49-F238E27FC236}">
                <a16:creationId xmlns:a16="http://schemas.microsoft.com/office/drawing/2014/main" id="{2DBA2360-C592-BF71-A885-AB7E0C090E72}"/>
              </a:ext>
            </a:extLst>
          </p:cNvPr>
          <p:cNvSpPr>
            <a:spLocks noGrp="1"/>
          </p:cNvSpPr>
          <p:nvPr>
            <p:ph idx="1"/>
          </p:nvPr>
        </p:nvSpPr>
        <p:spPr>
          <a:xfrm>
            <a:off x="7643689" y="1599077"/>
            <a:ext cx="2403657" cy="3363930"/>
          </a:xfrm>
        </p:spPr>
        <p:txBody>
          <a:bodyPr anchor="t">
            <a:normAutofit/>
          </a:bodyPr>
          <a:lstStyle/>
          <a:p>
            <a:pPr lvl="0"/>
            <a:endParaRPr lang="en-GB" sz="2000" dirty="0"/>
          </a:p>
          <a:p>
            <a:pPr lvl="0"/>
            <a:endParaRPr lang="en-US" sz="2000" dirty="0"/>
          </a:p>
          <a:p>
            <a:pPr marL="0" indent="0">
              <a:buNone/>
            </a:pPr>
            <a:endParaRPr lang="en-GB" sz="1600" dirty="0"/>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07464" y="1654303"/>
            <a:ext cx="6310034" cy="3549393"/>
          </a:xfrm>
          <a:prstGeom prst="roundRect">
            <a:avLst>
              <a:gd name="adj" fmla="val 5439"/>
            </a:avLst>
          </a:prstGeom>
          <a:ln>
            <a:noFill/>
          </a:ln>
          <a:effectLst>
            <a:innerShdw blurRad="114300" dist="50800">
              <a:srgbClr val="000000">
                <a:alpha val="0"/>
              </a:srgbClr>
            </a:innerShdw>
          </a:effectLst>
        </p:spPr>
      </p:pic>
      <p:sp>
        <p:nvSpPr>
          <p:cNvPr id="4" name="TextBox 3">
            <a:extLst>
              <a:ext uri="{FF2B5EF4-FFF2-40B4-BE49-F238E27FC236}">
                <a16:creationId xmlns:a16="http://schemas.microsoft.com/office/drawing/2014/main" id="{DAE52355-9103-596A-586E-8E20A03AE0ED}"/>
              </a:ext>
            </a:extLst>
          </p:cNvPr>
          <p:cNvSpPr txBox="1"/>
          <p:nvPr/>
        </p:nvSpPr>
        <p:spPr>
          <a:xfrm>
            <a:off x="6798364" y="1027046"/>
            <a:ext cx="5393635" cy="6589496"/>
          </a:xfrm>
          <a:prstGeom prst="rect">
            <a:avLst/>
          </a:prstGeom>
          <a:noFill/>
        </p:spPr>
        <p:txBody>
          <a:bodyPr wrap="square" rtlCol="0">
            <a:spAutoFit/>
          </a:bodyPr>
          <a:lstStyle/>
          <a:p>
            <a:pPr indent="-228600" defTabSz="914400">
              <a:lnSpc>
                <a:spcPct val="90000"/>
              </a:lnSpc>
              <a:spcAft>
                <a:spcPts val="600"/>
              </a:spcAft>
              <a:buFont typeface="Arial" panose="020B0604020202020204" pitchFamily="34" charset="0"/>
              <a:buChar char="•"/>
            </a:pPr>
            <a:r>
              <a:rPr lang="en-US" sz="2400" dirty="0"/>
              <a:t>Understanding health and wellbeing</a:t>
            </a:r>
          </a:p>
          <a:p>
            <a:pPr indent="-228600" defTabSz="914400">
              <a:lnSpc>
                <a:spcPct val="90000"/>
              </a:lnSpc>
              <a:spcAft>
                <a:spcPts val="600"/>
              </a:spcAft>
              <a:buFont typeface="Arial" panose="020B0604020202020204" pitchFamily="34" charset="0"/>
              <a:buChar char="•"/>
            </a:pPr>
            <a:endParaRPr lang="en-US" sz="2400" dirty="0"/>
          </a:p>
          <a:p>
            <a:pPr indent="-228600" defTabSz="914400">
              <a:lnSpc>
                <a:spcPct val="90000"/>
              </a:lnSpc>
              <a:spcAft>
                <a:spcPts val="600"/>
              </a:spcAft>
              <a:buFont typeface="Arial" panose="020B0604020202020204" pitchFamily="34" charset="0"/>
              <a:buChar char="•"/>
            </a:pPr>
            <a:r>
              <a:rPr lang="en-US" sz="2400" dirty="0"/>
              <a:t>Demonstrate the importance of health and wellbeing</a:t>
            </a:r>
          </a:p>
          <a:p>
            <a:pPr indent="-228600" defTabSz="914400">
              <a:lnSpc>
                <a:spcPct val="90000"/>
              </a:lnSpc>
              <a:spcAft>
                <a:spcPts val="600"/>
              </a:spcAft>
              <a:buFont typeface="Arial" panose="020B0604020202020204" pitchFamily="34" charset="0"/>
              <a:buChar char="•"/>
            </a:pPr>
            <a:endParaRPr lang="en-US" sz="2400" dirty="0"/>
          </a:p>
          <a:p>
            <a:pPr indent="-228600" defTabSz="914400">
              <a:lnSpc>
                <a:spcPct val="90000"/>
              </a:lnSpc>
              <a:spcAft>
                <a:spcPts val="600"/>
              </a:spcAft>
              <a:buFont typeface="Arial" panose="020B0604020202020204" pitchFamily="34" charset="0"/>
              <a:buChar char="•"/>
            </a:pPr>
            <a:r>
              <a:rPr lang="en-US" sz="2400" dirty="0"/>
              <a:t>Apply health and wellbeing to industry examples</a:t>
            </a:r>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r>
              <a:rPr lang="en-US" sz="2400" dirty="0"/>
              <a:t>Demonstrate and application of health and wellbeing for an employee</a:t>
            </a:r>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r>
              <a:rPr lang="en-US" sz="2400" dirty="0"/>
              <a:t>Application of health and wellbeing hotel by design</a:t>
            </a:r>
          </a:p>
          <a:p>
            <a:pPr indent="-228600">
              <a:lnSpc>
                <a:spcPct val="90000"/>
              </a:lnSpc>
              <a:spcAft>
                <a:spcPts val="600"/>
              </a:spcAft>
              <a:buFont typeface="Arial" panose="020B0604020202020204" pitchFamily="34" charset="0"/>
              <a:buChar char="•"/>
            </a:pPr>
            <a:endParaRPr lang="en-US" dirty="0"/>
          </a:p>
          <a:p>
            <a:pPr indent="-228600" defTabSz="914400">
              <a:lnSpc>
                <a:spcPct val="90000"/>
              </a:lnSpc>
              <a:spcAft>
                <a:spcPts val="600"/>
              </a:spcAft>
              <a:buFont typeface="Arial" panose="020B0604020202020204" pitchFamily="34" charset="0"/>
              <a:buChar char="•"/>
            </a:pPr>
            <a:endParaRPr lang="en-US" dirty="0"/>
          </a:p>
          <a:p>
            <a:pPr marL="285750" indent="-285750">
              <a:buFontTx/>
              <a:buChar char="-"/>
            </a:pPr>
            <a:endParaRPr lang="en-GB" b="1" dirty="0"/>
          </a:p>
          <a:p>
            <a:pPr marL="285750" indent="-285750">
              <a:buFontTx/>
              <a:buChar char="-"/>
            </a:pPr>
            <a:endParaRPr lang="en-GB" dirty="0"/>
          </a:p>
          <a:p>
            <a:pPr marL="285750" indent="-285750">
              <a:buFontTx/>
              <a:buChar char="-"/>
            </a:pPr>
            <a:endParaRPr lang="en-GB" dirty="0"/>
          </a:p>
        </p:txBody>
      </p:sp>
    </p:spTree>
    <p:extLst>
      <p:ext uri="{BB962C8B-B14F-4D97-AF65-F5344CB8AC3E}">
        <p14:creationId xmlns:p14="http://schemas.microsoft.com/office/powerpoint/2010/main" val="2808516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C0B1774-7D4E-4F7C-9FE7-7DDBE84C4263}"/>
              </a:ext>
            </a:extLst>
          </p:cNvPr>
          <p:cNvPicPr>
            <a:picLocks noChangeAspect="1"/>
          </p:cNvPicPr>
          <p:nvPr/>
        </p:nvPicPr>
        <p:blipFill>
          <a:blip r:embed="rId3"/>
          <a:stretch>
            <a:fillRect/>
          </a:stretch>
        </p:blipFill>
        <p:spPr>
          <a:xfrm>
            <a:off x="312934" y="345061"/>
            <a:ext cx="1865538" cy="621846"/>
          </a:xfrm>
          <a:prstGeom prst="rect">
            <a:avLst/>
          </a:prstGeom>
        </p:spPr>
      </p:pic>
      <p:sp>
        <p:nvSpPr>
          <p:cNvPr id="2" name="Title 1">
            <a:extLst>
              <a:ext uri="{FF2B5EF4-FFF2-40B4-BE49-F238E27FC236}">
                <a16:creationId xmlns:a16="http://schemas.microsoft.com/office/drawing/2014/main" id="{4025D26A-889E-4327-96FC-11EB6E9F7822}"/>
              </a:ext>
            </a:extLst>
          </p:cNvPr>
          <p:cNvSpPr>
            <a:spLocks noGrp="1"/>
          </p:cNvSpPr>
          <p:nvPr>
            <p:ph type="title"/>
          </p:nvPr>
        </p:nvSpPr>
        <p:spPr>
          <a:xfrm>
            <a:off x="481853" y="1845709"/>
            <a:ext cx="10592174" cy="1000655"/>
          </a:xfrm>
        </p:spPr>
        <p:txBody>
          <a:bodyPr vert="horz" lIns="91440" tIns="45720" rIns="91440" bIns="45720" rtlCol="0" anchor="t">
            <a:noAutofit/>
          </a:bodyPr>
          <a:lstStyle/>
          <a:p>
            <a:r>
              <a:rPr lang="en-GB" sz="4800" dirty="0"/>
              <a:t>A state of complete physical, mental and social well-being and not merely the absence of disease or infirmity.</a:t>
            </a:r>
            <a:endParaRPr lang="en-US" sz="4800" b="1" dirty="0">
              <a:solidFill>
                <a:schemeClr val="tx2"/>
              </a:solidFill>
            </a:endParaRPr>
          </a:p>
        </p:txBody>
      </p:sp>
      <p:sp>
        <p:nvSpPr>
          <p:cNvPr id="10" name="Rectangle 9">
            <a:extLst>
              <a:ext uri="{FF2B5EF4-FFF2-40B4-BE49-F238E27FC236}">
                <a16:creationId xmlns:a16="http://schemas.microsoft.com/office/drawing/2014/main" id="{A933549F-741B-7046-9B18-D3AD5B421CA1}"/>
              </a:ext>
            </a:extLst>
          </p:cNvPr>
          <p:cNvSpPr/>
          <p:nvPr/>
        </p:nvSpPr>
        <p:spPr>
          <a:xfrm>
            <a:off x="7912667" y="4811799"/>
            <a:ext cx="3393237" cy="369332"/>
          </a:xfrm>
          <a:prstGeom prst="rect">
            <a:avLst/>
          </a:prstGeom>
        </p:spPr>
        <p:txBody>
          <a:bodyPr wrap="none">
            <a:spAutoFit/>
          </a:bodyPr>
          <a:lstStyle/>
          <a:p>
            <a:r>
              <a:rPr lang="en-GB" dirty="0">
                <a:solidFill>
                  <a:srgbClr val="000000"/>
                </a:solidFill>
                <a:latin typeface="Open Sans"/>
              </a:rPr>
              <a:t>(World Health Organization, 2020)</a:t>
            </a:r>
            <a:endParaRPr lang="en-GB" dirty="0"/>
          </a:p>
        </p:txBody>
      </p:sp>
    </p:spTree>
    <p:extLst>
      <p:ext uri="{BB962C8B-B14F-4D97-AF65-F5344CB8AC3E}">
        <p14:creationId xmlns:p14="http://schemas.microsoft.com/office/powerpoint/2010/main" val="38066186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AutoShape 2" descr="Health and Wellbeing: 4 Sadhguru Quotes">
            <a:extLst>
              <a:ext uri="{FF2B5EF4-FFF2-40B4-BE49-F238E27FC236}">
                <a16:creationId xmlns:a16="http://schemas.microsoft.com/office/drawing/2014/main" id="{89192E93-5FBA-4770-8170-7413513368B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Box 4">
            <a:extLst>
              <a:ext uri="{FF2B5EF4-FFF2-40B4-BE49-F238E27FC236}">
                <a16:creationId xmlns:a16="http://schemas.microsoft.com/office/drawing/2014/main" id="{F31D7D1D-5D58-45BE-B7E5-A33786E58F0D}"/>
              </a:ext>
            </a:extLst>
          </p:cNvPr>
          <p:cNvSpPr txBox="1"/>
          <p:nvPr/>
        </p:nvSpPr>
        <p:spPr>
          <a:xfrm>
            <a:off x="838200" y="1690689"/>
            <a:ext cx="10515600" cy="2308324"/>
          </a:xfrm>
          <a:prstGeom prst="rect">
            <a:avLst/>
          </a:prstGeom>
          <a:noFill/>
        </p:spPr>
        <p:txBody>
          <a:bodyPr wrap="square" rtlCol="0">
            <a:spAutoFit/>
          </a:bodyPr>
          <a:lstStyle/>
          <a:p>
            <a:r>
              <a:rPr lang="en-GB" sz="4800" dirty="0">
                <a:latin typeface="+mj-lt"/>
              </a:rPr>
              <a:t>Health is not about being disease free. Health is when every cell in your body is bouncing for joy</a:t>
            </a:r>
          </a:p>
        </p:txBody>
      </p:sp>
      <p:sp>
        <p:nvSpPr>
          <p:cNvPr id="3" name="TextBox 2">
            <a:extLst>
              <a:ext uri="{FF2B5EF4-FFF2-40B4-BE49-F238E27FC236}">
                <a16:creationId xmlns:a16="http://schemas.microsoft.com/office/drawing/2014/main" id="{0AEDD41F-A9FF-420C-BE94-B222B2B864DA}"/>
              </a:ext>
            </a:extLst>
          </p:cNvPr>
          <p:cNvSpPr txBox="1"/>
          <p:nvPr/>
        </p:nvSpPr>
        <p:spPr>
          <a:xfrm>
            <a:off x="7266214" y="4865914"/>
            <a:ext cx="4555672" cy="646331"/>
          </a:xfrm>
          <a:prstGeom prst="rect">
            <a:avLst/>
          </a:prstGeom>
          <a:noFill/>
        </p:spPr>
        <p:txBody>
          <a:bodyPr wrap="square" rtlCol="0">
            <a:spAutoFit/>
          </a:bodyPr>
          <a:lstStyle/>
          <a:p>
            <a:r>
              <a:rPr lang="en-GB" dirty="0"/>
              <a:t>(Health and Wellbeing, 2021)</a:t>
            </a:r>
          </a:p>
          <a:p>
            <a:endParaRPr lang="en-GB" dirty="0"/>
          </a:p>
        </p:txBody>
      </p:sp>
      <p:pic>
        <p:nvPicPr>
          <p:cNvPr id="6" name="Picture 5">
            <a:extLst>
              <a:ext uri="{FF2B5EF4-FFF2-40B4-BE49-F238E27FC236}">
                <a16:creationId xmlns:a16="http://schemas.microsoft.com/office/drawing/2014/main" id="{57240AE1-F6B4-4142-9B23-3AF862FF6DCA}"/>
              </a:ext>
            </a:extLst>
          </p:cNvPr>
          <p:cNvPicPr>
            <a:picLocks noChangeAspect="1"/>
          </p:cNvPicPr>
          <p:nvPr/>
        </p:nvPicPr>
        <p:blipFill>
          <a:blip r:embed="rId3"/>
          <a:stretch>
            <a:fillRect/>
          </a:stretch>
        </p:blipFill>
        <p:spPr>
          <a:xfrm>
            <a:off x="312934" y="345061"/>
            <a:ext cx="1865538" cy="621846"/>
          </a:xfrm>
          <a:prstGeom prst="rect">
            <a:avLst/>
          </a:prstGeom>
        </p:spPr>
      </p:pic>
    </p:spTree>
    <p:extLst>
      <p:ext uri="{BB962C8B-B14F-4D97-AF65-F5344CB8AC3E}">
        <p14:creationId xmlns:p14="http://schemas.microsoft.com/office/powerpoint/2010/main" val="2002911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idx="4294967295"/>
          </p:nvPr>
        </p:nvSpPr>
        <p:spPr>
          <a:xfrm>
            <a:off x="0" y="379413"/>
            <a:ext cx="6070600" cy="817562"/>
          </a:xfrm>
        </p:spPr>
        <p:txBody>
          <a:bodyPr vert="horz" lIns="51435" tIns="25718" rIns="51435" bIns="25718" rtlCol="0" anchor="ctr">
            <a:noAutofit/>
          </a:bodyPr>
          <a:lstStyle/>
          <a:p>
            <a:pPr algn="ctr">
              <a:lnSpc>
                <a:spcPct val="90000"/>
              </a:lnSpc>
            </a:pPr>
            <a:r>
              <a:rPr lang="en-US" sz="6000" b="1" dirty="0">
                <a:solidFill>
                  <a:srgbClr val="000000"/>
                </a:solidFill>
              </a:rPr>
              <a:t>Group Activity:</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4294967295"/>
          </p:nvPr>
        </p:nvSpPr>
        <p:spPr>
          <a:xfrm>
            <a:off x="8235950" y="1754188"/>
            <a:ext cx="3956050" cy="2971800"/>
          </a:xfrm>
        </p:spPr>
        <p:txBody>
          <a:bodyPr vert="horz" lIns="51435" tIns="25718" rIns="51435" bIns="25718" rtlCol="0" anchor="ctr">
            <a:normAutofit fontScale="32500" lnSpcReduction="20000"/>
          </a:bodyPr>
          <a:lstStyle/>
          <a:p>
            <a:pPr marL="385763" indent="-385763" algn="ctr">
              <a:buFont typeface="+mj-lt"/>
              <a:buAutoNum type="arabicPeriod"/>
            </a:pPr>
            <a:endParaRPr lang="en-GB" sz="4125" dirty="0"/>
          </a:p>
          <a:p>
            <a:pPr marL="385763" indent="-385763">
              <a:buFont typeface="+mj-lt"/>
              <a:buAutoNum type="arabicPeriod"/>
            </a:pPr>
            <a:endParaRPr lang="en-GB" sz="4125" dirty="0"/>
          </a:p>
          <a:p>
            <a:r>
              <a:rPr lang="en-US" sz="9600" dirty="0"/>
              <a:t>What does Health and Wellbeing mean to you?</a:t>
            </a:r>
          </a:p>
          <a:p>
            <a:endParaRPr lang="en-US" sz="9600" dirty="0"/>
          </a:p>
          <a:p>
            <a:r>
              <a:rPr lang="en-US" sz="9600" dirty="0"/>
              <a:t>What is it that you do?</a:t>
            </a:r>
            <a:endParaRPr lang="en-GB" sz="7350" dirty="0"/>
          </a:p>
          <a:p>
            <a:pPr marL="0" indent="0">
              <a:buNone/>
            </a:pPr>
            <a:endParaRPr lang="en-GB" sz="4050" dirty="0"/>
          </a:p>
          <a:p>
            <a:pPr marL="0" indent="0">
              <a:buNone/>
            </a:pPr>
            <a:endParaRPr lang="en-GB" sz="4050" dirty="0"/>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73030" y="1197761"/>
            <a:ext cx="7258840" cy="4083099"/>
          </a:xfrm>
          <a:prstGeom prst="ellipse">
            <a:avLst/>
          </a:prstGeom>
          <a:ln>
            <a:noFill/>
          </a:ln>
          <a:effectLst>
            <a:softEdge rad="112500"/>
          </a:effectLst>
        </p:spPr>
      </p:pic>
    </p:spTree>
    <p:extLst>
      <p:ext uri="{BB962C8B-B14F-4D97-AF65-F5344CB8AC3E}">
        <p14:creationId xmlns:p14="http://schemas.microsoft.com/office/powerpoint/2010/main" val="163938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2152650" y="127354"/>
            <a:ext cx="7886700" cy="718608"/>
          </a:xfrm>
        </p:spPr>
        <p:txBody>
          <a:bodyPr/>
          <a:lstStyle/>
          <a:p>
            <a:pPr algn="ctr"/>
            <a:r>
              <a:rPr lang="en-GB"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24000" y="857250"/>
            <a:ext cx="9144000" cy="5143500"/>
          </a:xfrm>
          <a:prstGeom prst="ellipse">
            <a:avLst/>
          </a:prstGeom>
          <a:ln>
            <a:noFill/>
          </a:ln>
          <a:effectLst>
            <a:softEdge rad="112500"/>
          </a:effectLst>
        </p:spPr>
      </p:pic>
    </p:spTree>
    <p:extLst>
      <p:ext uri="{BB962C8B-B14F-4D97-AF65-F5344CB8AC3E}">
        <p14:creationId xmlns:p14="http://schemas.microsoft.com/office/powerpoint/2010/main" val="1931931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47687-008C-4415-B73E-4030D7801F26}"/>
              </a:ext>
            </a:extLst>
          </p:cNvPr>
          <p:cNvSpPr>
            <a:spLocks noGrp="1"/>
          </p:cNvSpPr>
          <p:nvPr>
            <p:ph type="title" idx="4294967295"/>
          </p:nvPr>
        </p:nvSpPr>
        <p:spPr>
          <a:xfrm>
            <a:off x="0" y="841375"/>
            <a:ext cx="5130800" cy="5340350"/>
          </a:xfrm>
          <a:prstGeom prst="rect">
            <a:avLst/>
          </a:prstGeom>
        </p:spPr>
        <p:txBody>
          <a:bodyPr vert="horz" lIns="91440" tIns="45720" rIns="91440" bIns="45720" rtlCol="0" anchor="ctr">
            <a:normAutofit/>
          </a:bodyPr>
          <a:lstStyle/>
          <a:p>
            <a:r>
              <a:rPr lang="en-US" sz="4800" kern="1200" dirty="0">
                <a:solidFill>
                  <a:schemeClr val="bg1"/>
                </a:solidFill>
                <a:latin typeface="+mj-lt"/>
                <a:ea typeface="+mj-ea"/>
                <a:cs typeface="+mj-cs"/>
              </a:rPr>
              <a:t>What does Health and Wellbeing mean to you? What do you do?</a:t>
            </a:r>
          </a:p>
        </p:txBody>
      </p:sp>
      <p:sp>
        <p:nvSpPr>
          <p:cNvPr id="3" name="Content Placeholder 2">
            <a:extLst>
              <a:ext uri="{FF2B5EF4-FFF2-40B4-BE49-F238E27FC236}">
                <a16:creationId xmlns:a16="http://schemas.microsoft.com/office/drawing/2014/main" id="{E1BEC86E-9585-49EC-8E35-9D7B15A2A022}"/>
              </a:ext>
            </a:extLst>
          </p:cNvPr>
          <p:cNvSpPr>
            <a:spLocks noGrp="1"/>
          </p:cNvSpPr>
          <p:nvPr>
            <p:ph idx="4294967295"/>
          </p:nvPr>
        </p:nvSpPr>
        <p:spPr>
          <a:xfrm>
            <a:off x="7707313" y="841375"/>
            <a:ext cx="4484687" cy="5340350"/>
          </a:xfrm>
          <a:prstGeom prst="rect">
            <a:avLst/>
          </a:prstGeom>
        </p:spPr>
        <p:txBody>
          <a:bodyPr vert="horz" lIns="91440" tIns="45720" rIns="91440" bIns="45720" rtlCol="0" anchor="ctr">
            <a:normAutofit/>
          </a:bodyPr>
          <a:lstStyle/>
          <a:p>
            <a:r>
              <a:rPr lang="en-US" sz="1800">
                <a:solidFill>
                  <a:schemeClr val="tx2"/>
                </a:solidFill>
              </a:rPr>
              <a:t>Run</a:t>
            </a:r>
          </a:p>
          <a:p>
            <a:r>
              <a:rPr lang="en-US" sz="1800">
                <a:solidFill>
                  <a:schemeClr val="tx2"/>
                </a:solidFill>
              </a:rPr>
              <a:t>Eat healthily</a:t>
            </a:r>
          </a:p>
          <a:p>
            <a:r>
              <a:rPr lang="en-US" sz="1800">
                <a:solidFill>
                  <a:schemeClr val="tx2"/>
                </a:solidFill>
              </a:rPr>
              <a:t>Holistic treatments</a:t>
            </a:r>
          </a:p>
          <a:p>
            <a:r>
              <a:rPr lang="en-US" sz="1800">
                <a:solidFill>
                  <a:schemeClr val="tx2"/>
                </a:solidFill>
              </a:rPr>
              <a:t>Daily steps</a:t>
            </a:r>
          </a:p>
          <a:p>
            <a:r>
              <a:rPr lang="en-US" sz="1800">
                <a:solidFill>
                  <a:schemeClr val="tx2"/>
                </a:solidFill>
              </a:rPr>
              <a:t>Sleep</a:t>
            </a:r>
          </a:p>
          <a:p>
            <a:r>
              <a:rPr lang="en-US" sz="1800">
                <a:solidFill>
                  <a:schemeClr val="tx2"/>
                </a:solidFill>
              </a:rPr>
              <a:t>Rest</a:t>
            </a:r>
          </a:p>
          <a:p>
            <a:r>
              <a:rPr lang="en-US" sz="1800">
                <a:solidFill>
                  <a:schemeClr val="tx2"/>
                </a:solidFill>
              </a:rPr>
              <a:t>Gym</a:t>
            </a:r>
          </a:p>
          <a:p>
            <a:r>
              <a:rPr lang="en-US" sz="1800">
                <a:solidFill>
                  <a:schemeClr val="tx2"/>
                </a:solidFill>
              </a:rPr>
              <a:t>Green smoothies</a:t>
            </a:r>
          </a:p>
          <a:p>
            <a:endParaRPr lang="en-US" sz="1800">
              <a:solidFill>
                <a:schemeClr val="tx2"/>
              </a:solidFill>
            </a:endParaRPr>
          </a:p>
        </p:txBody>
      </p:sp>
    </p:spTree>
    <p:extLst>
      <p:ext uri="{BB962C8B-B14F-4D97-AF65-F5344CB8AC3E}">
        <p14:creationId xmlns:p14="http://schemas.microsoft.com/office/powerpoint/2010/main" val="3664378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FF4073D9-16C8-4161-BC77-4501B0D960E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376" t="-1" r="-1" b="16173"/>
          <a:stretch/>
        </p:blipFill>
        <p:spPr bwMode="auto">
          <a:xfrm>
            <a:off x="321733" y="321734"/>
            <a:ext cx="11548534" cy="49965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B833443-F7D0-4214-8B02-88BB5F9C946D}"/>
              </a:ext>
            </a:extLst>
          </p:cNvPr>
          <p:cNvSpPr txBox="1"/>
          <p:nvPr/>
        </p:nvSpPr>
        <p:spPr>
          <a:xfrm>
            <a:off x="9785131" y="5507421"/>
            <a:ext cx="2026196" cy="369332"/>
          </a:xfrm>
          <a:prstGeom prst="rect">
            <a:avLst/>
          </a:prstGeom>
          <a:noFill/>
        </p:spPr>
        <p:txBody>
          <a:bodyPr wrap="none" rtlCol="0">
            <a:spAutoFit/>
          </a:bodyPr>
          <a:lstStyle/>
          <a:p>
            <a:r>
              <a:rPr lang="en-GB" dirty="0"/>
              <a:t>(Bing images, 2022)</a:t>
            </a:r>
          </a:p>
        </p:txBody>
      </p:sp>
    </p:spTree>
    <p:extLst>
      <p:ext uri="{BB962C8B-B14F-4D97-AF65-F5344CB8AC3E}">
        <p14:creationId xmlns:p14="http://schemas.microsoft.com/office/powerpoint/2010/main" val="74776216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3" name="Picture 2" descr="A person standing next to a building&#10;&#10;Description automatically generated">
            <a:extLst>
              <a:ext uri="{FF2B5EF4-FFF2-40B4-BE49-F238E27FC236}">
                <a16:creationId xmlns:a16="http://schemas.microsoft.com/office/drawing/2014/main" id="{352A301B-4676-4BBB-A338-ECD45F78AEA5}"/>
              </a:ext>
            </a:extLst>
          </p:cNvPr>
          <p:cNvPicPr>
            <a:picLocks noChangeAspect="1"/>
          </p:cNvPicPr>
          <p:nvPr/>
        </p:nvPicPr>
        <p:blipFill rotWithShape="1">
          <a:blip r:embed="rId3">
            <a:alphaModFix amt="35000"/>
          </a:blip>
          <a:srcRect l="19429" r="9435" b="-1"/>
          <a:stretch/>
        </p:blipFill>
        <p:spPr>
          <a:xfrm>
            <a:off x="797324" y="0"/>
            <a:ext cx="10648059" cy="5987441"/>
          </a:xfrm>
          <a:prstGeom prst="rect">
            <a:avLst/>
          </a:prstGeom>
        </p:spPr>
      </p:pic>
      <p:sp>
        <p:nvSpPr>
          <p:cNvPr id="9" name="Content Placeholder 8">
            <a:extLst>
              <a:ext uri="{FF2B5EF4-FFF2-40B4-BE49-F238E27FC236}">
                <a16:creationId xmlns:a16="http://schemas.microsoft.com/office/drawing/2014/main" id="{1D92EAE7-40EE-4F85-ABC9-64314A45E330}"/>
              </a:ext>
            </a:extLst>
          </p:cNvPr>
          <p:cNvSpPr>
            <a:spLocks noGrp="1"/>
          </p:cNvSpPr>
          <p:nvPr>
            <p:ph idx="1"/>
          </p:nvPr>
        </p:nvSpPr>
        <p:spPr>
          <a:xfrm>
            <a:off x="964230" y="1263747"/>
            <a:ext cx="6718832" cy="4393982"/>
          </a:xfrm>
        </p:spPr>
        <p:txBody>
          <a:bodyPr>
            <a:noAutofit/>
          </a:bodyPr>
          <a:lstStyle/>
          <a:p>
            <a:pPr marL="0" indent="0" algn="just">
              <a:buNone/>
            </a:pPr>
            <a:r>
              <a:rPr lang="en-GB" sz="2000" dirty="0"/>
              <a:t>Wellness is one of the fastest growing sectors in the hospitality industry </a:t>
            </a:r>
          </a:p>
          <a:p>
            <a:pPr marL="0" indent="0" algn="just">
              <a:buNone/>
            </a:pPr>
            <a:r>
              <a:rPr lang="en-GB" sz="2000" dirty="0"/>
              <a:t>When it comes to booking a hotel, cost and location are always top things to consider. But for a growing number of health-conscious  travellers, there’s another determining factor that’s helping them decide where to lay their heads while they’re away from home </a:t>
            </a:r>
            <a:r>
              <a:rPr lang="en-GB" sz="2000" b="1" dirty="0"/>
              <a:t>– leisure and health facilities available.</a:t>
            </a:r>
            <a:endParaRPr lang="en-GB" sz="2000" dirty="0"/>
          </a:p>
          <a:p>
            <a:pPr marL="0" indent="0" algn="just">
              <a:buNone/>
            </a:pPr>
            <a:r>
              <a:rPr lang="en-GB" sz="2000" dirty="0"/>
              <a:t>It’s hard to maintain healthy habits while travelling—but not impossible. And it’s become exponentially easier in recent years as hotels (both mainstream and boutique) have started offering </a:t>
            </a:r>
            <a:r>
              <a:rPr lang="en-GB" sz="2000" b="1" dirty="0"/>
              <a:t>more wellness amenities to their rosters</a:t>
            </a:r>
            <a:r>
              <a:rPr lang="en-GB" sz="2000" dirty="0"/>
              <a:t>. For example, Westin enables travellers to hit the town running (literally) with one of its running concierges.</a:t>
            </a:r>
          </a:p>
          <a:p>
            <a:pPr marL="0" indent="0" algn="just">
              <a:buNone/>
            </a:pPr>
            <a:endParaRPr lang="en-GB" sz="2000" dirty="0">
              <a:hlinkClick r:id="rId4"/>
            </a:endParaRPr>
          </a:p>
          <a:p>
            <a:pPr marL="0" indent="0" algn="just">
              <a:buNone/>
            </a:pPr>
            <a:endParaRPr lang="en-GB" sz="2000" dirty="0">
              <a:hlinkClick r:id="rId4"/>
            </a:endParaRPr>
          </a:p>
          <a:p>
            <a:pPr marL="0" indent="0" algn="just">
              <a:buNone/>
            </a:pPr>
            <a:endParaRPr lang="en-GB" sz="2000" dirty="0">
              <a:hlinkClick r:id="rId4"/>
            </a:endParaRPr>
          </a:p>
          <a:p>
            <a:pPr algn="just"/>
            <a:endParaRPr lang="en-GB" sz="2000" dirty="0"/>
          </a:p>
          <a:p>
            <a:pPr algn="just"/>
            <a:endParaRPr lang="en-GB" sz="2000" dirty="0"/>
          </a:p>
          <a:p>
            <a:pPr algn="just"/>
            <a:endParaRPr lang="en-GB" sz="2000" dirty="0"/>
          </a:p>
          <a:p>
            <a:pPr algn="just"/>
            <a:endParaRPr lang="en-GB" sz="2000" dirty="0"/>
          </a:p>
          <a:p>
            <a:pPr algn="just"/>
            <a:endParaRPr lang="en-GB" sz="2000" dirty="0"/>
          </a:p>
          <a:p>
            <a:pPr algn="just"/>
            <a:endParaRPr lang="en-GB" sz="2000" dirty="0"/>
          </a:p>
          <a:p>
            <a:pPr algn="just"/>
            <a:endParaRPr lang="en-GB" sz="2000" dirty="0"/>
          </a:p>
          <a:p>
            <a:pPr algn="just"/>
            <a:endParaRPr lang="en-GB" sz="2000" dirty="0"/>
          </a:p>
        </p:txBody>
      </p:sp>
      <p:sp>
        <p:nvSpPr>
          <p:cNvPr id="2" name="Rectangle 1">
            <a:extLst>
              <a:ext uri="{FF2B5EF4-FFF2-40B4-BE49-F238E27FC236}">
                <a16:creationId xmlns:a16="http://schemas.microsoft.com/office/drawing/2014/main" id="{9A233820-D5F9-734A-904E-6127BEA5B656}"/>
              </a:ext>
            </a:extLst>
          </p:cNvPr>
          <p:cNvSpPr/>
          <p:nvPr/>
        </p:nvSpPr>
        <p:spPr>
          <a:xfrm>
            <a:off x="1649843" y="226150"/>
            <a:ext cx="7479099" cy="707886"/>
          </a:xfrm>
          <a:prstGeom prst="rect">
            <a:avLst/>
          </a:prstGeom>
        </p:spPr>
        <p:txBody>
          <a:bodyPr wrap="none">
            <a:spAutoFit/>
          </a:bodyPr>
          <a:lstStyle/>
          <a:p>
            <a:r>
              <a:rPr lang="en-GB" sz="4000" b="1" dirty="0"/>
              <a:t>Health and Wellness in Hospitality</a:t>
            </a:r>
          </a:p>
        </p:txBody>
      </p:sp>
      <p:pic>
        <p:nvPicPr>
          <p:cNvPr id="5" name="Graphic 4" descr="Web design">
            <a:extLst>
              <a:ext uri="{FF2B5EF4-FFF2-40B4-BE49-F238E27FC236}">
                <a16:creationId xmlns:a16="http://schemas.microsoft.com/office/drawing/2014/main" id="{80817C17-1FC6-4649-B848-D145233FE69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743966" y="1774376"/>
            <a:ext cx="914400" cy="914400"/>
          </a:xfrm>
          <a:prstGeom prst="rect">
            <a:avLst/>
          </a:prstGeom>
        </p:spPr>
      </p:pic>
      <p:sp>
        <p:nvSpPr>
          <p:cNvPr id="4" name="TextBox 3">
            <a:extLst>
              <a:ext uri="{FF2B5EF4-FFF2-40B4-BE49-F238E27FC236}">
                <a16:creationId xmlns:a16="http://schemas.microsoft.com/office/drawing/2014/main" id="{A3C31724-20B1-5446-B6B5-DC915CD90C20}"/>
              </a:ext>
            </a:extLst>
          </p:cNvPr>
          <p:cNvSpPr txBox="1"/>
          <p:nvPr/>
        </p:nvSpPr>
        <p:spPr>
          <a:xfrm>
            <a:off x="9743966" y="3262823"/>
            <a:ext cx="1117357" cy="1200329"/>
          </a:xfrm>
          <a:prstGeom prst="rect">
            <a:avLst/>
          </a:prstGeom>
          <a:noFill/>
        </p:spPr>
        <p:txBody>
          <a:bodyPr wrap="none" rtlCol="0">
            <a:spAutoFit/>
          </a:bodyPr>
          <a:lstStyle/>
          <a:p>
            <a:r>
              <a:rPr lang="en-GB" dirty="0">
                <a:hlinkClick r:id="rId4"/>
              </a:rPr>
              <a:t>WESTIN</a:t>
            </a:r>
          </a:p>
          <a:p>
            <a:r>
              <a:rPr lang="en-GB" dirty="0">
                <a:hlinkClick r:id="rId4"/>
              </a:rPr>
              <a:t>Running</a:t>
            </a:r>
          </a:p>
          <a:p>
            <a:r>
              <a:rPr lang="en-GB" dirty="0">
                <a:hlinkClick r:id="rId4"/>
              </a:rPr>
              <a:t>Concierge</a:t>
            </a:r>
            <a:endParaRPr lang="en-GB" dirty="0"/>
          </a:p>
          <a:p>
            <a:endParaRPr lang="en-GB" dirty="0"/>
          </a:p>
        </p:txBody>
      </p:sp>
    </p:spTree>
    <p:extLst>
      <p:ext uri="{BB962C8B-B14F-4D97-AF65-F5344CB8AC3E}">
        <p14:creationId xmlns:p14="http://schemas.microsoft.com/office/powerpoint/2010/main" val="18347951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0138FE8-DBE7-044F-8545-5D4818653D54}"/>
              </a:ext>
            </a:extLst>
          </p:cNvPr>
          <p:cNvPicPr>
            <a:picLocks noChangeAspect="1"/>
          </p:cNvPicPr>
          <p:nvPr/>
        </p:nvPicPr>
        <p:blipFill>
          <a:blip r:embed="rId3"/>
          <a:stretch>
            <a:fillRect/>
          </a:stretch>
        </p:blipFill>
        <p:spPr>
          <a:xfrm>
            <a:off x="3528625" y="345061"/>
            <a:ext cx="8589134" cy="5545489"/>
          </a:xfrm>
          <a:prstGeom prst="rect">
            <a:avLst/>
          </a:prstGeom>
        </p:spPr>
      </p:pic>
      <p:sp>
        <p:nvSpPr>
          <p:cNvPr id="3" name="TextBox 2">
            <a:extLst>
              <a:ext uri="{FF2B5EF4-FFF2-40B4-BE49-F238E27FC236}">
                <a16:creationId xmlns:a16="http://schemas.microsoft.com/office/drawing/2014/main" id="{43A21D6A-3CDD-2948-BDA4-2FA7A487E305}"/>
              </a:ext>
            </a:extLst>
          </p:cNvPr>
          <p:cNvSpPr txBox="1"/>
          <p:nvPr/>
        </p:nvSpPr>
        <p:spPr>
          <a:xfrm>
            <a:off x="186617" y="146986"/>
            <a:ext cx="4329390" cy="707886"/>
          </a:xfrm>
          <a:prstGeom prst="rect">
            <a:avLst/>
          </a:prstGeom>
          <a:noFill/>
        </p:spPr>
        <p:txBody>
          <a:bodyPr wrap="none" rtlCol="0">
            <a:spAutoFit/>
          </a:bodyPr>
          <a:lstStyle/>
          <a:p>
            <a:pPr>
              <a:spcAft>
                <a:spcPts val="600"/>
              </a:spcAft>
            </a:pPr>
            <a:r>
              <a:rPr lang="en-GB" sz="4000" b="1" dirty="0"/>
              <a:t>Health &amp; Wellbeing</a:t>
            </a:r>
          </a:p>
        </p:txBody>
      </p:sp>
      <p:sp>
        <p:nvSpPr>
          <p:cNvPr id="10" name="TextBox 9">
            <a:extLst>
              <a:ext uri="{FF2B5EF4-FFF2-40B4-BE49-F238E27FC236}">
                <a16:creationId xmlns:a16="http://schemas.microsoft.com/office/drawing/2014/main" id="{4936B0E1-4D5A-3744-A35D-EEEEF8927F83}"/>
              </a:ext>
            </a:extLst>
          </p:cNvPr>
          <p:cNvSpPr txBox="1"/>
          <p:nvPr/>
        </p:nvSpPr>
        <p:spPr>
          <a:xfrm>
            <a:off x="359227" y="2899262"/>
            <a:ext cx="3101562" cy="2246769"/>
          </a:xfrm>
          <a:prstGeom prst="rect">
            <a:avLst/>
          </a:prstGeom>
          <a:noFill/>
        </p:spPr>
        <p:txBody>
          <a:bodyPr wrap="square" rtlCol="0">
            <a:spAutoFit/>
          </a:bodyPr>
          <a:lstStyle/>
          <a:p>
            <a:pPr algn="ctr"/>
            <a:r>
              <a:rPr lang="en-GB" sz="2800" i="1" dirty="0"/>
              <a:t>the active pursuit of activities, choices, and lifestyles that lead to a state of holistic health</a:t>
            </a:r>
            <a:endParaRPr lang="en-GB" sz="2800" dirty="0"/>
          </a:p>
        </p:txBody>
      </p:sp>
      <p:sp>
        <p:nvSpPr>
          <p:cNvPr id="11" name="Rectangle 10">
            <a:extLst>
              <a:ext uri="{FF2B5EF4-FFF2-40B4-BE49-F238E27FC236}">
                <a16:creationId xmlns:a16="http://schemas.microsoft.com/office/drawing/2014/main" id="{F85001B3-7B40-DF49-92D7-12458895DBD1}"/>
              </a:ext>
            </a:extLst>
          </p:cNvPr>
          <p:cNvSpPr/>
          <p:nvPr/>
        </p:nvSpPr>
        <p:spPr>
          <a:xfrm>
            <a:off x="427063" y="2018483"/>
            <a:ext cx="2937984"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5400" b="1" cap="none" spc="0" dirty="0">
                <a:ln/>
                <a:solidFill>
                  <a:schemeClr val="accent4"/>
                </a:solidFill>
                <a:effectLst/>
              </a:rPr>
              <a:t>Wellness:</a:t>
            </a:r>
          </a:p>
        </p:txBody>
      </p:sp>
      <p:sp>
        <p:nvSpPr>
          <p:cNvPr id="12" name="Rectangle 11">
            <a:extLst>
              <a:ext uri="{FF2B5EF4-FFF2-40B4-BE49-F238E27FC236}">
                <a16:creationId xmlns:a16="http://schemas.microsoft.com/office/drawing/2014/main" id="{6F9CF438-873A-8842-A5B1-A9D27E1783FD}"/>
              </a:ext>
            </a:extLst>
          </p:cNvPr>
          <p:cNvSpPr/>
          <p:nvPr/>
        </p:nvSpPr>
        <p:spPr>
          <a:xfrm>
            <a:off x="8623916" y="5521218"/>
            <a:ext cx="3236079" cy="369332"/>
          </a:xfrm>
          <a:prstGeom prst="rect">
            <a:avLst/>
          </a:prstGeom>
        </p:spPr>
        <p:txBody>
          <a:bodyPr wrap="none">
            <a:spAutoFit/>
          </a:bodyPr>
          <a:lstStyle/>
          <a:p>
            <a:r>
              <a:rPr lang="en-GB" dirty="0">
                <a:solidFill>
                  <a:srgbClr val="000000"/>
                </a:solidFill>
                <a:latin typeface="Open Sans"/>
              </a:rPr>
              <a:t>(Global Wellness Institute, 2018)</a:t>
            </a:r>
            <a:endParaRPr lang="en-GB" dirty="0"/>
          </a:p>
        </p:txBody>
      </p:sp>
    </p:spTree>
    <p:extLst>
      <p:ext uri="{BB962C8B-B14F-4D97-AF65-F5344CB8AC3E}">
        <p14:creationId xmlns:p14="http://schemas.microsoft.com/office/powerpoint/2010/main" val="27160727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A21D6A-3CDD-2948-BDA4-2FA7A487E305}"/>
              </a:ext>
            </a:extLst>
          </p:cNvPr>
          <p:cNvSpPr txBox="1"/>
          <p:nvPr/>
        </p:nvSpPr>
        <p:spPr>
          <a:xfrm>
            <a:off x="189728" y="29108"/>
            <a:ext cx="2322431" cy="1400383"/>
          </a:xfrm>
          <a:prstGeom prst="rect">
            <a:avLst/>
          </a:prstGeom>
          <a:noFill/>
        </p:spPr>
        <p:txBody>
          <a:bodyPr wrap="none" rtlCol="0">
            <a:spAutoFit/>
          </a:bodyPr>
          <a:lstStyle/>
          <a:p>
            <a:pPr>
              <a:spcAft>
                <a:spcPts val="600"/>
              </a:spcAft>
            </a:pPr>
            <a:r>
              <a:rPr lang="en-GB" sz="4000" b="1" dirty="0"/>
              <a:t>Health &amp;</a:t>
            </a:r>
          </a:p>
          <a:p>
            <a:pPr>
              <a:spcAft>
                <a:spcPts val="600"/>
              </a:spcAft>
            </a:pPr>
            <a:r>
              <a:rPr lang="en-GB" sz="4000" b="1" dirty="0"/>
              <a:t>Wellbeing</a:t>
            </a:r>
          </a:p>
        </p:txBody>
      </p:sp>
      <p:pic>
        <p:nvPicPr>
          <p:cNvPr id="4" name="Picture 3" descr="A close up of a map&#10;&#10;Description automatically generated">
            <a:extLst>
              <a:ext uri="{FF2B5EF4-FFF2-40B4-BE49-F238E27FC236}">
                <a16:creationId xmlns:a16="http://schemas.microsoft.com/office/drawing/2014/main" id="{FC5FE5BB-D700-8046-BDE0-5B07AD781EC2}"/>
              </a:ext>
            </a:extLst>
          </p:cNvPr>
          <p:cNvPicPr>
            <a:picLocks noChangeAspect="1"/>
          </p:cNvPicPr>
          <p:nvPr/>
        </p:nvPicPr>
        <p:blipFill>
          <a:blip r:embed="rId3"/>
          <a:stretch>
            <a:fillRect/>
          </a:stretch>
        </p:blipFill>
        <p:spPr>
          <a:xfrm>
            <a:off x="2529792" y="29108"/>
            <a:ext cx="9585930" cy="5905123"/>
          </a:xfrm>
          <a:prstGeom prst="rect">
            <a:avLst/>
          </a:prstGeom>
        </p:spPr>
      </p:pic>
      <p:sp>
        <p:nvSpPr>
          <p:cNvPr id="12" name="Rectangle 11">
            <a:extLst>
              <a:ext uri="{FF2B5EF4-FFF2-40B4-BE49-F238E27FC236}">
                <a16:creationId xmlns:a16="http://schemas.microsoft.com/office/drawing/2014/main" id="{7B0B13C1-8819-F04A-85E8-20620F425028}"/>
              </a:ext>
            </a:extLst>
          </p:cNvPr>
          <p:cNvSpPr/>
          <p:nvPr/>
        </p:nvSpPr>
        <p:spPr>
          <a:xfrm>
            <a:off x="161152" y="3132657"/>
            <a:ext cx="2330254" cy="646331"/>
          </a:xfrm>
          <a:prstGeom prst="rect">
            <a:avLst/>
          </a:prstGeom>
        </p:spPr>
        <p:txBody>
          <a:bodyPr wrap="square">
            <a:spAutoFit/>
          </a:bodyPr>
          <a:lstStyle/>
          <a:p>
            <a:pPr algn="ctr"/>
            <a:r>
              <a:rPr lang="en-GB" b="1" dirty="0">
                <a:solidFill>
                  <a:srgbClr val="AF1E72"/>
                </a:solidFill>
                <a:latin typeface="Gotham"/>
              </a:rPr>
              <a:t>Primary Wellness travellers (11%)</a:t>
            </a:r>
            <a:endParaRPr lang="en-GB" b="1" dirty="0"/>
          </a:p>
        </p:txBody>
      </p:sp>
      <p:sp>
        <p:nvSpPr>
          <p:cNvPr id="13" name="Rectangle 12">
            <a:extLst>
              <a:ext uri="{FF2B5EF4-FFF2-40B4-BE49-F238E27FC236}">
                <a16:creationId xmlns:a16="http://schemas.microsoft.com/office/drawing/2014/main" id="{062B4C1A-48EC-464E-825E-A7B4B4AEE8EE}"/>
              </a:ext>
            </a:extLst>
          </p:cNvPr>
          <p:cNvSpPr/>
          <p:nvPr/>
        </p:nvSpPr>
        <p:spPr>
          <a:xfrm>
            <a:off x="189728" y="4210754"/>
            <a:ext cx="2330254" cy="646331"/>
          </a:xfrm>
          <a:prstGeom prst="rect">
            <a:avLst/>
          </a:prstGeom>
        </p:spPr>
        <p:txBody>
          <a:bodyPr wrap="square">
            <a:spAutoFit/>
          </a:bodyPr>
          <a:lstStyle/>
          <a:p>
            <a:pPr algn="ctr"/>
            <a:r>
              <a:rPr lang="en-GB" b="1" dirty="0">
                <a:solidFill>
                  <a:srgbClr val="AF1E72"/>
                </a:solidFill>
                <a:latin typeface="Gotham"/>
              </a:rPr>
              <a:t>Secondary Wellness travellers (89%)</a:t>
            </a:r>
            <a:endParaRPr lang="en-GB" b="1" dirty="0"/>
          </a:p>
        </p:txBody>
      </p:sp>
      <p:sp>
        <p:nvSpPr>
          <p:cNvPr id="6" name="TextBox 5">
            <a:extLst>
              <a:ext uri="{FF2B5EF4-FFF2-40B4-BE49-F238E27FC236}">
                <a16:creationId xmlns:a16="http://schemas.microsoft.com/office/drawing/2014/main" id="{EECC169F-9D84-624F-B5D3-3239E3933F72}"/>
              </a:ext>
            </a:extLst>
          </p:cNvPr>
          <p:cNvSpPr txBox="1"/>
          <p:nvPr/>
        </p:nvSpPr>
        <p:spPr>
          <a:xfrm>
            <a:off x="1138524" y="3667725"/>
            <a:ext cx="413896" cy="646331"/>
          </a:xfrm>
          <a:prstGeom prst="rect">
            <a:avLst/>
          </a:prstGeom>
          <a:noFill/>
        </p:spPr>
        <p:txBody>
          <a:bodyPr wrap="none" rtlCol="0">
            <a:spAutoFit/>
          </a:bodyPr>
          <a:lstStyle/>
          <a:p>
            <a:r>
              <a:rPr lang="en-GB" sz="3600" b="1" dirty="0"/>
              <a:t>+</a:t>
            </a:r>
          </a:p>
        </p:txBody>
      </p:sp>
      <p:sp>
        <p:nvSpPr>
          <p:cNvPr id="7" name="Rectangle 6">
            <a:extLst>
              <a:ext uri="{FF2B5EF4-FFF2-40B4-BE49-F238E27FC236}">
                <a16:creationId xmlns:a16="http://schemas.microsoft.com/office/drawing/2014/main" id="{584A166F-DB20-494E-A8EE-623B5C855178}"/>
              </a:ext>
            </a:extLst>
          </p:cNvPr>
          <p:cNvSpPr/>
          <p:nvPr/>
        </p:nvSpPr>
        <p:spPr>
          <a:xfrm>
            <a:off x="8603262" y="5564899"/>
            <a:ext cx="3610476" cy="369332"/>
          </a:xfrm>
          <a:prstGeom prst="rect">
            <a:avLst/>
          </a:prstGeom>
        </p:spPr>
        <p:txBody>
          <a:bodyPr wrap="none">
            <a:spAutoFit/>
          </a:bodyPr>
          <a:lstStyle/>
          <a:p>
            <a:r>
              <a:rPr lang="en-GB" dirty="0">
                <a:solidFill>
                  <a:srgbClr val="000000"/>
                </a:solidFill>
                <a:latin typeface="Open Sans"/>
              </a:rPr>
              <a:t>(Global Wellness Institute, 2022)</a:t>
            </a:r>
            <a:endParaRPr lang="en-GB" dirty="0"/>
          </a:p>
        </p:txBody>
      </p:sp>
    </p:spTree>
    <p:extLst>
      <p:ext uri="{BB962C8B-B14F-4D97-AF65-F5344CB8AC3E}">
        <p14:creationId xmlns:p14="http://schemas.microsoft.com/office/powerpoint/2010/main" val="16760246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idx="4294967295"/>
          </p:nvPr>
        </p:nvSpPr>
        <p:spPr>
          <a:xfrm>
            <a:off x="0" y="379413"/>
            <a:ext cx="6070600" cy="817562"/>
          </a:xfrm>
        </p:spPr>
        <p:txBody>
          <a:bodyPr vert="horz" lIns="51435" tIns="25718" rIns="51435" bIns="25718" rtlCol="0" anchor="ctr">
            <a:noAutofit/>
          </a:bodyPr>
          <a:lstStyle/>
          <a:p>
            <a:pPr algn="ctr">
              <a:lnSpc>
                <a:spcPct val="90000"/>
              </a:lnSpc>
            </a:pPr>
            <a:r>
              <a:rPr lang="en-US" sz="6000" b="1" dirty="0">
                <a:solidFill>
                  <a:srgbClr val="000000"/>
                </a:solidFill>
              </a:rPr>
              <a:t>Group Activity:</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4294967295"/>
          </p:nvPr>
        </p:nvSpPr>
        <p:spPr>
          <a:xfrm>
            <a:off x="7802563" y="1150938"/>
            <a:ext cx="4389437" cy="4556125"/>
          </a:xfrm>
        </p:spPr>
        <p:txBody>
          <a:bodyPr vert="horz" lIns="51435" tIns="25718" rIns="51435" bIns="25718" rtlCol="0" anchor="ctr">
            <a:normAutofit fontScale="62500" lnSpcReduction="20000"/>
          </a:bodyPr>
          <a:lstStyle/>
          <a:p>
            <a:pPr marL="385763" indent="-385763" algn="ctr">
              <a:buFont typeface="+mj-lt"/>
              <a:buAutoNum type="arabicPeriod"/>
            </a:pPr>
            <a:endParaRPr lang="en-GB" sz="4125" dirty="0"/>
          </a:p>
          <a:p>
            <a:pPr marL="385763" indent="-385763">
              <a:buFont typeface="+mj-lt"/>
              <a:buAutoNum type="arabicPeriod"/>
            </a:pPr>
            <a:endParaRPr lang="en-GB" sz="4125" dirty="0"/>
          </a:p>
          <a:p>
            <a:pPr marL="0" indent="0" algn="ctr">
              <a:buNone/>
            </a:pPr>
            <a:r>
              <a:rPr lang="en-US" sz="9600" dirty="0"/>
              <a:t>Why is Health and Wellbeing so important to the industry?</a:t>
            </a:r>
            <a:br>
              <a:rPr lang="en-US" sz="8800" dirty="0"/>
            </a:br>
            <a:endParaRPr lang="en-GB" sz="7200" dirty="0"/>
          </a:p>
          <a:p>
            <a:pPr marL="0" indent="0">
              <a:buNone/>
            </a:pPr>
            <a:endParaRPr lang="en-GB" sz="4050" dirty="0"/>
          </a:p>
          <a:p>
            <a:pPr marL="0" indent="0">
              <a:buNone/>
            </a:pPr>
            <a:endParaRPr lang="en-GB" sz="4050" dirty="0"/>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73030" y="1197761"/>
            <a:ext cx="7258840" cy="4083099"/>
          </a:xfrm>
          <a:prstGeom prst="ellipse">
            <a:avLst/>
          </a:prstGeom>
          <a:ln>
            <a:noFill/>
          </a:ln>
          <a:effectLst>
            <a:softEdge rad="112500"/>
          </a:effectLst>
        </p:spPr>
      </p:pic>
    </p:spTree>
    <p:extLst>
      <p:ext uri="{BB962C8B-B14F-4D97-AF65-F5344CB8AC3E}">
        <p14:creationId xmlns:p14="http://schemas.microsoft.com/office/powerpoint/2010/main" val="2769226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2152650" y="127354"/>
            <a:ext cx="7886700" cy="718608"/>
          </a:xfrm>
        </p:spPr>
        <p:txBody>
          <a:bodyPr/>
          <a:lstStyle/>
          <a:p>
            <a:pPr algn="ctr"/>
            <a:r>
              <a:rPr lang="en-GB"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24000" y="857250"/>
            <a:ext cx="9144000" cy="5143500"/>
          </a:xfrm>
          <a:prstGeom prst="ellipse">
            <a:avLst/>
          </a:prstGeom>
          <a:ln>
            <a:noFill/>
          </a:ln>
          <a:effectLst>
            <a:softEdge rad="112500"/>
          </a:effectLst>
        </p:spPr>
      </p:pic>
    </p:spTree>
    <p:extLst>
      <p:ext uri="{BB962C8B-B14F-4D97-AF65-F5344CB8AC3E}">
        <p14:creationId xmlns:p14="http://schemas.microsoft.com/office/powerpoint/2010/main" val="901971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5122" name="Picture 2" descr="Wellness_Tourism">
            <a:extLst>
              <a:ext uri="{FF2B5EF4-FFF2-40B4-BE49-F238E27FC236}">
                <a16:creationId xmlns:a16="http://schemas.microsoft.com/office/drawing/2014/main" id="{47F630F1-1384-41CC-8B30-D7C9F10D8809}"/>
              </a:ext>
            </a:extLst>
          </p:cNvPr>
          <p:cNvPicPr>
            <a:picLocks noChangeAspect="1" noChangeArrowheads="1"/>
          </p:cNvPicPr>
          <p:nvPr/>
        </p:nvPicPr>
        <p:blipFill>
          <a:blip r:embed="rId3">
            <a:alphaModFix amt="10000"/>
            <a:extLst>
              <a:ext uri="{28A0092B-C50C-407E-A947-70E740481C1C}">
                <a14:useLocalDpi xmlns:a14="http://schemas.microsoft.com/office/drawing/2010/main" val="0"/>
              </a:ext>
            </a:extLst>
          </a:blip>
          <a:srcRect/>
          <a:stretch>
            <a:fillRect/>
          </a:stretch>
        </p:blipFill>
        <p:spPr bwMode="auto">
          <a:xfrm>
            <a:off x="1680404" y="0"/>
            <a:ext cx="8822724" cy="5973941"/>
          </a:xfrm>
          <a:prstGeom prst="rect">
            <a:avLst/>
          </a:prstGeom>
          <a:noFill/>
          <a:extLst>
            <a:ext uri="{909E8E84-426E-40DD-AFC4-6F175D3DCCD1}">
              <a14:hiddenFill xmlns:a14="http://schemas.microsoft.com/office/drawing/2010/main">
                <a:solidFill>
                  <a:srgbClr val="FFFFFF"/>
                </a:solidFill>
              </a14:hiddenFill>
            </a:ext>
          </a:extLst>
        </p:spPr>
      </p:pic>
      <p:sp>
        <p:nvSpPr>
          <p:cNvPr id="8" name="Text Placeholder 7">
            <a:extLst>
              <a:ext uri="{FF2B5EF4-FFF2-40B4-BE49-F238E27FC236}">
                <a16:creationId xmlns:a16="http://schemas.microsoft.com/office/drawing/2014/main" id="{4AB7CF2D-EE68-427D-94C0-B30464F0940D}"/>
              </a:ext>
            </a:extLst>
          </p:cNvPr>
          <p:cNvSpPr>
            <a:spLocks noGrp="1"/>
          </p:cNvSpPr>
          <p:nvPr>
            <p:ph type="body" idx="1"/>
          </p:nvPr>
        </p:nvSpPr>
        <p:spPr>
          <a:xfrm>
            <a:off x="840318" y="668337"/>
            <a:ext cx="5158316" cy="823912"/>
          </a:xfrm>
        </p:spPr>
        <p:txBody>
          <a:bodyPr/>
          <a:lstStyle/>
          <a:p>
            <a:r>
              <a:rPr lang="en-GB" dirty="0"/>
              <a:t>Primary Wellness Tourism	</a:t>
            </a:r>
          </a:p>
        </p:txBody>
      </p:sp>
      <p:sp>
        <p:nvSpPr>
          <p:cNvPr id="9" name="Content Placeholder 8">
            <a:extLst>
              <a:ext uri="{FF2B5EF4-FFF2-40B4-BE49-F238E27FC236}">
                <a16:creationId xmlns:a16="http://schemas.microsoft.com/office/drawing/2014/main" id="{CE306753-0E71-496B-8AE7-83FCED80FEC5}"/>
              </a:ext>
            </a:extLst>
          </p:cNvPr>
          <p:cNvSpPr>
            <a:spLocks noGrp="1"/>
          </p:cNvSpPr>
          <p:nvPr>
            <p:ph sz="half" idx="2"/>
          </p:nvPr>
        </p:nvSpPr>
        <p:spPr>
          <a:xfrm>
            <a:off x="836083" y="1770289"/>
            <a:ext cx="5158316" cy="3684588"/>
          </a:xfrm>
        </p:spPr>
        <p:txBody>
          <a:bodyPr/>
          <a:lstStyle/>
          <a:p>
            <a:r>
              <a:rPr lang="en-GB" dirty="0"/>
              <a:t>Retreats</a:t>
            </a:r>
          </a:p>
          <a:p>
            <a:r>
              <a:rPr lang="en-GB" dirty="0"/>
              <a:t>Skiing </a:t>
            </a:r>
          </a:p>
          <a:p>
            <a:r>
              <a:rPr lang="en-GB" dirty="0"/>
              <a:t>Trekking holidays</a:t>
            </a:r>
          </a:p>
          <a:p>
            <a:r>
              <a:rPr lang="en-GB" dirty="0"/>
              <a:t>Spa resort packages</a:t>
            </a:r>
          </a:p>
          <a:p>
            <a:r>
              <a:rPr lang="en-GB" dirty="0"/>
              <a:t>Fitness</a:t>
            </a:r>
          </a:p>
          <a:p>
            <a:r>
              <a:rPr lang="en-GB" dirty="0"/>
              <a:t>Life coaching </a:t>
            </a:r>
          </a:p>
          <a:p>
            <a:r>
              <a:rPr lang="en-GB" dirty="0"/>
              <a:t>Seminars</a:t>
            </a:r>
          </a:p>
          <a:p>
            <a:endParaRPr lang="en-GB" dirty="0"/>
          </a:p>
          <a:p>
            <a:endParaRPr lang="en-GB" dirty="0"/>
          </a:p>
          <a:p>
            <a:endParaRPr lang="en-GB" dirty="0"/>
          </a:p>
          <a:p>
            <a:endParaRPr lang="en-GB" dirty="0"/>
          </a:p>
        </p:txBody>
      </p:sp>
      <p:sp>
        <p:nvSpPr>
          <p:cNvPr id="10" name="Text Placeholder 9">
            <a:extLst>
              <a:ext uri="{FF2B5EF4-FFF2-40B4-BE49-F238E27FC236}">
                <a16:creationId xmlns:a16="http://schemas.microsoft.com/office/drawing/2014/main" id="{006108E9-BA95-4526-8BE2-223378191EAF}"/>
              </a:ext>
            </a:extLst>
          </p:cNvPr>
          <p:cNvSpPr>
            <a:spLocks noGrp="1"/>
          </p:cNvSpPr>
          <p:nvPr>
            <p:ph type="body" sz="quarter" idx="3"/>
          </p:nvPr>
        </p:nvSpPr>
        <p:spPr>
          <a:xfrm>
            <a:off x="6193368" y="668337"/>
            <a:ext cx="5183717" cy="823912"/>
          </a:xfrm>
        </p:spPr>
        <p:txBody>
          <a:bodyPr/>
          <a:lstStyle/>
          <a:p>
            <a:r>
              <a:rPr lang="en-GB" dirty="0"/>
              <a:t>Secondary Wellness Tourism</a:t>
            </a:r>
          </a:p>
        </p:txBody>
      </p:sp>
      <p:sp>
        <p:nvSpPr>
          <p:cNvPr id="11" name="Content Placeholder 10">
            <a:extLst>
              <a:ext uri="{FF2B5EF4-FFF2-40B4-BE49-F238E27FC236}">
                <a16:creationId xmlns:a16="http://schemas.microsoft.com/office/drawing/2014/main" id="{1ECF95E1-6624-41ED-887E-08F9DBE1C6F1}"/>
              </a:ext>
            </a:extLst>
          </p:cNvPr>
          <p:cNvSpPr>
            <a:spLocks noGrp="1"/>
          </p:cNvSpPr>
          <p:nvPr>
            <p:ph sz="quarter" idx="4"/>
          </p:nvPr>
        </p:nvSpPr>
        <p:spPr>
          <a:xfrm>
            <a:off x="6172200" y="1770289"/>
            <a:ext cx="5183717" cy="3684588"/>
          </a:xfrm>
        </p:spPr>
        <p:txBody>
          <a:bodyPr/>
          <a:lstStyle/>
          <a:p>
            <a:r>
              <a:rPr lang="en-GB" dirty="0"/>
              <a:t>Massage</a:t>
            </a:r>
          </a:p>
          <a:p>
            <a:r>
              <a:rPr lang="en-GB" dirty="0"/>
              <a:t>Yoga class</a:t>
            </a:r>
          </a:p>
          <a:p>
            <a:r>
              <a:rPr lang="en-GB" dirty="0"/>
              <a:t>Hair and beauty therapies</a:t>
            </a:r>
          </a:p>
          <a:p>
            <a:r>
              <a:rPr lang="en-GB" dirty="0"/>
              <a:t>Gastronomy</a:t>
            </a:r>
          </a:p>
          <a:p>
            <a:r>
              <a:rPr lang="en-GB" dirty="0"/>
              <a:t>Fitness</a:t>
            </a:r>
          </a:p>
          <a:p>
            <a:r>
              <a:rPr lang="en-GB" dirty="0"/>
              <a:t>Spa days</a:t>
            </a:r>
          </a:p>
          <a:p>
            <a:r>
              <a:rPr lang="en-GB" dirty="0"/>
              <a:t>Hot springs</a:t>
            </a:r>
          </a:p>
          <a:p>
            <a:endParaRPr lang="en-GB" dirty="0"/>
          </a:p>
          <a:p>
            <a:endParaRPr lang="en-GB" dirty="0"/>
          </a:p>
          <a:p>
            <a:endParaRPr lang="en-GB" dirty="0"/>
          </a:p>
        </p:txBody>
      </p:sp>
    </p:spTree>
    <p:extLst>
      <p:ext uri="{BB962C8B-B14F-4D97-AF65-F5344CB8AC3E}">
        <p14:creationId xmlns:p14="http://schemas.microsoft.com/office/powerpoint/2010/main" val="14892657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4" name="Picture 3" descr="A screenshot of a social media post&#10;&#10;Description automatically generated">
            <a:extLst>
              <a:ext uri="{FF2B5EF4-FFF2-40B4-BE49-F238E27FC236}">
                <a16:creationId xmlns:a16="http://schemas.microsoft.com/office/drawing/2014/main" id="{DF66A9B5-AF8F-4841-AD39-AB70A7E72328}"/>
              </a:ext>
            </a:extLst>
          </p:cNvPr>
          <p:cNvPicPr>
            <a:picLocks noChangeAspect="1"/>
          </p:cNvPicPr>
          <p:nvPr/>
        </p:nvPicPr>
        <p:blipFill rotWithShape="1">
          <a:blip r:embed="rId3"/>
          <a:srcRect t="22777"/>
          <a:stretch/>
        </p:blipFill>
        <p:spPr>
          <a:xfrm>
            <a:off x="2007425" y="0"/>
            <a:ext cx="8163971" cy="5927271"/>
          </a:xfrm>
          <a:prstGeom prst="rect">
            <a:avLst/>
          </a:prstGeom>
        </p:spPr>
      </p:pic>
      <p:sp>
        <p:nvSpPr>
          <p:cNvPr id="7" name="TextBox 6">
            <a:extLst>
              <a:ext uri="{FF2B5EF4-FFF2-40B4-BE49-F238E27FC236}">
                <a16:creationId xmlns:a16="http://schemas.microsoft.com/office/drawing/2014/main" id="{DD3DC09A-AA3F-457D-A484-FEE86C50D742}"/>
              </a:ext>
            </a:extLst>
          </p:cNvPr>
          <p:cNvSpPr txBox="1"/>
          <p:nvPr/>
        </p:nvSpPr>
        <p:spPr>
          <a:xfrm rot="10800000" flipV="1">
            <a:off x="130628" y="4473266"/>
            <a:ext cx="3269795" cy="1154162"/>
          </a:xfrm>
          <a:prstGeom prst="rect">
            <a:avLst/>
          </a:prstGeom>
          <a:noFill/>
        </p:spPr>
        <p:txBody>
          <a:bodyPr wrap="square">
            <a:spAutoFit/>
          </a:bodyPr>
          <a:lstStyle/>
          <a:p>
            <a:pPr>
              <a:spcAft>
                <a:spcPts val="600"/>
              </a:spcAft>
            </a:pPr>
            <a:r>
              <a:rPr lang="en-GB" sz="3200" b="1" dirty="0"/>
              <a:t>Health &amp;</a:t>
            </a:r>
          </a:p>
          <a:p>
            <a:pPr>
              <a:spcAft>
                <a:spcPts val="600"/>
              </a:spcAft>
            </a:pPr>
            <a:r>
              <a:rPr lang="en-GB" sz="3200" b="1" dirty="0"/>
              <a:t>Wellbeing</a:t>
            </a:r>
          </a:p>
        </p:txBody>
      </p:sp>
    </p:spTree>
    <p:extLst>
      <p:ext uri="{BB962C8B-B14F-4D97-AF65-F5344CB8AC3E}">
        <p14:creationId xmlns:p14="http://schemas.microsoft.com/office/powerpoint/2010/main" val="41576007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4" name="Picture 3" descr="A screenshot of a cell phone&#10;&#10;Description automatically generated">
            <a:extLst>
              <a:ext uri="{FF2B5EF4-FFF2-40B4-BE49-F238E27FC236}">
                <a16:creationId xmlns:a16="http://schemas.microsoft.com/office/drawing/2014/main" id="{445250DE-1E52-8B45-BDF4-0D3E83A9CEB2}"/>
              </a:ext>
            </a:extLst>
          </p:cNvPr>
          <p:cNvPicPr>
            <a:picLocks noChangeAspect="1"/>
          </p:cNvPicPr>
          <p:nvPr/>
        </p:nvPicPr>
        <p:blipFill>
          <a:blip r:embed="rId3"/>
          <a:stretch>
            <a:fillRect/>
          </a:stretch>
        </p:blipFill>
        <p:spPr>
          <a:xfrm>
            <a:off x="2043016" y="113124"/>
            <a:ext cx="10050049" cy="5798462"/>
          </a:xfrm>
          <a:prstGeom prst="rect">
            <a:avLst/>
          </a:prstGeom>
        </p:spPr>
      </p:pic>
      <p:sp>
        <p:nvSpPr>
          <p:cNvPr id="3" name="TextBox 2">
            <a:extLst>
              <a:ext uri="{FF2B5EF4-FFF2-40B4-BE49-F238E27FC236}">
                <a16:creationId xmlns:a16="http://schemas.microsoft.com/office/drawing/2014/main" id="{43A21D6A-3CDD-2948-BDA4-2FA7A487E305}"/>
              </a:ext>
            </a:extLst>
          </p:cNvPr>
          <p:cNvSpPr txBox="1"/>
          <p:nvPr/>
        </p:nvSpPr>
        <p:spPr>
          <a:xfrm>
            <a:off x="98935" y="113124"/>
            <a:ext cx="2322431" cy="1400383"/>
          </a:xfrm>
          <a:prstGeom prst="rect">
            <a:avLst/>
          </a:prstGeom>
          <a:noFill/>
        </p:spPr>
        <p:txBody>
          <a:bodyPr wrap="none" rtlCol="0">
            <a:spAutoFit/>
          </a:bodyPr>
          <a:lstStyle/>
          <a:p>
            <a:pPr>
              <a:spcAft>
                <a:spcPts val="600"/>
              </a:spcAft>
            </a:pPr>
            <a:r>
              <a:rPr lang="en-GB" sz="4000" b="1" dirty="0"/>
              <a:t>Health &amp;</a:t>
            </a:r>
          </a:p>
          <a:p>
            <a:pPr>
              <a:spcAft>
                <a:spcPts val="600"/>
              </a:spcAft>
            </a:pPr>
            <a:r>
              <a:rPr lang="en-GB" sz="4000" b="1" dirty="0"/>
              <a:t>Wellbeing</a:t>
            </a:r>
          </a:p>
        </p:txBody>
      </p:sp>
      <p:sp>
        <p:nvSpPr>
          <p:cNvPr id="6" name="Rectangle 5">
            <a:extLst>
              <a:ext uri="{FF2B5EF4-FFF2-40B4-BE49-F238E27FC236}">
                <a16:creationId xmlns:a16="http://schemas.microsoft.com/office/drawing/2014/main" id="{F8B6938D-C31E-8647-94B7-A63ABDB4319E}"/>
              </a:ext>
            </a:extLst>
          </p:cNvPr>
          <p:cNvSpPr/>
          <p:nvPr/>
        </p:nvSpPr>
        <p:spPr>
          <a:xfrm>
            <a:off x="8514322" y="5602174"/>
            <a:ext cx="3236079" cy="369332"/>
          </a:xfrm>
          <a:prstGeom prst="rect">
            <a:avLst/>
          </a:prstGeom>
        </p:spPr>
        <p:txBody>
          <a:bodyPr wrap="none">
            <a:spAutoFit/>
          </a:bodyPr>
          <a:lstStyle/>
          <a:p>
            <a:r>
              <a:rPr lang="en-GB" dirty="0">
                <a:solidFill>
                  <a:srgbClr val="000000"/>
                </a:solidFill>
                <a:latin typeface="Open Sans"/>
              </a:rPr>
              <a:t>(Global Wellness Institute, 2018)</a:t>
            </a:r>
            <a:endParaRPr lang="en-GB" dirty="0"/>
          </a:p>
        </p:txBody>
      </p:sp>
    </p:spTree>
    <p:extLst>
      <p:ext uri="{BB962C8B-B14F-4D97-AF65-F5344CB8AC3E}">
        <p14:creationId xmlns:p14="http://schemas.microsoft.com/office/powerpoint/2010/main" val="8871989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A21D6A-3CDD-2948-BDA4-2FA7A487E305}"/>
              </a:ext>
            </a:extLst>
          </p:cNvPr>
          <p:cNvSpPr txBox="1"/>
          <p:nvPr/>
        </p:nvSpPr>
        <p:spPr>
          <a:xfrm>
            <a:off x="7735863" y="3269772"/>
            <a:ext cx="3521122" cy="1286354"/>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3200" b="1" kern="1200" dirty="0">
                <a:solidFill>
                  <a:schemeClr val="bg1"/>
                </a:solidFill>
                <a:latin typeface="+mj-lt"/>
                <a:ea typeface="+mj-ea"/>
                <a:cs typeface="+mj-cs"/>
              </a:rPr>
              <a:t>Health &amp; Wellbeing </a:t>
            </a:r>
          </a:p>
          <a:p>
            <a:pPr algn="r" defTabSz="914400">
              <a:lnSpc>
                <a:spcPct val="90000"/>
              </a:lnSpc>
              <a:spcBef>
                <a:spcPct val="0"/>
              </a:spcBef>
              <a:spcAft>
                <a:spcPts val="600"/>
              </a:spcAft>
            </a:pPr>
            <a:r>
              <a:rPr lang="en-US" sz="3200" b="1" dirty="0">
                <a:solidFill>
                  <a:schemeClr val="bg1"/>
                </a:solidFill>
                <a:latin typeface="+mj-lt"/>
                <a:ea typeface="+mj-ea"/>
                <a:cs typeface="+mj-cs"/>
              </a:rPr>
              <a:t>Trends</a:t>
            </a:r>
            <a:endParaRPr lang="en-US" sz="3200" b="1" kern="1200" dirty="0">
              <a:solidFill>
                <a:schemeClr val="tx1"/>
              </a:solidFill>
              <a:latin typeface="+mj-lt"/>
              <a:ea typeface="+mj-ea"/>
              <a:cs typeface="+mj-cs"/>
            </a:endParaRPr>
          </a:p>
        </p:txBody>
      </p:sp>
      <p:pic>
        <p:nvPicPr>
          <p:cNvPr id="3078" name="Picture 6" descr="See the source image">
            <a:extLst>
              <a:ext uri="{FF2B5EF4-FFF2-40B4-BE49-F238E27FC236}">
                <a16:creationId xmlns:a16="http://schemas.microsoft.com/office/drawing/2014/main" id="{25A14EB9-0B0C-484C-990D-9A7D1342C5B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0313" y="742789"/>
            <a:ext cx="842722" cy="63204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A close-up of a shower head&#10;&#10;Description automatically generated with low confidence">
            <a:extLst>
              <a:ext uri="{FF2B5EF4-FFF2-40B4-BE49-F238E27FC236}">
                <a16:creationId xmlns:a16="http://schemas.microsoft.com/office/drawing/2014/main" id="{1DFBE608-7ED5-42F2-B5F3-6A1C91B9989B}"/>
              </a:ext>
            </a:extLst>
          </p:cNvPr>
          <p:cNvPicPr>
            <a:picLocks noChangeAspect="1"/>
          </p:cNvPicPr>
          <p:nvPr/>
        </p:nvPicPr>
        <p:blipFill>
          <a:blip r:embed="rId4"/>
          <a:stretch>
            <a:fillRect/>
          </a:stretch>
        </p:blipFill>
        <p:spPr>
          <a:xfrm>
            <a:off x="5182013" y="186246"/>
            <a:ext cx="1130087" cy="1130087"/>
          </a:xfrm>
          <a:prstGeom prst="rect">
            <a:avLst/>
          </a:prstGeom>
        </p:spPr>
      </p:pic>
      <p:pic>
        <p:nvPicPr>
          <p:cNvPr id="3076" name="Picture 4">
            <a:extLst>
              <a:ext uri="{FF2B5EF4-FFF2-40B4-BE49-F238E27FC236}">
                <a16:creationId xmlns:a16="http://schemas.microsoft.com/office/drawing/2014/main" id="{1F75F0C4-91C2-49E9-A4CB-86D3A90C879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3149767" y="1632106"/>
            <a:ext cx="1602092" cy="106939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Text&#10;&#10;Description automatically generated">
            <a:extLst>
              <a:ext uri="{FF2B5EF4-FFF2-40B4-BE49-F238E27FC236}">
                <a16:creationId xmlns:a16="http://schemas.microsoft.com/office/drawing/2014/main" id="{5A1730F3-41F3-42AA-B527-2C609269D002}"/>
              </a:ext>
            </a:extLst>
          </p:cNvPr>
          <p:cNvPicPr>
            <a:picLocks noChangeAspect="1"/>
          </p:cNvPicPr>
          <p:nvPr/>
        </p:nvPicPr>
        <p:blipFill>
          <a:blip r:embed="rId6"/>
          <a:stretch>
            <a:fillRect/>
          </a:stretch>
        </p:blipFill>
        <p:spPr>
          <a:xfrm>
            <a:off x="7725353" y="809886"/>
            <a:ext cx="3716019" cy="1848719"/>
          </a:xfrm>
          <a:prstGeom prst="rect">
            <a:avLst/>
          </a:prstGeom>
        </p:spPr>
      </p:pic>
      <p:pic>
        <p:nvPicPr>
          <p:cNvPr id="3074" name="Picture 2" descr="See the source image">
            <a:extLst>
              <a:ext uri="{FF2B5EF4-FFF2-40B4-BE49-F238E27FC236}">
                <a16:creationId xmlns:a16="http://schemas.microsoft.com/office/drawing/2014/main" id="{5C783F43-50ED-43B6-8ECB-31AAF66CE997}"/>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786047" y="3060566"/>
            <a:ext cx="2032216" cy="304451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55353F7A-14CF-448C-8A86-1A03E39B2E69}"/>
              </a:ext>
            </a:extLst>
          </p:cNvPr>
          <p:cNvPicPr>
            <a:picLocks noChangeAspect="1"/>
          </p:cNvPicPr>
          <p:nvPr/>
        </p:nvPicPr>
        <p:blipFill>
          <a:blip r:embed="rId8"/>
          <a:stretch>
            <a:fillRect/>
          </a:stretch>
        </p:blipFill>
        <p:spPr>
          <a:xfrm>
            <a:off x="4410045" y="2979485"/>
            <a:ext cx="2864590" cy="1611332"/>
          </a:xfrm>
          <a:prstGeom prst="rect">
            <a:avLst/>
          </a:prstGeom>
        </p:spPr>
      </p:pic>
      <p:sp>
        <p:nvSpPr>
          <p:cNvPr id="4" name="TextBox 3">
            <a:extLst>
              <a:ext uri="{FF2B5EF4-FFF2-40B4-BE49-F238E27FC236}">
                <a16:creationId xmlns:a16="http://schemas.microsoft.com/office/drawing/2014/main" id="{E7A9653D-3DD7-0D4E-B483-68112FABC1D1}"/>
              </a:ext>
            </a:extLst>
          </p:cNvPr>
          <p:cNvSpPr txBox="1"/>
          <p:nvPr/>
        </p:nvSpPr>
        <p:spPr>
          <a:xfrm>
            <a:off x="7855297" y="3153048"/>
            <a:ext cx="3706577" cy="3061485"/>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a:t>(Lo, 2019).</a:t>
            </a:r>
          </a:p>
        </p:txBody>
      </p:sp>
      <p:sp>
        <p:nvSpPr>
          <p:cNvPr id="68" name="TextBox 67">
            <a:extLst>
              <a:ext uri="{FF2B5EF4-FFF2-40B4-BE49-F238E27FC236}">
                <a16:creationId xmlns:a16="http://schemas.microsoft.com/office/drawing/2014/main" id="{A469DE64-F3ED-4EC5-9671-BDA15D1931A9}"/>
              </a:ext>
            </a:extLst>
          </p:cNvPr>
          <p:cNvSpPr txBox="1"/>
          <p:nvPr/>
        </p:nvSpPr>
        <p:spPr>
          <a:xfrm>
            <a:off x="4807297" y="5000675"/>
            <a:ext cx="6096000" cy="923330"/>
          </a:xfrm>
          <a:prstGeom prst="rect">
            <a:avLst/>
          </a:prstGeom>
          <a:noFill/>
        </p:spPr>
        <p:txBody>
          <a:bodyPr wrap="square">
            <a:spAutoFit/>
          </a:bodyPr>
          <a:lstStyle/>
          <a:p>
            <a:r>
              <a:rPr lang="en-GB" dirty="0">
                <a:solidFill>
                  <a:schemeClr val="accent1"/>
                </a:solidFill>
              </a:rPr>
              <a:t>https://www.mckinsey.com/Videos/video?vid=6263845830001&amp;plyrid=HkOJqCPWdb&amp;aid=30A7D578-FE69-4F44-932B-E8A056C786A8</a:t>
            </a:r>
          </a:p>
        </p:txBody>
      </p:sp>
    </p:spTree>
    <p:extLst>
      <p:ext uri="{BB962C8B-B14F-4D97-AF65-F5344CB8AC3E}">
        <p14:creationId xmlns:p14="http://schemas.microsoft.com/office/powerpoint/2010/main" val="3696878967"/>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idx="4294967295"/>
          </p:nvPr>
        </p:nvSpPr>
        <p:spPr>
          <a:xfrm>
            <a:off x="0" y="379413"/>
            <a:ext cx="6070600" cy="817562"/>
          </a:xfrm>
        </p:spPr>
        <p:txBody>
          <a:bodyPr vert="horz" lIns="51435" tIns="25718" rIns="51435" bIns="25718" rtlCol="0" anchor="ctr">
            <a:noAutofit/>
          </a:bodyPr>
          <a:lstStyle/>
          <a:p>
            <a:pPr algn="ctr">
              <a:lnSpc>
                <a:spcPct val="90000"/>
              </a:lnSpc>
            </a:pPr>
            <a:r>
              <a:rPr lang="en-US" sz="6000" b="1" dirty="0">
                <a:solidFill>
                  <a:srgbClr val="000000"/>
                </a:solidFill>
              </a:rPr>
              <a:t>Group Activity:</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4294967295"/>
          </p:nvPr>
        </p:nvSpPr>
        <p:spPr>
          <a:xfrm>
            <a:off x="7802563" y="1150938"/>
            <a:ext cx="4389437" cy="4556125"/>
          </a:xfrm>
        </p:spPr>
        <p:txBody>
          <a:bodyPr vert="horz" lIns="51435" tIns="25718" rIns="51435" bIns="25718" rtlCol="0" anchor="ctr">
            <a:normAutofit fontScale="47500" lnSpcReduction="20000"/>
          </a:bodyPr>
          <a:lstStyle/>
          <a:p>
            <a:pPr marL="385763" indent="-385763" algn="ctr">
              <a:buFont typeface="+mj-lt"/>
              <a:buAutoNum type="arabicPeriod"/>
            </a:pPr>
            <a:endParaRPr lang="en-GB" sz="4125" dirty="0"/>
          </a:p>
          <a:p>
            <a:pPr marL="385763" indent="-385763">
              <a:buFont typeface="+mj-lt"/>
              <a:buAutoNum type="arabicPeriod"/>
            </a:pPr>
            <a:endParaRPr lang="en-GB" sz="4125" dirty="0"/>
          </a:p>
          <a:p>
            <a:pPr marL="0" indent="0" algn="ctr">
              <a:buNone/>
            </a:pPr>
            <a:r>
              <a:rPr lang="en-US" sz="9600" dirty="0"/>
              <a:t>Identify some wellness trends</a:t>
            </a:r>
            <a:br>
              <a:rPr lang="en-US" sz="9600" dirty="0"/>
            </a:br>
            <a:br>
              <a:rPr lang="en-US" sz="9600" dirty="0"/>
            </a:br>
            <a:r>
              <a:rPr lang="en-US" sz="9600" dirty="0"/>
              <a:t>How do hotels apply health and wellbeing?</a:t>
            </a:r>
            <a:br>
              <a:rPr lang="en-GB" sz="9600" dirty="0"/>
            </a:br>
            <a:br>
              <a:rPr lang="en-US" sz="8800" dirty="0"/>
            </a:br>
            <a:endParaRPr lang="en-GB" sz="7200" dirty="0"/>
          </a:p>
          <a:p>
            <a:pPr marL="0" indent="0">
              <a:buNone/>
            </a:pPr>
            <a:endParaRPr lang="en-GB" sz="4050" dirty="0"/>
          </a:p>
          <a:p>
            <a:pPr marL="0" indent="0">
              <a:buNone/>
            </a:pPr>
            <a:endParaRPr lang="en-GB" sz="4050" dirty="0"/>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73030" y="1197761"/>
            <a:ext cx="7258840" cy="4083099"/>
          </a:xfrm>
          <a:prstGeom prst="ellipse">
            <a:avLst/>
          </a:prstGeom>
          <a:ln>
            <a:noFill/>
          </a:ln>
          <a:effectLst>
            <a:softEdge rad="112500"/>
          </a:effectLst>
        </p:spPr>
      </p:pic>
    </p:spTree>
    <p:extLst>
      <p:ext uri="{BB962C8B-B14F-4D97-AF65-F5344CB8AC3E}">
        <p14:creationId xmlns:p14="http://schemas.microsoft.com/office/powerpoint/2010/main" val="2314952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381C79-CFC8-4AB9-81A8-09D901B09255}"/>
              </a:ext>
            </a:extLst>
          </p:cNvPr>
          <p:cNvSpPr>
            <a:spLocks noGrp="1"/>
          </p:cNvSpPr>
          <p:nvPr>
            <p:ph type="title"/>
          </p:nvPr>
        </p:nvSpPr>
        <p:spPr/>
        <p:txBody>
          <a:bodyPr/>
          <a:lstStyle/>
          <a:p>
            <a:pPr algn="ctr"/>
            <a:r>
              <a:rPr lang="en-GB" sz="4000" b="1" i="0" dirty="0">
                <a:solidFill>
                  <a:srgbClr val="000000"/>
                </a:solidFill>
                <a:effectLst/>
              </a:rPr>
              <a:t>The 20 most popular wellness trends for you to try</a:t>
            </a:r>
            <a:br>
              <a:rPr lang="en-GB" b="1" i="0" dirty="0">
                <a:solidFill>
                  <a:srgbClr val="000000"/>
                </a:solidFill>
                <a:effectLst/>
                <a:latin typeface="Ivar Headline"/>
              </a:rPr>
            </a:br>
            <a:endParaRPr lang="en-GB" dirty="0"/>
          </a:p>
        </p:txBody>
      </p:sp>
      <p:sp>
        <p:nvSpPr>
          <p:cNvPr id="5" name="Content Placeholder 4">
            <a:extLst>
              <a:ext uri="{FF2B5EF4-FFF2-40B4-BE49-F238E27FC236}">
                <a16:creationId xmlns:a16="http://schemas.microsoft.com/office/drawing/2014/main" id="{E67D19E7-5254-4E45-BF13-55D77B3A9E08}"/>
              </a:ext>
            </a:extLst>
          </p:cNvPr>
          <p:cNvSpPr>
            <a:spLocks noGrp="1"/>
          </p:cNvSpPr>
          <p:nvPr>
            <p:ph sz="half" idx="1"/>
          </p:nvPr>
        </p:nvSpPr>
        <p:spPr/>
        <p:txBody>
          <a:bodyPr/>
          <a:lstStyle/>
          <a:p>
            <a:r>
              <a:rPr lang="en-GB" sz="1800" dirty="0"/>
              <a:t>Touchless Spas</a:t>
            </a:r>
          </a:p>
          <a:p>
            <a:r>
              <a:rPr lang="en-GB" sz="1800" dirty="0"/>
              <a:t>Virtual Fitness</a:t>
            </a:r>
          </a:p>
          <a:p>
            <a:r>
              <a:rPr lang="en-GB" sz="1800" dirty="0"/>
              <a:t>Immune Health</a:t>
            </a:r>
          </a:p>
          <a:p>
            <a:r>
              <a:rPr lang="en-GB" sz="1800" dirty="0"/>
              <a:t>Breathwork</a:t>
            </a:r>
          </a:p>
          <a:p>
            <a:r>
              <a:rPr lang="en-GB" sz="1800" dirty="0"/>
              <a:t>Mindful eating</a:t>
            </a:r>
          </a:p>
          <a:p>
            <a:r>
              <a:rPr lang="en-GB" sz="1800" dirty="0"/>
              <a:t>Sleep hygiene</a:t>
            </a:r>
          </a:p>
          <a:p>
            <a:r>
              <a:rPr lang="en-GB" sz="1800" dirty="0"/>
              <a:t>Upcycling food</a:t>
            </a:r>
          </a:p>
          <a:p>
            <a:r>
              <a:rPr lang="en-GB" sz="1800" dirty="0"/>
              <a:t>Functional foods</a:t>
            </a:r>
          </a:p>
          <a:p>
            <a:r>
              <a:rPr lang="en-GB" sz="1800" dirty="0"/>
              <a:t>Mental fitness</a:t>
            </a:r>
          </a:p>
          <a:p>
            <a:r>
              <a:rPr lang="en-GB" sz="1800" dirty="0"/>
              <a:t>Mediation Apps</a:t>
            </a:r>
          </a:p>
          <a:p>
            <a:endParaRPr lang="en-GB" sz="1800" dirty="0"/>
          </a:p>
          <a:p>
            <a:pPr marL="0" indent="0">
              <a:buNone/>
            </a:pPr>
            <a:endParaRPr lang="en-GB" sz="1800" dirty="0"/>
          </a:p>
        </p:txBody>
      </p:sp>
      <p:sp>
        <p:nvSpPr>
          <p:cNvPr id="6" name="Content Placeholder 5">
            <a:extLst>
              <a:ext uri="{FF2B5EF4-FFF2-40B4-BE49-F238E27FC236}">
                <a16:creationId xmlns:a16="http://schemas.microsoft.com/office/drawing/2014/main" id="{8D11B5DE-83A5-4A7E-B645-A374F2AED68F}"/>
              </a:ext>
            </a:extLst>
          </p:cNvPr>
          <p:cNvSpPr>
            <a:spLocks noGrp="1"/>
          </p:cNvSpPr>
          <p:nvPr>
            <p:ph sz="half" idx="2"/>
          </p:nvPr>
        </p:nvSpPr>
        <p:spPr/>
        <p:txBody>
          <a:bodyPr/>
          <a:lstStyle/>
          <a:p>
            <a:r>
              <a:rPr lang="en-GB" sz="1800" dirty="0"/>
              <a:t>Virtual Hangouts</a:t>
            </a:r>
          </a:p>
          <a:p>
            <a:r>
              <a:rPr lang="en-GB" sz="1800" dirty="0"/>
              <a:t>Outdoor activities</a:t>
            </a:r>
          </a:p>
          <a:p>
            <a:r>
              <a:rPr lang="en-GB" sz="1800" dirty="0"/>
              <a:t>Tracking stress</a:t>
            </a:r>
          </a:p>
          <a:p>
            <a:r>
              <a:rPr lang="en-GB" sz="1800" dirty="0"/>
              <a:t>Digital healthcare</a:t>
            </a:r>
          </a:p>
          <a:p>
            <a:r>
              <a:rPr lang="en-GB" sz="1800" dirty="0"/>
              <a:t>Adaptogens</a:t>
            </a:r>
          </a:p>
          <a:p>
            <a:r>
              <a:rPr lang="en-GB" sz="1800" dirty="0"/>
              <a:t>Cooking</a:t>
            </a:r>
          </a:p>
          <a:p>
            <a:r>
              <a:rPr lang="en-GB" sz="1800" dirty="0"/>
              <a:t>Gentler workouts</a:t>
            </a:r>
          </a:p>
          <a:p>
            <a:r>
              <a:rPr lang="en-GB" sz="1800" dirty="0"/>
              <a:t>Decluttering and decorating</a:t>
            </a:r>
          </a:p>
          <a:p>
            <a:r>
              <a:rPr lang="en-GB" sz="1800" dirty="0"/>
              <a:t>Travel</a:t>
            </a:r>
          </a:p>
          <a:p>
            <a:r>
              <a:rPr lang="en-GB" sz="1800" dirty="0"/>
              <a:t>Financial wellness</a:t>
            </a:r>
          </a:p>
          <a:p>
            <a:endParaRPr lang="en-GB" dirty="0"/>
          </a:p>
        </p:txBody>
      </p:sp>
    </p:spTree>
    <p:extLst>
      <p:ext uri="{BB962C8B-B14F-4D97-AF65-F5344CB8AC3E}">
        <p14:creationId xmlns:p14="http://schemas.microsoft.com/office/powerpoint/2010/main" val="34716687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See the source image">
            <a:extLst>
              <a:ext uri="{FF2B5EF4-FFF2-40B4-BE49-F238E27FC236}">
                <a16:creationId xmlns:a16="http://schemas.microsoft.com/office/drawing/2014/main" id="{A4D284DE-37F1-4282-9430-D249C6AECF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8800" y="67962"/>
            <a:ext cx="8428338" cy="56217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2431051-D302-4597-B3DA-DF960960FA2E}"/>
              </a:ext>
            </a:extLst>
          </p:cNvPr>
          <p:cNvSpPr txBox="1"/>
          <p:nvPr/>
        </p:nvSpPr>
        <p:spPr>
          <a:xfrm>
            <a:off x="10426262" y="5602014"/>
            <a:ext cx="1608083" cy="276999"/>
          </a:xfrm>
          <a:prstGeom prst="rect">
            <a:avLst/>
          </a:prstGeom>
          <a:noFill/>
        </p:spPr>
        <p:txBody>
          <a:bodyPr wrap="square" rtlCol="0">
            <a:spAutoFit/>
          </a:bodyPr>
          <a:lstStyle/>
          <a:p>
            <a:r>
              <a:rPr lang="en-GB" sz="1200" dirty="0">
                <a:latin typeface="+mj-lt"/>
              </a:rPr>
              <a:t>(Bing Images, 2022)</a:t>
            </a:r>
          </a:p>
        </p:txBody>
      </p:sp>
    </p:spTree>
    <p:extLst>
      <p:ext uri="{BB962C8B-B14F-4D97-AF65-F5344CB8AC3E}">
        <p14:creationId xmlns:p14="http://schemas.microsoft.com/office/powerpoint/2010/main" val="21530039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E8A28-63B9-443A-924E-8A430C4AE5A1}"/>
              </a:ext>
            </a:extLst>
          </p:cNvPr>
          <p:cNvSpPr>
            <a:spLocks noGrp="1"/>
          </p:cNvSpPr>
          <p:nvPr>
            <p:ph type="title"/>
          </p:nvPr>
        </p:nvSpPr>
        <p:spPr>
          <a:xfrm>
            <a:off x="7925496" y="3983473"/>
            <a:ext cx="8540852" cy="657538"/>
          </a:xfrm>
        </p:spPr>
        <p:txBody>
          <a:bodyPr>
            <a:normAutofit fontScale="90000"/>
          </a:bodyPr>
          <a:lstStyle/>
          <a:p>
            <a:r>
              <a:rPr lang="en-GB" sz="3200" dirty="0"/>
              <a:t>Five feet to fitness</a:t>
            </a:r>
            <a:br>
              <a:rPr lang="en-GB" sz="3200" dirty="0"/>
            </a:br>
            <a:r>
              <a:rPr lang="en-GB" sz="3200" dirty="0"/>
              <a:t>@ the Hilton</a:t>
            </a:r>
          </a:p>
        </p:txBody>
      </p:sp>
      <p:pic>
        <p:nvPicPr>
          <p:cNvPr id="4" name="Online Media 3">
            <a:hlinkClick r:id="" action="ppaction://media"/>
            <a:extLst>
              <a:ext uri="{FF2B5EF4-FFF2-40B4-BE49-F238E27FC236}">
                <a16:creationId xmlns:a16="http://schemas.microsoft.com/office/drawing/2014/main" id="{53ED2BCD-AC2A-4920-A9F7-E814F15501A1}"/>
              </a:ext>
            </a:extLst>
          </p:cNvPr>
          <p:cNvPicPr>
            <a:picLocks noGrp="1" noRot="1" noChangeAspect="1"/>
          </p:cNvPicPr>
          <p:nvPr>
            <p:ph idx="1"/>
            <a:videoFile r:link="rId1"/>
          </p:nvPr>
        </p:nvPicPr>
        <p:blipFill>
          <a:blip r:embed="rId4"/>
          <a:stretch>
            <a:fillRect/>
          </a:stretch>
        </p:blipFill>
        <p:spPr>
          <a:xfrm>
            <a:off x="115990" y="122332"/>
            <a:ext cx="7687725" cy="5764901"/>
          </a:xfrm>
          <a:prstGeom prst="rect">
            <a:avLst/>
          </a:prstGeom>
        </p:spPr>
      </p:pic>
      <p:sp>
        <p:nvSpPr>
          <p:cNvPr id="12" name="Rectangle 11">
            <a:extLst>
              <a:ext uri="{FF2B5EF4-FFF2-40B4-BE49-F238E27FC236}">
                <a16:creationId xmlns:a16="http://schemas.microsoft.com/office/drawing/2014/main" id="{CC67249C-2D62-4532-8E9C-CAD77D729783}"/>
              </a:ext>
            </a:extLst>
          </p:cNvPr>
          <p:cNvSpPr/>
          <p:nvPr/>
        </p:nvSpPr>
        <p:spPr>
          <a:xfrm>
            <a:off x="7925496" y="4849949"/>
            <a:ext cx="4150514" cy="923330"/>
          </a:xfrm>
          <a:prstGeom prst="rect">
            <a:avLst/>
          </a:prstGeom>
        </p:spPr>
        <p:txBody>
          <a:bodyPr wrap="square">
            <a:spAutoFit/>
          </a:bodyPr>
          <a:lstStyle/>
          <a:p>
            <a:pPr algn="just"/>
            <a:r>
              <a:rPr lang="en-GB" dirty="0"/>
              <a:t>Hilton Hotels are moving in another direction — incorporating equipment for fitness into their rooms and offerings.</a:t>
            </a:r>
          </a:p>
        </p:txBody>
      </p:sp>
      <p:pic>
        <p:nvPicPr>
          <p:cNvPr id="6" name="Picture 5" descr="A black sign with white text&#10;&#10;Description automatically generated">
            <a:extLst>
              <a:ext uri="{FF2B5EF4-FFF2-40B4-BE49-F238E27FC236}">
                <a16:creationId xmlns:a16="http://schemas.microsoft.com/office/drawing/2014/main" id="{D2192276-0FB8-D44F-A3D3-E421CAE582F6}"/>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9393314" y="125903"/>
            <a:ext cx="2561317" cy="1950870"/>
          </a:xfrm>
          <a:prstGeom prst="rect">
            <a:avLst/>
          </a:prstGeom>
        </p:spPr>
      </p:pic>
    </p:spTree>
    <p:extLst>
      <p:ext uri="{BB962C8B-B14F-4D97-AF65-F5344CB8AC3E}">
        <p14:creationId xmlns:p14="http://schemas.microsoft.com/office/powerpoint/2010/main" val="4212250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display="0">
                  <p:stCondLst>
                    <p:cond delay="indefinite"/>
                  </p:stCondLst>
                </p:cTn>
                <p:tgtEl>
                  <p:spTgt spid="4"/>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1944E84-F5B1-5D4A-A70F-FACA1B3046FF}"/>
              </a:ext>
            </a:extLst>
          </p:cNvPr>
          <p:cNvPicPr>
            <a:picLocks noChangeAspect="1"/>
          </p:cNvPicPr>
          <p:nvPr/>
        </p:nvPicPr>
        <p:blipFill>
          <a:blip r:embed="rId3"/>
          <a:stretch>
            <a:fillRect/>
          </a:stretch>
        </p:blipFill>
        <p:spPr>
          <a:xfrm>
            <a:off x="509644" y="3705490"/>
            <a:ext cx="2064207" cy="2064207"/>
          </a:xfrm>
          <a:prstGeom prst="rect">
            <a:avLst/>
          </a:prstGeom>
        </p:spPr>
      </p:pic>
      <p:sp>
        <p:nvSpPr>
          <p:cNvPr id="3" name="TextBox 2">
            <a:extLst>
              <a:ext uri="{FF2B5EF4-FFF2-40B4-BE49-F238E27FC236}">
                <a16:creationId xmlns:a16="http://schemas.microsoft.com/office/drawing/2014/main" id="{43A21D6A-3CDD-2948-BDA4-2FA7A487E305}"/>
              </a:ext>
            </a:extLst>
          </p:cNvPr>
          <p:cNvSpPr txBox="1"/>
          <p:nvPr/>
        </p:nvSpPr>
        <p:spPr>
          <a:xfrm>
            <a:off x="3110383" y="60734"/>
            <a:ext cx="9136797" cy="707886"/>
          </a:xfrm>
          <a:prstGeom prst="rect">
            <a:avLst/>
          </a:prstGeom>
          <a:noFill/>
        </p:spPr>
        <p:txBody>
          <a:bodyPr wrap="none" rtlCol="0">
            <a:spAutoFit/>
          </a:bodyPr>
          <a:lstStyle/>
          <a:p>
            <a:pPr>
              <a:spcAft>
                <a:spcPts val="600"/>
              </a:spcAft>
            </a:pPr>
            <a:r>
              <a:rPr lang="en-GB" sz="4000" b="1" dirty="0"/>
              <a:t>Health &amp; Wellbeing – The Science of Sleep</a:t>
            </a:r>
          </a:p>
        </p:txBody>
      </p:sp>
      <p:sp>
        <p:nvSpPr>
          <p:cNvPr id="2" name="Rectangle 1">
            <a:extLst>
              <a:ext uri="{FF2B5EF4-FFF2-40B4-BE49-F238E27FC236}">
                <a16:creationId xmlns:a16="http://schemas.microsoft.com/office/drawing/2014/main" id="{047B6969-40D2-FE47-A3A1-8960E028F4F0}"/>
              </a:ext>
            </a:extLst>
          </p:cNvPr>
          <p:cNvSpPr/>
          <p:nvPr/>
        </p:nvSpPr>
        <p:spPr>
          <a:xfrm>
            <a:off x="1003473" y="5425900"/>
            <a:ext cx="4115742" cy="369332"/>
          </a:xfrm>
          <a:prstGeom prst="rect">
            <a:avLst/>
          </a:prstGeom>
        </p:spPr>
        <p:txBody>
          <a:bodyPr wrap="none">
            <a:spAutoFit/>
          </a:bodyPr>
          <a:lstStyle/>
          <a:p>
            <a:r>
              <a:rPr lang="en-GB" b="1" dirty="0">
                <a:solidFill>
                  <a:srgbClr val="000000"/>
                </a:solidFill>
                <a:latin typeface="Gotham SSm A"/>
                <a:hlinkClick r:id="rId4"/>
              </a:rPr>
              <a:t>Lithuanian spa to focus on sleep wellness</a:t>
            </a:r>
            <a:endParaRPr lang="en-GB" b="1" i="0" u="none" strike="noStrike" dirty="0">
              <a:solidFill>
                <a:srgbClr val="000000"/>
              </a:solidFill>
              <a:effectLst/>
              <a:latin typeface="Gotham SSm A"/>
            </a:endParaRPr>
          </a:p>
        </p:txBody>
      </p:sp>
      <p:pic>
        <p:nvPicPr>
          <p:cNvPr id="6" name="Graphic 5" descr="Web design">
            <a:extLst>
              <a:ext uri="{FF2B5EF4-FFF2-40B4-BE49-F238E27FC236}">
                <a16:creationId xmlns:a16="http://schemas.microsoft.com/office/drawing/2014/main" id="{4C4BAFF1-4EB3-804A-AEDC-BCA58F0988E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47753" y="5153366"/>
            <a:ext cx="914400" cy="914400"/>
          </a:xfrm>
          <a:prstGeom prst="rect">
            <a:avLst/>
          </a:prstGeom>
        </p:spPr>
      </p:pic>
      <p:pic>
        <p:nvPicPr>
          <p:cNvPr id="7" name="Picture 6">
            <a:extLst>
              <a:ext uri="{FF2B5EF4-FFF2-40B4-BE49-F238E27FC236}">
                <a16:creationId xmlns:a16="http://schemas.microsoft.com/office/drawing/2014/main" id="{936BB8E6-58AB-8543-87CB-4BFAAC8AFFC5}"/>
              </a:ext>
            </a:extLst>
          </p:cNvPr>
          <p:cNvPicPr>
            <a:picLocks noChangeAspect="1"/>
          </p:cNvPicPr>
          <p:nvPr/>
        </p:nvPicPr>
        <p:blipFill>
          <a:blip r:embed="rId7"/>
          <a:stretch>
            <a:fillRect/>
          </a:stretch>
        </p:blipFill>
        <p:spPr>
          <a:xfrm>
            <a:off x="263895" y="790234"/>
            <a:ext cx="4855320" cy="3329362"/>
          </a:xfrm>
          <a:prstGeom prst="rect">
            <a:avLst/>
          </a:prstGeom>
        </p:spPr>
      </p:pic>
      <p:pic>
        <p:nvPicPr>
          <p:cNvPr id="11" name="Graphic 10" descr="Sleep">
            <a:extLst>
              <a:ext uri="{FF2B5EF4-FFF2-40B4-BE49-F238E27FC236}">
                <a16:creationId xmlns:a16="http://schemas.microsoft.com/office/drawing/2014/main" id="{BCC9577F-D211-8D47-A4E2-CD82A3D0AEF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965005" y="3822752"/>
            <a:ext cx="1763056" cy="1763056"/>
          </a:xfrm>
          <a:prstGeom prst="rect">
            <a:avLst/>
          </a:prstGeom>
        </p:spPr>
      </p:pic>
      <p:pic>
        <p:nvPicPr>
          <p:cNvPr id="12" name="Picture 11">
            <a:extLst>
              <a:ext uri="{FF2B5EF4-FFF2-40B4-BE49-F238E27FC236}">
                <a16:creationId xmlns:a16="http://schemas.microsoft.com/office/drawing/2014/main" id="{39DA3274-D82F-B44C-9659-E2734AE49700}"/>
              </a:ext>
            </a:extLst>
          </p:cNvPr>
          <p:cNvPicPr>
            <a:picLocks noChangeAspect="1"/>
          </p:cNvPicPr>
          <p:nvPr/>
        </p:nvPicPr>
        <p:blipFill>
          <a:blip r:embed="rId10"/>
          <a:stretch>
            <a:fillRect/>
          </a:stretch>
        </p:blipFill>
        <p:spPr>
          <a:xfrm>
            <a:off x="5613043" y="1601535"/>
            <a:ext cx="6381657" cy="4254437"/>
          </a:xfrm>
          <a:prstGeom prst="rect">
            <a:avLst/>
          </a:prstGeom>
        </p:spPr>
      </p:pic>
      <p:pic>
        <p:nvPicPr>
          <p:cNvPr id="21" name="Graphic 20" descr="Web design">
            <a:extLst>
              <a:ext uri="{FF2B5EF4-FFF2-40B4-BE49-F238E27FC236}">
                <a16:creationId xmlns:a16="http://schemas.microsoft.com/office/drawing/2014/main" id="{8BE824C3-7F21-E44E-8E90-2FF5F9BD1F5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252588" y="768620"/>
            <a:ext cx="914400" cy="914400"/>
          </a:xfrm>
          <a:prstGeom prst="rect">
            <a:avLst/>
          </a:prstGeom>
        </p:spPr>
      </p:pic>
      <p:sp>
        <p:nvSpPr>
          <p:cNvPr id="13" name="Rectangle 12">
            <a:extLst>
              <a:ext uri="{FF2B5EF4-FFF2-40B4-BE49-F238E27FC236}">
                <a16:creationId xmlns:a16="http://schemas.microsoft.com/office/drawing/2014/main" id="{9DD0A1B1-82EB-F640-8D0D-25C021B4E5FE}"/>
              </a:ext>
            </a:extLst>
          </p:cNvPr>
          <p:cNvSpPr/>
          <p:nvPr/>
        </p:nvSpPr>
        <p:spPr>
          <a:xfrm>
            <a:off x="6096000" y="899373"/>
            <a:ext cx="6096000" cy="646331"/>
          </a:xfrm>
          <a:prstGeom prst="rect">
            <a:avLst/>
          </a:prstGeom>
        </p:spPr>
        <p:txBody>
          <a:bodyPr>
            <a:spAutoFit/>
          </a:bodyPr>
          <a:lstStyle/>
          <a:p>
            <a:pPr fontAlgn="base"/>
            <a:r>
              <a:rPr lang="en-GB" b="1" dirty="0">
                <a:solidFill>
                  <a:srgbClr val="000000"/>
                </a:solidFill>
                <a:latin typeface="inherit"/>
                <a:hlinkClick r:id="rId11"/>
              </a:rPr>
              <a:t>A London hotel has designed a 'womb room' to help you sleep like a baby</a:t>
            </a:r>
            <a:endParaRPr lang="en-GB" b="1" i="0" u="none" strike="noStrike" dirty="0">
              <a:solidFill>
                <a:srgbClr val="000000"/>
              </a:solidFill>
              <a:effectLst/>
              <a:latin typeface="Standard Text"/>
            </a:endParaRPr>
          </a:p>
        </p:txBody>
      </p:sp>
    </p:spTree>
    <p:extLst>
      <p:ext uri="{BB962C8B-B14F-4D97-AF65-F5344CB8AC3E}">
        <p14:creationId xmlns:p14="http://schemas.microsoft.com/office/powerpoint/2010/main" val="20489358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A21D6A-3CDD-2948-BDA4-2FA7A487E305}"/>
              </a:ext>
            </a:extLst>
          </p:cNvPr>
          <p:cNvSpPr txBox="1"/>
          <p:nvPr/>
        </p:nvSpPr>
        <p:spPr>
          <a:xfrm>
            <a:off x="212817" y="170201"/>
            <a:ext cx="8012002" cy="707886"/>
          </a:xfrm>
          <a:prstGeom prst="rect">
            <a:avLst/>
          </a:prstGeom>
          <a:noFill/>
        </p:spPr>
        <p:txBody>
          <a:bodyPr wrap="none" rtlCol="0">
            <a:spAutoFit/>
          </a:bodyPr>
          <a:lstStyle/>
          <a:p>
            <a:pPr>
              <a:spcAft>
                <a:spcPts val="600"/>
              </a:spcAft>
            </a:pPr>
            <a:r>
              <a:rPr lang="en-GB" sz="4000" b="1" dirty="0"/>
              <a:t>Health &amp; Wellbeing – Gyms and Spas</a:t>
            </a:r>
          </a:p>
        </p:txBody>
      </p:sp>
      <p:sp>
        <p:nvSpPr>
          <p:cNvPr id="4" name="Rectangle 3">
            <a:extLst>
              <a:ext uri="{FF2B5EF4-FFF2-40B4-BE49-F238E27FC236}">
                <a16:creationId xmlns:a16="http://schemas.microsoft.com/office/drawing/2014/main" id="{0C0F5525-053E-CD4D-A937-1B839C53E39B}"/>
              </a:ext>
            </a:extLst>
          </p:cNvPr>
          <p:cNvSpPr/>
          <p:nvPr/>
        </p:nvSpPr>
        <p:spPr>
          <a:xfrm>
            <a:off x="8987547" y="4511383"/>
            <a:ext cx="2607136" cy="1200329"/>
          </a:xfrm>
          <a:prstGeom prst="rect">
            <a:avLst/>
          </a:prstGeom>
        </p:spPr>
        <p:txBody>
          <a:bodyPr wrap="square">
            <a:spAutoFit/>
          </a:bodyPr>
          <a:lstStyle/>
          <a:p>
            <a:pPr fontAlgn="base"/>
            <a:r>
              <a:rPr lang="en-GB" b="1" dirty="0">
                <a:solidFill>
                  <a:srgbClr val="000000"/>
                </a:solidFill>
                <a:latin typeface="inherit"/>
                <a:hlinkClick r:id="rId4"/>
              </a:rPr>
              <a:t>Is this the fittest hotel in the world? Equinox to open first of its kind New York hotel</a:t>
            </a:r>
            <a:endParaRPr lang="en-GB" b="1" i="0" u="none" strike="noStrike" dirty="0">
              <a:solidFill>
                <a:srgbClr val="000000"/>
              </a:solidFill>
              <a:effectLst/>
              <a:latin typeface="Standard Text"/>
            </a:endParaRPr>
          </a:p>
        </p:txBody>
      </p:sp>
      <p:pic>
        <p:nvPicPr>
          <p:cNvPr id="12" name="Graphic 11" descr="Web design">
            <a:extLst>
              <a:ext uri="{FF2B5EF4-FFF2-40B4-BE49-F238E27FC236}">
                <a16:creationId xmlns:a16="http://schemas.microsoft.com/office/drawing/2014/main" id="{F2CA370C-904A-DD41-ACF6-906F28803D9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987547" y="3774852"/>
            <a:ext cx="914400" cy="914400"/>
          </a:xfrm>
          <a:prstGeom prst="rect">
            <a:avLst/>
          </a:prstGeom>
        </p:spPr>
      </p:pic>
      <p:sp>
        <p:nvSpPr>
          <p:cNvPr id="6" name="TextBox 5">
            <a:extLst>
              <a:ext uri="{FF2B5EF4-FFF2-40B4-BE49-F238E27FC236}">
                <a16:creationId xmlns:a16="http://schemas.microsoft.com/office/drawing/2014/main" id="{BAB1A2A7-F875-514D-99F4-2BA4A1F7CA53}"/>
              </a:ext>
            </a:extLst>
          </p:cNvPr>
          <p:cNvSpPr txBox="1"/>
          <p:nvPr/>
        </p:nvSpPr>
        <p:spPr>
          <a:xfrm>
            <a:off x="10014570" y="3347904"/>
            <a:ext cx="1580113" cy="369332"/>
          </a:xfrm>
          <a:prstGeom prst="rect">
            <a:avLst/>
          </a:prstGeom>
          <a:noFill/>
        </p:spPr>
        <p:txBody>
          <a:bodyPr wrap="none" rtlCol="0">
            <a:spAutoFit/>
          </a:bodyPr>
          <a:lstStyle/>
          <a:p>
            <a:r>
              <a:rPr lang="en-GB" dirty="0">
                <a:hlinkClick r:id="rId7"/>
              </a:rPr>
              <a:t>Equinox Hotels</a:t>
            </a:r>
            <a:endParaRPr lang="en-GB" dirty="0"/>
          </a:p>
        </p:txBody>
      </p:sp>
      <p:pic>
        <p:nvPicPr>
          <p:cNvPr id="8" name="Graphic 7" descr="Web design">
            <a:extLst>
              <a:ext uri="{FF2B5EF4-FFF2-40B4-BE49-F238E27FC236}">
                <a16:creationId xmlns:a16="http://schemas.microsoft.com/office/drawing/2014/main" id="{CEE34EE4-D6F3-404D-9D8C-4076B4B62AB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014570" y="2563947"/>
            <a:ext cx="914400" cy="914400"/>
          </a:xfrm>
          <a:prstGeom prst="rect">
            <a:avLst/>
          </a:prstGeom>
        </p:spPr>
      </p:pic>
      <p:pic>
        <p:nvPicPr>
          <p:cNvPr id="9" name="Online Media 8" descr="For Those Who Want It All | Equinox Hotels | EQUINOX">
            <a:hlinkClick r:id="" action="ppaction://media"/>
            <a:extLst>
              <a:ext uri="{FF2B5EF4-FFF2-40B4-BE49-F238E27FC236}">
                <a16:creationId xmlns:a16="http://schemas.microsoft.com/office/drawing/2014/main" id="{BE45FCF7-75DC-E74F-AB3B-7F1F15CF433F}"/>
              </a:ext>
            </a:extLst>
          </p:cNvPr>
          <p:cNvPicPr>
            <a:picLocks noRot="1" noChangeAspect="1"/>
          </p:cNvPicPr>
          <p:nvPr>
            <a:videoFile r:link="rId1"/>
          </p:nvPr>
        </p:nvPicPr>
        <p:blipFill>
          <a:blip r:embed="rId8"/>
          <a:stretch>
            <a:fillRect/>
          </a:stretch>
        </p:blipFill>
        <p:spPr>
          <a:xfrm>
            <a:off x="256418" y="1126693"/>
            <a:ext cx="8281787" cy="4658505"/>
          </a:xfrm>
          <a:prstGeom prst="rect">
            <a:avLst/>
          </a:prstGeom>
        </p:spPr>
      </p:pic>
      <p:pic>
        <p:nvPicPr>
          <p:cNvPr id="11" name="Picture 10" descr="A sign on the side of a building&#10;&#10;Description automatically generated">
            <a:extLst>
              <a:ext uri="{FF2B5EF4-FFF2-40B4-BE49-F238E27FC236}">
                <a16:creationId xmlns:a16="http://schemas.microsoft.com/office/drawing/2014/main" id="{79C76A72-007A-4349-B0D2-BB24A487D7E1}"/>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8701493" y="1074288"/>
            <a:ext cx="3490507" cy="1549785"/>
          </a:xfrm>
          <a:prstGeom prst="rect">
            <a:avLst/>
          </a:prstGeom>
        </p:spPr>
      </p:pic>
    </p:spTree>
    <p:extLst>
      <p:ext uri="{BB962C8B-B14F-4D97-AF65-F5344CB8AC3E}">
        <p14:creationId xmlns:p14="http://schemas.microsoft.com/office/powerpoint/2010/main" val="1210562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A21D6A-3CDD-2948-BDA4-2FA7A487E305}"/>
              </a:ext>
            </a:extLst>
          </p:cNvPr>
          <p:cNvSpPr txBox="1"/>
          <p:nvPr/>
        </p:nvSpPr>
        <p:spPr>
          <a:xfrm>
            <a:off x="98935" y="49816"/>
            <a:ext cx="6059416" cy="523220"/>
          </a:xfrm>
          <a:prstGeom prst="rect">
            <a:avLst/>
          </a:prstGeom>
          <a:noFill/>
        </p:spPr>
        <p:txBody>
          <a:bodyPr wrap="none" rtlCol="0">
            <a:spAutoFit/>
          </a:bodyPr>
          <a:lstStyle/>
          <a:p>
            <a:pPr>
              <a:spcAft>
                <a:spcPts val="600"/>
              </a:spcAft>
            </a:pPr>
            <a:r>
              <a:rPr lang="en-GB" sz="2800" b="1" dirty="0"/>
              <a:t>Health &amp; Wellbeing – Wellness at Accor</a:t>
            </a:r>
          </a:p>
        </p:txBody>
      </p:sp>
      <p:pic>
        <p:nvPicPr>
          <p:cNvPr id="2" name="Online Media 1" descr="Well-being is more than just a trend">
            <a:hlinkClick r:id="" action="ppaction://media"/>
            <a:extLst>
              <a:ext uri="{FF2B5EF4-FFF2-40B4-BE49-F238E27FC236}">
                <a16:creationId xmlns:a16="http://schemas.microsoft.com/office/drawing/2014/main" id="{C110E00D-4EE6-9848-84F2-BAFC54B59C47}"/>
              </a:ext>
            </a:extLst>
          </p:cNvPr>
          <p:cNvPicPr>
            <a:picLocks noRot="1" noChangeAspect="1"/>
          </p:cNvPicPr>
          <p:nvPr>
            <a:videoFile r:link="rId1"/>
          </p:nvPr>
        </p:nvPicPr>
        <p:blipFill>
          <a:blip r:embed="rId4"/>
          <a:stretch>
            <a:fillRect/>
          </a:stretch>
        </p:blipFill>
        <p:spPr>
          <a:xfrm>
            <a:off x="98935" y="526896"/>
            <a:ext cx="9652476" cy="5429518"/>
          </a:xfrm>
          <a:prstGeom prst="rect">
            <a:avLst/>
          </a:prstGeom>
        </p:spPr>
      </p:pic>
    </p:spTree>
    <p:extLst>
      <p:ext uri="{BB962C8B-B14F-4D97-AF65-F5344CB8AC3E}">
        <p14:creationId xmlns:p14="http://schemas.microsoft.com/office/powerpoint/2010/main" val="391899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idx="4294967295"/>
          </p:nvPr>
        </p:nvSpPr>
        <p:spPr>
          <a:xfrm>
            <a:off x="0" y="379413"/>
            <a:ext cx="6070600" cy="817562"/>
          </a:xfrm>
        </p:spPr>
        <p:txBody>
          <a:bodyPr vert="horz" lIns="51435" tIns="25718" rIns="51435" bIns="25718" rtlCol="0" anchor="ctr">
            <a:noAutofit/>
          </a:bodyPr>
          <a:lstStyle/>
          <a:p>
            <a:pPr algn="ctr">
              <a:lnSpc>
                <a:spcPct val="90000"/>
              </a:lnSpc>
            </a:pPr>
            <a:r>
              <a:rPr lang="en-US" sz="6000" b="1" dirty="0">
                <a:solidFill>
                  <a:srgbClr val="000000"/>
                </a:solidFill>
              </a:rPr>
              <a:t>Group Activity:</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4294967295"/>
          </p:nvPr>
        </p:nvSpPr>
        <p:spPr>
          <a:xfrm>
            <a:off x="7802563" y="557213"/>
            <a:ext cx="4389437" cy="5149850"/>
          </a:xfrm>
        </p:spPr>
        <p:txBody>
          <a:bodyPr vert="horz" lIns="51435" tIns="25718" rIns="51435" bIns="25718" rtlCol="0" anchor="ctr">
            <a:normAutofit fontScale="40000" lnSpcReduction="20000"/>
          </a:bodyPr>
          <a:lstStyle/>
          <a:p>
            <a:pPr marL="385763" indent="-385763" algn="ctr">
              <a:buFont typeface="+mj-lt"/>
              <a:buAutoNum type="arabicPeriod"/>
            </a:pPr>
            <a:endParaRPr lang="en-GB" sz="4125" dirty="0"/>
          </a:p>
          <a:p>
            <a:pPr marL="385763" indent="-385763">
              <a:buFont typeface="+mj-lt"/>
              <a:buAutoNum type="arabicPeriod"/>
            </a:pPr>
            <a:endParaRPr lang="en-GB" sz="4125" dirty="0"/>
          </a:p>
          <a:p>
            <a:pPr marL="0" indent="0" algn="ctr">
              <a:buNone/>
            </a:pPr>
            <a:r>
              <a:rPr lang="en-GB" sz="9600" dirty="0"/>
              <a:t>What would you include in the hotel considering health and wellbeing by design and facilities?</a:t>
            </a:r>
          </a:p>
          <a:p>
            <a:pPr algn="ctr"/>
            <a:endParaRPr lang="en-GB" sz="9600" dirty="0"/>
          </a:p>
          <a:p>
            <a:pPr marL="0" indent="0" algn="ctr">
              <a:buNone/>
            </a:pPr>
            <a:r>
              <a:rPr lang="en-GB" sz="9600" dirty="0"/>
              <a:t>Describe the design features from the selected hotel?</a:t>
            </a:r>
          </a:p>
          <a:p>
            <a:pPr marL="0" indent="0">
              <a:buNone/>
            </a:pPr>
            <a:endParaRPr lang="en-GB" sz="4050" dirty="0"/>
          </a:p>
          <a:p>
            <a:pPr marL="0" indent="0">
              <a:buNone/>
            </a:pPr>
            <a:endParaRPr lang="en-GB" sz="4050" dirty="0"/>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73030" y="1197761"/>
            <a:ext cx="7258840" cy="4083099"/>
          </a:xfrm>
          <a:prstGeom prst="ellipse">
            <a:avLst/>
          </a:prstGeom>
          <a:ln>
            <a:noFill/>
          </a:ln>
          <a:effectLst>
            <a:softEdge rad="112500"/>
          </a:effectLst>
        </p:spPr>
      </p:pic>
    </p:spTree>
    <p:extLst>
      <p:ext uri="{BB962C8B-B14F-4D97-AF65-F5344CB8AC3E}">
        <p14:creationId xmlns:p14="http://schemas.microsoft.com/office/powerpoint/2010/main" val="822972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369D5-E78D-0399-D805-43626DD14A79}"/>
              </a:ext>
            </a:extLst>
          </p:cNvPr>
          <p:cNvSpPr>
            <a:spLocks noGrp="1"/>
          </p:cNvSpPr>
          <p:nvPr>
            <p:ph type="title"/>
          </p:nvPr>
        </p:nvSpPr>
        <p:spPr>
          <a:xfrm>
            <a:off x="762001" y="803325"/>
            <a:ext cx="5314536" cy="1325563"/>
          </a:xfrm>
        </p:spPr>
        <p:txBody>
          <a:bodyPr>
            <a:normAutofit/>
          </a:bodyPr>
          <a:lstStyle/>
          <a:p>
            <a:r>
              <a:rPr lang="en-US" b="1" dirty="0"/>
              <a:t>Health and Wellbeing By Design:</a:t>
            </a:r>
            <a:endParaRPr lang="en-GB" b="1" dirty="0"/>
          </a:p>
        </p:txBody>
      </p:sp>
      <p:sp>
        <p:nvSpPr>
          <p:cNvPr id="9" name="Content Placeholder 8">
            <a:extLst>
              <a:ext uri="{FF2B5EF4-FFF2-40B4-BE49-F238E27FC236}">
                <a16:creationId xmlns:a16="http://schemas.microsoft.com/office/drawing/2014/main" id="{AB102490-C081-45C0-EC79-1A5FCF3C3701}"/>
              </a:ext>
            </a:extLst>
          </p:cNvPr>
          <p:cNvSpPr>
            <a:spLocks noGrp="1"/>
          </p:cNvSpPr>
          <p:nvPr>
            <p:ph idx="1"/>
          </p:nvPr>
        </p:nvSpPr>
        <p:spPr>
          <a:xfrm>
            <a:off x="781457" y="2721668"/>
            <a:ext cx="5314543" cy="3375920"/>
          </a:xfrm>
        </p:spPr>
        <p:txBody>
          <a:bodyPr anchor="t">
            <a:normAutofit/>
          </a:bodyPr>
          <a:lstStyle/>
          <a:p>
            <a:pPr marL="0" indent="0">
              <a:buNone/>
            </a:pPr>
            <a:r>
              <a:rPr lang="en-US" sz="3600" i="0" dirty="0">
                <a:effectLst/>
                <a:latin typeface="chronicle-display"/>
              </a:rPr>
              <a:t>Communal Spaces</a:t>
            </a:r>
          </a:p>
          <a:p>
            <a:pPr marL="0" indent="0">
              <a:buNone/>
            </a:pPr>
            <a:r>
              <a:rPr lang="en-US" sz="3600" i="0" dirty="0">
                <a:effectLst/>
                <a:latin typeface="chronicle-display"/>
              </a:rPr>
              <a:t>Lighting for Wellness</a:t>
            </a:r>
          </a:p>
          <a:p>
            <a:pPr marL="0" indent="0">
              <a:buNone/>
            </a:pPr>
            <a:r>
              <a:rPr lang="en-US" sz="3600" dirty="0"/>
              <a:t>Living well</a:t>
            </a:r>
          </a:p>
          <a:p>
            <a:pPr marL="0" indent="0">
              <a:buNone/>
            </a:pPr>
            <a:r>
              <a:rPr lang="en-US" sz="3600" dirty="0"/>
              <a:t>Enhance Bathrooms</a:t>
            </a:r>
          </a:p>
          <a:p>
            <a:pPr marL="0" indent="0">
              <a:buNone/>
            </a:pPr>
            <a:r>
              <a:rPr lang="en-US" sz="3600" dirty="0"/>
              <a:t>Biophilic design</a:t>
            </a:r>
          </a:p>
        </p:txBody>
      </p:sp>
      <p:pic>
        <p:nvPicPr>
          <p:cNvPr id="5" name="Content Placeholder 4">
            <a:extLst>
              <a:ext uri="{FF2B5EF4-FFF2-40B4-BE49-F238E27FC236}">
                <a16:creationId xmlns:a16="http://schemas.microsoft.com/office/drawing/2014/main" id="{73CB0776-B7E9-A950-3F62-2965047EEF89}"/>
              </a:ext>
            </a:extLst>
          </p:cNvPr>
          <p:cNvPicPr>
            <a:picLocks noChangeAspect="1"/>
          </p:cNvPicPr>
          <p:nvPr/>
        </p:nvPicPr>
        <p:blipFill rotWithShape="1">
          <a:blip r:embed="rId3"/>
          <a:srcRect l="13085" r="22864"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408292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anim calcmode="lin" valueType="num">
                                      <p:cBhvr additive="base">
                                        <p:cTn id="11"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9">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anim calcmode="lin" valueType="num">
                                      <p:cBhvr additive="base">
                                        <p:cTn id="15"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9">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anim calcmode="lin" valueType="num">
                                      <p:cBhvr additive="base">
                                        <p:cTn id="19"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anim calcmode="lin" valueType="num">
                                      <p:cBhvr additive="base">
                                        <p:cTn id="23"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2152650" y="127354"/>
            <a:ext cx="7886700" cy="718608"/>
          </a:xfrm>
        </p:spPr>
        <p:txBody>
          <a:bodyPr/>
          <a:lstStyle/>
          <a:p>
            <a:pPr algn="ctr"/>
            <a:r>
              <a:rPr lang="en-GB"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24000" y="857250"/>
            <a:ext cx="9144000" cy="5143500"/>
          </a:xfrm>
          <a:prstGeom prst="ellipse">
            <a:avLst/>
          </a:prstGeom>
          <a:ln>
            <a:noFill/>
          </a:ln>
          <a:effectLst>
            <a:softEdge rad="112500"/>
          </a:effectLst>
        </p:spPr>
      </p:pic>
    </p:spTree>
    <p:extLst>
      <p:ext uri="{BB962C8B-B14F-4D97-AF65-F5344CB8AC3E}">
        <p14:creationId xmlns:p14="http://schemas.microsoft.com/office/powerpoint/2010/main" val="1752014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082DE-A807-A8E0-D0FF-1B8A08C6BF30}"/>
              </a:ext>
            </a:extLst>
          </p:cNvPr>
          <p:cNvSpPr>
            <a:spLocks noGrp="1"/>
          </p:cNvSpPr>
          <p:nvPr>
            <p:ph type="title"/>
          </p:nvPr>
        </p:nvSpPr>
        <p:spPr>
          <a:xfrm>
            <a:off x="524256" y="4767072"/>
            <a:ext cx="6594189" cy="1625210"/>
          </a:xfrm>
        </p:spPr>
        <p:txBody>
          <a:bodyPr>
            <a:normAutofit/>
          </a:bodyPr>
          <a:lstStyle/>
          <a:p>
            <a:pPr algn="r"/>
            <a:r>
              <a:rPr lang="en-GB" b="1">
                <a:solidFill>
                  <a:srgbClr val="FFFFFF"/>
                </a:solidFill>
              </a:rPr>
              <a:t>Employee Health and Wellbeing</a:t>
            </a:r>
          </a:p>
        </p:txBody>
      </p:sp>
      <p:sp>
        <p:nvSpPr>
          <p:cNvPr id="3" name="Content Placeholder 2">
            <a:extLst>
              <a:ext uri="{FF2B5EF4-FFF2-40B4-BE49-F238E27FC236}">
                <a16:creationId xmlns:a16="http://schemas.microsoft.com/office/drawing/2014/main" id="{241DA281-0A06-5C99-FA6C-BFB89382342B}"/>
              </a:ext>
            </a:extLst>
          </p:cNvPr>
          <p:cNvSpPr>
            <a:spLocks noGrp="1"/>
          </p:cNvSpPr>
          <p:nvPr>
            <p:ph idx="1"/>
          </p:nvPr>
        </p:nvSpPr>
        <p:spPr>
          <a:xfrm>
            <a:off x="8029319" y="917725"/>
            <a:ext cx="3424739" cy="4852362"/>
          </a:xfrm>
        </p:spPr>
        <p:txBody>
          <a:bodyPr anchor="ctr">
            <a:normAutofit/>
          </a:bodyPr>
          <a:lstStyle/>
          <a:p>
            <a:pPr marL="0" indent="0">
              <a:buNone/>
            </a:pPr>
            <a:endParaRPr lang="en-US" sz="2000" dirty="0">
              <a:solidFill>
                <a:srgbClr val="FFFFFF"/>
              </a:solidFill>
              <a:latin typeface="Open Sans" panose="020B0606030504020204" pitchFamily="34" charset="0"/>
            </a:endParaRPr>
          </a:p>
          <a:p>
            <a:pPr marL="0" indent="0">
              <a:buNone/>
            </a:pPr>
            <a:r>
              <a:rPr lang="en-US" sz="2000" dirty="0">
                <a:solidFill>
                  <a:srgbClr val="FFFFFF"/>
                </a:solidFill>
                <a:latin typeface="Open Sans" panose="020B0606030504020204" pitchFamily="34" charset="0"/>
              </a:rPr>
              <a:t>Take good care of your employees, and they’ll take good care of your customers, and the customers will come back.</a:t>
            </a:r>
          </a:p>
          <a:p>
            <a:pPr marL="0" indent="0">
              <a:buNone/>
            </a:pPr>
            <a:endParaRPr lang="en-US" sz="2000" dirty="0">
              <a:solidFill>
                <a:srgbClr val="FFFFFF"/>
              </a:solidFill>
              <a:latin typeface="Open Sans" panose="020B0606030504020204" pitchFamily="34" charset="0"/>
            </a:endParaRPr>
          </a:p>
          <a:p>
            <a:pPr marL="0" indent="0">
              <a:buNone/>
            </a:pPr>
            <a:r>
              <a:rPr lang="en-US" sz="2000" b="1" dirty="0">
                <a:solidFill>
                  <a:srgbClr val="FFFFFF"/>
                </a:solidFill>
                <a:latin typeface="Open Sans" panose="020B0606030504020204" pitchFamily="34" charset="0"/>
              </a:rPr>
              <a:t>Bill Marriott   </a:t>
            </a:r>
            <a:endParaRPr lang="en-GB" sz="2000" b="1" dirty="0">
              <a:solidFill>
                <a:srgbClr val="FFFFFF"/>
              </a:solidFill>
            </a:endParaRPr>
          </a:p>
        </p:txBody>
      </p:sp>
      <p:pic>
        <p:nvPicPr>
          <p:cNvPr id="5" name="Picture 4">
            <a:extLst>
              <a:ext uri="{FF2B5EF4-FFF2-40B4-BE49-F238E27FC236}">
                <a16:creationId xmlns:a16="http://schemas.microsoft.com/office/drawing/2014/main" id="{8D84D3C4-3211-20BF-7089-2CDCBEA937A6}"/>
              </a:ext>
            </a:extLst>
          </p:cNvPr>
          <p:cNvPicPr>
            <a:picLocks noChangeAspect="1"/>
          </p:cNvPicPr>
          <p:nvPr/>
        </p:nvPicPr>
        <p:blipFill rotWithShape="1">
          <a:blip r:embed="rId3"/>
          <a:srcRect t="28736" b="4319"/>
          <a:stretch/>
        </p:blipFill>
        <p:spPr>
          <a:xfrm>
            <a:off x="327547" y="321733"/>
            <a:ext cx="7058306" cy="4107392"/>
          </a:xfrm>
          <a:prstGeom prst="rect">
            <a:avLst/>
          </a:prstGeom>
        </p:spPr>
      </p:pic>
    </p:spTree>
    <p:extLst>
      <p:ext uri="{BB962C8B-B14F-4D97-AF65-F5344CB8AC3E}">
        <p14:creationId xmlns:p14="http://schemas.microsoft.com/office/powerpoint/2010/main" val="3762490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C0B1774-7D4E-4F7C-9FE7-7DDBE84C4263}"/>
              </a:ext>
            </a:extLst>
          </p:cNvPr>
          <p:cNvPicPr>
            <a:picLocks noChangeAspect="1"/>
          </p:cNvPicPr>
          <p:nvPr/>
        </p:nvPicPr>
        <p:blipFill>
          <a:blip r:embed="rId3"/>
          <a:stretch>
            <a:fillRect/>
          </a:stretch>
        </p:blipFill>
        <p:spPr>
          <a:xfrm>
            <a:off x="312934" y="345061"/>
            <a:ext cx="1865538" cy="621846"/>
          </a:xfrm>
          <a:prstGeom prst="rect">
            <a:avLst/>
          </a:prstGeom>
        </p:spPr>
      </p:pic>
      <p:sp>
        <p:nvSpPr>
          <p:cNvPr id="2" name="Title 1">
            <a:extLst>
              <a:ext uri="{FF2B5EF4-FFF2-40B4-BE49-F238E27FC236}">
                <a16:creationId xmlns:a16="http://schemas.microsoft.com/office/drawing/2014/main" id="{4025D26A-889E-4327-96FC-11EB6E9F7822}"/>
              </a:ext>
            </a:extLst>
          </p:cNvPr>
          <p:cNvSpPr>
            <a:spLocks noGrp="1"/>
          </p:cNvSpPr>
          <p:nvPr>
            <p:ph type="title"/>
          </p:nvPr>
        </p:nvSpPr>
        <p:spPr>
          <a:xfrm>
            <a:off x="317375" y="3931678"/>
            <a:ext cx="11874625" cy="1000655"/>
          </a:xfrm>
        </p:spPr>
        <p:txBody>
          <a:bodyPr vert="horz" lIns="91440" tIns="45720" rIns="91440" bIns="45720" rtlCol="0" anchor="t">
            <a:noAutofit/>
          </a:bodyPr>
          <a:lstStyle/>
          <a:p>
            <a:r>
              <a:rPr lang="en-GB" sz="2800" b="1" dirty="0"/>
              <a:t>Activity #1</a:t>
            </a:r>
            <a:r>
              <a:rPr lang="en-GB" sz="2800" dirty="0"/>
              <a:t>: Arrange some health &amp; wellness activities for your hotel employees. Provide some examples of what you could do…</a:t>
            </a:r>
            <a:br>
              <a:rPr lang="en-GB" sz="2800" dirty="0"/>
            </a:br>
            <a:br>
              <a:rPr lang="en-GB" sz="2800" dirty="0"/>
            </a:br>
            <a:r>
              <a:rPr lang="en-GB" sz="2800" b="1" dirty="0"/>
              <a:t>Activity #2</a:t>
            </a:r>
            <a:r>
              <a:rPr lang="en-GB" sz="2800" dirty="0"/>
              <a:t>: The power of sleep. Find some facts that promote how important sleep is. </a:t>
            </a:r>
            <a:endParaRPr lang="en-US" sz="2800" dirty="0">
              <a:solidFill>
                <a:schemeClr val="tx2"/>
              </a:solidFill>
            </a:endParaRPr>
          </a:p>
        </p:txBody>
      </p:sp>
      <p:pic>
        <p:nvPicPr>
          <p:cNvPr id="1026" name="Picture 2" descr="See the source image">
            <a:extLst>
              <a:ext uri="{FF2B5EF4-FFF2-40B4-BE49-F238E27FC236}">
                <a16:creationId xmlns:a16="http://schemas.microsoft.com/office/drawing/2014/main" id="{E46596AA-6292-4FD0-9CB9-3C51EB36777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78472" y="268975"/>
            <a:ext cx="8572500" cy="33337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859DE09-EAE9-4849-BA9E-E2A4845DDEC9}"/>
              </a:ext>
            </a:extLst>
          </p:cNvPr>
          <p:cNvSpPr txBox="1"/>
          <p:nvPr/>
        </p:nvSpPr>
        <p:spPr>
          <a:xfrm>
            <a:off x="8652438" y="3562346"/>
            <a:ext cx="2722180" cy="369332"/>
          </a:xfrm>
          <a:prstGeom prst="rect">
            <a:avLst/>
          </a:prstGeom>
          <a:noFill/>
        </p:spPr>
        <p:txBody>
          <a:bodyPr wrap="square" rtlCol="0">
            <a:spAutoFit/>
          </a:bodyPr>
          <a:lstStyle/>
          <a:p>
            <a:r>
              <a:rPr lang="en-GB" dirty="0">
                <a:latin typeface="+mj-lt"/>
              </a:rPr>
              <a:t>(Blog spot images, 2021)</a:t>
            </a:r>
          </a:p>
        </p:txBody>
      </p:sp>
    </p:spTree>
    <p:extLst>
      <p:ext uri="{BB962C8B-B14F-4D97-AF65-F5344CB8AC3E}">
        <p14:creationId xmlns:p14="http://schemas.microsoft.com/office/powerpoint/2010/main" val="3772247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AADE4-1DDA-6129-D953-8D3987AB279A}"/>
              </a:ext>
            </a:extLst>
          </p:cNvPr>
          <p:cNvSpPr>
            <a:spLocks noGrp="1"/>
          </p:cNvSpPr>
          <p:nvPr>
            <p:ph type="title"/>
          </p:nvPr>
        </p:nvSpPr>
        <p:spPr>
          <a:xfrm>
            <a:off x="174171" y="803325"/>
            <a:ext cx="5902366" cy="1325563"/>
          </a:xfrm>
        </p:spPr>
        <p:txBody>
          <a:bodyPr>
            <a:noAutofit/>
          </a:bodyPr>
          <a:lstStyle/>
          <a:p>
            <a:r>
              <a:rPr lang="en-GB" sz="4800" b="1" dirty="0"/>
              <a:t>Steps to enhance your health and wellbeing</a:t>
            </a:r>
          </a:p>
        </p:txBody>
      </p:sp>
      <p:sp>
        <p:nvSpPr>
          <p:cNvPr id="3" name="Content Placeholder 2">
            <a:extLst>
              <a:ext uri="{FF2B5EF4-FFF2-40B4-BE49-F238E27FC236}">
                <a16:creationId xmlns:a16="http://schemas.microsoft.com/office/drawing/2014/main" id="{32D91F01-BFAB-D06C-44F9-C703C1BE93BE}"/>
              </a:ext>
            </a:extLst>
          </p:cNvPr>
          <p:cNvSpPr>
            <a:spLocks noGrp="1"/>
          </p:cNvSpPr>
          <p:nvPr>
            <p:ph idx="1"/>
          </p:nvPr>
        </p:nvSpPr>
        <p:spPr>
          <a:xfrm>
            <a:off x="762000" y="2279018"/>
            <a:ext cx="5314543" cy="3375920"/>
          </a:xfrm>
        </p:spPr>
        <p:txBody>
          <a:bodyPr anchor="t">
            <a:normAutofit lnSpcReduction="10000"/>
          </a:bodyPr>
          <a:lstStyle/>
          <a:p>
            <a:pPr marL="514350" indent="-514350">
              <a:buFont typeface="+mj-lt"/>
              <a:buAutoNum type="arabicPeriod"/>
            </a:pPr>
            <a:r>
              <a:rPr lang="en-GB" dirty="0"/>
              <a:t>Connect with other people</a:t>
            </a:r>
          </a:p>
          <a:p>
            <a:pPr marL="514350" indent="-514350">
              <a:buFont typeface="+mj-lt"/>
              <a:buAutoNum type="arabicPeriod"/>
            </a:pPr>
            <a:r>
              <a:rPr lang="en-GB" dirty="0"/>
              <a:t>Be physically active</a:t>
            </a:r>
          </a:p>
          <a:p>
            <a:pPr marL="514350" indent="-514350">
              <a:buFont typeface="+mj-lt"/>
              <a:buAutoNum type="arabicPeriod"/>
            </a:pPr>
            <a:r>
              <a:rPr lang="en-GB" dirty="0"/>
              <a:t>Learn new skills</a:t>
            </a:r>
          </a:p>
          <a:p>
            <a:pPr marL="514350" indent="-514350">
              <a:buFont typeface="+mj-lt"/>
              <a:buAutoNum type="arabicPeriod"/>
            </a:pPr>
            <a:r>
              <a:rPr lang="en-GB" dirty="0"/>
              <a:t>Give to others</a:t>
            </a:r>
          </a:p>
          <a:p>
            <a:pPr marL="514350" indent="-514350">
              <a:buFont typeface="+mj-lt"/>
              <a:buAutoNum type="arabicPeriod"/>
            </a:pPr>
            <a:r>
              <a:rPr lang="en-US" dirty="0">
                <a:effectLst/>
              </a:rPr>
              <a:t>Pay attention to the present moment (mindfulness)</a:t>
            </a:r>
          </a:p>
          <a:p>
            <a:pPr marL="0" indent="0">
              <a:buNone/>
            </a:pPr>
            <a:r>
              <a:rPr lang="en-US" dirty="0"/>
              <a:t>          (NHS, 2022)</a:t>
            </a:r>
            <a:endParaRPr lang="en-US" dirty="0">
              <a:effectLst/>
            </a:endParaRPr>
          </a:p>
          <a:p>
            <a:pPr marL="0" indent="0">
              <a:buNone/>
            </a:pPr>
            <a:endParaRPr lang="en-GB" sz="1800" dirty="0"/>
          </a:p>
          <a:p>
            <a:pPr marL="0" indent="0">
              <a:buNone/>
            </a:pPr>
            <a:endParaRPr lang="en-GB" sz="1800" dirty="0"/>
          </a:p>
          <a:p>
            <a:pPr marL="0" indent="0">
              <a:buNone/>
            </a:pPr>
            <a:endParaRPr lang="en-GB" sz="1800" dirty="0"/>
          </a:p>
        </p:txBody>
      </p:sp>
      <p:pic>
        <p:nvPicPr>
          <p:cNvPr id="5" name="Picture 4">
            <a:extLst>
              <a:ext uri="{FF2B5EF4-FFF2-40B4-BE49-F238E27FC236}">
                <a16:creationId xmlns:a16="http://schemas.microsoft.com/office/drawing/2014/main" id="{281AEB09-5ED6-0A57-1496-51A7701987B4}"/>
              </a:ext>
            </a:extLst>
          </p:cNvPr>
          <p:cNvPicPr>
            <a:picLocks noChangeAspect="1"/>
          </p:cNvPicPr>
          <p:nvPr/>
        </p:nvPicPr>
        <p:blipFill rotWithShape="1">
          <a:blip r:embed="rId3"/>
          <a:srcRect l="19676" r="25953"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311978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94ED7C5-24CF-5E93-7CD4-100895D9D825}"/>
              </a:ext>
            </a:extLst>
          </p:cNvPr>
          <p:cNvSpPr txBox="1"/>
          <p:nvPr/>
        </p:nvSpPr>
        <p:spPr>
          <a:xfrm>
            <a:off x="1047280" y="759805"/>
            <a:ext cx="10306520" cy="132556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000">
                <a:solidFill>
                  <a:srgbClr val="FFFFFF"/>
                </a:solidFill>
                <a:latin typeface="+mj-lt"/>
                <a:ea typeface="+mj-ea"/>
                <a:cs typeface="+mj-cs"/>
              </a:rPr>
              <a:t>Workplace stress with hospitality</a:t>
            </a:r>
          </a:p>
        </p:txBody>
      </p:sp>
      <p:sp>
        <p:nvSpPr>
          <p:cNvPr id="3" name="TextBox 2">
            <a:extLst>
              <a:ext uri="{FF2B5EF4-FFF2-40B4-BE49-F238E27FC236}">
                <a16:creationId xmlns:a16="http://schemas.microsoft.com/office/drawing/2014/main" id="{732D1AEC-F31F-CFAD-45AB-2288F80D2259}"/>
              </a:ext>
            </a:extLst>
          </p:cNvPr>
          <p:cNvSpPr txBox="1"/>
          <p:nvPr/>
        </p:nvSpPr>
        <p:spPr>
          <a:xfrm>
            <a:off x="1047280" y="2494450"/>
            <a:ext cx="4802404" cy="4065376"/>
          </a:xfrm>
          <a:prstGeom prst="rect">
            <a:avLst/>
          </a:prstGeom>
        </p:spPr>
        <p:txBody>
          <a:bodyPr vert="horz" lIns="91440" tIns="45720" rIns="91440" bIns="45720" rtlCol="0">
            <a:normAutofit/>
          </a:bodyPr>
          <a:lstStyle/>
          <a:p>
            <a:pPr defTabSz="914400" fontAlgn="base">
              <a:lnSpc>
                <a:spcPct val="90000"/>
              </a:lnSpc>
              <a:spcAft>
                <a:spcPts val="600"/>
              </a:spcAft>
            </a:pPr>
            <a:r>
              <a:rPr lang="en-US" sz="2000" b="1" i="0" dirty="0">
                <a:effectLst/>
              </a:rPr>
              <a:t>Key Statistics:</a:t>
            </a:r>
          </a:p>
          <a:p>
            <a:pPr indent="-228600" defTabSz="914400" fontAlgn="base">
              <a:lnSpc>
                <a:spcPct val="90000"/>
              </a:lnSpc>
              <a:spcAft>
                <a:spcPts val="600"/>
              </a:spcAft>
              <a:buFont typeface="Arial" panose="020B0604020202020204" pitchFamily="34" charset="0"/>
              <a:buChar char="•"/>
            </a:pPr>
            <a:r>
              <a:rPr lang="en-US" sz="2000" b="0" i="0" dirty="0">
                <a:effectLst/>
              </a:rPr>
              <a:t>62% of hospitality staff have recently thought about quitting</a:t>
            </a:r>
          </a:p>
          <a:p>
            <a:pPr indent="-228600" defTabSz="914400" fontAlgn="base">
              <a:lnSpc>
                <a:spcPct val="90000"/>
              </a:lnSpc>
              <a:spcAft>
                <a:spcPts val="600"/>
              </a:spcAft>
              <a:buFont typeface="Arial" panose="020B0604020202020204" pitchFamily="34" charset="0"/>
              <a:buChar char="•"/>
            </a:pPr>
            <a:r>
              <a:rPr lang="en-US" sz="2000" b="0" i="0" dirty="0">
                <a:effectLst/>
              </a:rPr>
              <a:t>The joint biggest reasons for considering leaving were stress and low pay (44%)</a:t>
            </a:r>
          </a:p>
          <a:p>
            <a:pPr indent="-228600" defTabSz="914400" fontAlgn="base">
              <a:lnSpc>
                <a:spcPct val="90000"/>
              </a:lnSpc>
              <a:spcAft>
                <a:spcPts val="600"/>
              </a:spcAft>
              <a:buFont typeface="Arial" panose="020B0604020202020204" pitchFamily="34" charset="0"/>
              <a:buChar char="•"/>
            </a:pPr>
            <a:r>
              <a:rPr lang="en-US" sz="2000" b="0" i="0" dirty="0">
                <a:effectLst/>
              </a:rPr>
              <a:t>32% have no control whatsoever over their schedule</a:t>
            </a:r>
          </a:p>
          <a:p>
            <a:pPr indent="-228600" defTabSz="914400" fontAlgn="base">
              <a:lnSpc>
                <a:spcPct val="90000"/>
              </a:lnSpc>
              <a:spcAft>
                <a:spcPts val="600"/>
              </a:spcAft>
              <a:buFont typeface="Arial" panose="020B0604020202020204" pitchFamily="34" charset="0"/>
              <a:buChar char="•"/>
            </a:pPr>
            <a:r>
              <a:rPr lang="en-US" sz="2000" b="0" i="0" dirty="0">
                <a:effectLst/>
              </a:rPr>
              <a:t>40% say that feedback they share with management isn’t acknowledged</a:t>
            </a:r>
          </a:p>
          <a:p>
            <a:pPr indent="-228600" defTabSz="914400" fontAlgn="base">
              <a:lnSpc>
                <a:spcPct val="90000"/>
              </a:lnSpc>
              <a:spcAft>
                <a:spcPts val="600"/>
              </a:spcAft>
              <a:buFont typeface="Arial" panose="020B0604020202020204" pitchFamily="34" charset="0"/>
              <a:buChar char="•"/>
            </a:pPr>
            <a:r>
              <a:rPr lang="en-US" sz="2000" b="0" i="0" dirty="0">
                <a:effectLst/>
              </a:rPr>
              <a:t>32% feel that asking for a shift change would be perceived negatively by their employer</a:t>
            </a:r>
          </a:p>
        </p:txBody>
      </p:sp>
      <p:pic>
        <p:nvPicPr>
          <p:cNvPr id="6" name="Picture 5">
            <a:extLst>
              <a:ext uri="{FF2B5EF4-FFF2-40B4-BE49-F238E27FC236}">
                <a16:creationId xmlns:a16="http://schemas.microsoft.com/office/drawing/2014/main" id="{1F734CD4-95AA-644C-8165-DCBF12A44F6C}"/>
              </a:ext>
            </a:extLst>
          </p:cNvPr>
          <p:cNvPicPr>
            <a:picLocks noChangeAspect="1"/>
          </p:cNvPicPr>
          <p:nvPr/>
        </p:nvPicPr>
        <p:blipFill rotWithShape="1">
          <a:blip r:embed="rId3"/>
          <a:srcRect l="1068" r="2" b="-2"/>
          <a:stretch/>
        </p:blipFill>
        <p:spPr>
          <a:xfrm>
            <a:off x="6098892" y="2492376"/>
            <a:ext cx="4802404" cy="3563372"/>
          </a:xfrm>
          <a:prstGeom prst="rect">
            <a:avLst/>
          </a:prstGeom>
        </p:spPr>
      </p:pic>
    </p:spTree>
    <p:extLst>
      <p:ext uri="{BB962C8B-B14F-4D97-AF65-F5344CB8AC3E}">
        <p14:creationId xmlns:p14="http://schemas.microsoft.com/office/powerpoint/2010/main" val="10593513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idx="4294967295"/>
          </p:nvPr>
        </p:nvSpPr>
        <p:spPr>
          <a:xfrm>
            <a:off x="0" y="379413"/>
            <a:ext cx="6070600" cy="817562"/>
          </a:xfrm>
        </p:spPr>
        <p:txBody>
          <a:bodyPr vert="horz" lIns="51435" tIns="25718" rIns="51435" bIns="25718" rtlCol="0" anchor="ctr">
            <a:noAutofit/>
          </a:bodyPr>
          <a:lstStyle/>
          <a:p>
            <a:pPr algn="ctr">
              <a:lnSpc>
                <a:spcPct val="90000"/>
              </a:lnSpc>
            </a:pPr>
            <a:r>
              <a:rPr lang="en-US" sz="6000" b="1" dirty="0">
                <a:solidFill>
                  <a:srgbClr val="000000"/>
                </a:solidFill>
              </a:rPr>
              <a:t>Group Activity:</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4294967295"/>
          </p:nvPr>
        </p:nvSpPr>
        <p:spPr>
          <a:xfrm>
            <a:off x="7802563" y="557213"/>
            <a:ext cx="4389437" cy="5149850"/>
          </a:xfrm>
        </p:spPr>
        <p:txBody>
          <a:bodyPr vert="horz" lIns="51435" tIns="25718" rIns="51435" bIns="25718" rtlCol="0" anchor="ctr">
            <a:normAutofit fontScale="40000" lnSpcReduction="20000"/>
          </a:bodyPr>
          <a:lstStyle/>
          <a:p>
            <a:pPr marL="385763" indent="-385763" algn="ctr">
              <a:buFont typeface="+mj-lt"/>
              <a:buAutoNum type="arabicPeriod"/>
            </a:pPr>
            <a:endParaRPr lang="en-GB" sz="4125" dirty="0"/>
          </a:p>
          <a:p>
            <a:pPr marL="385763" indent="-385763">
              <a:buFont typeface="+mj-lt"/>
              <a:buAutoNum type="arabicPeriod"/>
            </a:pPr>
            <a:endParaRPr lang="en-GB" sz="4125" dirty="0"/>
          </a:p>
          <a:p>
            <a:pPr marL="0" indent="0">
              <a:buNone/>
            </a:pPr>
            <a:r>
              <a:rPr lang="en-GB" sz="9600" dirty="0"/>
              <a:t>Investigate how different hotel brands enhance and apply employee health and wellbeing:</a:t>
            </a:r>
          </a:p>
          <a:p>
            <a:endParaRPr lang="en-GB" sz="9600" dirty="0"/>
          </a:p>
          <a:p>
            <a:r>
              <a:rPr lang="en-GB" sz="9600" dirty="0"/>
              <a:t>Marriott Hotels</a:t>
            </a:r>
          </a:p>
          <a:p>
            <a:r>
              <a:rPr lang="en-GB" sz="9600" dirty="0"/>
              <a:t>Hilton Hotels</a:t>
            </a:r>
          </a:p>
          <a:p>
            <a:r>
              <a:rPr lang="en-GB" sz="9600" dirty="0"/>
              <a:t>IHG</a:t>
            </a:r>
          </a:p>
          <a:p>
            <a:pPr marL="0" indent="0">
              <a:buNone/>
            </a:pPr>
            <a:endParaRPr lang="en-GB" sz="4050" dirty="0"/>
          </a:p>
          <a:p>
            <a:pPr marL="0" indent="0">
              <a:buNone/>
            </a:pPr>
            <a:endParaRPr lang="en-GB" sz="4050" dirty="0"/>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73030" y="1197761"/>
            <a:ext cx="7258840" cy="4083099"/>
          </a:xfrm>
          <a:prstGeom prst="ellipse">
            <a:avLst/>
          </a:prstGeom>
          <a:ln>
            <a:noFill/>
          </a:ln>
          <a:effectLst>
            <a:softEdge rad="112500"/>
          </a:effectLst>
        </p:spPr>
      </p:pic>
    </p:spTree>
    <p:extLst>
      <p:ext uri="{BB962C8B-B14F-4D97-AF65-F5344CB8AC3E}">
        <p14:creationId xmlns:p14="http://schemas.microsoft.com/office/powerpoint/2010/main" val="1818909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7A1D7-839F-4054-8F4A-59F00D28C4A6}"/>
              </a:ext>
            </a:extLst>
          </p:cNvPr>
          <p:cNvSpPr>
            <a:spLocks noGrp="1"/>
          </p:cNvSpPr>
          <p:nvPr>
            <p:ph type="title"/>
          </p:nvPr>
        </p:nvSpPr>
        <p:spPr>
          <a:xfrm>
            <a:off x="965200" y="1371190"/>
            <a:ext cx="3363170" cy="2183042"/>
          </a:xfrm>
        </p:spPr>
        <p:txBody>
          <a:bodyPr vert="horz" lIns="91440" tIns="45720" rIns="91440" bIns="45720" rtlCol="0" anchor="b">
            <a:normAutofit/>
          </a:bodyPr>
          <a:lstStyle/>
          <a:p>
            <a:r>
              <a:rPr lang="en-US" sz="3700"/>
              <a:t>Investors in People Award scheme and Framework</a:t>
            </a:r>
          </a:p>
        </p:txBody>
      </p:sp>
      <p:pic>
        <p:nvPicPr>
          <p:cNvPr id="5" name="Content Placeholder 4">
            <a:extLst>
              <a:ext uri="{FF2B5EF4-FFF2-40B4-BE49-F238E27FC236}">
                <a16:creationId xmlns:a16="http://schemas.microsoft.com/office/drawing/2014/main" id="{0F2DEA99-962C-B7D5-206C-2027A40F93D9}"/>
              </a:ext>
            </a:extLst>
          </p:cNvPr>
          <p:cNvPicPr>
            <a:picLocks noGrp="1" noChangeAspect="1"/>
          </p:cNvPicPr>
          <p:nvPr>
            <p:ph idx="1"/>
          </p:nvPr>
        </p:nvPicPr>
        <p:blipFill rotWithShape="1">
          <a:blip r:embed="rId3"/>
          <a:srcRect t="6865" r="-1" b="-1"/>
          <a:stretch/>
        </p:blipFill>
        <p:spPr>
          <a:xfrm>
            <a:off x="8050038" y="2358495"/>
            <a:ext cx="2713512" cy="2705325"/>
          </a:xfrm>
          <a:prstGeom prst="rect">
            <a:avLst/>
          </a:prstGeom>
        </p:spPr>
      </p:pic>
      <p:pic>
        <p:nvPicPr>
          <p:cNvPr id="9" name="Picture 8">
            <a:extLst>
              <a:ext uri="{FF2B5EF4-FFF2-40B4-BE49-F238E27FC236}">
                <a16:creationId xmlns:a16="http://schemas.microsoft.com/office/drawing/2014/main" id="{4C486126-50A1-5815-CAFA-D5F6F0F8316E}"/>
              </a:ext>
            </a:extLst>
          </p:cNvPr>
          <p:cNvPicPr>
            <a:picLocks noChangeAspect="1"/>
          </p:cNvPicPr>
          <p:nvPr/>
        </p:nvPicPr>
        <p:blipFill>
          <a:blip r:embed="rId4"/>
          <a:stretch>
            <a:fillRect/>
          </a:stretch>
        </p:blipFill>
        <p:spPr>
          <a:xfrm>
            <a:off x="5196964" y="1220371"/>
            <a:ext cx="1846470" cy="1623620"/>
          </a:xfrm>
          <a:prstGeom prst="rect">
            <a:avLst/>
          </a:prstGeom>
        </p:spPr>
      </p:pic>
      <p:sp>
        <p:nvSpPr>
          <p:cNvPr id="7" name="TextBox 6">
            <a:extLst>
              <a:ext uri="{FF2B5EF4-FFF2-40B4-BE49-F238E27FC236}">
                <a16:creationId xmlns:a16="http://schemas.microsoft.com/office/drawing/2014/main" id="{72E5C7E1-EF95-BACE-1569-F50386D49E0D}"/>
              </a:ext>
            </a:extLst>
          </p:cNvPr>
          <p:cNvSpPr txBox="1"/>
          <p:nvPr/>
        </p:nvSpPr>
        <p:spPr>
          <a:xfrm>
            <a:off x="238539" y="3729161"/>
            <a:ext cx="6823635" cy="2796247"/>
          </a:xfrm>
          <a:prstGeom prst="rect">
            <a:avLst/>
          </a:prstGeom>
        </p:spPr>
        <p:txBody>
          <a:bodyPr vert="horz" lIns="91440" tIns="45720" rIns="91440" bIns="45720" rtlCol="0">
            <a:normAutofit fontScale="92500" lnSpcReduction="10000"/>
          </a:bodyPr>
          <a:lstStyle/>
          <a:p>
            <a:pPr defTabSz="914400" fontAlgn="base">
              <a:lnSpc>
                <a:spcPct val="90000"/>
              </a:lnSpc>
              <a:spcAft>
                <a:spcPts val="600"/>
              </a:spcAft>
            </a:pPr>
            <a:r>
              <a:rPr lang="en-US" sz="2400" b="0" i="0" dirty="0">
                <a:effectLst/>
              </a:rPr>
              <a:t>Measure the impact of your people strategy and initiatives and how they benefit your people.</a:t>
            </a:r>
          </a:p>
          <a:p>
            <a:pPr indent="-228600" defTabSz="914400" fontAlgn="base">
              <a:lnSpc>
                <a:spcPct val="90000"/>
              </a:lnSpc>
              <a:spcAft>
                <a:spcPts val="600"/>
              </a:spcAft>
              <a:buFont typeface="Arial" panose="020B0604020202020204" pitchFamily="34" charset="0"/>
              <a:buChar char="•"/>
            </a:pPr>
            <a:endParaRPr lang="en-US" sz="2400" b="0" i="0" dirty="0">
              <a:effectLst/>
            </a:endParaRPr>
          </a:p>
          <a:p>
            <a:pPr defTabSz="914400" fontAlgn="base">
              <a:lnSpc>
                <a:spcPct val="90000"/>
              </a:lnSpc>
              <a:spcAft>
                <a:spcPts val="600"/>
              </a:spcAft>
            </a:pPr>
            <a:r>
              <a:rPr lang="en-US" sz="2400" b="0" i="0" dirty="0">
                <a:effectLst/>
              </a:rPr>
              <a:t>Attract better talent. Good people want to work for good companies.</a:t>
            </a:r>
          </a:p>
          <a:p>
            <a:pPr indent="-228600" defTabSz="914400" fontAlgn="base">
              <a:lnSpc>
                <a:spcPct val="90000"/>
              </a:lnSpc>
              <a:spcAft>
                <a:spcPts val="600"/>
              </a:spcAft>
              <a:buFont typeface="Arial" panose="020B0604020202020204" pitchFamily="34" charset="0"/>
              <a:buChar char="•"/>
            </a:pPr>
            <a:endParaRPr lang="en-US" sz="2400" b="0" i="0" dirty="0">
              <a:effectLst/>
            </a:endParaRPr>
          </a:p>
          <a:p>
            <a:pPr defTabSz="914400" fontAlgn="base">
              <a:lnSpc>
                <a:spcPct val="90000"/>
              </a:lnSpc>
              <a:spcAft>
                <a:spcPts val="600"/>
              </a:spcAft>
            </a:pPr>
            <a:r>
              <a:rPr lang="en-US" sz="2400" b="0" i="0" dirty="0">
                <a:effectLst/>
              </a:rPr>
              <a:t>Stand out from other employers. Our accreditation is a recognition of you putting your people first.</a:t>
            </a:r>
          </a:p>
        </p:txBody>
      </p:sp>
    </p:spTree>
    <p:extLst>
      <p:ext uri="{BB962C8B-B14F-4D97-AF65-F5344CB8AC3E}">
        <p14:creationId xmlns:p14="http://schemas.microsoft.com/office/powerpoint/2010/main" val="1715740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4011D24-DB85-3E93-BC16-3D556F8E8D33}"/>
              </a:ext>
            </a:extLst>
          </p:cNvPr>
          <p:cNvPicPr>
            <a:picLocks noChangeAspect="1"/>
          </p:cNvPicPr>
          <p:nvPr/>
        </p:nvPicPr>
        <p:blipFill rotWithShape="1">
          <a:blip r:embed="rId3"/>
          <a:srcRect t="7917" r="1" b="1"/>
          <a:stretch/>
        </p:blipFill>
        <p:spPr>
          <a:xfrm>
            <a:off x="20" y="2"/>
            <a:ext cx="7534620" cy="4197368"/>
          </a:xfrm>
          <a:custGeom>
            <a:avLst/>
            <a:gdLst/>
            <a:ahLst/>
            <a:cxnLst/>
            <a:rect l="l" t="t" r="r" b="b"/>
            <a:pathLst>
              <a:path w="7534640" h="4197368">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509063" y="4095753"/>
                  <a:pt x="4453918" y="4128339"/>
                  <a:pt x="4430941" y="4172622"/>
                </a:cubicBezTo>
                <a:lnTo>
                  <a:pt x="4423415" y="4197368"/>
                </a:lnTo>
                <a:lnTo>
                  <a:pt x="0" y="4197368"/>
                </a:lnTo>
                <a:close/>
              </a:path>
            </a:pathLst>
          </a:custGeom>
        </p:spPr>
      </p:pic>
      <p:pic>
        <p:nvPicPr>
          <p:cNvPr id="7" name="Picture 6">
            <a:extLst>
              <a:ext uri="{FF2B5EF4-FFF2-40B4-BE49-F238E27FC236}">
                <a16:creationId xmlns:a16="http://schemas.microsoft.com/office/drawing/2014/main" id="{FDA095A0-2372-DDD4-ED96-C26D275DB3DB}"/>
              </a:ext>
            </a:extLst>
          </p:cNvPr>
          <p:cNvPicPr>
            <a:picLocks noChangeAspect="1"/>
          </p:cNvPicPr>
          <p:nvPr/>
        </p:nvPicPr>
        <p:blipFill rotWithShape="1">
          <a:blip r:embed="rId4"/>
          <a:srcRect l="17966" r="18824" b="-1"/>
          <a:stretch/>
        </p:blipFill>
        <p:spPr>
          <a:xfrm>
            <a:off x="7653536" y="1"/>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pic>
        <p:nvPicPr>
          <p:cNvPr id="5" name="Content Placeholder 4">
            <a:extLst>
              <a:ext uri="{FF2B5EF4-FFF2-40B4-BE49-F238E27FC236}">
                <a16:creationId xmlns:a16="http://schemas.microsoft.com/office/drawing/2014/main" id="{E02898D9-836E-EE3B-36F9-94A7EDAA9D47}"/>
              </a:ext>
            </a:extLst>
          </p:cNvPr>
          <p:cNvPicPr>
            <a:picLocks noChangeAspect="1"/>
          </p:cNvPicPr>
          <p:nvPr/>
        </p:nvPicPr>
        <p:blipFill rotWithShape="1">
          <a:blip r:embed="rId5"/>
          <a:srcRect t="25716" r="-1" b="12062"/>
          <a:stretch/>
        </p:blipFill>
        <p:spPr>
          <a:xfrm>
            <a:off x="1" y="4316255"/>
            <a:ext cx="6836850" cy="2541737"/>
          </a:xfrm>
          <a:custGeom>
            <a:avLst/>
            <a:gdLst/>
            <a:ahLst/>
            <a:cxnLst/>
            <a:rect l="l" t="t" r="r" b="b"/>
            <a:pathLst>
              <a:path w="6836850" h="2541737">
                <a:moveTo>
                  <a:pt x="0" y="0"/>
                </a:moveTo>
                <a:lnTo>
                  <a:pt x="4460098" y="0"/>
                </a:lnTo>
                <a:lnTo>
                  <a:pt x="4483996" y="31836"/>
                </a:lnTo>
                <a:cubicBezTo>
                  <a:pt x="4644419" y="28495"/>
                  <a:pt x="4627708" y="282495"/>
                  <a:pt x="4788129" y="245732"/>
                </a:cubicBezTo>
                <a:cubicBezTo>
                  <a:pt x="4754709" y="362707"/>
                  <a:pt x="4641076" y="302548"/>
                  <a:pt x="4600971" y="389443"/>
                </a:cubicBezTo>
                <a:cubicBezTo>
                  <a:pt x="4684524" y="462970"/>
                  <a:pt x="4844945" y="409497"/>
                  <a:pt x="4871683" y="563233"/>
                </a:cubicBezTo>
                <a:cubicBezTo>
                  <a:pt x="4838262" y="723655"/>
                  <a:pt x="4945210" y="703602"/>
                  <a:pt x="5032105" y="713629"/>
                </a:cubicBezTo>
                <a:cubicBezTo>
                  <a:pt x="5239317" y="733683"/>
                  <a:pt x="5439843" y="747050"/>
                  <a:pt x="5643713" y="780472"/>
                </a:cubicBezTo>
                <a:cubicBezTo>
                  <a:pt x="5693844" y="790498"/>
                  <a:pt x="5810819" y="767103"/>
                  <a:pt x="5800794" y="870709"/>
                </a:cubicBezTo>
                <a:cubicBezTo>
                  <a:pt x="5790767" y="954261"/>
                  <a:pt x="5700529" y="924184"/>
                  <a:pt x="5643713" y="927525"/>
                </a:cubicBezTo>
                <a:cubicBezTo>
                  <a:pt x="5329553" y="967632"/>
                  <a:pt x="5012052" y="904131"/>
                  <a:pt x="4701235" y="907472"/>
                </a:cubicBezTo>
                <a:cubicBezTo>
                  <a:pt x="4664472" y="907472"/>
                  <a:pt x="4657787" y="1017762"/>
                  <a:pt x="4577576" y="980999"/>
                </a:cubicBezTo>
                <a:cubicBezTo>
                  <a:pt x="4788129" y="1081263"/>
                  <a:pt x="5767372" y="1108001"/>
                  <a:pt x="6094900" y="1161474"/>
                </a:cubicBezTo>
                <a:cubicBezTo>
                  <a:pt x="5754004" y="1542477"/>
                  <a:pt x="5429817" y="1311870"/>
                  <a:pt x="5159105" y="1525765"/>
                </a:cubicBezTo>
                <a:cubicBezTo>
                  <a:pt x="5159105" y="1525765"/>
                  <a:pt x="5212580" y="1525765"/>
                  <a:pt x="5443187" y="1595950"/>
                </a:cubicBezTo>
                <a:cubicBezTo>
                  <a:pt x="5627002" y="1652765"/>
                  <a:pt x="5536765" y="1732976"/>
                  <a:pt x="6001321" y="1886715"/>
                </a:cubicBezTo>
                <a:cubicBezTo>
                  <a:pt x="5824188" y="1936846"/>
                  <a:pt x="5593581" y="1839925"/>
                  <a:pt x="5506685" y="2100610"/>
                </a:cubicBezTo>
                <a:cubicBezTo>
                  <a:pt x="5643713" y="2147401"/>
                  <a:pt x="5807477" y="2103953"/>
                  <a:pt x="5904398" y="2227611"/>
                </a:cubicBezTo>
                <a:cubicBezTo>
                  <a:pt x="5934478" y="2264375"/>
                  <a:pt x="5964557" y="2287770"/>
                  <a:pt x="6001321" y="2307821"/>
                </a:cubicBezTo>
                <a:cubicBezTo>
                  <a:pt x="5984612" y="2314507"/>
                  <a:pt x="5964557" y="2321190"/>
                  <a:pt x="5951188" y="2327874"/>
                </a:cubicBezTo>
                <a:cubicBezTo>
                  <a:pt x="5977925" y="2351271"/>
                  <a:pt x="6663060" y="2478270"/>
                  <a:pt x="6836850" y="2481613"/>
                </a:cubicBezTo>
                <a:cubicBezTo>
                  <a:pt x="6761652" y="2506679"/>
                  <a:pt x="6636845" y="2527828"/>
                  <a:pt x="6553814" y="2540165"/>
                </a:cubicBezTo>
                <a:lnTo>
                  <a:pt x="6542822" y="2541737"/>
                </a:lnTo>
                <a:lnTo>
                  <a:pt x="0" y="2541737"/>
                </a:lnTo>
                <a:close/>
              </a:path>
            </a:pathLst>
          </a:custGeom>
        </p:spPr>
      </p:pic>
      <p:sp>
        <p:nvSpPr>
          <p:cNvPr id="2" name="Title 1">
            <a:extLst>
              <a:ext uri="{FF2B5EF4-FFF2-40B4-BE49-F238E27FC236}">
                <a16:creationId xmlns:a16="http://schemas.microsoft.com/office/drawing/2014/main" id="{DD334C1B-A902-88B6-834A-2DDD33E4F37E}"/>
              </a:ext>
            </a:extLst>
          </p:cNvPr>
          <p:cNvSpPr>
            <a:spLocks noGrp="1"/>
          </p:cNvSpPr>
          <p:nvPr>
            <p:ph type="title"/>
          </p:nvPr>
        </p:nvSpPr>
        <p:spPr>
          <a:xfrm>
            <a:off x="6343650" y="3996130"/>
            <a:ext cx="5505814" cy="1576910"/>
          </a:xfrm>
        </p:spPr>
        <p:txBody>
          <a:bodyPr vert="horz" lIns="91440" tIns="45720" rIns="91440" bIns="45720" rtlCol="0" anchor="b">
            <a:normAutofit/>
          </a:bodyPr>
          <a:lstStyle/>
          <a:p>
            <a:r>
              <a:rPr lang="en-US" b="1" kern="1200">
                <a:solidFill>
                  <a:schemeClr val="tx1"/>
                </a:solidFill>
                <a:latin typeface="+mj-lt"/>
                <a:ea typeface="+mj-ea"/>
                <a:cs typeface="+mj-cs"/>
              </a:rPr>
              <a:t>The Landmark London  </a:t>
            </a:r>
          </a:p>
        </p:txBody>
      </p:sp>
    </p:spTree>
    <p:extLst>
      <p:ext uri="{BB962C8B-B14F-4D97-AF65-F5344CB8AC3E}">
        <p14:creationId xmlns:p14="http://schemas.microsoft.com/office/powerpoint/2010/main" val="4130170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C049D-8FF9-49AF-9991-9B0841ABEC1E}"/>
              </a:ext>
            </a:extLst>
          </p:cNvPr>
          <p:cNvSpPr>
            <a:spLocks noGrp="1"/>
          </p:cNvSpPr>
          <p:nvPr>
            <p:ph type="title"/>
          </p:nvPr>
        </p:nvSpPr>
        <p:spPr>
          <a:xfrm>
            <a:off x="1631504" y="188641"/>
            <a:ext cx="7886700" cy="687611"/>
          </a:xfrm>
        </p:spPr>
        <p:txBody>
          <a:bodyPr>
            <a:normAutofit fontScale="90000"/>
          </a:bodyPr>
          <a:lstStyle/>
          <a:p>
            <a:r>
              <a:rPr lang="en-GB" b="1" dirty="0"/>
              <a:t>The </a:t>
            </a:r>
            <a:r>
              <a:rPr lang="en-GB" b="1" dirty="0" err="1"/>
              <a:t>Seren</a:t>
            </a:r>
            <a:r>
              <a:rPr lang="en-GB" b="1" dirty="0"/>
              <a:t> Collection</a:t>
            </a:r>
          </a:p>
        </p:txBody>
      </p:sp>
      <p:pic>
        <p:nvPicPr>
          <p:cNvPr id="4" name="Picture 3">
            <a:extLst>
              <a:ext uri="{FF2B5EF4-FFF2-40B4-BE49-F238E27FC236}">
                <a16:creationId xmlns:a16="http://schemas.microsoft.com/office/drawing/2014/main" id="{A896FEE1-EA8D-40D8-9FF4-06A88B533DB2}"/>
              </a:ext>
            </a:extLst>
          </p:cNvPr>
          <p:cNvPicPr>
            <a:picLocks noChangeAspect="1"/>
          </p:cNvPicPr>
          <p:nvPr/>
        </p:nvPicPr>
        <p:blipFill rotWithShape="1">
          <a:blip r:embed="rId3"/>
          <a:srcRect b="6202"/>
          <a:stretch/>
        </p:blipFill>
        <p:spPr>
          <a:xfrm>
            <a:off x="1508589" y="1016732"/>
            <a:ext cx="9144000" cy="4824536"/>
          </a:xfrm>
          <a:prstGeom prst="rect">
            <a:avLst/>
          </a:prstGeom>
        </p:spPr>
      </p:pic>
    </p:spTree>
    <p:extLst>
      <p:ext uri="{BB962C8B-B14F-4D97-AF65-F5344CB8AC3E}">
        <p14:creationId xmlns:p14="http://schemas.microsoft.com/office/powerpoint/2010/main" val="9104092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5868F46-50DF-4C3A-ADEC-3CB85A09F75D}"/>
              </a:ext>
            </a:extLst>
          </p:cNvPr>
          <p:cNvSpPr/>
          <p:nvPr/>
        </p:nvSpPr>
        <p:spPr>
          <a:xfrm>
            <a:off x="6941621" y="113785"/>
            <a:ext cx="4801200" cy="584775"/>
          </a:xfrm>
          <a:prstGeom prst="rect">
            <a:avLst/>
          </a:prstGeom>
          <a:noFill/>
        </p:spPr>
        <p:txBody>
          <a:bodyPr wrap="square" lIns="91440" tIns="45720" rIns="91440" bIns="45720">
            <a:spAutoFit/>
          </a:bodyPr>
          <a:lstStyle/>
          <a:p>
            <a:pPr algn="ctr"/>
            <a:r>
              <a:rPr lang="en-US" sz="3200" dirty="0">
                <a:ln w="0"/>
                <a:solidFill>
                  <a:schemeClr val="accent1"/>
                </a:solidFill>
                <a:effectLst>
                  <a:outerShdw blurRad="38100" dist="25400" dir="5400000" algn="ctr" rotWithShape="0">
                    <a:srgbClr val="6E747A">
                      <a:alpha val="43000"/>
                    </a:srgbClr>
                  </a:outerShdw>
                </a:effectLst>
              </a:rPr>
              <a:t>Assessment: DL March 10th</a:t>
            </a:r>
          </a:p>
        </p:txBody>
      </p:sp>
      <p:graphicFrame>
        <p:nvGraphicFramePr>
          <p:cNvPr id="19" name="TextBox 3">
            <a:extLst>
              <a:ext uri="{FF2B5EF4-FFF2-40B4-BE49-F238E27FC236}">
                <a16:creationId xmlns:a16="http://schemas.microsoft.com/office/drawing/2014/main" id="{76B8FBA0-9811-4398-BF80-B9861CEC7CDA}"/>
              </a:ext>
            </a:extLst>
          </p:cNvPr>
          <p:cNvGraphicFramePr/>
          <p:nvPr/>
        </p:nvGraphicFramePr>
        <p:xfrm>
          <a:off x="7558316" y="900370"/>
          <a:ext cx="2750277" cy="475935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Video 3" title="Child Wearing A Lightbulb">
            <a:hlinkClick r:id="" action="ppaction://media"/>
            <a:extLst>
              <a:ext uri="{FF2B5EF4-FFF2-40B4-BE49-F238E27FC236}">
                <a16:creationId xmlns:a16="http://schemas.microsoft.com/office/drawing/2014/main" id="{F485AC05-0378-CE46-EB1D-754D32DB79C5}"/>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399348" y="900370"/>
            <a:ext cx="6857595" cy="385739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96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F9EA-D698-AE6F-94CF-50FCF6C468EC}"/>
              </a:ext>
            </a:extLst>
          </p:cNvPr>
          <p:cNvSpPr>
            <a:spLocks noGrp="1"/>
          </p:cNvSpPr>
          <p:nvPr>
            <p:ph type="title"/>
          </p:nvPr>
        </p:nvSpPr>
        <p:spPr>
          <a:xfrm>
            <a:off x="207464" y="323101"/>
            <a:ext cx="6483581" cy="899177"/>
          </a:xfrm>
        </p:spPr>
        <p:txBody>
          <a:bodyPr anchor="b">
            <a:normAutofit/>
          </a:bodyPr>
          <a:lstStyle/>
          <a:p>
            <a:r>
              <a:rPr lang="en-GB" sz="4800" u="sng" dirty="0"/>
              <a:t>Outcomes of the Session</a:t>
            </a:r>
          </a:p>
        </p:txBody>
      </p:sp>
      <p:sp>
        <p:nvSpPr>
          <p:cNvPr id="3" name="Content Placeholder 2">
            <a:extLst>
              <a:ext uri="{FF2B5EF4-FFF2-40B4-BE49-F238E27FC236}">
                <a16:creationId xmlns:a16="http://schemas.microsoft.com/office/drawing/2014/main" id="{2DBA2360-C592-BF71-A885-AB7E0C090E72}"/>
              </a:ext>
            </a:extLst>
          </p:cNvPr>
          <p:cNvSpPr>
            <a:spLocks noGrp="1"/>
          </p:cNvSpPr>
          <p:nvPr>
            <p:ph idx="1"/>
          </p:nvPr>
        </p:nvSpPr>
        <p:spPr>
          <a:xfrm>
            <a:off x="7643689" y="1599077"/>
            <a:ext cx="2403657" cy="3363930"/>
          </a:xfrm>
        </p:spPr>
        <p:txBody>
          <a:bodyPr anchor="t">
            <a:normAutofit/>
          </a:bodyPr>
          <a:lstStyle/>
          <a:p>
            <a:pPr lvl="0"/>
            <a:endParaRPr lang="en-GB" sz="2000" dirty="0"/>
          </a:p>
          <a:p>
            <a:pPr lvl="0"/>
            <a:endParaRPr lang="en-US" sz="2000" dirty="0"/>
          </a:p>
          <a:p>
            <a:pPr marL="0" indent="0">
              <a:buNone/>
            </a:pPr>
            <a:endParaRPr lang="en-GB" sz="1600" dirty="0"/>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07464" y="1654303"/>
            <a:ext cx="6310034" cy="3549393"/>
          </a:xfrm>
          <a:prstGeom prst="roundRect">
            <a:avLst>
              <a:gd name="adj" fmla="val 5439"/>
            </a:avLst>
          </a:prstGeom>
          <a:ln>
            <a:noFill/>
          </a:ln>
          <a:effectLst>
            <a:innerShdw blurRad="114300" dist="50800">
              <a:srgbClr val="000000">
                <a:alpha val="0"/>
              </a:srgbClr>
            </a:innerShdw>
          </a:effectLst>
        </p:spPr>
      </p:pic>
      <p:sp>
        <p:nvSpPr>
          <p:cNvPr id="4" name="TextBox 3">
            <a:extLst>
              <a:ext uri="{FF2B5EF4-FFF2-40B4-BE49-F238E27FC236}">
                <a16:creationId xmlns:a16="http://schemas.microsoft.com/office/drawing/2014/main" id="{DAE52355-9103-596A-586E-8E20A03AE0ED}"/>
              </a:ext>
            </a:extLst>
          </p:cNvPr>
          <p:cNvSpPr txBox="1"/>
          <p:nvPr/>
        </p:nvSpPr>
        <p:spPr>
          <a:xfrm>
            <a:off x="6798364" y="1027046"/>
            <a:ext cx="5393635" cy="6589496"/>
          </a:xfrm>
          <a:prstGeom prst="rect">
            <a:avLst/>
          </a:prstGeom>
          <a:noFill/>
        </p:spPr>
        <p:txBody>
          <a:bodyPr wrap="square" rtlCol="0">
            <a:spAutoFit/>
          </a:bodyPr>
          <a:lstStyle/>
          <a:p>
            <a:pPr indent="-228600" defTabSz="914400">
              <a:lnSpc>
                <a:spcPct val="90000"/>
              </a:lnSpc>
              <a:spcAft>
                <a:spcPts val="600"/>
              </a:spcAft>
              <a:buFont typeface="Arial" panose="020B0604020202020204" pitchFamily="34" charset="0"/>
              <a:buChar char="•"/>
            </a:pPr>
            <a:r>
              <a:rPr lang="en-US" sz="2400" dirty="0"/>
              <a:t>Understanding health and wellbeing</a:t>
            </a:r>
          </a:p>
          <a:p>
            <a:pPr indent="-228600" defTabSz="914400">
              <a:lnSpc>
                <a:spcPct val="90000"/>
              </a:lnSpc>
              <a:spcAft>
                <a:spcPts val="600"/>
              </a:spcAft>
              <a:buFont typeface="Arial" panose="020B0604020202020204" pitchFamily="34" charset="0"/>
              <a:buChar char="•"/>
            </a:pPr>
            <a:endParaRPr lang="en-US" sz="2400" dirty="0"/>
          </a:p>
          <a:p>
            <a:pPr indent="-228600" defTabSz="914400">
              <a:lnSpc>
                <a:spcPct val="90000"/>
              </a:lnSpc>
              <a:spcAft>
                <a:spcPts val="600"/>
              </a:spcAft>
              <a:buFont typeface="Arial" panose="020B0604020202020204" pitchFamily="34" charset="0"/>
              <a:buChar char="•"/>
            </a:pPr>
            <a:r>
              <a:rPr lang="en-US" sz="2400" dirty="0"/>
              <a:t>Demonstrate the importance of health and wellbeing</a:t>
            </a:r>
          </a:p>
          <a:p>
            <a:pPr indent="-228600" defTabSz="914400">
              <a:lnSpc>
                <a:spcPct val="90000"/>
              </a:lnSpc>
              <a:spcAft>
                <a:spcPts val="600"/>
              </a:spcAft>
              <a:buFont typeface="Arial" panose="020B0604020202020204" pitchFamily="34" charset="0"/>
              <a:buChar char="•"/>
            </a:pPr>
            <a:endParaRPr lang="en-US" sz="2400" dirty="0"/>
          </a:p>
          <a:p>
            <a:pPr indent="-228600" defTabSz="914400">
              <a:lnSpc>
                <a:spcPct val="90000"/>
              </a:lnSpc>
              <a:spcAft>
                <a:spcPts val="600"/>
              </a:spcAft>
              <a:buFont typeface="Arial" panose="020B0604020202020204" pitchFamily="34" charset="0"/>
              <a:buChar char="•"/>
            </a:pPr>
            <a:r>
              <a:rPr lang="en-US" sz="2400" dirty="0"/>
              <a:t>Apply health and wellbeing to industry examples</a:t>
            </a:r>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r>
              <a:rPr lang="en-US" sz="2400" dirty="0"/>
              <a:t>Demonstrate and application of health and wellbeing for an employee</a:t>
            </a:r>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r>
              <a:rPr lang="en-US" sz="2400" dirty="0"/>
              <a:t>Application of health and wellbeing hotel by design</a:t>
            </a:r>
          </a:p>
          <a:p>
            <a:pPr indent="-228600">
              <a:lnSpc>
                <a:spcPct val="90000"/>
              </a:lnSpc>
              <a:spcAft>
                <a:spcPts val="600"/>
              </a:spcAft>
              <a:buFont typeface="Arial" panose="020B0604020202020204" pitchFamily="34" charset="0"/>
              <a:buChar char="•"/>
            </a:pPr>
            <a:endParaRPr lang="en-US" dirty="0"/>
          </a:p>
          <a:p>
            <a:pPr indent="-228600" defTabSz="914400">
              <a:lnSpc>
                <a:spcPct val="90000"/>
              </a:lnSpc>
              <a:spcAft>
                <a:spcPts val="600"/>
              </a:spcAft>
              <a:buFont typeface="Arial" panose="020B0604020202020204" pitchFamily="34" charset="0"/>
              <a:buChar char="•"/>
            </a:pPr>
            <a:endParaRPr lang="en-US" dirty="0"/>
          </a:p>
          <a:p>
            <a:pPr marL="285750" indent="-285750">
              <a:buFontTx/>
              <a:buChar char="-"/>
            </a:pPr>
            <a:endParaRPr lang="en-GB" b="1" dirty="0"/>
          </a:p>
          <a:p>
            <a:pPr marL="285750" indent="-285750">
              <a:buFontTx/>
              <a:buChar char="-"/>
            </a:pPr>
            <a:endParaRPr lang="en-GB" dirty="0"/>
          </a:p>
          <a:p>
            <a:pPr marL="285750" indent="-285750">
              <a:buFontTx/>
              <a:buChar char="-"/>
            </a:pPr>
            <a:endParaRPr lang="en-GB" dirty="0"/>
          </a:p>
        </p:txBody>
      </p:sp>
    </p:spTree>
    <p:extLst>
      <p:ext uri="{BB962C8B-B14F-4D97-AF65-F5344CB8AC3E}">
        <p14:creationId xmlns:p14="http://schemas.microsoft.com/office/powerpoint/2010/main" val="2215865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2475854" y="4693787"/>
            <a:ext cx="8176104" cy="1009751"/>
          </a:xfrm>
          <a:noFill/>
        </p:spPr>
        <p:txBody>
          <a:bodyPr vert="horz" lIns="91440" tIns="45720" rIns="91440" bIns="45720" rtlCol="0" anchor="b">
            <a:normAutofit fontScale="90000"/>
          </a:bodyPr>
          <a:lstStyle/>
          <a:p>
            <a:pPr algn="ctr">
              <a:defRPr/>
            </a:pPr>
            <a:r>
              <a:rPr lang="en-US" sz="2700" b="1" i="1" dirty="0"/>
              <a:t>I look forward to seeing you again. If you have any questions in the meantime, please send an email</a:t>
            </a:r>
            <a:r>
              <a:rPr lang="en-US" sz="2800" b="1" dirty="0">
                <a:hlinkClick r:id="rId3"/>
              </a:rPr>
              <a:t> </a:t>
            </a:r>
            <a:r>
              <a:rPr lang="en-US" sz="2800" b="1" i="1" dirty="0">
                <a:hlinkClick r:id="rId3"/>
              </a:rPr>
              <a:t>l.blake@uwtsd.ac.uk</a:t>
            </a:r>
            <a:r>
              <a:rPr lang="en-US" sz="2700" b="1" i="1" dirty="0"/>
              <a:t>.</a:t>
            </a:r>
          </a:p>
          <a:p>
            <a:pPr algn="ctr"/>
            <a:endParaRPr lang="en-US" sz="2700" dirty="0"/>
          </a:p>
        </p:txBody>
      </p:sp>
      <p:pic>
        <p:nvPicPr>
          <p:cNvPr id="4" name="Content Placeholder 5">
            <a:extLst>
              <a:ext uri="{FF2B5EF4-FFF2-40B4-BE49-F238E27FC236}">
                <a16:creationId xmlns:a16="http://schemas.microsoft.com/office/drawing/2014/main" id="{0D2B930B-8488-B37D-A8A6-FBC5C2F90615}"/>
              </a:ext>
            </a:extLst>
          </p:cNvPr>
          <p:cNvPicPr>
            <a:picLocks noGrp="1" noChangeAspect="1"/>
          </p:cNvPicPr>
          <p:nvPr>
            <p:ph idx="1"/>
          </p:nvPr>
        </p:nvPicPr>
        <p:blipFill>
          <a:blip r:embed="rId4"/>
          <a:stretch>
            <a:fillRect/>
          </a:stretch>
        </p:blipFill>
        <p:spPr>
          <a:xfrm>
            <a:off x="4377590" y="920016"/>
            <a:ext cx="3436820" cy="343682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65E3C64C-B0BB-82EC-F955-830F1DABB3EE}"/>
              </a:ext>
            </a:extLst>
          </p:cNvPr>
          <p:cNvSpPr txBox="1"/>
          <p:nvPr/>
        </p:nvSpPr>
        <p:spPr>
          <a:xfrm>
            <a:off x="4151097" y="70999"/>
            <a:ext cx="4110587" cy="646331"/>
          </a:xfrm>
          <a:prstGeom prst="rect">
            <a:avLst/>
          </a:prstGeom>
          <a:noFill/>
        </p:spPr>
        <p:txBody>
          <a:bodyPr wrap="square" rtlCol="0">
            <a:spAutoFit/>
          </a:bodyPr>
          <a:lstStyle/>
          <a:p>
            <a:r>
              <a:rPr lang="en-GB" sz="3600" dirty="0"/>
              <a:t>Thank you for Today</a:t>
            </a:r>
            <a:endParaRPr lang="en-GB" sz="2000" dirty="0"/>
          </a:p>
        </p:txBody>
      </p:sp>
    </p:spTree>
    <p:extLst>
      <p:ext uri="{BB962C8B-B14F-4D97-AF65-F5344CB8AC3E}">
        <p14:creationId xmlns:p14="http://schemas.microsoft.com/office/powerpoint/2010/main" val="30765875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E6C10-4861-4537-97E8-28A6733DC4E3}"/>
              </a:ext>
            </a:extLst>
          </p:cNvPr>
          <p:cNvSpPr>
            <a:spLocks noGrp="1"/>
          </p:cNvSpPr>
          <p:nvPr>
            <p:ph type="title"/>
          </p:nvPr>
        </p:nvSpPr>
        <p:spPr>
          <a:xfrm>
            <a:off x="838200" y="365127"/>
            <a:ext cx="10515600" cy="684356"/>
          </a:xfrm>
        </p:spPr>
        <p:txBody>
          <a:bodyPr/>
          <a:lstStyle/>
          <a:p>
            <a:r>
              <a:rPr lang="en-GB" sz="2600" b="1" dirty="0">
                <a:solidFill>
                  <a:schemeClr val="tx1"/>
                </a:solidFill>
              </a:rPr>
              <a:t>Bibliography</a:t>
            </a:r>
            <a:br>
              <a:rPr lang="en-GB" sz="4400" b="1" dirty="0">
                <a:solidFill>
                  <a:schemeClr val="tx1"/>
                </a:solidFill>
              </a:rPr>
            </a:br>
            <a:endParaRPr lang="en-GB" dirty="0"/>
          </a:p>
        </p:txBody>
      </p:sp>
      <p:sp>
        <p:nvSpPr>
          <p:cNvPr id="3" name="Content Placeholder 2">
            <a:extLst>
              <a:ext uri="{FF2B5EF4-FFF2-40B4-BE49-F238E27FC236}">
                <a16:creationId xmlns:a16="http://schemas.microsoft.com/office/drawing/2014/main" id="{87F19351-0A5E-4C53-A7E7-09244BEA720E}"/>
              </a:ext>
            </a:extLst>
          </p:cNvPr>
          <p:cNvSpPr>
            <a:spLocks noGrp="1"/>
          </p:cNvSpPr>
          <p:nvPr>
            <p:ph idx="1"/>
          </p:nvPr>
        </p:nvSpPr>
        <p:spPr>
          <a:xfrm>
            <a:off x="838200" y="1141269"/>
            <a:ext cx="10515600" cy="4351338"/>
          </a:xfrm>
        </p:spPr>
        <p:txBody>
          <a:bodyPr/>
          <a:lstStyle/>
          <a:p>
            <a:r>
              <a:rPr lang="en-GB" sz="1400" dirty="0">
                <a:solidFill>
                  <a:srgbClr val="000000"/>
                </a:solidFill>
                <a:latin typeface="Open Sans"/>
              </a:rPr>
              <a:t>Avison Young (2019) </a:t>
            </a:r>
            <a:r>
              <a:rPr lang="en-GB" sz="1400" i="1" dirty="0">
                <a:solidFill>
                  <a:srgbClr val="000000"/>
                </a:solidFill>
                <a:latin typeface="Open Sans"/>
              </a:rPr>
              <a:t>The Future Of Wellness In Hospitality</a:t>
            </a:r>
            <a:r>
              <a:rPr lang="en-GB" sz="1400" dirty="0">
                <a:solidFill>
                  <a:srgbClr val="000000"/>
                </a:solidFill>
                <a:latin typeface="Open Sans"/>
              </a:rPr>
              <a:t> [online] Avisonyoung.co.uk. Available at: https://www.avisonyoung.co.uk/documents/38901/59345308/The+Future+of+Wellness+in+Hospitality+-+Oct+19.pdf/44123f9b-a8d3-40f1-9bd3-2510c6c609e3 (Accessed: 19 March 2020).</a:t>
            </a:r>
            <a:endParaRPr lang="en-GB" sz="1400" dirty="0"/>
          </a:p>
          <a:p>
            <a:r>
              <a:rPr lang="en-GB" sz="1400" dirty="0">
                <a:solidFill>
                  <a:srgbClr val="000000"/>
                </a:solidFill>
                <a:latin typeface="Open Sans"/>
              </a:rPr>
              <a:t>Global Wellness Institute (2018) </a:t>
            </a:r>
            <a:r>
              <a:rPr lang="en-GB" sz="1400" i="1" dirty="0">
                <a:solidFill>
                  <a:srgbClr val="000000"/>
                </a:solidFill>
                <a:latin typeface="Open Sans"/>
              </a:rPr>
              <a:t>Europe Wellness Economy Monitor</a:t>
            </a:r>
            <a:r>
              <a:rPr lang="en-GB" sz="1400" dirty="0">
                <a:solidFill>
                  <a:srgbClr val="000000"/>
                </a:solidFill>
                <a:latin typeface="Open Sans"/>
              </a:rPr>
              <a:t> [online] Globalwellnessinstitute.org. Available at: https://globalwellnessinstitute.org/wp-content/uploads/2019/06/GWI_Europe_WellnessEconomyMonitor2018.pdf (Accessed: 19 March 2020).</a:t>
            </a:r>
          </a:p>
          <a:p>
            <a:r>
              <a:rPr lang="en-GB" sz="1400" dirty="0">
                <a:solidFill>
                  <a:srgbClr val="000000"/>
                </a:solidFill>
                <a:latin typeface="Open Sans"/>
              </a:rPr>
              <a:t>Lo, C. (2019) </a:t>
            </a:r>
            <a:r>
              <a:rPr lang="en-GB" sz="1400" i="1" dirty="0">
                <a:solidFill>
                  <a:srgbClr val="000000"/>
                </a:solidFill>
                <a:latin typeface="Open Sans"/>
              </a:rPr>
              <a:t>Hotel Wellness: Making The Most Of A Rising Hospitality Trend</a:t>
            </a:r>
            <a:r>
              <a:rPr lang="en-GB" sz="1400" dirty="0">
                <a:solidFill>
                  <a:srgbClr val="000000"/>
                </a:solidFill>
                <a:latin typeface="Open Sans"/>
              </a:rPr>
              <a:t> [online] </a:t>
            </a:r>
            <a:r>
              <a:rPr lang="en-GB" sz="1400" dirty="0" err="1">
                <a:solidFill>
                  <a:srgbClr val="000000"/>
                </a:solidFill>
                <a:latin typeface="Open Sans"/>
              </a:rPr>
              <a:t>Hotelmanagement</a:t>
            </a:r>
            <a:r>
              <a:rPr lang="en-GB" sz="1400" dirty="0">
                <a:solidFill>
                  <a:srgbClr val="000000"/>
                </a:solidFill>
                <a:latin typeface="Open Sans"/>
              </a:rPr>
              <a:t>. Available at: https://www.hotelmanagement-network.com/features/hotel-wellness-trend/ (Accessed: 19 March 2020).</a:t>
            </a:r>
          </a:p>
          <a:p>
            <a:r>
              <a:rPr lang="en-GB" sz="1400" dirty="0">
                <a:solidFill>
                  <a:srgbClr val="000000"/>
                </a:solidFill>
                <a:latin typeface="Open Sans"/>
              </a:rPr>
              <a:t>World Health Organization (2020) </a:t>
            </a:r>
            <a:r>
              <a:rPr lang="en-GB" sz="1400" i="1" dirty="0">
                <a:solidFill>
                  <a:srgbClr val="000000"/>
                </a:solidFill>
                <a:latin typeface="Open Sans"/>
              </a:rPr>
              <a:t>Constitution</a:t>
            </a:r>
            <a:r>
              <a:rPr lang="en-GB" sz="1400" dirty="0">
                <a:solidFill>
                  <a:srgbClr val="000000"/>
                </a:solidFill>
                <a:latin typeface="Open Sans"/>
              </a:rPr>
              <a:t> [online] Who.int. Available at: &lt;https://www.who.int/about/who-we-are/constitution&gt; (Accessed: 19 March 2020</a:t>
            </a:r>
          </a:p>
          <a:p>
            <a:r>
              <a:rPr lang="en-GB" sz="1400" dirty="0">
                <a:solidFill>
                  <a:srgbClr val="000000"/>
                </a:solidFill>
                <a:latin typeface="Open Sans"/>
              </a:rPr>
              <a:t>Booking.com (2021) </a:t>
            </a:r>
            <a:r>
              <a:rPr lang="en-GB" sz="1400" i="1" dirty="0">
                <a:solidFill>
                  <a:srgbClr val="000000"/>
                </a:solidFill>
                <a:latin typeface="Open Sans"/>
              </a:rPr>
              <a:t>Spotlight – Digital Detox </a:t>
            </a:r>
            <a:r>
              <a:rPr lang="en-GB" sz="1400" dirty="0">
                <a:solidFill>
                  <a:srgbClr val="000000"/>
                </a:solidFill>
                <a:latin typeface="Open Sans"/>
              </a:rPr>
              <a:t>[online] Booking.com. Available </a:t>
            </a:r>
            <a:r>
              <a:rPr lang="en-GB" sz="1400" dirty="0" err="1">
                <a:solidFill>
                  <a:srgbClr val="000000"/>
                </a:solidFill>
                <a:latin typeface="Open Sans"/>
              </a:rPr>
              <a:t>at:https</a:t>
            </a:r>
            <a:r>
              <a:rPr lang="en-GB" sz="1400" dirty="0">
                <a:solidFill>
                  <a:srgbClr val="000000"/>
                </a:solidFill>
                <a:latin typeface="Open Sans"/>
              </a:rPr>
              <a:t>://partner.booking.com/en-</a:t>
            </a:r>
            <a:r>
              <a:rPr lang="en-GB" sz="1400" dirty="0" err="1">
                <a:solidFill>
                  <a:srgbClr val="000000"/>
                </a:solidFill>
                <a:latin typeface="Open Sans"/>
              </a:rPr>
              <a:t>gb</a:t>
            </a:r>
            <a:r>
              <a:rPr lang="en-GB" sz="1400" dirty="0">
                <a:solidFill>
                  <a:srgbClr val="000000"/>
                </a:solidFill>
                <a:latin typeface="Open Sans"/>
              </a:rPr>
              <a:t>/click-magazine/spotlight-digital-detox-hotel ( Accessed: 18 January 2022)</a:t>
            </a:r>
          </a:p>
          <a:p>
            <a:r>
              <a:rPr lang="en-GB" sz="1400" dirty="0">
                <a:solidFill>
                  <a:srgbClr val="000000"/>
                </a:solidFill>
                <a:latin typeface="Open Sans"/>
              </a:rPr>
              <a:t>Global Wellness Institute (2021)</a:t>
            </a:r>
            <a:r>
              <a:rPr lang="en-GB" sz="1400" i="1" dirty="0">
                <a:solidFill>
                  <a:srgbClr val="000000"/>
                </a:solidFill>
                <a:latin typeface="Open Sans"/>
              </a:rPr>
              <a:t>The Global Wellness Economy: Looking Beyond COVID</a:t>
            </a:r>
            <a:r>
              <a:rPr lang="en-GB" sz="1400" dirty="0">
                <a:solidFill>
                  <a:srgbClr val="000000"/>
                </a:solidFill>
                <a:latin typeface="Open Sans"/>
              </a:rPr>
              <a:t> [online]. Available at:</a:t>
            </a:r>
            <a:r>
              <a:rPr lang="en-GB" sz="1400" u="sng" dirty="0">
                <a:solidFill>
                  <a:srgbClr val="000000"/>
                </a:solidFill>
                <a:latin typeface="Open Sans"/>
              </a:rPr>
              <a:t> </a:t>
            </a:r>
            <a:r>
              <a:rPr lang="en-GB" sz="1400" u="sng" dirty="0">
                <a:solidFill>
                  <a:srgbClr val="000000"/>
                </a:solidFill>
                <a:latin typeface="Open Sans"/>
                <a:hlinkClick r:id="rId2"/>
              </a:rPr>
              <a:t>https://global</a:t>
            </a:r>
            <a:r>
              <a:rPr lang="en-GB" sz="1400" u="sng" dirty="0">
                <a:solidFill>
                  <a:srgbClr val="000000"/>
                </a:solidFill>
                <a:latin typeface="Open Sans"/>
              </a:rPr>
              <a:t> </a:t>
            </a:r>
            <a:r>
              <a:rPr lang="en-GB" sz="1400" dirty="0">
                <a:solidFill>
                  <a:srgbClr val="000000"/>
                </a:solidFill>
                <a:latin typeface="Open Sans"/>
              </a:rPr>
              <a:t>welnessnstutute.org/</a:t>
            </a:r>
            <a:r>
              <a:rPr lang="en-GB" sz="1400" dirty="0" err="1">
                <a:solidFill>
                  <a:srgbClr val="000000"/>
                </a:solidFill>
                <a:latin typeface="Open Sans"/>
              </a:rPr>
              <a:t>wp</a:t>
            </a:r>
            <a:r>
              <a:rPr lang="en-GB" sz="1400" dirty="0">
                <a:solidFill>
                  <a:srgbClr val="000000"/>
                </a:solidFill>
                <a:latin typeface="Open Sans"/>
              </a:rPr>
              <a:t>-content/uploads/2021/11/GWI-WE-Monitor-2021_final-digital.pdf ( Accessed: 18 January 2022)</a:t>
            </a:r>
          </a:p>
          <a:p>
            <a:r>
              <a:rPr lang="en-GB" sz="1400" dirty="0">
                <a:solidFill>
                  <a:srgbClr val="000000"/>
                </a:solidFill>
                <a:latin typeface="Open Sans"/>
              </a:rPr>
              <a:t>The Insider (2020) </a:t>
            </a:r>
            <a:r>
              <a:rPr lang="en-GB" sz="1400" i="1" dirty="0">
                <a:solidFill>
                  <a:srgbClr val="000000"/>
                </a:solidFill>
                <a:latin typeface="Open Sans"/>
              </a:rPr>
              <a:t>New normal, new opportunities for the global wellness industry </a:t>
            </a:r>
            <a:r>
              <a:rPr lang="en-GB" sz="1400" dirty="0">
                <a:solidFill>
                  <a:srgbClr val="000000"/>
                </a:solidFill>
                <a:latin typeface="Open Sans"/>
              </a:rPr>
              <a:t>[online] Available at: </a:t>
            </a:r>
            <a:r>
              <a:rPr lang="en-GB" sz="1400" dirty="0">
                <a:solidFill>
                  <a:srgbClr val="000000"/>
                </a:solidFill>
                <a:latin typeface="Open Sans"/>
                <a:hlinkClick r:id="rId3"/>
              </a:rPr>
              <a:t>https://wwwglion.edu/magazine/new-normal-new-opportunities-for-the-global-wellness-industry/</a:t>
            </a:r>
            <a:endParaRPr lang="en-GB" sz="1400" dirty="0">
              <a:solidFill>
                <a:srgbClr val="000000"/>
              </a:solidFill>
              <a:latin typeface="Open Sans"/>
            </a:endParaRPr>
          </a:p>
          <a:p>
            <a:r>
              <a:rPr lang="en-GB" sz="1400" dirty="0">
                <a:solidFill>
                  <a:srgbClr val="000000"/>
                </a:solidFill>
                <a:latin typeface="Open Sans"/>
              </a:rPr>
              <a:t>Wellness Tourism Association (2021) </a:t>
            </a:r>
            <a:r>
              <a:rPr lang="en-GB" sz="1400" i="1" dirty="0">
                <a:solidFill>
                  <a:srgbClr val="000000"/>
                </a:solidFill>
                <a:latin typeface="Open Sans"/>
              </a:rPr>
              <a:t>WTA’s 2021</a:t>
            </a:r>
            <a:r>
              <a:rPr lang="en-GB" sz="1400" dirty="0">
                <a:solidFill>
                  <a:srgbClr val="000000"/>
                </a:solidFill>
                <a:latin typeface="Open Sans"/>
              </a:rPr>
              <a:t> survey </a:t>
            </a:r>
            <a:r>
              <a:rPr lang="en-GB" sz="1400" dirty="0" err="1">
                <a:solidFill>
                  <a:srgbClr val="000000"/>
                </a:solidFill>
                <a:latin typeface="Open Sans"/>
              </a:rPr>
              <a:t>revelas</a:t>
            </a:r>
            <a:r>
              <a:rPr lang="en-GB" sz="1400" dirty="0">
                <a:solidFill>
                  <a:srgbClr val="000000"/>
                </a:solidFill>
                <a:latin typeface="Open Sans"/>
              </a:rPr>
              <a:t> key consumer preferences for future wellness tourism and travel</a:t>
            </a:r>
          </a:p>
          <a:p>
            <a:pPr marL="0" indent="0">
              <a:buNone/>
            </a:pPr>
            <a:endParaRPr lang="en-GB" sz="800" b="0" i="0" dirty="0">
              <a:solidFill>
                <a:srgbClr val="333333"/>
              </a:solidFill>
              <a:effectLst/>
              <a:latin typeface="Georgia" panose="02040502050405020303" pitchFamily="18" charset="0"/>
            </a:endParaRPr>
          </a:p>
          <a:p>
            <a:pPr marL="0" indent="0">
              <a:buNone/>
            </a:pPr>
            <a:endParaRPr lang="en-GB" sz="1400" dirty="0"/>
          </a:p>
          <a:p>
            <a:endParaRPr lang="en-GB" sz="1400" dirty="0">
              <a:solidFill>
                <a:srgbClr val="000000"/>
              </a:solidFill>
              <a:latin typeface="Open Sans"/>
            </a:endParaRPr>
          </a:p>
          <a:p>
            <a:endParaRPr lang="en-GB" sz="1800" dirty="0">
              <a:solidFill>
                <a:srgbClr val="000000"/>
              </a:solidFill>
              <a:latin typeface="Open Sans"/>
            </a:endParaRPr>
          </a:p>
          <a:p>
            <a:endParaRPr lang="en-GB" dirty="0"/>
          </a:p>
          <a:p>
            <a:endParaRPr lang="en-GB" dirty="0"/>
          </a:p>
        </p:txBody>
      </p:sp>
    </p:spTree>
    <p:extLst>
      <p:ext uri="{BB962C8B-B14F-4D97-AF65-F5344CB8AC3E}">
        <p14:creationId xmlns:p14="http://schemas.microsoft.com/office/powerpoint/2010/main" val="325294867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30E7129B-A2F2-4482-A7E6-35B4D48F1B4D}"/>
              </a:ext>
            </a:extLst>
          </p:cNvPr>
          <p:cNvSpPr>
            <a:spLocks noGrp="1"/>
          </p:cNvSpPr>
          <p:nvPr>
            <p:ph type="title"/>
          </p:nvPr>
        </p:nvSpPr>
        <p:spPr/>
        <p:txBody>
          <a:bodyPr/>
          <a:lstStyle/>
          <a:p>
            <a:r>
              <a:rPr lang="en-GB" sz="4400" b="1" dirty="0"/>
              <a:t>Further Reading / Viewing</a:t>
            </a:r>
            <a:br>
              <a:rPr lang="en-GB" sz="4400" b="1" dirty="0"/>
            </a:br>
            <a:endParaRPr lang="en-GB" dirty="0"/>
          </a:p>
        </p:txBody>
      </p:sp>
      <p:sp>
        <p:nvSpPr>
          <p:cNvPr id="3" name="Content Placeholder 2">
            <a:extLst>
              <a:ext uri="{FF2B5EF4-FFF2-40B4-BE49-F238E27FC236}">
                <a16:creationId xmlns:a16="http://schemas.microsoft.com/office/drawing/2014/main" id="{87F19351-0A5E-4C53-A7E7-09244BEA720E}"/>
              </a:ext>
            </a:extLst>
          </p:cNvPr>
          <p:cNvSpPr>
            <a:spLocks noGrp="1"/>
          </p:cNvSpPr>
          <p:nvPr>
            <p:ph idx="1"/>
          </p:nvPr>
        </p:nvSpPr>
        <p:spPr>
          <a:xfrm>
            <a:off x="484909" y="1253331"/>
            <a:ext cx="10515600" cy="4351338"/>
          </a:xfrm>
        </p:spPr>
        <p:txBody>
          <a:bodyPr/>
          <a:lstStyle/>
          <a:p>
            <a:endParaRPr lang="en-GB" sz="1800" dirty="0">
              <a:solidFill>
                <a:srgbClr val="000000"/>
              </a:solidFill>
              <a:latin typeface="Open Sans"/>
            </a:endParaRPr>
          </a:p>
          <a:p>
            <a:endParaRPr lang="en-GB" dirty="0"/>
          </a:p>
          <a:p>
            <a:r>
              <a:rPr lang="en-GB" sz="2000" dirty="0">
                <a:hlinkClick r:id="rId2"/>
              </a:rPr>
              <a:t>https://www.youtube.com/watch?v=658O3YiA_40</a:t>
            </a:r>
            <a:endParaRPr lang="en-GB" sz="2000" dirty="0"/>
          </a:p>
          <a:p>
            <a:r>
              <a:rPr lang="en-GB" sz="2000" dirty="0"/>
              <a:t>https://www.youtube.com/watch?v=RhZIeawE6NY</a:t>
            </a:r>
          </a:p>
          <a:p>
            <a:endParaRPr lang="en-GB" dirty="0"/>
          </a:p>
          <a:p>
            <a:endParaRPr lang="en-GB" dirty="0"/>
          </a:p>
        </p:txBody>
      </p:sp>
      <p:pic>
        <p:nvPicPr>
          <p:cNvPr id="9" name="Graphic 8" descr="Newspaper outline">
            <a:extLst>
              <a:ext uri="{FF2B5EF4-FFF2-40B4-BE49-F238E27FC236}">
                <a16:creationId xmlns:a16="http://schemas.microsoft.com/office/drawing/2014/main" id="{4C296AAF-0745-4327-AEAE-8B63300221A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27067" y="3082524"/>
            <a:ext cx="914400" cy="914400"/>
          </a:xfrm>
          <a:prstGeom prst="rect">
            <a:avLst/>
          </a:prstGeom>
        </p:spPr>
      </p:pic>
      <p:sp>
        <p:nvSpPr>
          <p:cNvPr id="11" name="TextBox 10">
            <a:extLst>
              <a:ext uri="{FF2B5EF4-FFF2-40B4-BE49-F238E27FC236}">
                <a16:creationId xmlns:a16="http://schemas.microsoft.com/office/drawing/2014/main" id="{326B8402-BB79-4137-9753-F7E70B3F0908}"/>
              </a:ext>
            </a:extLst>
          </p:cNvPr>
          <p:cNvSpPr txBox="1"/>
          <p:nvPr/>
        </p:nvSpPr>
        <p:spPr>
          <a:xfrm>
            <a:off x="5519304" y="4477631"/>
            <a:ext cx="6094268" cy="646331"/>
          </a:xfrm>
          <a:prstGeom prst="rect">
            <a:avLst/>
          </a:prstGeom>
          <a:noFill/>
        </p:spPr>
        <p:txBody>
          <a:bodyPr wrap="square">
            <a:spAutoFit/>
          </a:bodyPr>
          <a:lstStyle/>
          <a:p>
            <a:r>
              <a:rPr lang="en-GB" dirty="0">
                <a:hlinkClick r:id="rId5"/>
              </a:rPr>
              <a:t>How to shape the perfect fitness experience in any hotel setting</a:t>
            </a:r>
            <a:endParaRPr lang="en-GB" dirty="0"/>
          </a:p>
        </p:txBody>
      </p:sp>
      <p:pic>
        <p:nvPicPr>
          <p:cNvPr id="12" name="Graphic 11" descr="Arrow Down with solid fill">
            <a:extLst>
              <a:ext uri="{FF2B5EF4-FFF2-40B4-BE49-F238E27FC236}">
                <a16:creationId xmlns:a16="http://schemas.microsoft.com/office/drawing/2014/main" id="{CACAE043-7F77-4B96-BA1D-EF4611F4AA9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739418" y="3141107"/>
            <a:ext cx="638282" cy="638282"/>
          </a:xfrm>
          <a:prstGeom prst="rect">
            <a:avLst/>
          </a:prstGeom>
        </p:spPr>
      </p:pic>
    </p:spTree>
    <p:extLst>
      <p:ext uri="{BB962C8B-B14F-4D97-AF65-F5344CB8AC3E}">
        <p14:creationId xmlns:p14="http://schemas.microsoft.com/office/powerpoint/2010/main" val="337652139"/>
      </p:ext>
    </p:extLst>
  </p:cSld>
  <p:clrMapOvr>
    <a:masterClrMapping/>
  </p:clrMapOvr>
</p:sld>
</file>

<file path=ppt/theme/theme1.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2" ma:contentTypeDescription="Create a new document." ma:contentTypeScope="" ma:versionID="3124f08d8d83b1f7ededa5f6ffc27108">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ff910218ea84bedb62e799c71dd60ec4"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_activity" ma:index="18" nillable="true" ma:displayName="_activity" ma:hidden="true" ma:internalName="_activity">
      <xsd:simpleType>
        <xsd:restriction base="dms:Note"/>
      </xsd:simpleType>
    </xsd:element>
    <xsd:element name="MediaServiceAutoTags" ma:index="19" nillable="true" ma:displayName="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D8C1C59-49B9-4725-B60B-2662CF54C8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8536C86-717A-4C3D-952C-9D91814D3555}">
  <ds:schemaRefs>
    <ds:schemaRef ds:uri="4eb0a523-77d0-454a-93a8-50ca111d3c44"/>
    <ds:schemaRef ds:uri="http://schemas.microsoft.com/office/2006/metadata/properties"/>
    <ds:schemaRef ds:uri="http://purl.org/dc/terms/"/>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0e7fbce4-8ae7-4085-8b0a-9efa4c7cae6d"/>
    <ds:schemaRef ds:uri="http://www.w3.org/XML/1998/namespace"/>
    <ds:schemaRef ds:uri="http://purl.org/dc/dcmitype/"/>
  </ds:schemaRefs>
</ds:datastoreItem>
</file>

<file path=customXml/itemProps3.xml><?xml version="1.0" encoding="utf-8"?>
<ds:datastoreItem xmlns:ds="http://schemas.openxmlformats.org/officeDocument/2006/customXml" ds:itemID="{E24A887D-4DAC-43AC-A36E-C81B1630C1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906</TotalTime>
  <Words>9317</Words>
  <Application>Microsoft Office PowerPoint</Application>
  <PresentationFormat>Widescreen</PresentationFormat>
  <Paragraphs>583</Paragraphs>
  <Slides>41</Slides>
  <Notes>39</Notes>
  <HiddenSlides>0</HiddenSlides>
  <MMClips>14</MMClips>
  <ScaleCrop>false</ScaleCrop>
  <HeadingPairs>
    <vt:vector size="6" baseType="variant">
      <vt:variant>
        <vt:lpstr>Fonts Used</vt:lpstr>
      </vt:variant>
      <vt:variant>
        <vt:i4>24</vt:i4>
      </vt:variant>
      <vt:variant>
        <vt:lpstr>Theme</vt:lpstr>
      </vt:variant>
      <vt:variant>
        <vt:i4>1</vt:i4>
      </vt:variant>
      <vt:variant>
        <vt:lpstr>Slide Titles</vt:lpstr>
      </vt:variant>
      <vt:variant>
        <vt:i4>41</vt:i4>
      </vt:variant>
    </vt:vector>
  </HeadingPairs>
  <TitlesOfParts>
    <vt:vector size="66" baseType="lpstr">
      <vt:lpstr>Arial</vt:lpstr>
      <vt:lpstr>Avenir Next</vt:lpstr>
      <vt:lpstr>BlinkMacSystemFont</vt:lpstr>
      <vt:lpstr>Calibri</vt:lpstr>
      <vt:lpstr>Calibri Light</vt:lpstr>
      <vt:lpstr>Carlito</vt:lpstr>
      <vt:lpstr>chronicle-display</vt:lpstr>
      <vt:lpstr>Frutiger W01</vt:lpstr>
      <vt:lpstr>Georgia</vt:lpstr>
      <vt:lpstr>Gotham</vt:lpstr>
      <vt:lpstr>Gotham SSm A</vt:lpstr>
      <vt:lpstr>inherit</vt:lpstr>
      <vt:lpstr>Ivar Headline</vt:lpstr>
      <vt:lpstr>lato</vt:lpstr>
      <vt:lpstr>Lora</vt:lpstr>
      <vt:lpstr>Open Sans</vt:lpstr>
      <vt:lpstr>Raleway</vt:lpstr>
      <vt:lpstr>Roboto</vt:lpstr>
      <vt:lpstr>Sohne</vt:lpstr>
      <vt:lpstr>Source Sans Pro</vt:lpstr>
      <vt:lpstr>Standard Text</vt:lpstr>
      <vt:lpstr>TiemposTextWeb</vt:lpstr>
      <vt:lpstr>Verdana</vt:lpstr>
      <vt:lpstr>Work Sans</vt:lpstr>
      <vt:lpstr>Text 1</vt:lpstr>
      <vt:lpstr>Operating Hotel Facilities </vt:lpstr>
      <vt:lpstr>Module feedback</vt:lpstr>
      <vt:lpstr>Outcomes of the Session</vt:lpstr>
      <vt:lpstr>A state of complete physical, mental and social well-being and not merely the absence of disease or infirmity.</vt:lpstr>
      <vt:lpstr>PowerPoint Presentation</vt:lpstr>
      <vt:lpstr>Group Activity:</vt:lpstr>
      <vt:lpstr>Any Questions?</vt:lpstr>
      <vt:lpstr>What does Health and Wellbeing mean to you? What do you do?</vt:lpstr>
      <vt:lpstr>PowerPoint Presentation</vt:lpstr>
      <vt:lpstr>PowerPoint Presentation</vt:lpstr>
      <vt:lpstr>PowerPoint Presentation</vt:lpstr>
      <vt:lpstr>PowerPoint Presentation</vt:lpstr>
      <vt:lpstr>Group Activity:</vt:lpstr>
      <vt:lpstr>Any Questions?</vt:lpstr>
      <vt:lpstr>PowerPoint Presentation</vt:lpstr>
      <vt:lpstr>PowerPoint Presentation</vt:lpstr>
      <vt:lpstr>PowerPoint Presentation</vt:lpstr>
      <vt:lpstr>PowerPoint Presentation</vt:lpstr>
      <vt:lpstr>Group Activity:</vt:lpstr>
      <vt:lpstr>The 20 most popular wellness trends for you to try </vt:lpstr>
      <vt:lpstr>PowerPoint Presentation</vt:lpstr>
      <vt:lpstr>Five feet to fitness @ the Hilton</vt:lpstr>
      <vt:lpstr>PowerPoint Presentation</vt:lpstr>
      <vt:lpstr>PowerPoint Presentation</vt:lpstr>
      <vt:lpstr>PowerPoint Presentation</vt:lpstr>
      <vt:lpstr>Group Activity:</vt:lpstr>
      <vt:lpstr>Health and Wellbeing By Design:</vt:lpstr>
      <vt:lpstr>Any Questions?</vt:lpstr>
      <vt:lpstr>Employee Health and Wellbeing</vt:lpstr>
      <vt:lpstr>Activity #1: Arrange some health &amp; wellness activities for your hotel employees. Provide some examples of what you could do…  Activity #2: The power of sleep. Find some facts that promote how important sleep is. </vt:lpstr>
      <vt:lpstr>Steps to enhance your health and wellbeing</vt:lpstr>
      <vt:lpstr>PowerPoint Presentation</vt:lpstr>
      <vt:lpstr>Group Activity:</vt:lpstr>
      <vt:lpstr>Investors in People Award scheme and Framework</vt:lpstr>
      <vt:lpstr>The Landmark London  </vt:lpstr>
      <vt:lpstr>The Seren Collection</vt:lpstr>
      <vt:lpstr>PowerPoint Presentation</vt:lpstr>
      <vt:lpstr>Outcomes of the Session</vt:lpstr>
      <vt:lpstr>I look forward to seeing you again. If you have any questions in the meantime, please send an email l.blake@uwtsd.ac.uk. </vt:lpstr>
      <vt:lpstr>Bibliography </vt:lpstr>
      <vt:lpstr>Further Reading / Viewing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dc:title>
  <dc:creator>Ryan Peters</dc:creator>
  <cp:lastModifiedBy>Laurence Blake (1806184)</cp:lastModifiedBy>
  <cp:revision>38</cp:revision>
  <dcterms:created xsi:type="dcterms:W3CDTF">2020-12-03T21:47:37Z</dcterms:created>
  <dcterms:modified xsi:type="dcterms:W3CDTF">2023-02-02T19:14:25Z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