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74"/>
  </p:notesMasterIdLst>
  <p:sldIdLst>
    <p:sldId id="266" r:id="rId26"/>
    <p:sldId id="270" r:id="rId27"/>
    <p:sldId id="278" r:id="rId28"/>
    <p:sldId id="274" r:id="rId29"/>
    <p:sldId id="318" r:id="rId30"/>
    <p:sldId id="320" r:id="rId31"/>
    <p:sldId id="319" r:id="rId32"/>
    <p:sldId id="280" r:id="rId33"/>
    <p:sldId id="271" r:id="rId34"/>
    <p:sldId id="281" r:id="rId35"/>
    <p:sldId id="275" r:id="rId36"/>
    <p:sldId id="282" r:id="rId37"/>
    <p:sldId id="284" r:id="rId38"/>
    <p:sldId id="285" r:id="rId39"/>
    <p:sldId id="286" r:id="rId40"/>
    <p:sldId id="288" r:id="rId41"/>
    <p:sldId id="287" r:id="rId42"/>
    <p:sldId id="279" r:id="rId43"/>
    <p:sldId id="289" r:id="rId44"/>
    <p:sldId id="290" r:id="rId45"/>
    <p:sldId id="277" r:id="rId46"/>
    <p:sldId id="283" r:id="rId47"/>
    <p:sldId id="291" r:id="rId48"/>
    <p:sldId id="292" r:id="rId49"/>
    <p:sldId id="293" r:id="rId50"/>
    <p:sldId id="294" r:id="rId51"/>
    <p:sldId id="295" r:id="rId52"/>
    <p:sldId id="296" r:id="rId53"/>
    <p:sldId id="298" r:id="rId54"/>
    <p:sldId id="304" r:id="rId55"/>
    <p:sldId id="316" r:id="rId56"/>
    <p:sldId id="297" r:id="rId57"/>
    <p:sldId id="299" r:id="rId58"/>
    <p:sldId id="300" r:id="rId59"/>
    <p:sldId id="302" r:id="rId60"/>
    <p:sldId id="301" r:id="rId61"/>
    <p:sldId id="303" r:id="rId62"/>
    <p:sldId id="305" r:id="rId63"/>
    <p:sldId id="306" r:id="rId64"/>
    <p:sldId id="307" r:id="rId65"/>
    <p:sldId id="309" r:id="rId66"/>
    <p:sldId id="308" r:id="rId67"/>
    <p:sldId id="311" r:id="rId68"/>
    <p:sldId id="312" r:id="rId69"/>
    <p:sldId id="314" r:id="rId70"/>
    <p:sldId id="313" r:id="rId71"/>
    <p:sldId id="315" r:id="rId72"/>
    <p:sldId id="310"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245" autoAdjust="0"/>
  </p:normalViewPr>
  <p:slideViewPr>
    <p:cSldViewPr snapToGrid="0">
      <p:cViewPr varScale="1">
        <p:scale>
          <a:sx n="81" d="100"/>
          <a:sy n="81" d="100"/>
        </p:scale>
        <p:origin x="175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slide" Target="slides/slide41.xml"/><Relationship Id="rId74"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slide" Target="slides/slide44.xml"/><Relationship Id="rId77"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slide" Target="slides/slide45.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slide" Target="slides/slide48.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viewProps" Target="viewProps.xml"/><Relationship Id="rId7" Type="http://schemas.openxmlformats.org/officeDocument/2006/relationships/slideMaster" Target="slideMasters/slideMaster4.xml"/><Relationship Id="rId71" Type="http://schemas.openxmlformats.org/officeDocument/2006/relationships/slide" Target="slides/slide46.xml"/><Relationship Id="rId2" Type="http://schemas.openxmlformats.org/officeDocument/2006/relationships/customXml" Target="../customXml/item2.xml"/><Relationship Id="rId29"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08/01/2025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1479395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2458414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3495120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7ABB24-D29D-6263-B6E4-B979E0398F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723D6C-3494-09A8-AC6A-82AB383BE5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DAA6CF-5F88-65B9-183F-FA80DCE5BA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1B1FD61-D01B-1017-D84A-657B7139E89D}"/>
              </a:ext>
            </a:extLst>
          </p:cNvPr>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1344288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285035-169D-5A89-AE71-9343A1041A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41935D-0663-900B-BAD9-D9290C96FB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4061C8-ECEC-907B-3FE3-622D2CC29AD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66F8BBF-C557-AB77-FCBB-FCAB69116D34}"/>
              </a:ext>
            </a:extLst>
          </p:cNvPr>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2672031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B352C-2678-3F2D-BC28-99C2D774E8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68698A-C5EA-BD13-E22D-9C37417F5F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D229D9-A182-F60B-AD4B-CE421F641FF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1112FCA-0F0F-0E4E-C41E-41F2F333ABDC}"/>
              </a:ext>
            </a:extLst>
          </p:cNvPr>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3488557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991978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14526552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15951648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1555094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7393545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2000" dirty="0"/>
              <a:t>The first work that is now generally recognized as AI was done by Warren McCulloch and Walter Pitts (1943). They drew on three sources: knowledge of the basic physiology and function of neurons in the brain; a formal analysis of propositional logic due to Russell and Whitehead; and Turing’s theory of computation. They proposed a model of artificial neurons in which each neuron is characterized as being “on” or “off,” with a switch to “on” occurring in response to stimulation by a sufficient number of neighboring neurons. The state of a neuron was conceived of as “factually equivalent to a proposition which proposed its adequate stimulus.” They showed, for example, that any computable function could be computed by some network of connected neurons, and that all the logical connectives (and, or, not, etc.) could be implemented by simple net structures. McCulloch and Pitts also suggested that suitably defined networks could learn.</a:t>
            </a:r>
          </a:p>
          <a:p>
            <a:pPr marL="171450" indent="-171450">
              <a:buFont typeface="Arial" panose="020B0604020202020204" pitchFamily="34" charset="0"/>
              <a:buChar char="•"/>
            </a:pPr>
            <a:endParaRPr lang="en-US" sz="2000" dirty="0"/>
          </a:p>
          <a:p>
            <a:pPr marL="171450" indent="-171450">
              <a:buFont typeface="Arial" panose="020B0604020202020204" pitchFamily="34" charset="0"/>
              <a:buChar char="•"/>
            </a:pPr>
            <a:r>
              <a:rPr lang="en-US" sz="3200" dirty="0"/>
              <a:t>Donald Hebb (1949) demonstrated a simple updating rule for modifying the connection strengths between neurons. His rule, now called Hebbian learning, remains an influential model to this day.</a:t>
            </a: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4755947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sz="3200" dirty="0"/>
          </a:p>
          <a:p>
            <a:pPr marL="171450" indent="-171450">
              <a:buFont typeface="Arial" panose="020B0604020202020204" pitchFamily="34" charset="0"/>
              <a:buChar char="•"/>
            </a:pPr>
            <a:r>
              <a:rPr lang="en-US" sz="3200" b="0" i="0" dirty="0">
                <a:solidFill>
                  <a:srgbClr val="292929"/>
                </a:solidFill>
                <a:effectLst/>
                <a:latin typeface="source-serif-pro"/>
              </a:rPr>
              <a:t>Turing - The question “Can machines think?” can be formulated as the “Imitation Game” (p.1), where an interrogator attempts to distinguish a machine from a human to draw a difference in thinking ability. </a:t>
            </a:r>
          </a:p>
          <a:p>
            <a:pPr marL="171450" indent="-171450">
              <a:buFont typeface="Arial" panose="020B0604020202020204" pitchFamily="34" charset="0"/>
              <a:buChar char="•"/>
            </a:pPr>
            <a:endParaRPr lang="en-US" sz="3200" b="0" i="0" dirty="0">
              <a:solidFill>
                <a:srgbClr val="292929"/>
              </a:solidFill>
              <a:effectLst/>
              <a:latin typeface="source-serif-pro"/>
            </a:endParaRPr>
          </a:p>
          <a:p>
            <a:pPr marL="171450" indent="-171450">
              <a:buFont typeface="Arial" panose="020B0604020202020204" pitchFamily="34" charset="0"/>
              <a:buChar char="•"/>
            </a:pPr>
            <a:r>
              <a:rPr lang="en-US" sz="3200" dirty="0"/>
              <a:t>Two undergraduate students at Harvard, Marvin Minsky and Dean Edmonds, built the first neural network computer in 1950. The SNARC, as it was called, used 3000 vacuum tubes and a surplus automatic pilot mechanism from a B-24 bomber to simulate a network of 40 neurons.</a:t>
            </a: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37663095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3200" b="0" i="0" dirty="0">
                <a:solidFill>
                  <a:srgbClr val="BDC1C6"/>
                </a:solidFill>
                <a:effectLst/>
                <a:latin typeface="arial" panose="020B0604020202020204" pitchFamily="34" charset="0"/>
              </a:rPr>
              <a:t>The Dartmouth Summer Research Project on Artificial Intelligence was a 1956 summer workshop widely considered to be the founding event of artificial intelligence as a field. The project lasted approximately six to eight weeks and was essentially an extended brainstorming session.</a:t>
            </a:r>
          </a:p>
          <a:p>
            <a:pPr marL="171450" indent="-171450">
              <a:buFont typeface="Arial" panose="020B0604020202020204" pitchFamily="34" charset="0"/>
              <a:buChar char="•"/>
            </a:pPr>
            <a:r>
              <a:rPr lang="en-US" sz="3200" dirty="0"/>
              <a:t>We propose that a 2 month, 10 man study of </a:t>
            </a:r>
            <a:r>
              <a:rPr lang="en-US" sz="3200" dirty="0" err="1"/>
              <a:t>articial</a:t>
            </a:r>
            <a:r>
              <a:rPr lang="en-US" sz="3200" dirty="0"/>
              <a:t> intelligence be carried out during the summer of 1956 at Dartmouth College in Hanover, New Hampshire.</a:t>
            </a:r>
          </a:p>
          <a:p>
            <a:pPr marL="171450" indent="-171450">
              <a:buFont typeface="Arial" panose="020B0604020202020204" pitchFamily="34" charset="0"/>
              <a:buChar char="•"/>
            </a:pPr>
            <a:endParaRPr lang="en-US" sz="3200" dirty="0"/>
          </a:p>
          <a:p>
            <a:pPr marL="171450" indent="-171450">
              <a:buFont typeface="Arial" panose="020B0604020202020204" pitchFamily="34" charset="0"/>
              <a:buChar char="•"/>
            </a:pPr>
            <a:r>
              <a:rPr lang="en-US" sz="3200" b="0" i="0" dirty="0">
                <a:solidFill>
                  <a:srgbClr val="5F6F81"/>
                </a:solidFill>
                <a:effectLst/>
                <a:latin typeface="SFUFuturaBook"/>
              </a:rPr>
              <a:t>This week in The History of AI at AIWS.net – MIT receives a $2.2 million grant in June 1963 from DARPA, which was used to fund project MAC. This project included the AI Group of Marvin Minsky and John McCarthy.</a:t>
            </a: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16112773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13691566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17406364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b="0" i="0" dirty="0">
              <a:solidFill>
                <a:srgbClr val="000000"/>
              </a:solidFill>
              <a:effectLst/>
              <a:latin typeface="inherit"/>
            </a:endParaRPr>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2851249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30850219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8355514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US" sz="1800" b="0" i="0" dirty="0">
              <a:solidFill>
                <a:srgbClr val="000000"/>
              </a:solidFill>
              <a:effectLst/>
              <a:latin typeface="inherit"/>
            </a:endParaRPr>
          </a:p>
          <a:p>
            <a:r>
              <a:rPr lang="en-US" dirty="0"/>
              <a:t>To make an AI, you need to identify the problem you’re trying to solve, collect the right data, create algorithms, train the AI model, choose the right platform, pick a programming language, and, finally, deploy and monitor the operation of your AI system.</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39565627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US" sz="1800" b="0" i="0" dirty="0">
              <a:solidFill>
                <a:srgbClr val="000000"/>
              </a:solidFill>
              <a:effectLst/>
              <a:latin typeface="inherit"/>
            </a:endParaRPr>
          </a:p>
          <a:p>
            <a:r>
              <a:rPr lang="en-US" dirty="0"/>
              <a:t>To make an AI, you need to identify the problem you’re trying to solve, collect the right data, create algorithms, train the AI model, choose the right platform, pick a programming language, and, finally, deploy and monitor the operation of your AI system.</a:t>
            </a:r>
          </a:p>
          <a:p>
            <a:endParaRPr lang="en-US" dirty="0"/>
          </a:p>
          <a:p>
            <a:r>
              <a:rPr lang="en-US" dirty="0"/>
              <a:t>So -  we need hardware capable of performing the task, frameworks and languages suitable for the task, the right data, and the right choice of AI algorithms</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8222048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3157539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39226780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21008791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31606136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14023407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15750081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18028015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35631878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34305241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28253848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20077680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25961524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24579860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28046663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a:p>
        </p:txBody>
      </p:sp>
    </p:spTree>
    <p:extLst>
      <p:ext uri="{BB962C8B-B14F-4D97-AF65-F5344CB8AC3E}">
        <p14:creationId xmlns:p14="http://schemas.microsoft.com/office/powerpoint/2010/main" val="41277769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a:p>
        </p:txBody>
      </p:sp>
    </p:spTree>
    <p:extLst>
      <p:ext uri="{BB962C8B-B14F-4D97-AF65-F5344CB8AC3E}">
        <p14:creationId xmlns:p14="http://schemas.microsoft.com/office/powerpoint/2010/main" val="41488061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a:p>
        </p:txBody>
      </p:sp>
    </p:spTree>
    <p:extLst>
      <p:ext uri="{BB962C8B-B14F-4D97-AF65-F5344CB8AC3E}">
        <p14:creationId xmlns:p14="http://schemas.microsoft.com/office/powerpoint/2010/main" val="307626264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a:p>
        </p:txBody>
      </p:sp>
    </p:spTree>
    <p:extLst>
      <p:ext uri="{BB962C8B-B14F-4D97-AF65-F5344CB8AC3E}">
        <p14:creationId xmlns:p14="http://schemas.microsoft.com/office/powerpoint/2010/main" val="187768106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a:p>
        </p:txBody>
      </p:sp>
    </p:spTree>
    <p:extLst>
      <p:ext uri="{BB962C8B-B14F-4D97-AF65-F5344CB8AC3E}">
        <p14:creationId xmlns:p14="http://schemas.microsoft.com/office/powerpoint/2010/main" val="178712256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a:p>
        </p:txBody>
      </p:sp>
    </p:spTree>
    <p:extLst>
      <p:ext uri="{BB962C8B-B14F-4D97-AF65-F5344CB8AC3E}">
        <p14:creationId xmlns:p14="http://schemas.microsoft.com/office/powerpoint/2010/main" val="302134195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a:p>
        </p:txBody>
      </p:sp>
    </p:spTree>
    <p:extLst>
      <p:ext uri="{BB962C8B-B14F-4D97-AF65-F5344CB8AC3E}">
        <p14:creationId xmlns:p14="http://schemas.microsoft.com/office/powerpoint/2010/main" val="289634794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44</a:t>
            </a:fld>
            <a:endParaRPr lang="en-GB"/>
          </a:p>
        </p:txBody>
      </p:sp>
    </p:spTree>
    <p:extLst>
      <p:ext uri="{BB962C8B-B14F-4D97-AF65-F5344CB8AC3E}">
        <p14:creationId xmlns:p14="http://schemas.microsoft.com/office/powerpoint/2010/main" val="291380377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45</a:t>
            </a:fld>
            <a:endParaRPr lang="en-GB"/>
          </a:p>
        </p:txBody>
      </p:sp>
    </p:spTree>
    <p:extLst>
      <p:ext uri="{BB962C8B-B14F-4D97-AF65-F5344CB8AC3E}">
        <p14:creationId xmlns:p14="http://schemas.microsoft.com/office/powerpoint/2010/main" val="7258375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46</a:t>
            </a:fld>
            <a:endParaRPr lang="en-GB"/>
          </a:p>
        </p:txBody>
      </p:sp>
    </p:spTree>
    <p:extLst>
      <p:ext uri="{BB962C8B-B14F-4D97-AF65-F5344CB8AC3E}">
        <p14:creationId xmlns:p14="http://schemas.microsoft.com/office/powerpoint/2010/main" val="265385960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47</a:t>
            </a:fld>
            <a:endParaRPr lang="en-GB"/>
          </a:p>
        </p:txBody>
      </p:sp>
    </p:spTree>
    <p:extLst>
      <p:ext uri="{BB962C8B-B14F-4D97-AF65-F5344CB8AC3E}">
        <p14:creationId xmlns:p14="http://schemas.microsoft.com/office/powerpoint/2010/main" val="220759706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48</a:t>
            </a:fld>
            <a:endParaRPr lang="en-GB"/>
          </a:p>
        </p:txBody>
      </p:sp>
    </p:spTree>
    <p:extLst>
      <p:ext uri="{BB962C8B-B14F-4D97-AF65-F5344CB8AC3E}">
        <p14:creationId xmlns:p14="http://schemas.microsoft.com/office/powerpoint/2010/main" val="2134576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1/8/2025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10.xml"/><Relationship Id="rId4" Type="http://schemas.openxmlformats.org/officeDocument/2006/relationships/image" Target="../media/image30.jpe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7.xml"/><Relationship Id="rId1" Type="http://schemas.openxmlformats.org/officeDocument/2006/relationships/slideLayout" Target="../slideLayouts/slideLayout10.xml"/><Relationship Id="rId4" Type="http://schemas.openxmlformats.org/officeDocument/2006/relationships/image" Target="../media/image37.png"/></Relationships>
</file>

<file path=ppt/slides/_rels/slide1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4.xml"/><Relationship Id="rId1" Type="http://schemas.openxmlformats.org/officeDocument/2006/relationships/slideLayout" Target="../slideLayouts/slideLayout10.xml"/><Relationship Id="rId4" Type="http://schemas.openxmlformats.org/officeDocument/2006/relationships/image" Target="../media/image43.png"/></Relationships>
</file>

<file path=ppt/slides/_rels/slide2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5.xml"/><Relationship Id="rId1" Type="http://schemas.openxmlformats.org/officeDocument/2006/relationships/slideLayout" Target="../slideLayouts/slideLayout10.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7.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notesSlide" Target="../notesSlides/notesSlide26.xml"/><Relationship Id="rId1" Type="http://schemas.openxmlformats.org/officeDocument/2006/relationships/slideLayout" Target="../slideLayouts/slideLayout10.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openxmlformats.org/officeDocument/2006/relationships/image" Target="../media/image55.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3.xml"/><Relationship Id="rId1" Type="http://schemas.openxmlformats.org/officeDocument/2006/relationships/slideLayout" Target="../slideLayouts/slideLayout10.xml"/><Relationship Id="rId4" Type="http://schemas.openxmlformats.org/officeDocument/2006/relationships/image" Target="../media/image59.jpeg"/></Relationships>
</file>

<file path=ppt/slides/_rels/slide3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4.xml"/><Relationship Id="rId1" Type="http://schemas.openxmlformats.org/officeDocument/2006/relationships/slideLayout" Target="../slideLayouts/slideLayout10.xml"/><Relationship Id="rId4" Type="http://schemas.openxmlformats.org/officeDocument/2006/relationships/image" Target="../media/image61.png"/></Relationships>
</file>

<file path=ppt/slides/_rels/slide3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5.xml"/><Relationship Id="rId1" Type="http://schemas.openxmlformats.org/officeDocument/2006/relationships/slideLayout" Target="../slideLayouts/slideLayout10.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37.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40.xml"/><Relationship Id="rId1" Type="http://schemas.openxmlformats.org/officeDocument/2006/relationships/slideLayout" Target="../slideLayouts/slideLayout10.xml"/><Relationship Id="rId4" Type="http://schemas.openxmlformats.org/officeDocument/2006/relationships/image" Target="../media/image71.png"/></Relationships>
</file>

<file path=ppt/slides/_rels/slide42.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3" Type="http://schemas.openxmlformats.org/officeDocument/2006/relationships/hyperlink" Target="http://www.deeplearningbook.org/" TargetMode="External"/><Relationship Id="rId2" Type="http://schemas.openxmlformats.org/officeDocument/2006/relationships/notesSlide" Target="../notesSlides/notesSlide47.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567543"/>
            <a:ext cx="5755922" cy="3768028"/>
          </a:xfrm>
        </p:spPr>
        <p:txBody>
          <a:bodyPr/>
          <a:lstStyle/>
          <a:p>
            <a:r>
              <a:rPr lang="en-GB" sz="6000" dirty="0">
                <a:effectLst/>
                <a:latin typeface="Calibri" panose="020F0502020204030204" pitchFamily="34" charset="0"/>
                <a:ea typeface="DengXian" panose="02010600030101010101" pitchFamily="2" charset="-122"/>
                <a:cs typeface="Times New Roman" panose="02020603050405020304" pitchFamily="18" charset="0"/>
              </a:rPr>
              <a:t>ACCA 7025</a:t>
            </a:r>
          </a:p>
          <a:p>
            <a:r>
              <a:rPr lang="en-GB" sz="6000" dirty="0">
                <a:latin typeface="Calibri" panose="020F0502020204030204" pitchFamily="34" charset="0"/>
                <a:ea typeface="DengXian" panose="02010600030101010101" pitchFamily="2" charset="-122"/>
                <a:cs typeface="Times New Roman" panose="02020603050405020304" pitchFamily="18" charset="0"/>
              </a:rPr>
              <a:t>Applied Machine Learning</a:t>
            </a:r>
          </a:p>
          <a:p>
            <a:endParaRPr lang="en-GB" sz="3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4800" dirty="0">
                <a:effectLst/>
                <a:latin typeface="Calibri" panose="020F0502020204030204" pitchFamily="34" charset="0"/>
                <a:ea typeface="DengXian" panose="02010600030101010101" pitchFamily="2" charset="-122"/>
                <a:cs typeface="Times New Roman" panose="02020603050405020304" pitchFamily="18" charset="0"/>
              </a:rPr>
              <a:t>Module Introduction / </a:t>
            </a:r>
          </a:p>
          <a:p>
            <a:r>
              <a:rPr lang="en-US" sz="4800" dirty="0"/>
              <a:t>Artificial Intelligence</a:t>
            </a:r>
          </a:p>
        </p:txBody>
      </p:sp>
      <p:sp>
        <p:nvSpPr>
          <p:cNvPr id="3" name="TextBox 2">
            <a:extLst>
              <a:ext uri="{FF2B5EF4-FFF2-40B4-BE49-F238E27FC236}">
                <a16:creationId xmlns:a16="http://schemas.microsoft.com/office/drawing/2014/main" id="{566DAE9A-1EF0-72EC-65D5-06DFA69D1635}"/>
              </a:ext>
            </a:extLst>
          </p:cNvPr>
          <p:cNvSpPr txBox="1"/>
          <p:nvPr/>
        </p:nvSpPr>
        <p:spPr>
          <a:xfrm>
            <a:off x="8565501" y="5747657"/>
            <a:ext cx="3365241" cy="830997"/>
          </a:xfrm>
          <a:prstGeom prst="rect">
            <a:avLst/>
          </a:prstGeom>
          <a:noFill/>
        </p:spPr>
        <p:txBody>
          <a:bodyPr wrap="square" rtlCol="0">
            <a:spAutoFit/>
          </a:bodyPr>
          <a:lstStyle/>
          <a:p>
            <a:r>
              <a:rPr lang="en-US" sz="2400" b="1" dirty="0">
                <a:solidFill>
                  <a:schemeClr val="bg1"/>
                </a:solidFill>
              </a:rPr>
              <a:t>Mark Huntly:</a:t>
            </a:r>
          </a:p>
          <a:p>
            <a:r>
              <a:rPr lang="en-US" sz="2400" b="1" dirty="0">
                <a:solidFill>
                  <a:schemeClr val="bg1"/>
                </a:solidFill>
              </a:rPr>
              <a:t>m.huntly@uwtsd.ac.uk</a:t>
            </a:r>
            <a:endParaRPr lang="en-GB" sz="2400" b="1" dirty="0">
              <a:solidFill>
                <a:schemeClr val="bg1"/>
              </a:solidFill>
            </a:endParaRP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Module Lectures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11481847" cy="3985718"/>
          </a:xfrm>
        </p:spPr>
        <p:txBody>
          <a:bodyPr>
            <a:normAutofit/>
          </a:bodyPr>
          <a:lstStyle/>
          <a:p>
            <a:r>
              <a:rPr lang="en-US" sz="3200" dirty="0"/>
              <a:t>Lectures will be on the Thursday:</a:t>
            </a:r>
          </a:p>
          <a:p>
            <a:pPr lvl="1"/>
            <a:r>
              <a:rPr lang="en-US" sz="3200" dirty="0"/>
              <a:t>Starting 6</a:t>
            </a:r>
            <a:r>
              <a:rPr lang="en-US" sz="3200" baseline="30000" dirty="0"/>
              <a:t>th</a:t>
            </a:r>
            <a:r>
              <a:rPr lang="en-US" sz="3200" dirty="0"/>
              <a:t> February</a:t>
            </a:r>
          </a:p>
          <a:p>
            <a:pPr lvl="1"/>
            <a:r>
              <a:rPr lang="en-US" sz="3200" dirty="0"/>
              <a:t>Ending 5</a:t>
            </a:r>
            <a:r>
              <a:rPr lang="en-US" sz="3200" baseline="30000" dirty="0"/>
              <a:t>th</a:t>
            </a:r>
            <a:r>
              <a:rPr lang="en-US" sz="3200" dirty="0"/>
              <a:t> May</a:t>
            </a:r>
          </a:p>
          <a:p>
            <a:pPr lvl="1"/>
            <a:endParaRPr lang="en-US" sz="3200" dirty="0"/>
          </a:p>
          <a:p>
            <a:r>
              <a:rPr lang="en-US" sz="3200"/>
              <a:t>No </a:t>
            </a:r>
            <a:r>
              <a:rPr lang="en-US" sz="3200" dirty="0"/>
              <a:t>lectures April 10</a:t>
            </a:r>
            <a:r>
              <a:rPr lang="en-US" sz="3200" baseline="30000" dirty="0"/>
              <a:t>th</a:t>
            </a:r>
            <a:r>
              <a:rPr lang="en-US" sz="3200" dirty="0"/>
              <a:t>, 17</a:t>
            </a:r>
            <a:r>
              <a:rPr lang="en-US" sz="3200" baseline="30000" dirty="0"/>
              <a:t>th</a:t>
            </a:r>
            <a:r>
              <a:rPr lang="en-US" sz="3200" dirty="0"/>
              <a:t> and 24</a:t>
            </a:r>
            <a:r>
              <a:rPr lang="en-US" sz="3200" baseline="30000" dirty="0"/>
              <a:t>th</a:t>
            </a:r>
            <a:r>
              <a:rPr lang="en-US" sz="3200" dirty="0"/>
              <a:t> as it is Easter break.</a:t>
            </a:r>
          </a:p>
          <a:p>
            <a:endParaRPr lang="en-US" sz="3200" dirty="0"/>
          </a:p>
          <a:p>
            <a:r>
              <a:rPr lang="en-US" sz="3200" dirty="0"/>
              <a:t>Lectures will involve some practical using </a:t>
            </a:r>
            <a:r>
              <a:rPr lang="en-US" sz="3200" dirty="0" err="1"/>
              <a:t>Jupyter</a:t>
            </a:r>
            <a:r>
              <a:rPr lang="en-US" sz="3200" dirty="0"/>
              <a:t> Notebook.</a:t>
            </a:r>
            <a:endParaRPr lang="en-GB" sz="3200" dirty="0"/>
          </a:p>
        </p:txBody>
      </p:sp>
    </p:spTree>
    <p:extLst>
      <p:ext uri="{BB962C8B-B14F-4D97-AF65-F5344CB8AC3E}">
        <p14:creationId xmlns:p14="http://schemas.microsoft.com/office/powerpoint/2010/main" val="3897954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5400" b="1" dirty="0"/>
              <a:t>Module Aim</a:t>
            </a:r>
            <a:endParaRPr lang="en-GB" sz="5400" b="1" dirty="0"/>
          </a:p>
        </p:txBody>
      </p:sp>
      <p:sp>
        <p:nvSpPr>
          <p:cNvPr id="3" name="Content Placeholder 2">
            <a:extLst>
              <a:ext uri="{FF2B5EF4-FFF2-40B4-BE49-F238E27FC236}">
                <a16:creationId xmlns:a16="http://schemas.microsoft.com/office/drawing/2014/main" id="{C0D21E21-5E9D-CC15-643A-ED4CB23EB4C4}"/>
              </a:ext>
            </a:extLst>
          </p:cNvPr>
          <p:cNvSpPr>
            <a:spLocks noGrp="1"/>
          </p:cNvSpPr>
          <p:nvPr>
            <p:ph idx="1"/>
          </p:nvPr>
        </p:nvSpPr>
        <p:spPr/>
        <p:txBody>
          <a:bodyPr/>
          <a:lstStyle/>
          <a:p>
            <a:r>
              <a:rPr lang="en-US" sz="3400" dirty="0"/>
              <a:t>To develop the students’ systematic understanding of Artificial Intelligence (AI) and provide the ability to solve complex problems through AI, using the modern principles and practices.</a:t>
            </a:r>
          </a:p>
          <a:p>
            <a:endParaRPr lang="en-US" dirty="0"/>
          </a:p>
        </p:txBody>
      </p:sp>
    </p:spTree>
    <p:extLst>
      <p:ext uri="{BB962C8B-B14F-4D97-AF65-F5344CB8AC3E}">
        <p14:creationId xmlns:p14="http://schemas.microsoft.com/office/powerpoint/2010/main" val="734974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5400" b="1" dirty="0"/>
              <a:t>Learning Outcomes</a:t>
            </a:r>
            <a:endParaRPr lang="en-GB" sz="5400" b="1" dirty="0"/>
          </a:p>
        </p:txBody>
      </p:sp>
      <p:sp>
        <p:nvSpPr>
          <p:cNvPr id="3" name="Content Placeholder 2">
            <a:extLst>
              <a:ext uri="{FF2B5EF4-FFF2-40B4-BE49-F238E27FC236}">
                <a16:creationId xmlns:a16="http://schemas.microsoft.com/office/drawing/2014/main" id="{480F8865-A754-7D12-79FD-4126614D9E04}"/>
              </a:ext>
            </a:extLst>
          </p:cNvPr>
          <p:cNvSpPr>
            <a:spLocks noGrp="1"/>
          </p:cNvSpPr>
          <p:nvPr>
            <p:ph idx="1"/>
          </p:nvPr>
        </p:nvSpPr>
        <p:spPr/>
        <p:txBody>
          <a:bodyPr/>
          <a:lstStyle/>
          <a:p>
            <a:r>
              <a:rPr lang="en-US" sz="3200" dirty="0"/>
              <a:t>On completion of the module students should be able to:</a:t>
            </a:r>
          </a:p>
          <a:p>
            <a:endParaRPr lang="en-US" sz="1000" dirty="0"/>
          </a:p>
          <a:p>
            <a:pPr lvl="1"/>
            <a:r>
              <a:rPr lang="en-US" sz="3200" dirty="0" err="1">
                <a:latin typeface="Arial" panose="020B0604020202020204" pitchFamily="34" charset="0"/>
              </a:rPr>
              <a:t>A</a:t>
            </a:r>
            <a:r>
              <a:rPr lang="en-US" sz="3200" dirty="0" err="1">
                <a:effectLst/>
                <a:latin typeface="Arial" panose="020B0604020202020204" pitchFamily="34" charset="0"/>
              </a:rPr>
              <a:t>nalyse</a:t>
            </a:r>
            <a:r>
              <a:rPr lang="en-US" sz="3200" dirty="0">
                <a:effectLst/>
                <a:latin typeface="Arial" panose="020B0604020202020204" pitchFamily="34" charset="0"/>
              </a:rPr>
              <a:t>, evaluate and justify AI methods and techniques used to solve complex problems.</a:t>
            </a:r>
          </a:p>
          <a:p>
            <a:pPr lvl="1"/>
            <a:r>
              <a:rPr lang="en-GB" sz="3200" dirty="0">
                <a:effectLst/>
                <a:latin typeface="Arial" panose="020B0604020202020204" pitchFamily="34" charset="0"/>
                <a:ea typeface="Times New Roman" panose="02020603050405020304" pitchFamily="18" charset="0"/>
              </a:rPr>
              <a:t> Apply and evaluate a range of machine learning methods used to solve given problems</a:t>
            </a:r>
            <a:endParaRPr lang="en-GB" sz="3200" dirty="0">
              <a:effectLst/>
              <a:latin typeface="Times New Roman" panose="02020603050405020304" pitchFamily="18" charset="0"/>
              <a:ea typeface="Times New Roman" panose="02020603050405020304" pitchFamily="18" charset="0"/>
            </a:endParaRPr>
          </a:p>
          <a:p>
            <a:pPr lvl="1"/>
            <a:endParaRPr lang="en-GB" dirty="0"/>
          </a:p>
        </p:txBody>
      </p:sp>
    </p:spTree>
    <p:extLst>
      <p:ext uri="{BB962C8B-B14F-4D97-AF65-F5344CB8AC3E}">
        <p14:creationId xmlns:p14="http://schemas.microsoft.com/office/powerpoint/2010/main" val="3345956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014342-EC4B-C90D-AE5F-BF80D9F0A77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45F40F1-536E-1FA8-C9F6-73541F0CF86F}"/>
              </a:ext>
            </a:extLst>
          </p:cNvPr>
          <p:cNvSpPr>
            <a:spLocks noGrp="1"/>
          </p:cNvSpPr>
          <p:nvPr>
            <p:ph type="title"/>
          </p:nvPr>
        </p:nvSpPr>
        <p:spPr/>
        <p:txBody>
          <a:bodyPr>
            <a:normAutofit/>
          </a:bodyPr>
          <a:lstStyle/>
          <a:p>
            <a:r>
              <a:rPr lang="en-US" sz="5400" b="1" dirty="0"/>
              <a:t>Coursework Assessment</a:t>
            </a:r>
            <a:endParaRPr lang="en-GB" sz="5400" b="1" dirty="0"/>
          </a:p>
        </p:txBody>
      </p:sp>
      <p:sp>
        <p:nvSpPr>
          <p:cNvPr id="3" name="Content Placeholder 2">
            <a:extLst>
              <a:ext uri="{FF2B5EF4-FFF2-40B4-BE49-F238E27FC236}">
                <a16:creationId xmlns:a16="http://schemas.microsoft.com/office/drawing/2014/main" id="{463827DC-6990-F09B-1EC5-72A6ED28460B}"/>
              </a:ext>
            </a:extLst>
          </p:cNvPr>
          <p:cNvSpPr>
            <a:spLocks noGrp="1"/>
          </p:cNvSpPr>
          <p:nvPr>
            <p:ph idx="1"/>
          </p:nvPr>
        </p:nvSpPr>
        <p:spPr/>
        <p:txBody>
          <a:bodyPr/>
          <a:lstStyle/>
          <a:p>
            <a:r>
              <a:rPr lang="en-US" dirty="0"/>
              <a:t>There will be two assignments;</a:t>
            </a:r>
          </a:p>
          <a:p>
            <a:endParaRPr lang="en-US" dirty="0">
              <a:effectLst/>
              <a:latin typeface="Times New Roman" panose="02020603050405020304" pitchFamily="18" charset="0"/>
              <a:ea typeface="Times New Roman" panose="02020603050405020304" pitchFamily="18" charset="0"/>
            </a:endParaRPr>
          </a:p>
          <a:p>
            <a:pPr lvl="1"/>
            <a:r>
              <a:rPr lang="en-US" sz="2800" dirty="0">
                <a:latin typeface="Times New Roman" panose="02020603050405020304" pitchFamily="18" charset="0"/>
                <a:ea typeface="Times New Roman" panose="02020603050405020304" pitchFamily="18" charset="0"/>
              </a:rPr>
              <a:t>Coursework 1 – Image classification using ML algorithms.</a:t>
            </a:r>
          </a:p>
          <a:p>
            <a:pPr lvl="2"/>
            <a:r>
              <a:rPr lang="en-US" sz="2800" dirty="0">
                <a:effectLst/>
                <a:latin typeface="Times New Roman" panose="02020603050405020304" pitchFamily="18" charset="0"/>
                <a:ea typeface="Times New Roman" panose="02020603050405020304" pitchFamily="18" charset="0"/>
              </a:rPr>
              <a:t>This is 50% of the overall grade.</a:t>
            </a:r>
          </a:p>
          <a:p>
            <a:pPr lvl="1"/>
            <a:r>
              <a:rPr lang="en-US" sz="2800" dirty="0">
                <a:latin typeface="Times New Roman" panose="02020603050405020304" pitchFamily="18" charset="0"/>
                <a:ea typeface="Times New Roman" panose="02020603050405020304" pitchFamily="18" charset="0"/>
              </a:rPr>
              <a:t>Coursework 2 - Image classification using Artificial Neural Networks.</a:t>
            </a:r>
          </a:p>
          <a:p>
            <a:pPr lvl="2"/>
            <a:r>
              <a:rPr lang="en-US" sz="2800" dirty="0">
                <a:effectLst/>
                <a:latin typeface="Times New Roman" panose="02020603050405020304" pitchFamily="18" charset="0"/>
                <a:ea typeface="Times New Roman" panose="02020603050405020304" pitchFamily="18" charset="0"/>
              </a:rPr>
              <a:t>This is 50% of the overall grade.</a:t>
            </a:r>
            <a:endParaRPr lang="en-GB" sz="2800" dirty="0">
              <a:effectLst/>
              <a:latin typeface="Times New Roman" panose="02020603050405020304" pitchFamily="18" charset="0"/>
              <a:ea typeface="Times New Roman" panose="02020603050405020304" pitchFamily="18" charset="0"/>
            </a:endParaRPr>
          </a:p>
          <a:p>
            <a:pPr lvl="1"/>
            <a:endParaRPr lang="en-GB" dirty="0"/>
          </a:p>
        </p:txBody>
      </p:sp>
    </p:spTree>
    <p:extLst>
      <p:ext uri="{BB962C8B-B14F-4D97-AF65-F5344CB8AC3E}">
        <p14:creationId xmlns:p14="http://schemas.microsoft.com/office/powerpoint/2010/main" val="2791016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13A06-A32B-2649-30A1-44D375D7491E}"/>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090623C-71D9-DAD5-1A8F-960FDD87D0B4}"/>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b="1"/>
              <a:t>Coursework Assessment</a:t>
            </a:r>
          </a:p>
        </p:txBody>
      </p:sp>
      <p:pic>
        <p:nvPicPr>
          <p:cNvPr id="2" name="Picture 1">
            <a:extLst>
              <a:ext uri="{FF2B5EF4-FFF2-40B4-BE49-F238E27FC236}">
                <a16:creationId xmlns:a16="http://schemas.microsoft.com/office/drawing/2014/main" id="{3B49ED7C-3A6A-7922-4F68-1A4B572A014A}"/>
              </a:ext>
            </a:extLst>
          </p:cNvPr>
          <p:cNvPicPr>
            <a:picLocks noChangeAspect="1"/>
          </p:cNvPicPr>
          <p:nvPr/>
        </p:nvPicPr>
        <p:blipFill>
          <a:blip r:embed="rId3"/>
          <a:srcRect l="2" t="11120" r="-5" b="5278"/>
          <a:stretch/>
        </p:blipFill>
        <p:spPr>
          <a:xfrm>
            <a:off x="20" y="10"/>
            <a:ext cx="12191980" cy="4258481"/>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14455F0-62A3-A3B8-DC9C-1EB4A23FEE89}"/>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dirty="0"/>
              <a:t>Coursework 1 – Image classification using ML algorithms.</a:t>
            </a:r>
          </a:p>
          <a:p>
            <a:pPr lvl="1"/>
            <a:r>
              <a:rPr lang="en-US" sz="2800" dirty="0"/>
              <a:t>This is 50% of the overall grade.</a:t>
            </a:r>
          </a:p>
          <a:p>
            <a:pPr marL="0"/>
            <a:endParaRPr lang="en-US" sz="1800" dirty="0"/>
          </a:p>
        </p:txBody>
      </p:sp>
    </p:spTree>
    <p:extLst>
      <p:ext uri="{BB962C8B-B14F-4D97-AF65-F5344CB8AC3E}">
        <p14:creationId xmlns:p14="http://schemas.microsoft.com/office/powerpoint/2010/main" val="1773823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9F7DA-2BE1-6C92-5010-5CF58C6FE86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F9FC2FA-35D9-8126-89D6-86118F160D71}"/>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b="1"/>
              <a:t>Coursework Assessment</a:t>
            </a:r>
          </a:p>
        </p:txBody>
      </p:sp>
      <p:pic>
        <p:nvPicPr>
          <p:cNvPr id="2" name="Picture 1">
            <a:extLst>
              <a:ext uri="{FF2B5EF4-FFF2-40B4-BE49-F238E27FC236}">
                <a16:creationId xmlns:a16="http://schemas.microsoft.com/office/drawing/2014/main" id="{90D1DA86-FB52-45D1-9A67-A9C0593A4063}"/>
              </a:ext>
            </a:extLst>
          </p:cNvPr>
          <p:cNvPicPr>
            <a:picLocks noChangeAspect="1"/>
          </p:cNvPicPr>
          <p:nvPr/>
        </p:nvPicPr>
        <p:blipFill>
          <a:blip r:embed="rId3"/>
          <a:srcRect t="7969" b="7969"/>
          <a:stretch/>
        </p:blipFill>
        <p:spPr>
          <a:xfrm>
            <a:off x="20" y="10"/>
            <a:ext cx="12191980" cy="4258481"/>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83B88192-DDBE-76F3-2AE8-9D0A6E98B07B}"/>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dirty="0"/>
              <a:t>Coursework 2 - Image classification using Artificial Neural Networks.</a:t>
            </a:r>
          </a:p>
          <a:p>
            <a:pPr lvl="1"/>
            <a:r>
              <a:rPr lang="en-US" sz="2800" dirty="0"/>
              <a:t>This is 50% of the overall grade.</a:t>
            </a:r>
          </a:p>
          <a:p>
            <a:pPr marL="0"/>
            <a:endParaRPr lang="en-US" sz="1800" dirty="0"/>
          </a:p>
        </p:txBody>
      </p:sp>
    </p:spTree>
    <p:extLst>
      <p:ext uri="{BB962C8B-B14F-4D97-AF65-F5344CB8AC3E}">
        <p14:creationId xmlns:p14="http://schemas.microsoft.com/office/powerpoint/2010/main" val="4269815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77716"/>
            <a:ext cx="5755922" cy="3157854"/>
          </a:xfrm>
        </p:spPr>
        <p:txBody>
          <a:bodyPr/>
          <a:lstStyle/>
          <a:p>
            <a:r>
              <a:rPr lang="en-GB" sz="6000" dirty="0"/>
              <a:t>Introduction to</a:t>
            </a:r>
          </a:p>
          <a:p>
            <a:r>
              <a:rPr lang="en-GB" sz="6000" dirty="0"/>
              <a:t>Artificial</a:t>
            </a:r>
          </a:p>
          <a:p>
            <a:r>
              <a:rPr lang="en-GB" sz="6000" dirty="0">
                <a:effectLst/>
                <a:latin typeface="Calibri" panose="020F0502020204030204" pitchFamily="34" charset="0"/>
                <a:ea typeface="DengXian" panose="02010600030101010101" pitchFamily="2" charset="-122"/>
                <a:cs typeface="Times New Roman" panose="02020603050405020304" pitchFamily="18" charset="0"/>
              </a:rPr>
              <a:t>Intelligence</a:t>
            </a:r>
            <a:endParaRPr lang="en-GB" sz="4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Tree>
    <p:extLst>
      <p:ext uri="{BB962C8B-B14F-4D97-AF65-F5344CB8AC3E}">
        <p14:creationId xmlns:p14="http://schemas.microsoft.com/office/powerpoint/2010/main" val="3099890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What is AI?</a:t>
            </a:r>
            <a:endParaRPr lang="en-GB" sz="5400" b="1" dirty="0"/>
          </a:p>
        </p:txBody>
      </p:sp>
      <p:sp>
        <p:nvSpPr>
          <p:cNvPr id="4" name="Content Placeholder 3">
            <a:extLst>
              <a:ext uri="{FF2B5EF4-FFF2-40B4-BE49-F238E27FC236}">
                <a16:creationId xmlns:a16="http://schemas.microsoft.com/office/drawing/2014/main" id="{5FA2A358-564E-AD77-25DB-EA0D8765B47D}"/>
              </a:ext>
            </a:extLst>
          </p:cNvPr>
          <p:cNvSpPr>
            <a:spLocks noGrp="1"/>
          </p:cNvSpPr>
          <p:nvPr>
            <p:ph idx="1"/>
          </p:nvPr>
        </p:nvSpPr>
        <p:spPr/>
        <p:txBody>
          <a:bodyPr>
            <a:normAutofit/>
          </a:bodyPr>
          <a:lstStyle/>
          <a:p>
            <a:pPr marL="0" indent="0">
              <a:buNone/>
            </a:pPr>
            <a:br>
              <a:rPr lang="en-US" dirty="0"/>
            </a:br>
            <a:r>
              <a:rPr lang="en-US" dirty="0">
                <a:effectLst/>
                <a:latin typeface="Arial" panose="020B0604020202020204" pitchFamily="34" charset="0"/>
              </a:rPr>
              <a:t>• AI is the reproduction of human reasoning and intelligent </a:t>
            </a:r>
            <a:r>
              <a:rPr lang="en-US" dirty="0" err="1">
                <a:effectLst/>
                <a:latin typeface="Arial" panose="020B0604020202020204" pitchFamily="34" charset="0"/>
              </a:rPr>
              <a:t>behaviour</a:t>
            </a:r>
            <a:br>
              <a:rPr lang="en-US" dirty="0"/>
            </a:br>
            <a:r>
              <a:rPr lang="en-US" dirty="0">
                <a:effectLst/>
                <a:latin typeface="Arial" panose="020B0604020202020204" pitchFamily="34" charset="0"/>
              </a:rPr>
              <a:t>by computational methods – </a:t>
            </a:r>
            <a:r>
              <a:rPr lang="en-US" dirty="0">
                <a:solidFill>
                  <a:srgbClr val="FF0000"/>
                </a:solidFill>
                <a:effectLst/>
                <a:latin typeface="Arial" panose="020B0604020202020204" pitchFamily="34" charset="0"/>
              </a:rPr>
              <a:t>Or it is an attempt to…</a:t>
            </a:r>
            <a:br>
              <a:rPr lang="en-US" dirty="0"/>
            </a:br>
            <a:endParaRPr lang="en-US" dirty="0"/>
          </a:p>
          <a:p>
            <a:pPr marL="0" indent="0">
              <a:buNone/>
            </a:pPr>
            <a:r>
              <a:rPr lang="en-US" dirty="0">
                <a:effectLst/>
                <a:latin typeface="Arial" panose="020B0604020202020204" pitchFamily="34" charset="0"/>
              </a:rPr>
              <a:t>• AI uses computers and machines to mimic the problem-solving and</a:t>
            </a:r>
            <a:br>
              <a:rPr lang="en-US" dirty="0"/>
            </a:br>
            <a:r>
              <a:rPr lang="en-US" dirty="0">
                <a:effectLst/>
                <a:latin typeface="Arial" panose="020B0604020202020204" pitchFamily="34" charset="0"/>
              </a:rPr>
              <a:t>decision-making capabilities of the human mind.</a:t>
            </a:r>
            <a:endParaRPr lang="en-GB" dirty="0"/>
          </a:p>
        </p:txBody>
      </p:sp>
    </p:spTree>
    <p:extLst>
      <p:ext uri="{BB962C8B-B14F-4D97-AF65-F5344CB8AC3E}">
        <p14:creationId xmlns:p14="http://schemas.microsoft.com/office/powerpoint/2010/main" val="1726090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What is AI?</a:t>
            </a:r>
            <a:endParaRPr lang="en-GB" sz="5400" b="1" dirty="0"/>
          </a:p>
        </p:txBody>
      </p:sp>
      <p:sp>
        <p:nvSpPr>
          <p:cNvPr id="4" name="Content Placeholder 3">
            <a:extLst>
              <a:ext uri="{FF2B5EF4-FFF2-40B4-BE49-F238E27FC236}">
                <a16:creationId xmlns:a16="http://schemas.microsoft.com/office/drawing/2014/main" id="{5FA2A358-564E-AD77-25DB-EA0D8765B47D}"/>
              </a:ext>
            </a:extLst>
          </p:cNvPr>
          <p:cNvSpPr>
            <a:spLocks noGrp="1"/>
          </p:cNvSpPr>
          <p:nvPr>
            <p:ph idx="1"/>
          </p:nvPr>
        </p:nvSpPr>
        <p:spPr>
          <a:xfrm>
            <a:off x="355076" y="2463299"/>
            <a:ext cx="11481847" cy="2662154"/>
          </a:xfrm>
        </p:spPr>
        <p:txBody>
          <a:bodyPr>
            <a:normAutofit/>
          </a:bodyPr>
          <a:lstStyle/>
          <a:p>
            <a:pPr algn="ctr"/>
            <a:r>
              <a:rPr lang="en-US" sz="3200" dirty="0">
                <a:effectLst/>
                <a:latin typeface="Arial" panose="020B0604020202020204" pitchFamily="34" charset="0"/>
              </a:rPr>
              <a:t>At its simplest form, AI is a field,</a:t>
            </a:r>
            <a:br>
              <a:rPr lang="en-US" sz="3200" dirty="0">
                <a:effectLst/>
              </a:rPr>
            </a:br>
            <a:r>
              <a:rPr lang="en-US" sz="3200" dirty="0">
                <a:effectLst/>
                <a:latin typeface="Arial" panose="020B0604020202020204" pitchFamily="34" charset="0"/>
              </a:rPr>
              <a:t>which combines computer science</a:t>
            </a:r>
            <a:br>
              <a:rPr lang="en-US" sz="3200" dirty="0">
                <a:effectLst/>
              </a:rPr>
            </a:br>
            <a:r>
              <a:rPr lang="en-US" sz="3200" dirty="0">
                <a:effectLst/>
                <a:latin typeface="Arial" panose="020B0604020202020204" pitchFamily="34" charset="0"/>
              </a:rPr>
              <a:t>and robust datasets, to enable</a:t>
            </a:r>
            <a:br>
              <a:rPr lang="en-US" sz="3200" dirty="0">
                <a:effectLst/>
              </a:rPr>
            </a:br>
            <a:r>
              <a:rPr lang="en-US" sz="3200" dirty="0">
                <a:effectLst/>
                <a:latin typeface="Arial" panose="020B0604020202020204" pitchFamily="34" charset="0"/>
              </a:rPr>
              <a:t>problem-solving.</a:t>
            </a:r>
          </a:p>
          <a:p>
            <a:pPr marL="0" indent="0" algn="ctr">
              <a:buNone/>
            </a:pPr>
            <a:r>
              <a:rPr lang="en-US" sz="3200" dirty="0">
                <a:latin typeface="Arial" panose="020B0604020202020204" pitchFamily="34" charset="0"/>
              </a:rPr>
              <a:t>(IBM)</a:t>
            </a:r>
            <a:endParaRPr lang="en-US" sz="3200" dirty="0">
              <a:effectLst/>
            </a:endParaRPr>
          </a:p>
        </p:txBody>
      </p:sp>
    </p:spTree>
    <p:extLst>
      <p:ext uri="{BB962C8B-B14F-4D97-AF65-F5344CB8AC3E}">
        <p14:creationId xmlns:p14="http://schemas.microsoft.com/office/powerpoint/2010/main" val="1217398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Advantages to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1934" y="1528011"/>
            <a:ext cx="11481847" cy="4180113"/>
          </a:xfrm>
        </p:spPr>
        <p:txBody>
          <a:bodyPr>
            <a:noAutofit/>
          </a:bodyPr>
          <a:lstStyle/>
          <a:p>
            <a:pPr marL="0" indent="0">
              <a:lnSpc>
                <a:spcPct val="150000"/>
              </a:lnSpc>
              <a:buNone/>
            </a:pPr>
            <a:r>
              <a:rPr lang="en-US" dirty="0">
                <a:effectLst/>
                <a:latin typeface="Arial" panose="020B0604020202020204" pitchFamily="34" charset="0"/>
              </a:rPr>
              <a:t>• Automation of repetitive learning and discovery through data.</a:t>
            </a:r>
            <a:br>
              <a:rPr lang="en-US" dirty="0"/>
            </a:br>
            <a:r>
              <a:rPr lang="en-US" dirty="0">
                <a:effectLst/>
                <a:latin typeface="Arial" panose="020B0604020202020204" pitchFamily="34" charset="0"/>
              </a:rPr>
              <a:t>• AI adds intelligence to existing products.</a:t>
            </a:r>
            <a:br>
              <a:rPr lang="en-US" dirty="0"/>
            </a:br>
            <a:r>
              <a:rPr lang="en-US" dirty="0">
                <a:effectLst/>
                <a:latin typeface="Arial" panose="020B0604020202020204" pitchFamily="34" charset="0"/>
              </a:rPr>
              <a:t>• </a:t>
            </a:r>
            <a:r>
              <a:rPr lang="en-US" dirty="0">
                <a:latin typeface="Arial" panose="020B0604020202020204" pitchFamily="34" charset="0"/>
              </a:rPr>
              <a:t>The ability to </a:t>
            </a:r>
            <a:r>
              <a:rPr lang="en-US" dirty="0">
                <a:effectLst/>
                <a:latin typeface="Arial" panose="020B0604020202020204" pitchFamily="34" charset="0"/>
              </a:rPr>
              <a:t>adapt through progressive learning algorithms.</a:t>
            </a:r>
            <a:br>
              <a:rPr lang="en-US" dirty="0"/>
            </a:br>
            <a:r>
              <a:rPr lang="en-US" dirty="0">
                <a:effectLst/>
                <a:latin typeface="Arial" panose="020B0604020202020204" pitchFamily="34" charset="0"/>
              </a:rPr>
              <a:t>• The ability to </a:t>
            </a:r>
            <a:r>
              <a:rPr lang="en-US" dirty="0" err="1">
                <a:effectLst/>
                <a:latin typeface="Arial" panose="020B0604020202020204" pitchFamily="34" charset="0"/>
              </a:rPr>
              <a:t>analyse</a:t>
            </a:r>
            <a:r>
              <a:rPr lang="en-US" dirty="0">
                <a:effectLst/>
                <a:latin typeface="Arial" panose="020B0604020202020204" pitchFamily="34" charset="0"/>
              </a:rPr>
              <a:t> more and deeper data.</a:t>
            </a:r>
            <a:br>
              <a:rPr lang="en-US" dirty="0"/>
            </a:br>
            <a:r>
              <a:rPr lang="en-US" dirty="0">
                <a:effectLst/>
                <a:latin typeface="Arial" panose="020B0604020202020204" pitchFamily="34" charset="0"/>
              </a:rPr>
              <a:t>• AI achieves incredibl</a:t>
            </a:r>
            <a:r>
              <a:rPr lang="en-US" dirty="0">
                <a:latin typeface="Arial" panose="020B0604020202020204" pitchFamily="34" charset="0"/>
              </a:rPr>
              <a:t>y high</a:t>
            </a:r>
            <a:r>
              <a:rPr lang="en-US" dirty="0">
                <a:effectLst/>
                <a:latin typeface="Arial" panose="020B0604020202020204" pitchFamily="34" charset="0"/>
              </a:rPr>
              <a:t> accuracy.</a:t>
            </a:r>
            <a:br>
              <a:rPr lang="en-US" dirty="0"/>
            </a:br>
            <a:r>
              <a:rPr lang="en-US" dirty="0">
                <a:effectLst/>
                <a:latin typeface="Arial" panose="020B0604020202020204" pitchFamily="34" charset="0"/>
              </a:rPr>
              <a:t>• AI gets the most out of data.</a:t>
            </a:r>
            <a:endParaRPr lang="en-GB" dirty="0"/>
          </a:p>
        </p:txBody>
      </p:sp>
    </p:spTree>
    <p:extLst>
      <p:ext uri="{BB962C8B-B14F-4D97-AF65-F5344CB8AC3E}">
        <p14:creationId xmlns:p14="http://schemas.microsoft.com/office/powerpoint/2010/main" val="3940967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AI Abilities</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521331" y="1283130"/>
            <a:ext cx="11481846" cy="4374894"/>
          </a:xfrm>
        </p:spPr>
        <p:txBody>
          <a:bodyPr>
            <a:normAutofit lnSpcReduction="10000"/>
          </a:bodyPr>
          <a:lstStyle/>
          <a:p>
            <a:pPr algn="ctr"/>
            <a:r>
              <a:rPr lang="en-US" b="1" dirty="0">
                <a:effectLst/>
                <a:latin typeface="Arial" panose="020B0604020202020204" pitchFamily="34" charset="0"/>
              </a:rPr>
              <a:t>AI beating humans in some domains</a:t>
            </a:r>
          </a:p>
          <a:p>
            <a:pPr marL="457200" lvl="1" indent="0">
              <a:buNone/>
            </a:pPr>
            <a:r>
              <a:rPr lang="en-US" dirty="0">
                <a:effectLst/>
                <a:latin typeface="Arial" panose="020B0604020202020204" pitchFamily="34" charset="0"/>
              </a:rPr>
              <a:t>• Gary Kasparov vs Deep Blue 1997</a:t>
            </a:r>
          </a:p>
          <a:p>
            <a:pPr marL="457200" lvl="1" indent="0">
              <a:buNone/>
            </a:pPr>
            <a:endParaRPr lang="en-US" dirty="0">
              <a:latin typeface="Arial" panose="020B0604020202020204" pitchFamily="34" charset="0"/>
            </a:endParaRPr>
          </a:p>
          <a:p>
            <a:pPr marL="457200" lvl="1" indent="0">
              <a:buNone/>
            </a:pPr>
            <a:endParaRPr lang="en-US" dirty="0">
              <a:effectLst/>
              <a:latin typeface="Arial" panose="020B0604020202020204" pitchFamily="34" charset="0"/>
            </a:endParaRPr>
          </a:p>
          <a:p>
            <a:pPr marL="457200" lvl="1" indent="0">
              <a:buNone/>
            </a:pPr>
            <a:endParaRPr lang="en-US" dirty="0">
              <a:effectLst/>
              <a:latin typeface="Arial" panose="020B0604020202020204" pitchFamily="34" charset="0"/>
            </a:endParaRPr>
          </a:p>
          <a:p>
            <a:pPr lvl="1" algn="r"/>
            <a:endParaRPr lang="en-US" dirty="0">
              <a:effectLst/>
              <a:latin typeface="Arial" panose="020B0604020202020204" pitchFamily="34" charset="0"/>
            </a:endParaRPr>
          </a:p>
          <a:p>
            <a:pPr lvl="1" algn="r"/>
            <a:endParaRPr lang="en-US" dirty="0">
              <a:latin typeface="Arial" panose="020B0604020202020204" pitchFamily="34" charset="0"/>
            </a:endParaRPr>
          </a:p>
          <a:p>
            <a:pPr lvl="1" algn="r"/>
            <a:endParaRPr lang="en-US" dirty="0">
              <a:effectLst/>
              <a:latin typeface="Arial" panose="020B0604020202020204" pitchFamily="34" charset="0"/>
            </a:endParaRPr>
          </a:p>
          <a:p>
            <a:pPr lvl="1" algn="r"/>
            <a:endParaRPr lang="en-US" dirty="0">
              <a:latin typeface="Arial" panose="020B0604020202020204" pitchFamily="34" charset="0"/>
            </a:endParaRPr>
          </a:p>
          <a:p>
            <a:pPr lvl="1" algn="r"/>
            <a:endParaRPr lang="en-US" dirty="0">
              <a:effectLst/>
              <a:latin typeface="Arial" panose="020B0604020202020204" pitchFamily="34" charset="0"/>
            </a:endParaRPr>
          </a:p>
          <a:p>
            <a:pPr lvl="1" algn="r"/>
            <a:endParaRPr lang="en-US" dirty="0">
              <a:effectLst/>
              <a:latin typeface="Arial" panose="020B0604020202020204" pitchFamily="34" charset="0"/>
            </a:endParaRPr>
          </a:p>
          <a:p>
            <a:pPr lvl="1" algn="r"/>
            <a:r>
              <a:rPr lang="en-US" dirty="0">
                <a:effectLst/>
                <a:latin typeface="Arial" panose="020B0604020202020204" pitchFamily="34" charset="0"/>
              </a:rPr>
              <a:t>AlphaGo beats Lee Sedol in 2016</a:t>
            </a:r>
            <a:endParaRPr lang="en-GB" dirty="0">
              <a:solidFill>
                <a:srgbClr val="FF0000"/>
              </a:solidFill>
            </a:endParaRPr>
          </a:p>
        </p:txBody>
      </p:sp>
      <p:pic>
        <p:nvPicPr>
          <p:cNvPr id="1026" name="Picture 2" descr="World chess champion Garry Kasparov [left] playing against IBM's supercomputer Deep Blue in 1996 during the ACM Chess Challenge in Philadelphia.">
            <a:extLst>
              <a:ext uri="{FF2B5EF4-FFF2-40B4-BE49-F238E27FC236}">
                <a16:creationId xmlns:a16="http://schemas.microsoft.com/office/drawing/2014/main" id="{B122B9C8-0863-08C5-19F6-A98263F1A0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7246" y="2103417"/>
            <a:ext cx="4459164" cy="334437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oogle Deepmind AlphaGo Defeats Lee Sedol in Second Match">
            <a:extLst>
              <a:ext uri="{FF2B5EF4-FFF2-40B4-BE49-F238E27FC236}">
                <a16:creationId xmlns:a16="http://schemas.microsoft.com/office/drawing/2014/main" id="{4E642EF9-7841-4152-61F1-AFC72F7DE0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5398" y="1869933"/>
            <a:ext cx="4268383" cy="3201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0316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History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6" y="1377537"/>
            <a:ext cx="4727563" cy="4191989"/>
          </a:xfrm>
        </p:spPr>
        <p:txBody>
          <a:bodyPr>
            <a:normAutofit/>
          </a:bodyPr>
          <a:lstStyle/>
          <a:p>
            <a:r>
              <a:rPr lang="en-US" dirty="0"/>
              <a:t>1936 – Turing Machine – ‘Theory of Computation’</a:t>
            </a:r>
          </a:p>
          <a:p>
            <a:endParaRPr lang="en-US" dirty="0"/>
          </a:p>
          <a:p>
            <a:r>
              <a:rPr lang="en-US" dirty="0"/>
              <a:t>1943 - The first neuron by McCulloch and Pitts.</a:t>
            </a:r>
          </a:p>
          <a:p>
            <a:endParaRPr lang="en-US" dirty="0"/>
          </a:p>
          <a:p>
            <a:r>
              <a:rPr lang="en-US" dirty="0"/>
              <a:t>1949 – Hebbian Learning</a:t>
            </a:r>
          </a:p>
          <a:p>
            <a:endParaRPr lang="en-GB" dirty="0"/>
          </a:p>
        </p:txBody>
      </p:sp>
      <p:pic>
        <p:nvPicPr>
          <p:cNvPr id="3076" name="Picture 4" descr="McCulloch-Pitts Neuron — Mankind's First Mathematical Model Of A Biological  Neuron | by Akshay L Chandra | Towards Data Science">
            <a:extLst>
              <a:ext uri="{FF2B5EF4-FFF2-40B4-BE49-F238E27FC236}">
                <a16:creationId xmlns:a16="http://schemas.microsoft.com/office/drawing/2014/main" id="{68C17BDC-8E37-DA10-5A9B-073A553EE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8670" y="1805047"/>
            <a:ext cx="5234095" cy="27788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7431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History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6" y="1377537"/>
            <a:ext cx="4727563" cy="4191989"/>
          </a:xfrm>
        </p:spPr>
        <p:txBody>
          <a:bodyPr>
            <a:normAutofit/>
          </a:bodyPr>
          <a:lstStyle/>
          <a:p>
            <a:r>
              <a:rPr lang="en-US" dirty="0"/>
              <a:t>1950 – The Turing Test</a:t>
            </a:r>
          </a:p>
          <a:p>
            <a:r>
              <a:rPr lang="en-GB" sz="2400" dirty="0">
                <a:effectLst/>
                <a:latin typeface="Arial" panose="020B0604020202020204" pitchFamily="34" charset="0"/>
              </a:rPr>
              <a:t>Computing</a:t>
            </a:r>
            <a:br>
              <a:rPr lang="en-GB" sz="2400" dirty="0"/>
            </a:br>
            <a:r>
              <a:rPr lang="en-GB" sz="2400" dirty="0">
                <a:effectLst/>
                <a:latin typeface="Arial" panose="020B0604020202020204" pitchFamily="34" charset="0"/>
              </a:rPr>
              <a:t>Machinery and Intelligence</a:t>
            </a:r>
            <a:endParaRPr lang="en-US" sz="2400" dirty="0"/>
          </a:p>
          <a:p>
            <a:pPr marL="0" indent="0">
              <a:buNone/>
            </a:pPr>
            <a:endParaRPr lang="en-US" dirty="0"/>
          </a:p>
          <a:p>
            <a:r>
              <a:rPr lang="en-US" dirty="0"/>
              <a:t>1950 – SNARC Neural Network</a:t>
            </a:r>
          </a:p>
          <a:p>
            <a:pPr marL="0" indent="0">
              <a:buNone/>
            </a:pPr>
            <a:r>
              <a:rPr lang="en-US" dirty="0"/>
              <a:t>Minsky and Edmonds</a:t>
            </a:r>
          </a:p>
          <a:p>
            <a:pPr marL="0" indent="0">
              <a:buNone/>
            </a:pPr>
            <a:endParaRPr lang="en-GB" dirty="0"/>
          </a:p>
        </p:txBody>
      </p:sp>
      <p:pic>
        <p:nvPicPr>
          <p:cNvPr id="4098" name="Picture 2">
            <a:extLst>
              <a:ext uri="{FF2B5EF4-FFF2-40B4-BE49-F238E27FC236}">
                <a16:creationId xmlns:a16="http://schemas.microsoft.com/office/drawing/2014/main" id="{9E20D9EA-EFD7-9C2F-D3C1-E0FA05533C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3543" y="1288473"/>
            <a:ext cx="7480237" cy="4210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5731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History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6" y="1377537"/>
            <a:ext cx="4727563" cy="4191989"/>
          </a:xfrm>
        </p:spPr>
        <p:txBody>
          <a:bodyPr>
            <a:normAutofit/>
          </a:bodyPr>
          <a:lstStyle/>
          <a:p>
            <a:r>
              <a:rPr lang="en-US" dirty="0"/>
              <a:t>1956 – The founding event for AI – Where the term originated.</a:t>
            </a:r>
          </a:p>
          <a:p>
            <a:r>
              <a:rPr lang="en-US" sz="2400" dirty="0"/>
              <a:t>Cross disciplinary</a:t>
            </a:r>
          </a:p>
          <a:p>
            <a:r>
              <a:rPr lang="en-US" sz="2400" dirty="0"/>
              <a:t>The belief that AI was achievable</a:t>
            </a:r>
          </a:p>
          <a:p>
            <a:endParaRPr lang="en-US" sz="2400" dirty="0"/>
          </a:p>
          <a:p>
            <a:r>
              <a:rPr lang="en-US" sz="2400" dirty="0"/>
              <a:t>1963 – DARPA funds AI under Project MAC</a:t>
            </a:r>
          </a:p>
          <a:p>
            <a:endParaRPr lang="en-US" sz="2400" dirty="0"/>
          </a:p>
          <a:p>
            <a:pPr marL="0" indent="0">
              <a:buNone/>
            </a:pPr>
            <a:endParaRPr lang="en-US" dirty="0"/>
          </a:p>
        </p:txBody>
      </p:sp>
      <p:pic>
        <p:nvPicPr>
          <p:cNvPr id="5122" name="Picture 2" descr="Exploring the significance of the Dartmouth workshop">
            <a:extLst>
              <a:ext uri="{FF2B5EF4-FFF2-40B4-BE49-F238E27FC236}">
                <a16:creationId xmlns:a16="http://schemas.microsoft.com/office/drawing/2014/main" id="{85A564C3-FF84-216F-DEA9-48985CE471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5162" y="1377537"/>
            <a:ext cx="6226095" cy="3916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9249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DED048-A05F-CF27-DC33-5EF6CD9021DF}"/>
              </a:ext>
            </a:extLst>
          </p:cNvPr>
          <p:cNvPicPr>
            <a:picLocks noChangeAspect="1"/>
          </p:cNvPicPr>
          <p:nvPr/>
        </p:nvPicPr>
        <p:blipFill>
          <a:blip r:embed="rId3"/>
          <a:stretch>
            <a:fillRect/>
          </a:stretch>
        </p:blipFill>
        <p:spPr>
          <a:xfrm>
            <a:off x="4330679" y="611579"/>
            <a:ext cx="7342764" cy="4868883"/>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7" y="416204"/>
            <a:ext cx="11481847" cy="1325563"/>
          </a:xfrm>
        </p:spPr>
        <p:txBody>
          <a:bodyPr>
            <a:normAutofit/>
          </a:bodyPr>
          <a:lstStyle/>
          <a:p>
            <a:pPr algn="ctr"/>
            <a:r>
              <a:rPr lang="en-US" sz="6000" b="1" dirty="0"/>
              <a:t>AI – The Modern Era</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7" y="1377538"/>
            <a:ext cx="4727563" cy="4102924"/>
          </a:xfrm>
        </p:spPr>
        <p:txBody>
          <a:bodyPr>
            <a:normAutofit/>
          </a:bodyPr>
          <a:lstStyle/>
          <a:p>
            <a:r>
              <a:rPr lang="en-US" dirty="0"/>
              <a:t>80’s and 90’s</a:t>
            </a:r>
          </a:p>
          <a:p>
            <a:pPr marL="0" indent="0">
              <a:buNone/>
            </a:pPr>
            <a:endParaRPr lang="en-US" sz="2400" dirty="0"/>
          </a:p>
          <a:p>
            <a:r>
              <a:rPr lang="en-US" sz="2400" dirty="0"/>
              <a:t>Knowledge-Based Systems</a:t>
            </a:r>
          </a:p>
          <a:p>
            <a:r>
              <a:rPr lang="en-US" sz="2400" dirty="0"/>
              <a:t>Expert Systems</a:t>
            </a:r>
          </a:p>
          <a:p>
            <a:endParaRPr lang="en-US" sz="2400" dirty="0"/>
          </a:p>
          <a:p>
            <a:r>
              <a:rPr lang="en-US" sz="2400" dirty="0"/>
              <a:t>1980 – Expert Systems</a:t>
            </a:r>
          </a:p>
          <a:p>
            <a:pPr marL="0" indent="0">
              <a:buNone/>
            </a:pPr>
            <a:r>
              <a:rPr lang="en-US" sz="2400" dirty="0"/>
              <a:t>Introduced by Feigenbaum</a:t>
            </a:r>
          </a:p>
          <a:p>
            <a:pPr marL="0" indent="0">
              <a:buNone/>
            </a:pPr>
            <a:endParaRPr lang="en-US" dirty="0"/>
          </a:p>
        </p:txBody>
      </p:sp>
    </p:spTree>
    <p:extLst>
      <p:ext uri="{BB962C8B-B14F-4D97-AF65-F5344CB8AC3E}">
        <p14:creationId xmlns:p14="http://schemas.microsoft.com/office/powerpoint/2010/main" val="4801440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39CD143A-2711-2FC4-0CD6-1B7148261F11}"/>
              </a:ext>
            </a:extLst>
          </p:cNvPr>
          <p:cNvPicPr>
            <a:picLocks noGrp="1" noChangeAspect="1"/>
          </p:cNvPicPr>
          <p:nvPr>
            <p:ph idx="1"/>
          </p:nvPr>
        </p:nvPicPr>
        <p:blipFill>
          <a:blip r:embed="rId3"/>
          <a:stretch>
            <a:fillRect/>
          </a:stretch>
        </p:blipFill>
        <p:spPr>
          <a:xfrm>
            <a:off x="1393371" y="316866"/>
            <a:ext cx="9405257" cy="5510894"/>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5" y="-141937"/>
            <a:ext cx="11481847" cy="1325563"/>
          </a:xfrm>
        </p:spPr>
        <p:txBody>
          <a:bodyPr>
            <a:normAutofit/>
          </a:bodyPr>
          <a:lstStyle/>
          <a:p>
            <a:pPr algn="ctr"/>
            <a:r>
              <a:rPr lang="en-US" sz="6000" b="1" dirty="0"/>
              <a:t>The History of AI</a:t>
            </a:r>
            <a:endParaRPr lang="en-GB" sz="6000" b="1" dirty="0"/>
          </a:p>
        </p:txBody>
      </p:sp>
    </p:spTree>
    <p:extLst>
      <p:ext uri="{BB962C8B-B14F-4D97-AF65-F5344CB8AC3E}">
        <p14:creationId xmlns:p14="http://schemas.microsoft.com/office/powerpoint/2010/main" val="2294449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6">
            <a:extLst>
              <a:ext uri="{FF2B5EF4-FFF2-40B4-BE49-F238E27FC236}">
                <a16:creationId xmlns:a16="http://schemas.microsoft.com/office/drawing/2014/main" id="{107AB046-D790-E2A8-6082-A17A16886B0F}"/>
              </a:ext>
            </a:extLst>
          </p:cNvPr>
          <p:cNvPicPr>
            <a:picLocks noGrp="1" noChangeAspect="1"/>
          </p:cNvPicPr>
          <p:nvPr>
            <p:ph idx="1"/>
          </p:nvPr>
        </p:nvPicPr>
        <p:blipFill>
          <a:blip r:embed="rId3"/>
          <a:stretch>
            <a:fillRect/>
          </a:stretch>
        </p:blipFill>
        <p:spPr>
          <a:xfrm>
            <a:off x="890649" y="1045028"/>
            <a:ext cx="4286992" cy="4534068"/>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58437"/>
            <a:ext cx="11481847" cy="1325563"/>
          </a:xfrm>
        </p:spPr>
        <p:txBody>
          <a:bodyPr>
            <a:normAutofit/>
          </a:bodyPr>
          <a:lstStyle/>
          <a:p>
            <a:pPr algn="ctr"/>
            <a:r>
              <a:rPr lang="en-US" sz="6000" b="1" dirty="0"/>
              <a:t>AI – The Machine Learning Era</a:t>
            </a:r>
            <a:endParaRPr lang="en-GB" sz="6000" b="1" dirty="0"/>
          </a:p>
        </p:txBody>
      </p:sp>
      <p:pic>
        <p:nvPicPr>
          <p:cNvPr id="8" name="Picture 7" descr="Diagram&#10;&#10;Description automatically generated">
            <a:extLst>
              <a:ext uri="{FF2B5EF4-FFF2-40B4-BE49-F238E27FC236}">
                <a16:creationId xmlns:a16="http://schemas.microsoft.com/office/drawing/2014/main" id="{EB888EAA-6443-7DB5-8C01-B1B357FB05F5}"/>
              </a:ext>
            </a:extLst>
          </p:cNvPr>
          <p:cNvPicPr>
            <a:picLocks noChangeAspect="1"/>
          </p:cNvPicPr>
          <p:nvPr/>
        </p:nvPicPr>
        <p:blipFill>
          <a:blip r:embed="rId4"/>
          <a:stretch>
            <a:fillRect/>
          </a:stretch>
        </p:blipFill>
        <p:spPr>
          <a:xfrm>
            <a:off x="5485484" y="1045027"/>
            <a:ext cx="6472967" cy="4630162"/>
          </a:xfrm>
          <a:prstGeom prst="rect">
            <a:avLst/>
          </a:prstGeom>
        </p:spPr>
      </p:pic>
    </p:spTree>
    <p:extLst>
      <p:ext uri="{BB962C8B-B14F-4D97-AF65-F5344CB8AC3E}">
        <p14:creationId xmlns:p14="http://schemas.microsoft.com/office/powerpoint/2010/main" val="1012634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rmAutofit/>
          </a:bodyPr>
          <a:lstStyle/>
          <a:p>
            <a:pPr algn="ctr"/>
            <a:r>
              <a:rPr lang="en-US" sz="6000" b="1" dirty="0"/>
              <a:t>AI and Cognitive Computing</a:t>
            </a:r>
            <a:endParaRPr lang="en-GB" sz="6000" b="1" dirty="0"/>
          </a:p>
        </p:txBody>
      </p:sp>
      <p:pic>
        <p:nvPicPr>
          <p:cNvPr id="6146" name="Picture 2" descr="ML vs Dl Vs AI | Know in-depth Difference - Analytics Vidhya">
            <a:extLst>
              <a:ext uri="{FF2B5EF4-FFF2-40B4-BE49-F238E27FC236}">
                <a16:creationId xmlns:a16="http://schemas.microsoft.com/office/drawing/2014/main" id="{48E33921-6180-0B92-5953-E026FC9404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3232" y="1029460"/>
            <a:ext cx="8157049" cy="4738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05616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482CBA1-A8EF-A03C-1585-AD7E340203D8}"/>
              </a:ext>
            </a:extLst>
          </p:cNvPr>
          <p:cNvPicPr>
            <a:picLocks noChangeAspect="1"/>
          </p:cNvPicPr>
          <p:nvPr/>
        </p:nvPicPr>
        <p:blipFill>
          <a:blip r:embed="rId3"/>
          <a:stretch>
            <a:fillRect/>
          </a:stretch>
        </p:blipFill>
        <p:spPr>
          <a:xfrm>
            <a:off x="6096000" y="1249781"/>
            <a:ext cx="5820901" cy="413284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Autofit/>
          </a:bodyPr>
          <a:lstStyle/>
          <a:p>
            <a:pPr algn="ctr"/>
            <a:r>
              <a:rPr lang="en-GB" sz="6000" dirty="0">
                <a:effectLst/>
                <a:latin typeface="Arial" panose="020B0604020202020204" pitchFamily="34" charset="0"/>
              </a:rPr>
              <a:t>AI and Cognitive Computing</a:t>
            </a:r>
            <a:endParaRPr lang="en-GB" sz="6000" b="1" dirty="0"/>
          </a:p>
        </p:txBody>
      </p:sp>
      <p:sp>
        <p:nvSpPr>
          <p:cNvPr id="4" name="TextBox 3">
            <a:extLst>
              <a:ext uri="{FF2B5EF4-FFF2-40B4-BE49-F238E27FC236}">
                <a16:creationId xmlns:a16="http://schemas.microsoft.com/office/drawing/2014/main" id="{2D53A2D0-B845-6282-37DE-228A65B75A18}"/>
              </a:ext>
            </a:extLst>
          </p:cNvPr>
          <p:cNvSpPr txBox="1"/>
          <p:nvPr/>
        </p:nvSpPr>
        <p:spPr>
          <a:xfrm>
            <a:off x="624115" y="1475379"/>
            <a:ext cx="6096000" cy="3539430"/>
          </a:xfrm>
          <a:prstGeom prst="rect">
            <a:avLst/>
          </a:prstGeom>
          <a:noFill/>
        </p:spPr>
        <p:txBody>
          <a:bodyPr wrap="square">
            <a:spAutoFit/>
          </a:bodyPr>
          <a:lstStyle/>
          <a:p>
            <a:r>
              <a:rPr lang="en-US" sz="3200" dirty="0">
                <a:effectLst/>
                <a:latin typeface="Arial" panose="020B0604020202020204" pitchFamily="34" charset="0"/>
              </a:rPr>
              <a:t>Things to think about:</a:t>
            </a:r>
            <a:br>
              <a:rPr lang="en-US" sz="3200" dirty="0"/>
            </a:br>
            <a:r>
              <a:rPr lang="en-US" sz="3200" dirty="0">
                <a:effectLst/>
                <a:latin typeface="Arial" panose="020B0604020202020204" pitchFamily="34" charset="0"/>
              </a:rPr>
              <a:t>• what type of the data used to train the AI techniques?</a:t>
            </a:r>
            <a:br>
              <a:rPr lang="en-US" sz="3200" dirty="0"/>
            </a:br>
            <a:r>
              <a:rPr lang="en-US" sz="3200" dirty="0">
                <a:effectLst/>
                <a:latin typeface="Arial" panose="020B0604020202020204" pitchFamily="34" charset="0"/>
              </a:rPr>
              <a:t>• What kind of intelligence does the system need?</a:t>
            </a:r>
            <a:br>
              <a:rPr lang="en-US" sz="3200" dirty="0"/>
            </a:br>
            <a:r>
              <a:rPr lang="en-US" sz="3200" dirty="0">
                <a:effectLst/>
                <a:latin typeface="Arial" panose="020B0604020202020204" pitchFamily="34" charset="0"/>
              </a:rPr>
              <a:t>• Is it a single AI technique that performs the task ?</a:t>
            </a:r>
            <a:endParaRPr lang="en-GB" sz="3200" dirty="0"/>
          </a:p>
        </p:txBody>
      </p:sp>
    </p:spTree>
    <p:extLst>
      <p:ext uri="{BB962C8B-B14F-4D97-AF65-F5344CB8AC3E}">
        <p14:creationId xmlns:p14="http://schemas.microsoft.com/office/powerpoint/2010/main" val="32098050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Creation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1934" y="1852551"/>
            <a:ext cx="5098181" cy="3059927"/>
          </a:xfrm>
        </p:spPr>
        <p:txBody>
          <a:bodyPr>
            <a:noAutofit/>
          </a:bodyPr>
          <a:lstStyle/>
          <a:p>
            <a:pPr marL="0" indent="0">
              <a:buNone/>
            </a:pPr>
            <a:r>
              <a:rPr lang="en-US" sz="2400" dirty="0"/>
              <a:t>To make an AI, you need to identify the problem you’re trying to solve, collect the right data, create algorithms, train the AI model, choose the right platform, pick a programming language, and, finally, deploy and monitor the operation of your AI system.</a:t>
            </a:r>
            <a:endParaRPr lang="en-GB" sz="2400" dirty="0"/>
          </a:p>
        </p:txBody>
      </p:sp>
      <p:pic>
        <p:nvPicPr>
          <p:cNvPr id="2056" name="Picture 8" descr="Conceptual Understanding Of Artificial Intelligence Technology">
            <a:extLst>
              <a:ext uri="{FF2B5EF4-FFF2-40B4-BE49-F238E27FC236}">
                <a16:creationId xmlns:a16="http://schemas.microsoft.com/office/drawing/2014/main" id="{3A560214-2D79-A3B8-5798-3EA4D9393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0115" y="1528011"/>
            <a:ext cx="6547922" cy="3683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20457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Creation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1934" y="1528011"/>
            <a:ext cx="5098181" cy="3384467"/>
          </a:xfrm>
        </p:spPr>
        <p:txBody>
          <a:bodyPr>
            <a:noAutofit/>
          </a:bodyPr>
          <a:lstStyle/>
          <a:p>
            <a:pPr marL="0" indent="0" algn="l" fontAlgn="base">
              <a:lnSpc>
                <a:spcPct val="100000"/>
              </a:lnSpc>
              <a:buNone/>
            </a:pPr>
            <a:r>
              <a:rPr lang="en-GB" sz="3200" dirty="0">
                <a:effectLst/>
                <a:latin typeface="Arial" panose="020B0604020202020204" pitchFamily="34" charset="0"/>
              </a:rPr>
              <a:t>• Hardware/computers</a:t>
            </a:r>
          </a:p>
          <a:p>
            <a:pPr marL="0" indent="0" algn="l" fontAlgn="base">
              <a:lnSpc>
                <a:spcPct val="100000"/>
              </a:lnSpc>
              <a:buNone/>
            </a:pPr>
            <a:br>
              <a:rPr lang="en-GB" sz="3200" dirty="0"/>
            </a:br>
            <a:r>
              <a:rPr lang="en-GB" sz="3200" dirty="0">
                <a:effectLst/>
                <a:latin typeface="Arial" panose="020B0604020202020204" pitchFamily="34" charset="0"/>
              </a:rPr>
              <a:t>• Data (annotated)</a:t>
            </a:r>
          </a:p>
          <a:p>
            <a:pPr marL="0" indent="0" algn="l" fontAlgn="base">
              <a:lnSpc>
                <a:spcPct val="100000"/>
              </a:lnSpc>
              <a:buNone/>
            </a:pPr>
            <a:br>
              <a:rPr lang="en-GB" sz="3200" dirty="0"/>
            </a:br>
            <a:r>
              <a:rPr lang="en-GB" sz="3200" dirty="0">
                <a:effectLst/>
                <a:latin typeface="Arial" panose="020B0604020202020204" pitchFamily="34" charset="0"/>
              </a:rPr>
              <a:t>• Algorithms</a:t>
            </a:r>
            <a:endParaRPr lang="en-US" sz="3200" b="0" i="0" dirty="0">
              <a:solidFill>
                <a:srgbClr val="000000"/>
              </a:solidFill>
              <a:effectLst/>
              <a:latin typeface="Calibri" panose="020F0502020204030204" pitchFamily="34" charset="0"/>
            </a:endParaRPr>
          </a:p>
        </p:txBody>
      </p:sp>
      <p:pic>
        <p:nvPicPr>
          <p:cNvPr id="2056" name="Picture 8" descr="Conceptual Understanding Of Artificial Intelligence Technology">
            <a:extLst>
              <a:ext uri="{FF2B5EF4-FFF2-40B4-BE49-F238E27FC236}">
                <a16:creationId xmlns:a16="http://schemas.microsoft.com/office/drawing/2014/main" id="{3A560214-2D79-A3B8-5798-3EA4D9393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0115" y="1528011"/>
            <a:ext cx="6547922" cy="3683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738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Hardware – The Human Brain</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187678" y="1528011"/>
            <a:ext cx="5453780" cy="3384467"/>
          </a:xfrm>
        </p:spPr>
        <p:txBody>
          <a:bodyPr>
            <a:noAutofit/>
          </a:bodyPr>
          <a:lstStyle/>
          <a:p>
            <a:pPr fontAlgn="base">
              <a:lnSpc>
                <a:spcPct val="100000"/>
              </a:lnSpc>
            </a:pPr>
            <a:r>
              <a:rPr lang="en-US" dirty="0">
                <a:effectLst/>
                <a:latin typeface="Arial" panose="020B0604020202020204" pitchFamily="34" charset="0"/>
              </a:rPr>
              <a:t>Comprised of approximately 1011 neurons.</a:t>
            </a:r>
            <a:br>
              <a:rPr lang="en-US" dirty="0"/>
            </a:br>
            <a:r>
              <a:rPr lang="en-US" dirty="0">
                <a:effectLst/>
                <a:latin typeface="Arial" panose="020B0604020202020204" pitchFamily="34" charset="0"/>
              </a:rPr>
              <a:t>• 1,000 synapses per neuron</a:t>
            </a:r>
            <a:br>
              <a:rPr lang="en-US" dirty="0"/>
            </a:br>
            <a:r>
              <a:rPr lang="en-US" dirty="0">
                <a:effectLst/>
                <a:latin typeface="Arial" panose="020B0604020202020204" pitchFamily="34" charset="0"/>
              </a:rPr>
              <a:t>• 1014 interconnections between the neurons.</a:t>
            </a:r>
            <a:br>
              <a:rPr lang="en-US" dirty="0"/>
            </a:br>
            <a:r>
              <a:rPr lang="en-US" dirty="0">
                <a:effectLst/>
                <a:latin typeface="Arial" panose="020B0604020202020204" pitchFamily="34" charset="0"/>
              </a:rPr>
              <a:t>• 100-1000 peta-FLOPs of</a:t>
            </a:r>
            <a:br>
              <a:rPr lang="en-US" dirty="0"/>
            </a:br>
            <a:r>
              <a:rPr lang="en-US" dirty="0">
                <a:effectLst/>
                <a:latin typeface="Arial" panose="020B0604020202020204" pitchFamily="34" charset="0"/>
              </a:rPr>
              <a:t>information processing</a:t>
            </a:r>
            <a:endParaRPr lang="en-US" b="0" i="0" dirty="0">
              <a:solidFill>
                <a:srgbClr val="000000"/>
              </a:solidFill>
              <a:effectLst/>
              <a:latin typeface="Calibri" panose="020F0502020204030204" pitchFamily="34" charset="0"/>
            </a:endParaRPr>
          </a:p>
        </p:txBody>
      </p:sp>
      <p:pic>
        <p:nvPicPr>
          <p:cNvPr id="2056" name="Picture 8" descr="Conceptual Understanding Of Artificial Intelligence Technology">
            <a:extLst>
              <a:ext uri="{FF2B5EF4-FFF2-40B4-BE49-F238E27FC236}">
                <a16:creationId xmlns:a16="http://schemas.microsoft.com/office/drawing/2014/main" id="{3A560214-2D79-A3B8-5798-3EA4D9393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0115" y="1528011"/>
            <a:ext cx="6547922" cy="3683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041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Hardware – CPU</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0" y="1182914"/>
            <a:ext cx="5805751" cy="4147075"/>
          </a:xfrm>
        </p:spPr>
        <p:txBody>
          <a:bodyPr>
            <a:noAutofit/>
          </a:bodyPr>
          <a:lstStyle/>
          <a:p>
            <a:pPr marL="0" indent="0" fontAlgn="base">
              <a:lnSpc>
                <a:spcPct val="150000"/>
              </a:lnSpc>
              <a:buNone/>
            </a:pPr>
            <a:r>
              <a:rPr lang="en-GB" dirty="0">
                <a:effectLst/>
                <a:latin typeface="Arial" panose="020B0604020202020204" pitchFamily="34" charset="0"/>
              </a:rPr>
              <a:t>• Intel Core i9: 0.9 tera-FLOPS</a:t>
            </a:r>
            <a:br>
              <a:rPr lang="en-GB" dirty="0"/>
            </a:br>
            <a:r>
              <a:rPr lang="en-GB" dirty="0">
                <a:effectLst/>
                <a:latin typeface="Arial" panose="020B0604020202020204" pitchFamily="34" charset="0"/>
              </a:rPr>
              <a:t>• NVIDIA 3080ti GPU: 34 tera-</a:t>
            </a:r>
            <a:br>
              <a:rPr lang="en-GB" dirty="0"/>
            </a:br>
            <a:r>
              <a:rPr lang="en-GB" dirty="0">
                <a:effectLst/>
                <a:latin typeface="Arial" panose="020B0604020202020204" pitchFamily="34" charset="0"/>
              </a:rPr>
              <a:t>FLOPS</a:t>
            </a:r>
            <a:br>
              <a:rPr lang="en-GB" dirty="0"/>
            </a:br>
            <a:r>
              <a:rPr lang="en-GB" dirty="0">
                <a:effectLst/>
                <a:latin typeface="Arial" panose="020B0604020202020204" pitchFamily="34" charset="0"/>
              </a:rPr>
              <a:t>• NVIDIA DGX-2™: 2peta-FLOPS</a:t>
            </a:r>
            <a:br>
              <a:rPr lang="en-GB" dirty="0"/>
            </a:br>
            <a:r>
              <a:rPr lang="en-GB" dirty="0">
                <a:effectLst/>
                <a:latin typeface="Arial" panose="020B0604020202020204" pitchFamily="34" charset="0"/>
              </a:rPr>
              <a:t>• </a:t>
            </a:r>
            <a:r>
              <a:rPr lang="en-GB" sz="2400" dirty="0">
                <a:effectLst/>
                <a:latin typeface="Arial" panose="020B0604020202020204" pitchFamily="34" charset="0"/>
              </a:rPr>
              <a:t>Since 2017, there are supercomputers which can</a:t>
            </a:r>
            <a:br>
              <a:rPr lang="en-GB" sz="2400" dirty="0"/>
            </a:br>
            <a:r>
              <a:rPr lang="en-GB" sz="2400" dirty="0">
                <a:effectLst/>
                <a:latin typeface="Arial" panose="020B0604020202020204" pitchFamily="34" charset="0"/>
              </a:rPr>
              <a:t>perform up to nearly a 100 peta-FLOPS</a:t>
            </a:r>
            <a:r>
              <a:rPr lang="en-GB" dirty="0">
                <a:effectLst/>
                <a:latin typeface="Arial" panose="020B0604020202020204" pitchFamily="34" charset="0"/>
              </a:rPr>
              <a:t>.</a:t>
            </a:r>
            <a:endParaRPr lang="en-US" b="0" i="0"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67730DDE-05DE-1ECD-FEF3-19981C73D9F2}"/>
              </a:ext>
            </a:extLst>
          </p:cNvPr>
          <p:cNvPicPr>
            <a:picLocks noChangeAspect="1"/>
          </p:cNvPicPr>
          <p:nvPr/>
        </p:nvPicPr>
        <p:blipFill>
          <a:blip r:embed="rId3"/>
          <a:stretch>
            <a:fillRect/>
          </a:stretch>
        </p:blipFill>
        <p:spPr>
          <a:xfrm>
            <a:off x="5805751" y="1454688"/>
            <a:ext cx="5857875" cy="3429000"/>
          </a:xfrm>
          <a:prstGeom prst="rect">
            <a:avLst/>
          </a:prstGeom>
        </p:spPr>
      </p:pic>
    </p:spTree>
    <p:extLst>
      <p:ext uri="{BB962C8B-B14F-4D97-AF65-F5344CB8AC3E}">
        <p14:creationId xmlns:p14="http://schemas.microsoft.com/office/powerpoint/2010/main" val="160107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Data</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187678" y="1182914"/>
            <a:ext cx="5805751" cy="4147075"/>
          </a:xfrm>
        </p:spPr>
        <p:txBody>
          <a:bodyPr>
            <a:noAutofit/>
          </a:bodyPr>
          <a:lstStyle/>
          <a:p>
            <a:pPr marL="0" indent="0" fontAlgn="base">
              <a:lnSpc>
                <a:spcPct val="100000"/>
              </a:lnSpc>
              <a:buNone/>
            </a:pPr>
            <a:r>
              <a:rPr lang="en-US" sz="2400" dirty="0">
                <a:effectLst/>
                <a:latin typeface="Arial" panose="020B0604020202020204" pitchFamily="34" charset="0"/>
              </a:rPr>
              <a:t>Data...Big Data</a:t>
            </a:r>
            <a:br>
              <a:rPr lang="en-US" sz="2400" dirty="0"/>
            </a:br>
            <a:r>
              <a:rPr lang="en-US" sz="2400" dirty="0">
                <a:effectLst/>
                <a:latin typeface="Arial" panose="020B0604020202020204" pitchFamily="34" charset="0"/>
              </a:rPr>
              <a:t>• The New York Stock Exchange is an example</a:t>
            </a:r>
            <a:br>
              <a:rPr lang="en-US" sz="2400" dirty="0"/>
            </a:br>
            <a:r>
              <a:rPr lang="en-US" sz="2400" dirty="0">
                <a:effectLst/>
                <a:latin typeface="Arial" panose="020B0604020202020204" pitchFamily="34" charset="0"/>
              </a:rPr>
              <a:t>of Big Data that generates about one</a:t>
            </a:r>
            <a:br>
              <a:rPr lang="en-US" sz="2400" dirty="0"/>
            </a:br>
            <a:r>
              <a:rPr lang="en-US" sz="2400" dirty="0">
                <a:effectLst/>
                <a:latin typeface="Arial" panose="020B0604020202020204" pitchFamily="34" charset="0"/>
              </a:rPr>
              <a:t>terabyte of new trade data per day.</a:t>
            </a:r>
          </a:p>
          <a:p>
            <a:pPr marL="0" indent="0" fontAlgn="base">
              <a:lnSpc>
                <a:spcPct val="100000"/>
              </a:lnSpc>
              <a:buNone/>
            </a:pPr>
            <a:br>
              <a:rPr lang="en-US" sz="2400" dirty="0"/>
            </a:br>
            <a:r>
              <a:rPr lang="en-US" sz="2400" dirty="0">
                <a:effectLst/>
                <a:latin typeface="Arial" panose="020B0604020202020204" pitchFamily="34" charset="0"/>
              </a:rPr>
              <a:t>• The statistic shows that 500+terabytes of new data get ingested into the databases of social media site Facebook, every day.</a:t>
            </a:r>
            <a:r>
              <a:rPr lang="en-GB" sz="2400" dirty="0">
                <a:effectLst/>
                <a:latin typeface="Arial" panose="020B0604020202020204" pitchFamily="34" charset="0"/>
              </a:rPr>
              <a:t>.</a:t>
            </a:r>
            <a:endParaRPr lang="en-US" sz="2400" b="0" i="0"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43A3F97B-49C2-2794-0339-E0CD554DB234}"/>
              </a:ext>
            </a:extLst>
          </p:cNvPr>
          <p:cNvPicPr>
            <a:picLocks noChangeAspect="1"/>
          </p:cNvPicPr>
          <p:nvPr/>
        </p:nvPicPr>
        <p:blipFill>
          <a:blip r:embed="rId3"/>
          <a:stretch>
            <a:fillRect/>
          </a:stretch>
        </p:blipFill>
        <p:spPr>
          <a:xfrm>
            <a:off x="6198574" y="1254734"/>
            <a:ext cx="3584056" cy="2690404"/>
          </a:xfrm>
          <a:prstGeom prst="rect">
            <a:avLst/>
          </a:prstGeom>
        </p:spPr>
      </p:pic>
      <p:pic>
        <p:nvPicPr>
          <p:cNvPr id="4" name="Picture 3">
            <a:extLst>
              <a:ext uri="{FF2B5EF4-FFF2-40B4-BE49-F238E27FC236}">
                <a16:creationId xmlns:a16="http://schemas.microsoft.com/office/drawing/2014/main" id="{B03C5CA8-B9CB-E166-744D-65743D608A04}"/>
              </a:ext>
            </a:extLst>
          </p:cNvPr>
          <p:cNvPicPr>
            <a:picLocks noChangeAspect="1"/>
          </p:cNvPicPr>
          <p:nvPr/>
        </p:nvPicPr>
        <p:blipFill>
          <a:blip r:embed="rId4"/>
          <a:stretch>
            <a:fillRect/>
          </a:stretch>
        </p:blipFill>
        <p:spPr>
          <a:xfrm>
            <a:off x="8653790" y="3095005"/>
            <a:ext cx="3350532" cy="2234984"/>
          </a:xfrm>
          <a:prstGeom prst="rect">
            <a:avLst/>
          </a:prstGeom>
        </p:spPr>
      </p:pic>
    </p:spTree>
    <p:extLst>
      <p:ext uri="{BB962C8B-B14F-4D97-AF65-F5344CB8AC3E}">
        <p14:creationId xmlns:p14="http://schemas.microsoft.com/office/powerpoint/2010/main" val="41872021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Software</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187678" y="1528011"/>
            <a:ext cx="5805751" cy="3801978"/>
          </a:xfrm>
        </p:spPr>
        <p:txBody>
          <a:bodyPr>
            <a:noAutofit/>
          </a:bodyPr>
          <a:lstStyle/>
          <a:p>
            <a:pPr marL="0" indent="0" fontAlgn="base">
              <a:lnSpc>
                <a:spcPct val="100000"/>
              </a:lnSpc>
              <a:buNone/>
            </a:pPr>
            <a:r>
              <a:rPr lang="en-GB" dirty="0">
                <a:effectLst/>
                <a:latin typeface="Arial" panose="020B0604020202020204" pitchFamily="34" charset="0"/>
              </a:rPr>
              <a:t>• Open Source</a:t>
            </a:r>
          </a:p>
          <a:p>
            <a:pPr lvl="1" fontAlgn="base">
              <a:lnSpc>
                <a:spcPct val="100000"/>
              </a:lnSpc>
            </a:pPr>
            <a:r>
              <a:rPr lang="en-GB" dirty="0">
                <a:effectLst/>
                <a:latin typeface="Arial" panose="020B0604020202020204" pitchFamily="34" charset="0"/>
              </a:rPr>
              <a:t>GitHub</a:t>
            </a:r>
          </a:p>
          <a:p>
            <a:pPr marL="457200" lvl="1" indent="0" fontAlgn="base">
              <a:lnSpc>
                <a:spcPct val="100000"/>
              </a:lnSpc>
              <a:buNone/>
            </a:pPr>
            <a:endParaRPr lang="en-GB" dirty="0">
              <a:effectLst/>
              <a:latin typeface="Arial" panose="020B0604020202020204" pitchFamily="34" charset="0"/>
            </a:endParaRPr>
          </a:p>
          <a:p>
            <a:pPr fontAlgn="base">
              <a:lnSpc>
                <a:spcPct val="100000"/>
              </a:lnSpc>
            </a:pPr>
            <a:r>
              <a:rPr lang="en-GB" dirty="0">
                <a:effectLst/>
                <a:latin typeface="Arial" panose="020B0604020202020204" pitchFamily="34" charset="0"/>
              </a:rPr>
              <a:t>Open </a:t>
            </a:r>
            <a:r>
              <a:rPr lang="en-GB" dirty="0" err="1">
                <a:effectLst/>
                <a:latin typeface="Arial" panose="020B0604020202020204" pitchFamily="34" charset="0"/>
              </a:rPr>
              <a:t>DataScience</a:t>
            </a:r>
            <a:r>
              <a:rPr lang="en-GB" dirty="0">
                <a:effectLst/>
                <a:latin typeface="Arial" panose="020B0604020202020204" pitchFamily="34" charset="0"/>
              </a:rPr>
              <a:t> Tools</a:t>
            </a:r>
          </a:p>
          <a:p>
            <a:pPr lvl="1" fontAlgn="base">
              <a:lnSpc>
                <a:spcPct val="100000"/>
              </a:lnSpc>
            </a:pPr>
            <a:r>
              <a:rPr lang="en-GB" dirty="0" err="1">
                <a:effectLst/>
                <a:latin typeface="Arial" panose="020B0604020202020204" pitchFamily="34" charset="0"/>
              </a:rPr>
              <a:t>Jupyter</a:t>
            </a:r>
            <a:endParaRPr lang="en-GB" dirty="0">
              <a:latin typeface="Arial" panose="020B0604020202020204" pitchFamily="34" charset="0"/>
            </a:endParaRPr>
          </a:p>
          <a:p>
            <a:pPr lvl="1" fontAlgn="base">
              <a:lnSpc>
                <a:spcPct val="100000"/>
              </a:lnSpc>
            </a:pPr>
            <a:r>
              <a:rPr lang="en-GB" dirty="0" err="1">
                <a:effectLst/>
                <a:latin typeface="Arial" panose="020B0604020202020204" pitchFamily="34" charset="0"/>
              </a:rPr>
              <a:t>SciKitLearn</a:t>
            </a:r>
            <a:endParaRPr lang="en-GB" dirty="0">
              <a:latin typeface="Arial" panose="020B0604020202020204" pitchFamily="34" charset="0"/>
            </a:endParaRPr>
          </a:p>
          <a:p>
            <a:pPr lvl="1" fontAlgn="base">
              <a:lnSpc>
                <a:spcPct val="100000"/>
              </a:lnSpc>
            </a:pPr>
            <a:r>
              <a:rPr lang="en-GB" dirty="0">
                <a:effectLst/>
                <a:latin typeface="Arial" panose="020B0604020202020204" pitchFamily="34" charset="0"/>
              </a:rPr>
              <a:t>NLTK,</a:t>
            </a:r>
            <a:br>
              <a:rPr lang="en-GB" dirty="0"/>
            </a:br>
            <a:r>
              <a:rPr lang="en-GB" dirty="0">
                <a:effectLst/>
                <a:latin typeface="Arial" panose="020B0604020202020204" pitchFamily="34" charset="0"/>
              </a:rPr>
              <a:t>etc...)</a:t>
            </a:r>
            <a:endParaRPr lang="en-US" b="0" i="0" dirty="0">
              <a:solidFill>
                <a:srgbClr val="000000"/>
              </a:solidFill>
              <a:effectLst/>
              <a:latin typeface="Calibri" panose="020F0502020204030204" pitchFamily="34" charset="0"/>
            </a:endParaRPr>
          </a:p>
        </p:txBody>
      </p:sp>
      <p:pic>
        <p:nvPicPr>
          <p:cNvPr id="7170" name="Picture 2" descr="Conda Packages [Analog Devices Wiki]">
            <a:extLst>
              <a:ext uri="{FF2B5EF4-FFF2-40B4-BE49-F238E27FC236}">
                <a16:creationId xmlns:a16="http://schemas.microsoft.com/office/drawing/2014/main" id="{B814302B-B102-A0CB-ECBC-E279163E94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2994" y="1140587"/>
            <a:ext cx="2409825" cy="18954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70B19A7-6754-225A-CF56-8CD6013D1FB0}"/>
              </a:ext>
            </a:extLst>
          </p:cNvPr>
          <p:cNvPicPr>
            <a:picLocks noChangeAspect="1"/>
          </p:cNvPicPr>
          <p:nvPr/>
        </p:nvPicPr>
        <p:blipFill>
          <a:blip r:embed="rId4"/>
          <a:stretch>
            <a:fillRect/>
          </a:stretch>
        </p:blipFill>
        <p:spPr>
          <a:xfrm>
            <a:off x="7241994" y="2798341"/>
            <a:ext cx="3893438" cy="2047195"/>
          </a:xfrm>
          <a:prstGeom prst="rect">
            <a:avLst/>
          </a:prstGeom>
        </p:spPr>
      </p:pic>
      <p:pic>
        <p:nvPicPr>
          <p:cNvPr id="7" name="Picture 6">
            <a:extLst>
              <a:ext uri="{FF2B5EF4-FFF2-40B4-BE49-F238E27FC236}">
                <a16:creationId xmlns:a16="http://schemas.microsoft.com/office/drawing/2014/main" id="{D7E60BF9-2648-8BCA-1398-23843D19027F}"/>
              </a:ext>
            </a:extLst>
          </p:cNvPr>
          <p:cNvPicPr>
            <a:picLocks noChangeAspect="1"/>
          </p:cNvPicPr>
          <p:nvPr/>
        </p:nvPicPr>
        <p:blipFill>
          <a:blip r:embed="rId5"/>
          <a:stretch>
            <a:fillRect/>
          </a:stretch>
        </p:blipFill>
        <p:spPr>
          <a:xfrm>
            <a:off x="3084624" y="1206654"/>
            <a:ext cx="1790375" cy="1525134"/>
          </a:xfrm>
          <a:prstGeom prst="rect">
            <a:avLst/>
          </a:prstGeom>
        </p:spPr>
      </p:pic>
      <p:pic>
        <p:nvPicPr>
          <p:cNvPr id="8" name="Picture 7">
            <a:extLst>
              <a:ext uri="{FF2B5EF4-FFF2-40B4-BE49-F238E27FC236}">
                <a16:creationId xmlns:a16="http://schemas.microsoft.com/office/drawing/2014/main" id="{2C802345-9CE3-D282-045D-C9A5A6835B5C}"/>
              </a:ext>
            </a:extLst>
          </p:cNvPr>
          <p:cNvPicPr>
            <a:picLocks noChangeAspect="1"/>
          </p:cNvPicPr>
          <p:nvPr/>
        </p:nvPicPr>
        <p:blipFill>
          <a:blip r:embed="rId6"/>
          <a:stretch>
            <a:fillRect/>
          </a:stretch>
        </p:blipFill>
        <p:spPr>
          <a:xfrm>
            <a:off x="5207973" y="3147332"/>
            <a:ext cx="1981200" cy="2305050"/>
          </a:xfrm>
          <a:prstGeom prst="rect">
            <a:avLst/>
          </a:prstGeom>
        </p:spPr>
      </p:pic>
    </p:spTree>
    <p:extLst>
      <p:ext uri="{BB962C8B-B14F-4D97-AF65-F5344CB8AC3E}">
        <p14:creationId xmlns:p14="http://schemas.microsoft.com/office/powerpoint/2010/main" val="16181676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4425BA6-1A97-6CF5-2D4A-119552CEF72B}"/>
              </a:ext>
            </a:extLst>
          </p:cNvPr>
          <p:cNvPicPr>
            <a:picLocks noChangeAspect="1"/>
          </p:cNvPicPr>
          <p:nvPr/>
        </p:nvPicPr>
        <p:blipFill>
          <a:blip r:embed="rId3"/>
          <a:stretch>
            <a:fillRect/>
          </a:stretch>
        </p:blipFill>
        <p:spPr>
          <a:xfrm>
            <a:off x="5504499" y="3505384"/>
            <a:ext cx="1907680" cy="1907680"/>
          </a:xfrm>
          <a:prstGeom prst="rect">
            <a:avLst/>
          </a:prstGeom>
        </p:spPr>
      </p:pic>
      <p:pic>
        <p:nvPicPr>
          <p:cNvPr id="11" name="Picture 10">
            <a:extLst>
              <a:ext uri="{FF2B5EF4-FFF2-40B4-BE49-F238E27FC236}">
                <a16:creationId xmlns:a16="http://schemas.microsoft.com/office/drawing/2014/main" id="{F3BB6F6D-B22D-1AF6-E82D-BF08F4438620}"/>
              </a:ext>
            </a:extLst>
          </p:cNvPr>
          <p:cNvPicPr>
            <a:picLocks noChangeAspect="1"/>
          </p:cNvPicPr>
          <p:nvPr/>
        </p:nvPicPr>
        <p:blipFill>
          <a:blip r:embed="rId4"/>
          <a:stretch>
            <a:fillRect/>
          </a:stretch>
        </p:blipFill>
        <p:spPr>
          <a:xfrm>
            <a:off x="7441726" y="3429000"/>
            <a:ext cx="2267857" cy="2267857"/>
          </a:xfrm>
          <a:prstGeom prst="rect">
            <a:avLst/>
          </a:prstGeom>
        </p:spPr>
      </p:pic>
      <p:pic>
        <p:nvPicPr>
          <p:cNvPr id="4" name="Picture 3">
            <a:extLst>
              <a:ext uri="{FF2B5EF4-FFF2-40B4-BE49-F238E27FC236}">
                <a16:creationId xmlns:a16="http://schemas.microsoft.com/office/drawing/2014/main" id="{48707EEA-47CB-BFA6-5A09-7DC939FAD1DB}"/>
              </a:ext>
            </a:extLst>
          </p:cNvPr>
          <p:cNvPicPr>
            <a:picLocks noChangeAspect="1"/>
          </p:cNvPicPr>
          <p:nvPr/>
        </p:nvPicPr>
        <p:blipFill>
          <a:blip r:embed="rId5"/>
          <a:stretch>
            <a:fillRect/>
          </a:stretch>
        </p:blipFill>
        <p:spPr>
          <a:xfrm>
            <a:off x="5446712" y="1444936"/>
            <a:ext cx="3128943" cy="2033134"/>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Software - </a:t>
            </a:r>
            <a:r>
              <a:rPr lang="en-US" sz="6000" b="1" dirty="0" err="1"/>
              <a:t>Cont</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826307" y="1774754"/>
            <a:ext cx="4471408" cy="3801978"/>
          </a:xfrm>
        </p:spPr>
        <p:txBody>
          <a:bodyPr>
            <a:noAutofit/>
          </a:bodyPr>
          <a:lstStyle/>
          <a:p>
            <a:pPr marL="0" indent="0" fontAlgn="base">
              <a:lnSpc>
                <a:spcPct val="100000"/>
              </a:lnSpc>
              <a:buNone/>
            </a:pPr>
            <a:r>
              <a:rPr lang="en-GB" sz="3200" dirty="0">
                <a:effectLst/>
                <a:latin typeface="Arial" panose="020B0604020202020204" pitchFamily="34" charset="0"/>
              </a:rPr>
              <a:t>Machine/Deep</a:t>
            </a:r>
            <a:br>
              <a:rPr lang="en-GB" sz="3200" dirty="0"/>
            </a:br>
            <a:r>
              <a:rPr lang="en-GB" sz="3200" dirty="0">
                <a:effectLst/>
                <a:latin typeface="Arial" panose="020B0604020202020204" pitchFamily="34" charset="0"/>
              </a:rPr>
              <a:t>Learning</a:t>
            </a:r>
            <a:br>
              <a:rPr lang="en-GB" sz="3200" dirty="0"/>
            </a:br>
            <a:r>
              <a:rPr lang="en-GB" sz="3200" dirty="0">
                <a:effectLst/>
                <a:latin typeface="Arial" panose="020B0604020202020204" pitchFamily="34" charset="0"/>
              </a:rPr>
              <a:t>frameworks</a:t>
            </a:r>
            <a:endParaRPr lang="en-US" sz="3200" b="0" i="0"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3ADF8B10-AB08-43B5-407B-9828CE1452B2}"/>
              </a:ext>
            </a:extLst>
          </p:cNvPr>
          <p:cNvPicPr>
            <a:picLocks noChangeAspect="1"/>
          </p:cNvPicPr>
          <p:nvPr/>
        </p:nvPicPr>
        <p:blipFill>
          <a:blip r:embed="rId6"/>
          <a:stretch>
            <a:fillRect/>
          </a:stretch>
        </p:blipFill>
        <p:spPr>
          <a:xfrm>
            <a:off x="7833179" y="1155629"/>
            <a:ext cx="3695700" cy="1238250"/>
          </a:xfrm>
          <a:prstGeom prst="rect">
            <a:avLst/>
          </a:prstGeom>
        </p:spPr>
      </p:pic>
      <p:pic>
        <p:nvPicPr>
          <p:cNvPr id="9" name="Picture 8">
            <a:extLst>
              <a:ext uri="{FF2B5EF4-FFF2-40B4-BE49-F238E27FC236}">
                <a16:creationId xmlns:a16="http://schemas.microsoft.com/office/drawing/2014/main" id="{0E66E179-F1D7-7170-19ED-14DD46CD456C}"/>
              </a:ext>
            </a:extLst>
          </p:cNvPr>
          <p:cNvPicPr>
            <a:picLocks noChangeAspect="1"/>
          </p:cNvPicPr>
          <p:nvPr/>
        </p:nvPicPr>
        <p:blipFill>
          <a:blip r:embed="rId7"/>
          <a:stretch>
            <a:fillRect/>
          </a:stretch>
        </p:blipFill>
        <p:spPr>
          <a:xfrm>
            <a:off x="9290312" y="2574854"/>
            <a:ext cx="1523910" cy="1544411"/>
          </a:xfrm>
          <a:prstGeom prst="rect">
            <a:avLst/>
          </a:prstGeom>
        </p:spPr>
      </p:pic>
      <p:pic>
        <p:nvPicPr>
          <p:cNvPr id="10" name="Picture 9">
            <a:extLst>
              <a:ext uri="{FF2B5EF4-FFF2-40B4-BE49-F238E27FC236}">
                <a16:creationId xmlns:a16="http://schemas.microsoft.com/office/drawing/2014/main" id="{C23F7069-4EB9-69AB-E865-4FE70CC5E92C}"/>
              </a:ext>
            </a:extLst>
          </p:cNvPr>
          <p:cNvPicPr>
            <a:picLocks noChangeAspect="1"/>
          </p:cNvPicPr>
          <p:nvPr/>
        </p:nvPicPr>
        <p:blipFill>
          <a:blip r:embed="rId8"/>
          <a:stretch>
            <a:fillRect/>
          </a:stretch>
        </p:blipFill>
        <p:spPr>
          <a:xfrm>
            <a:off x="1076048" y="4030450"/>
            <a:ext cx="3971925" cy="1152525"/>
          </a:xfrm>
          <a:prstGeom prst="rect">
            <a:avLst/>
          </a:prstGeom>
        </p:spPr>
      </p:pic>
    </p:spTree>
    <p:extLst>
      <p:ext uri="{BB962C8B-B14F-4D97-AF65-F5344CB8AC3E}">
        <p14:creationId xmlns:p14="http://schemas.microsoft.com/office/powerpoint/2010/main" val="40372623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317F026-5A30-65E6-5060-61C0242811DF}"/>
              </a:ext>
            </a:extLst>
          </p:cNvPr>
          <p:cNvPicPr>
            <a:picLocks noChangeAspect="1"/>
          </p:cNvPicPr>
          <p:nvPr/>
        </p:nvPicPr>
        <p:blipFill>
          <a:blip r:embed="rId3"/>
          <a:stretch>
            <a:fillRect/>
          </a:stretch>
        </p:blipFill>
        <p:spPr>
          <a:xfrm>
            <a:off x="3917723" y="1281268"/>
            <a:ext cx="3612541" cy="3147857"/>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Algorithms</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637620" y="1528011"/>
            <a:ext cx="4471408" cy="3801978"/>
          </a:xfrm>
        </p:spPr>
        <p:txBody>
          <a:bodyPr>
            <a:noAutofit/>
          </a:bodyPr>
          <a:lstStyle/>
          <a:p>
            <a:pPr fontAlgn="base">
              <a:lnSpc>
                <a:spcPct val="100000"/>
              </a:lnSpc>
            </a:pPr>
            <a:r>
              <a:rPr lang="en-US" sz="3200" b="0" i="0" dirty="0">
                <a:solidFill>
                  <a:srgbClr val="000000"/>
                </a:solidFill>
                <a:effectLst/>
                <a:latin typeface="Calibri" panose="020F0502020204030204" pitchFamily="34" charset="0"/>
              </a:rPr>
              <a:t>What type of data</a:t>
            </a:r>
          </a:p>
          <a:p>
            <a:pPr marL="0" indent="0" fontAlgn="base">
              <a:lnSpc>
                <a:spcPct val="100000"/>
              </a:lnSpc>
              <a:buNone/>
            </a:pPr>
            <a:endParaRPr lang="en-US" sz="3200" b="0" i="0" dirty="0">
              <a:solidFill>
                <a:srgbClr val="000000"/>
              </a:solidFill>
              <a:effectLst/>
              <a:latin typeface="Calibri" panose="020F0502020204030204" pitchFamily="34" charset="0"/>
            </a:endParaRPr>
          </a:p>
          <a:p>
            <a:pPr fontAlgn="base">
              <a:lnSpc>
                <a:spcPct val="100000"/>
              </a:lnSpc>
            </a:pPr>
            <a:r>
              <a:rPr lang="en-US" sz="3200" dirty="0">
                <a:solidFill>
                  <a:srgbClr val="000000"/>
                </a:solidFill>
                <a:latin typeface="Calibri" panose="020F0502020204030204" pitchFamily="34" charset="0"/>
              </a:rPr>
              <a:t>Shape of the data</a:t>
            </a:r>
          </a:p>
          <a:p>
            <a:pPr marL="0" indent="0" fontAlgn="base">
              <a:lnSpc>
                <a:spcPct val="100000"/>
              </a:lnSpc>
              <a:buNone/>
            </a:pPr>
            <a:endParaRPr lang="en-US" sz="3200" dirty="0">
              <a:solidFill>
                <a:srgbClr val="000000"/>
              </a:solidFill>
              <a:latin typeface="Calibri" panose="020F0502020204030204" pitchFamily="34" charset="0"/>
            </a:endParaRPr>
          </a:p>
          <a:p>
            <a:pPr fontAlgn="base">
              <a:lnSpc>
                <a:spcPct val="100000"/>
              </a:lnSpc>
            </a:pPr>
            <a:r>
              <a:rPr lang="en-US" sz="3200" b="0" i="0" dirty="0">
                <a:solidFill>
                  <a:srgbClr val="000000"/>
                </a:solidFill>
                <a:effectLst/>
                <a:latin typeface="Calibri" panose="020F0502020204030204" pitchFamily="34" charset="0"/>
              </a:rPr>
              <a:t>Amount of features</a:t>
            </a:r>
          </a:p>
        </p:txBody>
      </p:sp>
      <p:pic>
        <p:nvPicPr>
          <p:cNvPr id="7" name="Picture 6">
            <a:extLst>
              <a:ext uri="{FF2B5EF4-FFF2-40B4-BE49-F238E27FC236}">
                <a16:creationId xmlns:a16="http://schemas.microsoft.com/office/drawing/2014/main" id="{49F89572-462B-7A8D-841E-5DD2FFA6296A}"/>
              </a:ext>
            </a:extLst>
          </p:cNvPr>
          <p:cNvPicPr>
            <a:picLocks noChangeAspect="1"/>
          </p:cNvPicPr>
          <p:nvPr/>
        </p:nvPicPr>
        <p:blipFill>
          <a:blip r:embed="rId4"/>
          <a:stretch>
            <a:fillRect/>
          </a:stretch>
        </p:blipFill>
        <p:spPr>
          <a:xfrm>
            <a:off x="7082973" y="3108986"/>
            <a:ext cx="4894263" cy="2513557"/>
          </a:xfrm>
          <a:prstGeom prst="rect">
            <a:avLst/>
          </a:prstGeom>
        </p:spPr>
      </p:pic>
    </p:spTree>
    <p:extLst>
      <p:ext uri="{BB962C8B-B14F-4D97-AF65-F5344CB8AC3E}">
        <p14:creationId xmlns:p14="http://schemas.microsoft.com/office/powerpoint/2010/main" val="18083004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Autofit/>
          </a:bodyPr>
          <a:lstStyle/>
          <a:p>
            <a:pPr algn="ctr"/>
            <a:r>
              <a:rPr lang="en-GB" sz="6000" dirty="0">
                <a:effectLst/>
                <a:latin typeface="Arial" panose="020B0604020202020204" pitchFamily="34" charset="0"/>
              </a:rPr>
              <a:t>AI and Cognitive Computing</a:t>
            </a:r>
            <a:endParaRPr lang="en-GB" sz="6000" b="1" dirty="0"/>
          </a:p>
        </p:txBody>
      </p:sp>
      <p:sp>
        <p:nvSpPr>
          <p:cNvPr id="4" name="TextBox 3">
            <a:extLst>
              <a:ext uri="{FF2B5EF4-FFF2-40B4-BE49-F238E27FC236}">
                <a16:creationId xmlns:a16="http://schemas.microsoft.com/office/drawing/2014/main" id="{2D53A2D0-B845-6282-37DE-228A65B75A18}"/>
              </a:ext>
            </a:extLst>
          </p:cNvPr>
          <p:cNvSpPr txBox="1"/>
          <p:nvPr/>
        </p:nvSpPr>
        <p:spPr>
          <a:xfrm>
            <a:off x="1175656" y="1413063"/>
            <a:ext cx="9840685" cy="4031873"/>
          </a:xfrm>
          <a:prstGeom prst="rect">
            <a:avLst/>
          </a:prstGeom>
          <a:noFill/>
        </p:spPr>
        <p:txBody>
          <a:bodyPr wrap="square">
            <a:spAutoFit/>
          </a:bodyPr>
          <a:lstStyle/>
          <a:p>
            <a:r>
              <a:rPr lang="en-US" sz="3200" dirty="0">
                <a:effectLst/>
                <a:latin typeface="Arial" panose="020B0604020202020204" pitchFamily="34" charset="0"/>
              </a:rPr>
              <a:t>Things to think about:</a:t>
            </a:r>
          </a:p>
          <a:p>
            <a:br>
              <a:rPr lang="en-US" sz="3200" dirty="0"/>
            </a:br>
            <a:r>
              <a:rPr lang="en-US" sz="3200" dirty="0">
                <a:effectLst/>
                <a:latin typeface="Arial" panose="020B0604020202020204" pitchFamily="34" charset="0"/>
              </a:rPr>
              <a:t>• what type of the data used to train the AI techniques?</a:t>
            </a:r>
          </a:p>
          <a:p>
            <a:br>
              <a:rPr lang="en-US" sz="3200" dirty="0"/>
            </a:br>
            <a:r>
              <a:rPr lang="en-US" sz="3200" dirty="0">
                <a:effectLst/>
                <a:latin typeface="Arial" panose="020B0604020202020204" pitchFamily="34" charset="0"/>
              </a:rPr>
              <a:t>• What kind of intelligence does the system need?</a:t>
            </a:r>
          </a:p>
          <a:p>
            <a:br>
              <a:rPr lang="en-US" sz="3200" dirty="0"/>
            </a:br>
            <a:r>
              <a:rPr lang="en-US" sz="3200" dirty="0">
                <a:effectLst/>
                <a:latin typeface="Arial" panose="020B0604020202020204" pitchFamily="34" charset="0"/>
              </a:rPr>
              <a:t>• Is it a single AI technique that performs the task ?</a:t>
            </a:r>
            <a:endParaRPr lang="en-GB" sz="3200" dirty="0"/>
          </a:p>
        </p:txBody>
      </p:sp>
    </p:spTree>
    <p:extLst>
      <p:ext uri="{BB962C8B-B14F-4D97-AF65-F5344CB8AC3E}">
        <p14:creationId xmlns:p14="http://schemas.microsoft.com/office/powerpoint/2010/main" val="42937483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77716"/>
            <a:ext cx="5755922" cy="3157854"/>
          </a:xfrm>
        </p:spPr>
        <p:txBody>
          <a:bodyPr/>
          <a:lstStyle/>
          <a:p>
            <a:r>
              <a:rPr lang="en-GB" sz="6000" dirty="0"/>
              <a:t>Applications of</a:t>
            </a:r>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6000" dirty="0">
                <a:latin typeface="Calibri" panose="020F0502020204030204" pitchFamily="34" charset="0"/>
                <a:ea typeface="DengXian" panose="02010600030101010101" pitchFamily="2" charset="-122"/>
                <a:cs typeface="Times New Roman" panose="02020603050405020304" pitchFamily="18" charset="0"/>
              </a:rPr>
              <a:t>AI and</a:t>
            </a:r>
            <a:endParaRPr lang="en-GB" sz="4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6000" dirty="0">
                <a:effectLst/>
                <a:latin typeface="Calibri" panose="020F0502020204030204" pitchFamily="34" charset="0"/>
                <a:ea typeface="DengXian" panose="02010600030101010101" pitchFamily="2" charset="-122"/>
                <a:cs typeface="Times New Roman" panose="02020603050405020304" pitchFamily="18" charset="0"/>
              </a:rPr>
              <a:t>Machine Learning</a:t>
            </a:r>
          </a:p>
          <a:p>
            <a:endParaRPr lang="en-US" dirty="0"/>
          </a:p>
        </p:txBody>
      </p:sp>
    </p:spTree>
    <p:extLst>
      <p:ext uri="{BB962C8B-B14F-4D97-AF65-F5344CB8AC3E}">
        <p14:creationId xmlns:p14="http://schemas.microsoft.com/office/powerpoint/2010/main" val="690462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Autofit/>
          </a:bodyPr>
          <a:lstStyle/>
          <a:p>
            <a:pPr algn="ctr"/>
            <a:r>
              <a:rPr lang="en-GB" sz="6000" dirty="0">
                <a:effectLst/>
                <a:latin typeface="Arial" panose="020B0604020202020204" pitchFamily="34" charset="0"/>
              </a:rPr>
              <a:t>Exercise</a:t>
            </a:r>
            <a:endParaRPr lang="en-GB" sz="6000" b="1" dirty="0"/>
          </a:p>
        </p:txBody>
      </p:sp>
      <p:sp>
        <p:nvSpPr>
          <p:cNvPr id="4" name="TextBox 3">
            <a:extLst>
              <a:ext uri="{FF2B5EF4-FFF2-40B4-BE49-F238E27FC236}">
                <a16:creationId xmlns:a16="http://schemas.microsoft.com/office/drawing/2014/main" id="{2D53A2D0-B845-6282-37DE-228A65B75A18}"/>
              </a:ext>
            </a:extLst>
          </p:cNvPr>
          <p:cNvSpPr txBox="1"/>
          <p:nvPr/>
        </p:nvSpPr>
        <p:spPr>
          <a:xfrm>
            <a:off x="1175656" y="1413063"/>
            <a:ext cx="9840685" cy="2554545"/>
          </a:xfrm>
          <a:prstGeom prst="rect">
            <a:avLst/>
          </a:prstGeom>
          <a:noFill/>
        </p:spPr>
        <p:txBody>
          <a:bodyPr wrap="square">
            <a:spAutoFit/>
          </a:bodyPr>
          <a:lstStyle/>
          <a:p>
            <a:r>
              <a:rPr lang="en-US" sz="3200" dirty="0">
                <a:effectLst/>
                <a:latin typeface="Arial" panose="020B0604020202020204" pitchFamily="34" charset="0"/>
              </a:rPr>
              <a:t>Research what applications AI is used for</a:t>
            </a:r>
          </a:p>
          <a:p>
            <a:endParaRPr lang="en-US" sz="3200" dirty="0">
              <a:latin typeface="Arial" panose="020B0604020202020204" pitchFamily="34" charset="0"/>
            </a:endParaRPr>
          </a:p>
          <a:p>
            <a:r>
              <a:rPr lang="en-US" sz="3200" dirty="0">
                <a:latin typeface="Arial" panose="020B0604020202020204" pitchFamily="34" charset="0"/>
              </a:rPr>
              <a:t>Is it AI, ML or deep learning?</a:t>
            </a:r>
          </a:p>
          <a:p>
            <a:endParaRPr lang="en-US" sz="3200" dirty="0">
              <a:latin typeface="Arial" panose="020B0604020202020204" pitchFamily="34" charset="0"/>
            </a:endParaRPr>
          </a:p>
          <a:p>
            <a:r>
              <a:rPr lang="en-US" sz="3200" dirty="0">
                <a:latin typeface="Arial" panose="020B0604020202020204" pitchFamily="34" charset="0"/>
              </a:rPr>
              <a:t>What language is used?</a:t>
            </a:r>
            <a:endParaRPr lang="en-GB" sz="3200" dirty="0"/>
          </a:p>
        </p:txBody>
      </p:sp>
    </p:spTree>
    <p:extLst>
      <p:ext uri="{BB962C8B-B14F-4D97-AF65-F5344CB8AC3E}">
        <p14:creationId xmlns:p14="http://schemas.microsoft.com/office/powerpoint/2010/main" val="22237886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560FE8AA-9574-FDCD-F443-B34D6CC4BD03}"/>
              </a:ext>
            </a:extLst>
          </p:cNvPr>
          <p:cNvPicPr>
            <a:picLocks noGrp="1" noChangeAspect="1"/>
          </p:cNvPicPr>
          <p:nvPr>
            <p:ph idx="1"/>
          </p:nvPr>
        </p:nvPicPr>
        <p:blipFill>
          <a:blip r:embed="rId3"/>
          <a:stretch>
            <a:fillRect/>
          </a:stretch>
        </p:blipFill>
        <p:spPr>
          <a:xfrm>
            <a:off x="1580799" y="1100849"/>
            <a:ext cx="9030402" cy="4656301"/>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Autonomous Vehicles</a:t>
            </a:r>
            <a:endParaRPr lang="en-GB" sz="6000" b="1" dirty="0"/>
          </a:p>
        </p:txBody>
      </p:sp>
    </p:spTree>
    <p:extLst>
      <p:ext uri="{BB962C8B-B14F-4D97-AF65-F5344CB8AC3E}">
        <p14:creationId xmlns:p14="http://schemas.microsoft.com/office/powerpoint/2010/main" val="21480643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fontScale="90000"/>
          </a:bodyPr>
          <a:lstStyle/>
          <a:p>
            <a:pPr algn="ctr"/>
            <a:r>
              <a:rPr lang="en-US" sz="6000" b="1" dirty="0"/>
              <a:t>Scene Understanding – Deep Learning</a:t>
            </a:r>
            <a:endParaRPr lang="en-GB" sz="6000" b="1" dirty="0"/>
          </a:p>
        </p:txBody>
      </p:sp>
      <p:pic>
        <p:nvPicPr>
          <p:cNvPr id="7" name="Content Placeholder 6">
            <a:extLst>
              <a:ext uri="{FF2B5EF4-FFF2-40B4-BE49-F238E27FC236}">
                <a16:creationId xmlns:a16="http://schemas.microsoft.com/office/drawing/2014/main" id="{D1BC4AE8-F1CE-0D82-485E-23B252CD97C5}"/>
              </a:ext>
            </a:extLst>
          </p:cNvPr>
          <p:cNvPicPr>
            <a:picLocks noGrp="1" noChangeAspect="1"/>
          </p:cNvPicPr>
          <p:nvPr>
            <p:ph idx="1"/>
          </p:nvPr>
        </p:nvPicPr>
        <p:blipFill>
          <a:blip r:embed="rId3"/>
          <a:stretch>
            <a:fillRect/>
          </a:stretch>
        </p:blipFill>
        <p:spPr>
          <a:xfrm>
            <a:off x="2684883" y="1327926"/>
            <a:ext cx="6815947" cy="4434376"/>
          </a:xfrm>
          <a:prstGeom prst="rect">
            <a:avLst/>
          </a:prstGeom>
        </p:spPr>
      </p:pic>
    </p:spTree>
    <p:extLst>
      <p:ext uri="{BB962C8B-B14F-4D97-AF65-F5344CB8AC3E}">
        <p14:creationId xmlns:p14="http://schemas.microsoft.com/office/powerpoint/2010/main" val="8808811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4" name="Picture 4">
            <a:extLst>
              <a:ext uri="{FF2B5EF4-FFF2-40B4-BE49-F238E27FC236}">
                <a16:creationId xmlns:a16="http://schemas.microsoft.com/office/drawing/2014/main" id="{C285AB82-1622-255C-F87A-545C3C574D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29663" y="1172482"/>
            <a:ext cx="7555710" cy="357663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Scene Understanding</a:t>
            </a:r>
            <a:endParaRPr lang="en-GB" sz="6000" b="1" dirty="0"/>
          </a:p>
        </p:txBody>
      </p:sp>
      <p:pic>
        <p:nvPicPr>
          <p:cNvPr id="10242" name="Picture 2">
            <a:extLst>
              <a:ext uri="{FF2B5EF4-FFF2-40B4-BE49-F238E27FC236}">
                <a16:creationId xmlns:a16="http://schemas.microsoft.com/office/drawing/2014/main" id="{875A5A2E-5E09-4BBB-B095-B2EC6DF801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8206" y="2044795"/>
            <a:ext cx="4582742" cy="3674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97617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Healthcare</a:t>
            </a:r>
            <a:endParaRPr lang="en-GB" sz="6000" b="1" dirty="0"/>
          </a:p>
        </p:txBody>
      </p:sp>
      <p:sp>
        <p:nvSpPr>
          <p:cNvPr id="2" name="Content Placeholder 1">
            <a:extLst>
              <a:ext uri="{FF2B5EF4-FFF2-40B4-BE49-F238E27FC236}">
                <a16:creationId xmlns:a16="http://schemas.microsoft.com/office/drawing/2014/main" id="{9AD8BEB7-0108-49FC-AE75-F7082FAD9B7C}"/>
              </a:ext>
            </a:extLst>
          </p:cNvPr>
          <p:cNvSpPr>
            <a:spLocks noGrp="1"/>
          </p:cNvSpPr>
          <p:nvPr>
            <p:ph idx="1"/>
          </p:nvPr>
        </p:nvSpPr>
        <p:spPr>
          <a:xfrm>
            <a:off x="358220" y="1825625"/>
            <a:ext cx="7523038" cy="3575934"/>
          </a:xfrm>
        </p:spPr>
        <p:txBody>
          <a:bodyPr/>
          <a:lstStyle/>
          <a:p>
            <a:r>
              <a:rPr lang="en-US" dirty="0">
                <a:effectLst/>
                <a:latin typeface="Arial" panose="020B0604020202020204" pitchFamily="34" charset="0"/>
              </a:rPr>
              <a:t>Disease Identification and Diagnosis</a:t>
            </a:r>
          </a:p>
          <a:p>
            <a:pPr marL="0" indent="0">
              <a:buNone/>
            </a:pPr>
            <a:br>
              <a:rPr lang="en-US" dirty="0">
                <a:effectLst/>
                <a:latin typeface="Arial" panose="020B0604020202020204" pitchFamily="34" charset="0"/>
              </a:rPr>
            </a:br>
            <a:r>
              <a:rPr lang="en-US" dirty="0">
                <a:effectLst/>
                <a:latin typeface="Arial" panose="020B0604020202020204" pitchFamily="34" charset="0"/>
              </a:rPr>
              <a:t>• Medical Imaging Diagnosis (Trauma,</a:t>
            </a:r>
          </a:p>
          <a:p>
            <a:pPr marL="0" indent="0">
              <a:buNone/>
            </a:pPr>
            <a:r>
              <a:rPr lang="en-US" dirty="0" err="1">
                <a:effectLst/>
                <a:latin typeface="Arial" panose="020B0604020202020204" pitchFamily="34" charset="0"/>
              </a:rPr>
              <a:t>Tumer</a:t>
            </a:r>
            <a:r>
              <a:rPr lang="en-US" dirty="0">
                <a:effectLst/>
                <a:latin typeface="Arial" panose="020B0604020202020204" pitchFamily="34" charset="0"/>
              </a:rPr>
              <a:t> classification)</a:t>
            </a:r>
          </a:p>
          <a:p>
            <a:pPr marL="0" indent="0">
              <a:buNone/>
            </a:pPr>
            <a:br>
              <a:rPr lang="en-US" dirty="0">
                <a:effectLst/>
                <a:latin typeface="Arial" panose="020B0604020202020204" pitchFamily="34" charset="0"/>
              </a:rPr>
            </a:br>
            <a:r>
              <a:rPr lang="en-US" dirty="0">
                <a:effectLst/>
                <a:latin typeface="Arial" panose="020B0604020202020204" pitchFamily="34" charset="0"/>
              </a:rPr>
              <a:t>• Robotic Surgery</a:t>
            </a:r>
            <a:endParaRPr lang="en-GB" dirty="0"/>
          </a:p>
        </p:txBody>
      </p:sp>
      <p:pic>
        <p:nvPicPr>
          <p:cNvPr id="3" name="Picture 2">
            <a:extLst>
              <a:ext uri="{FF2B5EF4-FFF2-40B4-BE49-F238E27FC236}">
                <a16:creationId xmlns:a16="http://schemas.microsoft.com/office/drawing/2014/main" id="{92CD27C2-87FF-B7B8-051C-0B9DE8AE7F70}"/>
              </a:ext>
            </a:extLst>
          </p:cNvPr>
          <p:cNvPicPr>
            <a:picLocks noChangeAspect="1"/>
          </p:cNvPicPr>
          <p:nvPr/>
        </p:nvPicPr>
        <p:blipFill>
          <a:blip r:embed="rId3"/>
          <a:stretch>
            <a:fillRect/>
          </a:stretch>
        </p:blipFill>
        <p:spPr>
          <a:xfrm>
            <a:off x="3784598" y="3337523"/>
            <a:ext cx="5330371" cy="2361650"/>
          </a:xfrm>
          <a:prstGeom prst="rect">
            <a:avLst/>
          </a:prstGeom>
        </p:spPr>
      </p:pic>
      <p:pic>
        <p:nvPicPr>
          <p:cNvPr id="4" name="Picture 3">
            <a:extLst>
              <a:ext uri="{FF2B5EF4-FFF2-40B4-BE49-F238E27FC236}">
                <a16:creationId xmlns:a16="http://schemas.microsoft.com/office/drawing/2014/main" id="{5A40C6D2-8AB9-2EC3-262D-D9B94699901C}"/>
              </a:ext>
            </a:extLst>
          </p:cNvPr>
          <p:cNvPicPr>
            <a:picLocks noChangeAspect="1"/>
          </p:cNvPicPr>
          <p:nvPr/>
        </p:nvPicPr>
        <p:blipFill>
          <a:blip r:embed="rId4"/>
          <a:stretch>
            <a:fillRect/>
          </a:stretch>
        </p:blipFill>
        <p:spPr>
          <a:xfrm>
            <a:off x="7367815" y="1272625"/>
            <a:ext cx="4684485" cy="2537429"/>
          </a:xfrm>
          <a:prstGeom prst="rect">
            <a:avLst/>
          </a:prstGeom>
        </p:spPr>
      </p:pic>
    </p:spTree>
    <p:extLst>
      <p:ext uri="{BB962C8B-B14F-4D97-AF65-F5344CB8AC3E}">
        <p14:creationId xmlns:p14="http://schemas.microsoft.com/office/powerpoint/2010/main" val="25518121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262F882-64AF-D80D-F701-8E364975E401}"/>
              </a:ext>
            </a:extLst>
          </p:cNvPr>
          <p:cNvPicPr>
            <a:picLocks noChangeAspect="1"/>
          </p:cNvPicPr>
          <p:nvPr/>
        </p:nvPicPr>
        <p:blipFill>
          <a:blip r:embed="rId3"/>
          <a:stretch>
            <a:fillRect/>
          </a:stretch>
        </p:blipFill>
        <p:spPr>
          <a:xfrm>
            <a:off x="5988669" y="1596501"/>
            <a:ext cx="2619375" cy="1743075"/>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Speech - Chatbots</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p:txBody>
          <a:bodyPr/>
          <a:lstStyle/>
          <a:p>
            <a:r>
              <a:rPr lang="en-US" dirty="0">
                <a:latin typeface="Arial" panose="020B0604020202020204" pitchFamily="34" charset="0"/>
              </a:rPr>
              <a:t>S</a:t>
            </a:r>
            <a:r>
              <a:rPr lang="en-US" dirty="0">
                <a:effectLst/>
                <a:latin typeface="Arial" panose="020B0604020202020204" pitchFamily="34" charset="0"/>
              </a:rPr>
              <a:t>imulating human conversation</a:t>
            </a:r>
            <a:br>
              <a:rPr lang="en-US" dirty="0">
                <a:effectLst/>
                <a:latin typeface="Arial" panose="020B0604020202020204" pitchFamily="34" charset="0"/>
              </a:rPr>
            </a:br>
            <a:r>
              <a:rPr lang="en-US" dirty="0">
                <a:effectLst/>
                <a:latin typeface="Arial" panose="020B0604020202020204" pitchFamily="34" charset="0"/>
              </a:rPr>
              <a:t>through voice commands or text</a:t>
            </a:r>
            <a:br>
              <a:rPr lang="en-US" dirty="0">
                <a:effectLst/>
                <a:latin typeface="Arial" panose="020B0604020202020204" pitchFamily="34" charset="0"/>
              </a:rPr>
            </a:br>
            <a:r>
              <a:rPr lang="en-US" dirty="0">
                <a:effectLst/>
                <a:latin typeface="Arial" panose="020B0604020202020204" pitchFamily="34" charset="0"/>
              </a:rPr>
              <a:t>chats or both. They have many</a:t>
            </a:r>
            <a:br>
              <a:rPr lang="en-US" dirty="0">
                <a:effectLst/>
                <a:latin typeface="Arial" panose="020B0604020202020204" pitchFamily="34" charset="0"/>
              </a:rPr>
            </a:br>
            <a:r>
              <a:rPr lang="en-US" dirty="0">
                <a:effectLst/>
                <a:latin typeface="Arial" panose="020B0604020202020204" pitchFamily="34" charset="0"/>
              </a:rPr>
              <a:t>applications:</a:t>
            </a:r>
            <a:br>
              <a:rPr lang="en-US" dirty="0">
                <a:effectLst/>
                <a:latin typeface="Arial" panose="020B0604020202020204" pitchFamily="34" charset="0"/>
              </a:rPr>
            </a:br>
            <a:r>
              <a:rPr lang="en-US" dirty="0">
                <a:effectLst/>
                <a:latin typeface="Arial" panose="020B0604020202020204" pitchFamily="34" charset="0"/>
              </a:rPr>
              <a:t>• Banks</a:t>
            </a:r>
            <a:br>
              <a:rPr lang="en-US" dirty="0">
                <a:effectLst/>
                <a:latin typeface="Arial" panose="020B0604020202020204" pitchFamily="34" charset="0"/>
              </a:rPr>
            </a:br>
            <a:r>
              <a:rPr lang="en-US" dirty="0">
                <a:effectLst/>
                <a:latin typeface="Arial" panose="020B0604020202020204" pitchFamily="34" charset="0"/>
              </a:rPr>
              <a:t>• Customer Service</a:t>
            </a:r>
            <a:br>
              <a:rPr lang="en-US" dirty="0">
                <a:effectLst/>
                <a:latin typeface="Arial" panose="020B0604020202020204" pitchFamily="34" charset="0"/>
              </a:rPr>
            </a:br>
            <a:r>
              <a:rPr lang="en-US" dirty="0">
                <a:effectLst/>
                <a:latin typeface="Arial" panose="020B0604020202020204" pitchFamily="34" charset="0"/>
              </a:rPr>
              <a:t>• Siri, Google Assistant, and</a:t>
            </a:r>
            <a:br>
              <a:rPr lang="en-US" dirty="0">
                <a:effectLst/>
                <a:latin typeface="Arial" panose="020B0604020202020204" pitchFamily="34" charset="0"/>
              </a:rPr>
            </a:br>
            <a:r>
              <a:rPr lang="en-US" dirty="0">
                <a:effectLst/>
                <a:latin typeface="Arial" panose="020B0604020202020204" pitchFamily="34" charset="0"/>
              </a:rPr>
              <a:t>Alexa</a:t>
            </a:r>
            <a:br>
              <a:rPr lang="en-US" dirty="0">
                <a:effectLst/>
                <a:latin typeface="Arial" panose="020B0604020202020204" pitchFamily="34" charset="0"/>
              </a:rPr>
            </a:br>
            <a:r>
              <a:rPr lang="en-US" dirty="0">
                <a:effectLst/>
                <a:latin typeface="Arial" panose="020B0604020202020204" pitchFamily="34" charset="0"/>
              </a:rPr>
              <a:t>• Car voice assistant</a:t>
            </a:r>
            <a:endParaRPr lang="en-GB" dirty="0"/>
          </a:p>
        </p:txBody>
      </p:sp>
      <p:pic>
        <p:nvPicPr>
          <p:cNvPr id="7" name="Picture 6">
            <a:extLst>
              <a:ext uri="{FF2B5EF4-FFF2-40B4-BE49-F238E27FC236}">
                <a16:creationId xmlns:a16="http://schemas.microsoft.com/office/drawing/2014/main" id="{F7D210E1-4CE9-DB6F-CAF6-BBB013602F8B}"/>
              </a:ext>
            </a:extLst>
          </p:cNvPr>
          <p:cNvPicPr>
            <a:picLocks noChangeAspect="1"/>
          </p:cNvPicPr>
          <p:nvPr/>
        </p:nvPicPr>
        <p:blipFill>
          <a:blip r:embed="rId4"/>
          <a:stretch>
            <a:fillRect/>
          </a:stretch>
        </p:blipFill>
        <p:spPr>
          <a:xfrm>
            <a:off x="8614330" y="1305357"/>
            <a:ext cx="3219450" cy="1630101"/>
          </a:xfrm>
          <a:prstGeom prst="rect">
            <a:avLst/>
          </a:prstGeom>
        </p:spPr>
      </p:pic>
      <p:pic>
        <p:nvPicPr>
          <p:cNvPr id="8" name="Picture 7">
            <a:extLst>
              <a:ext uri="{FF2B5EF4-FFF2-40B4-BE49-F238E27FC236}">
                <a16:creationId xmlns:a16="http://schemas.microsoft.com/office/drawing/2014/main" id="{28B3D2CE-B9EE-650C-32B5-5826F7F9DF02}"/>
              </a:ext>
            </a:extLst>
          </p:cNvPr>
          <p:cNvPicPr>
            <a:picLocks noChangeAspect="1"/>
          </p:cNvPicPr>
          <p:nvPr/>
        </p:nvPicPr>
        <p:blipFill>
          <a:blip r:embed="rId5"/>
          <a:stretch>
            <a:fillRect/>
          </a:stretch>
        </p:blipFill>
        <p:spPr>
          <a:xfrm>
            <a:off x="8614331" y="4121603"/>
            <a:ext cx="3219450" cy="1419225"/>
          </a:xfrm>
          <a:prstGeom prst="rect">
            <a:avLst/>
          </a:prstGeom>
        </p:spPr>
      </p:pic>
      <p:pic>
        <p:nvPicPr>
          <p:cNvPr id="9" name="Picture 8">
            <a:extLst>
              <a:ext uri="{FF2B5EF4-FFF2-40B4-BE49-F238E27FC236}">
                <a16:creationId xmlns:a16="http://schemas.microsoft.com/office/drawing/2014/main" id="{2D74A267-3465-2BDC-1E41-71B4241FCD1B}"/>
              </a:ext>
            </a:extLst>
          </p:cNvPr>
          <p:cNvPicPr>
            <a:picLocks noChangeAspect="1"/>
          </p:cNvPicPr>
          <p:nvPr/>
        </p:nvPicPr>
        <p:blipFill>
          <a:blip r:embed="rId6"/>
          <a:stretch>
            <a:fillRect/>
          </a:stretch>
        </p:blipFill>
        <p:spPr>
          <a:xfrm>
            <a:off x="5326062" y="3488383"/>
            <a:ext cx="3861481" cy="2011447"/>
          </a:xfrm>
          <a:prstGeom prst="rect">
            <a:avLst/>
          </a:prstGeom>
        </p:spPr>
      </p:pic>
    </p:spTree>
    <p:extLst>
      <p:ext uri="{BB962C8B-B14F-4D97-AF65-F5344CB8AC3E}">
        <p14:creationId xmlns:p14="http://schemas.microsoft.com/office/powerpoint/2010/main" val="10057564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Machine Translation</a:t>
            </a:r>
            <a:endParaRPr lang="en-GB" sz="6000" b="1" dirty="0"/>
          </a:p>
        </p:txBody>
      </p:sp>
      <p:pic>
        <p:nvPicPr>
          <p:cNvPr id="11266" name="Picture 2" descr="Google Translate: How to use Google Translate? How accurate is it? |  Express.co.uk">
            <a:extLst>
              <a:ext uri="{FF2B5EF4-FFF2-40B4-BE49-F238E27FC236}">
                <a16:creationId xmlns:a16="http://schemas.microsoft.com/office/drawing/2014/main" id="{98DFE6D6-E458-8581-3C9E-B7ED35D8DB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9091" y="1641032"/>
            <a:ext cx="7287532" cy="35759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45651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Image Captioning</a:t>
            </a:r>
            <a:endParaRPr lang="en-GB" sz="6000" b="1" dirty="0"/>
          </a:p>
        </p:txBody>
      </p:sp>
      <p:pic>
        <p:nvPicPr>
          <p:cNvPr id="11" name="Content Placeholder 10" descr="A picture containing text, grass, screenshot&#10;&#10;Description automatically generated">
            <a:extLst>
              <a:ext uri="{FF2B5EF4-FFF2-40B4-BE49-F238E27FC236}">
                <a16:creationId xmlns:a16="http://schemas.microsoft.com/office/drawing/2014/main" id="{3A8B49A8-4B53-9647-860D-B2F8804350A2}"/>
              </a:ext>
            </a:extLst>
          </p:cNvPr>
          <p:cNvPicPr>
            <a:picLocks noGrp="1" noChangeAspect="1"/>
          </p:cNvPicPr>
          <p:nvPr>
            <p:ph idx="1"/>
          </p:nvPr>
        </p:nvPicPr>
        <p:blipFill>
          <a:blip r:embed="rId3"/>
          <a:stretch>
            <a:fillRect/>
          </a:stretch>
        </p:blipFill>
        <p:spPr>
          <a:xfrm>
            <a:off x="2540002" y="1316621"/>
            <a:ext cx="7534936" cy="4552689"/>
          </a:xfrm>
        </p:spPr>
      </p:pic>
    </p:spTree>
    <p:extLst>
      <p:ext uri="{BB962C8B-B14F-4D97-AF65-F5344CB8AC3E}">
        <p14:creationId xmlns:p14="http://schemas.microsoft.com/office/powerpoint/2010/main" val="32352608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Farming and Agriculture</a:t>
            </a:r>
            <a:endParaRPr lang="en-GB" sz="6000" b="1" dirty="0"/>
          </a:p>
        </p:txBody>
      </p:sp>
      <p:pic>
        <p:nvPicPr>
          <p:cNvPr id="12290" name="Picture 2" descr="LWL #33 Agriculture and AI: From the Root of Civilization to its Promising  Future - Data-Pop Alliance">
            <a:extLst>
              <a:ext uri="{FF2B5EF4-FFF2-40B4-BE49-F238E27FC236}">
                <a16:creationId xmlns:a16="http://schemas.microsoft.com/office/drawing/2014/main" id="{66692281-51B0-38BE-01DD-9DC1CBC6B8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2659" y="1401839"/>
            <a:ext cx="6800396" cy="4316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28359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Music Composition</a:t>
            </a:r>
            <a:endParaRPr lang="en-GB" sz="6000" b="1" dirty="0"/>
          </a:p>
        </p:txBody>
      </p:sp>
      <p:pic>
        <p:nvPicPr>
          <p:cNvPr id="13314" name="Picture 2" descr="AI &amp; Music">
            <a:extLst>
              <a:ext uri="{FF2B5EF4-FFF2-40B4-BE49-F238E27FC236}">
                <a16:creationId xmlns:a16="http://schemas.microsoft.com/office/drawing/2014/main" id="{EB40A7F6-B5A2-C65D-032D-072A3404F4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7861" y="1314562"/>
            <a:ext cx="8476277" cy="4433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92177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Deepfake</a:t>
            </a:r>
            <a:endParaRPr lang="en-GB" sz="6000" b="1" dirty="0"/>
          </a:p>
        </p:txBody>
      </p:sp>
      <p:pic>
        <p:nvPicPr>
          <p:cNvPr id="14338" name="Picture 2" descr="What Is a Deepfake? Everything You Need to Know">
            <a:extLst>
              <a:ext uri="{FF2B5EF4-FFF2-40B4-BE49-F238E27FC236}">
                <a16:creationId xmlns:a16="http://schemas.microsoft.com/office/drawing/2014/main" id="{6DC543C1-857F-6B33-430F-71C630BF12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400" y="1262743"/>
            <a:ext cx="5128381" cy="384628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D883115B-1485-FB0D-D050-8906E8377A5A}"/>
              </a:ext>
            </a:extLst>
          </p:cNvPr>
          <p:cNvPicPr>
            <a:picLocks noChangeAspect="1"/>
          </p:cNvPicPr>
          <p:nvPr/>
        </p:nvPicPr>
        <p:blipFill>
          <a:blip r:embed="rId4"/>
          <a:stretch>
            <a:fillRect/>
          </a:stretch>
        </p:blipFill>
        <p:spPr>
          <a:xfrm>
            <a:off x="206828" y="1696775"/>
            <a:ext cx="6178074" cy="3243489"/>
          </a:xfrm>
          <a:prstGeom prst="rect">
            <a:avLst/>
          </a:prstGeom>
        </p:spPr>
      </p:pic>
    </p:spTree>
    <p:extLst>
      <p:ext uri="{BB962C8B-B14F-4D97-AF65-F5344CB8AC3E}">
        <p14:creationId xmlns:p14="http://schemas.microsoft.com/office/powerpoint/2010/main" val="15611053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Voice and Video Cloning</a:t>
            </a:r>
            <a:endParaRPr lang="en-GB" sz="6000" b="1" dirty="0"/>
          </a:p>
        </p:txBody>
      </p:sp>
      <p:pic>
        <p:nvPicPr>
          <p:cNvPr id="14340" name="Picture 4" descr="I Used AI To Clone My Voice And Trick My Mom Into Thinking It Was Me">
            <a:extLst>
              <a:ext uri="{FF2B5EF4-FFF2-40B4-BE49-F238E27FC236}">
                <a16:creationId xmlns:a16="http://schemas.microsoft.com/office/drawing/2014/main" id="{53CC93E3-A232-0D3E-4B62-9183A3D67E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3174" y="1175657"/>
            <a:ext cx="7123773" cy="47316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93610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Art Creation</a:t>
            </a:r>
            <a:endParaRPr lang="en-GB" sz="6000" b="1" dirty="0"/>
          </a:p>
        </p:txBody>
      </p:sp>
      <p:pic>
        <p:nvPicPr>
          <p:cNvPr id="15362" name="Picture 2" descr="How to Use DALL-E 2 – Inside Telecom - Inside Telecom">
            <a:extLst>
              <a:ext uri="{FF2B5EF4-FFF2-40B4-BE49-F238E27FC236}">
                <a16:creationId xmlns:a16="http://schemas.microsoft.com/office/drawing/2014/main" id="{AF94EA47-62D7-8F49-A17E-A4C2FE18EE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8129" y="1312273"/>
            <a:ext cx="7055757" cy="42334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47414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Ethics in AI</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358220" y="1378857"/>
            <a:ext cx="8553552" cy="4022702"/>
          </a:xfrm>
        </p:spPr>
        <p:txBody>
          <a:bodyPr>
            <a:noAutofit/>
          </a:bodyPr>
          <a:lstStyle/>
          <a:p>
            <a:r>
              <a:rPr lang="en-US" sz="3200" dirty="0">
                <a:latin typeface="Arial" panose="020B0604020202020204" pitchFamily="34" charset="0"/>
              </a:rPr>
              <a:t>It is important to:</a:t>
            </a:r>
          </a:p>
          <a:p>
            <a:pPr lvl="1"/>
            <a:r>
              <a:rPr lang="en-US" sz="2800" dirty="0">
                <a:effectLst/>
                <a:latin typeface="Arial" panose="020B0604020202020204" pitchFamily="34" charset="0"/>
              </a:rPr>
              <a:t>build systems that have ethical</a:t>
            </a:r>
            <a:br>
              <a:rPr lang="en-US" sz="2800" dirty="0"/>
            </a:br>
            <a:r>
              <a:rPr lang="en-US" sz="2800" dirty="0">
                <a:effectLst/>
                <a:latin typeface="Arial" panose="020B0604020202020204" pitchFamily="34" charset="0"/>
              </a:rPr>
              <a:t>and moral foundation</a:t>
            </a:r>
          </a:p>
          <a:p>
            <a:pPr marL="457200" lvl="1" indent="0">
              <a:buNone/>
            </a:pPr>
            <a:br>
              <a:rPr lang="en-US" sz="2800" dirty="0"/>
            </a:br>
            <a:r>
              <a:rPr lang="en-US" sz="2800" dirty="0">
                <a:effectLst/>
                <a:latin typeface="Arial" panose="020B0604020202020204" pitchFamily="34" charset="0"/>
              </a:rPr>
              <a:t>• that are transparent to users</a:t>
            </a:r>
          </a:p>
          <a:p>
            <a:pPr marL="457200" lvl="1" indent="0">
              <a:buNone/>
            </a:pPr>
            <a:br>
              <a:rPr lang="en-US" sz="2800" dirty="0"/>
            </a:br>
            <a:r>
              <a:rPr lang="en-US" sz="2800" dirty="0">
                <a:effectLst/>
                <a:latin typeface="Arial" panose="020B0604020202020204" pitchFamily="34" charset="0"/>
              </a:rPr>
              <a:t>• extend and advance healthcare and wellbeing</a:t>
            </a:r>
          </a:p>
          <a:p>
            <a:pPr marL="457200" lvl="1" indent="0">
              <a:buNone/>
            </a:pPr>
            <a:br>
              <a:rPr lang="en-US" sz="2800" dirty="0"/>
            </a:br>
            <a:r>
              <a:rPr lang="en-US" sz="2800" dirty="0">
                <a:effectLst/>
                <a:latin typeface="Arial" panose="020B0604020202020204" pitchFamily="34" charset="0"/>
              </a:rPr>
              <a:t>• increase safety</a:t>
            </a:r>
            <a:endParaRPr lang="en-GB" sz="2800" dirty="0"/>
          </a:p>
        </p:txBody>
      </p:sp>
      <p:sp>
        <p:nvSpPr>
          <p:cNvPr id="3" name="TextBox 2">
            <a:extLst>
              <a:ext uri="{FF2B5EF4-FFF2-40B4-BE49-F238E27FC236}">
                <a16:creationId xmlns:a16="http://schemas.microsoft.com/office/drawing/2014/main" id="{7DBA2340-2DF4-D469-B844-1D97D9E6D477}"/>
              </a:ext>
            </a:extLst>
          </p:cNvPr>
          <p:cNvSpPr txBox="1"/>
          <p:nvPr/>
        </p:nvSpPr>
        <p:spPr>
          <a:xfrm>
            <a:off x="7827838" y="2664888"/>
            <a:ext cx="4005942" cy="1015663"/>
          </a:xfrm>
          <a:prstGeom prst="rect">
            <a:avLst/>
          </a:prstGeom>
          <a:noFill/>
        </p:spPr>
        <p:txBody>
          <a:bodyPr wrap="square">
            <a:spAutoFit/>
          </a:bodyPr>
          <a:lstStyle/>
          <a:p>
            <a:r>
              <a:rPr lang="en-US" sz="6000" b="1" dirty="0">
                <a:solidFill>
                  <a:srgbClr val="FF0000"/>
                </a:solidFill>
              </a:rPr>
              <a:t>HOW?</a:t>
            </a:r>
            <a:endParaRPr lang="en-GB" sz="6000" b="1" dirty="0">
              <a:solidFill>
                <a:srgbClr val="FF0000"/>
              </a:solidFill>
            </a:endParaRPr>
          </a:p>
        </p:txBody>
      </p:sp>
    </p:spTree>
    <p:extLst>
      <p:ext uri="{BB962C8B-B14F-4D97-AF65-F5344CB8AC3E}">
        <p14:creationId xmlns:p14="http://schemas.microsoft.com/office/powerpoint/2010/main" val="7925104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Ethics in AI – Guiding Principles</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764621" y="1175658"/>
            <a:ext cx="8553552" cy="4254930"/>
          </a:xfrm>
        </p:spPr>
        <p:txBody>
          <a:bodyPr>
            <a:noAutofit/>
          </a:bodyPr>
          <a:lstStyle/>
          <a:p>
            <a:pPr marL="0" indent="0">
              <a:buNone/>
            </a:pPr>
            <a:r>
              <a:rPr lang="en-US" dirty="0">
                <a:effectLst/>
                <a:latin typeface="Arial" panose="020B0604020202020204" pitchFamily="34" charset="0"/>
              </a:rPr>
              <a:t>• Purpose</a:t>
            </a:r>
            <a:br>
              <a:rPr lang="en-US" dirty="0"/>
            </a:br>
            <a:r>
              <a:rPr lang="en-US" dirty="0"/>
              <a:t>	</a:t>
            </a:r>
            <a:r>
              <a:rPr lang="en-US" dirty="0">
                <a:effectLst/>
                <a:latin typeface="Arial" panose="020B0604020202020204" pitchFamily="34" charset="0"/>
              </a:rPr>
              <a:t>• Aid humans, no replace them</a:t>
            </a:r>
            <a:br>
              <a:rPr lang="en-US" dirty="0"/>
            </a:br>
            <a:r>
              <a:rPr lang="en-US" dirty="0"/>
              <a:t>	</a:t>
            </a:r>
            <a:r>
              <a:rPr lang="en-US" dirty="0">
                <a:effectLst/>
                <a:latin typeface="Arial" panose="020B0604020202020204" pitchFamily="34" charset="0"/>
              </a:rPr>
              <a:t>• Symbiotic relationship</a:t>
            </a:r>
          </a:p>
          <a:p>
            <a:pPr marL="0" indent="0">
              <a:buNone/>
            </a:pPr>
            <a:br>
              <a:rPr lang="en-US" dirty="0"/>
            </a:br>
            <a:r>
              <a:rPr lang="en-US" dirty="0">
                <a:effectLst/>
                <a:latin typeface="Arial" panose="020B0604020202020204" pitchFamily="34" charset="0"/>
              </a:rPr>
              <a:t>• Transparency</a:t>
            </a:r>
            <a:br>
              <a:rPr lang="en-US" dirty="0"/>
            </a:br>
            <a:r>
              <a:rPr lang="en-US" dirty="0">
                <a:effectLst/>
                <a:latin typeface="Arial" panose="020B0604020202020204" pitchFamily="34" charset="0"/>
              </a:rPr>
              <a:t>• How was AI taught?</a:t>
            </a:r>
            <a:br>
              <a:rPr lang="en-US" dirty="0"/>
            </a:br>
            <a:r>
              <a:rPr lang="en-US" dirty="0">
                <a:effectLst/>
                <a:latin typeface="Arial" panose="020B0604020202020204" pitchFamily="34" charset="0"/>
              </a:rPr>
              <a:t>• What data was used and how?</a:t>
            </a:r>
            <a:br>
              <a:rPr lang="en-US" dirty="0"/>
            </a:br>
            <a:r>
              <a:rPr lang="en-US" dirty="0"/>
              <a:t>	</a:t>
            </a:r>
            <a:r>
              <a:rPr lang="en-US" dirty="0">
                <a:effectLst/>
                <a:latin typeface="Arial" panose="020B0604020202020204" pitchFamily="34" charset="0"/>
              </a:rPr>
              <a:t>• Necessary Regulations</a:t>
            </a:r>
            <a:br>
              <a:rPr lang="en-US" dirty="0"/>
            </a:br>
            <a:r>
              <a:rPr lang="en-US" dirty="0"/>
              <a:t>BUT…</a:t>
            </a:r>
            <a:br>
              <a:rPr lang="en-US" dirty="0"/>
            </a:br>
            <a:r>
              <a:rPr lang="en-US" dirty="0">
                <a:effectLst/>
                <a:latin typeface="Arial" panose="020B0604020202020204" pitchFamily="34" charset="0"/>
              </a:rPr>
              <a:t>• Who will create regulations?</a:t>
            </a:r>
            <a:br>
              <a:rPr lang="en-US" dirty="0"/>
            </a:br>
            <a:r>
              <a:rPr lang="en-US" dirty="0">
                <a:effectLst/>
                <a:latin typeface="Arial" panose="020B0604020202020204" pitchFamily="34" charset="0"/>
              </a:rPr>
              <a:t>• Who will enforce regulations?</a:t>
            </a:r>
            <a:endParaRPr lang="en-GB" dirty="0"/>
          </a:p>
        </p:txBody>
      </p:sp>
      <p:pic>
        <p:nvPicPr>
          <p:cNvPr id="2" name="Picture 1">
            <a:extLst>
              <a:ext uri="{FF2B5EF4-FFF2-40B4-BE49-F238E27FC236}">
                <a16:creationId xmlns:a16="http://schemas.microsoft.com/office/drawing/2014/main" id="{1C94D3AF-2D19-C4EB-BDFD-5721F36E4C22}"/>
              </a:ext>
            </a:extLst>
          </p:cNvPr>
          <p:cNvPicPr>
            <a:picLocks noChangeAspect="1"/>
          </p:cNvPicPr>
          <p:nvPr/>
        </p:nvPicPr>
        <p:blipFill>
          <a:blip r:embed="rId3"/>
          <a:stretch>
            <a:fillRect/>
          </a:stretch>
        </p:blipFill>
        <p:spPr>
          <a:xfrm>
            <a:off x="6423479" y="2059095"/>
            <a:ext cx="5264880" cy="2948333"/>
          </a:xfrm>
          <a:prstGeom prst="rect">
            <a:avLst/>
          </a:prstGeom>
        </p:spPr>
      </p:pic>
    </p:spTree>
    <p:extLst>
      <p:ext uri="{BB962C8B-B14F-4D97-AF65-F5344CB8AC3E}">
        <p14:creationId xmlns:p14="http://schemas.microsoft.com/office/powerpoint/2010/main" val="7172748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Ethical AI</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358219" y="1378857"/>
            <a:ext cx="11481847" cy="4022702"/>
          </a:xfrm>
        </p:spPr>
        <p:txBody>
          <a:bodyPr>
            <a:noAutofit/>
          </a:bodyPr>
          <a:lstStyle/>
          <a:p>
            <a:r>
              <a:rPr lang="en-US" sz="3200" dirty="0">
                <a:latin typeface="Arial" panose="020B0604020202020204" pitchFamily="34" charset="0"/>
              </a:rPr>
              <a:t>AI and </a:t>
            </a:r>
            <a:r>
              <a:rPr lang="en-US" sz="3200" dirty="0">
                <a:effectLst/>
                <a:latin typeface="Arial" panose="020B0604020202020204" pitchFamily="34" charset="0"/>
              </a:rPr>
              <a:t>ML has potential to make less biased decisions than humans</a:t>
            </a:r>
            <a:br>
              <a:rPr lang="en-US" sz="3200" dirty="0"/>
            </a:br>
            <a:r>
              <a:rPr lang="en-US" dirty="0">
                <a:effectLst/>
                <a:latin typeface="Arial" panose="020B0604020202020204" pitchFamily="34" charset="0"/>
              </a:rPr>
              <a:t>• Algorithms trained with biased data pick up and replicate biases and</a:t>
            </a:r>
            <a:br>
              <a:rPr lang="en-US" sz="3200" dirty="0"/>
            </a:br>
            <a:r>
              <a:rPr lang="en-US" dirty="0">
                <a:effectLst/>
                <a:latin typeface="Arial" panose="020B0604020202020204" pitchFamily="34" charset="0"/>
              </a:rPr>
              <a:t>develop new ones.</a:t>
            </a:r>
            <a:br>
              <a:rPr lang="en-US" sz="3200" dirty="0"/>
            </a:br>
            <a:r>
              <a:rPr lang="en-US" sz="3200" dirty="0">
                <a:effectLst/>
                <a:latin typeface="Arial" panose="020B0604020202020204" pitchFamily="34" charset="0"/>
              </a:rPr>
              <a:t>• Don't fear AI – explore AI</a:t>
            </a:r>
            <a:br>
              <a:rPr lang="en-US" sz="3200" dirty="0"/>
            </a:br>
            <a:r>
              <a:rPr lang="en-US" sz="3200" dirty="0">
                <a:effectLst/>
                <a:latin typeface="Arial" panose="020B0604020202020204" pitchFamily="34" charset="0"/>
              </a:rPr>
              <a:t>• Try the tools</a:t>
            </a:r>
            <a:br>
              <a:rPr lang="en-US" sz="3200" dirty="0"/>
            </a:br>
            <a:r>
              <a:rPr lang="en-US" sz="3200" dirty="0">
                <a:effectLst/>
                <a:latin typeface="Arial" panose="020B0604020202020204" pitchFamily="34" charset="0"/>
              </a:rPr>
              <a:t>• Pair with others</a:t>
            </a:r>
            <a:br>
              <a:rPr lang="en-US" sz="3200" dirty="0"/>
            </a:br>
            <a:r>
              <a:rPr lang="en-US" sz="3200" dirty="0">
                <a:effectLst/>
                <a:latin typeface="Arial" panose="020B0604020202020204" pitchFamily="34" charset="0"/>
              </a:rPr>
              <a:t>• IBM Watson Develop Tools (free trials) and many other free ML tools</a:t>
            </a:r>
            <a:endParaRPr lang="en-GB" sz="3200" dirty="0"/>
          </a:p>
        </p:txBody>
      </p:sp>
    </p:spTree>
    <p:extLst>
      <p:ext uri="{BB962C8B-B14F-4D97-AF65-F5344CB8AC3E}">
        <p14:creationId xmlns:p14="http://schemas.microsoft.com/office/powerpoint/2010/main" val="18502642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Summary</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358219" y="1378857"/>
            <a:ext cx="11481847" cy="4022702"/>
          </a:xfrm>
        </p:spPr>
        <p:txBody>
          <a:bodyPr>
            <a:noAutofit/>
          </a:bodyPr>
          <a:lstStyle/>
          <a:p>
            <a:r>
              <a:rPr lang="en-US" sz="3200" dirty="0"/>
              <a:t>What AI is</a:t>
            </a:r>
          </a:p>
          <a:p>
            <a:r>
              <a:rPr lang="en-US" sz="3200" dirty="0"/>
              <a:t>What AI can do</a:t>
            </a:r>
          </a:p>
          <a:p>
            <a:r>
              <a:rPr lang="en-US" sz="3200" dirty="0"/>
              <a:t>The history of AI through to ML</a:t>
            </a:r>
          </a:p>
          <a:p>
            <a:r>
              <a:rPr lang="en-US" sz="3200" dirty="0"/>
              <a:t>What is needed to perform AI tasks</a:t>
            </a:r>
          </a:p>
          <a:p>
            <a:r>
              <a:rPr lang="en-US" sz="3200" dirty="0"/>
              <a:t>What software, frameworks and languages are used</a:t>
            </a:r>
          </a:p>
          <a:p>
            <a:r>
              <a:rPr lang="en-US" sz="3200" dirty="0"/>
              <a:t>The application of AI</a:t>
            </a:r>
          </a:p>
          <a:p>
            <a:r>
              <a:rPr lang="en-US" sz="3200" dirty="0"/>
              <a:t>The importance of Ethical AI</a:t>
            </a:r>
          </a:p>
          <a:p>
            <a:endParaRPr lang="en-US" sz="3200" dirty="0"/>
          </a:p>
          <a:p>
            <a:endParaRPr lang="en-US" sz="3200" dirty="0"/>
          </a:p>
          <a:p>
            <a:endParaRPr lang="en-US" sz="3200" dirty="0"/>
          </a:p>
          <a:p>
            <a:endParaRPr lang="en-US" sz="3200" dirty="0"/>
          </a:p>
          <a:p>
            <a:endParaRPr lang="en-US" sz="3200" dirty="0"/>
          </a:p>
          <a:p>
            <a:endParaRPr lang="en-US" sz="3200" dirty="0"/>
          </a:p>
          <a:p>
            <a:endParaRPr lang="en-GB" sz="3200" dirty="0"/>
          </a:p>
        </p:txBody>
      </p:sp>
    </p:spTree>
    <p:extLst>
      <p:ext uri="{BB962C8B-B14F-4D97-AF65-F5344CB8AC3E}">
        <p14:creationId xmlns:p14="http://schemas.microsoft.com/office/powerpoint/2010/main" val="68036790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Further Reading</a:t>
            </a:r>
            <a:endParaRPr lang="en-GB" sz="6000" b="1" dirty="0"/>
          </a:p>
        </p:txBody>
      </p:sp>
      <p:sp>
        <p:nvSpPr>
          <p:cNvPr id="3" name="TextBox 2">
            <a:extLst>
              <a:ext uri="{FF2B5EF4-FFF2-40B4-BE49-F238E27FC236}">
                <a16:creationId xmlns:a16="http://schemas.microsoft.com/office/drawing/2014/main" id="{F9104A71-4139-A666-0F52-8B55AC5CCB2B}"/>
              </a:ext>
            </a:extLst>
          </p:cNvPr>
          <p:cNvSpPr txBox="1"/>
          <p:nvPr/>
        </p:nvSpPr>
        <p:spPr>
          <a:xfrm>
            <a:off x="812799" y="1528010"/>
            <a:ext cx="11020981" cy="2400657"/>
          </a:xfrm>
          <a:prstGeom prst="rect">
            <a:avLst/>
          </a:prstGeom>
          <a:noFill/>
        </p:spPr>
        <p:txBody>
          <a:bodyPr wrap="square">
            <a:spAutoFit/>
          </a:bodyPr>
          <a:lstStyle/>
          <a:p>
            <a:r>
              <a:rPr lang="en-US" sz="3200" dirty="0"/>
              <a:t>• Deep Learning, Ian Goodfellow and </a:t>
            </a:r>
            <a:r>
              <a:rPr lang="en-US" sz="3200" dirty="0" err="1"/>
              <a:t>Yoshua</a:t>
            </a:r>
            <a:r>
              <a:rPr lang="en-US" sz="3200" dirty="0"/>
              <a:t> </a:t>
            </a:r>
            <a:r>
              <a:rPr lang="en-US" sz="3200" dirty="0" err="1"/>
              <a:t>Bengio</a:t>
            </a:r>
            <a:r>
              <a:rPr lang="en-US" sz="3200" dirty="0"/>
              <a:t> and Aaron</a:t>
            </a:r>
          </a:p>
          <a:p>
            <a:r>
              <a:rPr lang="en-US" sz="3200" dirty="0"/>
              <a:t>Courville, MIT Press, 2016.</a:t>
            </a:r>
          </a:p>
          <a:p>
            <a:r>
              <a:rPr lang="en-US" dirty="0"/>
              <a:t>Available free from: </a:t>
            </a:r>
            <a:r>
              <a:rPr lang="en-US" dirty="0">
                <a:hlinkClick r:id="rId3"/>
              </a:rPr>
              <a:t>http://www.deeplearningbook.org/</a:t>
            </a:r>
            <a:endParaRPr lang="en-US" dirty="0"/>
          </a:p>
          <a:p>
            <a:endParaRPr lang="en-US" dirty="0"/>
          </a:p>
          <a:p>
            <a:endParaRPr lang="en-US" dirty="0"/>
          </a:p>
          <a:p>
            <a:r>
              <a:rPr lang="en-US" sz="3200" dirty="0"/>
              <a:t>• Machine Learning depository: https://bit.ly/MLops</a:t>
            </a:r>
            <a:endParaRPr lang="en-GB" sz="3200" dirty="0"/>
          </a:p>
        </p:txBody>
      </p:sp>
    </p:spTree>
    <p:extLst>
      <p:ext uri="{BB962C8B-B14F-4D97-AF65-F5344CB8AC3E}">
        <p14:creationId xmlns:p14="http://schemas.microsoft.com/office/powerpoint/2010/main" val="186682712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1821</Words>
  <Application>Microsoft Office PowerPoint</Application>
  <PresentationFormat>Widescreen</PresentationFormat>
  <Paragraphs>246</Paragraphs>
  <Slides>48</Slides>
  <Notes>47</Notes>
  <HiddenSlides>0</HiddenSlides>
  <MMClips>0</MMClips>
  <ScaleCrop>false</ScaleCrop>
  <HeadingPairs>
    <vt:vector size="6" baseType="variant">
      <vt:variant>
        <vt:lpstr>Fonts Used</vt:lpstr>
      </vt:variant>
      <vt:variant>
        <vt:i4>8</vt:i4>
      </vt:variant>
      <vt:variant>
        <vt:lpstr>Theme</vt:lpstr>
      </vt:variant>
      <vt:variant>
        <vt:i4>22</vt:i4>
      </vt:variant>
      <vt:variant>
        <vt:lpstr>Slide Titles</vt:lpstr>
      </vt:variant>
      <vt:variant>
        <vt:i4>48</vt:i4>
      </vt:variant>
    </vt:vector>
  </HeadingPairs>
  <TitlesOfParts>
    <vt:vector size="78" baseType="lpstr">
      <vt:lpstr>arial</vt:lpstr>
      <vt:lpstr>arial</vt:lpstr>
      <vt:lpstr>Calibri</vt:lpstr>
      <vt:lpstr>Calibri Light</vt:lpstr>
      <vt:lpstr>inherit</vt:lpstr>
      <vt:lpstr>SFUFuturaBook</vt:lpstr>
      <vt:lpstr>source-serif-pro</vt:lpstr>
      <vt:lpstr>Times New Roman</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Module Lectures</vt:lpstr>
      <vt:lpstr>Module Aim</vt:lpstr>
      <vt:lpstr>Learning Outcomes</vt:lpstr>
      <vt:lpstr>Coursework Assessment</vt:lpstr>
      <vt:lpstr>Coursework Assessment</vt:lpstr>
      <vt:lpstr>Coursework Assessment</vt:lpstr>
      <vt:lpstr>PowerPoint Presentation</vt:lpstr>
      <vt:lpstr>What is AI?</vt:lpstr>
      <vt:lpstr>What is AI?</vt:lpstr>
      <vt:lpstr>Advantages to AI</vt:lpstr>
      <vt:lpstr>AI Abilities</vt:lpstr>
      <vt:lpstr>The History of AI</vt:lpstr>
      <vt:lpstr>The History of AI</vt:lpstr>
      <vt:lpstr>The History of AI</vt:lpstr>
      <vt:lpstr>AI – The Modern Era</vt:lpstr>
      <vt:lpstr>The History of AI</vt:lpstr>
      <vt:lpstr>AI – The Machine Learning Era</vt:lpstr>
      <vt:lpstr>AI and Cognitive Computing</vt:lpstr>
      <vt:lpstr>AI and Cognitive Computing</vt:lpstr>
      <vt:lpstr>The Creation of AI</vt:lpstr>
      <vt:lpstr>The Creation of AI</vt:lpstr>
      <vt:lpstr>Hardware – The Human Brain</vt:lpstr>
      <vt:lpstr>Hardware – CPU</vt:lpstr>
      <vt:lpstr>Data</vt:lpstr>
      <vt:lpstr>Software</vt:lpstr>
      <vt:lpstr>Software - Cont</vt:lpstr>
      <vt:lpstr>Algorithms</vt:lpstr>
      <vt:lpstr>AI and Cognitive Computing</vt:lpstr>
      <vt:lpstr>PowerPoint Presentation</vt:lpstr>
      <vt:lpstr>Exercise</vt:lpstr>
      <vt:lpstr>Autonomous Vehicles</vt:lpstr>
      <vt:lpstr>Scene Understanding – Deep Learning</vt:lpstr>
      <vt:lpstr>Scene Understanding</vt:lpstr>
      <vt:lpstr>Healthcare</vt:lpstr>
      <vt:lpstr>Speech - Chatbots</vt:lpstr>
      <vt:lpstr>Machine Translation</vt:lpstr>
      <vt:lpstr>Image Captioning</vt:lpstr>
      <vt:lpstr>Farming and Agriculture</vt:lpstr>
      <vt:lpstr>Music Composition</vt:lpstr>
      <vt:lpstr>Deepfake</vt:lpstr>
      <vt:lpstr>Voice and Video Cloning</vt:lpstr>
      <vt:lpstr>Art Creation</vt:lpstr>
      <vt:lpstr>Ethics in AI</vt:lpstr>
      <vt:lpstr>Ethics in AI – Guiding Principles</vt:lpstr>
      <vt:lpstr>Ethical AI</vt:lpstr>
      <vt:lpstr>Summary</vt:lpstr>
      <vt:lpstr>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47</cp:revision>
  <dcterms:created xsi:type="dcterms:W3CDTF">2021-03-09T15:35:42Z</dcterms:created>
  <dcterms:modified xsi:type="dcterms:W3CDTF">2025-01-08T16:10:55Z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