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7945B3-2084-4291-98EA-85EE2E933E6E}" v="22" dt="2026-03-06T11:16:56.0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32" autoAdjust="0"/>
    <p:restoredTop sz="94660"/>
  </p:normalViewPr>
  <p:slideViewPr>
    <p:cSldViewPr snapToGrid="0">
      <p:cViewPr varScale="1">
        <p:scale>
          <a:sx n="56" d="100"/>
          <a:sy n="56" d="100"/>
        </p:scale>
        <p:origin x="1212"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 begum" userId="066b1a962154a849" providerId="LiveId" clId="{0E9837F3-835E-4D4D-B801-4AB6D16DA321}"/>
    <pc:docChg chg="undo custSel addSld modSld">
      <pc:chgData name="aisha begum" userId="066b1a962154a849" providerId="LiveId" clId="{0E9837F3-835E-4D4D-B801-4AB6D16DA321}" dt="2026-03-05T10:20:22.426" v="101" actId="26606"/>
      <pc:docMkLst>
        <pc:docMk/>
      </pc:docMkLst>
      <pc:sldChg chg="addSp delSp modSp mod setBg">
        <pc:chgData name="aisha begum" userId="066b1a962154a849" providerId="LiveId" clId="{0E9837F3-835E-4D4D-B801-4AB6D16DA321}" dt="2026-03-05T10:20:22.426" v="101" actId="26606"/>
        <pc:sldMkLst>
          <pc:docMk/>
          <pc:sldMk cId="2740281324" sldId="256"/>
        </pc:sldMkLst>
        <pc:spChg chg="mod">
          <ac:chgData name="aisha begum" userId="066b1a962154a849" providerId="LiveId" clId="{0E9837F3-835E-4D4D-B801-4AB6D16DA321}" dt="2026-03-05T10:20:22.426" v="101" actId="26606"/>
          <ac:spMkLst>
            <pc:docMk/>
            <pc:sldMk cId="2740281324" sldId="256"/>
            <ac:spMk id="2" creationId="{8D3B436D-3718-8B07-C8B1-130A5C7582DA}"/>
          </ac:spMkLst>
        </pc:spChg>
        <pc:spChg chg="mod">
          <ac:chgData name="aisha begum" userId="066b1a962154a849" providerId="LiveId" clId="{0E9837F3-835E-4D4D-B801-4AB6D16DA321}" dt="2026-03-05T10:20:22.426" v="101" actId="26606"/>
          <ac:spMkLst>
            <pc:docMk/>
            <pc:sldMk cId="2740281324" sldId="256"/>
            <ac:spMk id="3" creationId="{1CF0DE06-0914-CD49-E099-F255829A43F5}"/>
          </ac:spMkLst>
        </pc:spChg>
        <pc:spChg chg="add del">
          <ac:chgData name="aisha begum" userId="066b1a962154a849" providerId="LiveId" clId="{0E9837F3-835E-4D4D-B801-4AB6D16DA321}" dt="2026-03-05T10:20:22.404" v="100" actId="26606"/>
          <ac:spMkLst>
            <pc:docMk/>
            <pc:sldMk cId="2740281324" sldId="256"/>
            <ac:spMk id="8" creationId="{C2554CA6-288E-4202-BC52-2E5A8F0C0AED}"/>
          </ac:spMkLst>
        </pc:spChg>
        <pc:spChg chg="add del">
          <ac:chgData name="aisha begum" userId="066b1a962154a849" providerId="LiveId" clId="{0E9837F3-835E-4D4D-B801-4AB6D16DA321}" dt="2026-03-05T10:20:22.404" v="100" actId="26606"/>
          <ac:spMkLst>
            <pc:docMk/>
            <pc:sldMk cId="2740281324" sldId="256"/>
            <ac:spMk id="10" creationId="{B10BB131-AC8E-4A8E-A5D1-36260F720C3B}"/>
          </ac:spMkLst>
        </pc:spChg>
        <pc:spChg chg="add del">
          <ac:chgData name="aisha begum" userId="066b1a962154a849" providerId="LiveId" clId="{0E9837F3-835E-4D4D-B801-4AB6D16DA321}" dt="2026-03-05T10:20:22.404" v="100" actId="26606"/>
          <ac:spMkLst>
            <pc:docMk/>
            <pc:sldMk cId="2740281324" sldId="256"/>
            <ac:spMk id="12" creationId="{5B7778FC-632E-4DCA-A7CB-0D7731CCF970}"/>
          </ac:spMkLst>
        </pc:spChg>
        <pc:spChg chg="add del">
          <ac:chgData name="aisha begum" userId="066b1a962154a849" providerId="LiveId" clId="{0E9837F3-835E-4D4D-B801-4AB6D16DA321}" dt="2026-03-05T10:20:22.404" v="100" actId="26606"/>
          <ac:spMkLst>
            <pc:docMk/>
            <pc:sldMk cId="2740281324" sldId="256"/>
            <ac:spMk id="14" creationId="{FA23A907-97FB-4A8F-880A-DD77401C4296}"/>
          </ac:spMkLst>
        </pc:spChg>
        <pc:spChg chg="add">
          <ac:chgData name="aisha begum" userId="066b1a962154a849" providerId="LiveId" clId="{0E9837F3-835E-4D4D-B801-4AB6D16DA321}" dt="2026-03-05T10:20:22.426" v="101" actId="26606"/>
          <ac:spMkLst>
            <pc:docMk/>
            <pc:sldMk cId="2740281324" sldId="256"/>
            <ac:spMk id="16" creationId="{389575E1-3389-451A-A5F7-27854C25C599}"/>
          </ac:spMkLst>
        </pc:spChg>
        <pc:spChg chg="add">
          <ac:chgData name="aisha begum" userId="066b1a962154a849" providerId="LiveId" clId="{0E9837F3-835E-4D4D-B801-4AB6D16DA321}" dt="2026-03-05T10:20:22.426" v="101" actId="26606"/>
          <ac:spMkLst>
            <pc:docMk/>
            <pc:sldMk cId="2740281324" sldId="256"/>
            <ac:spMk id="17" creationId="{A53CCC5C-D88E-40FB-B30B-23DCDBD01D37}"/>
          </ac:spMkLst>
        </pc:spChg>
        <pc:spChg chg="add">
          <ac:chgData name="aisha begum" userId="066b1a962154a849" providerId="LiveId" clId="{0E9837F3-835E-4D4D-B801-4AB6D16DA321}" dt="2026-03-05T10:20:22.426" v="101" actId="26606"/>
          <ac:spMkLst>
            <pc:docMk/>
            <pc:sldMk cId="2740281324" sldId="256"/>
            <ac:spMk id="18" creationId="{081E4A58-353D-44AE-B2FC-2A74E2E400F7}"/>
          </ac:spMkLst>
        </pc:spChg>
      </pc:sldChg>
      <pc:sldChg chg="addSp modSp mod setBg">
        <pc:chgData name="aisha begum" userId="066b1a962154a849" providerId="LiveId" clId="{0E9837F3-835E-4D4D-B801-4AB6D16DA321}" dt="2026-03-05T10:19:59.871" v="98" actId="26606"/>
        <pc:sldMkLst>
          <pc:docMk/>
          <pc:sldMk cId="2285928887" sldId="257"/>
        </pc:sldMkLst>
        <pc:spChg chg="mod">
          <ac:chgData name="aisha begum" userId="066b1a962154a849" providerId="LiveId" clId="{0E9837F3-835E-4D4D-B801-4AB6D16DA321}" dt="2026-03-05T10:19:59.871" v="98" actId="26606"/>
          <ac:spMkLst>
            <pc:docMk/>
            <pc:sldMk cId="2285928887" sldId="257"/>
            <ac:spMk id="2" creationId="{26616D25-B12F-3EDE-1FD1-AAD16EE2F05D}"/>
          </ac:spMkLst>
        </pc:spChg>
        <pc:spChg chg="mod">
          <ac:chgData name="aisha begum" userId="066b1a962154a849" providerId="LiveId" clId="{0E9837F3-835E-4D4D-B801-4AB6D16DA321}" dt="2026-03-05T10:19:59.871" v="98" actId="26606"/>
          <ac:spMkLst>
            <pc:docMk/>
            <pc:sldMk cId="2285928887" sldId="257"/>
            <ac:spMk id="3" creationId="{90E2357D-BD71-2232-27E1-E8DD1C6E61AA}"/>
          </ac:spMkLst>
        </pc:spChg>
        <pc:spChg chg="add">
          <ac:chgData name="aisha begum" userId="066b1a962154a849" providerId="LiveId" clId="{0E9837F3-835E-4D4D-B801-4AB6D16DA321}" dt="2026-03-05T10:19:59.871" v="98" actId="26606"/>
          <ac:spMkLst>
            <pc:docMk/>
            <pc:sldMk cId="2285928887" sldId="257"/>
            <ac:spMk id="8" creationId="{907EF6B7-1338-4443-8C46-6A318D952DFD}"/>
          </ac:spMkLst>
        </pc:spChg>
        <pc:spChg chg="add">
          <ac:chgData name="aisha begum" userId="066b1a962154a849" providerId="LiveId" clId="{0E9837F3-835E-4D4D-B801-4AB6D16DA321}" dt="2026-03-05T10:19:59.871" v="98" actId="26606"/>
          <ac:spMkLst>
            <pc:docMk/>
            <pc:sldMk cId="2285928887" sldId="257"/>
            <ac:spMk id="10" creationId="{DAAE4CDD-124C-4DCF-9584-B6033B545DD5}"/>
          </ac:spMkLst>
        </pc:spChg>
        <pc:spChg chg="add">
          <ac:chgData name="aisha begum" userId="066b1a962154a849" providerId="LiveId" clId="{0E9837F3-835E-4D4D-B801-4AB6D16DA321}" dt="2026-03-05T10:19:59.871" v="98" actId="26606"/>
          <ac:spMkLst>
            <pc:docMk/>
            <pc:sldMk cId="2285928887" sldId="257"/>
            <ac:spMk id="12" creationId="{081E4A58-353D-44AE-B2FC-2A74E2E400F7}"/>
          </ac:spMkLst>
        </pc:spChg>
      </pc:sldChg>
      <pc:sldChg chg="addSp modSp mod setBg">
        <pc:chgData name="aisha begum" userId="066b1a962154a849" providerId="LiveId" clId="{0E9837F3-835E-4D4D-B801-4AB6D16DA321}" dt="2026-03-05T10:19:52.606" v="97" actId="26606"/>
        <pc:sldMkLst>
          <pc:docMk/>
          <pc:sldMk cId="1748203309" sldId="258"/>
        </pc:sldMkLst>
        <pc:spChg chg="mod">
          <ac:chgData name="aisha begum" userId="066b1a962154a849" providerId="LiveId" clId="{0E9837F3-835E-4D4D-B801-4AB6D16DA321}" dt="2026-03-05T10:19:52.606" v="97" actId="26606"/>
          <ac:spMkLst>
            <pc:docMk/>
            <pc:sldMk cId="1748203309" sldId="258"/>
            <ac:spMk id="2" creationId="{4CBB637A-E402-3387-099E-5F79FA74C74F}"/>
          </ac:spMkLst>
        </pc:spChg>
        <pc:spChg chg="mod">
          <ac:chgData name="aisha begum" userId="066b1a962154a849" providerId="LiveId" clId="{0E9837F3-835E-4D4D-B801-4AB6D16DA321}" dt="2026-03-05T10:19:52.606" v="97" actId="26606"/>
          <ac:spMkLst>
            <pc:docMk/>
            <pc:sldMk cId="1748203309" sldId="258"/>
            <ac:spMk id="3" creationId="{D7FBA603-6E3A-ADE7-56E7-6A2A893FBF77}"/>
          </ac:spMkLst>
        </pc:spChg>
        <pc:spChg chg="add">
          <ac:chgData name="aisha begum" userId="066b1a962154a849" providerId="LiveId" clId="{0E9837F3-835E-4D4D-B801-4AB6D16DA321}" dt="2026-03-05T10:19:52.606" v="97" actId="26606"/>
          <ac:spMkLst>
            <pc:docMk/>
            <pc:sldMk cId="1748203309" sldId="258"/>
            <ac:spMk id="8" creationId="{907EF6B7-1338-4443-8C46-6A318D952DFD}"/>
          </ac:spMkLst>
        </pc:spChg>
        <pc:spChg chg="add">
          <ac:chgData name="aisha begum" userId="066b1a962154a849" providerId="LiveId" clId="{0E9837F3-835E-4D4D-B801-4AB6D16DA321}" dt="2026-03-05T10:19:52.606" v="97" actId="26606"/>
          <ac:spMkLst>
            <pc:docMk/>
            <pc:sldMk cId="1748203309" sldId="258"/>
            <ac:spMk id="10" creationId="{DAAE4CDD-124C-4DCF-9584-B6033B545DD5}"/>
          </ac:spMkLst>
        </pc:spChg>
        <pc:spChg chg="add">
          <ac:chgData name="aisha begum" userId="066b1a962154a849" providerId="LiveId" clId="{0E9837F3-835E-4D4D-B801-4AB6D16DA321}" dt="2026-03-05T10:19:52.606" v="97" actId="26606"/>
          <ac:spMkLst>
            <pc:docMk/>
            <pc:sldMk cId="1748203309" sldId="258"/>
            <ac:spMk id="12" creationId="{081E4A58-353D-44AE-B2FC-2A74E2E400F7}"/>
          </ac:spMkLst>
        </pc:spChg>
      </pc:sldChg>
      <pc:sldChg chg="addSp modSp mod setBg">
        <pc:chgData name="aisha begum" userId="066b1a962154a849" providerId="LiveId" clId="{0E9837F3-835E-4D4D-B801-4AB6D16DA321}" dt="2026-03-05T10:19:47.614" v="96" actId="26606"/>
        <pc:sldMkLst>
          <pc:docMk/>
          <pc:sldMk cId="3331720496" sldId="259"/>
        </pc:sldMkLst>
        <pc:spChg chg="mod">
          <ac:chgData name="aisha begum" userId="066b1a962154a849" providerId="LiveId" clId="{0E9837F3-835E-4D4D-B801-4AB6D16DA321}" dt="2026-03-05T10:19:47.614" v="96" actId="26606"/>
          <ac:spMkLst>
            <pc:docMk/>
            <pc:sldMk cId="3331720496" sldId="259"/>
            <ac:spMk id="2" creationId="{CED21267-9281-5DE3-E666-0B22DB056B90}"/>
          </ac:spMkLst>
        </pc:spChg>
        <pc:spChg chg="mod">
          <ac:chgData name="aisha begum" userId="066b1a962154a849" providerId="LiveId" clId="{0E9837F3-835E-4D4D-B801-4AB6D16DA321}" dt="2026-03-05T10:19:47.614" v="96" actId="26606"/>
          <ac:spMkLst>
            <pc:docMk/>
            <pc:sldMk cId="3331720496" sldId="259"/>
            <ac:spMk id="3" creationId="{E64BE52A-E17A-1017-1D05-B82ACD7B81D2}"/>
          </ac:spMkLst>
        </pc:spChg>
        <pc:spChg chg="add">
          <ac:chgData name="aisha begum" userId="066b1a962154a849" providerId="LiveId" clId="{0E9837F3-835E-4D4D-B801-4AB6D16DA321}" dt="2026-03-05T10:19:47.614" v="96" actId="26606"/>
          <ac:spMkLst>
            <pc:docMk/>
            <pc:sldMk cId="3331720496" sldId="259"/>
            <ac:spMk id="8" creationId="{907EF6B7-1338-4443-8C46-6A318D952DFD}"/>
          </ac:spMkLst>
        </pc:spChg>
        <pc:spChg chg="add">
          <ac:chgData name="aisha begum" userId="066b1a962154a849" providerId="LiveId" clId="{0E9837F3-835E-4D4D-B801-4AB6D16DA321}" dt="2026-03-05T10:19:47.614" v="96" actId="26606"/>
          <ac:spMkLst>
            <pc:docMk/>
            <pc:sldMk cId="3331720496" sldId="259"/>
            <ac:spMk id="10" creationId="{DAAE4CDD-124C-4DCF-9584-B6033B545DD5}"/>
          </ac:spMkLst>
        </pc:spChg>
        <pc:spChg chg="add">
          <ac:chgData name="aisha begum" userId="066b1a962154a849" providerId="LiveId" clId="{0E9837F3-835E-4D4D-B801-4AB6D16DA321}" dt="2026-03-05T10:19:47.614" v="96" actId="26606"/>
          <ac:spMkLst>
            <pc:docMk/>
            <pc:sldMk cId="3331720496" sldId="259"/>
            <ac:spMk id="12" creationId="{081E4A58-353D-44AE-B2FC-2A74E2E400F7}"/>
          </ac:spMkLst>
        </pc:spChg>
      </pc:sldChg>
      <pc:sldChg chg="addSp modSp mod setBg">
        <pc:chgData name="aisha begum" userId="066b1a962154a849" providerId="LiveId" clId="{0E9837F3-835E-4D4D-B801-4AB6D16DA321}" dt="2026-03-05T10:19:42.389" v="95" actId="26606"/>
        <pc:sldMkLst>
          <pc:docMk/>
          <pc:sldMk cId="2418923367" sldId="260"/>
        </pc:sldMkLst>
        <pc:spChg chg="mod">
          <ac:chgData name="aisha begum" userId="066b1a962154a849" providerId="LiveId" clId="{0E9837F3-835E-4D4D-B801-4AB6D16DA321}" dt="2026-03-05T10:19:42.389" v="95" actId="26606"/>
          <ac:spMkLst>
            <pc:docMk/>
            <pc:sldMk cId="2418923367" sldId="260"/>
            <ac:spMk id="2" creationId="{8DC1E54E-61A3-1027-A7A7-0FD37EFB9214}"/>
          </ac:spMkLst>
        </pc:spChg>
        <pc:spChg chg="mod">
          <ac:chgData name="aisha begum" userId="066b1a962154a849" providerId="LiveId" clId="{0E9837F3-835E-4D4D-B801-4AB6D16DA321}" dt="2026-03-05T10:19:42.389" v="95" actId="26606"/>
          <ac:spMkLst>
            <pc:docMk/>
            <pc:sldMk cId="2418923367" sldId="260"/>
            <ac:spMk id="3" creationId="{90DC6E80-8520-FFF7-358D-04F5B4943749}"/>
          </ac:spMkLst>
        </pc:spChg>
        <pc:spChg chg="add">
          <ac:chgData name="aisha begum" userId="066b1a962154a849" providerId="LiveId" clId="{0E9837F3-835E-4D4D-B801-4AB6D16DA321}" dt="2026-03-05T10:19:42.389" v="95" actId="26606"/>
          <ac:spMkLst>
            <pc:docMk/>
            <pc:sldMk cId="2418923367" sldId="260"/>
            <ac:spMk id="8" creationId="{907EF6B7-1338-4443-8C46-6A318D952DFD}"/>
          </ac:spMkLst>
        </pc:spChg>
        <pc:spChg chg="add">
          <ac:chgData name="aisha begum" userId="066b1a962154a849" providerId="LiveId" clId="{0E9837F3-835E-4D4D-B801-4AB6D16DA321}" dt="2026-03-05T10:19:42.389" v="95" actId="26606"/>
          <ac:spMkLst>
            <pc:docMk/>
            <pc:sldMk cId="2418923367" sldId="260"/>
            <ac:spMk id="10" creationId="{DAAE4CDD-124C-4DCF-9584-B6033B545DD5}"/>
          </ac:spMkLst>
        </pc:spChg>
        <pc:spChg chg="add">
          <ac:chgData name="aisha begum" userId="066b1a962154a849" providerId="LiveId" clId="{0E9837F3-835E-4D4D-B801-4AB6D16DA321}" dt="2026-03-05T10:19:42.389" v="95" actId="26606"/>
          <ac:spMkLst>
            <pc:docMk/>
            <pc:sldMk cId="2418923367" sldId="260"/>
            <ac:spMk id="12" creationId="{081E4A58-353D-44AE-B2FC-2A74E2E400F7}"/>
          </ac:spMkLst>
        </pc:spChg>
      </pc:sldChg>
      <pc:sldChg chg="addSp modSp mod setBg">
        <pc:chgData name="aisha begum" userId="066b1a962154a849" providerId="LiveId" clId="{0E9837F3-835E-4D4D-B801-4AB6D16DA321}" dt="2026-03-05T10:19:35.518" v="94" actId="26606"/>
        <pc:sldMkLst>
          <pc:docMk/>
          <pc:sldMk cId="1994718711" sldId="261"/>
        </pc:sldMkLst>
        <pc:spChg chg="mod">
          <ac:chgData name="aisha begum" userId="066b1a962154a849" providerId="LiveId" clId="{0E9837F3-835E-4D4D-B801-4AB6D16DA321}" dt="2026-03-05T10:19:35.518" v="94" actId="26606"/>
          <ac:spMkLst>
            <pc:docMk/>
            <pc:sldMk cId="1994718711" sldId="261"/>
            <ac:spMk id="2" creationId="{232AEC1A-C827-4BFD-F19B-0B1E229C2DBB}"/>
          </ac:spMkLst>
        </pc:spChg>
        <pc:spChg chg="mod">
          <ac:chgData name="aisha begum" userId="066b1a962154a849" providerId="LiveId" clId="{0E9837F3-835E-4D4D-B801-4AB6D16DA321}" dt="2026-03-05T10:19:35.518" v="94" actId="26606"/>
          <ac:spMkLst>
            <pc:docMk/>
            <pc:sldMk cId="1994718711" sldId="261"/>
            <ac:spMk id="3" creationId="{1345D483-43E7-3C2C-E4F4-E6C1D4941349}"/>
          </ac:spMkLst>
        </pc:spChg>
        <pc:spChg chg="add">
          <ac:chgData name="aisha begum" userId="066b1a962154a849" providerId="LiveId" clId="{0E9837F3-835E-4D4D-B801-4AB6D16DA321}" dt="2026-03-05T10:19:35.518" v="94" actId="26606"/>
          <ac:spMkLst>
            <pc:docMk/>
            <pc:sldMk cId="1994718711" sldId="261"/>
            <ac:spMk id="8" creationId="{907EF6B7-1338-4443-8C46-6A318D952DFD}"/>
          </ac:spMkLst>
        </pc:spChg>
        <pc:spChg chg="add">
          <ac:chgData name="aisha begum" userId="066b1a962154a849" providerId="LiveId" clId="{0E9837F3-835E-4D4D-B801-4AB6D16DA321}" dt="2026-03-05T10:19:35.518" v="94" actId="26606"/>
          <ac:spMkLst>
            <pc:docMk/>
            <pc:sldMk cId="1994718711" sldId="261"/>
            <ac:spMk id="10" creationId="{DAAE4CDD-124C-4DCF-9584-B6033B545DD5}"/>
          </ac:spMkLst>
        </pc:spChg>
        <pc:spChg chg="add">
          <ac:chgData name="aisha begum" userId="066b1a962154a849" providerId="LiveId" clId="{0E9837F3-835E-4D4D-B801-4AB6D16DA321}" dt="2026-03-05T10:19:35.518" v="94" actId="26606"/>
          <ac:spMkLst>
            <pc:docMk/>
            <pc:sldMk cId="1994718711" sldId="261"/>
            <ac:spMk id="12" creationId="{081E4A58-353D-44AE-B2FC-2A74E2E400F7}"/>
          </ac:spMkLst>
        </pc:spChg>
      </pc:sldChg>
      <pc:sldChg chg="addSp modSp mod setBg">
        <pc:chgData name="aisha begum" userId="066b1a962154a849" providerId="LiveId" clId="{0E9837F3-835E-4D4D-B801-4AB6D16DA321}" dt="2026-03-05T10:19:29.485" v="93" actId="26606"/>
        <pc:sldMkLst>
          <pc:docMk/>
          <pc:sldMk cId="705271968" sldId="262"/>
        </pc:sldMkLst>
        <pc:spChg chg="mod">
          <ac:chgData name="aisha begum" userId="066b1a962154a849" providerId="LiveId" clId="{0E9837F3-835E-4D4D-B801-4AB6D16DA321}" dt="2026-03-05T10:19:29.485" v="93" actId="26606"/>
          <ac:spMkLst>
            <pc:docMk/>
            <pc:sldMk cId="705271968" sldId="262"/>
            <ac:spMk id="2" creationId="{FEEC2B65-9367-9EB5-7DDD-3CE29B267E82}"/>
          </ac:spMkLst>
        </pc:spChg>
        <pc:spChg chg="mod">
          <ac:chgData name="aisha begum" userId="066b1a962154a849" providerId="LiveId" clId="{0E9837F3-835E-4D4D-B801-4AB6D16DA321}" dt="2026-03-05T10:19:29.485" v="93" actId="26606"/>
          <ac:spMkLst>
            <pc:docMk/>
            <pc:sldMk cId="705271968" sldId="262"/>
            <ac:spMk id="3" creationId="{ABED183E-D47B-BB16-2305-1C3B89BAE29A}"/>
          </ac:spMkLst>
        </pc:spChg>
        <pc:spChg chg="add">
          <ac:chgData name="aisha begum" userId="066b1a962154a849" providerId="LiveId" clId="{0E9837F3-835E-4D4D-B801-4AB6D16DA321}" dt="2026-03-05T10:19:29.485" v="93" actId="26606"/>
          <ac:spMkLst>
            <pc:docMk/>
            <pc:sldMk cId="705271968" sldId="262"/>
            <ac:spMk id="8" creationId="{907EF6B7-1338-4443-8C46-6A318D952DFD}"/>
          </ac:spMkLst>
        </pc:spChg>
        <pc:spChg chg="add">
          <ac:chgData name="aisha begum" userId="066b1a962154a849" providerId="LiveId" clId="{0E9837F3-835E-4D4D-B801-4AB6D16DA321}" dt="2026-03-05T10:19:29.485" v="93" actId="26606"/>
          <ac:spMkLst>
            <pc:docMk/>
            <pc:sldMk cId="705271968" sldId="262"/>
            <ac:spMk id="10" creationId="{DAAE4CDD-124C-4DCF-9584-B6033B545DD5}"/>
          </ac:spMkLst>
        </pc:spChg>
        <pc:spChg chg="add">
          <ac:chgData name="aisha begum" userId="066b1a962154a849" providerId="LiveId" clId="{0E9837F3-835E-4D4D-B801-4AB6D16DA321}" dt="2026-03-05T10:19:29.485" v="93" actId="26606"/>
          <ac:spMkLst>
            <pc:docMk/>
            <pc:sldMk cId="705271968" sldId="262"/>
            <ac:spMk id="12" creationId="{081E4A58-353D-44AE-B2FC-2A74E2E400F7}"/>
          </ac:spMkLst>
        </pc:spChg>
      </pc:sldChg>
      <pc:sldChg chg="addSp modSp mod setBg">
        <pc:chgData name="aisha begum" userId="066b1a962154a849" providerId="LiveId" clId="{0E9837F3-835E-4D4D-B801-4AB6D16DA321}" dt="2026-03-05T10:19:21.715" v="92" actId="26606"/>
        <pc:sldMkLst>
          <pc:docMk/>
          <pc:sldMk cId="4220973307" sldId="263"/>
        </pc:sldMkLst>
        <pc:spChg chg="mod">
          <ac:chgData name="aisha begum" userId="066b1a962154a849" providerId="LiveId" clId="{0E9837F3-835E-4D4D-B801-4AB6D16DA321}" dt="2026-03-05T10:19:21.715" v="92" actId="26606"/>
          <ac:spMkLst>
            <pc:docMk/>
            <pc:sldMk cId="4220973307" sldId="263"/>
            <ac:spMk id="2" creationId="{7DEB5667-674A-B20D-1BB8-0BD599636A9B}"/>
          </ac:spMkLst>
        </pc:spChg>
        <pc:spChg chg="mod">
          <ac:chgData name="aisha begum" userId="066b1a962154a849" providerId="LiveId" clId="{0E9837F3-835E-4D4D-B801-4AB6D16DA321}" dt="2026-03-05T10:19:21.715" v="92" actId="26606"/>
          <ac:spMkLst>
            <pc:docMk/>
            <pc:sldMk cId="4220973307" sldId="263"/>
            <ac:spMk id="3" creationId="{E20C1FF9-4D28-DAE5-6065-404D160F2112}"/>
          </ac:spMkLst>
        </pc:spChg>
        <pc:spChg chg="add">
          <ac:chgData name="aisha begum" userId="066b1a962154a849" providerId="LiveId" clId="{0E9837F3-835E-4D4D-B801-4AB6D16DA321}" dt="2026-03-05T10:19:21.715" v="92" actId="26606"/>
          <ac:spMkLst>
            <pc:docMk/>
            <pc:sldMk cId="4220973307" sldId="263"/>
            <ac:spMk id="8" creationId="{907EF6B7-1338-4443-8C46-6A318D952DFD}"/>
          </ac:spMkLst>
        </pc:spChg>
        <pc:spChg chg="add">
          <ac:chgData name="aisha begum" userId="066b1a962154a849" providerId="LiveId" clId="{0E9837F3-835E-4D4D-B801-4AB6D16DA321}" dt="2026-03-05T10:19:21.715" v="92" actId="26606"/>
          <ac:spMkLst>
            <pc:docMk/>
            <pc:sldMk cId="4220973307" sldId="263"/>
            <ac:spMk id="10" creationId="{DAAE4CDD-124C-4DCF-9584-B6033B545DD5}"/>
          </ac:spMkLst>
        </pc:spChg>
        <pc:spChg chg="add">
          <ac:chgData name="aisha begum" userId="066b1a962154a849" providerId="LiveId" clId="{0E9837F3-835E-4D4D-B801-4AB6D16DA321}" dt="2026-03-05T10:19:21.715" v="92" actId="26606"/>
          <ac:spMkLst>
            <pc:docMk/>
            <pc:sldMk cId="4220973307" sldId="263"/>
            <ac:spMk id="12" creationId="{081E4A58-353D-44AE-B2FC-2A74E2E400F7}"/>
          </ac:spMkLst>
        </pc:spChg>
      </pc:sldChg>
      <pc:sldChg chg="addSp modSp mod setBg">
        <pc:chgData name="aisha begum" userId="066b1a962154a849" providerId="LiveId" clId="{0E9837F3-835E-4D4D-B801-4AB6D16DA321}" dt="2026-03-05T10:19:15.285" v="91" actId="26606"/>
        <pc:sldMkLst>
          <pc:docMk/>
          <pc:sldMk cId="859837894" sldId="264"/>
        </pc:sldMkLst>
        <pc:spChg chg="mod">
          <ac:chgData name="aisha begum" userId="066b1a962154a849" providerId="LiveId" clId="{0E9837F3-835E-4D4D-B801-4AB6D16DA321}" dt="2026-03-05T10:19:15.285" v="91" actId="26606"/>
          <ac:spMkLst>
            <pc:docMk/>
            <pc:sldMk cId="859837894" sldId="264"/>
            <ac:spMk id="2" creationId="{ACB6AE66-DA57-A202-FED2-5470B2960301}"/>
          </ac:spMkLst>
        </pc:spChg>
        <pc:spChg chg="mod">
          <ac:chgData name="aisha begum" userId="066b1a962154a849" providerId="LiveId" clId="{0E9837F3-835E-4D4D-B801-4AB6D16DA321}" dt="2026-03-05T10:19:15.285" v="91" actId="26606"/>
          <ac:spMkLst>
            <pc:docMk/>
            <pc:sldMk cId="859837894" sldId="264"/>
            <ac:spMk id="3" creationId="{EFF369BB-5A3D-92ED-8AE1-C40959CAA33F}"/>
          </ac:spMkLst>
        </pc:spChg>
        <pc:spChg chg="add">
          <ac:chgData name="aisha begum" userId="066b1a962154a849" providerId="LiveId" clId="{0E9837F3-835E-4D4D-B801-4AB6D16DA321}" dt="2026-03-05T10:19:15.285" v="91" actId="26606"/>
          <ac:spMkLst>
            <pc:docMk/>
            <pc:sldMk cId="859837894" sldId="264"/>
            <ac:spMk id="8" creationId="{907EF6B7-1338-4443-8C46-6A318D952DFD}"/>
          </ac:spMkLst>
        </pc:spChg>
        <pc:spChg chg="add">
          <ac:chgData name="aisha begum" userId="066b1a962154a849" providerId="LiveId" clId="{0E9837F3-835E-4D4D-B801-4AB6D16DA321}" dt="2026-03-05T10:19:15.285" v="91" actId="26606"/>
          <ac:spMkLst>
            <pc:docMk/>
            <pc:sldMk cId="859837894" sldId="264"/>
            <ac:spMk id="10" creationId="{DAAE4CDD-124C-4DCF-9584-B6033B545DD5}"/>
          </ac:spMkLst>
        </pc:spChg>
        <pc:spChg chg="add">
          <ac:chgData name="aisha begum" userId="066b1a962154a849" providerId="LiveId" clId="{0E9837F3-835E-4D4D-B801-4AB6D16DA321}" dt="2026-03-05T10:19:15.285" v="91" actId="26606"/>
          <ac:spMkLst>
            <pc:docMk/>
            <pc:sldMk cId="859837894" sldId="264"/>
            <ac:spMk id="12" creationId="{081E4A58-353D-44AE-B2FC-2A74E2E400F7}"/>
          </ac:spMkLst>
        </pc:spChg>
      </pc:sldChg>
      <pc:sldChg chg="addSp modSp mod setBg">
        <pc:chgData name="aisha begum" userId="066b1a962154a849" providerId="LiveId" clId="{0E9837F3-835E-4D4D-B801-4AB6D16DA321}" dt="2026-03-05T10:19:09.858" v="90" actId="26606"/>
        <pc:sldMkLst>
          <pc:docMk/>
          <pc:sldMk cId="2935956848" sldId="265"/>
        </pc:sldMkLst>
        <pc:spChg chg="mod">
          <ac:chgData name="aisha begum" userId="066b1a962154a849" providerId="LiveId" clId="{0E9837F3-835E-4D4D-B801-4AB6D16DA321}" dt="2026-03-05T10:19:09.858" v="90" actId="26606"/>
          <ac:spMkLst>
            <pc:docMk/>
            <pc:sldMk cId="2935956848" sldId="265"/>
            <ac:spMk id="2" creationId="{ACFA9505-9F98-26B1-0DEC-41BE29B751A4}"/>
          </ac:spMkLst>
        </pc:spChg>
        <pc:spChg chg="mod">
          <ac:chgData name="aisha begum" userId="066b1a962154a849" providerId="LiveId" clId="{0E9837F3-835E-4D4D-B801-4AB6D16DA321}" dt="2026-03-05T10:19:09.858" v="90" actId="26606"/>
          <ac:spMkLst>
            <pc:docMk/>
            <pc:sldMk cId="2935956848" sldId="265"/>
            <ac:spMk id="3" creationId="{3F009905-D30E-FE7A-8C35-19772436EB4D}"/>
          </ac:spMkLst>
        </pc:spChg>
        <pc:spChg chg="add">
          <ac:chgData name="aisha begum" userId="066b1a962154a849" providerId="LiveId" clId="{0E9837F3-835E-4D4D-B801-4AB6D16DA321}" dt="2026-03-05T10:19:09.858" v="90" actId="26606"/>
          <ac:spMkLst>
            <pc:docMk/>
            <pc:sldMk cId="2935956848" sldId="265"/>
            <ac:spMk id="8" creationId="{907EF6B7-1338-4443-8C46-6A318D952DFD}"/>
          </ac:spMkLst>
        </pc:spChg>
        <pc:spChg chg="add">
          <ac:chgData name="aisha begum" userId="066b1a962154a849" providerId="LiveId" clId="{0E9837F3-835E-4D4D-B801-4AB6D16DA321}" dt="2026-03-05T10:19:09.858" v="90" actId="26606"/>
          <ac:spMkLst>
            <pc:docMk/>
            <pc:sldMk cId="2935956848" sldId="265"/>
            <ac:spMk id="10" creationId="{DAAE4CDD-124C-4DCF-9584-B6033B545DD5}"/>
          </ac:spMkLst>
        </pc:spChg>
        <pc:spChg chg="add">
          <ac:chgData name="aisha begum" userId="066b1a962154a849" providerId="LiveId" clId="{0E9837F3-835E-4D4D-B801-4AB6D16DA321}" dt="2026-03-05T10:19:09.858" v="90" actId="26606"/>
          <ac:spMkLst>
            <pc:docMk/>
            <pc:sldMk cId="2935956848" sldId="265"/>
            <ac:spMk id="12" creationId="{081E4A58-353D-44AE-B2FC-2A74E2E400F7}"/>
          </ac:spMkLst>
        </pc:spChg>
      </pc:sldChg>
      <pc:sldChg chg="addSp modSp mod setBg">
        <pc:chgData name="aisha begum" userId="066b1a962154a849" providerId="LiveId" clId="{0E9837F3-835E-4D4D-B801-4AB6D16DA321}" dt="2026-03-05T10:19:03.198" v="89" actId="26606"/>
        <pc:sldMkLst>
          <pc:docMk/>
          <pc:sldMk cId="2455177478" sldId="266"/>
        </pc:sldMkLst>
        <pc:spChg chg="mod">
          <ac:chgData name="aisha begum" userId="066b1a962154a849" providerId="LiveId" clId="{0E9837F3-835E-4D4D-B801-4AB6D16DA321}" dt="2026-03-05T10:19:03.198" v="89" actId="26606"/>
          <ac:spMkLst>
            <pc:docMk/>
            <pc:sldMk cId="2455177478" sldId="266"/>
            <ac:spMk id="2" creationId="{208DFABA-FF0E-84A0-570B-262C3C9425E6}"/>
          </ac:spMkLst>
        </pc:spChg>
        <pc:spChg chg="mod">
          <ac:chgData name="aisha begum" userId="066b1a962154a849" providerId="LiveId" clId="{0E9837F3-835E-4D4D-B801-4AB6D16DA321}" dt="2026-03-05T10:19:03.198" v="89" actId="26606"/>
          <ac:spMkLst>
            <pc:docMk/>
            <pc:sldMk cId="2455177478" sldId="266"/>
            <ac:spMk id="3" creationId="{DD061E8D-6DD8-4D88-5C91-CE59348520BC}"/>
          </ac:spMkLst>
        </pc:spChg>
        <pc:spChg chg="add">
          <ac:chgData name="aisha begum" userId="066b1a962154a849" providerId="LiveId" clId="{0E9837F3-835E-4D4D-B801-4AB6D16DA321}" dt="2026-03-05T10:19:03.198" v="89" actId="26606"/>
          <ac:spMkLst>
            <pc:docMk/>
            <pc:sldMk cId="2455177478" sldId="266"/>
            <ac:spMk id="8" creationId="{907EF6B7-1338-4443-8C46-6A318D952DFD}"/>
          </ac:spMkLst>
        </pc:spChg>
        <pc:spChg chg="add">
          <ac:chgData name="aisha begum" userId="066b1a962154a849" providerId="LiveId" clId="{0E9837F3-835E-4D4D-B801-4AB6D16DA321}" dt="2026-03-05T10:19:03.198" v="89" actId="26606"/>
          <ac:spMkLst>
            <pc:docMk/>
            <pc:sldMk cId="2455177478" sldId="266"/>
            <ac:spMk id="10" creationId="{DAAE4CDD-124C-4DCF-9584-B6033B545DD5}"/>
          </ac:spMkLst>
        </pc:spChg>
        <pc:spChg chg="add">
          <ac:chgData name="aisha begum" userId="066b1a962154a849" providerId="LiveId" clId="{0E9837F3-835E-4D4D-B801-4AB6D16DA321}" dt="2026-03-05T10:19:03.198" v="89" actId="26606"/>
          <ac:spMkLst>
            <pc:docMk/>
            <pc:sldMk cId="2455177478" sldId="266"/>
            <ac:spMk id="12" creationId="{081E4A58-353D-44AE-B2FC-2A74E2E400F7}"/>
          </ac:spMkLst>
        </pc:spChg>
      </pc:sldChg>
      <pc:sldChg chg="addSp modSp mod setBg">
        <pc:chgData name="aisha begum" userId="066b1a962154a849" providerId="LiveId" clId="{0E9837F3-835E-4D4D-B801-4AB6D16DA321}" dt="2026-03-05T10:18:55.872" v="88" actId="26606"/>
        <pc:sldMkLst>
          <pc:docMk/>
          <pc:sldMk cId="377171202" sldId="267"/>
        </pc:sldMkLst>
        <pc:spChg chg="mod">
          <ac:chgData name="aisha begum" userId="066b1a962154a849" providerId="LiveId" clId="{0E9837F3-835E-4D4D-B801-4AB6D16DA321}" dt="2026-03-05T10:18:55.872" v="88" actId="26606"/>
          <ac:spMkLst>
            <pc:docMk/>
            <pc:sldMk cId="377171202" sldId="267"/>
            <ac:spMk id="2" creationId="{B6277413-55B7-CF75-288F-E44AD486FC88}"/>
          </ac:spMkLst>
        </pc:spChg>
        <pc:spChg chg="mod">
          <ac:chgData name="aisha begum" userId="066b1a962154a849" providerId="LiveId" clId="{0E9837F3-835E-4D4D-B801-4AB6D16DA321}" dt="2026-03-05T10:18:55.872" v="88" actId="26606"/>
          <ac:spMkLst>
            <pc:docMk/>
            <pc:sldMk cId="377171202" sldId="267"/>
            <ac:spMk id="3" creationId="{51F11D6C-4413-54AC-B704-A9D1F1218042}"/>
          </ac:spMkLst>
        </pc:spChg>
        <pc:spChg chg="add">
          <ac:chgData name="aisha begum" userId="066b1a962154a849" providerId="LiveId" clId="{0E9837F3-835E-4D4D-B801-4AB6D16DA321}" dt="2026-03-05T10:18:55.872" v="88" actId="26606"/>
          <ac:spMkLst>
            <pc:docMk/>
            <pc:sldMk cId="377171202" sldId="267"/>
            <ac:spMk id="8" creationId="{907EF6B7-1338-4443-8C46-6A318D952DFD}"/>
          </ac:spMkLst>
        </pc:spChg>
        <pc:spChg chg="add">
          <ac:chgData name="aisha begum" userId="066b1a962154a849" providerId="LiveId" clId="{0E9837F3-835E-4D4D-B801-4AB6D16DA321}" dt="2026-03-05T10:18:55.872" v="88" actId="26606"/>
          <ac:spMkLst>
            <pc:docMk/>
            <pc:sldMk cId="377171202" sldId="267"/>
            <ac:spMk id="10" creationId="{DAAE4CDD-124C-4DCF-9584-B6033B545DD5}"/>
          </ac:spMkLst>
        </pc:spChg>
        <pc:spChg chg="add">
          <ac:chgData name="aisha begum" userId="066b1a962154a849" providerId="LiveId" clId="{0E9837F3-835E-4D4D-B801-4AB6D16DA321}" dt="2026-03-05T10:18:55.872" v="88" actId="26606"/>
          <ac:spMkLst>
            <pc:docMk/>
            <pc:sldMk cId="377171202" sldId="267"/>
            <ac:spMk id="12" creationId="{081E4A58-353D-44AE-B2FC-2A74E2E400F7}"/>
          </ac:spMkLst>
        </pc:spChg>
      </pc:sldChg>
      <pc:sldChg chg="addSp modSp new mod setBg">
        <pc:chgData name="aisha begum" userId="066b1a962154a849" providerId="LiveId" clId="{0E9837F3-835E-4D4D-B801-4AB6D16DA321}" dt="2026-03-05T10:18:35.835" v="87" actId="26606"/>
        <pc:sldMkLst>
          <pc:docMk/>
          <pc:sldMk cId="1592142718" sldId="268"/>
        </pc:sldMkLst>
        <pc:spChg chg="mod">
          <ac:chgData name="aisha begum" userId="066b1a962154a849" providerId="LiveId" clId="{0E9837F3-835E-4D4D-B801-4AB6D16DA321}" dt="2026-03-05T10:18:35.835" v="87" actId="26606"/>
          <ac:spMkLst>
            <pc:docMk/>
            <pc:sldMk cId="1592142718" sldId="268"/>
            <ac:spMk id="2" creationId="{66C98498-CCF1-D1B5-C4C0-C828798C63BC}"/>
          </ac:spMkLst>
        </pc:spChg>
        <pc:spChg chg="mod">
          <ac:chgData name="aisha begum" userId="066b1a962154a849" providerId="LiveId" clId="{0E9837F3-835E-4D4D-B801-4AB6D16DA321}" dt="2026-03-05T10:18:35.835" v="87" actId="26606"/>
          <ac:spMkLst>
            <pc:docMk/>
            <pc:sldMk cId="1592142718" sldId="268"/>
            <ac:spMk id="3" creationId="{0837553E-71B7-AAFB-7415-356072DBDF2A}"/>
          </ac:spMkLst>
        </pc:spChg>
        <pc:spChg chg="add">
          <ac:chgData name="aisha begum" userId="066b1a962154a849" providerId="LiveId" clId="{0E9837F3-835E-4D4D-B801-4AB6D16DA321}" dt="2026-03-05T10:18:35.835" v="87" actId="26606"/>
          <ac:spMkLst>
            <pc:docMk/>
            <pc:sldMk cId="1592142718" sldId="268"/>
            <ac:spMk id="8" creationId="{907EF6B7-1338-4443-8C46-6A318D952DFD}"/>
          </ac:spMkLst>
        </pc:spChg>
        <pc:spChg chg="add">
          <ac:chgData name="aisha begum" userId="066b1a962154a849" providerId="LiveId" clId="{0E9837F3-835E-4D4D-B801-4AB6D16DA321}" dt="2026-03-05T10:18:35.835" v="87" actId="26606"/>
          <ac:spMkLst>
            <pc:docMk/>
            <pc:sldMk cId="1592142718" sldId="268"/>
            <ac:spMk id="10" creationId="{DAAE4CDD-124C-4DCF-9584-B6033B545DD5}"/>
          </ac:spMkLst>
        </pc:spChg>
        <pc:spChg chg="add">
          <ac:chgData name="aisha begum" userId="066b1a962154a849" providerId="LiveId" clId="{0E9837F3-835E-4D4D-B801-4AB6D16DA321}" dt="2026-03-05T10:18:35.835" v="87" actId="26606"/>
          <ac:spMkLst>
            <pc:docMk/>
            <pc:sldMk cId="1592142718" sldId="268"/>
            <ac:spMk id="12" creationId="{081E4A58-353D-44AE-B2FC-2A74E2E400F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DC5E5B-8D29-43A8-B6E2-92E6491E53E7}" type="datetimeFigureOut">
              <a:rPr lang="en-GB" smtClean="0"/>
              <a:t>06/03/2026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60FEEC-B52E-44CB-BF58-FD85B3766CCF}" type="slidenum">
              <a:rPr lang="en-GB" smtClean="0"/>
              <a:t>‹#›</a:t>
            </a:fld>
            <a:endParaRPr lang="en-GB"/>
          </a:p>
        </p:txBody>
      </p:sp>
    </p:spTree>
    <p:extLst>
      <p:ext uri="{BB962C8B-B14F-4D97-AF65-F5344CB8AC3E}">
        <p14:creationId xmlns:p14="http://schemas.microsoft.com/office/powerpoint/2010/main" val="16523278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Title Slide</a:t>
            </a:r>
          </a:p>
          <a:p>
            <a:r>
              <a:rPr lang="en-GB" b="1" dirty="0"/>
              <a:t>Speaker Notes:</a:t>
            </a:r>
            <a:endParaRPr lang="en-GB" dirty="0"/>
          </a:p>
          <a:p>
            <a:r>
              <a:rPr lang="en-GB" dirty="0"/>
              <a:t>Good morning/afternoon.</a:t>
            </a:r>
            <a:br>
              <a:rPr lang="en-GB" dirty="0"/>
            </a:br>
            <a:r>
              <a:rPr lang="en-GB" dirty="0"/>
              <a:t>Today I will critically evaluate the NHS COVID-19 contact tracing app as a digital innovation in UK health and social care.</a:t>
            </a:r>
          </a:p>
          <a:p>
            <a:r>
              <a:rPr lang="en-GB" dirty="0"/>
              <a:t>I will discuss its impact on the workforce and service users, examining both positive and negative outcomes, supported by evidence. I will also explain why analysing recent digital innovations is important for modern healthcare systems.</a:t>
            </a:r>
          </a:p>
          <a:p>
            <a:endParaRPr lang="en-GB" dirty="0"/>
          </a:p>
        </p:txBody>
      </p:sp>
      <p:sp>
        <p:nvSpPr>
          <p:cNvPr id="4" name="Slide Number Placeholder 3"/>
          <p:cNvSpPr>
            <a:spLocks noGrp="1"/>
          </p:cNvSpPr>
          <p:nvPr>
            <p:ph type="sldNum" sz="quarter" idx="5"/>
          </p:nvPr>
        </p:nvSpPr>
        <p:spPr/>
        <p:txBody>
          <a:bodyPr/>
          <a:lstStyle/>
          <a:p>
            <a:fld id="{2860FEEC-B52E-44CB-BF58-FD85B3766CCF}" type="slidenum">
              <a:rPr lang="en-GB" smtClean="0"/>
              <a:t>1</a:t>
            </a:fld>
            <a:endParaRPr lang="en-GB"/>
          </a:p>
        </p:txBody>
      </p:sp>
    </p:spTree>
    <p:extLst>
      <p:ext uri="{BB962C8B-B14F-4D97-AF65-F5344CB8AC3E}">
        <p14:creationId xmlns:p14="http://schemas.microsoft.com/office/powerpoint/2010/main" val="16700901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err="1"/>
              <a:t>ntroduction</a:t>
            </a:r>
            <a:r>
              <a:rPr lang="en-GB" b="1" dirty="0"/>
              <a:t> &amp; Background</a:t>
            </a:r>
          </a:p>
          <a:p>
            <a:r>
              <a:rPr lang="en-GB" b="1" dirty="0"/>
              <a:t>Speaker Notes:</a:t>
            </a:r>
            <a:endParaRPr lang="en-GB" dirty="0"/>
          </a:p>
          <a:p>
            <a:r>
              <a:rPr lang="en-GB" dirty="0"/>
              <a:t>The NHS COVID-19 app was introduced during the COVID-19 pandemic to support contact tracing using Bluetooth technology.</a:t>
            </a:r>
          </a:p>
          <a:p>
            <a:r>
              <a:rPr lang="en-GB" dirty="0"/>
              <a:t>Its purpose was to identify people who had been in close contact with someone who tested positive and encourage self-isolation.</a:t>
            </a:r>
          </a:p>
          <a:p>
            <a:r>
              <a:rPr lang="en-GB" dirty="0"/>
              <a:t>This innovation was significant because it represented one of the largest digital public health interventions in UK history. It aimed to improve speed, scale, and efficiency compared to traditional manual contact tracing.</a:t>
            </a:r>
          </a:p>
          <a:p>
            <a:r>
              <a:rPr lang="en-GB" dirty="0"/>
              <a:t>However, its success depended on public trust, uptake, and digital access.</a:t>
            </a:r>
          </a:p>
          <a:p>
            <a:endParaRPr lang="en-GB" dirty="0"/>
          </a:p>
        </p:txBody>
      </p:sp>
      <p:sp>
        <p:nvSpPr>
          <p:cNvPr id="4" name="Slide Number Placeholder 3"/>
          <p:cNvSpPr>
            <a:spLocks noGrp="1"/>
          </p:cNvSpPr>
          <p:nvPr>
            <p:ph type="sldNum" sz="quarter" idx="5"/>
          </p:nvPr>
        </p:nvSpPr>
        <p:spPr/>
        <p:txBody>
          <a:bodyPr/>
          <a:lstStyle/>
          <a:p>
            <a:fld id="{2860FEEC-B52E-44CB-BF58-FD85B3766CCF}" type="slidenum">
              <a:rPr lang="en-GB" smtClean="0"/>
              <a:t>2</a:t>
            </a:fld>
            <a:endParaRPr lang="en-GB"/>
          </a:p>
        </p:txBody>
      </p:sp>
    </p:spTree>
    <p:extLst>
      <p:ext uri="{BB962C8B-B14F-4D97-AF65-F5344CB8AC3E}">
        <p14:creationId xmlns:p14="http://schemas.microsoft.com/office/powerpoint/2010/main" val="8108016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Workforce Impact – Positives</a:t>
            </a:r>
          </a:p>
          <a:p>
            <a:r>
              <a:rPr lang="en-GB" b="1" dirty="0"/>
              <a:t>Speaker Notes:</a:t>
            </a:r>
            <a:endParaRPr lang="en-GB" dirty="0"/>
          </a:p>
          <a:p>
            <a:r>
              <a:rPr lang="en-GB" dirty="0"/>
              <a:t>One major positive impact was improved efficiency.</a:t>
            </a:r>
          </a:p>
          <a:p>
            <a:r>
              <a:rPr lang="en-GB" dirty="0"/>
              <a:t>The app automated parts of the contact tracing process, reducing reliance on memory-based interviews. This helped identify contacts more quickly and potentially reduced transmission.</a:t>
            </a:r>
          </a:p>
          <a:p>
            <a:r>
              <a:rPr lang="en-GB" dirty="0"/>
              <a:t>Research suggests that the app contributed to significant reductions in infections when uptake was high. This indirectly reduced pressure on NHS staff during peak pandemic periods.</a:t>
            </a:r>
          </a:p>
          <a:p>
            <a:r>
              <a:rPr lang="en-GB" dirty="0"/>
              <a:t>It also encouraged the development of digital skills within the public health workforce, supporting long-term digital transformation in healthcare.</a:t>
            </a:r>
          </a:p>
          <a:p>
            <a:endParaRPr lang="en-GB" dirty="0"/>
          </a:p>
        </p:txBody>
      </p:sp>
      <p:sp>
        <p:nvSpPr>
          <p:cNvPr id="4" name="Slide Number Placeholder 3"/>
          <p:cNvSpPr>
            <a:spLocks noGrp="1"/>
          </p:cNvSpPr>
          <p:nvPr>
            <p:ph type="sldNum" sz="quarter" idx="5"/>
          </p:nvPr>
        </p:nvSpPr>
        <p:spPr/>
        <p:txBody>
          <a:bodyPr/>
          <a:lstStyle/>
          <a:p>
            <a:fld id="{2860FEEC-B52E-44CB-BF58-FD85B3766CCF}" type="slidenum">
              <a:rPr lang="en-GB" smtClean="0"/>
              <a:t>3</a:t>
            </a:fld>
            <a:endParaRPr lang="en-GB"/>
          </a:p>
        </p:txBody>
      </p:sp>
    </p:spTree>
    <p:extLst>
      <p:ext uri="{BB962C8B-B14F-4D97-AF65-F5344CB8AC3E}">
        <p14:creationId xmlns:p14="http://schemas.microsoft.com/office/powerpoint/2010/main" val="11725112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Workforce Impact – Negatives</a:t>
            </a:r>
          </a:p>
          <a:p>
            <a:r>
              <a:rPr lang="en-GB" b="1" dirty="0"/>
              <a:t>Speaker Notes:</a:t>
            </a:r>
            <a:endParaRPr lang="en-GB" dirty="0"/>
          </a:p>
          <a:p>
            <a:r>
              <a:rPr lang="en-GB" dirty="0"/>
              <a:t>However, there were also challenges.</a:t>
            </a:r>
          </a:p>
          <a:p>
            <a:r>
              <a:rPr lang="en-GB" dirty="0"/>
              <a:t>The app did not replace manual contact tracing, meaning staff still had significant workloads. In some cases, digital alerts created additional enquiries and follow-up work.</a:t>
            </a:r>
          </a:p>
          <a:p>
            <a:r>
              <a:rPr lang="en-GB" dirty="0"/>
              <a:t>There was also a need for rapid upskilling, which may not have always been fully supported due to the speed of implementation.</a:t>
            </a:r>
          </a:p>
          <a:p>
            <a:r>
              <a:rPr lang="en-GB" dirty="0"/>
              <a:t>Early technical debates and system changes also created uncertainty within organisations.</a:t>
            </a:r>
          </a:p>
          <a:p>
            <a:r>
              <a:rPr lang="en-GB" dirty="0"/>
              <a:t>Therefore, while efficiency improved in some areas, complexity increased in others.</a:t>
            </a:r>
          </a:p>
          <a:p>
            <a:endParaRPr lang="en-GB" dirty="0"/>
          </a:p>
        </p:txBody>
      </p:sp>
      <p:sp>
        <p:nvSpPr>
          <p:cNvPr id="4" name="Slide Number Placeholder 3"/>
          <p:cNvSpPr>
            <a:spLocks noGrp="1"/>
          </p:cNvSpPr>
          <p:nvPr>
            <p:ph type="sldNum" sz="quarter" idx="5"/>
          </p:nvPr>
        </p:nvSpPr>
        <p:spPr/>
        <p:txBody>
          <a:bodyPr/>
          <a:lstStyle/>
          <a:p>
            <a:fld id="{2860FEEC-B52E-44CB-BF58-FD85B3766CCF}" type="slidenum">
              <a:rPr lang="en-GB" smtClean="0"/>
              <a:t>4</a:t>
            </a:fld>
            <a:endParaRPr lang="en-GB"/>
          </a:p>
        </p:txBody>
      </p:sp>
    </p:spTree>
    <p:extLst>
      <p:ext uri="{BB962C8B-B14F-4D97-AF65-F5344CB8AC3E}">
        <p14:creationId xmlns:p14="http://schemas.microsoft.com/office/powerpoint/2010/main" val="37089237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Patient / Service User Impact – Positives</a:t>
            </a:r>
          </a:p>
          <a:p>
            <a:r>
              <a:rPr lang="en-GB" b="1" dirty="0"/>
              <a:t>Speaker Notes:</a:t>
            </a:r>
            <a:endParaRPr lang="en-GB" dirty="0"/>
          </a:p>
          <a:p>
            <a:r>
              <a:rPr lang="en-GB" dirty="0"/>
              <a:t>For service users, the main benefit was speed.</a:t>
            </a:r>
          </a:p>
          <a:p>
            <a:r>
              <a:rPr lang="en-GB" dirty="0"/>
              <a:t>People received near-instant exposure notifications, allowing earlier testing and isolation. Evidence shows that higher adoption rates were associated with reduced transmission and improved public health outcomes.</a:t>
            </a:r>
          </a:p>
          <a:p>
            <a:r>
              <a:rPr lang="en-GB" dirty="0"/>
              <a:t>The app also increased convenience by centralising symptom checking and information.</a:t>
            </a:r>
          </a:p>
          <a:p>
            <a:r>
              <a:rPr lang="en-GB" dirty="0"/>
              <a:t>For many users, it supported autonomy by giving them real-time information to manage their own health decisions.</a:t>
            </a:r>
          </a:p>
          <a:p>
            <a:endParaRPr lang="en-GB" dirty="0"/>
          </a:p>
        </p:txBody>
      </p:sp>
      <p:sp>
        <p:nvSpPr>
          <p:cNvPr id="4" name="Slide Number Placeholder 3"/>
          <p:cNvSpPr>
            <a:spLocks noGrp="1"/>
          </p:cNvSpPr>
          <p:nvPr>
            <p:ph type="sldNum" sz="quarter" idx="5"/>
          </p:nvPr>
        </p:nvSpPr>
        <p:spPr/>
        <p:txBody>
          <a:bodyPr/>
          <a:lstStyle/>
          <a:p>
            <a:fld id="{2860FEEC-B52E-44CB-BF58-FD85B3766CCF}" type="slidenum">
              <a:rPr lang="en-GB" smtClean="0"/>
              <a:t>5</a:t>
            </a:fld>
            <a:endParaRPr lang="en-GB"/>
          </a:p>
        </p:txBody>
      </p:sp>
    </p:spTree>
    <p:extLst>
      <p:ext uri="{BB962C8B-B14F-4D97-AF65-F5344CB8AC3E}">
        <p14:creationId xmlns:p14="http://schemas.microsoft.com/office/powerpoint/2010/main" val="20800343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Patient / Service User Impact – Negatives</a:t>
            </a:r>
          </a:p>
          <a:p>
            <a:r>
              <a:rPr lang="en-GB" b="1" dirty="0"/>
              <a:t>Speaker Notes:</a:t>
            </a:r>
            <a:endParaRPr lang="en-GB" dirty="0"/>
          </a:p>
          <a:p>
            <a:r>
              <a:rPr lang="en-GB" dirty="0"/>
              <a:t>Despite these benefits, there were important limitations.</a:t>
            </a:r>
          </a:p>
          <a:p>
            <a:r>
              <a:rPr lang="en-GB" dirty="0"/>
              <a:t>Privacy concerns affected public trust and influenced whether people downloaded or kept the app. Trust was a key factor in adoption.</a:t>
            </a:r>
          </a:p>
          <a:p>
            <a:r>
              <a:rPr lang="en-GB" dirty="0"/>
              <a:t>Digital inequality was also a concern. Not everyone owns a compatible smartphone, meaning some groups were excluded. This may have widened existing health inequalities.</a:t>
            </a:r>
          </a:p>
          <a:p>
            <a:r>
              <a:rPr lang="en-GB" dirty="0"/>
              <a:t>There were also concerns about fairness, as exposure alerts could require self-isolation, which may have caused financial or social difficulties for some individuals.</a:t>
            </a:r>
          </a:p>
          <a:p>
            <a:endParaRPr lang="en-GB" dirty="0"/>
          </a:p>
        </p:txBody>
      </p:sp>
      <p:sp>
        <p:nvSpPr>
          <p:cNvPr id="4" name="Slide Number Placeholder 3"/>
          <p:cNvSpPr>
            <a:spLocks noGrp="1"/>
          </p:cNvSpPr>
          <p:nvPr>
            <p:ph type="sldNum" sz="quarter" idx="5"/>
          </p:nvPr>
        </p:nvSpPr>
        <p:spPr/>
        <p:txBody>
          <a:bodyPr/>
          <a:lstStyle/>
          <a:p>
            <a:fld id="{2860FEEC-B52E-44CB-BF58-FD85B3766CCF}" type="slidenum">
              <a:rPr lang="en-GB" smtClean="0"/>
              <a:t>6</a:t>
            </a:fld>
            <a:endParaRPr lang="en-GB"/>
          </a:p>
        </p:txBody>
      </p:sp>
    </p:spTree>
    <p:extLst>
      <p:ext uri="{BB962C8B-B14F-4D97-AF65-F5344CB8AC3E}">
        <p14:creationId xmlns:p14="http://schemas.microsoft.com/office/powerpoint/2010/main" val="18001080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Critical Evaluation</a:t>
            </a:r>
          </a:p>
          <a:p>
            <a:r>
              <a:rPr lang="en-GB" b="1" dirty="0"/>
              <a:t>Speaker Notes:</a:t>
            </a:r>
            <a:endParaRPr lang="en-GB" dirty="0"/>
          </a:p>
          <a:p>
            <a:r>
              <a:rPr lang="en-GB" dirty="0"/>
              <a:t>Critically, the app demonstrates that digital innovation alone is not enough.</a:t>
            </a:r>
          </a:p>
          <a:p>
            <a:r>
              <a:rPr lang="en-GB" dirty="0"/>
              <a:t>Its effectiveness depended heavily on public uptake. Without widespread participation, the impact was limited.</a:t>
            </a:r>
          </a:p>
          <a:p>
            <a:r>
              <a:rPr lang="en-GB" dirty="0"/>
              <a:t>This shows that digital health tools must consider ethical issues, communication strategies, workforce readiness, and social inequality.</a:t>
            </a:r>
          </a:p>
          <a:p>
            <a:r>
              <a:rPr lang="en-GB" dirty="0"/>
              <a:t>The innovation was technically advanced, but social factors determined its real-world success.</a:t>
            </a:r>
          </a:p>
          <a:p>
            <a:endParaRPr lang="en-GB" dirty="0"/>
          </a:p>
        </p:txBody>
      </p:sp>
      <p:sp>
        <p:nvSpPr>
          <p:cNvPr id="4" name="Slide Number Placeholder 3"/>
          <p:cNvSpPr>
            <a:spLocks noGrp="1"/>
          </p:cNvSpPr>
          <p:nvPr>
            <p:ph type="sldNum" sz="quarter" idx="5"/>
          </p:nvPr>
        </p:nvSpPr>
        <p:spPr/>
        <p:txBody>
          <a:bodyPr/>
          <a:lstStyle/>
          <a:p>
            <a:fld id="{2860FEEC-B52E-44CB-BF58-FD85B3766CCF}" type="slidenum">
              <a:rPr lang="en-GB" smtClean="0"/>
              <a:t>7</a:t>
            </a:fld>
            <a:endParaRPr lang="en-GB"/>
          </a:p>
        </p:txBody>
      </p:sp>
    </p:spTree>
    <p:extLst>
      <p:ext uri="{BB962C8B-B14F-4D97-AF65-F5344CB8AC3E}">
        <p14:creationId xmlns:p14="http://schemas.microsoft.com/office/powerpoint/2010/main" val="38197155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the NHS COVID-19 app had both positive and negative impacts.</a:t>
            </a:r>
          </a:p>
          <a:p>
            <a:r>
              <a:rPr lang="en-GB" dirty="0"/>
              <a:t>It improved efficiency, contributed to reducing infections, and supported digital transformation within the workforce. However, it also faced challenges related to trust, digital exclusion, and implementation complexity.</a:t>
            </a:r>
          </a:p>
          <a:p>
            <a:r>
              <a:rPr lang="en-GB" dirty="0"/>
              <a:t>Choosing a recent innovation is important because modern healthcare increasingly relies on digital systems. Evaluating recent technologies helps identify lessons for future policy, training, and practice.</a:t>
            </a:r>
          </a:p>
          <a:p>
            <a:r>
              <a:rPr lang="en-GB" dirty="0"/>
              <a:t>Overall, the app highlights that successful digital innovation requires not only strong technology, but also trust, equity, effective training, and clear governance.</a:t>
            </a:r>
          </a:p>
          <a:p>
            <a:r>
              <a:rPr lang="en-GB" dirty="0"/>
              <a:t>Thank you.</a:t>
            </a:r>
          </a:p>
          <a:p>
            <a:endParaRPr lang="en-GB" dirty="0"/>
          </a:p>
        </p:txBody>
      </p:sp>
      <p:sp>
        <p:nvSpPr>
          <p:cNvPr id="4" name="Slide Number Placeholder 3"/>
          <p:cNvSpPr>
            <a:spLocks noGrp="1"/>
          </p:cNvSpPr>
          <p:nvPr>
            <p:ph type="sldNum" sz="quarter" idx="5"/>
          </p:nvPr>
        </p:nvSpPr>
        <p:spPr/>
        <p:txBody>
          <a:bodyPr/>
          <a:lstStyle/>
          <a:p>
            <a:fld id="{2860FEEC-B52E-44CB-BF58-FD85B3766CCF}" type="slidenum">
              <a:rPr lang="en-GB" smtClean="0"/>
              <a:t>10</a:t>
            </a:fld>
            <a:endParaRPr lang="en-GB"/>
          </a:p>
        </p:txBody>
      </p:sp>
    </p:spTree>
    <p:extLst>
      <p:ext uri="{BB962C8B-B14F-4D97-AF65-F5344CB8AC3E}">
        <p14:creationId xmlns:p14="http://schemas.microsoft.com/office/powerpoint/2010/main" val="1959450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E30D1-F582-5AA1-8E41-9EDBD002201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09ECEDC-B542-C956-5DC9-43640BEBDBE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B743663-9F42-5413-1127-EE2D09753FFD}"/>
              </a:ext>
            </a:extLst>
          </p:cNvPr>
          <p:cNvSpPr>
            <a:spLocks noGrp="1"/>
          </p:cNvSpPr>
          <p:nvPr>
            <p:ph type="dt" sz="half" idx="10"/>
          </p:nvPr>
        </p:nvSpPr>
        <p:spPr/>
        <p:txBody>
          <a:bodyPr/>
          <a:lstStyle/>
          <a:p>
            <a:fld id="{79EBDF22-05C2-40C5-AF02-55A96C74F1CD}" type="datetimeFigureOut">
              <a:rPr lang="en-GB" smtClean="0"/>
              <a:t>03/03/2026</a:t>
            </a:fld>
            <a:endParaRPr lang="en-GB" dirty="0"/>
          </a:p>
        </p:txBody>
      </p:sp>
      <p:sp>
        <p:nvSpPr>
          <p:cNvPr id="5" name="Footer Placeholder 4">
            <a:extLst>
              <a:ext uri="{FF2B5EF4-FFF2-40B4-BE49-F238E27FC236}">
                <a16:creationId xmlns:a16="http://schemas.microsoft.com/office/drawing/2014/main" id="{DB57DE72-9DFA-E260-90D0-7E4191FA812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2F4404E-9D18-8628-D9FD-42402ECEAA78}"/>
              </a:ext>
            </a:extLst>
          </p:cNvPr>
          <p:cNvSpPr>
            <a:spLocks noGrp="1"/>
          </p:cNvSpPr>
          <p:nvPr>
            <p:ph type="sldNum" sz="quarter" idx="12"/>
          </p:nvPr>
        </p:nvSpPr>
        <p:spPr/>
        <p:txBody>
          <a:bodyPr/>
          <a:lstStyle/>
          <a:p>
            <a:fld id="{72892570-C426-4B45-BE81-F26E0FD8A440}" type="slidenum">
              <a:rPr lang="en-GB" smtClean="0"/>
              <a:t>‹#›</a:t>
            </a:fld>
            <a:endParaRPr lang="en-GB" dirty="0"/>
          </a:p>
        </p:txBody>
      </p:sp>
    </p:spTree>
    <p:extLst>
      <p:ext uri="{BB962C8B-B14F-4D97-AF65-F5344CB8AC3E}">
        <p14:creationId xmlns:p14="http://schemas.microsoft.com/office/powerpoint/2010/main" val="42250825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3D8D0-B018-1FE4-60DE-122A2780305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DC3B540-BA04-583D-3AB7-7F65EBEAF54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E25EF12-F722-CB46-967E-FC5FF7027B18}"/>
              </a:ext>
            </a:extLst>
          </p:cNvPr>
          <p:cNvSpPr>
            <a:spLocks noGrp="1"/>
          </p:cNvSpPr>
          <p:nvPr>
            <p:ph type="dt" sz="half" idx="10"/>
          </p:nvPr>
        </p:nvSpPr>
        <p:spPr/>
        <p:txBody>
          <a:bodyPr/>
          <a:lstStyle/>
          <a:p>
            <a:fld id="{79EBDF22-05C2-40C5-AF02-55A96C74F1CD}" type="datetimeFigureOut">
              <a:rPr lang="en-GB" smtClean="0"/>
              <a:t>03/03/2026</a:t>
            </a:fld>
            <a:endParaRPr lang="en-GB" dirty="0"/>
          </a:p>
        </p:txBody>
      </p:sp>
      <p:sp>
        <p:nvSpPr>
          <p:cNvPr id="5" name="Footer Placeholder 4">
            <a:extLst>
              <a:ext uri="{FF2B5EF4-FFF2-40B4-BE49-F238E27FC236}">
                <a16:creationId xmlns:a16="http://schemas.microsoft.com/office/drawing/2014/main" id="{E9C7B49F-F582-9015-54A7-6FA8B3313BF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9D04B97-E927-58EE-ECFD-478068937B19}"/>
              </a:ext>
            </a:extLst>
          </p:cNvPr>
          <p:cNvSpPr>
            <a:spLocks noGrp="1"/>
          </p:cNvSpPr>
          <p:nvPr>
            <p:ph type="sldNum" sz="quarter" idx="12"/>
          </p:nvPr>
        </p:nvSpPr>
        <p:spPr/>
        <p:txBody>
          <a:bodyPr/>
          <a:lstStyle/>
          <a:p>
            <a:fld id="{72892570-C426-4B45-BE81-F26E0FD8A440}" type="slidenum">
              <a:rPr lang="en-GB" smtClean="0"/>
              <a:t>‹#›</a:t>
            </a:fld>
            <a:endParaRPr lang="en-GB" dirty="0"/>
          </a:p>
        </p:txBody>
      </p:sp>
    </p:spTree>
    <p:extLst>
      <p:ext uri="{BB962C8B-B14F-4D97-AF65-F5344CB8AC3E}">
        <p14:creationId xmlns:p14="http://schemas.microsoft.com/office/powerpoint/2010/main" val="20229724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D9FD6-88D1-FBA3-9301-C3A056CD836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1355F71-1955-ECB2-3DE9-93D6EF9EBE4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C5C5E98-7B35-55D0-BEE8-39E7F4D41B9A}"/>
              </a:ext>
            </a:extLst>
          </p:cNvPr>
          <p:cNvSpPr>
            <a:spLocks noGrp="1"/>
          </p:cNvSpPr>
          <p:nvPr>
            <p:ph type="dt" sz="half" idx="10"/>
          </p:nvPr>
        </p:nvSpPr>
        <p:spPr/>
        <p:txBody>
          <a:bodyPr/>
          <a:lstStyle/>
          <a:p>
            <a:fld id="{79EBDF22-05C2-40C5-AF02-55A96C74F1CD}" type="datetimeFigureOut">
              <a:rPr lang="en-GB" smtClean="0"/>
              <a:t>03/03/2026</a:t>
            </a:fld>
            <a:endParaRPr lang="en-GB" dirty="0"/>
          </a:p>
        </p:txBody>
      </p:sp>
      <p:sp>
        <p:nvSpPr>
          <p:cNvPr id="5" name="Footer Placeholder 4">
            <a:extLst>
              <a:ext uri="{FF2B5EF4-FFF2-40B4-BE49-F238E27FC236}">
                <a16:creationId xmlns:a16="http://schemas.microsoft.com/office/drawing/2014/main" id="{D467FB83-E3E3-DFDC-DC68-1BF3931B117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147447A-ECAA-E080-4AB1-FF63ED21B852}"/>
              </a:ext>
            </a:extLst>
          </p:cNvPr>
          <p:cNvSpPr>
            <a:spLocks noGrp="1"/>
          </p:cNvSpPr>
          <p:nvPr>
            <p:ph type="sldNum" sz="quarter" idx="12"/>
          </p:nvPr>
        </p:nvSpPr>
        <p:spPr/>
        <p:txBody>
          <a:bodyPr/>
          <a:lstStyle/>
          <a:p>
            <a:fld id="{72892570-C426-4B45-BE81-F26E0FD8A440}" type="slidenum">
              <a:rPr lang="en-GB" smtClean="0"/>
              <a:t>‹#›</a:t>
            </a:fld>
            <a:endParaRPr lang="en-GB" dirty="0"/>
          </a:p>
        </p:txBody>
      </p:sp>
    </p:spTree>
    <p:extLst>
      <p:ext uri="{BB962C8B-B14F-4D97-AF65-F5344CB8AC3E}">
        <p14:creationId xmlns:p14="http://schemas.microsoft.com/office/powerpoint/2010/main" val="10954192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6D648-918B-C0D9-6858-81F8B885746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5685343-EEAC-F99B-B7F4-0765CA47A40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771B0C5-4858-1878-A840-B821349D985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03503E0-D26E-134C-B0AD-2170FEF430C6}"/>
              </a:ext>
            </a:extLst>
          </p:cNvPr>
          <p:cNvSpPr>
            <a:spLocks noGrp="1"/>
          </p:cNvSpPr>
          <p:nvPr>
            <p:ph type="dt" sz="half" idx="10"/>
          </p:nvPr>
        </p:nvSpPr>
        <p:spPr/>
        <p:txBody>
          <a:bodyPr/>
          <a:lstStyle/>
          <a:p>
            <a:fld id="{79EBDF22-05C2-40C5-AF02-55A96C74F1CD}" type="datetimeFigureOut">
              <a:rPr lang="en-GB" smtClean="0"/>
              <a:t>03/03/2026</a:t>
            </a:fld>
            <a:endParaRPr lang="en-GB" dirty="0"/>
          </a:p>
        </p:txBody>
      </p:sp>
      <p:sp>
        <p:nvSpPr>
          <p:cNvPr id="6" name="Footer Placeholder 5">
            <a:extLst>
              <a:ext uri="{FF2B5EF4-FFF2-40B4-BE49-F238E27FC236}">
                <a16:creationId xmlns:a16="http://schemas.microsoft.com/office/drawing/2014/main" id="{57F4506A-EEA2-81E6-4577-1408B47AEE0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C4C85AE-8A83-B4DF-5C2E-6624753FB36B}"/>
              </a:ext>
            </a:extLst>
          </p:cNvPr>
          <p:cNvSpPr>
            <a:spLocks noGrp="1"/>
          </p:cNvSpPr>
          <p:nvPr>
            <p:ph type="sldNum" sz="quarter" idx="12"/>
          </p:nvPr>
        </p:nvSpPr>
        <p:spPr/>
        <p:txBody>
          <a:bodyPr/>
          <a:lstStyle/>
          <a:p>
            <a:fld id="{72892570-C426-4B45-BE81-F26E0FD8A440}" type="slidenum">
              <a:rPr lang="en-GB" smtClean="0"/>
              <a:t>‹#›</a:t>
            </a:fld>
            <a:endParaRPr lang="en-GB" dirty="0"/>
          </a:p>
        </p:txBody>
      </p:sp>
    </p:spTree>
    <p:extLst>
      <p:ext uri="{BB962C8B-B14F-4D97-AF65-F5344CB8AC3E}">
        <p14:creationId xmlns:p14="http://schemas.microsoft.com/office/powerpoint/2010/main" val="3638671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7F906-B12B-8451-6565-73EE1FA4B91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F4BAFA6-6444-8A64-37FF-3B9132CD6C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4DA2BF7-4BEF-6A12-4359-92EC00C825D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6146776-278F-A7AD-CA83-40BF00EE267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F536916-0068-9F4C-F890-9CF9E96AAD1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A86ABC9-F0AF-2019-8A1A-517952466036}"/>
              </a:ext>
            </a:extLst>
          </p:cNvPr>
          <p:cNvSpPr>
            <a:spLocks noGrp="1"/>
          </p:cNvSpPr>
          <p:nvPr>
            <p:ph type="dt" sz="half" idx="10"/>
          </p:nvPr>
        </p:nvSpPr>
        <p:spPr/>
        <p:txBody>
          <a:bodyPr/>
          <a:lstStyle/>
          <a:p>
            <a:fld id="{79EBDF22-05C2-40C5-AF02-55A96C74F1CD}" type="datetimeFigureOut">
              <a:rPr lang="en-GB" smtClean="0"/>
              <a:t>03/03/2026</a:t>
            </a:fld>
            <a:endParaRPr lang="en-GB" dirty="0"/>
          </a:p>
        </p:txBody>
      </p:sp>
      <p:sp>
        <p:nvSpPr>
          <p:cNvPr id="8" name="Footer Placeholder 7">
            <a:extLst>
              <a:ext uri="{FF2B5EF4-FFF2-40B4-BE49-F238E27FC236}">
                <a16:creationId xmlns:a16="http://schemas.microsoft.com/office/drawing/2014/main" id="{28AD0BCB-5337-6757-1A25-A066DFB03A32}"/>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C0E3BB67-A340-A4BF-854B-5CE9154DD0BD}"/>
              </a:ext>
            </a:extLst>
          </p:cNvPr>
          <p:cNvSpPr>
            <a:spLocks noGrp="1"/>
          </p:cNvSpPr>
          <p:nvPr>
            <p:ph type="sldNum" sz="quarter" idx="12"/>
          </p:nvPr>
        </p:nvSpPr>
        <p:spPr/>
        <p:txBody>
          <a:bodyPr/>
          <a:lstStyle/>
          <a:p>
            <a:fld id="{72892570-C426-4B45-BE81-F26E0FD8A440}" type="slidenum">
              <a:rPr lang="en-GB" smtClean="0"/>
              <a:t>‹#›</a:t>
            </a:fld>
            <a:endParaRPr lang="en-GB" dirty="0"/>
          </a:p>
        </p:txBody>
      </p:sp>
    </p:spTree>
    <p:extLst>
      <p:ext uri="{BB962C8B-B14F-4D97-AF65-F5344CB8AC3E}">
        <p14:creationId xmlns:p14="http://schemas.microsoft.com/office/powerpoint/2010/main" val="22307342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35EDB-E71A-05B5-6E8B-A8BECC42260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53069DE-1DC2-8CEF-9A9E-7A30FA1369D4}"/>
              </a:ext>
            </a:extLst>
          </p:cNvPr>
          <p:cNvSpPr>
            <a:spLocks noGrp="1"/>
          </p:cNvSpPr>
          <p:nvPr>
            <p:ph type="dt" sz="half" idx="10"/>
          </p:nvPr>
        </p:nvSpPr>
        <p:spPr/>
        <p:txBody>
          <a:bodyPr/>
          <a:lstStyle/>
          <a:p>
            <a:fld id="{79EBDF22-05C2-40C5-AF02-55A96C74F1CD}" type="datetimeFigureOut">
              <a:rPr lang="en-GB" smtClean="0"/>
              <a:t>03/03/2026</a:t>
            </a:fld>
            <a:endParaRPr lang="en-GB" dirty="0"/>
          </a:p>
        </p:txBody>
      </p:sp>
      <p:sp>
        <p:nvSpPr>
          <p:cNvPr id="4" name="Footer Placeholder 3">
            <a:extLst>
              <a:ext uri="{FF2B5EF4-FFF2-40B4-BE49-F238E27FC236}">
                <a16:creationId xmlns:a16="http://schemas.microsoft.com/office/drawing/2014/main" id="{521DAA5B-D617-6490-7FFC-F176B1126637}"/>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707EA1F7-C240-7169-61D7-40D408AF025A}"/>
              </a:ext>
            </a:extLst>
          </p:cNvPr>
          <p:cNvSpPr>
            <a:spLocks noGrp="1"/>
          </p:cNvSpPr>
          <p:nvPr>
            <p:ph type="sldNum" sz="quarter" idx="12"/>
          </p:nvPr>
        </p:nvSpPr>
        <p:spPr/>
        <p:txBody>
          <a:bodyPr/>
          <a:lstStyle/>
          <a:p>
            <a:fld id="{72892570-C426-4B45-BE81-F26E0FD8A440}" type="slidenum">
              <a:rPr lang="en-GB" smtClean="0"/>
              <a:t>‹#›</a:t>
            </a:fld>
            <a:endParaRPr lang="en-GB" dirty="0"/>
          </a:p>
        </p:txBody>
      </p:sp>
    </p:spTree>
    <p:extLst>
      <p:ext uri="{BB962C8B-B14F-4D97-AF65-F5344CB8AC3E}">
        <p14:creationId xmlns:p14="http://schemas.microsoft.com/office/powerpoint/2010/main" val="3243929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123C529-27F2-8D6B-4726-450AD16F1534}"/>
              </a:ext>
            </a:extLst>
          </p:cNvPr>
          <p:cNvSpPr>
            <a:spLocks noGrp="1"/>
          </p:cNvSpPr>
          <p:nvPr>
            <p:ph type="dt" sz="half" idx="10"/>
          </p:nvPr>
        </p:nvSpPr>
        <p:spPr/>
        <p:txBody>
          <a:bodyPr/>
          <a:lstStyle/>
          <a:p>
            <a:fld id="{79EBDF22-05C2-40C5-AF02-55A96C74F1CD}" type="datetimeFigureOut">
              <a:rPr lang="en-GB" smtClean="0"/>
              <a:t>03/03/2026</a:t>
            </a:fld>
            <a:endParaRPr lang="en-GB" dirty="0"/>
          </a:p>
        </p:txBody>
      </p:sp>
      <p:sp>
        <p:nvSpPr>
          <p:cNvPr id="3" name="Footer Placeholder 2">
            <a:extLst>
              <a:ext uri="{FF2B5EF4-FFF2-40B4-BE49-F238E27FC236}">
                <a16:creationId xmlns:a16="http://schemas.microsoft.com/office/drawing/2014/main" id="{C4143A2A-21E0-DBBD-997B-B61880ABBCDF}"/>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E1D0D573-746D-1137-2018-E47BC537E15E}"/>
              </a:ext>
            </a:extLst>
          </p:cNvPr>
          <p:cNvSpPr>
            <a:spLocks noGrp="1"/>
          </p:cNvSpPr>
          <p:nvPr>
            <p:ph type="sldNum" sz="quarter" idx="12"/>
          </p:nvPr>
        </p:nvSpPr>
        <p:spPr/>
        <p:txBody>
          <a:bodyPr/>
          <a:lstStyle/>
          <a:p>
            <a:fld id="{72892570-C426-4B45-BE81-F26E0FD8A440}" type="slidenum">
              <a:rPr lang="en-GB" smtClean="0"/>
              <a:t>‹#›</a:t>
            </a:fld>
            <a:endParaRPr lang="en-GB" dirty="0"/>
          </a:p>
        </p:txBody>
      </p:sp>
    </p:spTree>
    <p:extLst>
      <p:ext uri="{BB962C8B-B14F-4D97-AF65-F5344CB8AC3E}">
        <p14:creationId xmlns:p14="http://schemas.microsoft.com/office/powerpoint/2010/main" val="27488341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8B064-2AB9-DEC3-AFC0-FAE09ACC454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7A07088-CE15-2AF2-4DEB-F4300AF6175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95E9C12-CD94-CC5F-4EDC-D4097AB16C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79C47BD-C759-B1A7-5FB6-07606262DA99}"/>
              </a:ext>
            </a:extLst>
          </p:cNvPr>
          <p:cNvSpPr>
            <a:spLocks noGrp="1"/>
          </p:cNvSpPr>
          <p:nvPr>
            <p:ph type="dt" sz="half" idx="10"/>
          </p:nvPr>
        </p:nvSpPr>
        <p:spPr/>
        <p:txBody>
          <a:bodyPr/>
          <a:lstStyle/>
          <a:p>
            <a:fld id="{79EBDF22-05C2-40C5-AF02-55A96C74F1CD}" type="datetimeFigureOut">
              <a:rPr lang="en-GB" smtClean="0"/>
              <a:t>03/03/2026</a:t>
            </a:fld>
            <a:endParaRPr lang="en-GB" dirty="0"/>
          </a:p>
        </p:txBody>
      </p:sp>
      <p:sp>
        <p:nvSpPr>
          <p:cNvPr id="6" name="Footer Placeholder 5">
            <a:extLst>
              <a:ext uri="{FF2B5EF4-FFF2-40B4-BE49-F238E27FC236}">
                <a16:creationId xmlns:a16="http://schemas.microsoft.com/office/drawing/2014/main" id="{7209AC5C-38F3-8C28-E79B-64F67D44400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5C87E4E-80EB-8E58-EC78-899CDC1A2C45}"/>
              </a:ext>
            </a:extLst>
          </p:cNvPr>
          <p:cNvSpPr>
            <a:spLocks noGrp="1"/>
          </p:cNvSpPr>
          <p:nvPr>
            <p:ph type="sldNum" sz="quarter" idx="12"/>
          </p:nvPr>
        </p:nvSpPr>
        <p:spPr/>
        <p:txBody>
          <a:bodyPr/>
          <a:lstStyle/>
          <a:p>
            <a:fld id="{72892570-C426-4B45-BE81-F26E0FD8A440}" type="slidenum">
              <a:rPr lang="en-GB" smtClean="0"/>
              <a:t>‹#›</a:t>
            </a:fld>
            <a:endParaRPr lang="en-GB" dirty="0"/>
          </a:p>
        </p:txBody>
      </p:sp>
    </p:spTree>
    <p:extLst>
      <p:ext uri="{BB962C8B-B14F-4D97-AF65-F5344CB8AC3E}">
        <p14:creationId xmlns:p14="http://schemas.microsoft.com/office/powerpoint/2010/main" val="14361065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A932C-3F5E-7A66-10AD-DA0AC7C9059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A9DC454-7BE4-19F8-E6DC-F679CC3FA4B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B95FD0B1-890E-E831-8728-ACFD9FCF84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CF5D160-41EB-3F6E-EA9F-3A53A6F934F5}"/>
              </a:ext>
            </a:extLst>
          </p:cNvPr>
          <p:cNvSpPr>
            <a:spLocks noGrp="1"/>
          </p:cNvSpPr>
          <p:nvPr>
            <p:ph type="dt" sz="half" idx="10"/>
          </p:nvPr>
        </p:nvSpPr>
        <p:spPr/>
        <p:txBody>
          <a:bodyPr/>
          <a:lstStyle/>
          <a:p>
            <a:fld id="{79EBDF22-05C2-40C5-AF02-55A96C74F1CD}" type="datetimeFigureOut">
              <a:rPr lang="en-GB" smtClean="0"/>
              <a:t>03/03/2026</a:t>
            </a:fld>
            <a:endParaRPr lang="en-GB" dirty="0"/>
          </a:p>
        </p:txBody>
      </p:sp>
      <p:sp>
        <p:nvSpPr>
          <p:cNvPr id="6" name="Footer Placeholder 5">
            <a:extLst>
              <a:ext uri="{FF2B5EF4-FFF2-40B4-BE49-F238E27FC236}">
                <a16:creationId xmlns:a16="http://schemas.microsoft.com/office/drawing/2014/main" id="{206846CA-98FD-4B38-053C-90162DA218A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38D93C4-F809-9A57-3919-39A0A1750B44}"/>
              </a:ext>
            </a:extLst>
          </p:cNvPr>
          <p:cNvSpPr>
            <a:spLocks noGrp="1"/>
          </p:cNvSpPr>
          <p:nvPr>
            <p:ph type="sldNum" sz="quarter" idx="12"/>
          </p:nvPr>
        </p:nvSpPr>
        <p:spPr/>
        <p:txBody>
          <a:bodyPr/>
          <a:lstStyle/>
          <a:p>
            <a:fld id="{72892570-C426-4B45-BE81-F26E0FD8A440}" type="slidenum">
              <a:rPr lang="en-GB" smtClean="0"/>
              <a:t>‹#›</a:t>
            </a:fld>
            <a:endParaRPr lang="en-GB" dirty="0"/>
          </a:p>
        </p:txBody>
      </p:sp>
    </p:spTree>
    <p:extLst>
      <p:ext uri="{BB962C8B-B14F-4D97-AF65-F5344CB8AC3E}">
        <p14:creationId xmlns:p14="http://schemas.microsoft.com/office/powerpoint/2010/main" val="5264970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51008-36CA-0789-240A-81BB75FED0F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4CA273B-D96A-B4BE-D7A5-43FC15135E9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639A4F1-D228-897A-CFFB-B4B1BB5BEDAB}"/>
              </a:ext>
            </a:extLst>
          </p:cNvPr>
          <p:cNvSpPr>
            <a:spLocks noGrp="1"/>
          </p:cNvSpPr>
          <p:nvPr>
            <p:ph type="dt" sz="half" idx="10"/>
          </p:nvPr>
        </p:nvSpPr>
        <p:spPr/>
        <p:txBody>
          <a:bodyPr/>
          <a:lstStyle/>
          <a:p>
            <a:fld id="{79EBDF22-05C2-40C5-AF02-55A96C74F1CD}" type="datetimeFigureOut">
              <a:rPr lang="en-GB" smtClean="0"/>
              <a:t>03/03/2026</a:t>
            </a:fld>
            <a:endParaRPr lang="en-GB" dirty="0"/>
          </a:p>
        </p:txBody>
      </p:sp>
      <p:sp>
        <p:nvSpPr>
          <p:cNvPr id="5" name="Footer Placeholder 4">
            <a:extLst>
              <a:ext uri="{FF2B5EF4-FFF2-40B4-BE49-F238E27FC236}">
                <a16:creationId xmlns:a16="http://schemas.microsoft.com/office/drawing/2014/main" id="{27016C26-27D5-8759-5622-51DD458DD8C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63D8972-F51C-1C33-C91A-0F4C4C216865}"/>
              </a:ext>
            </a:extLst>
          </p:cNvPr>
          <p:cNvSpPr>
            <a:spLocks noGrp="1"/>
          </p:cNvSpPr>
          <p:nvPr>
            <p:ph type="sldNum" sz="quarter" idx="12"/>
          </p:nvPr>
        </p:nvSpPr>
        <p:spPr/>
        <p:txBody>
          <a:bodyPr/>
          <a:lstStyle/>
          <a:p>
            <a:fld id="{72892570-C426-4B45-BE81-F26E0FD8A440}" type="slidenum">
              <a:rPr lang="en-GB" smtClean="0"/>
              <a:t>‹#›</a:t>
            </a:fld>
            <a:endParaRPr lang="en-GB" dirty="0"/>
          </a:p>
        </p:txBody>
      </p:sp>
    </p:spTree>
    <p:extLst>
      <p:ext uri="{BB962C8B-B14F-4D97-AF65-F5344CB8AC3E}">
        <p14:creationId xmlns:p14="http://schemas.microsoft.com/office/powerpoint/2010/main" val="1390884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BDF8D5-F9EB-9128-156E-A71FAB0B87E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759AF6F-C45B-5690-AE9F-B9CAC414FB8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493B784-802E-BE73-115F-15BFDFB69ED1}"/>
              </a:ext>
            </a:extLst>
          </p:cNvPr>
          <p:cNvSpPr>
            <a:spLocks noGrp="1"/>
          </p:cNvSpPr>
          <p:nvPr>
            <p:ph type="dt" sz="half" idx="10"/>
          </p:nvPr>
        </p:nvSpPr>
        <p:spPr/>
        <p:txBody>
          <a:bodyPr/>
          <a:lstStyle/>
          <a:p>
            <a:fld id="{79EBDF22-05C2-40C5-AF02-55A96C74F1CD}" type="datetimeFigureOut">
              <a:rPr lang="en-GB" smtClean="0"/>
              <a:t>03/03/2026</a:t>
            </a:fld>
            <a:endParaRPr lang="en-GB" dirty="0"/>
          </a:p>
        </p:txBody>
      </p:sp>
      <p:sp>
        <p:nvSpPr>
          <p:cNvPr id="5" name="Footer Placeholder 4">
            <a:extLst>
              <a:ext uri="{FF2B5EF4-FFF2-40B4-BE49-F238E27FC236}">
                <a16:creationId xmlns:a16="http://schemas.microsoft.com/office/drawing/2014/main" id="{8E620F5D-DED3-A38C-1F9F-897B4A89A06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8BCE4A0-3425-A547-0D29-354BC736356A}"/>
              </a:ext>
            </a:extLst>
          </p:cNvPr>
          <p:cNvSpPr>
            <a:spLocks noGrp="1"/>
          </p:cNvSpPr>
          <p:nvPr>
            <p:ph type="sldNum" sz="quarter" idx="12"/>
          </p:nvPr>
        </p:nvSpPr>
        <p:spPr/>
        <p:txBody>
          <a:bodyPr/>
          <a:lstStyle/>
          <a:p>
            <a:fld id="{72892570-C426-4B45-BE81-F26E0FD8A440}" type="slidenum">
              <a:rPr lang="en-GB" smtClean="0"/>
              <a:t>‹#›</a:t>
            </a:fld>
            <a:endParaRPr lang="en-GB" dirty="0"/>
          </a:p>
        </p:txBody>
      </p:sp>
    </p:spTree>
    <p:extLst>
      <p:ext uri="{BB962C8B-B14F-4D97-AF65-F5344CB8AC3E}">
        <p14:creationId xmlns:p14="http://schemas.microsoft.com/office/powerpoint/2010/main" val="3554341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05985A-EA5C-EEAC-D4FA-BC5A705F2F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E169BD5-8D01-3C96-D5AB-3C29B761802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9B3662D-9886-0F11-8719-F1824868A2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9EBDF22-05C2-40C5-AF02-55A96C74F1CD}" type="datetimeFigureOut">
              <a:rPr lang="en-GB" smtClean="0"/>
              <a:t>03/03/2026</a:t>
            </a:fld>
            <a:endParaRPr lang="en-GB" dirty="0"/>
          </a:p>
        </p:txBody>
      </p:sp>
      <p:sp>
        <p:nvSpPr>
          <p:cNvPr id="5" name="Footer Placeholder 4">
            <a:extLst>
              <a:ext uri="{FF2B5EF4-FFF2-40B4-BE49-F238E27FC236}">
                <a16:creationId xmlns:a16="http://schemas.microsoft.com/office/drawing/2014/main" id="{C339250B-8504-155D-02A9-EABB3AA1A0F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335D920E-6910-2B18-56D2-5A8852DC56B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2892570-C426-4B45-BE81-F26E0FD8A440}" type="slidenum">
              <a:rPr lang="en-GB" smtClean="0"/>
              <a:t>‹#›</a:t>
            </a:fld>
            <a:endParaRPr lang="en-GB" dirty="0"/>
          </a:p>
        </p:txBody>
      </p:sp>
    </p:spTree>
    <p:extLst>
      <p:ext uri="{BB962C8B-B14F-4D97-AF65-F5344CB8AC3E}">
        <p14:creationId xmlns:p14="http://schemas.microsoft.com/office/powerpoint/2010/main" val="24772301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gov.uk/government/publications/nhs-covid-19-app-privacy-information" TargetMode="External"/><Relationship Id="rId2" Type="http://schemas.openxmlformats.org/officeDocument/2006/relationships/hyperlink" Target="https://www.gov.uk/" TargetMode="External"/><Relationship Id="rId1" Type="http://schemas.openxmlformats.org/officeDocument/2006/relationships/slideLayout" Target="../slideLayouts/slideLayout2.xml"/><Relationship Id="rId5" Type="http://schemas.openxmlformats.org/officeDocument/2006/relationships/hyperlink" Target="https://www.ox.ac.uk/news/2023-02-22-nhs-covid-19-app-saved-estimated-10000-lives-its-first-year-research-finds-0?utm_source=chatgpt.com" TargetMode="External"/><Relationship Id="rId4" Type="http://schemas.openxmlformats.org/officeDocument/2006/relationships/hyperlink" Target="https://www.jmir.org/2021/9/e29085/?utm_source=chatgpt.com" TargetMode="External"/></Relationships>
</file>

<file path=ppt/slides/_rels/slide13.xml.rels><?xml version="1.0" encoding="UTF-8" standalone="yes"?>
<Relationships xmlns="http://schemas.openxmlformats.org/package/2006/relationships"><Relationship Id="rId2" Type="http://schemas.openxmlformats.org/officeDocument/2006/relationships/hyperlink" Target="https://doi.org/10.1016/S2589-7500(20)30241-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3B436D-3718-8B07-C8B1-130A5C7582DA}"/>
              </a:ext>
            </a:extLst>
          </p:cNvPr>
          <p:cNvSpPr>
            <a:spLocks noGrp="1"/>
          </p:cNvSpPr>
          <p:nvPr>
            <p:ph type="ctrTitle"/>
          </p:nvPr>
        </p:nvSpPr>
        <p:spPr>
          <a:xfrm>
            <a:off x="686834" y="591344"/>
            <a:ext cx="3200400" cy="5585619"/>
          </a:xfrm>
        </p:spPr>
        <p:txBody>
          <a:bodyPr vert="horz" lIns="91440" tIns="45720" rIns="91440" bIns="45720" rtlCol="0" anchor="ctr">
            <a:normAutofit/>
          </a:bodyPr>
          <a:lstStyle/>
          <a:p>
            <a:pPr marL="0" marR="0" lvl="0" indent="0" algn="l" fontAlgn="auto">
              <a:spcAft>
                <a:spcPts val="0"/>
              </a:spcAft>
              <a:tabLst/>
              <a:defRPr/>
            </a:pPr>
            <a:r>
              <a:rPr kumimoji="0" lang="en-US" sz="4400" b="0" i="0" u="none" strike="noStrike" kern="1200" cap="none" spc="0" normalizeH="0" baseline="0" noProof="0" dirty="0">
                <a:ln>
                  <a:noFill/>
                </a:ln>
                <a:solidFill>
                  <a:srgbClr val="FFFFFF"/>
                </a:solidFill>
                <a:effectLst/>
                <a:uLnTx/>
                <a:uFillTx/>
                <a:latin typeface="+mj-lt"/>
                <a:ea typeface="+mj-ea"/>
                <a:cs typeface="+mj-cs"/>
              </a:rPr>
              <a:t>The NHS COVID-19 Contact Tracing App</a:t>
            </a:r>
            <a:br>
              <a:rPr kumimoji="0" lang="en-US" sz="4400" b="0" i="0" u="none" strike="noStrike" kern="1200" cap="none" spc="0" normalizeH="0" baseline="0" noProof="0" dirty="0">
                <a:ln>
                  <a:noFill/>
                </a:ln>
                <a:solidFill>
                  <a:srgbClr val="FFFFFF"/>
                </a:solidFill>
                <a:effectLst/>
                <a:uLnTx/>
                <a:uFillTx/>
                <a:latin typeface="+mj-lt"/>
                <a:ea typeface="+mj-ea"/>
                <a:cs typeface="+mj-cs"/>
              </a:rPr>
            </a:br>
            <a:r>
              <a:rPr kumimoji="0" lang="en-US" sz="4400" b="0" i="0" u="none" strike="noStrike" kern="1200" cap="none" spc="0" normalizeH="0" baseline="0" noProof="0" dirty="0">
                <a:ln>
                  <a:noFill/>
                </a:ln>
                <a:solidFill>
                  <a:srgbClr val="FFFFFF"/>
                </a:solidFill>
                <a:effectLst/>
                <a:uLnTx/>
                <a:uFillTx/>
                <a:latin typeface="+mj-lt"/>
                <a:ea typeface="+mj-ea"/>
                <a:cs typeface="+mj-cs"/>
              </a:rPr>
              <a:t>Innovation in Digital Public Health</a:t>
            </a:r>
            <a:endParaRPr lang="en-US" sz="4400" kern="1200" dirty="0">
              <a:solidFill>
                <a:srgbClr val="FFFFFF"/>
              </a:solidFill>
              <a:latin typeface="+mj-lt"/>
              <a:ea typeface="+mj-ea"/>
              <a:cs typeface="+mj-cs"/>
            </a:endParaRPr>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Subtitle 2">
            <a:extLst>
              <a:ext uri="{FF2B5EF4-FFF2-40B4-BE49-F238E27FC236}">
                <a16:creationId xmlns:a16="http://schemas.microsoft.com/office/drawing/2014/main" id="{1CF0DE06-0914-CD49-E099-F255829A43F5}"/>
              </a:ext>
            </a:extLst>
          </p:cNvPr>
          <p:cNvSpPr>
            <a:spLocks noGrp="1"/>
          </p:cNvSpPr>
          <p:nvPr>
            <p:ph type="subTitle" idx="1"/>
          </p:nvPr>
        </p:nvSpPr>
        <p:spPr>
          <a:xfrm>
            <a:off x="4447308" y="591344"/>
            <a:ext cx="6906491" cy="5585619"/>
          </a:xfrm>
        </p:spPr>
        <p:txBody>
          <a:bodyPr vert="horz" lIns="91440" tIns="45720" rIns="91440" bIns="45720" rtlCol="0" anchor="ctr">
            <a:normAutofit/>
          </a:bodyPr>
          <a:lstStyle/>
          <a:p>
            <a:pPr indent="-228600" algn="l">
              <a:buFont typeface="Arial" panose="020B0604020202020204" pitchFamily="34" charset="0"/>
              <a:buChar char="•"/>
            </a:pPr>
            <a:r>
              <a:rPr lang="en-US" dirty="0"/>
              <a:t>Viva Voice Presentation</a:t>
            </a:r>
          </a:p>
          <a:p>
            <a:pPr indent="-228600" algn="l">
              <a:buFont typeface="Arial" panose="020B0604020202020204" pitchFamily="34" charset="0"/>
              <a:buChar char="•"/>
            </a:pPr>
            <a:r>
              <a:rPr lang="en-US" dirty="0"/>
              <a:t>Aisha Begum</a:t>
            </a:r>
          </a:p>
          <a:p>
            <a:pPr indent="-228600" algn="l">
              <a:buFont typeface="Arial" panose="020B0604020202020204" pitchFamily="34" charset="0"/>
              <a:buChar char="•"/>
            </a:pPr>
            <a:r>
              <a:rPr lang="en-US" dirty="0"/>
              <a:t>2321254</a:t>
            </a:r>
          </a:p>
          <a:p>
            <a:pPr indent="-228600" algn="l">
              <a:buFont typeface="Arial" panose="020B0604020202020204" pitchFamily="34" charset="0"/>
              <a:buChar char="•"/>
            </a:pPr>
            <a:r>
              <a:rPr lang="en-US" dirty="0"/>
              <a:t>BMHP6026_BIRM</a:t>
            </a:r>
          </a:p>
        </p:txBody>
      </p:sp>
    </p:spTree>
    <p:extLst>
      <p:ext uri="{BB962C8B-B14F-4D97-AF65-F5344CB8AC3E}">
        <p14:creationId xmlns:p14="http://schemas.microsoft.com/office/powerpoint/2010/main" val="27402813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6616D25-B12F-3EDE-1FD1-AAD16EE2F05D}"/>
              </a:ext>
            </a:extLst>
          </p:cNvPr>
          <p:cNvSpPr>
            <a:spLocks noGrp="1"/>
          </p:cNvSpPr>
          <p:nvPr>
            <p:ph type="title"/>
          </p:nvPr>
        </p:nvSpPr>
        <p:spPr>
          <a:xfrm>
            <a:off x="686834" y="1153572"/>
            <a:ext cx="3200400" cy="4461163"/>
          </a:xfrm>
        </p:spPr>
        <p:txBody>
          <a:bodyPr>
            <a:normAutofit/>
          </a:bodyPr>
          <a:lstStyle/>
          <a:p>
            <a:r>
              <a:rPr kumimoji="0" lang="en-GB" b="0" i="0" u="none" strike="noStrike" kern="1200" cap="none" spc="0" normalizeH="0" baseline="0" noProof="0" dirty="0">
                <a:ln>
                  <a:noFill/>
                </a:ln>
                <a:solidFill>
                  <a:srgbClr val="FFFFFF"/>
                </a:solidFill>
                <a:effectLst/>
                <a:uLnTx/>
                <a:uFillTx/>
                <a:latin typeface="Calibri"/>
                <a:ea typeface="+mj-ea"/>
                <a:cs typeface="+mj-cs"/>
              </a:rPr>
              <a:t>Introduction &amp; Context</a:t>
            </a: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0E2357D-BD71-2232-27E1-E8DD1C6E61AA}"/>
              </a:ext>
            </a:extLst>
          </p:cNvPr>
          <p:cNvSpPr>
            <a:spLocks noGrp="1"/>
          </p:cNvSpPr>
          <p:nvPr>
            <p:ph idx="1"/>
          </p:nvPr>
        </p:nvSpPr>
        <p:spPr>
          <a:xfrm>
            <a:off x="4447308" y="591344"/>
            <a:ext cx="6906491" cy="5585619"/>
          </a:xfrm>
        </p:spPr>
        <p:txBody>
          <a:bodyPr anchor="ctr">
            <a:normAutofit/>
          </a:bodyPr>
          <a:lstStyle/>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 Launched in England and Wales on 24 September 2020</a:t>
            </a:r>
          </a:p>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 Part of NHS Test and Trace programme (DHSC, 2020)</a:t>
            </a:r>
          </a:p>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 Designed to reduce COVID-19 transmission using digital contact tracing</a:t>
            </a:r>
          </a:p>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 Developed during rapid digital transformation in UK public health</a:t>
            </a:r>
          </a:p>
          <a:p>
            <a:endParaRPr lang="en-GB" dirty="0"/>
          </a:p>
        </p:txBody>
      </p:sp>
    </p:spTree>
    <p:extLst>
      <p:ext uri="{BB962C8B-B14F-4D97-AF65-F5344CB8AC3E}">
        <p14:creationId xmlns:p14="http://schemas.microsoft.com/office/powerpoint/2010/main" val="22859288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CBB637A-E402-3387-099E-5F79FA74C74F}"/>
              </a:ext>
            </a:extLst>
          </p:cNvPr>
          <p:cNvSpPr>
            <a:spLocks noGrp="1"/>
          </p:cNvSpPr>
          <p:nvPr>
            <p:ph type="title"/>
          </p:nvPr>
        </p:nvSpPr>
        <p:spPr>
          <a:xfrm>
            <a:off x="686834" y="1153572"/>
            <a:ext cx="3200400" cy="4461163"/>
          </a:xfrm>
        </p:spPr>
        <p:txBody>
          <a:bodyPr>
            <a:normAutofit/>
          </a:bodyPr>
          <a:lstStyle/>
          <a:p>
            <a:r>
              <a:rPr kumimoji="0" lang="en-GB" sz="31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Implementation: Where and How</a:t>
            </a:r>
            <a:endParaRPr lang="en-GB" sz="3100" dirty="0">
              <a:solidFill>
                <a:srgbClr val="FFFFFF"/>
              </a:solidFill>
              <a:latin typeface="Arial" panose="020B0604020202020204" pitchFamily="34" charset="0"/>
              <a:cs typeface="Arial" panose="020B0604020202020204" pitchFamily="34"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7FBA603-6E3A-ADE7-56E7-6A2A893FBF77}"/>
              </a:ext>
            </a:extLst>
          </p:cNvPr>
          <p:cNvSpPr>
            <a:spLocks noGrp="1"/>
          </p:cNvSpPr>
          <p:nvPr>
            <p:ph idx="1"/>
          </p:nvPr>
        </p:nvSpPr>
        <p:spPr>
          <a:xfrm>
            <a:off x="4447308" y="591344"/>
            <a:ext cx="6906491" cy="5585619"/>
          </a:xfrm>
        </p:spPr>
        <p:txBody>
          <a:bodyPr anchor="ctr">
            <a:normAutofit/>
          </a:bodyPr>
          <a:lstStyle/>
          <a:p>
            <a:pPr marL="342900" marR="0" lvl="0" indent="-342900" defTabSz="457200" rtl="0" eaLnBrk="1" fontAlgn="auto" latinLnBrk="0" hangingPunct="1">
              <a:spcBef>
                <a:spcPct val="20000"/>
              </a:spcBef>
              <a:spcAft>
                <a:spcPts val="0"/>
              </a:spcAft>
              <a:buClrTx/>
              <a:buSzTx/>
              <a:buFont typeface="Arial"/>
              <a:buChar char="•"/>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It was implemented across England and Wales via App Store &amp; Google Play</a:t>
            </a:r>
          </a:p>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 Integrated with NHS Test and Trace and UKHSA systems</a:t>
            </a:r>
          </a:p>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 Used Bluetooth Low Energy for proximity detection</a:t>
            </a:r>
          </a:p>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 Worked alongside manual contact tracing (UKHSA, 2021)</a:t>
            </a:r>
          </a:p>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 Decommissioned April 2023 after pandemic phase</a:t>
            </a:r>
          </a:p>
          <a:p>
            <a:endParaRPr lang="en-GB" dirty="0"/>
          </a:p>
        </p:txBody>
      </p:sp>
    </p:spTree>
    <p:extLst>
      <p:ext uri="{BB962C8B-B14F-4D97-AF65-F5344CB8AC3E}">
        <p14:creationId xmlns:p14="http://schemas.microsoft.com/office/powerpoint/2010/main" val="17482033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ED21267-9281-5DE3-E666-0B22DB056B90}"/>
              </a:ext>
            </a:extLst>
          </p:cNvPr>
          <p:cNvSpPr>
            <a:spLocks noGrp="1"/>
          </p:cNvSpPr>
          <p:nvPr>
            <p:ph type="title"/>
          </p:nvPr>
        </p:nvSpPr>
        <p:spPr>
          <a:xfrm>
            <a:off x="686834" y="1153572"/>
            <a:ext cx="3200400" cy="4461163"/>
          </a:xfrm>
        </p:spPr>
        <p:txBody>
          <a:bodyPr>
            <a:normAutofit/>
          </a:bodyPr>
          <a:lstStyle/>
          <a:p>
            <a:r>
              <a:rPr kumimoji="0" lang="en-GB"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Focus Areas of Analysis</a:t>
            </a:r>
            <a:endParaRPr lang="en-GB" dirty="0">
              <a:solidFill>
                <a:srgbClr val="FFFFFF"/>
              </a:solidFill>
              <a:latin typeface="Arial" panose="020B0604020202020204" pitchFamily="34" charset="0"/>
              <a:cs typeface="Arial" panose="020B0604020202020204" pitchFamily="34"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64BE52A-E17A-1017-1D05-B82ACD7B81D2}"/>
              </a:ext>
            </a:extLst>
          </p:cNvPr>
          <p:cNvSpPr>
            <a:spLocks noGrp="1"/>
          </p:cNvSpPr>
          <p:nvPr>
            <p:ph idx="1"/>
          </p:nvPr>
        </p:nvSpPr>
        <p:spPr>
          <a:xfrm>
            <a:off x="4447308" y="591344"/>
            <a:ext cx="6906491" cy="5585619"/>
          </a:xfrm>
        </p:spPr>
        <p:txBody>
          <a:bodyPr anchor="ctr">
            <a:normAutofit/>
          </a:bodyPr>
          <a:lstStyle/>
          <a:p>
            <a:pPr marL="342900" marR="0" lvl="0" indent="-342900" defTabSz="457200" rtl="0" eaLnBrk="1" fontAlgn="auto" latinLnBrk="0" hangingPunct="1">
              <a:spcBef>
                <a:spcPct val="20000"/>
              </a:spcBef>
              <a:spcAft>
                <a:spcPts val="0"/>
              </a:spcAft>
              <a:buClrTx/>
              <a:buSzTx/>
              <a:buFont typeface="Arial"/>
              <a:buChar char="•"/>
              <a:tabLst/>
              <a:defRPr/>
            </a:pPr>
            <a:r>
              <a:rPr kumimoji="0" lang="en-GB" b="0" i="0" u="none" strike="noStrike" kern="1200" cap="none" spc="0" normalizeH="0" baseline="0" noProof="0" dirty="0">
                <a:ln>
                  <a:noFill/>
                </a:ln>
                <a:effectLst/>
                <a:uLnTx/>
                <a:uFillTx/>
                <a:latin typeface="Calibri"/>
                <a:ea typeface="+mn-ea"/>
                <a:cs typeface="+mn-cs"/>
              </a:rPr>
              <a:t>1. Workforce Impact</a:t>
            </a:r>
          </a:p>
          <a:p>
            <a:pPr marL="342900" marR="0" lvl="0" indent="-342900" defTabSz="457200" rtl="0" eaLnBrk="1" fontAlgn="auto" latinLnBrk="0" hangingPunct="1">
              <a:spcBef>
                <a:spcPct val="20000"/>
              </a:spcBef>
              <a:spcAft>
                <a:spcPts val="0"/>
              </a:spcAft>
              <a:buClrTx/>
              <a:buSzTx/>
              <a:buFont typeface="Arial"/>
              <a:buChar char="•"/>
              <a:tabLst/>
              <a:defRPr/>
            </a:pPr>
            <a:r>
              <a:rPr kumimoji="0" lang="en-GB" b="0" i="0" u="none" strike="noStrike" kern="1200" cap="none" spc="0" normalizeH="0" baseline="0" noProof="0" dirty="0">
                <a:ln>
                  <a:noFill/>
                </a:ln>
                <a:effectLst/>
                <a:uLnTx/>
                <a:uFillTx/>
                <a:latin typeface="Calibri"/>
                <a:ea typeface="+mn-ea"/>
                <a:cs typeface="+mn-cs"/>
              </a:rPr>
              <a:t>2. Patients / Service Users</a:t>
            </a:r>
          </a:p>
          <a:p>
            <a:pPr marL="342900" marR="0" lvl="0" indent="-342900" defTabSz="457200" rtl="0" eaLnBrk="1" fontAlgn="auto" latinLnBrk="0" hangingPunct="1">
              <a:spcBef>
                <a:spcPct val="20000"/>
              </a:spcBef>
              <a:spcAft>
                <a:spcPts val="0"/>
              </a:spcAft>
              <a:buClrTx/>
              <a:buSzTx/>
              <a:buFont typeface="Arial"/>
              <a:buChar char="•"/>
              <a:tabLst/>
              <a:defRPr/>
            </a:pPr>
            <a:r>
              <a:rPr kumimoji="0" lang="en-GB" b="0" i="0" u="none" strike="noStrike" kern="1200" cap="none" spc="0" normalizeH="0" baseline="0" noProof="0" dirty="0">
                <a:ln>
                  <a:noFill/>
                </a:ln>
                <a:effectLst/>
                <a:uLnTx/>
                <a:uFillTx/>
                <a:latin typeface="Calibri"/>
                <a:ea typeface="+mn-ea"/>
                <a:cs typeface="+mn-cs"/>
              </a:rPr>
              <a:t>3. Organisational &amp; Policy Impact</a:t>
            </a:r>
          </a:p>
          <a:p>
            <a:pPr marL="342900" marR="0" lvl="0" indent="-342900" defTabSz="457200" rtl="0" eaLnBrk="1" fontAlgn="auto" latinLnBrk="0" hangingPunct="1">
              <a:spcBef>
                <a:spcPct val="20000"/>
              </a:spcBef>
              <a:spcAft>
                <a:spcPts val="0"/>
              </a:spcAft>
              <a:buClrTx/>
              <a:buSzTx/>
              <a:buFont typeface="Arial"/>
              <a:buChar char="•"/>
              <a:tabLst/>
              <a:defRPr/>
            </a:pPr>
            <a:r>
              <a:rPr kumimoji="0" lang="en-GB" b="0" i="0" u="none" strike="noStrike" kern="1200" cap="none" spc="0" normalizeH="0" baseline="0" noProof="0" dirty="0">
                <a:ln>
                  <a:noFill/>
                </a:ln>
                <a:effectLst/>
                <a:uLnTx/>
                <a:uFillTx/>
                <a:latin typeface="Calibri"/>
                <a:ea typeface="+mn-ea"/>
                <a:cs typeface="+mn-cs"/>
              </a:rPr>
              <a:t>Critical evaluation of benefits and limitations</a:t>
            </a:r>
          </a:p>
          <a:p>
            <a:endParaRPr lang="en-GB" dirty="0"/>
          </a:p>
        </p:txBody>
      </p:sp>
    </p:spTree>
    <p:extLst>
      <p:ext uri="{BB962C8B-B14F-4D97-AF65-F5344CB8AC3E}">
        <p14:creationId xmlns:p14="http://schemas.microsoft.com/office/powerpoint/2010/main" val="33317204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C1E54E-61A3-1027-A7A7-0FD37EFB9214}"/>
              </a:ext>
            </a:extLst>
          </p:cNvPr>
          <p:cNvSpPr>
            <a:spLocks noGrp="1"/>
          </p:cNvSpPr>
          <p:nvPr>
            <p:ph type="title"/>
          </p:nvPr>
        </p:nvSpPr>
        <p:spPr>
          <a:xfrm>
            <a:off x="686834" y="1153572"/>
            <a:ext cx="3200400" cy="4461163"/>
          </a:xfrm>
        </p:spPr>
        <p:txBody>
          <a:bodyPr>
            <a:normAutofit/>
          </a:bodyPr>
          <a:lstStyle/>
          <a:p>
            <a:r>
              <a:rPr kumimoji="0" lang="en-GB"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Impact on Workforce</a:t>
            </a:r>
            <a:endParaRPr lang="en-GB" dirty="0">
              <a:solidFill>
                <a:srgbClr val="FFFFFF"/>
              </a:solidFill>
              <a:latin typeface="Arial" panose="020B0604020202020204" pitchFamily="34" charset="0"/>
              <a:cs typeface="Arial" panose="020B0604020202020204" pitchFamily="34"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0DC6E80-8520-FFF7-358D-04F5B4943749}"/>
              </a:ext>
            </a:extLst>
          </p:cNvPr>
          <p:cNvSpPr>
            <a:spLocks noGrp="1"/>
          </p:cNvSpPr>
          <p:nvPr>
            <p:ph idx="1"/>
          </p:nvPr>
        </p:nvSpPr>
        <p:spPr>
          <a:xfrm>
            <a:off x="4447308" y="591344"/>
            <a:ext cx="6906491" cy="5585619"/>
          </a:xfrm>
        </p:spPr>
        <p:txBody>
          <a:bodyPr anchor="ctr">
            <a:normAutofit/>
          </a:bodyPr>
          <a:lstStyle/>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Calibri"/>
                <a:ea typeface="+mn-ea"/>
                <a:cs typeface="+mn-cs"/>
              </a:rPr>
              <a:t>• </a:t>
            </a: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Reduced manual tracing burden (Wymant et al., 2021)</a:t>
            </a:r>
          </a:p>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 Faster identification of exposure chains</a:t>
            </a:r>
          </a:p>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 Supported data-driven decision making</a:t>
            </a:r>
          </a:p>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 Challenges: isolation alerts causing staff shortages</a:t>
            </a:r>
          </a:p>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 Increased reliance on digital infrastructure</a:t>
            </a:r>
          </a:p>
          <a:p>
            <a:endParaRPr lang="en-GB" dirty="0"/>
          </a:p>
        </p:txBody>
      </p:sp>
    </p:spTree>
    <p:extLst>
      <p:ext uri="{BB962C8B-B14F-4D97-AF65-F5344CB8AC3E}">
        <p14:creationId xmlns:p14="http://schemas.microsoft.com/office/powerpoint/2010/main" val="24189233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32AEC1A-C827-4BFD-F19B-0B1E229C2DBB}"/>
              </a:ext>
            </a:extLst>
          </p:cNvPr>
          <p:cNvSpPr>
            <a:spLocks noGrp="1"/>
          </p:cNvSpPr>
          <p:nvPr>
            <p:ph type="title"/>
          </p:nvPr>
        </p:nvSpPr>
        <p:spPr>
          <a:xfrm>
            <a:off x="686834" y="1153572"/>
            <a:ext cx="3200400" cy="4461163"/>
          </a:xfrm>
        </p:spPr>
        <p:txBody>
          <a:bodyPr>
            <a:normAutofit/>
          </a:bodyPr>
          <a:lstStyle/>
          <a:p>
            <a:r>
              <a:rPr kumimoji="0" lang="en-GB"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Impact on Patients / Service Users</a:t>
            </a:r>
            <a:endParaRPr lang="en-GB" dirty="0">
              <a:solidFill>
                <a:srgbClr val="FFFFFF"/>
              </a:solidFill>
              <a:latin typeface="Arial" panose="020B0604020202020204" pitchFamily="34" charset="0"/>
              <a:cs typeface="Arial" panose="020B0604020202020204" pitchFamily="34"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345D483-43E7-3C2C-E4F4-E6C1D4941349}"/>
              </a:ext>
            </a:extLst>
          </p:cNvPr>
          <p:cNvSpPr>
            <a:spLocks noGrp="1"/>
          </p:cNvSpPr>
          <p:nvPr>
            <p:ph idx="1"/>
          </p:nvPr>
        </p:nvSpPr>
        <p:spPr>
          <a:xfrm>
            <a:off x="4447308" y="591344"/>
            <a:ext cx="6906491" cy="5585619"/>
          </a:xfrm>
        </p:spPr>
        <p:txBody>
          <a:bodyPr anchor="ctr">
            <a:normAutofit/>
          </a:bodyPr>
          <a:lstStyle/>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 Enabled rapid anonymous exposure notifications (Wymant et al., 2021)</a:t>
            </a:r>
          </a:p>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 Empowered self-isolation decisions</a:t>
            </a:r>
          </a:p>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 &gt;10 million downloads early phase (University of Oxford, 2023)</a:t>
            </a:r>
          </a:p>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 Barriers: digital exclusion &amp; mistrust (Williams et al., 2022)</a:t>
            </a:r>
          </a:p>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 Psychological impact of exposure alerts</a:t>
            </a:r>
          </a:p>
          <a:p>
            <a:endParaRPr lang="en-GB" dirty="0"/>
          </a:p>
        </p:txBody>
      </p:sp>
    </p:spTree>
    <p:extLst>
      <p:ext uri="{BB962C8B-B14F-4D97-AF65-F5344CB8AC3E}">
        <p14:creationId xmlns:p14="http://schemas.microsoft.com/office/powerpoint/2010/main" val="19947187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EEC2B65-9367-9EB5-7DDD-3CE29B267E82}"/>
              </a:ext>
            </a:extLst>
          </p:cNvPr>
          <p:cNvSpPr>
            <a:spLocks noGrp="1"/>
          </p:cNvSpPr>
          <p:nvPr>
            <p:ph type="title"/>
          </p:nvPr>
        </p:nvSpPr>
        <p:spPr>
          <a:xfrm>
            <a:off x="686834" y="1153572"/>
            <a:ext cx="3200400" cy="4461163"/>
          </a:xfrm>
        </p:spPr>
        <p:txBody>
          <a:bodyPr>
            <a:normAutofit/>
          </a:bodyPr>
          <a:lstStyle/>
          <a:p>
            <a:r>
              <a:rPr kumimoji="0" lang="en-GB" sz="37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Evidence of Effectiveness</a:t>
            </a:r>
            <a:endParaRPr lang="en-GB" sz="3700" dirty="0">
              <a:solidFill>
                <a:srgbClr val="FFFFFF"/>
              </a:solidFill>
              <a:latin typeface="Arial" panose="020B0604020202020204" pitchFamily="34" charset="0"/>
              <a:cs typeface="Arial" panose="020B0604020202020204" pitchFamily="34"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BED183E-D47B-BB16-2305-1C3B89BAE29A}"/>
              </a:ext>
            </a:extLst>
          </p:cNvPr>
          <p:cNvSpPr>
            <a:spLocks noGrp="1"/>
          </p:cNvSpPr>
          <p:nvPr>
            <p:ph idx="1"/>
          </p:nvPr>
        </p:nvSpPr>
        <p:spPr>
          <a:xfrm>
            <a:off x="4447308" y="591344"/>
            <a:ext cx="6906491" cy="5585619"/>
          </a:xfrm>
        </p:spPr>
        <p:txBody>
          <a:bodyPr anchor="ctr">
            <a:normAutofit/>
          </a:bodyPr>
          <a:lstStyle/>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Calibri"/>
                <a:ea typeface="+mn-ea"/>
                <a:cs typeface="+mn-cs"/>
              </a:rPr>
              <a:t>• </a:t>
            </a: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Estimated 1 million cases averted (Wymant et al., 2021)</a:t>
            </a:r>
          </a:p>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 Approx. 10,000 deaths prevented first year (University of Oxford, 2023)</a:t>
            </a:r>
          </a:p>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 Effectiveness linked to high uptake rates</a:t>
            </a:r>
          </a:p>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 Reduced impact when compliance declined</a:t>
            </a:r>
          </a:p>
          <a:p>
            <a:endParaRPr lang="en-GB" dirty="0"/>
          </a:p>
        </p:txBody>
      </p:sp>
    </p:spTree>
    <p:extLst>
      <p:ext uri="{BB962C8B-B14F-4D97-AF65-F5344CB8AC3E}">
        <p14:creationId xmlns:p14="http://schemas.microsoft.com/office/powerpoint/2010/main" val="7052719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DEB5667-674A-B20D-1BB8-0BD599636A9B}"/>
              </a:ext>
            </a:extLst>
          </p:cNvPr>
          <p:cNvSpPr>
            <a:spLocks noGrp="1"/>
          </p:cNvSpPr>
          <p:nvPr>
            <p:ph type="title"/>
          </p:nvPr>
        </p:nvSpPr>
        <p:spPr>
          <a:xfrm>
            <a:off x="686834" y="1153572"/>
            <a:ext cx="3200400" cy="4461163"/>
          </a:xfrm>
        </p:spPr>
        <p:txBody>
          <a:bodyPr>
            <a:normAutofit/>
          </a:bodyPr>
          <a:lstStyle/>
          <a:p>
            <a:r>
              <a:rPr kumimoji="0" lang="en-GB"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Critical Evaluation</a:t>
            </a:r>
            <a:endParaRPr lang="en-GB" dirty="0">
              <a:solidFill>
                <a:srgbClr val="FFFFFF"/>
              </a:solidFill>
              <a:latin typeface="Arial" panose="020B0604020202020204" pitchFamily="34" charset="0"/>
              <a:cs typeface="Arial" panose="020B0604020202020204" pitchFamily="34"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20C1FF9-4D28-DAE5-6065-404D160F2112}"/>
              </a:ext>
            </a:extLst>
          </p:cNvPr>
          <p:cNvSpPr>
            <a:spLocks noGrp="1"/>
          </p:cNvSpPr>
          <p:nvPr>
            <p:ph idx="1"/>
          </p:nvPr>
        </p:nvSpPr>
        <p:spPr>
          <a:xfrm>
            <a:off x="4447308" y="591344"/>
            <a:ext cx="6906491" cy="5585619"/>
          </a:xfrm>
        </p:spPr>
        <p:txBody>
          <a:bodyPr anchor="ctr">
            <a:normAutofit/>
          </a:bodyPr>
          <a:lstStyle/>
          <a:p>
            <a:pPr marL="342900" marR="0" lvl="0" indent="-342900" defTabSz="457200" rtl="0" eaLnBrk="1" fontAlgn="auto" latinLnBrk="0" hangingPunct="1">
              <a:spcBef>
                <a:spcPct val="20000"/>
              </a:spcBef>
              <a:spcAft>
                <a:spcPts val="0"/>
              </a:spcAft>
              <a:buClrTx/>
              <a:buSzTx/>
              <a:buFont typeface="Arial"/>
              <a:buChar char="•"/>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Strengths:</a:t>
            </a:r>
          </a:p>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 Rapid scalable innovation</a:t>
            </a:r>
          </a:p>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 Privacy-preserving decentralised model</a:t>
            </a:r>
          </a:p>
          <a:p>
            <a:pPr marL="0" lvl="0" indent="0" defTabSz="457200">
              <a:spcBef>
                <a:spcPct val="20000"/>
              </a:spcBef>
              <a:buNone/>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 Integrated into national public health response </a:t>
            </a:r>
            <a:r>
              <a:rPr lang="en-GB" dirty="0"/>
              <a:t>(Dowthwaite et al., 2021).</a:t>
            </a:r>
            <a:endPar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342900" marR="0" lvl="0" indent="-342900" defTabSz="457200" rtl="0" eaLnBrk="1" fontAlgn="auto" latinLnBrk="0" hangingPunct="1">
              <a:spcBef>
                <a:spcPct val="20000"/>
              </a:spcBef>
              <a:spcAft>
                <a:spcPts val="0"/>
              </a:spcAft>
              <a:buClrTx/>
              <a:buSzTx/>
              <a:buFont typeface="Arial"/>
              <a:buChar char="•"/>
              <a:tabLst/>
              <a:defRPr/>
            </a:pPr>
            <a:endPar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342900" marR="0" lvl="0" indent="-342900" defTabSz="457200" rtl="0" eaLnBrk="1" fontAlgn="auto" latinLnBrk="0" hangingPunct="1">
              <a:spcBef>
                <a:spcPct val="20000"/>
              </a:spcBef>
              <a:spcAft>
                <a:spcPts val="0"/>
              </a:spcAft>
              <a:buClrTx/>
              <a:buSzTx/>
              <a:buFont typeface="Arial"/>
              <a:buChar char="•"/>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Limitations:</a:t>
            </a:r>
          </a:p>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 Digital inequality (Williams et al., 2022)</a:t>
            </a:r>
          </a:p>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 Technical issues in early rollout</a:t>
            </a:r>
          </a:p>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 Ethical debates around surveillance</a:t>
            </a:r>
          </a:p>
          <a:p>
            <a:endParaRPr lang="en-GB" dirty="0"/>
          </a:p>
        </p:txBody>
      </p:sp>
    </p:spTree>
    <p:extLst>
      <p:ext uri="{BB962C8B-B14F-4D97-AF65-F5344CB8AC3E}">
        <p14:creationId xmlns:p14="http://schemas.microsoft.com/office/powerpoint/2010/main" val="42209733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B6AE66-DA57-A202-FED2-5470B2960301}"/>
              </a:ext>
            </a:extLst>
          </p:cNvPr>
          <p:cNvSpPr>
            <a:spLocks noGrp="1"/>
          </p:cNvSpPr>
          <p:nvPr>
            <p:ph type="title"/>
          </p:nvPr>
        </p:nvSpPr>
        <p:spPr>
          <a:xfrm>
            <a:off x="686834" y="1153572"/>
            <a:ext cx="3200400" cy="4461163"/>
          </a:xfrm>
        </p:spPr>
        <p:txBody>
          <a:bodyPr>
            <a:normAutofit/>
          </a:bodyPr>
          <a:lstStyle/>
          <a:p>
            <a:r>
              <a:rPr kumimoji="0" lang="en-GB"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Real-World Impact on Health &amp; Social Care</a:t>
            </a:r>
            <a:endParaRPr lang="en-GB" dirty="0">
              <a:solidFill>
                <a:srgbClr val="FFFFFF"/>
              </a:solidFill>
              <a:latin typeface="Arial" panose="020B0604020202020204" pitchFamily="34" charset="0"/>
              <a:cs typeface="Arial" panose="020B0604020202020204" pitchFamily="34"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FF369BB-5A3D-92ED-8AE1-C40959CAA33F}"/>
              </a:ext>
            </a:extLst>
          </p:cNvPr>
          <p:cNvSpPr>
            <a:spLocks noGrp="1"/>
          </p:cNvSpPr>
          <p:nvPr>
            <p:ph idx="1"/>
          </p:nvPr>
        </p:nvSpPr>
        <p:spPr>
          <a:xfrm>
            <a:off x="4447308" y="591344"/>
            <a:ext cx="6906491" cy="5585619"/>
          </a:xfrm>
        </p:spPr>
        <p:txBody>
          <a:bodyPr anchor="ctr">
            <a:normAutofit/>
          </a:bodyPr>
          <a:lstStyle/>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Calibri"/>
                <a:ea typeface="+mn-ea"/>
                <a:cs typeface="+mn-cs"/>
              </a:rPr>
              <a:t>• </a:t>
            </a: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Accelerated digital health adoption across NHS</a:t>
            </a:r>
          </a:p>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 Strengthened public health data systems</a:t>
            </a:r>
          </a:p>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 Highlighted need for digital inclusion strategies</a:t>
            </a:r>
          </a:p>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 Informed preparedness planning for future pandemics</a:t>
            </a:r>
          </a:p>
          <a:p>
            <a:pPr defTabSz="457200">
              <a:spcBef>
                <a:spcPct val="20000"/>
              </a:spcBef>
              <a:defRPr/>
            </a:pPr>
            <a:r>
              <a:rPr lang="en-GB" dirty="0"/>
              <a:t>Research estimated the app </a:t>
            </a:r>
            <a:r>
              <a:rPr lang="en-GB" b="1" dirty="0"/>
              <a:t>prevented around 1 million infections and almost 10,000 deaths</a:t>
            </a:r>
            <a:r>
              <a:rPr lang="en-GB" dirty="0"/>
              <a:t> in its first year (Fraser et al., 2023).</a:t>
            </a:r>
          </a:p>
          <a:p>
            <a:pPr defTabSz="457200">
              <a:spcBef>
                <a:spcPct val="20000"/>
              </a:spcBef>
              <a:defRPr/>
            </a:pPr>
            <a:endPar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0" defTabSz="457200" rtl="0" eaLnBrk="1" fontAlgn="auto" latinLnBrk="0" hangingPunct="1">
              <a:spcBef>
                <a:spcPct val="20000"/>
              </a:spcBef>
              <a:spcAft>
                <a:spcPts val="0"/>
              </a:spcAft>
              <a:buClrTx/>
              <a:buSzTx/>
              <a:buNone/>
              <a:tabLst/>
              <a:defRPr/>
            </a:pPr>
            <a:endPar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8598378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FA9505-9F98-26B1-0DEC-41BE29B751A4}"/>
              </a:ext>
            </a:extLst>
          </p:cNvPr>
          <p:cNvSpPr>
            <a:spLocks noGrp="1"/>
          </p:cNvSpPr>
          <p:nvPr>
            <p:ph type="title"/>
          </p:nvPr>
        </p:nvSpPr>
        <p:spPr>
          <a:xfrm>
            <a:off x="686834" y="1153572"/>
            <a:ext cx="3200400" cy="4461163"/>
          </a:xfrm>
        </p:spPr>
        <p:txBody>
          <a:bodyPr>
            <a:normAutofit/>
          </a:bodyPr>
          <a:lstStyle/>
          <a:p>
            <a:r>
              <a:rPr kumimoji="0" lang="en-GB" sz="3100" b="0" i="0" u="none" strike="noStrike" kern="1200" cap="none" spc="0" normalizeH="0" baseline="0" noProof="0" dirty="0">
                <a:ln>
                  <a:noFill/>
                </a:ln>
                <a:solidFill>
                  <a:srgbClr val="FFFFFF"/>
                </a:solidFill>
                <a:effectLst/>
                <a:uLnTx/>
                <a:uFillTx/>
                <a:latin typeface="Calibri"/>
                <a:ea typeface="+mj-ea"/>
                <a:cs typeface="+mj-cs"/>
              </a:rPr>
              <a:t>Recommendations for Health Managers</a:t>
            </a:r>
            <a:endParaRPr lang="en-GB" sz="31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F009905-D30E-FE7A-8C35-19772436EB4D}"/>
              </a:ext>
            </a:extLst>
          </p:cNvPr>
          <p:cNvSpPr>
            <a:spLocks noGrp="1"/>
          </p:cNvSpPr>
          <p:nvPr>
            <p:ph idx="1"/>
          </p:nvPr>
        </p:nvSpPr>
        <p:spPr>
          <a:xfrm>
            <a:off x="4447308" y="591344"/>
            <a:ext cx="6906491" cy="5585619"/>
          </a:xfrm>
        </p:spPr>
        <p:txBody>
          <a:bodyPr anchor="ctr">
            <a:normAutofit/>
          </a:bodyPr>
          <a:lstStyle/>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Calibri"/>
                <a:ea typeface="+mn-ea"/>
                <a:cs typeface="+mn-cs"/>
              </a:rPr>
              <a:t>• </a:t>
            </a: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Invest in digital inclusion programmes</a:t>
            </a:r>
          </a:p>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 Combine digital tools with traditional tracing</a:t>
            </a:r>
          </a:p>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 Strengthen public trust through transparency</a:t>
            </a:r>
          </a:p>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Arial" panose="020B0604020202020204" pitchFamily="34" charset="0"/>
                <a:cs typeface="Arial" panose="020B0604020202020204" pitchFamily="34" charset="0"/>
              </a:rPr>
              <a:t>• Embed evaluation frameworks in future innovations</a:t>
            </a:r>
          </a:p>
          <a:p>
            <a:endParaRPr lang="en-GB" dirty="0"/>
          </a:p>
        </p:txBody>
      </p:sp>
    </p:spTree>
    <p:extLst>
      <p:ext uri="{BB962C8B-B14F-4D97-AF65-F5344CB8AC3E}">
        <p14:creationId xmlns:p14="http://schemas.microsoft.com/office/powerpoint/2010/main" val="29359568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08DFABA-FF0E-84A0-570B-262C3C9425E6}"/>
              </a:ext>
            </a:extLst>
          </p:cNvPr>
          <p:cNvSpPr>
            <a:spLocks noGrp="1"/>
          </p:cNvSpPr>
          <p:nvPr>
            <p:ph type="title"/>
          </p:nvPr>
        </p:nvSpPr>
        <p:spPr>
          <a:xfrm>
            <a:off x="686834" y="1153572"/>
            <a:ext cx="3200400" cy="4461163"/>
          </a:xfrm>
        </p:spPr>
        <p:txBody>
          <a:bodyPr>
            <a:normAutofit/>
          </a:bodyPr>
          <a:lstStyle/>
          <a:p>
            <a:r>
              <a:rPr kumimoji="0" lang="en-GB"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Audience Questions (5 Minutes)</a:t>
            </a:r>
            <a:endParaRPr lang="en-GB" dirty="0">
              <a:solidFill>
                <a:srgbClr val="FFFFFF"/>
              </a:solidFill>
              <a:latin typeface="Arial" panose="020B0604020202020204" pitchFamily="34" charset="0"/>
              <a:cs typeface="Arial" panose="020B0604020202020204" pitchFamily="34"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D061E8D-6DD8-4D88-5C91-CE59348520BC}"/>
              </a:ext>
            </a:extLst>
          </p:cNvPr>
          <p:cNvSpPr>
            <a:spLocks noGrp="1"/>
          </p:cNvSpPr>
          <p:nvPr>
            <p:ph idx="1"/>
          </p:nvPr>
        </p:nvSpPr>
        <p:spPr>
          <a:xfrm>
            <a:off x="4447308" y="591344"/>
            <a:ext cx="6906491" cy="5585619"/>
          </a:xfrm>
        </p:spPr>
        <p:txBody>
          <a:bodyPr anchor="ctr">
            <a:normAutofit/>
          </a:bodyPr>
          <a:lstStyle/>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Calibri"/>
                <a:ea typeface="+mn-ea"/>
                <a:cs typeface="+mn-cs"/>
              </a:rPr>
              <a:t>• Was the app cost‑effective?</a:t>
            </a:r>
          </a:p>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Calibri"/>
                <a:ea typeface="+mn-ea"/>
                <a:cs typeface="+mn-cs"/>
              </a:rPr>
              <a:t>• What factors limited uptake?</a:t>
            </a:r>
          </a:p>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Calibri"/>
                <a:ea typeface="+mn-ea"/>
                <a:cs typeface="+mn-cs"/>
              </a:rPr>
              <a:t>• Could similar apps be used in future pandemics?</a:t>
            </a:r>
          </a:p>
          <a:p>
            <a:pPr marL="0" marR="0" lvl="0" indent="0" defTabSz="457200" rtl="0" eaLnBrk="1" fontAlgn="auto" latinLnBrk="0" hangingPunct="1">
              <a:spcBef>
                <a:spcPct val="20000"/>
              </a:spcBef>
              <a:spcAft>
                <a:spcPts val="0"/>
              </a:spcAft>
              <a:buClrTx/>
              <a:buSzTx/>
              <a:buNone/>
              <a:tabLst/>
              <a:defRPr/>
            </a:pPr>
            <a:r>
              <a:rPr kumimoji="0" lang="en-GB" b="0" i="0" u="none" strike="noStrike" kern="1200" cap="none" spc="0" normalizeH="0" baseline="0" noProof="0" dirty="0">
                <a:ln>
                  <a:noFill/>
                </a:ln>
                <a:effectLst/>
                <a:uLnTx/>
                <a:uFillTx/>
                <a:latin typeface="Calibri"/>
                <a:ea typeface="+mn-ea"/>
                <a:cs typeface="+mn-cs"/>
              </a:rPr>
              <a:t>• How can digital inequality be reduced?</a:t>
            </a:r>
          </a:p>
          <a:p>
            <a:pPr marL="0" marR="0" lvl="0" indent="0" defTabSz="457200" rtl="0" eaLnBrk="1" fontAlgn="auto" latinLnBrk="0" hangingPunct="1">
              <a:spcBef>
                <a:spcPct val="20000"/>
              </a:spcBef>
              <a:spcAft>
                <a:spcPts val="0"/>
              </a:spcAft>
              <a:buClrTx/>
              <a:buSzTx/>
              <a:buNone/>
              <a:tabLst/>
              <a:defRPr/>
            </a:pPr>
            <a:endParaRPr lang="en-GB" dirty="0"/>
          </a:p>
        </p:txBody>
      </p:sp>
    </p:spTree>
    <p:extLst>
      <p:ext uri="{BB962C8B-B14F-4D97-AF65-F5344CB8AC3E}">
        <p14:creationId xmlns:p14="http://schemas.microsoft.com/office/powerpoint/2010/main" val="24551774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6277413-55B7-CF75-288F-E44AD486FC88}"/>
              </a:ext>
            </a:extLst>
          </p:cNvPr>
          <p:cNvSpPr>
            <a:spLocks noGrp="1"/>
          </p:cNvSpPr>
          <p:nvPr>
            <p:ph type="title"/>
          </p:nvPr>
        </p:nvSpPr>
        <p:spPr>
          <a:xfrm>
            <a:off x="686834" y="1153572"/>
            <a:ext cx="3200400" cy="4461163"/>
          </a:xfrm>
        </p:spPr>
        <p:txBody>
          <a:bodyPr>
            <a:normAutofit/>
          </a:bodyPr>
          <a:lstStyle/>
          <a:p>
            <a:r>
              <a:rPr kumimoji="0" lang="en-GB" b="0" i="0" u="none" strike="noStrike" kern="1200" cap="none" spc="0" normalizeH="0" baseline="0" noProof="0" dirty="0">
                <a:ln>
                  <a:noFill/>
                </a:ln>
                <a:solidFill>
                  <a:srgbClr val="FFFFFF"/>
                </a:solidFill>
                <a:effectLst/>
                <a:uLnTx/>
                <a:uFillTx/>
                <a:latin typeface="Calibri"/>
                <a:ea typeface="+mj-ea"/>
                <a:cs typeface="+mj-cs"/>
              </a:rPr>
              <a:t>References</a:t>
            </a: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1F11D6C-4413-54AC-B704-A9D1F1218042}"/>
              </a:ext>
            </a:extLst>
          </p:cNvPr>
          <p:cNvSpPr>
            <a:spLocks noGrp="1"/>
          </p:cNvSpPr>
          <p:nvPr>
            <p:ph idx="1"/>
          </p:nvPr>
        </p:nvSpPr>
        <p:spPr>
          <a:xfrm>
            <a:off x="4447308" y="591344"/>
            <a:ext cx="6906491" cy="5585619"/>
          </a:xfrm>
        </p:spPr>
        <p:txBody>
          <a:bodyPr anchor="ctr">
            <a:normAutofit/>
          </a:bodyPr>
          <a:lstStyle/>
          <a:p>
            <a:pPr marL="342900" lvl="0" indent="-342900" defTabSz="457200">
              <a:spcBef>
                <a:spcPct val="20000"/>
              </a:spcBef>
              <a:buFont typeface="Arial"/>
              <a:buChar char="•"/>
              <a:defRPr/>
            </a:pPr>
            <a:r>
              <a:rPr lang="en-GB" sz="1500" dirty="0"/>
              <a:t>Department of Health and Social Care (2020) </a:t>
            </a:r>
            <a:r>
              <a:rPr lang="en-GB" sz="1500" i="1" dirty="0"/>
              <a:t>NHS COVID-19 App</a:t>
            </a:r>
            <a:r>
              <a:rPr lang="en-GB" sz="1500" dirty="0"/>
              <a:t>. Available at: </a:t>
            </a:r>
            <a:r>
              <a:rPr lang="en-GB" sz="1500" dirty="0">
                <a:hlinkClick r:id="rId2"/>
              </a:rPr>
              <a:t>https://www.gov.uk</a:t>
            </a:r>
            <a:r>
              <a:rPr lang="en-GB" sz="1500" dirty="0"/>
              <a:t> (Accessed: 4 March 2026).</a:t>
            </a:r>
          </a:p>
          <a:p>
            <a:pPr marL="342900" lvl="0" indent="-342900" defTabSz="457200">
              <a:spcBef>
                <a:spcPct val="20000"/>
              </a:spcBef>
              <a:buFont typeface="Arial"/>
              <a:buChar char="•"/>
              <a:defRPr/>
            </a:pPr>
            <a:r>
              <a:rPr lang="en-GB" sz="1500" dirty="0"/>
              <a:t>Department of Health and Social Care (2020)</a:t>
            </a:r>
            <a:br>
              <a:rPr lang="en-GB" sz="1500" dirty="0"/>
            </a:br>
            <a:r>
              <a:rPr lang="en-GB" sz="1500" i="1" dirty="0"/>
              <a:t>NHS COVID-19 app: privacy and contact tracing</a:t>
            </a:r>
            <a:r>
              <a:rPr lang="en-GB" sz="1500" dirty="0"/>
              <a:t>.</a:t>
            </a:r>
            <a:br>
              <a:rPr lang="en-GB" sz="1500" dirty="0"/>
            </a:br>
            <a:r>
              <a:rPr lang="en-GB" sz="1500" dirty="0"/>
              <a:t>Available at:</a:t>
            </a:r>
            <a:br>
              <a:rPr lang="en-GB" sz="1500" dirty="0"/>
            </a:br>
            <a:r>
              <a:rPr lang="en-GB" sz="1500" dirty="0">
                <a:hlinkClick r:id="rId3"/>
              </a:rPr>
              <a:t>https://www.gov.uk/government/publications/nhs-covid-19-app-privacy-information</a:t>
            </a:r>
            <a:br>
              <a:rPr lang="en-GB" sz="1500" dirty="0"/>
            </a:br>
            <a:r>
              <a:rPr lang="en-GB" sz="1500" dirty="0"/>
              <a:t>(Accessed: 5 March 2026)</a:t>
            </a:r>
          </a:p>
          <a:p>
            <a:pPr marL="342900" lvl="0" indent="-342900" defTabSz="457200">
              <a:spcBef>
                <a:spcPct val="20000"/>
              </a:spcBef>
              <a:buFont typeface="Arial"/>
              <a:buChar char="•"/>
              <a:defRPr/>
            </a:pPr>
            <a:r>
              <a:rPr lang="en-GB" sz="1500" dirty="0"/>
              <a:t>Dowthwaite, L., Fischer, J., Perez Vallejos, E., Portillo, V., Nichele, E., Goulden, M. and McAuley, D. (2021)</a:t>
            </a:r>
            <a:br>
              <a:rPr lang="en-GB" sz="1500" dirty="0"/>
            </a:br>
            <a:r>
              <a:rPr lang="en-GB" sz="1500" dirty="0"/>
              <a:t>‘Public adoption of and trust in the NHS COVID-19 contact tracing app in the United Kingdom: Quantitative online survey study’, </a:t>
            </a:r>
            <a:r>
              <a:rPr lang="en-GB" sz="1500" i="1" dirty="0"/>
              <a:t>Journal of Medical Internet Research</a:t>
            </a:r>
            <a:r>
              <a:rPr lang="en-GB" sz="1500" dirty="0"/>
              <a:t>, 23(9), e29085.</a:t>
            </a:r>
            <a:br>
              <a:rPr lang="en-GB" sz="1500" dirty="0"/>
            </a:br>
            <a:r>
              <a:rPr lang="en-GB" sz="1500" dirty="0"/>
              <a:t>Available at: </a:t>
            </a:r>
            <a:r>
              <a:rPr lang="en-GB" sz="1500" dirty="0">
                <a:hlinkClick r:id="rId4"/>
              </a:rPr>
              <a:t>https://www.jmir.org/2021/9/e29085/</a:t>
            </a:r>
            <a:br>
              <a:rPr lang="en-GB" sz="1500" dirty="0"/>
            </a:br>
            <a:r>
              <a:rPr lang="en-GB" sz="1500" dirty="0"/>
              <a:t>(Accessed: 5 March 2026). </a:t>
            </a:r>
          </a:p>
          <a:p>
            <a:pPr marL="342900" lvl="0" indent="-342900" defTabSz="457200">
              <a:spcBef>
                <a:spcPct val="20000"/>
              </a:spcBef>
              <a:buFont typeface="Arial"/>
              <a:buChar char="•"/>
              <a:defRPr/>
            </a:pPr>
            <a:r>
              <a:rPr lang="en-GB" sz="1500" dirty="0"/>
              <a:t>Fraser, C., Kendall, M., Wymant, C. et al. (2023)</a:t>
            </a:r>
            <a:br>
              <a:rPr lang="en-GB" sz="1500" dirty="0"/>
            </a:br>
            <a:r>
              <a:rPr lang="en-GB" sz="1500" dirty="0"/>
              <a:t>‘The epidemiological impact of the NHS COVID-19 app’, </a:t>
            </a:r>
            <a:r>
              <a:rPr lang="en-GB" sz="1500" i="1" dirty="0"/>
              <a:t>Nature Communications</a:t>
            </a:r>
            <a:r>
              <a:rPr lang="en-GB" sz="1500" dirty="0"/>
              <a:t>.</a:t>
            </a:r>
            <a:br>
              <a:rPr lang="en-GB" sz="1500" dirty="0"/>
            </a:br>
            <a:r>
              <a:rPr lang="en-GB" sz="1500" dirty="0"/>
              <a:t>Available at: </a:t>
            </a:r>
            <a:r>
              <a:rPr lang="en-GB" sz="1500" dirty="0">
                <a:hlinkClick r:id="rId5"/>
              </a:rPr>
              <a:t>https://www.ox.ac.uk/news/2023-02-22-nhs-covid-19-app-saved-estimated-10000-lives-its-first-year-research-finds-0</a:t>
            </a:r>
            <a:br>
              <a:rPr lang="en-GB" sz="1500" dirty="0"/>
            </a:br>
            <a:r>
              <a:rPr lang="en-GB" sz="1500" dirty="0"/>
              <a:t>(Accessed: 5 March 2026). </a:t>
            </a:r>
            <a:endParaRPr kumimoji="0" lang="en-GB" sz="1500" b="0" i="0" u="none" strike="noStrike" kern="1200" cap="none" spc="0" normalizeH="0" baseline="0" noProof="0" dirty="0">
              <a:ln>
                <a:noFill/>
              </a:ln>
              <a:effectLst/>
              <a:uLnTx/>
              <a:uFillTx/>
              <a:latin typeface="Calibri"/>
              <a:ea typeface="+mn-ea"/>
              <a:cs typeface="+mn-cs"/>
            </a:endParaRPr>
          </a:p>
          <a:p>
            <a:endParaRPr lang="en-GB" sz="1500" dirty="0"/>
          </a:p>
        </p:txBody>
      </p:sp>
    </p:spTree>
    <p:extLst>
      <p:ext uri="{BB962C8B-B14F-4D97-AF65-F5344CB8AC3E}">
        <p14:creationId xmlns:p14="http://schemas.microsoft.com/office/powerpoint/2010/main" val="3771712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6C98498-CCF1-D1B5-C4C0-C828798C63BC}"/>
              </a:ext>
            </a:extLst>
          </p:cNvPr>
          <p:cNvSpPr>
            <a:spLocks noGrp="1"/>
          </p:cNvSpPr>
          <p:nvPr>
            <p:ph type="title"/>
          </p:nvPr>
        </p:nvSpPr>
        <p:spPr>
          <a:xfrm>
            <a:off x="686834" y="1153572"/>
            <a:ext cx="3200400" cy="4461163"/>
          </a:xfrm>
        </p:spPr>
        <p:txBody>
          <a:bodyPr>
            <a:normAutofit/>
          </a:bodyPr>
          <a:lstStyle/>
          <a:p>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837553E-71B7-AAFB-7415-356072DBDF2A}"/>
              </a:ext>
            </a:extLst>
          </p:cNvPr>
          <p:cNvSpPr>
            <a:spLocks noGrp="1"/>
          </p:cNvSpPr>
          <p:nvPr>
            <p:ph idx="1"/>
          </p:nvPr>
        </p:nvSpPr>
        <p:spPr>
          <a:xfrm>
            <a:off x="4447308" y="591344"/>
            <a:ext cx="6906491" cy="5585619"/>
          </a:xfrm>
        </p:spPr>
        <p:txBody>
          <a:bodyPr anchor="ctr">
            <a:normAutofit/>
          </a:bodyPr>
          <a:lstStyle/>
          <a:p>
            <a:pPr marL="342900" lvl="0" indent="-342900" defTabSz="457200">
              <a:spcBef>
                <a:spcPct val="20000"/>
              </a:spcBef>
              <a:buFont typeface="Arial"/>
              <a:buChar char="•"/>
              <a:defRPr/>
            </a:pPr>
            <a:r>
              <a:rPr lang="en-GB" sz="2000" dirty="0"/>
              <a:t>Kendall, M., Milsom, L., Abeler-Dörner, L. et al. (2021)</a:t>
            </a:r>
            <a:br>
              <a:rPr lang="en-GB" sz="2000" dirty="0"/>
            </a:br>
            <a:r>
              <a:rPr lang="en-GB" sz="2000" dirty="0"/>
              <a:t>‘Epidemiological changes on the Isle of Wight after the launch of the NHS Test and Trace programme’, </a:t>
            </a:r>
            <a:r>
              <a:rPr lang="en-GB" sz="2000" i="1" dirty="0"/>
              <a:t>The Lancet Digital Health</a:t>
            </a:r>
            <a:r>
              <a:rPr lang="en-GB" sz="2000" dirty="0"/>
              <a:t>.</a:t>
            </a:r>
            <a:br>
              <a:rPr lang="en-GB" sz="2000" dirty="0"/>
            </a:br>
            <a:r>
              <a:rPr lang="en-GB" sz="2000" dirty="0"/>
              <a:t>Available at: </a:t>
            </a:r>
            <a:r>
              <a:rPr lang="en-GB" sz="2000" dirty="0">
                <a:hlinkClick r:id="rId2"/>
              </a:rPr>
              <a:t>https://doi.org/10.1016/S2589-7500(20)30241-7</a:t>
            </a:r>
            <a:r>
              <a:rPr lang="en-GB" sz="2000" dirty="0"/>
              <a:t> </a:t>
            </a:r>
            <a:endParaRPr lang="en-GB" sz="2000" dirty="0">
              <a:latin typeface="Calibri"/>
            </a:endParaRPr>
          </a:p>
          <a:p>
            <a:pPr marL="342900" lvl="0" indent="-342900" defTabSz="457200">
              <a:spcBef>
                <a:spcPct val="20000"/>
              </a:spcBef>
              <a:buFont typeface="Arial"/>
              <a:buChar char="•"/>
              <a:defRPr/>
            </a:pPr>
            <a:r>
              <a:rPr lang="en-GB" sz="2000" dirty="0">
                <a:latin typeface="Calibri"/>
              </a:rPr>
              <a:t>UK Health Security Agency (2021) Technical report on contact tracing.</a:t>
            </a:r>
          </a:p>
          <a:p>
            <a:pPr marL="342900" lvl="0" indent="-342900" defTabSz="457200">
              <a:spcBef>
                <a:spcPct val="20000"/>
              </a:spcBef>
              <a:buFont typeface="Arial"/>
              <a:buChar char="•"/>
              <a:defRPr/>
            </a:pPr>
            <a:r>
              <a:rPr lang="en-GB" sz="2000" dirty="0">
                <a:latin typeface="Calibri"/>
              </a:rPr>
              <a:t>Wymant, C. et al. (2021) The epidemiological impact of the NHS COVID-19 app. Nature.</a:t>
            </a:r>
          </a:p>
          <a:p>
            <a:pPr marL="342900" lvl="0" indent="-342900" defTabSz="457200">
              <a:spcBef>
                <a:spcPct val="20000"/>
              </a:spcBef>
              <a:buFont typeface="Arial"/>
              <a:buChar char="•"/>
              <a:defRPr/>
            </a:pPr>
            <a:r>
              <a:rPr lang="en-GB" sz="2000" dirty="0">
                <a:latin typeface="Calibri"/>
              </a:rPr>
              <a:t>University of Oxford (2023) NHS COVID-19 app saved lives study.</a:t>
            </a:r>
          </a:p>
          <a:p>
            <a:pPr marL="342900" lvl="0" indent="-342900" defTabSz="457200">
              <a:spcBef>
                <a:spcPct val="20000"/>
              </a:spcBef>
              <a:buFont typeface="Arial"/>
              <a:buChar char="•"/>
              <a:defRPr/>
            </a:pPr>
            <a:r>
              <a:rPr lang="en-GB" sz="2000" dirty="0"/>
              <a:t>Williams, S., Armitage, C., Tampe, T. and Dienes, K. (2022)</a:t>
            </a:r>
            <a:br>
              <a:rPr lang="en-GB" sz="2000" dirty="0"/>
            </a:br>
            <a:r>
              <a:rPr lang="en-GB" sz="2000" dirty="0"/>
              <a:t>‘Public attitudes towards COVID-19 contact tracing apps: A UK survey’, </a:t>
            </a:r>
            <a:r>
              <a:rPr lang="en-GB" sz="2000" i="1" dirty="0"/>
              <a:t>Journal of Medical Internet Research</a:t>
            </a:r>
            <a:r>
              <a:rPr lang="en-GB" sz="2000" dirty="0"/>
              <a:t>.</a:t>
            </a:r>
            <a:endParaRPr lang="en-GB" sz="2000" dirty="0">
              <a:latin typeface="Calibri"/>
            </a:endParaRPr>
          </a:p>
          <a:p>
            <a:pPr marL="342900" lvl="0" indent="-342900" defTabSz="457200">
              <a:spcBef>
                <a:spcPct val="20000"/>
              </a:spcBef>
              <a:buFont typeface="Arial"/>
              <a:buChar char="•"/>
              <a:defRPr/>
            </a:pPr>
            <a:r>
              <a:rPr lang="en-GB" sz="2000" dirty="0">
                <a:latin typeface="Calibri"/>
              </a:rPr>
              <a:t>Williams, S. et al. (2022) Public attitudes &amp; adoption of COVID tracing apps. Journal of Medical Internet Research.</a:t>
            </a:r>
          </a:p>
          <a:p>
            <a:endParaRPr lang="en-GB" sz="2000" dirty="0"/>
          </a:p>
        </p:txBody>
      </p:sp>
    </p:spTree>
    <p:extLst>
      <p:ext uri="{BB962C8B-B14F-4D97-AF65-F5344CB8AC3E}">
        <p14:creationId xmlns:p14="http://schemas.microsoft.com/office/powerpoint/2010/main" val="15921427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4384</TotalTime>
  <Words>1570</Words>
  <Application>Microsoft Office PowerPoint</Application>
  <PresentationFormat>Widescreen</PresentationFormat>
  <Paragraphs>130</Paragraphs>
  <Slides>13</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The NHS COVID-19 Contact Tracing App Innovation in Digital Public Health</vt:lpstr>
      <vt:lpstr>Introduction &amp; Context</vt:lpstr>
      <vt:lpstr>Implementation: Where and How</vt:lpstr>
      <vt:lpstr>Focus Areas of Analysis</vt:lpstr>
      <vt:lpstr>Impact on Workforce</vt:lpstr>
      <vt:lpstr>Impact on Patients / Service Users</vt:lpstr>
      <vt:lpstr>Evidence of Effectiveness</vt:lpstr>
      <vt:lpstr>Critical Evaluation</vt:lpstr>
      <vt:lpstr>Real-World Impact on Health &amp; Social Care</vt:lpstr>
      <vt:lpstr>Recommendations for Health Managers</vt:lpstr>
      <vt:lpstr>Audience Questions (5 Minutes)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aisha begum</dc:creator>
  <cp:lastModifiedBy>aisha begum</cp:lastModifiedBy>
  <cp:revision>1</cp:revision>
  <dcterms:created xsi:type="dcterms:W3CDTF">2026-03-03T10:12:27Z</dcterms:created>
  <dcterms:modified xsi:type="dcterms:W3CDTF">2026-03-06T11:17:05Z</dcterms:modified>
</cp:coreProperties>
</file>