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7" r:id="rId1"/>
  </p:sldMasterIdLst>
  <p:notesMasterIdLst>
    <p:notesMasterId r:id="rId13"/>
  </p:notesMasterIdLst>
  <p:sldIdLst>
    <p:sldId id="256" r:id="rId2"/>
    <p:sldId id="257" r:id="rId3"/>
    <p:sldId id="261" r:id="rId4"/>
    <p:sldId id="258" r:id="rId5"/>
    <p:sldId id="262" r:id="rId6"/>
    <p:sldId id="263" r:id="rId7"/>
    <p:sldId id="260" r:id="rId8"/>
    <p:sldId id="259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74348"/>
  </p:normalViewPr>
  <p:slideViewPr>
    <p:cSldViewPr snapToGrid="0" snapToObjects="1">
      <p:cViewPr varScale="1">
        <p:scale>
          <a:sx n="121" d="100"/>
          <a:sy n="121" d="100"/>
        </p:scale>
        <p:origin x="200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88B9CF-CD22-4D61-86D8-83B627E0F2FF}" type="doc">
      <dgm:prSet loTypeId="urn:microsoft.com/office/officeart/2005/8/layout/arrow5" loCatId="relationship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FA73782A-E86C-4FF1-92FC-80E835CEDF04}">
      <dgm:prSet/>
      <dgm:spPr/>
      <dgm:t>
        <a:bodyPr/>
        <a:lstStyle/>
        <a:p>
          <a:r>
            <a:rPr lang="en-US"/>
            <a:t>Stepping stone </a:t>
          </a:r>
        </a:p>
      </dgm:t>
    </dgm:pt>
    <dgm:pt modelId="{2219CDA7-CF56-4760-AC6B-AA852D647660}" type="parTrans" cxnId="{E25466DE-AF7B-4460-93CD-643BB402D228}">
      <dgm:prSet/>
      <dgm:spPr/>
      <dgm:t>
        <a:bodyPr/>
        <a:lstStyle/>
        <a:p>
          <a:endParaRPr lang="en-US"/>
        </a:p>
      </dgm:t>
    </dgm:pt>
    <dgm:pt modelId="{8349BC59-611A-4EA8-8C77-72FF6F5B5C1C}" type="sibTrans" cxnId="{E25466DE-AF7B-4460-93CD-643BB402D228}">
      <dgm:prSet/>
      <dgm:spPr/>
      <dgm:t>
        <a:bodyPr/>
        <a:lstStyle/>
        <a:p>
          <a:endParaRPr lang="en-US"/>
        </a:p>
      </dgm:t>
    </dgm:pt>
    <dgm:pt modelId="{7E901C29-CEB0-43E4-B31D-625CC85EAE94}">
      <dgm:prSet/>
      <dgm:spPr/>
      <dgm:t>
        <a:bodyPr/>
        <a:lstStyle/>
        <a:p>
          <a:r>
            <a:rPr lang="en-US"/>
            <a:t>Progress </a:t>
          </a:r>
        </a:p>
      </dgm:t>
    </dgm:pt>
    <dgm:pt modelId="{F9EE2DD4-1ED7-473E-A1E6-6424F89A95F7}" type="parTrans" cxnId="{F77DF5C6-7C87-4A80-8398-F0DE104135B0}">
      <dgm:prSet/>
      <dgm:spPr/>
      <dgm:t>
        <a:bodyPr/>
        <a:lstStyle/>
        <a:p>
          <a:endParaRPr lang="en-US"/>
        </a:p>
      </dgm:t>
    </dgm:pt>
    <dgm:pt modelId="{F40E8B29-3254-408A-A647-5DE0AA99564D}" type="sibTrans" cxnId="{F77DF5C6-7C87-4A80-8398-F0DE104135B0}">
      <dgm:prSet/>
      <dgm:spPr/>
      <dgm:t>
        <a:bodyPr/>
        <a:lstStyle/>
        <a:p>
          <a:endParaRPr lang="en-US"/>
        </a:p>
      </dgm:t>
    </dgm:pt>
    <dgm:pt modelId="{A57AE6D7-AB3E-46A7-B744-92E240D74D64}">
      <dgm:prSet/>
      <dgm:spPr/>
      <dgm:t>
        <a:bodyPr/>
        <a:lstStyle/>
        <a:p>
          <a:r>
            <a:rPr lang="en-US"/>
            <a:t>Future goals </a:t>
          </a:r>
        </a:p>
      </dgm:t>
    </dgm:pt>
    <dgm:pt modelId="{80A10357-9819-4942-9497-DC88A35A50E2}" type="parTrans" cxnId="{ED392C96-BDDD-4AD0-AF89-F717656B8252}">
      <dgm:prSet/>
      <dgm:spPr/>
      <dgm:t>
        <a:bodyPr/>
        <a:lstStyle/>
        <a:p>
          <a:endParaRPr lang="en-US"/>
        </a:p>
      </dgm:t>
    </dgm:pt>
    <dgm:pt modelId="{B1595231-CA5C-412D-B7FE-0D421EED68BA}" type="sibTrans" cxnId="{ED392C96-BDDD-4AD0-AF89-F717656B8252}">
      <dgm:prSet/>
      <dgm:spPr/>
      <dgm:t>
        <a:bodyPr/>
        <a:lstStyle/>
        <a:p>
          <a:endParaRPr lang="en-US"/>
        </a:p>
      </dgm:t>
    </dgm:pt>
    <dgm:pt modelId="{8987F6CD-B8DB-AF42-B29F-07E9E6C959AA}" type="pres">
      <dgm:prSet presAssocID="{6688B9CF-CD22-4D61-86D8-83B627E0F2FF}" presName="diagram" presStyleCnt="0">
        <dgm:presLayoutVars>
          <dgm:dir/>
          <dgm:resizeHandles val="exact"/>
        </dgm:presLayoutVars>
      </dgm:prSet>
      <dgm:spPr/>
    </dgm:pt>
    <dgm:pt modelId="{F993E584-4290-9448-A5AE-146DC491DC7D}" type="pres">
      <dgm:prSet presAssocID="{FA73782A-E86C-4FF1-92FC-80E835CEDF04}" presName="arrow" presStyleLbl="node1" presStyleIdx="0" presStyleCnt="3">
        <dgm:presLayoutVars>
          <dgm:bulletEnabled val="1"/>
        </dgm:presLayoutVars>
      </dgm:prSet>
      <dgm:spPr/>
    </dgm:pt>
    <dgm:pt modelId="{1600C898-7C47-EF44-964B-6CD194E92CA1}" type="pres">
      <dgm:prSet presAssocID="{7E901C29-CEB0-43E4-B31D-625CC85EAE94}" presName="arrow" presStyleLbl="node1" presStyleIdx="1" presStyleCnt="3">
        <dgm:presLayoutVars>
          <dgm:bulletEnabled val="1"/>
        </dgm:presLayoutVars>
      </dgm:prSet>
      <dgm:spPr/>
    </dgm:pt>
    <dgm:pt modelId="{6097D188-E34A-4C4F-9E76-42BEB4C8A893}" type="pres">
      <dgm:prSet presAssocID="{A57AE6D7-AB3E-46A7-B744-92E240D74D64}" presName="arrow" presStyleLbl="node1" presStyleIdx="2" presStyleCnt="3">
        <dgm:presLayoutVars>
          <dgm:bulletEnabled val="1"/>
        </dgm:presLayoutVars>
      </dgm:prSet>
      <dgm:spPr/>
    </dgm:pt>
  </dgm:ptLst>
  <dgm:cxnLst>
    <dgm:cxn modelId="{94AF5624-4661-8D4A-A8C8-FA185F37F86E}" type="presOf" srcId="{FA73782A-E86C-4FF1-92FC-80E835CEDF04}" destId="{F993E584-4290-9448-A5AE-146DC491DC7D}" srcOrd="0" destOrd="0" presId="urn:microsoft.com/office/officeart/2005/8/layout/arrow5"/>
    <dgm:cxn modelId="{9F55512B-D0F4-264C-8D83-163E8ACEDAB0}" type="presOf" srcId="{A57AE6D7-AB3E-46A7-B744-92E240D74D64}" destId="{6097D188-E34A-4C4F-9E76-42BEB4C8A893}" srcOrd="0" destOrd="0" presId="urn:microsoft.com/office/officeart/2005/8/layout/arrow5"/>
    <dgm:cxn modelId="{BB8F3482-E6E3-FE4B-B686-0B878F903B0A}" type="presOf" srcId="{7E901C29-CEB0-43E4-B31D-625CC85EAE94}" destId="{1600C898-7C47-EF44-964B-6CD194E92CA1}" srcOrd="0" destOrd="0" presId="urn:microsoft.com/office/officeart/2005/8/layout/arrow5"/>
    <dgm:cxn modelId="{F5395F8F-D449-0F44-9325-C9B660B07F3E}" type="presOf" srcId="{6688B9CF-CD22-4D61-86D8-83B627E0F2FF}" destId="{8987F6CD-B8DB-AF42-B29F-07E9E6C959AA}" srcOrd="0" destOrd="0" presId="urn:microsoft.com/office/officeart/2005/8/layout/arrow5"/>
    <dgm:cxn modelId="{ED392C96-BDDD-4AD0-AF89-F717656B8252}" srcId="{6688B9CF-CD22-4D61-86D8-83B627E0F2FF}" destId="{A57AE6D7-AB3E-46A7-B744-92E240D74D64}" srcOrd="2" destOrd="0" parTransId="{80A10357-9819-4942-9497-DC88A35A50E2}" sibTransId="{B1595231-CA5C-412D-B7FE-0D421EED68BA}"/>
    <dgm:cxn modelId="{F77DF5C6-7C87-4A80-8398-F0DE104135B0}" srcId="{6688B9CF-CD22-4D61-86D8-83B627E0F2FF}" destId="{7E901C29-CEB0-43E4-B31D-625CC85EAE94}" srcOrd="1" destOrd="0" parTransId="{F9EE2DD4-1ED7-473E-A1E6-6424F89A95F7}" sibTransId="{F40E8B29-3254-408A-A647-5DE0AA99564D}"/>
    <dgm:cxn modelId="{E25466DE-AF7B-4460-93CD-643BB402D228}" srcId="{6688B9CF-CD22-4D61-86D8-83B627E0F2FF}" destId="{FA73782A-E86C-4FF1-92FC-80E835CEDF04}" srcOrd="0" destOrd="0" parTransId="{2219CDA7-CF56-4760-AC6B-AA852D647660}" sibTransId="{8349BC59-611A-4EA8-8C77-72FF6F5B5C1C}"/>
    <dgm:cxn modelId="{AB298D1C-23A6-4C45-9EB3-10D8FAE3E175}" type="presParOf" srcId="{8987F6CD-B8DB-AF42-B29F-07E9E6C959AA}" destId="{F993E584-4290-9448-A5AE-146DC491DC7D}" srcOrd="0" destOrd="0" presId="urn:microsoft.com/office/officeart/2005/8/layout/arrow5"/>
    <dgm:cxn modelId="{5A945245-1D78-DB47-8850-E50AE9894CB4}" type="presParOf" srcId="{8987F6CD-B8DB-AF42-B29F-07E9E6C959AA}" destId="{1600C898-7C47-EF44-964B-6CD194E92CA1}" srcOrd="1" destOrd="0" presId="urn:microsoft.com/office/officeart/2005/8/layout/arrow5"/>
    <dgm:cxn modelId="{9C1141A7-6A14-C44B-8325-FBF7BAE3C8CC}" type="presParOf" srcId="{8987F6CD-B8DB-AF42-B29F-07E9E6C959AA}" destId="{6097D188-E34A-4C4F-9E76-42BEB4C8A893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CB717D-D08F-4256-B746-24463124E36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9BD8DA5-01E5-451E-AFCA-FF295EB1EE72}">
      <dgm:prSet/>
      <dgm:spPr/>
      <dgm:t>
        <a:bodyPr/>
        <a:lstStyle/>
        <a:p>
          <a:r>
            <a:rPr lang="en-US"/>
            <a:t>Volunteering </a:t>
          </a:r>
        </a:p>
      </dgm:t>
    </dgm:pt>
    <dgm:pt modelId="{B35BF2BB-779C-4029-92D5-38EA6BF1CF85}" type="parTrans" cxnId="{DFAEF457-A443-4FFE-8FE6-579B685D1604}">
      <dgm:prSet/>
      <dgm:spPr/>
      <dgm:t>
        <a:bodyPr/>
        <a:lstStyle/>
        <a:p>
          <a:endParaRPr lang="en-US"/>
        </a:p>
      </dgm:t>
    </dgm:pt>
    <dgm:pt modelId="{AEE1E963-04AE-4345-8811-E260C79E2A2D}" type="sibTrans" cxnId="{DFAEF457-A443-4FFE-8FE6-579B685D1604}">
      <dgm:prSet/>
      <dgm:spPr/>
      <dgm:t>
        <a:bodyPr/>
        <a:lstStyle/>
        <a:p>
          <a:endParaRPr lang="en-US"/>
        </a:p>
      </dgm:t>
    </dgm:pt>
    <dgm:pt modelId="{1C85FFF6-CDCF-4158-BDF0-E2D7EA0B57A6}">
      <dgm:prSet/>
      <dgm:spPr/>
      <dgm:t>
        <a:bodyPr/>
        <a:lstStyle/>
        <a:p>
          <a:r>
            <a:rPr lang="en-US"/>
            <a:t>Placemet </a:t>
          </a:r>
        </a:p>
      </dgm:t>
    </dgm:pt>
    <dgm:pt modelId="{E42D4D7B-EE97-4A0E-BFA2-C81F1D779390}" type="parTrans" cxnId="{EAE9A0A2-72F9-42CF-8578-F350800AF628}">
      <dgm:prSet/>
      <dgm:spPr/>
      <dgm:t>
        <a:bodyPr/>
        <a:lstStyle/>
        <a:p>
          <a:endParaRPr lang="en-US"/>
        </a:p>
      </dgm:t>
    </dgm:pt>
    <dgm:pt modelId="{3B66AED5-908A-451E-8197-1418CDB12C6B}" type="sibTrans" cxnId="{EAE9A0A2-72F9-42CF-8578-F350800AF628}">
      <dgm:prSet/>
      <dgm:spPr/>
      <dgm:t>
        <a:bodyPr/>
        <a:lstStyle/>
        <a:p>
          <a:endParaRPr lang="en-US"/>
        </a:p>
      </dgm:t>
    </dgm:pt>
    <dgm:pt modelId="{FB3B9E6E-0ED6-6D44-82CC-9B81D78DFF3B}" type="pres">
      <dgm:prSet presAssocID="{31CB717D-D08F-4256-B746-24463124E36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CB25533-8386-AD40-9E7E-2B6C0990826D}" type="pres">
      <dgm:prSet presAssocID="{09BD8DA5-01E5-451E-AFCA-FF295EB1EE72}" presName="hierRoot1" presStyleCnt="0"/>
      <dgm:spPr/>
    </dgm:pt>
    <dgm:pt modelId="{D01EE751-3439-484D-AA8E-0E2CF4E08B66}" type="pres">
      <dgm:prSet presAssocID="{09BD8DA5-01E5-451E-AFCA-FF295EB1EE72}" presName="composite" presStyleCnt="0"/>
      <dgm:spPr/>
    </dgm:pt>
    <dgm:pt modelId="{DEDEAA83-BC9E-5A49-A7E8-7A53BA3AA969}" type="pres">
      <dgm:prSet presAssocID="{09BD8DA5-01E5-451E-AFCA-FF295EB1EE72}" presName="background" presStyleLbl="node0" presStyleIdx="0" presStyleCnt="2"/>
      <dgm:spPr/>
    </dgm:pt>
    <dgm:pt modelId="{12C8677B-3DAF-524B-80AE-9DAF670F1818}" type="pres">
      <dgm:prSet presAssocID="{09BD8DA5-01E5-451E-AFCA-FF295EB1EE72}" presName="text" presStyleLbl="fgAcc0" presStyleIdx="0" presStyleCnt="2">
        <dgm:presLayoutVars>
          <dgm:chPref val="3"/>
        </dgm:presLayoutVars>
      </dgm:prSet>
      <dgm:spPr/>
    </dgm:pt>
    <dgm:pt modelId="{A7717A7F-4D87-0D40-8F26-85B628D49620}" type="pres">
      <dgm:prSet presAssocID="{09BD8DA5-01E5-451E-AFCA-FF295EB1EE72}" presName="hierChild2" presStyleCnt="0"/>
      <dgm:spPr/>
    </dgm:pt>
    <dgm:pt modelId="{3FB4E2B4-C853-BA49-9BC9-E54E4255CDF2}" type="pres">
      <dgm:prSet presAssocID="{1C85FFF6-CDCF-4158-BDF0-E2D7EA0B57A6}" presName="hierRoot1" presStyleCnt="0"/>
      <dgm:spPr/>
    </dgm:pt>
    <dgm:pt modelId="{D40ACCB4-E2D9-DB48-9C5C-53C22D776198}" type="pres">
      <dgm:prSet presAssocID="{1C85FFF6-CDCF-4158-BDF0-E2D7EA0B57A6}" presName="composite" presStyleCnt="0"/>
      <dgm:spPr/>
    </dgm:pt>
    <dgm:pt modelId="{3871C490-81CA-5A4E-AEA2-8DA5D5708575}" type="pres">
      <dgm:prSet presAssocID="{1C85FFF6-CDCF-4158-BDF0-E2D7EA0B57A6}" presName="background" presStyleLbl="node0" presStyleIdx="1" presStyleCnt="2"/>
      <dgm:spPr/>
    </dgm:pt>
    <dgm:pt modelId="{485B7764-42DA-A240-82EB-81744E2ACEA3}" type="pres">
      <dgm:prSet presAssocID="{1C85FFF6-CDCF-4158-BDF0-E2D7EA0B57A6}" presName="text" presStyleLbl="fgAcc0" presStyleIdx="1" presStyleCnt="2">
        <dgm:presLayoutVars>
          <dgm:chPref val="3"/>
        </dgm:presLayoutVars>
      </dgm:prSet>
      <dgm:spPr/>
    </dgm:pt>
    <dgm:pt modelId="{EF26EA82-F98A-7B47-88E0-8D3BB333D944}" type="pres">
      <dgm:prSet presAssocID="{1C85FFF6-CDCF-4158-BDF0-E2D7EA0B57A6}" presName="hierChild2" presStyleCnt="0"/>
      <dgm:spPr/>
    </dgm:pt>
  </dgm:ptLst>
  <dgm:cxnLst>
    <dgm:cxn modelId="{A7B1B34F-C552-064A-9429-8E29EDE1F0F6}" type="presOf" srcId="{09BD8DA5-01E5-451E-AFCA-FF295EB1EE72}" destId="{12C8677B-3DAF-524B-80AE-9DAF670F1818}" srcOrd="0" destOrd="0" presId="urn:microsoft.com/office/officeart/2005/8/layout/hierarchy1"/>
    <dgm:cxn modelId="{DFAEF457-A443-4FFE-8FE6-579B685D1604}" srcId="{31CB717D-D08F-4256-B746-24463124E36A}" destId="{09BD8DA5-01E5-451E-AFCA-FF295EB1EE72}" srcOrd="0" destOrd="0" parTransId="{B35BF2BB-779C-4029-92D5-38EA6BF1CF85}" sibTransId="{AEE1E963-04AE-4345-8811-E260C79E2A2D}"/>
    <dgm:cxn modelId="{6935C859-07DE-6644-9D74-6FAD4B5FD240}" type="presOf" srcId="{1C85FFF6-CDCF-4158-BDF0-E2D7EA0B57A6}" destId="{485B7764-42DA-A240-82EB-81744E2ACEA3}" srcOrd="0" destOrd="0" presId="urn:microsoft.com/office/officeart/2005/8/layout/hierarchy1"/>
    <dgm:cxn modelId="{4ACB987B-E5EC-0C47-AFDC-F087D12E8653}" type="presOf" srcId="{31CB717D-D08F-4256-B746-24463124E36A}" destId="{FB3B9E6E-0ED6-6D44-82CC-9B81D78DFF3B}" srcOrd="0" destOrd="0" presId="urn:microsoft.com/office/officeart/2005/8/layout/hierarchy1"/>
    <dgm:cxn modelId="{EAE9A0A2-72F9-42CF-8578-F350800AF628}" srcId="{31CB717D-D08F-4256-B746-24463124E36A}" destId="{1C85FFF6-CDCF-4158-BDF0-E2D7EA0B57A6}" srcOrd="1" destOrd="0" parTransId="{E42D4D7B-EE97-4A0E-BFA2-C81F1D779390}" sibTransId="{3B66AED5-908A-451E-8197-1418CDB12C6B}"/>
    <dgm:cxn modelId="{82784AE6-08A2-B841-9AC0-0074A4687125}" type="presParOf" srcId="{FB3B9E6E-0ED6-6D44-82CC-9B81D78DFF3B}" destId="{4CB25533-8386-AD40-9E7E-2B6C0990826D}" srcOrd="0" destOrd="0" presId="urn:microsoft.com/office/officeart/2005/8/layout/hierarchy1"/>
    <dgm:cxn modelId="{96DA4521-8915-9D4C-A64B-06B39FF58733}" type="presParOf" srcId="{4CB25533-8386-AD40-9E7E-2B6C0990826D}" destId="{D01EE751-3439-484D-AA8E-0E2CF4E08B66}" srcOrd="0" destOrd="0" presId="urn:microsoft.com/office/officeart/2005/8/layout/hierarchy1"/>
    <dgm:cxn modelId="{D16451AE-2145-CB4B-9DBE-D6BF74DEE76A}" type="presParOf" srcId="{D01EE751-3439-484D-AA8E-0E2CF4E08B66}" destId="{DEDEAA83-BC9E-5A49-A7E8-7A53BA3AA969}" srcOrd="0" destOrd="0" presId="urn:microsoft.com/office/officeart/2005/8/layout/hierarchy1"/>
    <dgm:cxn modelId="{A887DF72-F921-784B-8D84-6A164F4E530F}" type="presParOf" srcId="{D01EE751-3439-484D-AA8E-0E2CF4E08B66}" destId="{12C8677B-3DAF-524B-80AE-9DAF670F1818}" srcOrd="1" destOrd="0" presId="urn:microsoft.com/office/officeart/2005/8/layout/hierarchy1"/>
    <dgm:cxn modelId="{45F32C0F-C375-5C48-AC27-C91BC628330D}" type="presParOf" srcId="{4CB25533-8386-AD40-9E7E-2B6C0990826D}" destId="{A7717A7F-4D87-0D40-8F26-85B628D49620}" srcOrd="1" destOrd="0" presId="urn:microsoft.com/office/officeart/2005/8/layout/hierarchy1"/>
    <dgm:cxn modelId="{920BA8F9-8B20-5E4D-A948-0624F60BDB62}" type="presParOf" srcId="{FB3B9E6E-0ED6-6D44-82CC-9B81D78DFF3B}" destId="{3FB4E2B4-C853-BA49-9BC9-E54E4255CDF2}" srcOrd="1" destOrd="0" presId="urn:microsoft.com/office/officeart/2005/8/layout/hierarchy1"/>
    <dgm:cxn modelId="{B1ED1689-C282-1E44-B91B-4F70266E7D13}" type="presParOf" srcId="{3FB4E2B4-C853-BA49-9BC9-E54E4255CDF2}" destId="{D40ACCB4-E2D9-DB48-9C5C-53C22D776198}" srcOrd="0" destOrd="0" presId="urn:microsoft.com/office/officeart/2005/8/layout/hierarchy1"/>
    <dgm:cxn modelId="{D582EC57-E865-3746-AF0F-E6FF847D5BA0}" type="presParOf" srcId="{D40ACCB4-E2D9-DB48-9C5C-53C22D776198}" destId="{3871C490-81CA-5A4E-AEA2-8DA5D5708575}" srcOrd="0" destOrd="0" presId="urn:microsoft.com/office/officeart/2005/8/layout/hierarchy1"/>
    <dgm:cxn modelId="{B2205960-0665-2D4E-AC4C-F28C2DC5125D}" type="presParOf" srcId="{D40ACCB4-E2D9-DB48-9C5C-53C22D776198}" destId="{485B7764-42DA-A240-82EB-81744E2ACEA3}" srcOrd="1" destOrd="0" presId="urn:microsoft.com/office/officeart/2005/8/layout/hierarchy1"/>
    <dgm:cxn modelId="{9379D3A0-CE17-0346-857C-BDF58C26D475}" type="presParOf" srcId="{3FB4E2B4-C853-BA49-9BC9-E54E4255CDF2}" destId="{EF26EA82-F98A-7B47-88E0-8D3BB333D94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3FF24DD-3C9C-4003-96C6-D963EE43E02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0CE314D-6377-4ECE-92C2-FC6B52D12F72}">
      <dgm:prSet/>
      <dgm:spPr/>
      <dgm:t>
        <a:bodyPr/>
        <a:lstStyle/>
        <a:p>
          <a:r>
            <a:rPr lang="en-US"/>
            <a:t>Further professional development </a:t>
          </a:r>
        </a:p>
      </dgm:t>
    </dgm:pt>
    <dgm:pt modelId="{418B35CC-48EA-46C2-95F8-4D5A66BF89DA}" type="parTrans" cxnId="{C3117517-CF49-44E9-8515-EF7921DA66B1}">
      <dgm:prSet/>
      <dgm:spPr/>
      <dgm:t>
        <a:bodyPr/>
        <a:lstStyle/>
        <a:p>
          <a:endParaRPr lang="en-US"/>
        </a:p>
      </dgm:t>
    </dgm:pt>
    <dgm:pt modelId="{5AA9C638-FB98-4DD8-B89C-6DE950855F7A}" type="sibTrans" cxnId="{C3117517-CF49-44E9-8515-EF7921DA66B1}">
      <dgm:prSet/>
      <dgm:spPr/>
      <dgm:t>
        <a:bodyPr/>
        <a:lstStyle/>
        <a:p>
          <a:endParaRPr lang="en-US"/>
        </a:p>
      </dgm:t>
    </dgm:pt>
    <dgm:pt modelId="{B838B382-4E2C-423E-BA97-3AE341A0E2F6}">
      <dgm:prSet/>
      <dgm:spPr/>
      <dgm:t>
        <a:bodyPr/>
        <a:lstStyle/>
        <a:p>
          <a:r>
            <a:rPr lang="en-US"/>
            <a:t>Knowledge and experience within The Early Years foundation stage </a:t>
          </a:r>
        </a:p>
      </dgm:t>
    </dgm:pt>
    <dgm:pt modelId="{24A77046-3B41-4E3F-B7B8-E0C8D065EE34}" type="parTrans" cxnId="{59B56D60-B70F-4199-B3FB-F9D55BB63085}">
      <dgm:prSet/>
      <dgm:spPr/>
      <dgm:t>
        <a:bodyPr/>
        <a:lstStyle/>
        <a:p>
          <a:endParaRPr lang="en-US"/>
        </a:p>
      </dgm:t>
    </dgm:pt>
    <dgm:pt modelId="{3E873FA8-CC41-4A87-BABF-D9B813F4FA18}" type="sibTrans" cxnId="{59B56D60-B70F-4199-B3FB-F9D55BB63085}">
      <dgm:prSet/>
      <dgm:spPr/>
      <dgm:t>
        <a:bodyPr/>
        <a:lstStyle/>
        <a:p>
          <a:endParaRPr lang="en-US"/>
        </a:p>
      </dgm:t>
    </dgm:pt>
    <dgm:pt modelId="{056D1632-735C-4528-AB91-C336AF9E555C}" type="pres">
      <dgm:prSet presAssocID="{B3FF24DD-3C9C-4003-96C6-D963EE43E02D}" presName="root" presStyleCnt="0">
        <dgm:presLayoutVars>
          <dgm:dir/>
          <dgm:resizeHandles val="exact"/>
        </dgm:presLayoutVars>
      </dgm:prSet>
      <dgm:spPr/>
    </dgm:pt>
    <dgm:pt modelId="{16D1533A-BBE9-4A66-9AC8-46126449B96C}" type="pres">
      <dgm:prSet presAssocID="{D0CE314D-6377-4ECE-92C2-FC6B52D12F72}" presName="compNode" presStyleCnt="0"/>
      <dgm:spPr/>
    </dgm:pt>
    <dgm:pt modelId="{403F921E-4944-4E32-B3E2-AAA0E6B21436}" type="pres">
      <dgm:prSet presAssocID="{D0CE314D-6377-4ECE-92C2-FC6B52D12F72}" presName="bgRect" presStyleLbl="bgShp" presStyleIdx="0" presStyleCnt="2"/>
      <dgm:spPr/>
    </dgm:pt>
    <dgm:pt modelId="{43CF9276-F4E8-4EEC-8D3F-5BBC0D7A67A3}" type="pres">
      <dgm:prSet presAssocID="{D0CE314D-6377-4ECE-92C2-FC6B52D12F7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B74E293-6CE8-4809-A585-8DBC0B82D891}" type="pres">
      <dgm:prSet presAssocID="{D0CE314D-6377-4ECE-92C2-FC6B52D12F72}" presName="spaceRect" presStyleCnt="0"/>
      <dgm:spPr/>
    </dgm:pt>
    <dgm:pt modelId="{EAFE9CA8-BBE9-45DF-BA5F-DED6DF60428E}" type="pres">
      <dgm:prSet presAssocID="{D0CE314D-6377-4ECE-92C2-FC6B52D12F72}" presName="parTx" presStyleLbl="revTx" presStyleIdx="0" presStyleCnt="2">
        <dgm:presLayoutVars>
          <dgm:chMax val="0"/>
          <dgm:chPref val="0"/>
        </dgm:presLayoutVars>
      </dgm:prSet>
      <dgm:spPr/>
    </dgm:pt>
    <dgm:pt modelId="{37B4E0F3-B3BE-4DBF-8712-C0DAFFBA75BA}" type="pres">
      <dgm:prSet presAssocID="{5AA9C638-FB98-4DD8-B89C-6DE950855F7A}" presName="sibTrans" presStyleCnt="0"/>
      <dgm:spPr/>
    </dgm:pt>
    <dgm:pt modelId="{24FAF0BC-CB7F-4E82-B846-B2D47AC3BAFF}" type="pres">
      <dgm:prSet presAssocID="{B838B382-4E2C-423E-BA97-3AE341A0E2F6}" presName="compNode" presStyleCnt="0"/>
      <dgm:spPr/>
    </dgm:pt>
    <dgm:pt modelId="{BEFC866A-4453-44D9-8D91-390A964FCC59}" type="pres">
      <dgm:prSet presAssocID="{B838B382-4E2C-423E-BA97-3AE341A0E2F6}" presName="bgRect" presStyleLbl="bgShp" presStyleIdx="1" presStyleCnt="2"/>
      <dgm:spPr/>
    </dgm:pt>
    <dgm:pt modelId="{8D18C978-E838-41E6-BFE8-AB9370CF5393}" type="pres">
      <dgm:prSet presAssocID="{B838B382-4E2C-423E-BA97-3AE341A0E2F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0E0E6F3-A074-4DB8-98C5-7623E8EFF099}" type="pres">
      <dgm:prSet presAssocID="{B838B382-4E2C-423E-BA97-3AE341A0E2F6}" presName="spaceRect" presStyleCnt="0"/>
      <dgm:spPr/>
    </dgm:pt>
    <dgm:pt modelId="{E2C6FE4F-E340-4D84-A18C-689469F64E8D}" type="pres">
      <dgm:prSet presAssocID="{B838B382-4E2C-423E-BA97-3AE341A0E2F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3E78F13-010D-437A-B4CE-B469EE41264A}" type="presOf" srcId="{B838B382-4E2C-423E-BA97-3AE341A0E2F6}" destId="{E2C6FE4F-E340-4D84-A18C-689469F64E8D}" srcOrd="0" destOrd="0" presId="urn:microsoft.com/office/officeart/2018/2/layout/IconVerticalSolidList"/>
    <dgm:cxn modelId="{C3117517-CF49-44E9-8515-EF7921DA66B1}" srcId="{B3FF24DD-3C9C-4003-96C6-D963EE43E02D}" destId="{D0CE314D-6377-4ECE-92C2-FC6B52D12F72}" srcOrd="0" destOrd="0" parTransId="{418B35CC-48EA-46C2-95F8-4D5A66BF89DA}" sibTransId="{5AA9C638-FB98-4DD8-B89C-6DE950855F7A}"/>
    <dgm:cxn modelId="{59B56D60-B70F-4199-B3FB-F9D55BB63085}" srcId="{B3FF24DD-3C9C-4003-96C6-D963EE43E02D}" destId="{B838B382-4E2C-423E-BA97-3AE341A0E2F6}" srcOrd="1" destOrd="0" parTransId="{24A77046-3B41-4E3F-B7B8-E0C8D065EE34}" sibTransId="{3E873FA8-CC41-4A87-BABF-D9B813F4FA18}"/>
    <dgm:cxn modelId="{D06ACB9B-CB0D-4793-B90A-9323E43B12D6}" type="presOf" srcId="{D0CE314D-6377-4ECE-92C2-FC6B52D12F72}" destId="{EAFE9CA8-BBE9-45DF-BA5F-DED6DF60428E}" srcOrd="0" destOrd="0" presId="urn:microsoft.com/office/officeart/2018/2/layout/IconVerticalSolidList"/>
    <dgm:cxn modelId="{48D683DF-8422-4DDF-A2A9-DC77493F6CF9}" type="presOf" srcId="{B3FF24DD-3C9C-4003-96C6-D963EE43E02D}" destId="{056D1632-735C-4528-AB91-C336AF9E555C}" srcOrd="0" destOrd="0" presId="urn:microsoft.com/office/officeart/2018/2/layout/IconVerticalSolidList"/>
    <dgm:cxn modelId="{B262F7F1-0E3C-43E2-88B0-3DB2B3BAB1E1}" type="presParOf" srcId="{056D1632-735C-4528-AB91-C336AF9E555C}" destId="{16D1533A-BBE9-4A66-9AC8-46126449B96C}" srcOrd="0" destOrd="0" presId="urn:microsoft.com/office/officeart/2018/2/layout/IconVerticalSolidList"/>
    <dgm:cxn modelId="{7DB52BAC-6374-45FB-9E57-DDC1F8FAAB06}" type="presParOf" srcId="{16D1533A-BBE9-4A66-9AC8-46126449B96C}" destId="{403F921E-4944-4E32-B3E2-AAA0E6B21436}" srcOrd="0" destOrd="0" presId="urn:microsoft.com/office/officeart/2018/2/layout/IconVerticalSolidList"/>
    <dgm:cxn modelId="{7F4F4D01-E664-4080-B5A5-D2EB44BA1A15}" type="presParOf" srcId="{16D1533A-BBE9-4A66-9AC8-46126449B96C}" destId="{43CF9276-F4E8-4EEC-8D3F-5BBC0D7A67A3}" srcOrd="1" destOrd="0" presId="urn:microsoft.com/office/officeart/2018/2/layout/IconVerticalSolidList"/>
    <dgm:cxn modelId="{CE75D7F4-A89D-4885-96DC-54F38630EDA6}" type="presParOf" srcId="{16D1533A-BBE9-4A66-9AC8-46126449B96C}" destId="{FB74E293-6CE8-4809-A585-8DBC0B82D891}" srcOrd="2" destOrd="0" presId="urn:microsoft.com/office/officeart/2018/2/layout/IconVerticalSolidList"/>
    <dgm:cxn modelId="{23830571-5123-4772-8903-148E83E8411F}" type="presParOf" srcId="{16D1533A-BBE9-4A66-9AC8-46126449B96C}" destId="{EAFE9CA8-BBE9-45DF-BA5F-DED6DF60428E}" srcOrd="3" destOrd="0" presId="urn:microsoft.com/office/officeart/2018/2/layout/IconVerticalSolidList"/>
    <dgm:cxn modelId="{105D10C5-00F5-4825-84F3-CFC5086093D1}" type="presParOf" srcId="{056D1632-735C-4528-AB91-C336AF9E555C}" destId="{37B4E0F3-B3BE-4DBF-8712-C0DAFFBA75BA}" srcOrd="1" destOrd="0" presId="urn:microsoft.com/office/officeart/2018/2/layout/IconVerticalSolidList"/>
    <dgm:cxn modelId="{88A1C79B-968D-4B42-94EA-BC9DF234D6A7}" type="presParOf" srcId="{056D1632-735C-4528-AB91-C336AF9E555C}" destId="{24FAF0BC-CB7F-4E82-B846-B2D47AC3BAFF}" srcOrd="2" destOrd="0" presId="urn:microsoft.com/office/officeart/2018/2/layout/IconVerticalSolidList"/>
    <dgm:cxn modelId="{394A9C3C-29EA-4C86-A20E-1D2A71E4EED1}" type="presParOf" srcId="{24FAF0BC-CB7F-4E82-B846-B2D47AC3BAFF}" destId="{BEFC866A-4453-44D9-8D91-390A964FCC59}" srcOrd="0" destOrd="0" presId="urn:microsoft.com/office/officeart/2018/2/layout/IconVerticalSolidList"/>
    <dgm:cxn modelId="{07FF49A6-1433-4227-A4CA-806E6ABE785A}" type="presParOf" srcId="{24FAF0BC-CB7F-4E82-B846-B2D47AC3BAFF}" destId="{8D18C978-E838-41E6-BFE8-AB9370CF5393}" srcOrd="1" destOrd="0" presId="urn:microsoft.com/office/officeart/2018/2/layout/IconVerticalSolidList"/>
    <dgm:cxn modelId="{5B6C080D-96B7-49C2-AD64-527650C31481}" type="presParOf" srcId="{24FAF0BC-CB7F-4E82-B846-B2D47AC3BAFF}" destId="{20E0E6F3-A074-4DB8-98C5-7623E8EFF099}" srcOrd="2" destOrd="0" presId="urn:microsoft.com/office/officeart/2018/2/layout/IconVerticalSolidList"/>
    <dgm:cxn modelId="{716D6F7E-7BF4-4D53-98D2-523F34369084}" type="presParOf" srcId="{24FAF0BC-CB7F-4E82-B846-B2D47AC3BAFF}" destId="{E2C6FE4F-E340-4D84-A18C-689469F64E8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93E584-4290-9448-A5AE-146DC491DC7D}">
      <dsp:nvSpPr>
        <dsp:cNvPr id="0" name=""/>
        <dsp:cNvSpPr/>
      </dsp:nvSpPr>
      <dsp:spPr>
        <a:xfrm>
          <a:off x="1764427" y="155"/>
          <a:ext cx="2139454" cy="2139454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Stepping stone </a:t>
          </a:r>
        </a:p>
      </dsp:txBody>
      <dsp:txXfrm>
        <a:off x="2299291" y="155"/>
        <a:ext cx="1069727" cy="1765050"/>
      </dsp:txXfrm>
    </dsp:sp>
    <dsp:sp modelId="{1600C898-7C47-EF44-964B-6CD194E92CA1}">
      <dsp:nvSpPr>
        <dsp:cNvPr id="0" name=""/>
        <dsp:cNvSpPr/>
      </dsp:nvSpPr>
      <dsp:spPr>
        <a:xfrm rot="7200000">
          <a:off x="3002479" y="2144525"/>
          <a:ext cx="2139454" cy="2139454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Progress </a:t>
          </a:r>
        </a:p>
      </dsp:txBody>
      <dsp:txXfrm rot="-5400000">
        <a:off x="3351803" y="2772989"/>
        <a:ext cx="1765050" cy="1069727"/>
      </dsp:txXfrm>
    </dsp:sp>
    <dsp:sp modelId="{6097D188-E34A-4C4F-9E76-42BEB4C8A893}">
      <dsp:nvSpPr>
        <dsp:cNvPr id="0" name=""/>
        <dsp:cNvSpPr/>
      </dsp:nvSpPr>
      <dsp:spPr>
        <a:xfrm rot="14400000">
          <a:off x="526375" y="2144525"/>
          <a:ext cx="2139454" cy="2139454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Future goals </a:t>
          </a:r>
        </a:p>
      </dsp:txBody>
      <dsp:txXfrm rot="5400000">
        <a:off x="551456" y="2772989"/>
        <a:ext cx="1765050" cy="10697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DEAA83-BC9E-5A49-A7E8-7A53BA3AA969}">
      <dsp:nvSpPr>
        <dsp:cNvPr id="0" name=""/>
        <dsp:cNvSpPr/>
      </dsp:nvSpPr>
      <dsp:spPr>
        <a:xfrm>
          <a:off x="944423" y="952"/>
          <a:ext cx="3152894" cy="20020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C8677B-3DAF-524B-80AE-9DAF670F1818}">
      <dsp:nvSpPr>
        <dsp:cNvPr id="0" name=""/>
        <dsp:cNvSpPr/>
      </dsp:nvSpPr>
      <dsp:spPr>
        <a:xfrm>
          <a:off x="1294745" y="333758"/>
          <a:ext cx="3152894" cy="200208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Volunteering </a:t>
          </a:r>
        </a:p>
      </dsp:txBody>
      <dsp:txXfrm>
        <a:off x="1353384" y="392397"/>
        <a:ext cx="3035616" cy="1884809"/>
      </dsp:txXfrm>
    </dsp:sp>
    <dsp:sp modelId="{3871C490-81CA-5A4E-AEA2-8DA5D5708575}">
      <dsp:nvSpPr>
        <dsp:cNvPr id="0" name=""/>
        <dsp:cNvSpPr/>
      </dsp:nvSpPr>
      <dsp:spPr>
        <a:xfrm>
          <a:off x="4797960" y="952"/>
          <a:ext cx="3152894" cy="20020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5B7764-42DA-A240-82EB-81744E2ACEA3}">
      <dsp:nvSpPr>
        <dsp:cNvPr id="0" name=""/>
        <dsp:cNvSpPr/>
      </dsp:nvSpPr>
      <dsp:spPr>
        <a:xfrm>
          <a:off x="5148282" y="333758"/>
          <a:ext cx="3152894" cy="200208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Placemet </a:t>
          </a:r>
        </a:p>
      </dsp:txBody>
      <dsp:txXfrm>
        <a:off x="5206921" y="392397"/>
        <a:ext cx="3035616" cy="18848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3F921E-4944-4E32-B3E2-AAA0E6B21436}">
      <dsp:nvSpPr>
        <dsp:cNvPr id="0" name=""/>
        <dsp:cNvSpPr/>
      </dsp:nvSpPr>
      <dsp:spPr>
        <a:xfrm>
          <a:off x="0" y="849991"/>
          <a:ext cx="5906181" cy="15692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CF9276-F4E8-4EEC-8D3F-5BBC0D7A67A3}">
      <dsp:nvSpPr>
        <dsp:cNvPr id="0" name=""/>
        <dsp:cNvSpPr/>
      </dsp:nvSpPr>
      <dsp:spPr>
        <a:xfrm>
          <a:off x="474687" y="1203065"/>
          <a:ext cx="863068" cy="8630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FE9CA8-BBE9-45DF-BA5F-DED6DF60428E}">
      <dsp:nvSpPr>
        <dsp:cNvPr id="0" name=""/>
        <dsp:cNvSpPr/>
      </dsp:nvSpPr>
      <dsp:spPr>
        <a:xfrm>
          <a:off x="1812443" y="849991"/>
          <a:ext cx="4093737" cy="1569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75" tIns="166075" rIns="166075" bIns="1660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Further professional development </a:t>
          </a:r>
        </a:p>
      </dsp:txBody>
      <dsp:txXfrm>
        <a:off x="1812443" y="849991"/>
        <a:ext cx="4093737" cy="1569215"/>
      </dsp:txXfrm>
    </dsp:sp>
    <dsp:sp modelId="{BEFC866A-4453-44D9-8D91-390A964FCC59}">
      <dsp:nvSpPr>
        <dsp:cNvPr id="0" name=""/>
        <dsp:cNvSpPr/>
      </dsp:nvSpPr>
      <dsp:spPr>
        <a:xfrm>
          <a:off x="0" y="2811510"/>
          <a:ext cx="5906181" cy="15692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18C978-E838-41E6-BFE8-AB9370CF5393}">
      <dsp:nvSpPr>
        <dsp:cNvPr id="0" name=""/>
        <dsp:cNvSpPr/>
      </dsp:nvSpPr>
      <dsp:spPr>
        <a:xfrm>
          <a:off x="474687" y="3164584"/>
          <a:ext cx="863068" cy="8630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C6FE4F-E340-4D84-A18C-689469F64E8D}">
      <dsp:nvSpPr>
        <dsp:cNvPr id="0" name=""/>
        <dsp:cNvSpPr/>
      </dsp:nvSpPr>
      <dsp:spPr>
        <a:xfrm>
          <a:off x="1812443" y="2811510"/>
          <a:ext cx="4093737" cy="1569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75" tIns="166075" rIns="166075" bIns="1660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Knowledge and experience within The Early Years foundation stage </a:t>
          </a:r>
        </a:p>
      </dsp:txBody>
      <dsp:txXfrm>
        <a:off x="1812443" y="2811510"/>
        <a:ext cx="4093737" cy="15692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D93B69-5498-D445-B76D-C8780ABD5C42}" type="datetimeFigureOut">
              <a:rPr lang="en-US" smtClean="0"/>
              <a:t>10/10/19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245817-6D14-8447-B16E-D230929F135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9910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245817-6D14-8447-B16E-D230929F1358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16383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245817-6D14-8447-B16E-D230929F135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9715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245817-6D14-8447-B16E-D230929F1358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3442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245817-6D14-8447-B16E-D230929F135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1541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245817-6D14-8447-B16E-D230929F135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5789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245817-6D14-8447-B16E-D230929F135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3275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245817-6D14-8447-B16E-D230929F1358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5390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245817-6D14-8447-B16E-D230929F135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5267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245817-6D14-8447-B16E-D230929F1358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4727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245817-6D14-8447-B16E-D230929F135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32914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10/10/19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16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10/10/19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970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10/10/19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733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10/10/19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953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10/10/19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8870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10/10/19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4206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10/10/19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2377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10/10/19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2087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10/10/19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21880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10/10/19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407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10/10/19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871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10/10/19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015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1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b="1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illinoisworknet.com/articles/default.aspx?paged=true&amp;p_publisheddate=20160603+15:25:00&amp;p_id=128&amp;pagefirstrow=31&amp;&amp;view=%7Bfdde835b-110c-4188-9b4c-9800e28e1ad9%7D" TargetMode="Externa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.addgene.org/transferable-skills-guide-identifying-your-transferable-skills?gclid=CjwKCAjwlovtBRBrEiwAG3XJ-3sNXOIXRJ2dryrmxjtSIV2O8UJyYiSyb1RfOWfIHs4nSoFjUVEh-xoCdtIQAvD_BwE" TargetMode="External"/><Relationship Id="rId3" Type="http://schemas.openxmlformats.org/officeDocument/2006/relationships/hyperlink" Target="https://gov.wales/sites/default/files/publications/2019-07/flying-start-strategy-guidance-for-local-authorities.pdf" TargetMode="External"/><Relationship Id="rId7" Type="http://schemas.openxmlformats.org/officeDocument/2006/relationships/hyperlink" Target="https://www.foundationyears.org.uk/files/2017/03/EYFS_STATUTORY_FRAMEWORK_2017.pdf" TargetMode="External"/><Relationship Id="rId2" Type="http://schemas.openxmlformats.org/officeDocument/2006/relationships/hyperlink" Target="https://www.dyslexia-international.org/organization/?doing_wp_cron=1571051168.691858053207397460937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paulsmica.com/about-us/staff/" TargetMode="External"/><Relationship Id="rId5" Type="http://schemas.openxmlformats.org/officeDocument/2006/relationships/hyperlink" Target="https://www.nottinghamshire.gov.uk/care/early-years-and-childcare/childcare-providers/cpd" TargetMode="External"/><Relationship Id="rId4" Type="http://schemas.openxmlformats.org/officeDocument/2006/relationships/hyperlink" Target="https://www.ajuda.org.uk/2018/05/08/10-benefits-first-aid-training-workplace/" TargetMode="External"/><Relationship Id="rId9" Type="http://schemas.openxmlformats.org/officeDocument/2006/relationships/hyperlink" Target="https://volunteerstrathcona.ca/youth-program/parents/why-is-volunteering-important-for-your-chil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14" name="Picture 3" descr="A picture containing sky, umbrella, outdoor&#10;&#10;Description automatically generated">
            <a:extLst>
              <a:ext uri="{FF2B5EF4-FFF2-40B4-BE49-F238E27FC236}">
                <a16:creationId xmlns:a16="http://schemas.microsoft.com/office/drawing/2014/main" id="{B1FB08F7-F6D7-4BD9-B297-6B63B5AD5A3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5000"/>
          </a:blip>
          <a:srcRect l="21913" r="19198" b="-1"/>
          <a:stretch/>
        </p:blipFill>
        <p:spPr>
          <a:xfrm>
            <a:off x="-1" y="10"/>
            <a:ext cx="6095995" cy="6857990"/>
          </a:xfrm>
          <a:prstGeom prst="rect">
            <a:avLst/>
          </a:prstGeom>
        </p:spPr>
      </p:pic>
      <p:pic>
        <p:nvPicPr>
          <p:cNvPr id="20" name="Picture 3" descr="A picture containing sky, umbrella, outdoor&#10;&#10;Description automatically generated">
            <a:extLst>
              <a:ext uri="{FF2B5EF4-FFF2-40B4-BE49-F238E27FC236}">
                <a16:creationId xmlns:a16="http://schemas.microsoft.com/office/drawing/2014/main" id="{76E1DE7A-933C-3E4F-90AC-B56A46962F8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5000"/>
          </a:blip>
          <a:srcRect l="21913" r="19198" b="-1"/>
          <a:stretch/>
        </p:blipFill>
        <p:spPr>
          <a:xfrm>
            <a:off x="6095998" y="10"/>
            <a:ext cx="6096001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483A3B-5FB9-6E4F-B2C7-661540519B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9532" y="2091263"/>
            <a:ext cx="8652938" cy="2461504"/>
          </a:xfrm>
        </p:spPr>
        <p:txBody>
          <a:bodyPr>
            <a:normAutofit/>
          </a:bodyPr>
          <a:lstStyle/>
          <a:p>
            <a:r>
              <a:rPr lang="en-GB" sz="5800" b="1" dirty="0">
                <a:solidFill>
                  <a:schemeClr val="tx1"/>
                </a:solidFill>
              </a:rPr>
              <a:t>Skills for life: Employability and future pathways </a:t>
            </a:r>
            <a:endParaRPr lang="en-US" sz="58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81227A-DFEC-F545-97AA-651A9AF23F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9532" y="4623127"/>
            <a:ext cx="8655200" cy="45720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solidFill>
                  <a:schemeClr val="tx1"/>
                </a:solidFill>
              </a:rPr>
              <a:t>Ferroudja Ghellache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solidFill>
                  <a:schemeClr val="tx1"/>
                </a:solidFill>
              </a:rPr>
              <a:t>1700744</a:t>
            </a:r>
          </a:p>
        </p:txBody>
      </p:sp>
    </p:spTree>
    <p:extLst>
      <p:ext uri="{BB962C8B-B14F-4D97-AF65-F5344CB8AC3E}">
        <p14:creationId xmlns:p14="http://schemas.microsoft.com/office/powerpoint/2010/main" val="359751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31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68" name="Rectangle 33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69" name="Rectangle 35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70" name="Rectangle 37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1" name="Group 39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2" name="Rectangle 44">
            <a:extLst>
              <a:ext uri="{FF2B5EF4-FFF2-40B4-BE49-F238E27FC236}">
                <a16:creationId xmlns:a16="http://schemas.microsoft.com/office/drawing/2014/main" id="{9891C27D-8C9D-415C-A639-23D76B7B1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46">
            <a:extLst>
              <a:ext uri="{FF2B5EF4-FFF2-40B4-BE49-F238E27FC236}">
                <a16:creationId xmlns:a16="http://schemas.microsoft.com/office/drawing/2014/main" id="{E8F4C0D6-B7E0-42D0-A57F-6781017A21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48">
            <a:extLst>
              <a:ext uri="{FF2B5EF4-FFF2-40B4-BE49-F238E27FC236}">
                <a16:creationId xmlns:a16="http://schemas.microsoft.com/office/drawing/2014/main" id="{5B4D6D08-A7F1-4445-BA2E-E449562C0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50">
            <a:extLst>
              <a:ext uri="{FF2B5EF4-FFF2-40B4-BE49-F238E27FC236}">
                <a16:creationId xmlns:a16="http://schemas.microsoft.com/office/drawing/2014/main" id="{3A7C1A41-D915-4D26-8D5E-C01B27160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909241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A50B663E-F671-4504-99A8-455955469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227" y="805446"/>
            <a:ext cx="6570161" cy="5244497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EF89585-ECD6-4B38-96B1-AD41A1BD4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37837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1B6FCD50-3FE8-4AB2-B746-2CC0EA9D4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5213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B3E90108-E441-4AF0-A059-613D076C7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4377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60">
            <a:extLst>
              <a:ext uri="{FF2B5EF4-FFF2-40B4-BE49-F238E27FC236}">
                <a16:creationId xmlns:a16="http://schemas.microsoft.com/office/drawing/2014/main" id="{0B422045-789A-442D-9E39-6FC4EC452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52137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4DCC6CEE-954A-A747-BAAC-8D8FF62E86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2055" y="1698187"/>
            <a:ext cx="5600897" cy="3332533"/>
          </a:xfrm>
          <a:prstGeom prst="rect">
            <a:avLst/>
          </a:prstGeom>
        </p:spPr>
      </p:pic>
      <p:sp>
        <p:nvSpPr>
          <p:cNvPr id="77" name="Rectangle 62">
            <a:extLst>
              <a:ext uri="{FF2B5EF4-FFF2-40B4-BE49-F238E27FC236}">
                <a16:creationId xmlns:a16="http://schemas.microsoft.com/office/drawing/2014/main" id="{3F4C63FE-9526-4F8E-BCFD-954D2EF94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31468" y="164592"/>
            <a:ext cx="3708894" cy="654017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E0ACFA-4A87-D343-85DD-00B7E0823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024" y="1182454"/>
            <a:ext cx="3238829" cy="34807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b="0" cap="all" spc="-100" dirty="0"/>
              <a:t>Nursery Assistant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E31F64-59C7-2B43-A79F-0C8D80030BE8}"/>
              </a:ext>
            </a:extLst>
          </p:cNvPr>
          <p:cNvSpPr txBox="1"/>
          <p:nvPr/>
        </p:nvSpPr>
        <p:spPr>
          <a:xfrm>
            <a:off x="4453091" y="5131828"/>
            <a:ext cx="30994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(Source: St Paul’s Primary and Nursery school Belfast, no date). </a:t>
            </a:r>
          </a:p>
        </p:txBody>
      </p:sp>
    </p:spTree>
    <p:extLst>
      <p:ext uri="{BB962C8B-B14F-4D97-AF65-F5344CB8AC3E}">
        <p14:creationId xmlns:p14="http://schemas.microsoft.com/office/powerpoint/2010/main" val="20595637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7A821B9-0CFF-4B38-BBA6-D630BD3AF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D650A-4F89-3648-A2F9-8B3003714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Why have I chosen this role?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6394E5-E242-48C2-9BFF-BDCB27E4F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8EFCA7-18D5-4FA9-867D-374429893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3182AD-CBBA-42F2-964B-8C8644688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A3DFF8-2C32-489A-8A4A-84A92A2664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961670"/>
              </p:ext>
            </p:extLst>
          </p:nvPr>
        </p:nvGraphicFramePr>
        <p:xfrm>
          <a:off x="1286615" y="1286931"/>
          <a:ext cx="5668310" cy="428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21093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Rectangle 44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3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 descr="A picture containing sky&#10;&#10;Description automatically generated">
            <a:extLst>
              <a:ext uri="{FF2B5EF4-FFF2-40B4-BE49-F238E27FC236}">
                <a16:creationId xmlns:a16="http://schemas.microsoft.com/office/drawing/2014/main" id="{C600595A-69B2-144C-B662-29534F187D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9113"/>
          <a:stretch/>
        </p:blipFill>
        <p:spPr>
          <a:xfrm>
            <a:off x="683003" y="645106"/>
            <a:ext cx="6122616" cy="5564663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BEB94D-2866-9D4A-8D6E-623EDB7B0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7225" y="1559768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2600" b="0" cap="all" spc="-100" dirty="0">
                <a:solidFill>
                  <a:schemeClr val="bg1"/>
                </a:solidFill>
              </a:rPr>
              <a:t>Meeting the job role requirements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0631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3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A4F8141A-8CC0-554B-BB14-7B83864A83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61979" y="645106"/>
            <a:ext cx="5564663" cy="5564663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CBC11C-08C8-3F42-98F4-5203BB55F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7225" y="1559768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3400" b="0" cap="all" spc="-100">
                <a:solidFill>
                  <a:schemeClr val="bg1"/>
                </a:solidFill>
              </a:rPr>
              <a:t>NVQ3 or equivalent 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08650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D6CD28-D147-4DC0-A5FF-335351C7D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7CDDF69-9963-4CB8-8441-2D6CA2C6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198"/>
            <a:ext cx="11281609" cy="239607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8B53A5F-63B3-4E86-93F7-275390D7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966"/>
            <a:ext cx="10954512" cy="2066544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6E31E-28FA-444E-AB87-34D284503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5200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4400">
                <a:solidFill>
                  <a:srgbClr val="FFFFFF"/>
                </a:solidFill>
              </a:rPr>
              <a:t>Recent experience in an early years setting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98D5A4-5124-4B02-9629-6374C1D8A6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8923298"/>
              </p:ext>
            </p:extLst>
          </p:nvPr>
        </p:nvGraphicFramePr>
        <p:xfrm>
          <a:off x="1473200" y="3530600"/>
          <a:ext cx="9245600" cy="2336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63912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EADEBE-B967-A543-8B65-8996BE00C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dirty="0"/>
              <a:t>Desirable requirements </a:t>
            </a:r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26440B-0BEA-4243-8F97-059EDA5FF0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4836238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848005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58A187-A4B1-42EB-A4C7-8635BA50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F14E7F-3054-458C-ACF9-A8DA1757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747C1C-97FC-4D70-A6C8-A01FBCF5A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5CDC370-AE44-4300-98BA-FE204E881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7B15501-CB9A-4642-80EE-2876EF03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AFF9525-325F-47B3-A63C-93C12253A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B66F8A2C-B8CF-4B20-9A73-2ADCF63027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5DD78E9-DE0D-47AF-A0DB-F475221E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118D329-2010-4A15-B57C-429FFAE35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 w="6350" cap="sq" cmpd="sng" algn="ctr">
            <a:solidFill>
              <a:schemeClr val="tx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804DD5-874F-914E-97B2-7EA2BDF24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3520" y="1272800"/>
            <a:ext cx="6544620" cy="43124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83000"/>
              </a:lnSpc>
            </a:pPr>
            <a:r>
              <a:rPr lang="en-US" sz="6800" b="0" cap="all" spc="-100" dirty="0">
                <a:solidFill>
                  <a:schemeClr val="tx1"/>
                </a:solidFill>
              </a:rPr>
              <a:t>Main duties of the role 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94262BC-EE98-4BD6-82DB-4955E8DCC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2" y="2057401"/>
            <a:ext cx="0" cy="274320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6590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58A187-A4B1-42EB-A4C7-8635BA50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F14E7F-3054-458C-ACF9-A8DA1757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747C1C-97FC-4D70-A6C8-A01FBCF5A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5CDC370-AE44-4300-98BA-FE204E881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7B15501-CB9A-4642-80EE-2876EF03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AFF9525-325F-47B3-A63C-93C12253A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B66F8A2C-B8CF-4B20-9A73-2ADCF63027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5DD78E9-DE0D-47AF-A0DB-F475221E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118D329-2010-4A15-B57C-429FFAE35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 w="6350" cap="sq" cmpd="sng" algn="ctr">
            <a:solidFill>
              <a:schemeClr val="tx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E40AD3-0937-BF44-890E-2EF2492AF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3520" y="1272800"/>
            <a:ext cx="6544620" cy="43124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83000"/>
              </a:lnSpc>
            </a:pPr>
            <a:r>
              <a:rPr lang="en-US" sz="6800" b="0" cap="all" spc="-100">
                <a:solidFill>
                  <a:schemeClr val="tx1"/>
                </a:solidFill>
              </a:rPr>
              <a:t>What have I learnt during this module? 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94262BC-EE98-4BD6-82DB-4955E8DCC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2" y="2057401"/>
            <a:ext cx="0" cy="274320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36248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8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10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3" name="Rectangle 12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4" name="Rectangle 14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19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Rectangle 21">
            <a:extLst>
              <a:ext uri="{FF2B5EF4-FFF2-40B4-BE49-F238E27FC236}">
                <a16:creationId xmlns:a16="http://schemas.microsoft.com/office/drawing/2014/main" id="{1DAC2350-FA6C-4B24-9A17-926C160E8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7" name="Rectangle 23">
            <a:extLst>
              <a:ext uri="{FF2B5EF4-FFF2-40B4-BE49-F238E27FC236}">
                <a16:creationId xmlns:a16="http://schemas.microsoft.com/office/drawing/2014/main" id="{2A637C44-0146-4C54-A1A1-57BC8E6C3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DD750B-33C5-334C-A6DF-510C63CBD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1170" y="3755360"/>
            <a:ext cx="9732773" cy="14651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400" b="0" cap="all" spc="-100"/>
              <a:t>Thank you for listening </a:t>
            </a:r>
          </a:p>
        </p:txBody>
      </p:sp>
      <p:sp>
        <p:nvSpPr>
          <p:cNvPr id="38" name="Rectangle 25">
            <a:extLst>
              <a:ext uri="{FF2B5EF4-FFF2-40B4-BE49-F238E27FC236}">
                <a16:creationId xmlns:a16="http://schemas.microsoft.com/office/drawing/2014/main" id="{6AB310E7-DE5C-4964-8CBB-E87A22B5B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C6D0BA2-2FCA-496D-A55A-C56A7B3E0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EA158404-99A1-4EB0-B63C-8744C273A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B1848EA8-FE52-4762-AE9B-5D1DD4C33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phic 5" descr="Angel Face with Solid Fill">
            <a:extLst>
              <a:ext uri="{FF2B5EF4-FFF2-40B4-BE49-F238E27FC236}">
                <a16:creationId xmlns:a16="http://schemas.microsoft.com/office/drawing/2014/main" id="{D990A409-1B57-45A9-A6F4-5F75B21979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992937" y="1395172"/>
            <a:ext cx="2216708" cy="221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0258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766DE-8988-EB4E-ACFD-4A294EFBE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408440"/>
          </a:xfrm>
        </p:spPr>
        <p:txBody>
          <a:bodyPr>
            <a:normAutofit/>
          </a:bodyPr>
          <a:lstStyle/>
          <a:p>
            <a:pPr algn="ctr"/>
            <a:r>
              <a:rPr lang="en-US" sz="1800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2FA40-CC61-FC42-854A-C5252DF015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335865"/>
            <a:ext cx="10058400" cy="3849624"/>
          </a:xfrm>
        </p:spPr>
        <p:txBody>
          <a:bodyPr>
            <a:normAutofit fontScale="32500" lnSpcReduction="20000"/>
          </a:bodyPr>
          <a:lstStyle/>
          <a:p>
            <a:pPr marL="0" lvl="0" indent="0">
              <a:buNone/>
            </a:pPr>
            <a:r>
              <a:rPr lang="en-GB" sz="4300" dirty="0"/>
              <a:t>Dyslexia and Literacy international. (July 2019) ‘Organization tools’ </a:t>
            </a:r>
            <a:r>
              <a:rPr lang="en-GB" sz="4300" u="sng" dirty="0">
                <a:hlinkClick r:id="rId2"/>
              </a:rPr>
              <a:t>https://www.dyslexia-international.org/organization/?doing_wp_cron=1571051168.6918580532073974609375</a:t>
            </a:r>
            <a:r>
              <a:rPr lang="en-GB" sz="4300" dirty="0"/>
              <a:t> [Accessed: 12</a:t>
            </a:r>
            <a:r>
              <a:rPr lang="en-GB" sz="4300" baseline="30000" dirty="0"/>
              <a:t>th</a:t>
            </a:r>
            <a:r>
              <a:rPr lang="en-GB" sz="4300" dirty="0"/>
              <a:t> October 2019]. </a:t>
            </a:r>
          </a:p>
          <a:p>
            <a:pPr marL="0" indent="0">
              <a:buNone/>
            </a:pPr>
            <a:r>
              <a:rPr lang="en-US" sz="4300" dirty="0"/>
              <a:t>Flying Start. (April 2012) ‘Strategic Guidance’ </a:t>
            </a:r>
            <a:r>
              <a:rPr lang="en-US" sz="4300" u="sng" dirty="0">
                <a:hlinkClick r:id="rId3"/>
              </a:rPr>
              <a:t>https://gov.wales/sites/default/files/publications/2019-07/flying-start-strategy-guidance-for-local-authorities.pdf</a:t>
            </a:r>
            <a:r>
              <a:rPr lang="en-US" sz="4300" dirty="0"/>
              <a:t> [Accessed: 7th October 2019]. </a:t>
            </a:r>
            <a:endParaRPr lang="en-GB" sz="4300" dirty="0"/>
          </a:p>
          <a:p>
            <a:pPr marL="0" indent="0">
              <a:buNone/>
            </a:pPr>
            <a:r>
              <a:rPr lang="en-GB" sz="4300" dirty="0"/>
              <a:t>Kingsbury, R. (2018) ‘10 Benefits of First Aid Training in the Workplace’</a:t>
            </a:r>
            <a:r>
              <a:rPr lang="en-GB" sz="4300" b="1" dirty="0"/>
              <a:t> </a:t>
            </a:r>
            <a:r>
              <a:rPr lang="en-GB" sz="4300" b="1" u="sng" dirty="0">
                <a:hlinkClick r:id="rId4"/>
              </a:rPr>
              <a:t>https://www.ajuda.org.uk/2018/05/08/10-benefits-first-aid-training-workplace/</a:t>
            </a:r>
            <a:r>
              <a:rPr lang="en-GB" sz="4300" b="1" dirty="0"/>
              <a:t> </a:t>
            </a:r>
            <a:r>
              <a:rPr lang="en-GB" sz="4300" dirty="0"/>
              <a:t>[Accessed: 15</a:t>
            </a:r>
            <a:r>
              <a:rPr lang="en-GB" sz="4300" baseline="30000" dirty="0"/>
              <a:t>TH</a:t>
            </a:r>
            <a:r>
              <a:rPr lang="en-GB" sz="4300" dirty="0"/>
              <a:t> October 2019].</a:t>
            </a:r>
            <a:r>
              <a:rPr lang="en-GB" sz="4300" b="1" dirty="0"/>
              <a:t> </a:t>
            </a:r>
            <a:endParaRPr lang="en-GB" sz="4300" dirty="0"/>
          </a:p>
          <a:p>
            <a:pPr marL="0" indent="0">
              <a:buNone/>
            </a:pPr>
            <a:r>
              <a:rPr lang="en-US" sz="4300" dirty="0"/>
              <a:t>Nottinghamshire County Council. (2019) ‘Continuing Professional Development (CPD)’ </a:t>
            </a:r>
            <a:r>
              <a:rPr lang="en-US" sz="4300" u="sng" dirty="0">
                <a:hlinkClick r:id="rId5"/>
              </a:rPr>
              <a:t>https://www.nottinghamshire.gov.uk/care/early-years-and-childcare/childcare-providers/cpd</a:t>
            </a:r>
            <a:r>
              <a:rPr lang="en-US" sz="4300" dirty="0"/>
              <a:t> [Accessed: 7</a:t>
            </a:r>
            <a:r>
              <a:rPr lang="en-US" sz="4300" baseline="30000" dirty="0"/>
              <a:t>th</a:t>
            </a:r>
            <a:r>
              <a:rPr lang="en-US" sz="4300" dirty="0"/>
              <a:t> October 2019]. </a:t>
            </a:r>
            <a:endParaRPr lang="en-GB" sz="4300" dirty="0"/>
          </a:p>
          <a:p>
            <a:pPr marL="0" indent="0">
              <a:buNone/>
            </a:pPr>
            <a:r>
              <a:rPr lang="en-US" sz="4300" dirty="0"/>
              <a:t>St Paul’s Primary school and Nursery Belfast. (No date) ‘Staff’ </a:t>
            </a:r>
            <a:r>
              <a:rPr lang="en-US" sz="4300" u="sng" dirty="0">
                <a:hlinkClick r:id="rId6"/>
              </a:rPr>
              <a:t>https://www.stpaulsmica.com/about-us/staff/</a:t>
            </a:r>
            <a:r>
              <a:rPr lang="en-US" sz="4300" dirty="0"/>
              <a:t> [Accessed: 10</a:t>
            </a:r>
            <a:r>
              <a:rPr lang="en-US" sz="4300" baseline="30000" dirty="0"/>
              <a:t>th</a:t>
            </a:r>
            <a:r>
              <a:rPr lang="en-US" sz="4300" dirty="0"/>
              <a:t> October 2019].</a:t>
            </a:r>
            <a:endParaRPr lang="en-GB" sz="4300" dirty="0"/>
          </a:p>
          <a:p>
            <a:pPr marL="0" indent="0">
              <a:buNone/>
            </a:pPr>
            <a:r>
              <a:rPr lang="en-US" sz="4300" dirty="0"/>
              <a:t>Statutory framework for the early years foundation stage. (March 2017) ’Setting the Standard for learning development and care for children from birth to five’ </a:t>
            </a:r>
            <a:r>
              <a:rPr lang="en-US" sz="4300" u="sng" dirty="0">
                <a:hlinkClick r:id="rId7"/>
              </a:rPr>
              <a:t>https://www.foundationyears.org.uk/files/2017/03/EYFS_STATUTORY_FRAMEWORK_2017.pdf</a:t>
            </a:r>
            <a:r>
              <a:rPr lang="en-US" sz="4300" dirty="0"/>
              <a:t> [Accessed: 12</a:t>
            </a:r>
            <a:r>
              <a:rPr lang="en-US" sz="4300" baseline="30000" dirty="0"/>
              <a:t>th</a:t>
            </a:r>
            <a:r>
              <a:rPr lang="en-US" sz="4300" dirty="0"/>
              <a:t> October 2019]. </a:t>
            </a:r>
            <a:endParaRPr lang="en-GB" sz="4300" dirty="0"/>
          </a:p>
          <a:p>
            <a:pPr marL="0" indent="0">
              <a:buNone/>
            </a:pPr>
            <a:r>
              <a:rPr lang="en-GB" sz="4300" dirty="0"/>
              <a:t>Strickland, K. (2018) ‘Transferable Skills Guide: Identifying Your Transferable Skills’ </a:t>
            </a:r>
            <a:r>
              <a:rPr lang="en-GB" sz="4300" u="sng" dirty="0">
                <a:hlinkClick r:id="rId8"/>
              </a:rPr>
              <a:t>https://blog.addgene.org/transferable-skills-guide-identifying-your-transferable skills?gclid=CjwKCAjwlovtBRBrEiwAG3XJ-3sNXOIXRJ2dryrmxjtSIV2O8UJyYiSyb1RfOWfIHs4nSoFjUVEh-xoCdtIQAvD_BwE</a:t>
            </a:r>
            <a:r>
              <a:rPr lang="en-GB" sz="4300" dirty="0"/>
              <a:t> [Accessed: 15</a:t>
            </a:r>
            <a:r>
              <a:rPr lang="en-GB" sz="4300" baseline="30000" dirty="0"/>
              <a:t>th</a:t>
            </a:r>
            <a:r>
              <a:rPr lang="en-GB" sz="4300" dirty="0"/>
              <a:t> October 2019]. </a:t>
            </a:r>
          </a:p>
          <a:p>
            <a:pPr marL="0" indent="0">
              <a:buNone/>
            </a:pPr>
            <a:r>
              <a:rPr lang="en-US" sz="4300" dirty="0"/>
              <a:t>Volunteer </a:t>
            </a:r>
            <a:r>
              <a:rPr lang="en-US" sz="4300" dirty="0" err="1"/>
              <a:t>Stathcona</a:t>
            </a:r>
            <a:r>
              <a:rPr lang="en-US" sz="4300" dirty="0"/>
              <a:t>. (no date) ‘ Why is volunteering important for your child’ </a:t>
            </a:r>
            <a:r>
              <a:rPr lang="en-US" sz="4300" u="sng" dirty="0">
                <a:hlinkClick r:id="rId9"/>
              </a:rPr>
              <a:t>https://volunteerstrathcona.ca/youth-program/parents/why-is-volunteering-important-for-your-child/</a:t>
            </a:r>
            <a:r>
              <a:rPr lang="en-US" sz="4300" dirty="0"/>
              <a:t> [Accessed: 11</a:t>
            </a:r>
            <a:r>
              <a:rPr lang="en-US" sz="4300" baseline="30000" dirty="0"/>
              <a:t>th</a:t>
            </a:r>
            <a:r>
              <a:rPr lang="en-US" sz="4300" dirty="0"/>
              <a:t> October 2019]. </a:t>
            </a:r>
            <a:endParaRPr lang="en-GB" sz="43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47550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">
      <a:dk1>
        <a:srgbClr val="000000"/>
      </a:dk1>
      <a:lt1>
        <a:srgbClr val="FFFFFF"/>
      </a:lt1>
      <a:dk2>
        <a:srgbClr val="243041"/>
      </a:dk2>
      <a:lt2>
        <a:srgbClr val="E4E8E2"/>
      </a:lt2>
      <a:accent1>
        <a:srgbClr val="A829E7"/>
      </a:accent1>
      <a:accent2>
        <a:srgbClr val="633ADB"/>
      </a:accent2>
      <a:accent3>
        <a:srgbClr val="2948E7"/>
      </a:accent3>
      <a:accent4>
        <a:srgbClr val="1785D5"/>
      </a:accent4>
      <a:accent5>
        <a:srgbClr val="20B6B6"/>
      </a:accent5>
      <a:accent6>
        <a:srgbClr val="14B975"/>
      </a:accent6>
      <a:hlink>
        <a:srgbClr val="358EA0"/>
      </a:hlink>
      <a:folHlink>
        <a:srgbClr val="7F7F7F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415</Words>
  <Application>Microsoft Macintosh PowerPoint</Application>
  <PresentationFormat>Widescreen</PresentationFormat>
  <Paragraphs>43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Calibri</vt:lpstr>
      <vt:lpstr>Garamond</vt:lpstr>
      <vt:lpstr>SavonVTI</vt:lpstr>
      <vt:lpstr>Skills for life: Employability and future pathways </vt:lpstr>
      <vt:lpstr>Nursery Assistant</vt:lpstr>
      <vt:lpstr>Why have I chosen this role? </vt:lpstr>
      <vt:lpstr>Meeting the job role requirements</vt:lpstr>
      <vt:lpstr>NVQ3 or equivalent </vt:lpstr>
      <vt:lpstr>Recent experience in an early years setting </vt:lpstr>
      <vt:lpstr>Desirable requirements </vt:lpstr>
      <vt:lpstr>Main duties of the role </vt:lpstr>
      <vt:lpstr>What have I learnt during this module? </vt:lpstr>
      <vt:lpstr>Thank you for listening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life: Employability and future pathways </dc:title>
  <dc:creator>Ferroudja Ghellache (1700744)</dc:creator>
  <cp:lastModifiedBy>Ferroudja Ghellache (1700744)</cp:lastModifiedBy>
  <cp:revision>2</cp:revision>
  <dcterms:created xsi:type="dcterms:W3CDTF">2019-10-16T21:11:30Z</dcterms:created>
  <dcterms:modified xsi:type="dcterms:W3CDTF">2019-10-16T21:16:05Z</dcterms:modified>
</cp:coreProperties>
</file>