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126" y="61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F9F56442-7691-4FCF-8F70-04B88D3AAF91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9F8847DA-41C3-49A2-9C8B-A57F6A083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6346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56442-7691-4FCF-8F70-04B88D3AAF91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847DA-41C3-49A2-9C8B-A57F6A083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7727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56442-7691-4FCF-8F70-04B88D3AAF91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847DA-41C3-49A2-9C8B-A57F6A083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8504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56442-7691-4FCF-8F70-04B88D3AAF91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847DA-41C3-49A2-9C8B-A57F6A083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36872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56442-7691-4FCF-8F70-04B88D3AAF91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847DA-41C3-49A2-9C8B-A57F6A083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75493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56442-7691-4FCF-8F70-04B88D3AAF91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847DA-41C3-49A2-9C8B-A57F6A083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66455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56442-7691-4FCF-8F70-04B88D3AAF91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847DA-41C3-49A2-9C8B-A57F6A083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49074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56442-7691-4FCF-8F70-04B88D3AAF91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847DA-41C3-49A2-9C8B-A57F6A083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76024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56442-7691-4FCF-8F70-04B88D3AAF91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847DA-41C3-49A2-9C8B-A57F6A083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39643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56442-7691-4FCF-8F70-04B88D3AAF91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847DA-41C3-49A2-9C8B-A57F6A083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73661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56442-7691-4FCF-8F70-04B88D3AAF91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847DA-41C3-49A2-9C8B-A57F6A083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15384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56442-7691-4FCF-8F70-04B88D3AAF91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847DA-41C3-49A2-9C8B-A57F6A083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76862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56442-7691-4FCF-8F70-04B88D3AAF91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847DA-41C3-49A2-9C8B-A57F6A083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43616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56442-7691-4FCF-8F70-04B88D3AAF91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847DA-41C3-49A2-9C8B-A57F6A083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18894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56442-7691-4FCF-8F70-04B88D3AAF91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847DA-41C3-49A2-9C8B-A57F6A083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32447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F9F56442-7691-4FCF-8F70-04B88D3AAF91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847DA-41C3-49A2-9C8B-A57F6A083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394730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F9F56442-7691-4FCF-8F70-04B88D3AAF91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847DA-41C3-49A2-9C8B-A57F6A083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2188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F9F56442-7691-4FCF-8F70-04B88D3AAF91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9F8847DA-41C3-49A2-9C8B-A57F6A083DCD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DF03810-3C57-A938-1A24-4502330920E6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ftr"/>
              </p:ext>
            </p:extLst>
          </p:nvPr>
        </p:nvSpPr>
        <p:spPr>
          <a:xfrm>
            <a:off x="63500" y="6626860"/>
            <a:ext cx="2343150" cy="16764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l"/>
            <a:r>
              <a:rPr lang="en-GB" sz="1100">
                <a:solidFill>
                  <a:srgbClr val="000000">
                    <a:alpha val="50000"/>
                  </a:srgb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Information Classification - Non-business</a:t>
            </a:r>
          </a:p>
        </p:txBody>
      </p:sp>
    </p:spTree>
    <p:extLst>
      <p:ext uri="{BB962C8B-B14F-4D97-AF65-F5344CB8AC3E}">
        <p14:creationId xmlns:p14="http://schemas.microsoft.com/office/powerpoint/2010/main" val="10852244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0" r:id="rId3"/>
    <p:sldLayoutId id="2147483711" r:id="rId4"/>
    <p:sldLayoutId id="2147483712" r:id="rId5"/>
    <p:sldLayoutId id="2147483713" r:id="rId6"/>
    <p:sldLayoutId id="2147483714" r:id="rId7"/>
    <p:sldLayoutId id="2147483715" r:id="rId8"/>
    <p:sldLayoutId id="2147483716" r:id="rId9"/>
    <p:sldLayoutId id="2147483717" r:id="rId10"/>
    <p:sldLayoutId id="2147483718" r:id="rId11"/>
    <p:sldLayoutId id="2147483719" r:id="rId12"/>
    <p:sldLayoutId id="2147483720" r:id="rId13"/>
    <p:sldLayoutId id="2147483721" r:id="rId14"/>
    <p:sldLayoutId id="2147483722" r:id="rId15"/>
    <p:sldLayoutId id="2147483723" r:id="rId16"/>
    <p:sldLayoutId id="2147483724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6620F52-7A47-E320-CCEC-802E8FBF0F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Certificate of Higher Education in Health and Social Care</a:t>
            </a:r>
          </a:p>
        </p:txBody>
      </p:sp>
      <p:pic>
        <p:nvPicPr>
          <p:cNvPr id="3" name="Content Placeholder 2" descr="Close up of pages of an open book in a bright studio">
            <a:extLst>
              <a:ext uri="{FF2B5EF4-FFF2-40B4-BE49-F238E27FC236}">
                <a16:creationId xmlns:a16="http://schemas.microsoft.com/office/drawing/2014/main" id="{D163817D-757A-2FD5-B837-89C77B4CEA7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1675" y="2003954"/>
            <a:ext cx="5189538" cy="3459692"/>
          </a:xfrm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A028669-6868-3360-33FE-5FB19422DD76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/>
              <a:t>Psychology in Health and Social care</a:t>
            </a:r>
          </a:p>
          <a:p>
            <a:r>
              <a:rPr lang="en-GB" dirty="0"/>
              <a:t>Assessment 1: Individual Presentation</a:t>
            </a:r>
          </a:p>
          <a:p>
            <a:r>
              <a:rPr lang="en-GB" dirty="0"/>
              <a:t>LCHS4010</a:t>
            </a:r>
          </a:p>
          <a:p>
            <a:r>
              <a:rPr lang="en-GB" dirty="0"/>
              <a:t>Module Lead: Neale Haddon, Kal </a:t>
            </a:r>
            <a:r>
              <a:rPr lang="en-GB" dirty="0" err="1"/>
              <a:t>Alnababtah</a:t>
            </a:r>
            <a:endParaRPr lang="en-GB" dirty="0"/>
          </a:p>
          <a:p>
            <a:r>
              <a:rPr lang="en-GB" dirty="0"/>
              <a:t>2422982</a:t>
            </a:r>
          </a:p>
          <a:p>
            <a:r>
              <a:rPr lang="en-GB" dirty="0"/>
              <a:t>Bright Eki Ogiefo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92726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FAEF28A3-012D-4640-B8B8-1EF6EAF723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B2F1C2-14D3-4A53-B329-323795BCFD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194E879E-1515-4211-8F1B-B68A92B2C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F7137E7D-1F4E-498A-97D1-0E1FE6FC6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91375183-B6E5-43E0-B28F-39EC90838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267F36BD-A8AF-4304-A662-1007CC174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15D9095F-2809-4A90-A032-250AC21C3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9027D7BF-C282-4477-A406-245C3F26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AC3C43D8-426E-472E-A8E8-C41BF7A876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52DCAE0E-B8DE-4C42-A48F-FA0C8345AC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59647F54-801D-44AB-8284-EDDFF7763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D0C721-FC00-A7A6-12F5-1345708912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8BFD0E-371C-1135-566D-625E0DF89B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54954" y="2603500"/>
            <a:ext cx="6397313" cy="34163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 3" charset="2"/>
              <a:buChar char=""/>
            </a:pPr>
            <a:r>
              <a:rPr lang="en-US"/>
              <a:t>Today, I will examine Bowlby’s attachment Theory and its implications for early childhood development, specifically on a 3-year-old kid, Amira, who is from an African background and exhibits signs of anxiety and restricted social interaction in nursery.</a:t>
            </a:r>
          </a:p>
        </p:txBody>
      </p:sp>
      <p:pic>
        <p:nvPicPr>
          <p:cNvPr id="5" name="Picture 4" descr="Mother kissing baby girl">
            <a:extLst>
              <a:ext uri="{FF2B5EF4-FFF2-40B4-BE49-F238E27FC236}">
                <a16:creationId xmlns:a16="http://schemas.microsoft.com/office/drawing/2014/main" id="{C9A4969C-58E5-E6BE-466F-4CC0D32E5CB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968" r="4" b="4"/>
          <a:stretch>
            <a:fillRect/>
          </a:stretch>
        </p:blipFill>
        <p:spPr>
          <a:xfrm>
            <a:off x="8020571" y="2775951"/>
            <a:ext cx="3080048" cy="3067163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8179495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219AE65-9B94-44EA-BEF3-EF4BFA169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0C81A57-9CD5-461B-8FFE-4A8CB6CFBE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7539" y="467397"/>
            <a:ext cx="695829" cy="591911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086C462-37F4-494D-8292-CCB95221CC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  <a:solidFill>
            <a:srgbClr val="FFFFFF"/>
          </a:solidFill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2C7D2D64-353F-4802-AA48-A70CE6020B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30A6328F-CAA3-4052-BF4C-14BD47706E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ln>
              <a:noFill/>
            </a:ln>
          </p:spPr>
          <p:style>
            <a:lnRef idx="0">
              <a:scrgbClr r="0" g="0" b="0"/>
            </a:lnRef>
            <a:fillRef idx="1002">
              <a:schemeClr val="dk2"/>
            </a:fillRef>
            <a:effectRef idx="0">
              <a:scrgbClr r="0" g="0" b="0"/>
            </a:effectRef>
            <a:fontRef idx="major"/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E4D64AC-A8E6-E41D-104E-FC9C0BBECD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372" y="1209957"/>
            <a:ext cx="3034580" cy="4438087"/>
          </a:xfrm>
        </p:spPr>
        <p:txBody>
          <a:bodyPr anchor="ctr">
            <a:normAutofit/>
          </a:bodyPr>
          <a:lstStyle/>
          <a:p>
            <a:pPr algn="r"/>
            <a:r>
              <a:rPr lang="en-GB" sz="3200" dirty="0">
                <a:solidFill>
                  <a:schemeClr val="tx1"/>
                </a:solidFill>
              </a:rPr>
              <a:t>Bowlby’s Attachment Theory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D23B2CD-009B-425A-9616-1E1AD1D5A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56687" y="1930986"/>
            <a:ext cx="0" cy="3200400"/>
          </a:xfrm>
          <a:prstGeom prst="line">
            <a:avLst/>
          </a:prstGeom>
          <a:ln w="15875" cap="sq">
            <a:solidFill>
              <a:schemeClr val="tx2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3D420-7DE9-8BCD-5076-40F28BAB09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8424" y="1059025"/>
            <a:ext cx="5302189" cy="4739950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According to </a:t>
            </a:r>
            <a:r>
              <a:rPr lang="en-GB" dirty="0" err="1">
                <a:solidFill>
                  <a:schemeClr val="tx1"/>
                </a:solidFill>
              </a:rPr>
              <a:t>Bowlby’s</a:t>
            </a:r>
            <a:r>
              <a:rPr lang="en-GB" dirty="0">
                <a:solidFill>
                  <a:schemeClr val="tx1"/>
                </a:solidFill>
              </a:rPr>
              <a:t> attachment theory is that a kid and their primary carer should have a stable emotional connection. 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Key ideas: </a:t>
            </a:r>
          </a:p>
          <a:p>
            <a:pPr>
              <a:buFontTx/>
              <a:buChar char="-"/>
            </a:pPr>
            <a:r>
              <a:rPr lang="en-GB" dirty="0">
                <a:solidFill>
                  <a:schemeClr val="tx1"/>
                </a:solidFill>
              </a:rPr>
              <a:t>A child with a secure bond feels secure enough to explore</a:t>
            </a:r>
          </a:p>
          <a:p>
            <a:pPr>
              <a:buFontTx/>
              <a:buChar char="-"/>
            </a:pPr>
            <a:r>
              <a:rPr lang="en-GB" dirty="0">
                <a:solidFill>
                  <a:schemeClr val="tx1"/>
                </a:solidFill>
              </a:rPr>
              <a:t>Anxiety or avoidance brought on by erratic or insensitive caring is known as insecure attachment.</a:t>
            </a:r>
          </a:p>
          <a:p>
            <a:pPr>
              <a:buFontTx/>
              <a:buChar char="-"/>
            </a:pPr>
            <a:r>
              <a:rPr lang="en-GB" dirty="0">
                <a:solidFill>
                  <a:schemeClr val="tx1"/>
                </a:solidFill>
              </a:rPr>
              <a:t>Emotional, Social, and cognitive development are all impacted by attachment, which forms in the early years.</a:t>
            </a:r>
          </a:p>
          <a:p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6115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E0488BA-180E-40D8-8350-4B17917955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hild toys in a room">
            <a:extLst>
              <a:ext uri="{FF2B5EF4-FFF2-40B4-BE49-F238E27FC236}">
                <a16:creationId xmlns:a16="http://schemas.microsoft.com/office/drawing/2014/main" id="{B701F175-B92D-4FE3-6E1A-BCE60CCB457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11412" b="4319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D2AC3C-8289-DA1B-D28E-4B3B3BE0C0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>
                <a:solidFill>
                  <a:schemeClr val="tx1"/>
                </a:solidFill>
              </a:rPr>
              <a:t>Importance of early childhood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61CC05-0F07-F8F2-554B-C6E5B5AE66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Early attachment styles have an impact on kids' capacity to control their emotions, build connections, and participate in education.</a:t>
            </a:r>
          </a:p>
          <a:p>
            <a:r>
              <a:rPr lang="en-GB">
                <a:solidFill>
                  <a:schemeClr val="tx1"/>
                </a:solidFill>
              </a:rPr>
              <a:t>Confidence in unfamiliar settings, such as nurseries, is supported by secure attachment.</a:t>
            </a:r>
          </a:p>
          <a:p>
            <a:r>
              <a:rPr lang="en-GB">
                <a:solidFill>
                  <a:schemeClr val="tx1"/>
                </a:solidFill>
              </a:rPr>
              <a:t>Insecure attachment might cause anxiety, withdrawal, or trouble playing in a group.</a:t>
            </a:r>
          </a:p>
        </p:txBody>
      </p:sp>
    </p:spTree>
    <p:extLst>
      <p:ext uri="{BB962C8B-B14F-4D97-AF65-F5344CB8AC3E}">
        <p14:creationId xmlns:p14="http://schemas.microsoft.com/office/powerpoint/2010/main" val="7263717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219AE65-9B94-44EA-BEF3-EF4BFA169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0C81A57-9CD5-461B-8FFE-4A8CB6CFBE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7539" y="467397"/>
            <a:ext cx="695829" cy="591911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086C462-37F4-494D-8292-CCB95221CC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  <a:solidFill>
            <a:srgbClr val="FFFFFF"/>
          </a:solidFill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2C7D2D64-353F-4802-AA48-A70CE6020B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30A6328F-CAA3-4052-BF4C-14BD47706E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ln>
              <a:noFill/>
            </a:ln>
          </p:spPr>
          <p:style>
            <a:lnRef idx="0">
              <a:scrgbClr r="0" g="0" b="0"/>
            </a:lnRef>
            <a:fillRef idx="1002">
              <a:schemeClr val="dk2"/>
            </a:fillRef>
            <a:effectRef idx="0">
              <a:scrgbClr r="0" g="0" b="0"/>
            </a:effectRef>
            <a:fontRef idx="major"/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ECDCCC7-A4A7-F049-978A-C96FBACCAE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372" y="1209957"/>
            <a:ext cx="3034580" cy="4438087"/>
          </a:xfrm>
        </p:spPr>
        <p:txBody>
          <a:bodyPr anchor="ctr">
            <a:normAutofit/>
          </a:bodyPr>
          <a:lstStyle/>
          <a:p>
            <a:pPr algn="r"/>
            <a:r>
              <a:rPr lang="en-GB" sz="3200">
                <a:solidFill>
                  <a:schemeClr val="tx1"/>
                </a:solidFill>
              </a:rPr>
              <a:t>Applying attachment Theory in Amira’s Circumstance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D23B2CD-009B-425A-9616-1E1AD1D5A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56687" y="1930986"/>
            <a:ext cx="0" cy="3200400"/>
          </a:xfrm>
          <a:prstGeom prst="line">
            <a:avLst/>
          </a:prstGeom>
          <a:ln w="15875" cap="sq">
            <a:solidFill>
              <a:schemeClr val="tx2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52E3BE-9859-41BA-5FD7-899A5CE5D7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8424" y="1059025"/>
            <a:ext cx="5302189" cy="473995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Amira’s discomfort when she isn’t with her carers could be a sign of unstable attachment or trouble adjusting.</a:t>
            </a:r>
          </a:p>
          <a:p>
            <a:r>
              <a:rPr lang="en-GB">
                <a:solidFill>
                  <a:schemeClr val="tx1"/>
                </a:solidFill>
              </a:rPr>
              <a:t>Limited verbal communication and trouble playing in groups may be a sign of emotional turmoil or lack of confidence in peers and new adults.</a:t>
            </a:r>
          </a:p>
          <a:p>
            <a:r>
              <a:rPr lang="en-GB">
                <a:solidFill>
                  <a:schemeClr val="tx1"/>
                </a:solidFill>
              </a:rPr>
              <a:t>Her behaviour can be explained as a reaction to feeling uncertain or uncomfortable if her connection needs are understood.</a:t>
            </a:r>
          </a:p>
        </p:txBody>
      </p:sp>
    </p:spTree>
    <p:extLst>
      <p:ext uri="{BB962C8B-B14F-4D97-AF65-F5344CB8AC3E}">
        <p14:creationId xmlns:p14="http://schemas.microsoft.com/office/powerpoint/2010/main" val="27994888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314C310-850D-4491-AA52-C75BEA68B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4EC3799-3F52-48CE-85CC-83AED368E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FC2939-BF10-4CBC-904B-74A17D4B9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266B6D5D-11B6-40A6-9CEF-F0B0D104C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3C2726C-FD9E-A259-3D19-68C13D8778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247" y="1085549"/>
            <a:ext cx="3430947" cy="4686903"/>
          </a:xfrm>
        </p:spPr>
        <p:txBody>
          <a:bodyPr anchor="ctr">
            <a:normAutofit/>
          </a:bodyPr>
          <a:lstStyle/>
          <a:p>
            <a:pPr algn="r"/>
            <a:r>
              <a:rPr lang="en-GB">
                <a:solidFill>
                  <a:schemeClr val="tx1"/>
                </a:solidFill>
              </a:rPr>
              <a:t>Implement practical strategies derived from attachment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89E20C7-BB50-4317-93C7-90C8ED80B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930986"/>
            <a:ext cx="0" cy="3200400"/>
          </a:xfrm>
          <a:prstGeom prst="line">
            <a:avLst/>
          </a:prstGeom>
          <a:ln w="15875" cap="sq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C84CBB-80E8-1B0C-5D13-D444DF6FE7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1399" y="1085549"/>
            <a:ext cx="5579707" cy="4686903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>
                <a:solidFill>
                  <a:schemeClr val="tx1"/>
                </a:solidFill>
              </a:rPr>
              <a:t>To promote secure attachment, cultivate a relationship with Amira that is responsive, warm, and consistent.</a:t>
            </a:r>
          </a:p>
          <a:p>
            <a:pPr>
              <a:lnSpc>
                <a:spcPct val="90000"/>
              </a:lnSpc>
            </a:pPr>
            <a:r>
              <a:rPr lang="en-GB">
                <a:solidFill>
                  <a:schemeClr val="tx1"/>
                </a:solidFill>
              </a:rPr>
              <a:t>Employ a key worker strategy: choose a main care physician to foster trust.</a:t>
            </a:r>
          </a:p>
          <a:p>
            <a:pPr>
              <a:lnSpc>
                <a:spcPct val="90000"/>
              </a:lnSpc>
            </a:pPr>
            <a:r>
              <a:rPr lang="en-GB">
                <a:solidFill>
                  <a:schemeClr val="tx1"/>
                </a:solidFill>
              </a:rPr>
              <a:t>Gradual separation: To decrease anxiety, let carers stay at first, then gradually cut back on their presence.</a:t>
            </a:r>
          </a:p>
          <a:p>
            <a:pPr>
              <a:lnSpc>
                <a:spcPct val="90000"/>
              </a:lnSpc>
            </a:pPr>
            <a:r>
              <a:rPr lang="en-GB">
                <a:solidFill>
                  <a:schemeClr val="tx1"/>
                </a:solidFill>
              </a:rPr>
              <a:t>To promote social engagement, encourage small group encounters with well-known peers.</a:t>
            </a:r>
          </a:p>
          <a:p>
            <a:pPr>
              <a:lnSpc>
                <a:spcPct val="90000"/>
              </a:lnSpc>
            </a:pPr>
            <a:r>
              <a:rPr lang="en-GB">
                <a:solidFill>
                  <a:schemeClr val="tx1"/>
                </a:solidFill>
              </a:rPr>
              <a:t>Make use of recognisable items or practices to offer consistency and comfort. </a:t>
            </a:r>
          </a:p>
          <a:p>
            <a:pPr>
              <a:lnSpc>
                <a:spcPct val="90000"/>
              </a:lnSpc>
            </a:pPr>
            <a:r>
              <a:rPr lang="en-GB">
                <a:solidFill>
                  <a:schemeClr val="tx1"/>
                </a:solidFill>
              </a:rPr>
              <a:t>Maintaining continuity between the home and nursery requires constant communication with carers.</a:t>
            </a:r>
          </a:p>
        </p:txBody>
      </p:sp>
    </p:spTree>
    <p:extLst>
      <p:ext uri="{BB962C8B-B14F-4D97-AF65-F5344CB8AC3E}">
        <p14:creationId xmlns:p14="http://schemas.microsoft.com/office/powerpoint/2010/main" val="17789479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B3EF4D6-026A-4D52-B916-967329EE3F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5">
            <a:extLst>
              <a:ext uri="{FF2B5EF4-FFF2-40B4-BE49-F238E27FC236}">
                <a16:creationId xmlns:a16="http://schemas.microsoft.com/office/drawing/2014/main" id="{4DB4846F-6AA5-4DB3-9581-D95F22BD56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21010068">
            <a:off x="8490951" y="1797517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54EC22E-2292-4292-A80B-E81DF64BF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780041"/>
            <a:ext cx="12192000" cy="5077959"/>
          </a:xfrm>
          <a:custGeom>
            <a:avLst/>
            <a:gdLst>
              <a:gd name="connsiteX0" fmla="*/ 12192000 w 12192000"/>
              <a:gd name="connsiteY0" fmla="*/ 0 h 5077959"/>
              <a:gd name="connsiteX1" fmla="*/ 12192000 w 12192000"/>
              <a:gd name="connsiteY1" fmla="*/ 1972152 h 5077959"/>
              <a:gd name="connsiteX2" fmla="*/ 12192000 w 12192000"/>
              <a:gd name="connsiteY2" fmla="*/ 2361342 h 5077959"/>
              <a:gd name="connsiteX3" fmla="*/ 12192000 w 12192000"/>
              <a:gd name="connsiteY3" fmla="*/ 5077959 h 5077959"/>
              <a:gd name="connsiteX4" fmla="*/ 0 w 12192000"/>
              <a:gd name="connsiteY4" fmla="*/ 5077959 h 5077959"/>
              <a:gd name="connsiteX5" fmla="*/ 0 w 12192000"/>
              <a:gd name="connsiteY5" fmla="*/ 2361342 h 5077959"/>
              <a:gd name="connsiteX6" fmla="*/ 0 w 12192000"/>
              <a:gd name="connsiteY6" fmla="*/ 1972152 h 5077959"/>
              <a:gd name="connsiteX7" fmla="*/ 0 w 12192000"/>
              <a:gd name="connsiteY7" fmla="*/ 12515 h 5077959"/>
              <a:gd name="connsiteX8" fmla="*/ 108623 w 12192000"/>
              <a:gd name="connsiteY8" fmla="*/ 29540 h 5077959"/>
              <a:gd name="connsiteX9" fmla="*/ 300195 w 12192000"/>
              <a:gd name="connsiteY9" fmla="*/ 56163 h 5077959"/>
              <a:gd name="connsiteX10" fmla="*/ 527528 w 12192000"/>
              <a:gd name="connsiteY10" fmla="*/ 88041 h 5077959"/>
              <a:gd name="connsiteX11" fmla="*/ 779127 w 12192000"/>
              <a:gd name="connsiteY11" fmla="*/ 121671 h 5077959"/>
              <a:gd name="connsiteX12" fmla="*/ 1062654 w 12192000"/>
              <a:gd name="connsiteY12" fmla="*/ 157052 h 5077959"/>
              <a:gd name="connsiteX13" fmla="*/ 1371726 w 12192000"/>
              <a:gd name="connsiteY13" fmla="*/ 194535 h 5077959"/>
              <a:gd name="connsiteX14" fmla="*/ 1707616 w 12192000"/>
              <a:gd name="connsiteY14" fmla="*/ 232018 h 5077959"/>
              <a:gd name="connsiteX15" fmla="*/ 2065219 w 12192000"/>
              <a:gd name="connsiteY15" fmla="*/ 270201 h 5077959"/>
              <a:gd name="connsiteX16" fmla="*/ 2450918 w 12192000"/>
              <a:gd name="connsiteY16" fmla="*/ 305583 h 5077959"/>
              <a:gd name="connsiteX17" fmla="*/ 2854496 w 12192000"/>
              <a:gd name="connsiteY17" fmla="*/ 339562 h 5077959"/>
              <a:gd name="connsiteX18" fmla="*/ 3281065 w 12192000"/>
              <a:gd name="connsiteY18" fmla="*/ 370390 h 5077959"/>
              <a:gd name="connsiteX19" fmla="*/ 3725514 w 12192000"/>
              <a:gd name="connsiteY19" fmla="*/ 399815 h 5077959"/>
              <a:gd name="connsiteX20" fmla="*/ 4189119 w 12192000"/>
              <a:gd name="connsiteY20" fmla="*/ 427490 h 5077959"/>
              <a:gd name="connsiteX21" fmla="*/ 4426671 w 12192000"/>
              <a:gd name="connsiteY21" fmla="*/ 437298 h 5077959"/>
              <a:gd name="connsiteX22" fmla="*/ 4669330 w 12192000"/>
              <a:gd name="connsiteY22" fmla="*/ 448158 h 5077959"/>
              <a:gd name="connsiteX23" fmla="*/ 4915819 w 12192000"/>
              <a:gd name="connsiteY23" fmla="*/ 458317 h 5077959"/>
              <a:gd name="connsiteX24" fmla="*/ 5163586 w 12192000"/>
              <a:gd name="connsiteY24" fmla="*/ 464973 h 5077959"/>
              <a:gd name="connsiteX25" fmla="*/ 5416461 w 12192000"/>
              <a:gd name="connsiteY25" fmla="*/ 470928 h 5077959"/>
              <a:gd name="connsiteX26" fmla="*/ 5671892 w 12192000"/>
              <a:gd name="connsiteY26" fmla="*/ 477234 h 5077959"/>
              <a:gd name="connsiteX27" fmla="*/ 5932430 w 12192000"/>
              <a:gd name="connsiteY27" fmla="*/ 481437 h 5077959"/>
              <a:gd name="connsiteX28" fmla="*/ 6195523 w 12192000"/>
              <a:gd name="connsiteY28" fmla="*/ 481437 h 5077959"/>
              <a:gd name="connsiteX29" fmla="*/ 6461170 w 12192000"/>
              <a:gd name="connsiteY29" fmla="*/ 483539 h 5077959"/>
              <a:gd name="connsiteX30" fmla="*/ 6729372 w 12192000"/>
              <a:gd name="connsiteY30" fmla="*/ 481437 h 5077959"/>
              <a:gd name="connsiteX31" fmla="*/ 7001406 w 12192000"/>
              <a:gd name="connsiteY31" fmla="*/ 477234 h 5077959"/>
              <a:gd name="connsiteX32" fmla="*/ 7273439 w 12192000"/>
              <a:gd name="connsiteY32" fmla="*/ 473380 h 5077959"/>
              <a:gd name="connsiteX33" fmla="*/ 7549303 w 12192000"/>
              <a:gd name="connsiteY33" fmla="*/ 464973 h 5077959"/>
              <a:gd name="connsiteX34" fmla="*/ 7827722 w 12192000"/>
              <a:gd name="connsiteY34" fmla="*/ 456215 h 5077959"/>
              <a:gd name="connsiteX35" fmla="*/ 8106140 w 12192000"/>
              <a:gd name="connsiteY35" fmla="*/ 446056 h 5077959"/>
              <a:gd name="connsiteX36" fmla="*/ 8387114 w 12192000"/>
              <a:gd name="connsiteY36" fmla="*/ 431694 h 5077959"/>
              <a:gd name="connsiteX37" fmla="*/ 8670640 w 12192000"/>
              <a:gd name="connsiteY37" fmla="*/ 414528 h 5077959"/>
              <a:gd name="connsiteX38" fmla="*/ 8955446 w 12192000"/>
              <a:gd name="connsiteY38" fmla="*/ 398064 h 5077959"/>
              <a:gd name="connsiteX39" fmla="*/ 9240250 w 12192000"/>
              <a:gd name="connsiteY39" fmla="*/ 377045 h 5077959"/>
              <a:gd name="connsiteX40" fmla="*/ 9528886 w 12192000"/>
              <a:gd name="connsiteY40" fmla="*/ 351823 h 5077959"/>
              <a:gd name="connsiteX41" fmla="*/ 9813691 w 12192000"/>
              <a:gd name="connsiteY41" fmla="*/ 326601 h 5077959"/>
              <a:gd name="connsiteX42" fmla="*/ 10103603 w 12192000"/>
              <a:gd name="connsiteY42" fmla="*/ 297525 h 5077959"/>
              <a:gd name="connsiteX43" fmla="*/ 10394794 w 12192000"/>
              <a:gd name="connsiteY43" fmla="*/ 265647 h 5077959"/>
              <a:gd name="connsiteX44" fmla="*/ 10682153 w 12192000"/>
              <a:gd name="connsiteY44" fmla="*/ 232018 h 5077959"/>
              <a:gd name="connsiteX45" fmla="*/ 10973344 w 12192000"/>
              <a:gd name="connsiteY45" fmla="*/ 192783 h 5077959"/>
              <a:gd name="connsiteX46" fmla="*/ 11263257 w 12192000"/>
              <a:gd name="connsiteY46" fmla="*/ 150746 h 5077959"/>
              <a:gd name="connsiteX47" fmla="*/ 11554448 w 12192000"/>
              <a:gd name="connsiteY47" fmla="*/ 109060 h 5077959"/>
              <a:gd name="connsiteX48" fmla="*/ 11844360 w 12192000"/>
              <a:gd name="connsiteY48" fmla="*/ 60367 h 5077959"/>
              <a:gd name="connsiteX49" fmla="*/ 12132996 w 12192000"/>
              <a:gd name="connsiteY49" fmla="*/ 10623 h 50779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</a:cxnLst>
            <a:rect l="l" t="t" r="r" b="b"/>
            <a:pathLst>
              <a:path w="12192000" h="5077959">
                <a:moveTo>
                  <a:pt x="12192000" y="0"/>
                </a:moveTo>
                <a:lnTo>
                  <a:pt x="12192000" y="1972152"/>
                </a:lnTo>
                <a:lnTo>
                  <a:pt x="12192000" y="2361342"/>
                </a:lnTo>
                <a:lnTo>
                  <a:pt x="12192000" y="5077959"/>
                </a:lnTo>
                <a:lnTo>
                  <a:pt x="0" y="5077959"/>
                </a:lnTo>
                <a:lnTo>
                  <a:pt x="0" y="2361342"/>
                </a:lnTo>
                <a:lnTo>
                  <a:pt x="0" y="1972152"/>
                </a:lnTo>
                <a:lnTo>
                  <a:pt x="0" y="12515"/>
                </a:lnTo>
                <a:lnTo>
                  <a:pt x="108623" y="29540"/>
                </a:lnTo>
                <a:lnTo>
                  <a:pt x="300195" y="56163"/>
                </a:lnTo>
                <a:lnTo>
                  <a:pt x="527528" y="88041"/>
                </a:lnTo>
                <a:lnTo>
                  <a:pt x="779127" y="121671"/>
                </a:lnTo>
                <a:lnTo>
                  <a:pt x="1062654" y="157052"/>
                </a:lnTo>
                <a:lnTo>
                  <a:pt x="1371726" y="194535"/>
                </a:lnTo>
                <a:lnTo>
                  <a:pt x="1707616" y="232018"/>
                </a:lnTo>
                <a:lnTo>
                  <a:pt x="2065219" y="270201"/>
                </a:lnTo>
                <a:lnTo>
                  <a:pt x="2450918" y="305583"/>
                </a:lnTo>
                <a:lnTo>
                  <a:pt x="2854496" y="339562"/>
                </a:lnTo>
                <a:lnTo>
                  <a:pt x="3281065" y="370390"/>
                </a:lnTo>
                <a:lnTo>
                  <a:pt x="3725514" y="399815"/>
                </a:lnTo>
                <a:lnTo>
                  <a:pt x="4189119" y="427490"/>
                </a:lnTo>
                <a:lnTo>
                  <a:pt x="4426671" y="437298"/>
                </a:lnTo>
                <a:lnTo>
                  <a:pt x="4669330" y="448158"/>
                </a:lnTo>
                <a:lnTo>
                  <a:pt x="4915819" y="458317"/>
                </a:lnTo>
                <a:lnTo>
                  <a:pt x="5163586" y="464973"/>
                </a:lnTo>
                <a:lnTo>
                  <a:pt x="5416461" y="470928"/>
                </a:lnTo>
                <a:lnTo>
                  <a:pt x="5671892" y="477234"/>
                </a:lnTo>
                <a:lnTo>
                  <a:pt x="5932430" y="481437"/>
                </a:lnTo>
                <a:lnTo>
                  <a:pt x="6195523" y="481437"/>
                </a:lnTo>
                <a:lnTo>
                  <a:pt x="6461170" y="483539"/>
                </a:lnTo>
                <a:lnTo>
                  <a:pt x="6729372" y="481437"/>
                </a:lnTo>
                <a:lnTo>
                  <a:pt x="7001406" y="477234"/>
                </a:lnTo>
                <a:lnTo>
                  <a:pt x="7273439" y="473380"/>
                </a:lnTo>
                <a:lnTo>
                  <a:pt x="7549303" y="464973"/>
                </a:lnTo>
                <a:lnTo>
                  <a:pt x="7827722" y="456215"/>
                </a:lnTo>
                <a:lnTo>
                  <a:pt x="8106140" y="446056"/>
                </a:lnTo>
                <a:lnTo>
                  <a:pt x="8387114" y="431694"/>
                </a:lnTo>
                <a:lnTo>
                  <a:pt x="8670640" y="414528"/>
                </a:lnTo>
                <a:lnTo>
                  <a:pt x="8955446" y="398064"/>
                </a:lnTo>
                <a:lnTo>
                  <a:pt x="9240250" y="377045"/>
                </a:lnTo>
                <a:lnTo>
                  <a:pt x="9528886" y="351823"/>
                </a:lnTo>
                <a:lnTo>
                  <a:pt x="9813691" y="326601"/>
                </a:lnTo>
                <a:lnTo>
                  <a:pt x="10103603" y="297525"/>
                </a:lnTo>
                <a:lnTo>
                  <a:pt x="10394794" y="265647"/>
                </a:lnTo>
                <a:lnTo>
                  <a:pt x="10682153" y="232018"/>
                </a:lnTo>
                <a:lnTo>
                  <a:pt x="10973344" y="192783"/>
                </a:lnTo>
                <a:lnTo>
                  <a:pt x="11263257" y="150746"/>
                </a:lnTo>
                <a:lnTo>
                  <a:pt x="11554448" y="109060"/>
                </a:lnTo>
                <a:lnTo>
                  <a:pt x="11844360" y="60367"/>
                </a:lnTo>
                <a:lnTo>
                  <a:pt x="12132996" y="10623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C1C7165-8A3A-44EB-88D0-4EFA36A00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A1081473-BB93-49A4-B605-4E2053739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2FC87D-D7F4-D2BC-A5F6-E32FC0CB8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3171" y="838200"/>
            <a:ext cx="8825659" cy="977902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3100">
                <a:solidFill>
                  <a:srgbClr val="EBEBEB"/>
                </a:solidFill>
              </a:rPr>
              <a:t>Influences of Nature and nurture Biological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C683D-F4AB-BA14-4934-DAF51CF99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3171" y="2757942"/>
            <a:ext cx="8825659" cy="3261857"/>
          </a:xfrm>
        </p:spPr>
        <p:txBody>
          <a:bodyPr>
            <a:normAutofit/>
          </a:bodyPr>
          <a:lstStyle/>
          <a:p>
            <a:r>
              <a:rPr lang="en-GB" sz="2000">
                <a:solidFill>
                  <a:srgbClr val="404040"/>
                </a:solidFill>
              </a:rPr>
              <a:t>Amira’s anxiety and communication style may be influenced by her temperament and genetic predispositions.</a:t>
            </a:r>
          </a:p>
          <a:p>
            <a:r>
              <a:rPr lang="en-GB" sz="2000">
                <a:solidFill>
                  <a:srgbClr val="404040"/>
                </a:solidFill>
              </a:rPr>
              <a:t>Environmental factors: social encounters, the nursery setting, and the quality of caregiving all influence attachment and development.</a:t>
            </a:r>
          </a:p>
          <a:p>
            <a:r>
              <a:rPr lang="en-GB" sz="2000">
                <a:solidFill>
                  <a:srgbClr val="404040"/>
                </a:solidFill>
              </a:rPr>
              <a:t>Both have a dynamic interaction that affects Amira’s development as a person.</a:t>
            </a:r>
          </a:p>
        </p:txBody>
      </p:sp>
    </p:spTree>
    <p:extLst>
      <p:ext uri="{BB962C8B-B14F-4D97-AF65-F5344CB8AC3E}">
        <p14:creationId xmlns:p14="http://schemas.microsoft.com/office/powerpoint/2010/main" val="19838391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7F9F70-BB8C-55F4-1666-2B35776FDC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discussion of attachment theory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FA847E-77A4-27AA-451C-6446AEA3344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benefits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E50EC2-939D-F599-A3AE-EC533ACB382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offers a precise framework for comprehending social and emotional needs.</a:t>
            </a:r>
          </a:p>
          <a:p>
            <a:r>
              <a:rPr lang="en-GB" dirty="0"/>
              <a:t>Effective recommendations for interventions aimed at fostering safe attachment.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DCD0C53-C196-5C9B-F3E3-5DB72370FFA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obstacles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5976B77-C4E0-CEF8-A45C-F260CC0022E5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May simplify complicated behaviours; not all problems are caused by attachment disorders.</a:t>
            </a:r>
          </a:p>
          <a:p>
            <a:r>
              <a:rPr lang="en-GB" dirty="0"/>
              <a:t>It’s possible that cultural differences in attachment styles are not entirely explained</a:t>
            </a:r>
          </a:p>
          <a:p>
            <a:r>
              <a:rPr lang="en-GB" dirty="0"/>
              <a:t>The early years are the primary focus; continued development is influenced by a variety of factors</a:t>
            </a:r>
          </a:p>
        </p:txBody>
      </p:sp>
    </p:spTree>
    <p:extLst>
      <p:ext uri="{BB962C8B-B14F-4D97-AF65-F5344CB8AC3E}">
        <p14:creationId xmlns:p14="http://schemas.microsoft.com/office/powerpoint/2010/main" val="35353622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FB3EF4D6-026A-4D52-B916-967329EE3F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587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 5">
            <a:extLst>
              <a:ext uri="{FF2B5EF4-FFF2-40B4-BE49-F238E27FC236}">
                <a16:creationId xmlns:a16="http://schemas.microsoft.com/office/drawing/2014/main" id="{4DB4846F-6AA5-4DB3-9581-D95F22BD56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21010068">
            <a:off x="8490951" y="1797517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54EC22E-2292-4292-A80B-E81DF64BF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780041"/>
            <a:ext cx="12192000" cy="5077959"/>
          </a:xfrm>
          <a:custGeom>
            <a:avLst/>
            <a:gdLst>
              <a:gd name="connsiteX0" fmla="*/ 12192000 w 12192000"/>
              <a:gd name="connsiteY0" fmla="*/ 0 h 5077959"/>
              <a:gd name="connsiteX1" fmla="*/ 12192000 w 12192000"/>
              <a:gd name="connsiteY1" fmla="*/ 1972152 h 5077959"/>
              <a:gd name="connsiteX2" fmla="*/ 12192000 w 12192000"/>
              <a:gd name="connsiteY2" fmla="*/ 2361342 h 5077959"/>
              <a:gd name="connsiteX3" fmla="*/ 12192000 w 12192000"/>
              <a:gd name="connsiteY3" fmla="*/ 5077959 h 5077959"/>
              <a:gd name="connsiteX4" fmla="*/ 0 w 12192000"/>
              <a:gd name="connsiteY4" fmla="*/ 5077959 h 5077959"/>
              <a:gd name="connsiteX5" fmla="*/ 0 w 12192000"/>
              <a:gd name="connsiteY5" fmla="*/ 2361342 h 5077959"/>
              <a:gd name="connsiteX6" fmla="*/ 0 w 12192000"/>
              <a:gd name="connsiteY6" fmla="*/ 1972152 h 5077959"/>
              <a:gd name="connsiteX7" fmla="*/ 0 w 12192000"/>
              <a:gd name="connsiteY7" fmla="*/ 12515 h 5077959"/>
              <a:gd name="connsiteX8" fmla="*/ 108623 w 12192000"/>
              <a:gd name="connsiteY8" fmla="*/ 29540 h 5077959"/>
              <a:gd name="connsiteX9" fmla="*/ 300195 w 12192000"/>
              <a:gd name="connsiteY9" fmla="*/ 56163 h 5077959"/>
              <a:gd name="connsiteX10" fmla="*/ 527528 w 12192000"/>
              <a:gd name="connsiteY10" fmla="*/ 88041 h 5077959"/>
              <a:gd name="connsiteX11" fmla="*/ 779127 w 12192000"/>
              <a:gd name="connsiteY11" fmla="*/ 121671 h 5077959"/>
              <a:gd name="connsiteX12" fmla="*/ 1062654 w 12192000"/>
              <a:gd name="connsiteY12" fmla="*/ 157052 h 5077959"/>
              <a:gd name="connsiteX13" fmla="*/ 1371726 w 12192000"/>
              <a:gd name="connsiteY13" fmla="*/ 194535 h 5077959"/>
              <a:gd name="connsiteX14" fmla="*/ 1707616 w 12192000"/>
              <a:gd name="connsiteY14" fmla="*/ 232018 h 5077959"/>
              <a:gd name="connsiteX15" fmla="*/ 2065219 w 12192000"/>
              <a:gd name="connsiteY15" fmla="*/ 270201 h 5077959"/>
              <a:gd name="connsiteX16" fmla="*/ 2450918 w 12192000"/>
              <a:gd name="connsiteY16" fmla="*/ 305583 h 5077959"/>
              <a:gd name="connsiteX17" fmla="*/ 2854496 w 12192000"/>
              <a:gd name="connsiteY17" fmla="*/ 339562 h 5077959"/>
              <a:gd name="connsiteX18" fmla="*/ 3281065 w 12192000"/>
              <a:gd name="connsiteY18" fmla="*/ 370390 h 5077959"/>
              <a:gd name="connsiteX19" fmla="*/ 3725514 w 12192000"/>
              <a:gd name="connsiteY19" fmla="*/ 399815 h 5077959"/>
              <a:gd name="connsiteX20" fmla="*/ 4189119 w 12192000"/>
              <a:gd name="connsiteY20" fmla="*/ 427490 h 5077959"/>
              <a:gd name="connsiteX21" fmla="*/ 4426671 w 12192000"/>
              <a:gd name="connsiteY21" fmla="*/ 437298 h 5077959"/>
              <a:gd name="connsiteX22" fmla="*/ 4669330 w 12192000"/>
              <a:gd name="connsiteY22" fmla="*/ 448158 h 5077959"/>
              <a:gd name="connsiteX23" fmla="*/ 4915819 w 12192000"/>
              <a:gd name="connsiteY23" fmla="*/ 458317 h 5077959"/>
              <a:gd name="connsiteX24" fmla="*/ 5163586 w 12192000"/>
              <a:gd name="connsiteY24" fmla="*/ 464973 h 5077959"/>
              <a:gd name="connsiteX25" fmla="*/ 5416461 w 12192000"/>
              <a:gd name="connsiteY25" fmla="*/ 470928 h 5077959"/>
              <a:gd name="connsiteX26" fmla="*/ 5671892 w 12192000"/>
              <a:gd name="connsiteY26" fmla="*/ 477234 h 5077959"/>
              <a:gd name="connsiteX27" fmla="*/ 5932430 w 12192000"/>
              <a:gd name="connsiteY27" fmla="*/ 481437 h 5077959"/>
              <a:gd name="connsiteX28" fmla="*/ 6195523 w 12192000"/>
              <a:gd name="connsiteY28" fmla="*/ 481437 h 5077959"/>
              <a:gd name="connsiteX29" fmla="*/ 6461170 w 12192000"/>
              <a:gd name="connsiteY29" fmla="*/ 483539 h 5077959"/>
              <a:gd name="connsiteX30" fmla="*/ 6729372 w 12192000"/>
              <a:gd name="connsiteY30" fmla="*/ 481437 h 5077959"/>
              <a:gd name="connsiteX31" fmla="*/ 7001406 w 12192000"/>
              <a:gd name="connsiteY31" fmla="*/ 477234 h 5077959"/>
              <a:gd name="connsiteX32" fmla="*/ 7273439 w 12192000"/>
              <a:gd name="connsiteY32" fmla="*/ 473380 h 5077959"/>
              <a:gd name="connsiteX33" fmla="*/ 7549303 w 12192000"/>
              <a:gd name="connsiteY33" fmla="*/ 464973 h 5077959"/>
              <a:gd name="connsiteX34" fmla="*/ 7827722 w 12192000"/>
              <a:gd name="connsiteY34" fmla="*/ 456215 h 5077959"/>
              <a:gd name="connsiteX35" fmla="*/ 8106140 w 12192000"/>
              <a:gd name="connsiteY35" fmla="*/ 446056 h 5077959"/>
              <a:gd name="connsiteX36" fmla="*/ 8387114 w 12192000"/>
              <a:gd name="connsiteY36" fmla="*/ 431694 h 5077959"/>
              <a:gd name="connsiteX37" fmla="*/ 8670640 w 12192000"/>
              <a:gd name="connsiteY37" fmla="*/ 414528 h 5077959"/>
              <a:gd name="connsiteX38" fmla="*/ 8955446 w 12192000"/>
              <a:gd name="connsiteY38" fmla="*/ 398064 h 5077959"/>
              <a:gd name="connsiteX39" fmla="*/ 9240250 w 12192000"/>
              <a:gd name="connsiteY39" fmla="*/ 377045 h 5077959"/>
              <a:gd name="connsiteX40" fmla="*/ 9528886 w 12192000"/>
              <a:gd name="connsiteY40" fmla="*/ 351823 h 5077959"/>
              <a:gd name="connsiteX41" fmla="*/ 9813691 w 12192000"/>
              <a:gd name="connsiteY41" fmla="*/ 326601 h 5077959"/>
              <a:gd name="connsiteX42" fmla="*/ 10103603 w 12192000"/>
              <a:gd name="connsiteY42" fmla="*/ 297525 h 5077959"/>
              <a:gd name="connsiteX43" fmla="*/ 10394794 w 12192000"/>
              <a:gd name="connsiteY43" fmla="*/ 265647 h 5077959"/>
              <a:gd name="connsiteX44" fmla="*/ 10682153 w 12192000"/>
              <a:gd name="connsiteY44" fmla="*/ 232018 h 5077959"/>
              <a:gd name="connsiteX45" fmla="*/ 10973344 w 12192000"/>
              <a:gd name="connsiteY45" fmla="*/ 192783 h 5077959"/>
              <a:gd name="connsiteX46" fmla="*/ 11263257 w 12192000"/>
              <a:gd name="connsiteY46" fmla="*/ 150746 h 5077959"/>
              <a:gd name="connsiteX47" fmla="*/ 11554448 w 12192000"/>
              <a:gd name="connsiteY47" fmla="*/ 109060 h 5077959"/>
              <a:gd name="connsiteX48" fmla="*/ 11844360 w 12192000"/>
              <a:gd name="connsiteY48" fmla="*/ 60367 h 5077959"/>
              <a:gd name="connsiteX49" fmla="*/ 12132996 w 12192000"/>
              <a:gd name="connsiteY49" fmla="*/ 10623 h 50779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</a:cxnLst>
            <a:rect l="l" t="t" r="r" b="b"/>
            <a:pathLst>
              <a:path w="12192000" h="5077959">
                <a:moveTo>
                  <a:pt x="12192000" y="0"/>
                </a:moveTo>
                <a:lnTo>
                  <a:pt x="12192000" y="1972152"/>
                </a:lnTo>
                <a:lnTo>
                  <a:pt x="12192000" y="2361342"/>
                </a:lnTo>
                <a:lnTo>
                  <a:pt x="12192000" y="5077959"/>
                </a:lnTo>
                <a:lnTo>
                  <a:pt x="0" y="5077959"/>
                </a:lnTo>
                <a:lnTo>
                  <a:pt x="0" y="2361342"/>
                </a:lnTo>
                <a:lnTo>
                  <a:pt x="0" y="1972152"/>
                </a:lnTo>
                <a:lnTo>
                  <a:pt x="0" y="12515"/>
                </a:lnTo>
                <a:lnTo>
                  <a:pt x="108623" y="29540"/>
                </a:lnTo>
                <a:lnTo>
                  <a:pt x="300195" y="56163"/>
                </a:lnTo>
                <a:lnTo>
                  <a:pt x="527528" y="88041"/>
                </a:lnTo>
                <a:lnTo>
                  <a:pt x="779127" y="121671"/>
                </a:lnTo>
                <a:lnTo>
                  <a:pt x="1062654" y="157052"/>
                </a:lnTo>
                <a:lnTo>
                  <a:pt x="1371726" y="194535"/>
                </a:lnTo>
                <a:lnTo>
                  <a:pt x="1707616" y="232018"/>
                </a:lnTo>
                <a:lnTo>
                  <a:pt x="2065219" y="270201"/>
                </a:lnTo>
                <a:lnTo>
                  <a:pt x="2450918" y="305583"/>
                </a:lnTo>
                <a:lnTo>
                  <a:pt x="2854496" y="339562"/>
                </a:lnTo>
                <a:lnTo>
                  <a:pt x="3281065" y="370390"/>
                </a:lnTo>
                <a:lnTo>
                  <a:pt x="3725514" y="399815"/>
                </a:lnTo>
                <a:lnTo>
                  <a:pt x="4189119" y="427490"/>
                </a:lnTo>
                <a:lnTo>
                  <a:pt x="4426671" y="437298"/>
                </a:lnTo>
                <a:lnTo>
                  <a:pt x="4669330" y="448158"/>
                </a:lnTo>
                <a:lnTo>
                  <a:pt x="4915819" y="458317"/>
                </a:lnTo>
                <a:lnTo>
                  <a:pt x="5163586" y="464973"/>
                </a:lnTo>
                <a:lnTo>
                  <a:pt x="5416461" y="470928"/>
                </a:lnTo>
                <a:lnTo>
                  <a:pt x="5671892" y="477234"/>
                </a:lnTo>
                <a:lnTo>
                  <a:pt x="5932430" y="481437"/>
                </a:lnTo>
                <a:lnTo>
                  <a:pt x="6195523" y="481437"/>
                </a:lnTo>
                <a:lnTo>
                  <a:pt x="6461170" y="483539"/>
                </a:lnTo>
                <a:lnTo>
                  <a:pt x="6729372" y="481437"/>
                </a:lnTo>
                <a:lnTo>
                  <a:pt x="7001406" y="477234"/>
                </a:lnTo>
                <a:lnTo>
                  <a:pt x="7273439" y="473380"/>
                </a:lnTo>
                <a:lnTo>
                  <a:pt x="7549303" y="464973"/>
                </a:lnTo>
                <a:lnTo>
                  <a:pt x="7827722" y="456215"/>
                </a:lnTo>
                <a:lnTo>
                  <a:pt x="8106140" y="446056"/>
                </a:lnTo>
                <a:lnTo>
                  <a:pt x="8387114" y="431694"/>
                </a:lnTo>
                <a:lnTo>
                  <a:pt x="8670640" y="414528"/>
                </a:lnTo>
                <a:lnTo>
                  <a:pt x="8955446" y="398064"/>
                </a:lnTo>
                <a:lnTo>
                  <a:pt x="9240250" y="377045"/>
                </a:lnTo>
                <a:lnTo>
                  <a:pt x="9528886" y="351823"/>
                </a:lnTo>
                <a:lnTo>
                  <a:pt x="9813691" y="326601"/>
                </a:lnTo>
                <a:lnTo>
                  <a:pt x="10103603" y="297525"/>
                </a:lnTo>
                <a:lnTo>
                  <a:pt x="10394794" y="265647"/>
                </a:lnTo>
                <a:lnTo>
                  <a:pt x="10682153" y="232018"/>
                </a:lnTo>
                <a:lnTo>
                  <a:pt x="10973344" y="192783"/>
                </a:lnTo>
                <a:lnTo>
                  <a:pt x="11263257" y="150746"/>
                </a:lnTo>
                <a:lnTo>
                  <a:pt x="11554448" y="109060"/>
                </a:lnTo>
                <a:lnTo>
                  <a:pt x="11844360" y="60367"/>
                </a:lnTo>
                <a:lnTo>
                  <a:pt x="12132996" y="10623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992A2039-50D4-4D49-A79F-C82A1D9131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  <a:solidFill>
            <a:srgbClr val="FFFFFF"/>
          </a:solidFill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CC1C7165-8A3A-44EB-88D0-4EFA36A004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 useBgFill="1">
          <p:nvSpPr>
            <p:cNvPr id="16" name="Freeform 5">
              <a:extLst>
                <a:ext uri="{FF2B5EF4-FFF2-40B4-BE49-F238E27FC236}">
                  <a16:creationId xmlns:a16="http://schemas.microsoft.com/office/drawing/2014/main" id="{A1081473-BB93-49A4-B605-4E2053739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E027FCF-421A-A751-ED32-64ED917359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838200"/>
            <a:ext cx="8761413" cy="9779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4D5EF4-E734-ABFA-354C-99BB3363CD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87233" y="2603500"/>
            <a:ext cx="8417535" cy="3416300"/>
          </a:xfrm>
        </p:spPr>
        <p:txBody>
          <a:bodyPr>
            <a:normAutofit/>
          </a:bodyPr>
          <a:lstStyle/>
          <a:p>
            <a:r>
              <a:rPr lang="en-GB"/>
              <a:t>Amira’s emotional and social development can be better understood and supported by applying Bowlby’s attachment Theory.</a:t>
            </a:r>
          </a:p>
          <a:p>
            <a:r>
              <a:rPr lang="en-GB"/>
              <a:t>Using attachment-based techniques can encourage participation and lessen anxiety.</a:t>
            </a:r>
          </a:p>
          <a:p>
            <a:r>
              <a:rPr lang="en-GB"/>
              <a:t>Planning is enhanced by knowledge of biological and environmental factors.</a:t>
            </a:r>
          </a:p>
          <a:p>
            <a:r>
              <a:rPr lang="en-GB"/>
              <a:t>Meeting Amira’s changing requirements requires constant observation and adjustment.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86705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8BDB15-5461-011B-1017-D47FE07F07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572ADD-EF20-D17D-2D88-1C161E3188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0" i="0" dirty="0" err="1">
                <a:effectLst/>
                <a:latin typeface="UICTFontTextStyleBody"/>
              </a:rPr>
              <a:t>Bowlby</a:t>
            </a:r>
            <a:r>
              <a:rPr lang="en-GB" b="0" i="0" dirty="0">
                <a:effectLst/>
                <a:latin typeface="UICTFontTextStyleBody"/>
              </a:rPr>
              <a:t>, J. (1969). *Attachment and Loss: Vol. 1. Attachment*. London: Hogarth Press.  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Ainsworth, M.D.S. (1978). *Patterns of Attachment: A Psychological Study of the Strange Situation*. Hillsdale, NJ: </a:t>
            </a:r>
            <a:r>
              <a:rPr lang="en-GB" b="0" i="0" dirty="0" err="1">
                <a:effectLst/>
                <a:latin typeface="UICTFontTextStyleBody"/>
              </a:rPr>
              <a:t>Erlbaum</a:t>
            </a:r>
            <a:r>
              <a:rPr lang="en-GB" b="0" i="0" dirty="0">
                <a:effectLst/>
                <a:latin typeface="UICTFontTextStyleBody"/>
              </a:rPr>
              <a:t>.  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Cassidy, J., &amp; Shaver, P.R. (Eds.). (2016). *Handbook of Attachment: Theory, Research, and Clinical Applications* (3rd ed.). New York: Guilford Press.  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Bretherton, I. (1992). The origins of attachment theory: John </a:t>
            </a:r>
            <a:r>
              <a:rPr lang="en-GB" b="0" i="0" dirty="0" err="1">
                <a:effectLst/>
                <a:latin typeface="UICTFontTextStyleBody"/>
              </a:rPr>
              <a:t>Bowlby</a:t>
            </a:r>
            <a:r>
              <a:rPr lang="en-GB" b="0" i="0" dirty="0">
                <a:effectLst/>
                <a:latin typeface="UICTFontTextStyleBody"/>
              </a:rPr>
              <a:t> and Mary Ainsworth. *Developmental Psychology*, 28(5), 759-775.  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Schore, A.N. (2001). The effects of early relational trauma on right brain development, affect regulation, and infant mental health. *Infant Mental Health Journal*, 22(1-2), 201-269.  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Thompson, R.A. (2008). Early attachment and later development. In J. Cassidy &amp; P.R. Shaver (Eds.), *Handbook of Attachment* (2nd ed., pp. 348-365). New York: Guilford Press.</a:t>
            </a:r>
            <a:endParaRPr lang="en-GB" dirty="0">
              <a:effectLst/>
              <a:latin typeface=".AppleSystemUIFont"/>
            </a:endParaRPr>
          </a:p>
          <a:p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243657743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38</TotalTime>
  <Words>574</Words>
  <Application>Microsoft Office PowerPoint</Application>
  <PresentationFormat>Widescreen</PresentationFormat>
  <Paragraphs>50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Ion Boardroom</vt:lpstr>
      <vt:lpstr>Certificate of Higher Education in Health and Social Care</vt:lpstr>
      <vt:lpstr>Introduction</vt:lpstr>
      <vt:lpstr>Bowlby’s Attachment Theory</vt:lpstr>
      <vt:lpstr>Importance of early childhood development</vt:lpstr>
      <vt:lpstr>Applying attachment Theory in Amira’s Circumstance</vt:lpstr>
      <vt:lpstr>Implement practical strategies derived from attachment</vt:lpstr>
      <vt:lpstr>Influences of Nature and nurture Biological factors</vt:lpstr>
      <vt:lpstr>A discussion of attachment theory</vt:lpstr>
      <vt:lpstr>conclusion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Health and Social Care</dc:title>
  <dc:creator>Eki Ogiefo, Bright (Customer Contact &amp; Experience)</dc:creator>
  <cp:lastModifiedBy>Bright Ogiefo (2422982)</cp:lastModifiedBy>
  <cp:revision>4</cp:revision>
  <dcterms:created xsi:type="dcterms:W3CDTF">2025-10-12T21:12:53Z</dcterms:created>
  <dcterms:modified xsi:type="dcterms:W3CDTF">2025-10-14T15:21:17Z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4737cd95-4c92-434e-8aab-c1fe224203c1_Enabled">
    <vt:lpwstr>true</vt:lpwstr>
  </property>
  <property fmtid="{D5CDD505-2E9C-101B-9397-08002B2CF9AE}" pid="3" name="MSIP_Label_4737cd95-4c92-434e-8aab-c1fe224203c1_SetDate">
    <vt:lpwstr>2025-10-12T21:27:11Z</vt:lpwstr>
  </property>
  <property fmtid="{D5CDD505-2E9C-101B-9397-08002B2CF9AE}" pid="4" name="MSIP_Label_4737cd95-4c92-434e-8aab-c1fe224203c1_Method">
    <vt:lpwstr>Privileged</vt:lpwstr>
  </property>
  <property fmtid="{D5CDD505-2E9C-101B-9397-08002B2CF9AE}" pid="5" name="MSIP_Label_4737cd95-4c92-434e-8aab-c1fe224203c1_Name">
    <vt:lpwstr>Non-business1</vt:lpwstr>
  </property>
  <property fmtid="{D5CDD505-2E9C-101B-9397-08002B2CF9AE}" pid="6" name="MSIP_Label_4737cd95-4c92-434e-8aab-c1fe224203c1_SiteId">
    <vt:lpwstr>7c917db0-71f2-438e-9554-388ffcab8764</vt:lpwstr>
  </property>
  <property fmtid="{D5CDD505-2E9C-101B-9397-08002B2CF9AE}" pid="7" name="MSIP_Label_4737cd95-4c92-434e-8aab-c1fe224203c1_ActionId">
    <vt:lpwstr>2dd3f540-9e6a-4a07-8ce2-0ef3c9553f71</vt:lpwstr>
  </property>
  <property fmtid="{D5CDD505-2E9C-101B-9397-08002B2CF9AE}" pid="8" name="MSIP_Label_4737cd95-4c92-434e-8aab-c1fe224203c1_ContentBits">
    <vt:lpwstr>2</vt:lpwstr>
  </property>
  <property fmtid="{D5CDD505-2E9C-101B-9397-08002B2CF9AE}" pid="9" name="MSIP_Label_4737cd95-4c92-434e-8aab-c1fe224203c1_Tag">
    <vt:lpwstr>10, 0, 1, 1</vt:lpwstr>
  </property>
  <property fmtid="{D5CDD505-2E9C-101B-9397-08002B2CF9AE}" pid="10" name="ClassificationContentMarkingFooterLocations">
    <vt:lpwstr>Ion Boardroom:10</vt:lpwstr>
  </property>
  <property fmtid="{D5CDD505-2E9C-101B-9397-08002B2CF9AE}" pid="11" name="ClassificationContentMarkingFooterText">
    <vt:lpwstr>Information Classification - Non-business</vt:lpwstr>
  </property>
</Properties>
</file>