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6" r:id="rId2"/>
    <p:sldId id="257" r:id="rId3"/>
    <p:sldId id="258" r:id="rId4"/>
    <p:sldId id="259" r:id="rId5"/>
    <p:sldId id="261" r:id="rId6"/>
    <p:sldId id="260" r:id="rId7"/>
    <p:sldId id="263" r:id="rId8"/>
    <p:sldId id="262"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5" r:id="rId30"/>
    <p:sldId id="286" r:id="rId31"/>
    <p:sldId id="287" r:id="rId32"/>
    <p:sldId id="288" r:id="rId33"/>
    <p:sldId id="289"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978" autoAdjust="0"/>
  </p:normalViewPr>
  <p:slideViewPr>
    <p:cSldViewPr>
      <p:cViewPr varScale="1">
        <p:scale>
          <a:sx n="81" d="100"/>
          <a:sy n="81" d="100"/>
        </p:scale>
        <p:origin x="-1158"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5B3E35-0264-43BA-9FEB-9ED770A4C44F}" type="datetimeFigureOut">
              <a:rPr lang="en-GB" smtClean="0"/>
              <a:pPr/>
              <a:t>04/02/2013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1BB676B-ACB6-4B5E-92EE-AD0C8C475280}"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1BB676B-ACB6-4B5E-92EE-AD0C8C475280}" type="slidenum">
              <a:rPr lang="en-GB" smtClean="0"/>
              <a:pPr/>
              <a:t>16</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p:spPr>
      </p:sp>
      <p:sp>
        <p:nvSpPr>
          <p:cNvPr id="174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74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281DE39-1ED0-48CB-B496-8E51EA8F8CFC}" type="slidenum">
              <a:rPr lang="en-GB"/>
              <a:pPr fontAlgn="base">
                <a:spcBef>
                  <a:spcPct val="0"/>
                </a:spcBef>
                <a:spcAft>
                  <a:spcPct val="0"/>
                </a:spcAft>
              </a:pPr>
              <a:t>29</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94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9752175-7E92-43CE-8EFE-2A377968D1DA}" type="slidenum">
              <a:rPr lang="en-GB"/>
              <a:pPr fontAlgn="base">
                <a:spcBef>
                  <a:spcPct val="0"/>
                </a:spcBef>
                <a:spcAft>
                  <a:spcPct val="0"/>
                </a:spcAft>
              </a:pPr>
              <a:t>30</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p:cNvSpPr>
          <p:nvPr>
            <p:ph type="sldImg"/>
          </p:nvPr>
        </p:nvSpPr>
        <p:spPr bwMode="auto">
          <a:noFill/>
          <a:ln>
            <a:solidFill>
              <a:srgbClr val="000000"/>
            </a:solidFill>
            <a:miter lim="800000"/>
            <a:headEnd/>
            <a:tailEnd/>
          </a:ln>
        </p:spPr>
      </p:sp>
      <p:sp>
        <p:nvSpPr>
          <p:cNvPr id="235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35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D7AF5B7-A04D-4EB5-835E-571297631333}" type="slidenum">
              <a:rPr lang="en-GB"/>
              <a:pPr fontAlgn="base">
                <a:spcBef>
                  <a:spcPct val="0"/>
                </a:spcBef>
                <a:spcAft>
                  <a:spcPct val="0"/>
                </a:spcAft>
              </a:pPr>
              <a:t>31</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p:cNvSpPr>
          <p:nvPr>
            <p:ph type="sldImg"/>
          </p:nvPr>
        </p:nvSpPr>
        <p:spPr bwMode="auto">
          <a:noFill/>
          <a:ln>
            <a:solidFill>
              <a:srgbClr val="000000"/>
            </a:solidFill>
            <a:miter lim="800000"/>
            <a:headEnd/>
            <a:tailEnd/>
          </a:ln>
        </p:spPr>
      </p:sp>
      <p:sp>
        <p:nvSpPr>
          <p:cNvPr id="419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19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48A6533-171E-4B21-A4C5-C565B928DFC2}" type="slidenum">
              <a:rPr lang="en-GB"/>
              <a:pPr fontAlgn="base">
                <a:spcBef>
                  <a:spcPct val="0"/>
                </a:spcBef>
                <a:spcAft>
                  <a:spcPct val="0"/>
                </a:spcAft>
              </a:pPr>
              <a:t>32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EBF040C6-8BA4-4F92-A690-52DD738729E0}" type="datetimeFigureOut">
              <a:rPr lang="en-GB" smtClean="0"/>
              <a:pPr/>
              <a:t>04/02/2013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3BE9C0F4-74D1-4109-B16E-CB50CE02CBB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BF040C6-8BA4-4F92-A690-52DD738729E0}" type="datetimeFigureOut">
              <a:rPr lang="en-GB" smtClean="0"/>
              <a:pPr/>
              <a:t>04/02/2013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3BE9C0F4-74D1-4109-B16E-CB50CE02CBBD}"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EBF040C6-8BA4-4F92-A690-52DD738729E0}" type="datetimeFigureOut">
              <a:rPr lang="en-GB" smtClean="0"/>
              <a:pPr/>
              <a:t>04/02/2013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3BE9C0F4-74D1-4109-B16E-CB50CE02CBBD}"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EBF040C6-8BA4-4F92-A690-52DD738729E0}" type="datetimeFigureOut">
              <a:rPr lang="en-GB" smtClean="0"/>
              <a:pPr/>
              <a:t>04/02/2013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3BE9C0F4-74D1-4109-B16E-CB50CE02CBBD}"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EBF040C6-8BA4-4F92-A690-52DD738729E0}" type="datetimeFigureOut">
              <a:rPr lang="en-GB" smtClean="0"/>
              <a:pPr/>
              <a:t>04/02/2013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3BE9C0F4-74D1-4109-B16E-CB50CE02CBBD}"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EBF040C6-8BA4-4F92-A690-52DD738729E0}" type="datetimeFigureOut">
              <a:rPr lang="en-GB" smtClean="0"/>
              <a:pPr/>
              <a:t>04/02/2013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3BE9C0F4-74D1-4109-B16E-CB50CE02CBBD}"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EBF040C6-8BA4-4F92-A690-52DD738729E0}" type="datetimeFigureOut">
              <a:rPr lang="en-GB" smtClean="0"/>
              <a:pPr/>
              <a:t>04/02/2013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3BE9C0F4-74D1-4109-B16E-CB50CE02CBB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EBF040C6-8BA4-4F92-A690-52DD738729E0}" type="datetimeFigureOut">
              <a:rPr lang="en-GB" smtClean="0"/>
              <a:pPr/>
              <a:t>04/02/2013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3BE9C0F4-74D1-4109-B16E-CB50CE02CBBD}"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EBF040C6-8BA4-4F92-A690-52DD738729E0}" type="datetimeFigureOut">
              <a:rPr lang="en-GB" smtClean="0"/>
              <a:pPr/>
              <a:t>04/02/2013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3BE9C0F4-74D1-4109-B16E-CB50CE02CBBD}"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BF040C6-8BA4-4F92-A690-52DD738729E0}" type="datetimeFigureOut">
              <a:rPr lang="en-GB" smtClean="0"/>
              <a:pPr/>
              <a:t>04/02/2013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3BE9C0F4-74D1-4109-B16E-CB50CE02CBB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BF040C6-8BA4-4F92-A690-52DD738729E0}" type="datetimeFigureOut">
              <a:rPr lang="en-GB" smtClean="0"/>
              <a:pPr/>
              <a:t>04/02/2013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3BE9C0F4-74D1-4109-B16E-CB50CE02CBB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EBF040C6-8BA4-4F92-A690-52DD738729E0}" type="datetimeFigureOut">
              <a:rPr lang="en-GB" smtClean="0"/>
              <a:pPr/>
              <a:t>04/02/2013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3BE9C0F4-74D1-4109-B16E-CB50CE02CBB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8.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hyperlink" Target="http://www.beazley.ox.ac.uk/xdb/ASP/viewPageDetailedImage4_/Vases/SPIFF/Images200/GB15/CVA.GB15.679.12/" TargetMode="Externa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5.xml"/><Relationship Id="rId4" Type="http://schemas.openxmlformats.org/officeDocument/2006/relationships/image" Target="../media/image15.jpeg"/></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26.jpeg"/></Relationships>
</file>

<file path=ppt/slides/_rels/slide1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3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Classical </a:t>
            </a:r>
            <a:r>
              <a:rPr lang="en-GB" dirty="0" smtClean="0"/>
              <a:t>Warfare</a:t>
            </a:r>
            <a:r>
              <a:rPr lang="en-GB" dirty="0"/>
              <a:t>   </a:t>
            </a:r>
          </a:p>
        </p:txBody>
      </p:sp>
      <p:sp>
        <p:nvSpPr>
          <p:cNvPr id="3" name="Subtitle 2"/>
          <p:cNvSpPr>
            <a:spLocks noGrp="1"/>
          </p:cNvSpPr>
          <p:nvPr>
            <p:ph type="subTitle" idx="1"/>
          </p:nvPr>
        </p:nvSpPr>
        <p:spPr/>
        <p:txBody>
          <a:bodyPr>
            <a:normAutofit fontScale="92500" lnSpcReduction="20000"/>
          </a:bodyPr>
          <a:lstStyle/>
          <a:p>
            <a:r>
              <a:rPr lang="en-GB" dirty="0" smtClean="0"/>
              <a:t>Dr. Errietta Bissa</a:t>
            </a:r>
          </a:p>
          <a:p>
            <a:r>
              <a:rPr lang="en-GB" dirty="0" smtClean="0"/>
              <a:t>School of Classics</a:t>
            </a:r>
          </a:p>
          <a:p>
            <a:r>
              <a:rPr lang="en-GB" dirty="0" smtClean="0"/>
              <a:t>University of Wales Trinity St David</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196752"/>
            <a:ext cx="5328592" cy="2448272"/>
          </a:xfrm>
        </p:spPr>
        <p:txBody>
          <a:bodyPr>
            <a:normAutofit/>
          </a:bodyPr>
          <a:lstStyle/>
          <a:p>
            <a:r>
              <a:rPr lang="en-GB" dirty="0" smtClean="0"/>
              <a:t>The classical period stretches from the Persian Wars (starting 490BC) to the death of Alexander the Great (323BC).</a:t>
            </a:r>
          </a:p>
        </p:txBody>
      </p:sp>
      <p:sp>
        <p:nvSpPr>
          <p:cNvPr id="3" name="Title 2"/>
          <p:cNvSpPr>
            <a:spLocks noGrp="1"/>
          </p:cNvSpPr>
          <p:nvPr>
            <p:ph type="title"/>
          </p:nvPr>
        </p:nvSpPr>
        <p:spPr/>
        <p:txBody>
          <a:bodyPr/>
          <a:lstStyle/>
          <a:p>
            <a:r>
              <a:rPr lang="en-GB" dirty="0" smtClean="0"/>
              <a:t>What is </a:t>
            </a:r>
            <a:r>
              <a:rPr lang="en-GB" cap="small" dirty="0" smtClean="0">
                <a:solidFill>
                  <a:schemeClr val="accent3">
                    <a:lumMod val="75000"/>
                  </a:schemeClr>
                </a:solidFill>
              </a:rPr>
              <a:t>classical</a:t>
            </a:r>
            <a:r>
              <a:rPr lang="en-GB" dirty="0" smtClean="0"/>
              <a:t> warfare?</a:t>
            </a:r>
            <a:endParaRPr lang="en-GB" dirty="0"/>
          </a:p>
        </p:txBody>
      </p:sp>
      <p:pic>
        <p:nvPicPr>
          <p:cNvPr id="1026" name="Picture 2" descr="S:\Classics\Photo Archive\Sites\Athens\Akropolis\PICT0059.JPG"/>
          <p:cNvPicPr>
            <a:picLocks noChangeAspect="1" noChangeArrowheads="1"/>
          </p:cNvPicPr>
          <p:nvPr/>
        </p:nvPicPr>
        <p:blipFill>
          <a:blip r:embed="rId2" cstate="print"/>
          <a:srcRect/>
          <a:stretch>
            <a:fillRect/>
          </a:stretch>
        </p:blipFill>
        <p:spPr bwMode="auto">
          <a:xfrm>
            <a:off x="6074628" y="1052736"/>
            <a:ext cx="2784309" cy="2088232"/>
          </a:xfrm>
          <a:prstGeom prst="rect">
            <a:avLst/>
          </a:prstGeom>
          <a:noFill/>
        </p:spPr>
      </p:pic>
      <p:pic>
        <p:nvPicPr>
          <p:cNvPr id="1027" name="Picture 3" descr="S:\Classics\Photo Archive\Slides\GV8 - Attic Redfigure 500-450\GV8-0008.JPG"/>
          <p:cNvPicPr>
            <a:picLocks noChangeAspect="1" noChangeArrowheads="1"/>
          </p:cNvPicPr>
          <p:nvPr/>
        </p:nvPicPr>
        <p:blipFill>
          <a:blip r:embed="rId3" cstate="print"/>
          <a:srcRect/>
          <a:stretch>
            <a:fillRect/>
          </a:stretch>
        </p:blipFill>
        <p:spPr bwMode="auto">
          <a:xfrm>
            <a:off x="0" y="3356992"/>
            <a:ext cx="3487066" cy="2304931"/>
          </a:xfrm>
          <a:prstGeom prst="rect">
            <a:avLst/>
          </a:prstGeom>
          <a:noFill/>
        </p:spPr>
      </p:pic>
      <p:sp>
        <p:nvSpPr>
          <p:cNvPr id="9" name="TextBox 8"/>
          <p:cNvSpPr txBox="1"/>
          <p:nvPr/>
        </p:nvSpPr>
        <p:spPr>
          <a:xfrm>
            <a:off x="3563888" y="3573016"/>
            <a:ext cx="5580112" cy="2246769"/>
          </a:xfrm>
          <a:prstGeom prst="rect">
            <a:avLst/>
          </a:prstGeom>
          <a:noFill/>
        </p:spPr>
        <p:txBody>
          <a:bodyPr wrap="square" rtlCol="0">
            <a:spAutoFit/>
          </a:bodyPr>
          <a:lstStyle/>
          <a:p>
            <a:r>
              <a:rPr lang="en-GB" sz="2800" dirty="0" smtClean="0"/>
              <a:t>It is a time of great achievements for the Greeks – and with achievements come many wars, both against other Greeks and non-Greeks.</a:t>
            </a:r>
            <a:endParaRPr lang="en-GB" sz="28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The Big Wars of the Classical Period</a:t>
            </a:r>
            <a:endParaRPr lang="en-GB" dirty="0"/>
          </a:p>
        </p:txBody>
      </p:sp>
      <p:cxnSp>
        <p:nvCxnSpPr>
          <p:cNvPr id="7" name="Straight Connector 6"/>
          <p:cNvCxnSpPr/>
          <p:nvPr/>
        </p:nvCxnSpPr>
        <p:spPr>
          <a:xfrm>
            <a:off x="323528" y="1844824"/>
            <a:ext cx="8568952" cy="0"/>
          </a:xfrm>
          <a:prstGeom prst="line">
            <a:avLst/>
          </a:prstGeom>
          <a:ln w="127000"/>
        </p:spPr>
        <p:style>
          <a:lnRef idx="1">
            <a:schemeClr val="accent1"/>
          </a:lnRef>
          <a:fillRef idx="0">
            <a:schemeClr val="accent1"/>
          </a:fillRef>
          <a:effectRef idx="0">
            <a:schemeClr val="accent1"/>
          </a:effectRef>
          <a:fontRef idx="minor">
            <a:schemeClr val="tx1"/>
          </a:fontRef>
        </p:style>
      </p:cxnSp>
      <p:sp>
        <p:nvSpPr>
          <p:cNvPr id="16" name="Rectangle 15"/>
          <p:cNvSpPr/>
          <p:nvPr/>
        </p:nvSpPr>
        <p:spPr>
          <a:xfrm>
            <a:off x="323528" y="1772816"/>
            <a:ext cx="914400" cy="144016"/>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1835696" y="1772816"/>
            <a:ext cx="914400" cy="144016"/>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3275856" y="1772816"/>
            <a:ext cx="1800200" cy="144016"/>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ular Callout 18"/>
          <p:cNvSpPr/>
          <p:nvPr/>
        </p:nvSpPr>
        <p:spPr>
          <a:xfrm>
            <a:off x="0" y="4293096"/>
            <a:ext cx="2016224" cy="1152128"/>
          </a:xfrm>
          <a:prstGeom prst="wedgeRectCallout">
            <a:avLst>
              <a:gd name="adj1" fmla="val -31818"/>
              <a:gd name="adj2" fmla="val -25791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The Persian Wars </a:t>
            </a:r>
          </a:p>
          <a:p>
            <a:pPr algn="ctr"/>
            <a:r>
              <a:rPr lang="en-GB" sz="2400" dirty="0" smtClean="0"/>
              <a:t>490-479</a:t>
            </a:r>
            <a:endParaRPr lang="en-GB" sz="2400" dirty="0"/>
          </a:p>
        </p:txBody>
      </p:sp>
      <p:sp>
        <p:nvSpPr>
          <p:cNvPr id="20" name="Rectangular Callout 19"/>
          <p:cNvSpPr/>
          <p:nvPr/>
        </p:nvSpPr>
        <p:spPr>
          <a:xfrm>
            <a:off x="827584" y="2492896"/>
            <a:ext cx="2016224" cy="1656184"/>
          </a:xfrm>
          <a:prstGeom prst="wedgeRectCallout">
            <a:avLst>
              <a:gd name="adj1" fmla="val 10421"/>
              <a:gd name="adj2" fmla="val -8893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The 1</a:t>
            </a:r>
            <a:r>
              <a:rPr lang="en-GB" sz="2400" baseline="30000" dirty="0" smtClean="0"/>
              <a:t>st</a:t>
            </a:r>
            <a:r>
              <a:rPr lang="en-GB" sz="2400" dirty="0" smtClean="0"/>
              <a:t> Peloponnesian War 460-446</a:t>
            </a:r>
            <a:endParaRPr lang="en-GB" sz="2400" dirty="0"/>
          </a:p>
        </p:txBody>
      </p:sp>
      <p:sp>
        <p:nvSpPr>
          <p:cNvPr id="21" name="Rectangular Callout 20"/>
          <p:cNvSpPr/>
          <p:nvPr/>
        </p:nvSpPr>
        <p:spPr>
          <a:xfrm>
            <a:off x="2195736" y="4365104"/>
            <a:ext cx="2448272" cy="1368152"/>
          </a:xfrm>
          <a:prstGeom prst="wedgeRectCallout">
            <a:avLst>
              <a:gd name="adj1" fmla="val -2268"/>
              <a:gd name="adj2" fmla="val -23549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The 2</a:t>
            </a:r>
            <a:r>
              <a:rPr lang="en-GB" sz="2400" baseline="30000" dirty="0" smtClean="0"/>
              <a:t>nd</a:t>
            </a:r>
            <a:r>
              <a:rPr lang="en-GB" sz="2400" dirty="0"/>
              <a:t> </a:t>
            </a:r>
            <a:r>
              <a:rPr lang="en-GB" sz="2400" dirty="0" smtClean="0"/>
              <a:t>Peloponnesian War 431-404</a:t>
            </a:r>
            <a:endParaRPr lang="en-GB" sz="2400" dirty="0"/>
          </a:p>
        </p:txBody>
      </p:sp>
      <p:sp>
        <p:nvSpPr>
          <p:cNvPr id="23" name="Rectangle 22"/>
          <p:cNvSpPr/>
          <p:nvPr/>
        </p:nvSpPr>
        <p:spPr>
          <a:xfrm>
            <a:off x="5436096" y="1772816"/>
            <a:ext cx="914400" cy="144016"/>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ular Callout 23"/>
          <p:cNvSpPr/>
          <p:nvPr/>
        </p:nvSpPr>
        <p:spPr>
          <a:xfrm>
            <a:off x="3419872" y="2132856"/>
            <a:ext cx="2448272" cy="1080120"/>
          </a:xfrm>
          <a:prstGeom prst="wedgeRectCallout">
            <a:avLst>
              <a:gd name="adj1" fmla="val 44658"/>
              <a:gd name="adj2" fmla="val -768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The Corinthian War 396-386</a:t>
            </a:r>
            <a:endParaRPr lang="en-GB" sz="2400" dirty="0"/>
          </a:p>
        </p:txBody>
      </p:sp>
      <p:sp>
        <p:nvSpPr>
          <p:cNvPr id="25" name="Rectangle 24"/>
          <p:cNvSpPr/>
          <p:nvPr/>
        </p:nvSpPr>
        <p:spPr>
          <a:xfrm>
            <a:off x="6804248" y="1772816"/>
            <a:ext cx="576064" cy="144016"/>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ular Callout 25"/>
          <p:cNvSpPr/>
          <p:nvPr/>
        </p:nvSpPr>
        <p:spPr>
          <a:xfrm>
            <a:off x="3491880" y="3212976"/>
            <a:ext cx="2448272" cy="1080120"/>
          </a:xfrm>
          <a:prstGeom prst="wedgeRectCallout">
            <a:avLst>
              <a:gd name="adj1" fmla="val 90147"/>
              <a:gd name="adj2" fmla="val -17345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The Theban Wars 380-362</a:t>
            </a:r>
            <a:endParaRPr lang="en-GB" sz="2400" dirty="0"/>
          </a:p>
        </p:txBody>
      </p:sp>
      <p:sp>
        <p:nvSpPr>
          <p:cNvPr id="27" name="Rectangle 26"/>
          <p:cNvSpPr/>
          <p:nvPr/>
        </p:nvSpPr>
        <p:spPr>
          <a:xfrm>
            <a:off x="7668344" y="1772816"/>
            <a:ext cx="576064" cy="144016"/>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ular Callout 27"/>
          <p:cNvSpPr/>
          <p:nvPr/>
        </p:nvSpPr>
        <p:spPr>
          <a:xfrm>
            <a:off x="5076056" y="4653136"/>
            <a:ext cx="2016224" cy="1224136"/>
          </a:xfrm>
          <a:prstGeom prst="wedgeRectCallout">
            <a:avLst>
              <a:gd name="adj1" fmla="val 84366"/>
              <a:gd name="adj2" fmla="val -2784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Third Sacred War 352-346</a:t>
            </a:r>
            <a:endParaRPr lang="en-GB" sz="2400" dirty="0"/>
          </a:p>
        </p:txBody>
      </p:sp>
      <p:sp>
        <p:nvSpPr>
          <p:cNvPr id="29" name="Rectangle 28"/>
          <p:cNvSpPr/>
          <p:nvPr/>
        </p:nvSpPr>
        <p:spPr>
          <a:xfrm>
            <a:off x="8388424" y="1772816"/>
            <a:ext cx="576064" cy="144016"/>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ular Callout 31"/>
          <p:cNvSpPr/>
          <p:nvPr/>
        </p:nvSpPr>
        <p:spPr>
          <a:xfrm>
            <a:off x="7127776" y="4869160"/>
            <a:ext cx="2016224" cy="1584176"/>
          </a:xfrm>
          <a:prstGeom prst="wedgeRectCallout">
            <a:avLst>
              <a:gd name="adj1" fmla="val 21571"/>
              <a:gd name="adj2" fmla="val -23795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Campaigns of Alexander 335-323</a:t>
            </a:r>
            <a:endParaRPr lang="en-GB" sz="2400" dirty="0"/>
          </a:p>
        </p:txBody>
      </p:sp>
    </p:spTree>
  </p:cSld>
  <p:clrMapOvr>
    <a:masterClrMapping/>
  </p:clrMapOvr>
  <p:transition advClick="0"/>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9">
                                            <p:bg/>
                                          </p:spTgt>
                                        </p:tgtEl>
                                        <p:attrNameLst>
                                          <p:attrName>style.visibility</p:attrName>
                                        </p:attrNameLst>
                                      </p:cBhvr>
                                      <p:to>
                                        <p:strVal val="visible"/>
                                      </p:to>
                                    </p:set>
                                    <p:anim calcmode="lin" valueType="num">
                                      <p:cBhvr additive="base">
                                        <p:cTn id="11" dur="500" fill="hold"/>
                                        <p:tgtEl>
                                          <p:spTgt spid="19">
                                            <p:bg/>
                                          </p:spTgt>
                                        </p:tgtEl>
                                        <p:attrNameLst>
                                          <p:attrName>ppt_x</p:attrName>
                                        </p:attrNameLst>
                                      </p:cBhvr>
                                      <p:tavLst>
                                        <p:tav tm="0">
                                          <p:val>
                                            <p:strVal val="#ppt_x"/>
                                          </p:val>
                                        </p:tav>
                                        <p:tav tm="100000">
                                          <p:val>
                                            <p:strVal val="#ppt_x"/>
                                          </p:val>
                                        </p:tav>
                                      </p:tavLst>
                                    </p:anim>
                                    <p:anim calcmode="lin" valueType="num">
                                      <p:cBhvr additive="base">
                                        <p:cTn id="12" dur="500" fill="hold"/>
                                        <p:tgtEl>
                                          <p:spTgt spid="19">
                                            <p:bg/>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9">
                                            <p:txEl>
                                              <p:pRg st="0" end="0"/>
                                            </p:txEl>
                                          </p:spTgt>
                                        </p:tgtEl>
                                        <p:attrNameLst>
                                          <p:attrName>style.visibility</p:attrName>
                                        </p:attrNameLst>
                                      </p:cBhvr>
                                      <p:to>
                                        <p:strVal val="visible"/>
                                      </p:to>
                                    </p:set>
                                    <p:anim calcmode="lin" valueType="num">
                                      <p:cBhvr additive="base">
                                        <p:cTn id="15" dur="500" fill="hold"/>
                                        <p:tgtEl>
                                          <p:spTgt spid="19">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9">
                                            <p:txEl>
                                              <p:pRg st="0" end="0"/>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9">
                                            <p:txEl>
                                              <p:pRg st="1" end="1"/>
                                            </p:txEl>
                                          </p:spTgt>
                                        </p:tgtEl>
                                        <p:attrNameLst>
                                          <p:attrName>style.visibility</p:attrName>
                                        </p:attrNameLst>
                                      </p:cBhvr>
                                      <p:to>
                                        <p:strVal val="visible"/>
                                      </p:to>
                                    </p:set>
                                    <p:anim calcmode="lin" valueType="num">
                                      <p:cBhvr additive="base">
                                        <p:cTn id="19" dur="500" fill="hold"/>
                                        <p:tgtEl>
                                          <p:spTgt spid="19">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 calcmode="lin" valueType="num">
                                      <p:cBhvr additive="base">
                                        <p:cTn id="25" dur="500" fill="hold"/>
                                        <p:tgtEl>
                                          <p:spTgt spid="17"/>
                                        </p:tgtEl>
                                        <p:attrNameLst>
                                          <p:attrName>ppt_x</p:attrName>
                                        </p:attrNameLst>
                                      </p:cBhvr>
                                      <p:tavLst>
                                        <p:tav tm="0">
                                          <p:val>
                                            <p:strVal val="#ppt_x"/>
                                          </p:val>
                                        </p:tav>
                                        <p:tav tm="100000">
                                          <p:val>
                                            <p:strVal val="#ppt_x"/>
                                          </p:val>
                                        </p:tav>
                                      </p:tavLst>
                                    </p:anim>
                                    <p:anim calcmode="lin" valueType="num">
                                      <p:cBhvr additive="base">
                                        <p:cTn id="26" dur="500" fill="hold"/>
                                        <p:tgtEl>
                                          <p:spTgt spid="17"/>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0">
                                            <p:bg/>
                                          </p:spTgt>
                                        </p:tgtEl>
                                        <p:attrNameLst>
                                          <p:attrName>style.visibility</p:attrName>
                                        </p:attrNameLst>
                                      </p:cBhvr>
                                      <p:to>
                                        <p:strVal val="visible"/>
                                      </p:to>
                                    </p:set>
                                    <p:anim calcmode="lin" valueType="num">
                                      <p:cBhvr additive="base">
                                        <p:cTn id="29" dur="500" fill="hold"/>
                                        <p:tgtEl>
                                          <p:spTgt spid="20">
                                            <p:bg/>
                                          </p:spTgt>
                                        </p:tgtEl>
                                        <p:attrNameLst>
                                          <p:attrName>ppt_x</p:attrName>
                                        </p:attrNameLst>
                                      </p:cBhvr>
                                      <p:tavLst>
                                        <p:tav tm="0">
                                          <p:val>
                                            <p:strVal val="#ppt_x"/>
                                          </p:val>
                                        </p:tav>
                                        <p:tav tm="100000">
                                          <p:val>
                                            <p:strVal val="#ppt_x"/>
                                          </p:val>
                                        </p:tav>
                                      </p:tavLst>
                                    </p:anim>
                                    <p:anim calcmode="lin" valueType="num">
                                      <p:cBhvr additive="base">
                                        <p:cTn id="30" dur="500" fill="hold"/>
                                        <p:tgtEl>
                                          <p:spTgt spid="20">
                                            <p:bg/>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20">
                                            <p:txEl>
                                              <p:pRg st="0" end="0"/>
                                            </p:txEl>
                                          </p:spTgt>
                                        </p:tgtEl>
                                        <p:attrNameLst>
                                          <p:attrName>style.visibility</p:attrName>
                                        </p:attrNameLst>
                                      </p:cBhvr>
                                      <p:to>
                                        <p:strVal val="visible"/>
                                      </p:to>
                                    </p:set>
                                    <p:anim calcmode="lin" valueType="num">
                                      <p:cBhvr additive="base">
                                        <p:cTn id="33" dur="500" fill="hold"/>
                                        <p:tgtEl>
                                          <p:spTgt spid="20">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anim calcmode="lin" valueType="num">
                                      <p:cBhvr additive="base">
                                        <p:cTn id="39" dur="500" fill="hold"/>
                                        <p:tgtEl>
                                          <p:spTgt spid="18"/>
                                        </p:tgtEl>
                                        <p:attrNameLst>
                                          <p:attrName>ppt_x</p:attrName>
                                        </p:attrNameLst>
                                      </p:cBhvr>
                                      <p:tavLst>
                                        <p:tav tm="0">
                                          <p:val>
                                            <p:strVal val="#ppt_x"/>
                                          </p:val>
                                        </p:tav>
                                        <p:tav tm="100000">
                                          <p:val>
                                            <p:strVal val="#ppt_x"/>
                                          </p:val>
                                        </p:tav>
                                      </p:tavLst>
                                    </p:anim>
                                    <p:anim calcmode="lin" valueType="num">
                                      <p:cBhvr additive="base">
                                        <p:cTn id="40" dur="500" fill="hold"/>
                                        <p:tgtEl>
                                          <p:spTgt spid="18"/>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21">
                                            <p:bg/>
                                          </p:spTgt>
                                        </p:tgtEl>
                                        <p:attrNameLst>
                                          <p:attrName>style.visibility</p:attrName>
                                        </p:attrNameLst>
                                      </p:cBhvr>
                                      <p:to>
                                        <p:strVal val="visible"/>
                                      </p:to>
                                    </p:set>
                                    <p:anim calcmode="lin" valueType="num">
                                      <p:cBhvr additive="base">
                                        <p:cTn id="43" dur="500" fill="hold"/>
                                        <p:tgtEl>
                                          <p:spTgt spid="21">
                                            <p:bg/>
                                          </p:spTgt>
                                        </p:tgtEl>
                                        <p:attrNameLst>
                                          <p:attrName>ppt_x</p:attrName>
                                        </p:attrNameLst>
                                      </p:cBhvr>
                                      <p:tavLst>
                                        <p:tav tm="0">
                                          <p:val>
                                            <p:strVal val="#ppt_x"/>
                                          </p:val>
                                        </p:tav>
                                        <p:tav tm="100000">
                                          <p:val>
                                            <p:strVal val="#ppt_x"/>
                                          </p:val>
                                        </p:tav>
                                      </p:tavLst>
                                    </p:anim>
                                    <p:anim calcmode="lin" valueType="num">
                                      <p:cBhvr additive="base">
                                        <p:cTn id="44" dur="500" fill="hold"/>
                                        <p:tgtEl>
                                          <p:spTgt spid="21">
                                            <p:bg/>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21">
                                            <p:txEl>
                                              <p:pRg st="0" end="0"/>
                                            </p:txEl>
                                          </p:spTgt>
                                        </p:tgtEl>
                                        <p:attrNameLst>
                                          <p:attrName>style.visibility</p:attrName>
                                        </p:attrNameLst>
                                      </p:cBhvr>
                                      <p:to>
                                        <p:strVal val="visible"/>
                                      </p:to>
                                    </p:set>
                                    <p:anim calcmode="lin" valueType="num">
                                      <p:cBhvr additive="base">
                                        <p:cTn id="47"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23"/>
                                        </p:tgtEl>
                                        <p:attrNameLst>
                                          <p:attrName>style.visibility</p:attrName>
                                        </p:attrNameLst>
                                      </p:cBhvr>
                                      <p:to>
                                        <p:strVal val="visible"/>
                                      </p:to>
                                    </p:set>
                                    <p:anim calcmode="lin" valueType="num">
                                      <p:cBhvr additive="base">
                                        <p:cTn id="53" dur="500" fill="hold"/>
                                        <p:tgtEl>
                                          <p:spTgt spid="23"/>
                                        </p:tgtEl>
                                        <p:attrNameLst>
                                          <p:attrName>ppt_x</p:attrName>
                                        </p:attrNameLst>
                                      </p:cBhvr>
                                      <p:tavLst>
                                        <p:tav tm="0">
                                          <p:val>
                                            <p:strVal val="#ppt_x"/>
                                          </p:val>
                                        </p:tav>
                                        <p:tav tm="100000">
                                          <p:val>
                                            <p:strVal val="#ppt_x"/>
                                          </p:val>
                                        </p:tav>
                                      </p:tavLst>
                                    </p:anim>
                                    <p:anim calcmode="lin" valueType="num">
                                      <p:cBhvr additive="base">
                                        <p:cTn id="54" dur="500" fill="hold"/>
                                        <p:tgtEl>
                                          <p:spTgt spid="23"/>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24">
                                            <p:bg/>
                                          </p:spTgt>
                                        </p:tgtEl>
                                        <p:attrNameLst>
                                          <p:attrName>style.visibility</p:attrName>
                                        </p:attrNameLst>
                                      </p:cBhvr>
                                      <p:to>
                                        <p:strVal val="visible"/>
                                      </p:to>
                                    </p:set>
                                    <p:anim calcmode="lin" valueType="num">
                                      <p:cBhvr additive="base">
                                        <p:cTn id="57" dur="500" fill="hold"/>
                                        <p:tgtEl>
                                          <p:spTgt spid="24">
                                            <p:bg/>
                                          </p:spTgt>
                                        </p:tgtEl>
                                        <p:attrNameLst>
                                          <p:attrName>ppt_x</p:attrName>
                                        </p:attrNameLst>
                                      </p:cBhvr>
                                      <p:tavLst>
                                        <p:tav tm="0">
                                          <p:val>
                                            <p:strVal val="#ppt_x"/>
                                          </p:val>
                                        </p:tav>
                                        <p:tav tm="100000">
                                          <p:val>
                                            <p:strVal val="#ppt_x"/>
                                          </p:val>
                                        </p:tav>
                                      </p:tavLst>
                                    </p:anim>
                                    <p:anim calcmode="lin" valueType="num">
                                      <p:cBhvr additive="base">
                                        <p:cTn id="58" dur="500" fill="hold"/>
                                        <p:tgtEl>
                                          <p:spTgt spid="24">
                                            <p:bg/>
                                          </p:spTgt>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0"/>
                                  </p:stCondLst>
                                  <p:childTnLst>
                                    <p:set>
                                      <p:cBhvr>
                                        <p:cTn id="60" dur="1" fill="hold">
                                          <p:stCondLst>
                                            <p:cond delay="0"/>
                                          </p:stCondLst>
                                        </p:cTn>
                                        <p:tgtEl>
                                          <p:spTgt spid="24">
                                            <p:txEl>
                                              <p:pRg st="0" end="0"/>
                                            </p:txEl>
                                          </p:spTgt>
                                        </p:tgtEl>
                                        <p:attrNameLst>
                                          <p:attrName>style.visibility</p:attrName>
                                        </p:attrNameLst>
                                      </p:cBhvr>
                                      <p:to>
                                        <p:strVal val="visible"/>
                                      </p:to>
                                    </p:set>
                                    <p:anim calcmode="lin" valueType="num">
                                      <p:cBhvr additive="base">
                                        <p:cTn id="61" dur="500" fill="hold"/>
                                        <p:tgtEl>
                                          <p:spTgt spid="24">
                                            <p:txEl>
                                              <p:pRg st="0" end="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25"/>
                                        </p:tgtEl>
                                        <p:attrNameLst>
                                          <p:attrName>style.visibility</p:attrName>
                                        </p:attrNameLst>
                                      </p:cBhvr>
                                      <p:to>
                                        <p:strVal val="visible"/>
                                      </p:to>
                                    </p:set>
                                    <p:anim calcmode="lin" valueType="num">
                                      <p:cBhvr additive="base">
                                        <p:cTn id="67" dur="500" fill="hold"/>
                                        <p:tgtEl>
                                          <p:spTgt spid="25"/>
                                        </p:tgtEl>
                                        <p:attrNameLst>
                                          <p:attrName>ppt_x</p:attrName>
                                        </p:attrNameLst>
                                      </p:cBhvr>
                                      <p:tavLst>
                                        <p:tav tm="0">
                                          <p:val>
                                            <p:strVal val="#ppt_x"/>
                                          </p:val>
                                        </p:tav>
                                        <p:tav tm="100000">
                                          <p:val>
                                            <p:strVal val="#ppt_x"/>
                                          </p:val>
                                        </p:tav>
                                      </p:tavLst>
                                    </p:anim>
                                    <p:anim calcmode="lin" valueType="num">
                                      <p:cBhvr additive="base">
                                        <p:cTn id="68" dur="500" fill="hold"/>
                                        <p:tgtEl>
                                          <p:spTgt spid="25"/>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26"/>
                                        </p:tgtEl>
                                        <p:attrNameLst>
                                          <p:attrName>style.visibility</p:attrName>
                                        </p:attrNameLst>
                                      </p:cBhvr>
                                      <p:to>
                                        <p:strVal val="visible"/>
                                      </p:to>
                                    </p:set>
                                    <p:anim calcmode="lin" valueType="num">
                                      <p:cBhvr additive="base">
                                        <p:cTn id="71" dur="500" fill="hold"/>
                                        <p:tgtEl>
                                          <p:spTgt spid="26"/>
                                        </p:tgtEl>
                                        <p:attrNameLst>
                                          <p:attrName>ppt_x</p:attrName>
                                        </p:attrNameLst>
                                      </p:cBhvr>
                                      <p:tavLst>
                                        <p:tav tm="0">
                                          <p:val>
                                            <p:strVal val="#ppt_x"/>
                                          </p:val>
                                        </p:tav>
                                        <p:tav tm="100000">
                                          <p:val>
                                            <p:strVal val="#ppt_x"/>
                                          </p:val>
                                        </p:tav>
                                      </p:tavLst>
                                    </p:anim>
                                    <p:anim calcmode="lin" valueType="num">
                                      <p:cBhvr additive="base">
                                        <p:cTn id="72"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27"/>
                                        </p:tgtEl>
                                        <p:attrNameLst>
                                          <p:attrName>style.visibility</p:attrName>
                                        </p:attrNameLst>
                                      </p:cBhvr>
                                      <p:to>
                                        <p:strVal val="visible"/>
                                      </p:to>
                                    </p:set>
                                    <p:anim calcmode="lin" valueType="num">
                                      <p:cBhvr additive="base">
                                        <p:cTn id="77" dur="500" fill="hold"/>
                                        <p:tgtEl>
                                          <p:spTgt spid="27"/>
                                        </p:tgtEl>
                                        <p:attrNameLst>
                                          <p:attrName>ppt_x</p:attrName>
                                        </p:attrNameLst>
                                      </p:cBhvr>
                                      <p:tavLst>
                                        <p:tav tm="0">
                                          <p:val>
                                            <p:strVal val="#ppt_x"/>
                                          </p:val>
                                        </p:tav>
                                        <p:tav tm="100000">
                                          <p:val>
                                            <p:strVal val="#ppt_x"/>
                                          </p:val>
                                        </p:tav>
                                      </p:tavLst>
                                    </p:anim>
                                    <p:anim calcmode="lin" valueType="num">
                                      <p:cBhvr additive="base">
                                        <p:cTn id="78" dur="500" fill="hold"/>
                                        <p:tgtEl>
                                          <p:spTgt spid="27"/>
                                        </p:tgtEl>
                                        <p:attrNameLst>
                                          <p:attrName>ppt_y</p:attrName>
                                        </p:attrNameLst>
                                      </p:cBhvr>
                                      <p:tavLst>
                                        <p:tav tm="0">
                                          <p:val>
                                            <p:strVal val="1+#ppt_h/2"/>
                                          </p:val>
                                        </p:tav>
                                        <p:tav tm="100000">
                                          <p:val>
                                            <p:strVal val="#ppt_y"/>
                                          </p:val>
                                        </p:tav>
                                      </p:tavLst>
                                    </p:anim>
                                  </p:childTnLst>
                                </p:cTn>
                              </p:par>
                              <p:par>
                                <p:cTn id="79" presetID="2" presetClass="entr" presetSubtype="4" fill="hold" grpId="0" nodeType="withEffect">
                                  <p:stCondLst>
                                    <p:cond delay="0"/>
                                  </p:stCondLst>
                                  <p:childTnLst>
                                    <p:set>
                                      <p:cBhvr>
                                        <p:cTn id="80" dur="1" fill="hold">
                                          <p:stCondLst>
                                            <p:cond delay="0"/>
                                          </p:stCondLst>
                                        </p:cTn>
                                        <p:tgtEl>
                                          <p:spTgt spid="28"/>
                                        </p:tgtEl>
                                        <p:attrNameLst>
                                          <p:attrName>style.visibility</p:attrName>
                                        </p:attrNameLst>
                                      </p:cBhvr>
                                      <p:to>
                                        <p:strVal val="visible"/>
                                      </p:to>
                                    </p:set>
                                    <p:anim calcmode="lin" valueType="num">
                                      <p:cBhvr additive="base">
                                        <p:cTn id="81" dur="500" fill="hold"/>
                                        <p:tgtEl>
                                          <p:spTgt spid="28"/>
                                        </p:tgtEl>
                                        <p:attrNameLst>
                                          <p:attrName>ppt_x</p:attrName>
                                        </p:attrNameLst>
                                      </p:cBhvr>
                                      <p:tavLst>
                                        <p:tav tm="0">
                                          <p:val>
                                            <p:strVal val="#ppt_x"/>
                                          </p:val>
                                        </p:tav>
                                        <p:tav tm="100000">
                                          <p:val>
                                            <p:strVal val="#ppt_x"/>
                                          </p:val>
                                        </p:tav>
                                      </p:tavLst>
                                    </p:anim>
                                    <p:anim calcmode="lin" valueType="num">
                                      <p:cBhvr additive="base">
                                        <p:cTn id="82"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2" presetClass="entr" presetSubtype="4" fill="hold" grpId="0" nodeType="clickEffect">
                                  <p:stCondLst>
                                    <p:cond delay="0"/>
                                  </p:stCondLst>
                                  <p:childTnLst>
                                    <p:set>
                                      <p:cBhvr>
                                        <p:cTn id="86" dur="1" fill="hold">
                                          <p:stCondLst>
                                            <p:cond delay="0"/>
                                          </p:stCondLst>
                                        </p:cTn>
                                        <p:tgtEl>
                                          <p:spTgt spid="29"/>
                                        </p:tgtEl>
                                        <p:attrNameLst>
                                          <p:attrName>style.visibility</p:attrName>
                                        </p:attrNameLst>
                                      </p:cBhvr>
                                      <p:to>
                                        <p:strVal val="visible"/>
                                      </p:to>
                                    </p:set>
                                    <p:anim calcmode="lin" valueType="num">
                                      <p:cBhvr additive="base">
                                        <p:cTn id="87" dur="500" fill="hold"/>
                                        <p:tgtEl>
                                          <p:spTgt spid="29"/>
                                        </p:tgtEl>
                                        <p:attrNameLst>
                                          <p:attrName>ppt_x</p:attrName>
                                        </p:attrNameLst>
                                      </p:cBhvr>
                                      <p:tavLst>
                                        <p:tav tm="0">
                                          <p:val>
                                            <p:strVal val="#ppt_x"/>
                                          </p:val>
                                        </p:tav>
                                        <p:tav tm="100000">
                                          <p:val>
                                            <p:strVal val="#ppt_x"/>
                                          </p:val>
                                        </p:tav>
                                      </p:tavLst>
                                    </p:anim>
                                    <p:anim calcmode="lin" valueType="num">
                                      <p:cBhvr additive="base">
                                        <p:cTn id="88" dur="500" fill="hold"/>
                                        <p:tgtEl>
                                          <p:spTgt spid="29"/>
                                        </p:tgtEl>
                                        <p:attrNameLst>
                                          <p:attrName>ppt_y</p:attrName>
                                        </p:attrNameLst>
                                      </p:cBhvr>
                                      <p:tavLst>
                                        <p:tav tm="0">
                                          <p:val>
                                            <p:strVal val="1+#ppt_h/2"/>
                                          </p:val>
                                        </p:tav>
                                        <p:tav tm="100000">
                                          <p:val>
                                            <p:strVal val="#ppt_y"/>
                                          </p:val>
                                        </p:tav>
                                      </p:tavLst>
                                    </p:anim>
                                  </p:childTnLst>
                                </p:cTn>
                              </p:par>
                              <p:par>
                                <p:cTn id="89" presetID="2" presetClass="entr" presetSubtype="4" fill="hold" grpId="0" nodeType="withEffect">
                                  <p:stCondLst>
                                    <p:cond delay="0"/>
                                  </p:stCondLst>
                                  <p:childTnLst>
                                    <p:set>
                                      <p:cBhvr>
                                        <p:cTn id="90" dur="1" fill="hold">
                                          <p:stCondLst>
                                            <p:cond delay="0"/>
                                          </p:stCondLst>
                                        </p:cTn>
                                        <p:tgtEl>
                                          <p:spTgt spid="32"/>
                                        </p:tgtEl>
                                        <p:attrNameLst>
                                          <p:attrName>style.visibility</p:attrName>
                                        </p:attrNameLst>
                                      </p:cBhvr>
                                      <p:to>
                                        <p:strVal val="visible"/>
                                      </p:to>
                                    </p:set>
                                    <p:anim calcmode="lin" valueType="num">
                                      <p:cBhvr additive="base">
                                        <p:cTn id="91" dur="500" fill="hold"/>
                                        <p:tgtEl>
                                          <p:spTgt spid="32"/>
                                        </p:tgtEl>
                                        <p:attrNameLst>
                                          <p:attrName>ppt_x</p:attrName>
                                        </p:attrNameLst>
                                      </p:cBhvr>
                                      <p:tavLst>
                                        <p:tav tm="0">
                                          <p:val>
                                            <p:strVal val="#ppt_x"/>
                                          </p:val>
                                        </p:tav>
                                        <p:tav tm="100000">
                                          <p:val>
                                            <p:strVal val="#ppt_x"/>
                                          </p:val>
                                        </p:tav>
                                      </p:tavLst>
                                    </p:anim>
                                    <p:anim calcmode="lin" valueType="num">
                                      <p:cBhvr additive="base">
                                        <p:cTn id="92"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18" grpId="0" animBg="1"/>
      <p:bldP spid="19" grpId="0" uiExpand="1" build="allAtOnce" animBg="1"/>
      <p:bldP spid="20" grpId="0" build="allAtOnce" animBg="1"/>
      <p:bldP spid="21" grpId="0" build="allAtOnce" animBg="1"/>
      <p:bldP spid="23" grpId="0" animBg="1"/>
      <p:bldP spid="24" grpId="0" build="allAtOnce" animBg="1"/>
      <p:bldP spid="25" grpId="0" animBg="1"/>
      <p:bldP spid="26" grpId="0" animBg="1"/>
      <p:bldP spid="27" grpId="0" animBg="1"/>
      <p:bldP spid="28" grpId="0" animBg="1"/>
      <p:bldP spid="29" grpId="0" animBg="1"/>
      <p:bldP spid="3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What types of warfare?</a:t>
            </a:r>
            <a:endParaRPr lang="en-GB" dirty="0"/>
          </a:p>
        </p:txBody>
      </p:sp>
      <p:pic>
        <p:nvPicPr>
          <p:cNvPr id="2050" name="Picture 2" descr="S:\Classics\Photo Archive\Slides\GS14 - Greek Reliefs\GS14-0003.JPG"/>
          <p:cNvPicPr>
            <a:picLocks noChangeAspect="1" noChangeArrowheads="1"/>
          </p:cNvPicPr>
          <p:nvPr/>
        </p:nvPicPr>
        <p:blipFill>
          <a:blip r:embed="rId2" cstate="print">
            <a:grayscl/>
          </a:blip>
          <a:srcRect/>
          <a:stretch>
            <a:fillRect/>
          </a:stretch>
        </p:blipFill>
        <p:spPr bwMode="auto">
          <a:xfrm>
            <a:off x="3707904" y="1412776"/>
            <a:ext cx="1894383" cy="2034289"/>
          </a:xfrm>
          <a:prstGeom prst="rect">
            <a:avLst/>
          </a:prstGeom>
          <a:noFill/>
        </p:spPr>
      </p:pic>
      <p:pic>
        <p:nvPicPr>
          <p:cNvPr id="2052" name="Picture 4" descr="http://www.timetrips.co.uk/gw-hoplites-fighting.jpg"/>
          <p:cNvPicPr>
            <a:picLocks noChangeAspect="1" noChangeArrowheads="1"/>
          </p:cNvPicPr>
          <p:nvPr/>
        </p:nvPicPr>
        <p:blipFill>
          <a:blip r:embed="rId3" cstate="print"/>
          <a:srcRect/>
          <a:stretch>
            <a:fillRect/>
          </a:stretch>
        </p:blipFill>
        <p:spPr bwMode="auto">
          <a:xfrm>
            <a:off x="179512" y="1268760"/>
            <a:ext cx="2943175" cy="2864404"/>
          </a:xfrm>
          <a:prstGeom prst="rect">
            <a:avLst/>
          </a:prstGeom>
          <a:noFill/>
        </p:spPr>
      </p:pic>
      <p:pic>
        <p:nvPicPr>
          <p:cNvPr id="2054" name="Picture 6" descr="http://www.futurecareinc.com/images/trireme1.jpg"/>
          <p:cNvPicPr>
            <a:picLocks noChangeAspect="1" noChangeArrowheads="1"/>
          </p:cNvPicPr>
          <p:nvPr/>
        </p:nvPicPr>
        <p:blipFill>
          <a:blip r:embed="rId4" cstate="print"/>
          <a:srcRect b="32760"/>
          <a:stretch>
            <a:fillRect/>
          </a:stretch>
        </p:blipFill>
        <p:spPr bwMode="auto">
          <a:xfrm>
            <a:off x="539552" y="4293096"/>
            <a:ext cx="3942028" cy="2160240"/>
          </a:xfrm>
          <a:prstGeom prst="rect">
            <a:avLst/>
          </a:prstGeom>
          <a:noFill/>
        </p:spPr>
      </p:pic>
      <p:pic>
        <p:nvPicPr>
          <p:cNvPr id="2056" name="Picture 8" descr="http://www.beazley.ox.ac.uk/Watermark/displayImage.asp?id=%7b0A2B1BCE-3223-4914-BB08-518641BBF908%7d">
            <a:hlinkClick r:id="rId5"/>
          </p:cNvPr>
          <p:cNvPicPr>
            <a:picLocks noChangeAspect="1" noChangeArrowheads="1"/>
          </p:cNvPicPr>
          <p:nvPr/>
        </p:nvPicPr>
        <p:blipFill>
          <a:blip r:embed="rId6" cstate="print"/>
          <a:srcRect l="47770" t="7445" r="16403" b="25553"/>
          <a:stretch>
            <a:fillRect/>
          </a:stretch>
        </p:blipFill>
        <p:spPr bwMode="auto">
          <a:xfrm>
            <a:off x="6228184" y="3501008"/>
            <a:ext cx="2016224" cy="3024336"/>
          </a:xfrm>
          <a:prstGeom prst="rect">
            <a:avLst/>
          </a:prstGeom>
          <a:noFill/>
        </p:spPr>
      </p:pic>
      <p:pic>
        <p:nvPicPr>
          <p:cNvPr id="2058" name="Picture 10" descr="http://media-3.web.britannica.com/eb-media/64/12064-004-04AE3E83.jpg"/>
          <p:cNvPicPr>
            <a:picLocks noChangeAspect="1" noChangeArrowheads="1"/>
          </p:cNvPicPr>
          <p:nvPr/>
        </p:nvPicPr>
        <p:blipFill>
          <a:blip r:embed="rId7" cstate="print"/>
          <a:srcRect/>
          <a:stretch>
            <a:fillRect/>
          </a:stretch>
        </p:blipFill>
        <p:spPr bwMode="auto">
          <a:xfrm>
            <a:off x="6372200" y="764704"/>
            <a:ext cx="2530759" cy="2497460"/>
          </a:xfrm>
          <a:prstGeom prst="rect">
            <a:avLst/>
          </a:prstGeom>
          <a:noFill/>
        </p:spPr>
      </p:pic>
      <p:sp>
        <p:nvSpPr>
          <p:cNvPr id="9" name="TextBox 8"/>
          <p:cNvSpPr txBox="1"/>
          <p:nvPr/>
        </p:nvSpPr>
        <p:spPr>
          <a:xfrm>
            <a:off x="6804248" y="1196752"/>
            <a:ext cx="1709122" cy="584775"/>
          </a:xfrm>
          <a:prstGeom prst="rect">
            <a:avLst/>
          </a:prstGeom>
          <a:noFill/>
        </p:spPr>
        <p:txBody>
          <a:bodyPr wrap="none" rtlCol="0">
            <a:spAutoFit/>
          </a:bodyPr>
          <a:lstStyle/>
          <a:p>
            <a:r>
              <a:rPr lang="en-GB" sz="3200" b="1" dirty="0" smtClean="0">
                <a:solidFill>
                  <a:schemeClr val="bg1"/>
                </a:solidFill>
              </a:rPr>
              <a:t>Archers</a:t>
            </a:r>
            <a:endParaRPr lang="en-GB" sz="3200" b="1" dirty="0">
              <a:solidFill>
                <a:schemeClr val="bg1"/>
              </a:solidFill>
            </a:endParaRPr>
          </a:p>
        </p:txBody>
      </p:sp>
      <p:sp>
        <p:nvSpPr>
          <p:cNvPr id="10" name="TextBox 9"/>
          <p:cNvSpPr txBox="1"/>
          <p:nvPr/>
        </p:nvSpPr>
        <p:spPr>
          <a:xfrm>
            <a:off x="6444208" y="3861048"/>
            <a:ext cx="1728358" cy="1077218"/>
          </a:xfrm>
          <a:prstGeom prst="rect">
            <a:avLst/>
          </a:prstGeom>
          <a:noFill/>
        </p:spPr>
        <p:txBody>
          <a:bodyPr wrap="none" rtlCol="0">
            <a:spAutoFit/>
          </a:bodyPr>
          <a:lstStyle/>
          <a:p>
            <a:r>
              <a:rPr lang="en-GB" sz="3200" b="1" dirty="0" smtClean="0">
                <a:solidFill>
                  <a:schemeClr val="accent2">
                    <a:lumMod val="75000"/>
                  </a:schemeClr>
                </a:solidFill>
              </a:rPr>
              <a:t>Light </a:t>
            </a:r>
          </a:p>
          <a:p>
            <a:r>
              <a:rPr lang="en-GB" sz="3200" b="1" dirty="0" smtClean="0">
                <a:solidFill>
                  <a:schemeClr val="accent2">
                    <a:lumMod val="75000"/>
                  </a:schemeClr>
                </a:solidFill>
              </a:rPr>
              <a:t>Infantry</a:t>
            </a:r>
            <a:endParaRPr lang="en-GB" sz="3200" b="1" dirty="0">
              <a:solidFill>
                <a:schemeClr val="accent2">
                  <a:lumMod val="75000"/>
                </a:schemeClr>
              </a:solidFill>
            </a:endParaRPr>
          </a:p>
        </p:txBody>
      </p:sp>
      <p:sp>
        <p:nvSpPr>
          <p:cNvPr id="11" name="TextBox 10"/>
          <p:cNvSpPr txBox="1"/>
          <p:nvPr/>
        </p:nvSpPr>
        <p:spPr>
          <a:xfrm>
            <a:off x="3923928" y="1844824"/>
            <a:ext cx="1635384" cy="584775"/>
          </a:xfrm>
          <a:prstGeom prst="rect">
            <a:avLst/>
          </a:prstGeom>
          <a:noFill/>
        </p:spPr>
        <p:txBody>
          <a:bodyPr wrap="none" rtlCol="0">
            <a:spAutoFit/>
          </a:bodyPr>
          <a:lstStyle/>
          <a:p>
            <a:r>
              <a:rPr lang="en-GB" sz="3200" b="1" dirty="0" smtClean="0">
                <a:solidFill>
                  <a:schemeClr val="accent2">
                    <a:lumMod val="75000"/>
                  </a:schemeClr>
                </a:solidFill>
              </a:rPr>
              <a:t>Cavalry</a:t>
            </a:r>
            <a:endParaRPr lang="en-GB" sz="3200" b="1" dirty="0">
              <a:solidFill>
                <a:schemeClr val="accent2">
                  <a:lumMod val="75000"/>
                </a:schemeClr>
              </a:solidFill>
            </a:endParaRPr>
          </a:p>
        </p:txBody>
      </p:sp>
      <p:sp>
        <p:nvSpPr>
          <p:cNvPr id="12" name="TextBox 11"/>
          <p:cNvSpPr txBox="1"/>
          <p:nvPr/>
        </p:nvSpPr>
        <p:spPr>
          <a:xfrm>
            <a:off x="1187624" y="4581128"/>
            <a:ext cx="1978427" cy="1015663"/>
          </a:xfrm>
          <a:prstGeom prst="rect">
            <a:avLst/>
          </a:prstGeom>
          <a:noFill/>
        </p:spPr>
        <p:txBody>
          <a:bodyPr wrap="none" rtlCol="0">
            <a:spAutoFit/>
          </a:bodyPr>
          <a:lstStyle/>
          <a:p>
            <a:r>
              <a:rPr lang="en-GB" sz="6000" b="1" dirty="0" smtClean="0">
                <a:solidFill>
                  <a:schemeClr val="accent2">
                    <a:lumMod val="75000"/>
                  </a:schemeClr>
                </a:solidFill>
              </a:rPr>
              <a:t>Navy</a:t>
            </a:r>
            <a:endParaRPr lang="en-GB" sz="6000" b="1" dirty="0">
              <a:solidFill>
                <a:schemeClr val="accent2">
                  <a:lumMod val="75000"/>
                </a:schemeClr>
              </a:solidFill>
            </a:endParaRPr>
          </a:p>
        </p:txBody>
      </p:sp>
      <p:sp>
        <p:nvSpPr>
          <p:cNvPr id="13" name="TextBox 12"/>
          <p:cNvSpPr txBox="1"/>
          <p:nvPr/>
        </p:nvSpPr>
        <p:spPr>
          <a:xfrm>
            <a:off x="467544" y="1772816"/>
            <a:ext cx="2499402" cy="1569660"/>
          </a:xfrm>
          <a:prstGeom prst="rect">
            <a:avLst/>
          </a:prstGeom>
          <a:noFill/>
        </p:spPr>
        <p:txBody>
          <a:bodyPr wrap="none" rtlCol="0">
            <a:spAutoFit/>
          </a:bodyPr>
          <a:lstStyle/>
          <a:p>
            <a:r>
              <a:rPr lang="en-GB" sz="4800" b="1" dirty="0" smtClean="0">
                <a:solidFill>
                  <a:schemeClr val="bg1"/>
                </a:solidFill>
              </a:rPr>
              <a:t>Heavy </a:t>
            </a:r>
          </a:p>
          <a:p>
            <a:r>
              <a:rPr lang="en-GB" sz="4800" b="1" dirty="0" smtClean="0">
                <a:solidFill>
                  <a:schemeClr val="bg1"/>
                </a:solidFill>
              </a:rPr>
              <a:t>Infantry</a:t>
            </a:r>
            <a:endParaRPr lang="en-GB" sz="4800" b="1"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058"/>
                                        </p:tgtEl>
                                        <p:attrNameLst>
                                          <p:attrName>style.visibility</p:attrName>
                                        </p:attrNameLst>
                                      </p:cBhvr>
                                      <p:to>
                                        <p:strVal val="visible"/>
                                      </p:to>
                                    </p:set>
                                    <p:animEffect transition="in" filter="blinds(horizontal)">
                                      <p:cBhvr>
                                        <p:cTn id="7" dur="500"/>
                                        <p:tgtEl>
                                          <p:spTgt spid="205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500" fill="hold"/>
                                        <p:tgtEl>
                                          <p:spTgt spid="9"/>
                                        </p:tgtEl>
                                        <p:attrNameLst>
                                          <p:attrName>ppt_x</p:attrName>
                                        </p:attrNameLst>
                                      </p:cBhvr>
                                      <p:tavLst>
                                        <p:tav tm="0">
                                          <p:val>
                                            <p:strVal val="#ppt_x"/>
                                          </p:val>
                                        </p:tav>
                                        <p:tav tm="100000">
                                          <p:val>
                                            <p:strVal val="#ppt_x"/>
                                          </p:val>
                                        </p:tav>
                                      </p:tavLst>
                                    </p:anim>
                                    <p:anim calcmode="lin" valueType="num">
                                      <p:cBhvr additive="base">
                                        <p:cTn id="1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nodeType="clickEffect">
                                  <p:stCondLst>
                                    <p:cond delay="0"/>
                                  </p:stCondLst>
                                  <p:childTnLst>
                                    <p:set>
                                      <p:cBhvr>
                                        <p:cTn id="17" dur="1" fill="hold">
                                          <p:stCondLst>
                                            <p:cond delay="0"/>
                                          </p:stCondLst>
                                        </p:cTn>
                                        <p:tgtEl>
                                          <p:spTgt spid="2056"/>
                                        </p:tgtEl>
                                        <p:attrNameLst>
                                          <p:attrName>style.visibility</p:attrName>
                                        </p:attrNameLst>
                                      </p:cBhvr>
                                      <p:to>
                                        <p:strVal val="visible"/>
                                      </p:to>
                                    </p:set>
                                    <p:animEffect transition="in" filter="blinds(horizontal)">
                                      <p:cBhvr>
                                        <p:cTn id="18" dur="500"/>
                                        <p:tgtEl>
                                          <p:spTgt spid="2056"/>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anim calcmode="lin" valueType="num">
                                      <p:cBhvr additive="base">
                                        <p:cTn id="23" dur="500" fill="hold"/>
                                        <p:tgtEl>
                                          <p:spTgt spid="10"/>
                                        </p:tgtEl>
                                        <p:attrNameLst>
                                          <p:attrName>ppt_x</p:attrName>
                                        </p:attrNameLst>
                                      </p:cBhvr>
                                      <p:tavLst>
                                        <p:tav tm="0">
                                          <p:val>
                                            <p:strVal val="#ppt_x"/>
                                          </p:val>
                                        </p:tav>
                                        <p:tav tm="100000">
                                          <p:val>
                                            <p:strVal val="#ppt_x"/>
                                          </p:val>
                                        </p:tav>
                                      </p:tavLst>
                                    </p:anim>
                                    <p:anim calcmode="lin" valueType="num">
                                      <p:cBhvr additive="base">
                                        <p:cTn id="2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3" presetClass="entr" presetSubtype="10" fill="hold" nodeType="clickEffect">
                                  <p:stCondLst>
                                    <p:cond delay="0"/>
                                  </p:stCondLst>
                                  <p:childTnLst>
                                    <p:set>
                                      <p:cBhvr>
                                        <p:cTn id="28" dur="1" fill="hold">
                                          <p:stCondLst>
                                            <p:cond delay="0"/>
                                          </p:stCondLst>
                                        </p:cTn>
                                        <p:tgtEl>
                                          <p:spTgt spid="2050"/>
                                        </p:tgtEl>
                                        <p:attrNameLst>
                                          <p:attrName>style.visibility</p:attrName>
                                        </p:attrNameLst>
                                      </p:cBhvr>
                                      <p:to>
                                        <p:strVal val="visible"/>
                                      </p:to>
                                    </p:set>
                                    <p:animEffect transition="in" filter="blinds(horizontal)">
                                      <p:cBhvr>
                                        <p:cTn id="29" dur="500"/>
                                        <p:tgtEl>
                                          <p:spTgt spid="2050"/>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anim calcmode="lin" valueType="num">
                                      <p:cBhvr additive="base">
                                        <p:cTn id="34" dur="500" fill="hold"/>
                                        <p:tgtEl>
                                          <p:spTgt spid="11"/>
                                        </p:tgtEl>
                                        <p:attrNameLst>
                                          <p:attrName>ppt_x</p:attrName>
                                        </p:attrNameLst>
                                      </p:cBhvr>
                                      <p:tavLst>
                                        <p:tav tm="0">
                                          <p:val>
                                            <p:strVal val="#ppt_x"/>
                                          </p:val>
                                        </p:tav>
                                        <p:tav tm="100000">
                                          <p:val>
                                            <p:strVal val="#ppt_x"/>
                                          </p:val>
                                        </p:tav>
                                      </p:tavLst>
                                    </p:anim>
                                    <p:anim calcmode="lin" valueType="num">
                                      <p:cBhvr additive="base">
                                        <p:cTn id="35"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3" presetClass="entr" presetSubtype="10" fill="hold" nodeType="clickEffect">
                                  <p:stCondLst>
                                    <p:cond delay="0"/>
                                  </p:stCondLst>
                                  <p:childTnLst>
                                    <p:set>
                                      <p:cBhvr>
                                        <p:cTn id="39" dur="1" fill="hold">
                                          <p:stCondLst>
                                            <p:cond delay="0"/>
                                          </p:stCondLst>
                                        </p:cTn>
                                        <p:tgtEl>
                                          <p:spTgt spid="2054"/>
                                        </p:tgtEl>
                                        <p:attrNameLst>
                                          <p:attrName>style.visibility</p:attrName>
                                        </p:attrNameLst>
                                      </p:cBhvr>
                                      <p:to>
                                        <p:strVal val="visible"/>
                                      </p:to>
                                    </p:set>
                                    <p:animEffect transition="in" filter="blinds(horizontal)">
                                      <p:cBhvr>
                                        <p:cTn id="40" dur="500"/>
                                        <p:tgtEl>
                                          <p:spTgt spid="2054"/>
                                        </p:tgtEl>
                                      </p:cBhvr>
                                    </p:animEffect>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12"/>
                                        </p:tgtEl>
                                        <p:attrNameLst>
                                          <p:attrName>style.visibility</p:attrName>
                                        </p:attrNameLst>
                                      </p:cBhvr>
                                      <p:to>
                                        <p:strVal val="visible"/>
                                      </p:to>
                                    </p:set>
                                    <p:anim calcmode="lin" valueType="num">
                                      <p:cBhvr additive="base">
                                        <p:cTn id="45" dur="500" fill="hold"/>
                                        <p:tgtEl>
                                          <p:spTgt spid="12"/>
                                        </p:tgtEl>
                                        <p:attrNameLst>
                                          <p:attrName>ppt_x</p:attrName>
                                        </p:attrNameLst>
                                      </p:cBhvr>
                                      <p:tavLst>
                                        <p:tav tm="0">
                                          <p:val>
                                            <p:strVal val="#ppt_x"/>
                                          </p:val>
                                        </p:tav>
                                        <p:tav tm="100000">
                                          <p:val>
                                            <p:strVal val="#ppt_x"/>
                                          </p:val>
                                        </p:tav>
                                      </p:tavLst>
                                    </p:anim>
                                    <p:anim calcmode="lin" valueType="num">
                                      <p:cBhvr additive="base">
                                        <p:cTn id="4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3" presetClass="entr" presetSubtype="10" fill="hold" nodeType="clickEffect">
                                  <p:stCondLst>
                                    <p:cond delay="0"/>
                                  </p:stCondLst>
                                  <p:childTnLst>
                                    <p:set>
                                      <p:cBhvr>
                                        <p:cTn id="50" dur="1" fill="hold">
                                          <p:stCondLst>
                                            <p:cond delay="0"/>
                                          </p:stCondLst>
                                        </p:cTn>
                                        <p:tgtEl>
                                          <p:spTgt spid="2052"/>
                                        </p:tgtEl>
                                        <p:attrNameLst>
                                          <p:attrName>style.visibility</p:attrName>
                                        </p:attrNameLst>
                                      </p:cBhvr>
                                      <p:to>
                                        <p:strVal val="visible"/>
                                      </p:to>
                                    </p:set>
                                    <p:animEffect transition="in" filter="blinds(horizontal)">
                                      <p:cBhvr>
                                        <p:cTn id="51" dur="500"/>
                                        <p:tgtEl>
                                          <p:spTgt spid="2052"/>
                                        </p:tgtEl>
                                      </p:cBhvr>
                                    </p:animEffect>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13"/>
                                        </p:tgtEl>
                                        <p:attrNameLst>
                                          <p:attrName>style.visibility</p:attrName>
                                        </p:attrNameLst>
                                      </p:cBhvr>
                                      <p:to>
                                        <p:strVal val="visible"/>
                                      </p:to>
                                    </p:set>
                                    <p:anim calcmode="lin" valueType="num">
                                      <p:cBhvr additive="base">
                                        <p:cTn id="56" dur="500" fill="hold"/>
                                        <p:tgtEl>
                                          <p:spTgt spid="13"/>
                                        </p:tgtEl>
                                        <p:attrNameLst>
                                          <p:attrName>ppt_x</p:attrName>
                                        </p:attrNameLst>
                                      </p:cBhvr>
                                      <p:tavLst>
                                        <p:tav tm="0">
                                          <p:val>
                                            <p:strVal val="#ppt_x"/>
                                          </p:val>
                                        </p:tav>
                                        <p:tav tm="100000">
                                          <p:val>
                                            <p:strVal val="#ppt_x"/>
                                          </p:val>
                                        </p:tav>
                                      </p:tavLst>
                                    </p:anim>
                                    <p:anim calcmode="lin" valueType="num">
                                      <p:cBhvr additive="base">
                                        <p:cTn id="57"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p:bldP spid="1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7200" dirty="0" smtClean="0"/>
              <a:t>What do you think were the hoplites like?</a:t>
            </a:r>
            <a:endParaRPr lang="en-GB" sz="7200" dirty="0"/>
          </a:p>
        </p:txBody>
      </p:sp>
      <p:sp>
        <p:nvSpPr>
          <p:cNvPr id="3" name="Title 2"/>
          <p:cNvSpPr>
            <a:spLocks noGrp="1"/>
          </p:cNvSpPr>
          <p:nvPr>
            <p:ph type="title"/>
          </p:nvPr>
        </p:nvSpPr>
        <p:spPr/>
        <p:txBody>
          <a:bodyPr/>
          <a:lstStyle/>
          <a:p>
            <a:r>
              <a:rPr lang="en-GB" dirty="0" smtClean="0"/>
              <a:t>The Hoplites!</a:t>
            </a:r>
            <a:endParaRPr lang="en-GB" dirty="0"/>
          </a:p>
        </p:txBody>
      </p:sp>
      <p:pic>
        <p:nvPicPr>
          <p:cNvPr id="17410" name="Picture 2" descr="http://www.crossfitcvi.com/main/wp-content/uploads/2012/01/300.jpg"/>
          <p:cNvPicPr>
            <a:picLocks noChangeAspect="1" noChangeArrowheads="1"/>
          </p:cNvPicPr>
          <p:nvPr/>
        </p:nvPicPr>
        <p:blipFill>
          <a:blip r:embed="rId2" cstate="print"/>
          <a:srcRect/>
          <a:stretch>
            <a:fillRect/>
          </a:stretch>
        </p:blipFill>
        <p:spPr bwMode="auto">
          <a:xfrm>
            <a:off x="0" y="1556792"/>
            <a:ext cx="7696800" cy="4322290"/>
          </a:xfrm>
          <a:prstGeom prst="rect">
            <a:avLst/>
          </a:prstGeom>
          <a:noFill/>
        </p:spPr>
      </p:pic>
      <p:pic>
        <p:nvPicPr>
          <p:cNvPr id="17412" name="Picture 4" descr="http://xboxoz360.files.wordpress.com/2009/11/oxcgn-troy.jpg"/>
          <p:cNvPicPr>
            <a:picLocks noChangeAspect="1" noChangeArrowheads="1"/>
          </p:cNvPicPr>
          <p:nvPr/>
        </p:nvPicPr>
        <p:blipFill>
          <a:blip r:embed="rId3" cstate="print"/>
          <a:srcRect/>
          <a:stretch>
            <a:fillRect/>
          </a:stretch>
        </p:blipFill>
        <p:spPr bwMode="auto">
          <a:xfrm>
            <a:off x="4355976" y="332656"/>
            <a:ext cx="4288135" cy="6310301"/>
          </a:xfrm>
          <a:prstGeom prst="rect">
            <a:avLst/>
          </a:prstGeom>
          <a:noFill/>
        </p:spPr>
      </p:pic>
      <p:sp>
        <p:nvSpPr>
          <p:cNvPr id="6" name="TextBox 5"/>
          <p:cNvSpPr txBox="1"/>
          <p:nvPr/>
        </p:nvSpPr>
        <p:spPr>
          <a:xfrm>
            <a:off x="2195736" y="1916832"/>
            <a:ext cx="3816424" cy="5386090"/>
          </a:xfrm>
          <a:prstGeom prst="rect">
            <a:avLst/>
          </a:prstGeom>
          <a:noFill/>
        </p:spPr>
        <p:txBody>
          <a:bodyPr wrap="square" rtlCol="0">
            <a:spAutoFit/>
          </a:bodyPr>
          <a:lstStyle/>
          <a:p>
            <a:r>
              <a:rPr lang="en-GB" sz="34400" b="1" dirty="0" smtClean="0">
                <a:solidFill>
                  <a:schemeClr val="accent3">
                    <a:lumMod val="75000"/>
                  </a:schemeClr>
                </a:solidFill>
              </a:rPr>
              <a:t>?</a:t>
            </a:r>
            <a:endParaRPr lang="en-GB" sz="34400" b="1" dirty="0">
              <a:solidFill>
                <a:schemeClr val="accent3">
                  <a:lumMod val="75000"/>
                </a:schemeClr>
              </a:solidFill>
            </a:endParaRPr>
          </a:p>
        </p:txBody>
      </p:sp>
      <p:sp>
        <p:nvSpPr>
          <p:cNvPr id="7" name="TextBox 6"/>
          <p:cNvSpPr txBox="1"/>
          <p:nvPr/>
        </p:nvSpPr>
        <p:spPr>
          <a:xfrm>
            <a:off x="5796136" y="404664"/>
            <a:ext cx="1261884" cy="7725192"/>
          </a:xfrm>
          <a:prstGeom prst="rect">
            <a:avLst/>
          </a:prstGeom>
          <a:noFill/>
        </p:spPr>
        <p:txBody>
          <a:bodyPr wrap="square" rtlCol="0">
            <a:spAutoFit/>
          </a:bodyPr>
          <a:lstStyle/>
          <a:p>
            <a:r>
              <a:rPr lang="en-GB" sz="49600" b="1" dirty="0" smtClean="0">
                <a:solidFill>
                  <a:schemeClr val="accent3">
                    <a:lumMod val="75000"/>
                  </a:schemeClr>
                </a:solidFill>
              </a:rPr>
              <a:t>?</a:t>
            </a:r>
            <a:endParaRPr lang="en-GB" sz="49600" b="1" dirty="0">
              <a:solidFill>
                <a:schemeClr val="accent3">
                  <a:lumMod val="75000"/>
                </a:schemeClr>
              </a:solidFill>
            </a:endParaRPr>
          </a:p>
        </p:txBody>
      </p:sp>
      <p:pic>
        <p:nvPicPr>
          <p:cNvPr id="17414" name="Picture 6" descr="http://www.herodote.net/Images/Athenesphalange.jpg"/>
          <p:cNvPicPr>
            <a:picLocks noChangeAspect="1" noChangeArrowheads="1"/>
          </p:cNvPicPr>
          <p:nvPr/>
        </p:nvPicPr>
        <p:blipFill>
          <a:blip r:embed="rId4" cstate="print"/>
          <a:srcRect/>
          <a:stretch>
            <a:fillRect/>
          </a:stretch>
        </p:blipFill>
        <p:spPr bwMode="auto">
          <a:xfrm>
            <a:off x="899592" y="999280"/>
            <a:ext cx="6840760" cy="487308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diamond(in)">
                                      <p:cBhvr>
                                        <p:cTn id="7" dur="20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xit" presetSubtype="10" fill="hold" grpId="1" nodeType="clickEffect">
                                  <p:stCondLst>
                                    <p:cond delay="0"/>
                                  </p:stCondLst>
                                  <p:childTnLst>
                                    <p:animEffect transition="out" filter="blinds(horizontal)">
                                      <p:cBhvr>
                                        <p:cTn id="11" dur="500"/>
                                        <p:tgtEl>
                                          <p:spTgt spid="2">
                                            <p:txEl>
                                              <p:pRg st="0" end="0"/>
                                            </p:txEl>
                                          </p:spTgt>
                                        </p:tgtEl>
                                      </p:cBhvr>
                                    </p:animEffect>
                                    <p:set>
                                      <p:cBhvr>
                                        <p:cTn id="12" dur="1" fill="hold">
                                          <p:stCondLst>
                                            <p:cond delay="499"/>
                                          </p:stCondLst>
                                        </p:cTn>
                                        <p:tgtEl>
                                          <p:spTgt spid="2">
                                            <p:txEl>
                                              <p:pRg st="0" end="0"/>
                                            </p:txEl>
                                          </p:spTgt>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7410"/>
                                        </p:tgtEl>
                                        <p:attrNameLst>
                                          <p:attrName>style.visibility</p:attrName>
                                        </p:attrNameLst>
                                      </p:cBhvr>
                                      <p:to>
                                        <p:strVal val="visible"/>
                                      </p:to>
                                    </p:set>
                                    <p:anim calcmode="lin" valueType="num">
                                      <p:cBhvr additive="base">
                                        <p:cTn id="17" dur="500" fill="hold"/>
                                        <p:tgtEl>
                                          <p:spTgt spid="17410"/>
                                        </p:tgtEl>
                                        <p:attrNameLst>
                                          <p:attrName>ppt_x</p:attrName>
                                        </p:attrNameLst>
                                      </p:cBhvr>
                                      <p:tavLst>
                                        <p:tav tm="0">
                                          <p:val>
                                            <p:strVal val="#ppt_x"/>
                                          </p:val>
                                        </p:tav>
                                        <p:tav tm="100000">
                                          <p:val>
                                            <p:strVal val="#ppt_x"/>
                                          </p:val>
                                        </p:tav>
                                      </p:tavLst>
                                    </p:anim>
                                    <p:anim calcmode="lin" valueType="num">
                                      <p:cBhvr additive="base">
                                        <p:cTn id="18" dur="500" fill="hold"/>
                                        <p:tgtEl>
                                          <p:spTgt spid="17410"/>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xit" presetSubtype="0" fill="hold" nodeType="clickEffect">
                                  <p:stCondLst>
                                    <p:cond delay="0"/>
                                  </p:stCondLst>
                                  <p:childTnLst>
                                    <p:animEffect transition="out" filter="fade">
                                      <p:cBhvr>
                                        <p:cTn id="28" dur="3000"/>
                                        <p:tgtEl>
                                          <p:spTgt spid="17410"/>
                                        </p:tgtEl>
                                      </p:cBhvr>
                                    </p:animEffect>
                                    <p:set>
                                      <p:cBhvr>
                                        <p:cTn id="29" dur="1" fill="hold">
                                          <p:stCondLst>
                                            <p:cond delay="2999"/>
                                          </p:stCondLst>
                                        </p:cTn>
                                        <p:tgtEl>
                                          <p:spTgt spid="17410"/>
                                        </p:tgtEl>
                                        <p:attrNameLst>
                                          <p:attrName>style.visibility</p:attrName>
                                        </p:attrNameLst>
                                      </p:cBhvr>
                                      <p:to>
                                        <p:strVal val="hidden"/>
                                      </p:to>
                                    </p:set>
                                  </p:childTnLst>
                                </p:cTn>
                              </p:par>
                              <p:par>
                                <p:cTn id="30" presetID="10" presetClass="exit" presetSubtype="0" fill="hold" grpId="1" nodeType="withEffect">
                                  <p:stCondLst>
                                    <p:cond delay="0"/>
                                  </p:stCondLst>
                                  <p:childTnLst>
                                    <p:animEffect transition="out" filter="fade">
                                      <p:cBhvr>
                                        <p:cTn id="31" dur="2000"/>
                                        <p:tgtEl>
                                          <p:spTgt spid="6"/>
                                        </p:tgtEl>
                                      </p:cBhvr>
                                    </p:animEffect>
                                    <p:set>
                                      <p:cBhvr>
                                        <p:cTn id="32" dur="1" fill="hold">
                                          <p:stCondLst>
                                            <p:cond delay="1999"/>
                                          </p:stCondLst>
                                        </p:cTn>
                                        <p:tgtEl>
                                          <p:spTgt spid="6"/>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8" presetClass="entr" presetSubtype="16" fill="hold" nodeType="clickEffect">
                                  <p:stCondLst>
                                    <p:cond delay="0"/>
                                  </p:stCondLst>
                                  <p:childTnLst>
                                    <p:set>
                                      <p:cBhvr>
                                        <p:cTn id="36" dur="1" fill="hold">
                                          <p:stCondLst>
                                            <p:cond delay="0"/>
                                          </p:stCondLst>
                                        </p:cTn>
                                        <p:tgtEl>
                                          <p:spTgt spid="17412"/>
                                        </p:tgtEl>
                                        <p:attrNameLst>
                                          <p:attrName>style.visibility</p:attrName>
                                        </p:attrNameLst>
                                      </p:cBhvr>
                                      <p:to>
                                        <p:strVal val="visible"/>
                                      </p:to>
                                    </p:set>
                                    <p:animEffect transition="in" filter="diamond(in)">
                                      <p:cBhvr>
                                        <p:cTn id="37" dur="2000"/>
                                        <p:tgtEl>
                                          <p:spTgt spid="17412"/>
                                        </p:tgtEl>
                                      </p:cBhvr>
                                    </p:animEffect>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anim calcmode="lin" valueType="num">
                                      <p:cBhvr additive="base">
                                        <p:cTn id="42" dur="500" fill="hold"/>
                                        <p:tgtEl>
                                          <p:spTgt spid="7"/>
                                        </p:tgtEl>
                                        <p:attrNameLst>
                                          <p:attrName>ppt_x</p:attrName>
                                        </p:attrNameLst>
                                      </p:cBhvr>
                                      <p:tavLst>
                                        <p:tav tm="0">
                                          <p:val>
                                            <p:strVal val="#ppt_x"/>
                                          </p:val>
                                        </p:tav>
                                        <p:tav tm="100000">
                                          <p:val>
                                            <p:strVal val="#ppt_x"/>
                                          </p:val>
                                        </p:tav>
                                      </p:tavLst>
                                    </p:anim>
                                    <p:anim calcmode="lin" valueType="num">
                                      <p:cBhvr additive="base">
                                        <p:cTn id="4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10" presetClass="exit" presetSubtype="0" fill="hold" nodeType="clickEffect">
                                  <p:stCondLst>
                                    <p:cond delay="0"/>
                                  </p:stCondLst>
                                  <p:childTnLst>
                                    <p:animEffect transition="out" filter="fade">
                                      <p:cBhvr>
                                        <p:cTn id="47" dur="2000"/>
                                        <p:tgtEl>
                                          <p:spTgt spid="17412"/>
                                        </p:tgtEl>
                                      </p:cBhvr>
                                    </p:animEffect>
                                    <p:set>
                                      <p:cBhvr>
                                        <p:cTn id="48" dur="1" fill="hold">
                                          <p:stCondLst>
                                            <p:cond delay="1999"/>
                                          </p:stCondLst>
                                        </p:cTn>
                                        <p:tgtEl>
                                          <p:spTgt spid="17412"/>
                                        </p:tgtEl>
                                        <p:attrNameLst>
                                          <p:attrName>style.visibility</p:attrName>
                                        </p:attrNameLst>
                                      </p:cBhvr>
                                      <p:to>
                                        <p:strVal val="hidden"/>
                                      </p:to>
                                    </p:set>
                                  </p:childTnLst>
                                </p:cTn>
                              </p:par>
                              <p:par>
                                <p:cTn id="49" presetID="10" presetClass="exit" presetSubtype="0" fill="hold" grpId="1" nodeType="withEffect">
                                  <p:stCondLst>
                                    <p:cond delay="0"/>
                                  </p:stCondLst>
                                  <p:childTnLst>
                                    <p:animEffect transition="out" filter="fade">
                                      <p:cBhvr>
                                        <p:cTn id="50" dur="2000"/>
                                        <p:tgtEl>
                                          <p:spTgt spid="7"/>
                                        </p:tgtEl>
                                      </p:cBhvr>
                                    </p:animEffect>
                                    <p:set>
                                      <p:cBhvr>
                                        <p:cTn id="51" dur="1" fill="hold">
                                          <p:stCondLst>
                                            <p:cond delay="1999"/>
                                          </p:stCondLst>
                                        </p:cTn>
                                        <p:tgtEl>
                                          <p:spTgt spid="7"/>
                                        </p:tgtEl>
                                        <p:attrNameLst>
                                          <p:attrName>style.visibility</p:attrName>
                                        </p:attrNameLst>
                                      </p:cBhvr>
                                      <p:to>
                                        <p:strVal val="hidden"/>
                                      </p:to>
                                    </p:set>
                                  </p:childTnLst>
                                </p:cTn>
                              </p:par>
                            </p:childTnLst>
                          </p:cTn>
                        </p:par>
                      </p:childTnLst>
                    </p:cTn>
                  </p:par>
                  <p:par>
                    <p:cTn id="52" fill="hold">
                      <p:stCondLst>
                        <p:cond delay="indefinite"/>
                      </p:stCondLst>
                      <p:childTnLst>
                        <p:par>
                          <p:cTn id="53" fill="hold">
                            <p:stCondLst>
                              <p:cond delay="0"/>
                            </p:stCondLst>
                            <p:childTnLst>
                              <p:par>
                                <p:cTn id="54" presetID="2" presetClass="entr" presetSubtype="1" fill="hold" nodeType="clickEffect">
                                  <p:stCondLst>
                                    <p:cond delay="0"/>
                                  </p:stCondLst>
                                  <p:childTnLst>
                                    <p:set>
                                      <p:cBhvr>
                                        <p:cTn id="55" dur="1" fill="hold">
                                          <p:stCondLst>
                                            <p:cond delay="0"/>
                                          </p:stCondLst>
                                        </p:cTn>
                                        <p:tgtEl>
                                          <p:spTgt spid="17414"/>
                                        </p:tgtEl>
                                        <p:attrNameLst>
                                          <p:attrName>style.visibility</p:attrName>
                                        </p:attrNameLst>
                                      </p:cBhvr>
                                      <p:to>
                                        <p:strVal val="visible"/>
                                      </p:to>
                                    </p:set>
                                    <p:anim calcmode="lin" valueType="num">
                                      <p:cBhvr additive="base">
                                        <p:cTn id="56" dur="5000" fill="hold"/>
                                        <p:tgtEl>
                                          <p:spTgt spid="17414"/>
                                        </p:tgtEl>
                                        <p:attrNameLst>
                                          <p:attrName>ppt_x</p:attrName>
                                        </p:attrNameLst>
                                      </p:cBhvr>
                                      <p:tavLst>
                                        <p:tav tm="0">
                                          <p:val>
                                            <p:strVal val="#ppt_x"/>
                                          </p:val>
                                        </p:tav>
                                        <p:tav tm="100000">
                                          <p:val>
                                            <p:strVal val="#ppt_x"/>
                                          </p:val>
                                        </p:tav>
                                      </p:tavLst>
                                    </p:anim>
                                    <p:anim calcmode="lin" valueType="num">
                                      <p:cBhvr additive="base">
                                        <p:cTn id="57" dur="5000" fill="hold"/>
                                        <p:tgtEl>
                                          <p:spTgt spid="174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p"/>
      <p:bldP spid="6" grpId="0"/>
      <p:bldP spid="6" grpId="1"/>
      <p:bldP spid="7" grpId="0"/>
      <p:bldP spid="7" grpI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Hoplites were heavily armoured infantry that fought in the phalanx formation. </a:t>
            </a:r>
          </a:p>
          <a:p>
            <a:r>
              <a:rPr lang="en-GB" dirty="0" smtClean="0"/>
              <a:t>There are a lot of questions that are still discussed in scholarship as to how exactly the hoplites fought in battle.</a:t>
            </a:r>
            <a:endParaRPr lang="en-GB" dirty="0"/>
          </a:p>
        </p:txBody>
      </p:sp>
      <p:sp>
        <p:nvSpPr>
          <p:cNvPr id="3" name="Title 2"/>
          <p:cNvSpPr>
            <a:spLocks noGrp="1"/>
          </p:cNvSpPr>
          <p:nvPr>
            <p:ph type="title"/>
          </p:nvPr>
        </p:nvSpPr>
        <p:spPr/>
        <p:txBody>
          <a:bodyPr/>
          <a:lstStyle/>
          <a:p>
            <a:r>
              <a:rPr lang="en-GB" dirty="0" smtClean="0"/>
              <a:t>Heavy Infantry = </a:t>
            </a:r>
            <a:r>
              <a:rPr lang="en-GB" sz="4800" dirty="0" smtClean="0">
                <a:solidFill>
                  <a:schemeClr val="accent3">
                    <a:lumMod val="75000"/>
                  </a:schemeClr>
                </a:solidFill>
              </a:rPr>
              <a:t>HOPLITES</a:t>
            </a:r>
            <a:endParaRPr lang="en-GB" dirty="0">
              <a:solidFill>
                <a:schemeClr val="accent3">
                  <a:lumMod val="75000"/>
                </a:schemeClr>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Phalanx basics</a:t>
            </a:r>
            <a:endParaRPr lang="en-GB" dirty="0"/>
          </a:p>
        </p:txBody>
      </p:sp>
      <p:pic>
        <p:nvPicPr>
          <p:cNvPr id="1026" name="Picture 2" descr="http://upload.wikimedia.org/wikipedia/commons/9/99/Hoplites_Chigi_Vase.PNG"/>
          <p:cNvPicPr>
            <a:picLocks noChangeAspect="1" noChangeArrowheads="1"/>
          </p:cNvPicPr>
          <p:nvPr/>
        </p:nvPicPr>
        <p:blipFill>
          <a:blip r:embed="rId2" cstate="print"/>
          <a:srcRect/>
          <a:stretch>
            <a:fillRect/>
          </a:stretch>
        </p:blipFill>
        <p:spPr bwMode="auto">
          <a:xfrm>
            <a:off x="539552" y="1124744"/>
            <a:ext cx="7945468" cy="5334996"/>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Arms and armour</a:t>
            </a:r>
            <a:endParaRPr lang="en-GB" dirty="0"/>
          </a:p>
        </p:txBody>
      </p:sp>
      <p:sp>
        <p:nvSpPr>
          <p:cNvPr id="5" name="Text Placeholder 4"/>
          <p:cNvSpPr>
            <a:spLocks noGrp="1"/>
          </p:cNvSpPr>
          <p:nvPr>
            <p:ph type="body" idx="1"/>
          </p:nvPr>
        </p:nvSpPr>
        <p:spPr/>
        <p:txBody>
          <a:bodyPr>
            <a:normAutofit/>
          </a:bodyPr>
          <a:lstStyle/>
          <a:p>
            <a:r>
              <a:rPr lang="en-GB" dirty="0" smtClean="0"/>
              <a:t>How the weapons and armour of the hoplite tell us about the hoplite way of </a:t>
            </a:r>
            <a:r>
              <a:rPr lang="en-GB" dirty="0" err="1" smtClean="0"/>
              <a:t>fightings</a:t>
            </a:r>
            <a:r>
              <a:rPr lang="en-GB" dirty="0" smtClean="0"/>
              <a:t> </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r>
              <a:rPr lang="en-GB" dirty="0" smtClean="0"/>
              <a:t>The emergence of the hoplite is a matter of debate and part of the debate regards the evolution of the hoplite panoply.</a:t>
            </a:r>
          </a:p>
          <a:p>
            <a:r>
              <a:rPr lang="en-GB" dirty="0" smtClean="0"/>
              <a:t> Certainly, there was considerable evolution in the early archaic period, particularly in relation to armour.</a:t>
            </a:r>
          </a:p>
          <a:p>
            <a:r>
              <a:rPr lang="en-GB" dirty="0" smtClean="0"/>
              <a:t> However, evolution and devolution in the hoplite panoply was a constant feature of warfare in the archaic and classical periods.</a:t>
            </a:r>
            <a:endParaRPr lang="en-GB" dirty="0"/>
          </a:p>
        </p:txBody>
      </p:sp>
      <p:sp>
        <p:nvSpPr>
          <p:cNvPr id="4" name="Title 3"/>
          <p:cNvSpPr>
            <a:spLocks noGrp="1"/>
          </p:cNvSpPr>
          <p:nvPr>
            <p:ph type="title"/>
          </p:nvPr>
        </p:nvSpPr>
        <p:spPr/>
        <p:txBody>
          <a:bodyPr/>
          <a:lstStyle/>
          <a:p>
            <a:r>
              <a:rPr lang="en-GB" dirty="0" smtClean="0"/>
              <a:t>The Hoplite Arms and Armour</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Armour: The cuirass </a:t>
            </a:r>
            <a:endParaRPr lang="en-GB" dirty="0"/>
          </a:p>
        </p:txBody>
      </p:sp>
      <p:sp>
        <p:nvSpPr>
          <p:cNvPr id="6" name="Content Placeholder 5"/>
          <p:cNvSpPr>
            <a:spLocks noGrp="1"/>
          </p:cNvSpPr>
          <p:nvPr>
            <p:ph sz="quarter" idx="2"/>
          </p:nvPr>
        </p:nvSpPr>
        <p:spPr>
          <a:xfrm>
            <a:off x="457200" y="1444294"/>
            <a:ext cx="4040188" cy="5153058"/>
          </a:xfrm>
        </p:spPr>
        <p:txBody>
          <a:bodyPr>
            <a:normAutofit lnSpcReduction="10000"/>
          </a:bodyPr>
          <a:lstStyle/>
          <a:p>
            <a:r>
              <a:rPr lang="en-GB" dirty="0" smtClean="0"/>
              <a:t>The main protection of the hoplite was the cuirass or breastplate.</a:t>
            </a:r>
          </a:p>
          <a:p>
            <a:r>
              <a:rPr lang="en-GB" dirty="0" smtClean="0"/>
              <a:t>In the early stages of the evolution of the hoplite panoply, the cuirass was made entirely of bronze.</a:t>
            </a:r>
          </a:p>
          <a:p>
            <a:r>
              <a:rPr lang="en-GB" dirty="0" smtClean="0"/>
              <a:t>Later on it was made of layers of linen with bronze scales – this was probably to make the hoplite more mobile.</a:t>
            </a:r>
            <a:endParaRPr lang="en-GB" dirty="0"/>
          </a:p>
        </p:txBody>
      </p:sp>
      <p:pic>
        <p:nvPicPr>
          <p:cNvPr id="21507" name="Picture 3"/>
          <p:cNvPicPr>
            <a:picLocks noChangeAspect="1" noChangeArrowheads="1"/>
          </p:cNvPicPr>
          <p:nvPr/>
        </p:nvPicPr>
        <p:blipFill>
          <a:blip r:embed="rId2" cstate="print"/>
          <a:srcRect/>
          <a:stretch>
            <a:fillRect/>
          </a:stretch>
        </p:blipFill>
        <p:spPr bwMode="auto">
          <a:xfrm>
            <a:off x="5508103" y="1196752"/>
            <a:ext cx="3131679" cy="4017615"/>
          </a:xfrm>
          <a:prstGeom prst="rect">
            <a:avLst/>
          </a:prstGeom>
          <a:noFill/>
          <a:ln w="9525">
            <a:noFill/>
            <a:miter lim="800000"/>
            <a:headEnd/>
            <a:tailEnd/>
          </a:ln>
        </p:spPr>
      </p:pic>
      <p:pic>
        <p:nvPicPr>
          <p:cNvPr id="21509" name="Picture 5" descr="http://www.mlahanas.de/Greeks/war/Armor/arm1.jpg"/>
          <p:cNvPicPr>
            <a:picLocks noChangeAspect="1" noChangeArrowheads="1"/>
          </p:cNvPicPr>
          <p:nvPr/>
        </p:nvPicPr>
        <p:blipFill>
          <a:blip r:embed="rId3" cstate="print"/>
          <a:srcRect/>
          <a:stretch>
            <a:fillRect/>
          </a:stretch>
        </p:blipFill>
        <p:spPr bwMode="auto">
          <a:xfrm>
            <a:off x="5364088" y="1916832"/>
            <a:ext cx="2733675" cy="3333750"/>
          </a:xfrm>
          <a:prstGeom prst="rect">
            <a:avLst/>
          </a:prstGeom>
          <a:noFill/>
        </p:spPr>
      </p:pic>
      <p:pic>
        <p:nvPicPr>
          <p:cNvPr id="21511" name="Picture 7" descr="http://www.livius.org/a/2/greece/hoplite_kmkg_s.jpg"/>
          <p:cNvPicPr>
            <a:picLocks noChangeAspect="1" noChangeArrowheads="1"/>
          </p:cNvPicPr>
          <p:nvPr/>
        </p:nvPicPr>
        <p:blipFill>
          <a:blip r:embed="rId4" cstate="print"/>
          <a:srcRect/>
          <a:stretch>
            <a:fillRect/>
          </a:stretch>
        </p:blipFill>
        <p:spPr bwMode="auto">
          <a:xfrm>
            <a:off x="4967536" y="692696"/>
            <a:ext cx="4176464" cy="567999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1507"/>
                                        </p:tgtEl>
                                        <p:attrNameLst>
                                          <p:attrName>style.visibility</p:attrName>
                                        </p:attrNameLst>
                                      </p:cBhvr>
                                      <p:to>
                                        <p:strVal val="visible"/>
                                      </p:to>
                                    </p:set>
                                    <p:animEffect transition="in" filter="blinds(horizontal)">
                                      <p:cBhvr>
                                        <p:cTn id="7" dur="500"/>
                                        <p:tgtEl>
                                          <p:spTgt spid="2150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blinds(horizontal)">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blinds(horizontal)">
                                      <p:cBhvr>
                                        <p:cTn id="17" dur="500"/>
                                        <p:tgtEl>
                                          <p:spTgt spid="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21509"/>
                                        </p:tgtEl>
                                        <p:attrNameLst>
                                          <p:attrName>style.visibility</p:attrName>
                                        </p:attrNameLst>
                                      </p:cBhvr>
                                      <p:to>
                                        <p:strVal val="visible"/>
                                      </p:to>
                                    </p:set>
                                    <p:anim calcmode="lin" valueType="num">
                                      <p:cBhvr additive="base">
                                        <p:cTn id="22" dur="1000" fill="hold"/>
                                        <p:tgtEl>
                                          <p:spTgt spid="21509"/>
                                        </p:tgtEl>
                                        <p:attrNameLst>
                                          <p:attrName>ppt_x</p:attrName>
                                        </p:attrNameLst>
                                      </p:cBhvr>
                                      <p:tavLst>
                                        <p:tav tm="0">
                                          <p:val>
                                            <p:strVal val="#ppt_x"/>
                                          </p:val>
                                        </p:tav>
                                        <p:tav tm="100000">
                                          <p:val>
                                            <p:strVal val="#ppt_x"/>
                                          </p:val>
                                        </p:tav>
                                      </p:tavLst>
                                    </p:anim>
                                    <p:anim calcmode="lin" valueType="num">
                                      <p:cBhvr additive="base">
                                        <p:cTn id="23" dur="1000" fill="hold"/>
                                        <p:tgtEl>
                                          <p:spTgt spid="21509"/>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nodeType="clickEffect">
                                  <p:stCondLst>
                                    <p:cond delay="0"/>
                                  </p:stCondLst>
                                  <p:childTnLst>
                                    <p:set>
                                      <p:cBhvr>
                                        <p:cTn id="27" dur="1" fill="hold">
                                          <p:stCondLst>
                                            <p:cond delay="0"/>
                                          </p:stCondLst>
                                        </p:cTn>
                                        <p:tgtEl>
                                          <p:spTgt spid="6">
                                            <p:txEl>
                                              <p:pRg st="2" end="2"/>
                                            </p:txEl>
                                          </p:spTgt>
                                        </p:tgtEl>
                                        <p:attrNameLst>
                                          <p:attrName>style.visibility</p:attrName>
                                        </p:attrNameLst>
                                      </p:cBhvr>
                                      <p:to>
                                        <p:strVal val="visible"/>
                                      </p:to>
                                    </p:set>
                                    <p:animEffect transition="in" filter="blinds(horizontal)">
                                      <p:cBhvr>
                                        <p:cTn id="28" dur="500"/>
                                        <p:tgtEl>
                                          <p:spTgt spid="6">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21511"/>
                                        </p:tgtEl>
                                        <p:attrNameLst>
                                          <p:attrName>style.visibility</p:attrName>
                                        </p:attrNameLst>
                                      </p:cBhvr>
                                      <p:to>
                                        <p:strVal val="visible"/>
                                      </p:to>
                                    </p:set>
                                    <p:anim calcmode="lin" valueType="num">
                                      <p:cBhvr additive="base">
                                        <p:cTn id="33" dur="500" fill="hold"/>
                                        <p:tgtEl>
                                          <p:spTgt spid="21511"/>
                                        </p:tgtEl>
                                        <p:attrNameLst>
                                          <p:attrName>ppt_x</p:attrName>
                                        </p:attrNameLst>
                                      </p:cBhvr>
                                      <p:tavLst>
                                        <p:tav tm="0">
                                          <p:val>
                                            <p:strVal val="#ppt_x"/>
                                          </p:val>
                                        </p:tav>
                                        <p:tav tm="100000">
                                          <p:val>
                                            <p:strVal val="#ppt_x"/>
                                          </p:val>
                                        </p:tav>
                                      </p:tavLst>
                                    </p:anim>
                                    <p:anim calcmode="lin" valueType="num">
                                      <p:cBhvr additive="base">
                                        <p:cTn id="34" dur="500" fill="hold"/>
                                        <p:tgtEl>
                                          <p:spTgt spid="215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Armour: The Greaves</a:t>
            </a:r>
            <a:endParaRPr lang="en-GB" dirty="0"/>
          </a:p>
        </p:txBody>
      </p:sp>
      <p:sp>
        <p:nvSpPr>
          <p:cNvPr id="5" name="Content Placeholder 4"/>
          <p:cNvSpPr>
            <a:spLocks noGrp="1"/>
          </p:cNvSpPr>
          <p:nvPr>
            <p:ph sz="quarter" idx="2"/>
          </p:nvPr>
        </p:nvSpPr>
        <p:spPr>
          <a:xfrm>
            <a:off x="457200" y="1444294"/>
            <a:ext cx="4040188" cy="5081050"/>
          </a:xfrm>
        </p:spPr>
        <p:txBody>
          <a:bodyPr>
            <a:normAutofit/>
          </a:bodyPr>
          <a:lstStyle/>
          <a:p>
            <a:r>
              <a:rPr lang="en-GB" sz="2800" dirty="0" smtClean="0"/>
              <a:t>Greaves were the main protection of the lower leg and were made of bronze.</a:t>
            </a:r>
          </a:p>
          <a:p>
            <a:r>
              <a:rPr lang="en-GB" sz="2800" dirty="0" smtClean="0"/>
              <a:t>Originally they covered only the calf and were later extended to cover the knee as well.</a:t>
            </a:r>
          </a:p>
        </p:txBody>
      </p:sp>
      <p:pic>
        <p:nvPicPr>
          <p:cNvPr id="23554" name="Picture 2"/>
          <p:cNvPicPr>
            <a:picLocks noChangeAspect="1" noChangeArrowheads="1"/>
          </p:cNvPicPr>
          <p:nvPr/>
        </p:nvPicPr>
        <p:blipFill>
          <a:blip r:embed="rId2" cstate="print"/>
          <a:srcRect/>
          <a:stretch>
            <a:fillRect/>
          </a:stretch>
        </p:blipFill>
        <p:spPr bwMode="auto">
          <a:xfrm>
            <a:off x="6732240" y="1412776"/>
            <a:ext cx="1512168" cy="4575781"/>
          </a:xfrm>
          <a:prstGeom prst="rect">
            <a:avLst/>
          </a:prstGeom>
          <a:noFill/>
          <a:ln w="9525">
            <a:noFill/>
            <a:miter lim="800000"/>
            <a:headEnd/>
            <a:tailEnd/>
          </a:ln>
        </p:spPr>
      </p:pic>
      <p:pic>
        <p:nvPicPr>
          <p:cNvPr id="23556" name="Picture 4" descr="http://www.mlahanas.de/Greeks/war/Armor/arm.jpg"/>
          <p:cNvPicPr>
            <a:picLocks noChangeAspect="1" noChangeArrowheads="1"/>
          </p:cNvPicPr>
          <p:nvPr/>
        </p:nvPicPr>
        <p:blipFill>
          <a:blip r:embed="rId3" cstate="print"/>
          <a:srcRect/>
          <a:stretch>
            <a:fillRect/>
          </a:stretch>
        </p:blipFill>
        <p:spPr bwMode="auto">
          <a:xfrm>
            <a:off x="5076056" y="1772816"/>
            <a:ext cx="3667125" cy="372427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linds(horizontal)">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3554"/>
                                        </p:tgtEl>
                                        <p:attrNameLst>
                                          <p:attrName>style.visibility</p:attrName>
                                        </p:attrNameLst>
                                      </p:cBhvr>
                                      <p:to>
                                        <p:strVal val="visible"/>
                                      </p:to>
                                    </p:set>
                                    <p:anim calcmode="lin" valueType="num">
                                      <p:cBhvr additive="base">
                                        <p:cTn id="12" dur="1000" fill="hold"/>
                                        <p:tgtEl>
                                          <p:spTgt spid="23554"/>
                                        </p:tgtEl>
                                        <p:attrNameLst>
                                          <p:attrName>ppt_x</p:attrName>
                                        </p:attrNameLst>
                                      </p:cBhvr>
                                      <p:tavLst>
                                        <p:tav tm="0">
                                          <p:val>
                                            <p:strVal val="#ppt_x"/>
                                          </p:val>
                                        </p:tav>
                                        <p:tav tm="100000">
                                          <p:val>
                                            <p:strVal val="#ppt_x"/>
                                          </p:val>
                                        </p:tav>
                                      </p:tavLst>
                                    </p:anim>
                                    <p:anim calcmode="lin" valueType="num">
                                      <p:cBhvr additive="base">
                                        <p:cTn id="13" dur="1000" fill="hold"/>
                                        <p:tgtEl>
                                          <p:spTgt spid="2355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nodeType="click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blinds(horizontal)">
                                      <p:cBhvr>
                                        <p:cTn id="18" dur="500"/>
                                        <p:tgtEl>
                                          <p:spTgt spid="5">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3556"/>
                                        </p:tgtEl>
                                        <p:attrNameLst>
                                          <p:attrName>style.visibility</p:attrName>
                                        </p:attrNameLst>
                                      </p:cBhvr>
                                      <p:to>
                                        <p:strVal val="visible"/>
                                      </p:to>
                                    </p:set>
                                    <p:anim calcmode="lin" valueType="num">
                                      <p:cBhvr additive="base">
                                        <p:cTn id="23" dur="1000" fill="hold"/>
                                        <p:tgtEl>
                                          <p:spTgt spid="23556"/>
                                        </p:tgtEl>
                                        <p:attrNameLst>
                                          <p:attrName>ppt_x</p:attrName>
                                        </p:attrNameLst>
                                      </p:cBhvr>
                                      <p:tavLst>
                                        <p:tav tm="0">
                                          <p:val>
                                            <p:strVal val="#ppt_x"/>
                                          </p:val>
                                        </p:tav>
                                        <p:tav tm="100000">
                                          <p:val>
                                            <p:strVal val="#ppt_x"/>
                                          </p:val>
                                        </p:tav>
                                      </p:tavLst>
                                    </p:anim>
                                    <p:anim calcmode="lin" valueType="num">
                                      <p:cBhvr additive="base">
                                        <p:cTn id="24" dur="1000" fill="hold"/>
                                        <p:tgtEl>
                                          <p:spTgt spid="2355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0" y="1481328"/>
            <a:ext cx="3682752" cy="4525963"/>
          </a:xfrm>
        </p:spPr>
        <p:txBody>
          <a:bodyPr>
            <a:normAutofit fontScale="92500" lnSpcReduction="20000"/>
          </a:bodyPr>
          <a:lstStyle/>
          <a:p>
            <a:r>
              <a:rPr lang="en-GB" dirty="0" smtClean="0"/>
              <a:t>There are several types of helmet used in the Greek world in the archaic and classical periods.</a:t>
            </a:r>
          </a:p>
          <a:p>
            <a:r>
              <a:rPr lang="en-GB" dirty="0" smtClean="0"/>
              <a:t> Helmets were made of sheets of metal riveted together.</a:t>
            </a:r>
          </a:p>
          <a:p>
            <a:r>
              <a:rPr lang="en-GB" dirty="0" smtClean="0"/>
              <a:t> A common characteristic of helmets was the crest.</a:t>
            </a:r>
            <a:endParaRPr lang="en-GB" dirty="0"/>
          </a:p>
        </p:txBody>
      </p:sp>
      <p:sp>
        <p:nvSpPr>
          <p:cNvPr id="7" name="Title 6"/>
          <p:cNvSpPr>
            <a:spLocks noGrp="1"/>
          </p:cNvSpPr>
          <p:nvPr>
            <p:ph type="title"/>
          </p:nvPr>
        </p:nvSpPr>
        <p:spPr/>
        <p:txBody>
          <a:bodyPr/>
          <a:lstStyle/>
          <a:p>
            <a:r>
              <a:rPr lang="en-GB" dirty="0" smtClean="0"/>
              <a:t>Armour: The Helmet</a:t>
            </a:r>
            <a:endParaRPr lang="en-GB" dirty="0"/>
          </a:p>
        </p:txBody>
      </p:sp>
      <p:pic>
        <p:nvPicPr>
          <p:cNvPr id="24579" name="Picture 3"/>
          <p:cNvPicPr>
            <a:picLocks noChangeAspect="1" noChangeArrowheads="1"/>
          </p:cNvPicPr>
          <p:nvPr/>
        </p:nvPicPr>
        <p:blipFill>
          <a:blip r:embed="rId2" cstate="print"/>
          <a:srcRect/>
          <a:stretch>
            <a:fillRect/>
          </a:stretch>
        </p:blipFill>
        <p:spPr bwMode="auto">
          <a:xfrm>
            <a:off x="4788024" y="1268760"/>
            <a:ext cx="3562734" cy="4824536"/>
          </a:xfrm>
          <a:prstGeom prst="rect">
            <a:avLst/>
          </a:prstGeom>
          <a:noFill/>
          <a:ln w="9525">
            <a:noFill/>
            <a:miter lim="800000"/>
            <a:headEnd/>
            <a:tailEnd/>
          </a:ln>
        </p:spPr>
      </p:pic>
      <p:sp>
        <p:nvSpPr>
          <p:cNvPr id="11" name="TextBox 10"/>
          <p:cNvSpPr txBox="1"/>
          <p:nvPr/>
        </p:nvSpPr>
        <p:spPr>
          <a:xfrm>
            <a:off x="5220072" y="5373216"/>
            <a:ext cx="2917786" cy="646331"/>
          </a:xfrm>
          <a:prstGeom prst="rect">
            <a:avLst/>
          </a:prstGeom>
          <a:noFill/>
        </p:spPr>
        <p:txBody>
          <a:bodyPr wrap="none" rtlCol="0">
            <a:spAutoFit/>
          </a:bodyPr>
          <a:lstStyle/>
          <a:p>
            <a:r>
              <a:rPr lang="en-GB" sz="3600" b="1" dirty="0" smtClean="0">
                <a:solidFill>
                  <a:schemeClr val="accent3">
                    <a:lumMod val="75000"/>
                  </a:schemeClr>
                </a:solidFill>
              </a:rPr>
              <a:t>Illyrian Type</a:t>
            </a:r>
            <a:endParaRPr lang="en-GB" sz="3600" b="1" dirty="0">
              <a:solidFill>
                <a:schemeClr val="accent3">
                  <a:lumMod val="75000"/>
                </a:schemeClr>
              </a:solidFill>
            </a:endParaRPr>
          </a:p>
        </p:txBody>
      </p:sp>
      <p:pic>
        <p:nvPicPr>
          <p:cNvPr id="24580" name="Picture 4"/>
          <p:cNvPicPr>
            <a:picLocks noChangeAspect="1" noChangeArrowheads="1"/>
          </p:cNvPicPr>
          <p:nvPr/>
        </p:nvPicPr>
        <p:blipFill>
          <a:blip r:embed="rId3" cstate="print"/>
          <a:srcRect/>
          <a:stretch>
            <a:fillRect/>
          </a:stretch>
        </p:blipFill>
        <p:spPr bwMode="auto">
          <a:xfrm>
            <a:off x="4499992" y="1069038"/>
            <a:ext cx="3528392" cy="5185092"/>
          </a:xfrm>
          <a:prstGeom prst="rect">
            <a:avLst/>
          </a:prstGeom>
          <a:noFill/>
          <a:ln w="9525">
            <a:noFill/>
            <a:miter lim="800000"/>
            <a:headEnd/>
            <a:tailEnd/>
          </a:ln>
        </p:spPr>
      </p:pic>
      <p:sp>
        <p:nvSpPr>
          <p:cNvPr id="13" name="TextBox 12"/>
          <p:cNvSpPr txBox="1"/>
          <p:nvPr/>
        </p:nvSpPr>
        <p:spPr>
          <a:xfrm>
            <a:off x="5004048" y="4941168"/>
            <a:ext cx="2444900" cy="646331"/>
          </a:xfrm>
          <a:prstGeom prst="rect">
            <a:avLst/>
          </a:prstGeom>
          <a:noFill/>
        </p:spPr>
        <p:txBody>
          <a:bodyPr wrap="none" rtlCol="0">
            <a:spAutoFit/>
          </a:bodyPr>
          <a:lstStyle/>
          <a:p>
            <a:r>
              <a:rPr lang="en-GB" sz="3600" b="1" dirty="0" smtClean="0"/>
              <a:t>Attic Type</a:t>
            </a:r>
            <a:endParaRPr lang="en-GB" sz="3600" b="1" dirty="0"/>
          </a:p>
        </p:txBody>
      </p:sp>
      <p:pic>
        <p:nvPicPr>
          <p:cNvPr id="24583" name="Picture 7" descr="http://farm3.static.flickr.com/2395/2213895873_0127fffb89.jpg"/>
          <p:cNvPicPr>
            <a:picLocks noChangeAspect="1" noChangeArrowheads="1"/>
          </p:cNvPicPr>
          <p:nvPr/>
        </p:nvPicPr>
        <p:blipFill>
          <a:blip r:embed="rId4" cstate="print"/>
          <a:srcRect l="20160" r="27425" b="56153"/>
          <a:stretch>
            <a:fillRect/>
          </a:stretch>
        </p:blipFill>
        <p:spPr bwMode="auto">
          <a:xfrm>
            <a:off x="4499992" y="1133052"/>
            <a:ext cx="4104456" cy="4578048"/>
          </a:xfrm>
          <a:prstGeom prst="rect">
            <a:avLst/>
          </a:prstGeom>
          <a:noFill/>
        </p:spPr>
      </p:pic>
      <p:sp>
        <p:nvSpPr>
          <p:cNvPr id="16" name="TextBox 15"/>
          <p:cNvSpPr txBox="1"/>
          <p:nvPr/>
        </p:nvSpPr>
        <p:spPr>
          <a:xfrm>
            <a:off x="4788024" y="1628800"/>
            <a:ext cx="3348994" cy="584775"/>
          </a:xfrm>
          <a:prstGeom prst="rect">
            <a:avLst/>
          </a:prstGeom>
          <a:noFill/>
        </p:spPr>
        <p:txBody>
          <a:bodyPr wrap="none" rtlCol="0">
            <a:spAutoFit/>
          </a:bodyPr>
          <a:lstStyle/>
          <a:p>
            <a:r>
              <a:rPr lang="en-GB" sz="3200" b="1" dirty="0" err="1" smtClean="0"/>
              <a:t>Chalcidian</a:t>
            </a:r>
            <a:r>
              <a:rPr lang="en-GB" sz="3200" b="1" dirty="0" smtClean="0"/>
              <a:t> Type</a:t>
            </a:r>
            <a:endParaRPr lang="en-GB" sz="32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4579"/>
                                        </p:tgtEl>
                                        <p:attrNameLst>
                                          <p:attrName>style.visibility</p:attrName>
                                        </p:attrNameLst>
                                      </p:cBhvr>
                                      <p:to>
                                        <p:strVal val="visible"/>
                                      </p:to>
                                    </p:set>
                                    <p:anim calcmode="lin" valueType="num">
                                      <p:cBhvr additive="base">
                                        <p:cTn id="7" dur="1000" fill="hold"/>
                                        <p:tgtEl>
                                          <p:spTgt spid="24579"/>
                                        </p:tgtEl>
                                        <p:attrNameLst>
                                          <p:attrName>ppt_x</p:attrName>
                                        </p:attrNameLst>
                                      </p:cBhvr>
                                      <p:tavLst>
                                        <p:tav tm="0">
                                          <p:val>
                                            <p:strVal val="#ppt_x"/>
                                          </p:val>
                                        </p:tav>
                                        <p:tav tm="100000">
                                          <p:val>
                                            <p:strVal val="#ppt_x"/>
                                          </p:val>
                                        </p:tav>
                                      </p:tavLst>
                                    </p:anim>
                                    <p:anim calcmode="lin" valueType="num">
                                      <p:cBhvr additive="base">
                                        <p:cTn id="8" dur="1000" fill="hold"/>
                                        <p:tgtEl>
                                          <p:spTgt spid="24579"/>
                                        </p:tgtEl>
                                        <p:attrNameLst>
                                          <p:attrName>ppt_y</p:attrName>
                                        </p:attrNameLst>
                                      </p:cBhvr>
                                      <p:tavLst>
                                        <p:tav tm="0">
                                          <p:val>
                                            <p:strVal val="1+#ppt_h/2"/>
                                          </p:val>
                                        </p:tav>
                                        <p:tav tm="100000">
                                          <p:val>
                                            <p:strVal val="#ppt_y"/>
                                          </p:val>
                                        </p:tav>
                                      </p:tavLst>
                                    </p:anim>
                                  </p:childTnLst>
                                </p:cTn>
                              </p:par>
                              <p:par>
                                <p:cTn id="9" presetID="3" presetClass="entr" presetSubtype="1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blinds(horizontal)">
                                      <p:cBhvr>
                                        <p:cTn id="11" dur="500"/>
                                        <p:tgtEl>
                                          <p:spTgt spid="11"/>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nodeType="clickEffect">
                                  <p:stCondLst>
                                    <p:cond delay="0"/>
                                  </p:stCondLst>
                                  <p:childTnLst>
                                    <p:set>
                                      <p:cBhvr>
                                        <p:cTn id="15" dur="1" fill="hold">
                                          <p:stCondLst>
                                            <p:cond delay="0"/>
                                          </p:stCondLst>
                                        </p:cTn>
                                        <p:tgtEl>
                                          <p:spTgt spid="24580"/>
                                        </p:tgtEl>
                                        <p:attrNameLst>
                                          <p:attrName>style.visibility</p:attrName>
                                        </p:attrNameLst>
                                      </p:cBhvr>
                                      <p:to>
                                        <p:strVal val="visible"/>
                                      </p:to>
                                    </p:set>
                                    <p:anim calcmode="lin" valueType="num">
                                      <p:cBhvr additive="base">
                                        <p:cTn id="16" dur="1000" fill="hold"/>
                                        <p:tgtEl>
                                          <p:spTgt spid="24580"/>
                                        </p:tgtEl>
                                        <p:attrNameLst>
                                          <p:attrName>ppt_x</p:attrName>
                                        </p:attrNameLst>
                                      </p:cBhvr>
                                      <p:tavLst>
                                        <p:tav tm="0">
                                          <p:val>
                                            <p:strVal val="#ppt_x"/>
                                          </p:val>
                                        </p:tav>
                                        <p:tav tm="100000">
                                          <p:val>
                                            <p:strVal val="#ppt_x"/>
                                          </p:val>
                                        </p:tav>
                                      </p:tavLst>
                                    </p:anim>
                                    <p:anim calcmode="lin" valueType="num">
                                      <p:cBhvr additive="base">
                                        <p:cTn id="17" dur="1000" fill="hold"/>
                                        <p:tgtEl>
                                          <p:spTgt spid="24580"/>
                                        </p:tgtEl>
                                        <p:attrNameLst>
                                          <p:attrName>ppt_y</p:attrName>
                                        </p:attrNameLst>
                                      </p:cBhvr>
                                      <p:tavLst>
                                        <p:tav tm="0">
                                          <p:val>
                                            <p:strVal val="1+#ppt_h/2"/>
                                          </p:val>
                                        </p:tav>
                                        <p:tav tm="100000">
                                          <p:val>
                                            <p:strVal val="#ppt_y"/>
                                          </p:val>
                                        </p:tav>
                                      </p:tavLst>
                                    </p:anim>
                                  </p:childTnLst>
                                </p:cTn>
                              </p:par>
                              <p:par>
                                <p:cTn id="18" presetID="3" presetClass="entr" presetSubtype="10" fill="hold" nodeType="withEffect">
                                  <p:stCondLst>
                                    <p:cond delay="0"/>
                                  </p:stCondLst>
                                  <p:childTnLst>
                                    <p:set>
                                      <p:cBhvr>
                                        <p:cTn id="19" dur="1" fill="hold">
                                          <p:stCondLst>
                                            <p:cond delay="0"/>
                                          </p:stCondLst>
                                        </p:cTn>
                                        <p:tgtEl>
                                          <p:spTgt spid="13">
                                            <p:txEl>
                                              <p:pRg st="0" end="0"/>
                                            </p:txEl>
                                          </p:spTgt>
                                        </p:tgtEl>
                                        <p:attrNameLst>
                                          <p:attrName>style.visibility</p:attrName>
                                        </p:attrNameLst>
                                      </p:cBhvr>
                                      <p:to>
                                        <p:strVal val="visible"/>
                                      </p:to>
                                    </p:set>
                                    <p:animEffect transition="in" filter="blinds(horizontal)">
                                      <p:cBhvr>
                                        <p:cTn id="20" dur="500"/>
                                        <p:tgtEl>
                                          <p:spTgt spid="1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4583"/>
                                        </p:tgtEl>
                                        <p:attrNameLst>
                                          <p:attrName>style.visibility</p:attrName>
                                        </p:attrNameLst>
                                      </p:cBhvr>
                                      <p:to>
                                        <p:strVal val="visible"/>
                                      </p:to>
                                    </p:set>
                                    <p:anim calcmode="lin" valueType="num">
                                      <p:cBhvr additive="base">
                                        <p:cTn id="25" dur="1000" fill="hold"/>
                                        <p:tgtEl>
                                          <p:spTgt spid="24583"/>
                                        </p:tgtEl>
                                        <p:attrNameLst>
                                          <p:attrName>ppt_x</p:attrName>
                                        </p:attrNameLst>
                                      </p:cBhvr>
                                      <p:tavLst>
                                        <p:tav tm="0">
                                          <p:val>
                                            <p:strVal val="#ppt_x"/>
                                          </p:val>
                                        </p:tav>
                                        <p:tav tm="100000">
                                          <p:val>
                                            <p:strVal val="#ppt_x"/>
                                          </p:val>
                                        </p:tav>
                                      </p:tavLst>
                                    </p:anim>
                                    <p:anim calcmode="lin" valueType="num">
                                      <p:cBhvr additive="base">
                                        <p:cTn id="26" dur="1000" fill="hold"/>
                                        <p:tgtEl>
                                          <p:spTgt spid="24583"/>
                                        </p:tgtEl>
                                        <p:attrNameLst>
                                          <p:attrName>ppt_y</p:attrName>
                                        </p:attrNameLst>
                                      </p:cBhvr>
                                      <p:tavLst>
                                        <p:tav tm="0">
                                          <p:val>
                                            <p:strVal val="1+#ppt_h/2"/>
                                          </p:val>
                                        </p:tav>
                                        <p:tav tm="100000">
                                          <p:val>
                                            <p:strVal val="#ppt_y"/>
                                          </p:val>
                                        </p:tav>
                                      </p:tavLst>
                                    </p:anim>
                                  </p:childTnLst>
                                </p:cTn>
                              </p:par>
                              <p:par>
                                <p:cTn id="27" presetID="3" presetClass="entr" presetSubtype="10" fill="hold" nodeType="withEffect">
                                  <p:stCondLst>
                                    <p:cond delay="0"/>
                                  </p:stCondLst>
                                  <p:childTnLst>
                                    <p:set>
                                      <p:cBhvr>
                                        <p:cTn id="28" dur="1" fill="hold">
                                          <p:stCondLst>
                                            <p:cond delay="0"/>
                                          </p:stCondLst>
                                        </p:cTn>
                                        <p:tgtEl>
                                          <p:spTgt spid="16">
                                            <p:txEl>
                                              <p:pRg st="0" end="0"/>
                                            </p:txEl>
                                          </p:spTgt>
                                        </p:tgtEl>
                                        <p:attrNameLst>
                                          <p:attrName>style.visibility</p:attrName>
                                        </p:attrNameLst>
                                      </p:cBhvr>
                                      <p:to>
                                        <p:strVal val="visible"/>
                                      </p:to>
                                    </p:set>
                                    <p:animEffect transition="in" filter="blinds(horizontal)">
                                      <p:cBhvr>
                                        <p:cTn id="29" dur="500"/>
                                        <p:tgtEl>
                                          <p:spTgt spid="1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3610744" cy="4525963"/>
          </a:xfrm>
        </p:spPr>
        <p:txBody>
          <a:bodyPr>
            <a:normAutofit fontScale="85000" lnSpcReduction="10000"/>
          </a:bodyPr>
          <a:lstStyle/>
          <a:p>
            <a:r>
              <a:rPr lang="en-GB" dirty="0" smtClean="0"/>
              <a:t>The shield was made of leather or wood and usually faced with bronze.</a:t>
            </a:r>
          </a:p>
          <a:p>
            <a:r>
              <a:rPr lang="en-GB" dirty="0" smtClean="0"/>
              <a:t>The shield was about 80cm in diameter.</a:t>
            </a:r>
          </a:p>
          <a:p>
            <a:r>
              <a:rPr lang="en-GB" dirty="0" smtClean="0"/>
              <a:t>It was held by inserting the left arm through a central band (</a:t>
            </a:r>
            <a:r>
              <a:rPr lang="en-GB" dirty="0" err="1" smtClean="0"/>
              <a:t>porpax</a:t>
            </a:r>
            <a:r>
              <a:rPr lang="en-GB" dirty="0" smtClean="0"/>
              <a:t>), and gripping a cord or strap at the rim (</a:t>
            </a:r>
            <a:r>
              <a:rPr lang="en-GB" dirty="0" err="1" smtClean="0"/>
              <a:t>antilabe</a:t>
            </a:r>
            <a:r>
              <a:rPr lang="en-GB" dirty="0" smtClean="0"/>
              <a:t>).</a:t>
            </a:r>
            <a:endParaRPr lang="en-GB" dirty="0"/>
          </a:p>
        </p:txBody>
      </p:sp>
      <p:sp>
        <p:nvSpPr>
          <p:cNvPr id="3" name="Title 2"/>
          <p:cNvSpPr>
            <a:spLocks noGrp="1"/>
          </p:cNvSpPr>
          <p:nvPr>
            <p:ph type="title"/>
          </p:nvPr>
        </p:nvSpPr>
        <p:spPr/>
        <p:txBody>
          <a:bodyPr/>
          <a:lstStyle/>
          <a:p>
            <a:r>
              <a:rPr lang="en-GB" dirty="0" smtClean="0"/>
              <a:t>The SHIELD</a:t>
            </a:r>
            <a:endParaRPr lang="en-GB" dirty="0"/>
          </a:p>
        </p:txBody>
      </p:sp>
      <p:pic>
        <p:nvPicPr>
          <p:cNvPr id="25603" name="Picture 3" descr="S:\Classics\Photo Archive\Sites\Athens\AGORA\PICT0180.JPG"/>
          <p:cNvPicPr>
            <a:picLocks noChangeAspect="1" noChangeArrowheads="1"/>
          </p:cNvPicPr>
          <p:nvPr/>
        </p:nvPicPr>
        <p:blipFill>
          <a:blip r:embed="rId2" cstate="print"/>
          <a:srcRect l="13308" t="14518" r="18943"/>
          <a:stretch>
            <a:fillRect/>
          </a:stretch>
        </p:blipFill>
        <p:spPr bwMode="auto">
          <a:xfrm>
            <a:off x="4860032" y="2132856"/>
            <a:ext cx="4032448" cy="3815953"/>
          </a:xfrm>
          <a:prstGeom prst="rect">
            <a:avLst/>
          </a:prstGeom>
          <a:noFill/>
        </p:spPr>
      </p:pic>
      <p:pic>
        <p:nvPicPr>
          <p:cNvPr id="25602" name="Picture 2"/>
          <p:cNvPicPr>
            <a:picLocks noChangeAspect="1" noChangeArrowheads="1"/>
          </p:cNvPicPr>
          <p:nvPr/>
        </p:nvPicPr>
        <p:blipFill>
          <a:blip r:embed="rId3" cstate="print"/>
          <a:srcRect/>
          <a:stretch>
            <a:fillRect/>
          </a:stretch>
        </p:blipFill>
        <p:spPr bwMode="auto">
          <a:xfrm>
            <a:off x="4283968" y="1556792"/>
            <a:ext cx="4688992" cy="432048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blinds(horizontal)">
                                      <p:cBhvr>
                                        <p:cTn id="10" dur="500"/>
                                        <p:tgtEl>
                                          <p:spTgt spid="2">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25603"/>
                                        </p:tgtEl>
                                        <p:attrNameLst>
                                          <p:attrName>style.visibility</p:attrName>
                                        </p:attrNameLst>
                                      </p:cBhvr>
                                      <p:to>
                                        <p:strVal val="visible"/>
                                      </p:to>
                                    </p:set>
                                    <p:anim calcmode="lin" valueType="num">
                                      <p:cBhvr additive="base">
                                        <p:cTn id="15" dur="1000" fill="hold"/>
                                        <p:tgtEl>
                                          <p:spTgt spid="25603"/>
                                        </p:tgtEl>
                                        <p:attrNameLst>
                                          <p:attrName>ppt_x</p:attrName>
                                        </p:attrNameLst>
                                      </p:cBhvr>
                                      <p:tavLst>
                                        <p:tav tm="0">
                                          <p:val>
                                            <p:strVal val="#ppt_x"/>
                                          </p:val>
                                        </p:tav>
                                        <p:tav tm="100000">
                                          <p:val>
                                            <p:strVal val="#ppt_x"/>
                                          </p:val>
                                        </p:tav>
                                      </p:tavLst>
                                    </p:anim>
                                    <p:anim calcmode="lin" valueType="num">
                                      <p:cBhvr additive="base">
                                        <p:cTn id="16" dur="1000" fill="hold"/>
                                        <p:tgtEl>
                                          <p:spTgt spid="25603"/>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blinds(horizontal)">
                                      <p:cBhvr>
                                        <p:cTn id="21" dur="500"/>
                                        <p:tgtEl>
                                          <p:spTgt spid="2">
                                            <p:txEl>
                                              <p:pRg st="2" end="2"/>
                                            </p:txEl>
                                          </p:spTgt>
                                        </p:tgtEl>
                                      </p:cBhvr>
                                    </p:animEffect>
                                  </p:childTnLst>
                                </p:cTn>
                              </p:par>
                              <p:par>
                                <p:cTn id="22" presetID="2" presetClass="entr" presetSubtype="4" fill="hold" nodeType="withEffect">
                                  <p:stCondLst>
                                    <p:cond delay="0"/>
                                  </p:stCondLst>
                                  <p:childTnLst>
                                    <p:set>
                                      <p:cBhvr>
                                        <p:cTn id="23" dur="1" fill="hold">
                                          <p:stCondLst>
                                            <p:cond delay="0"/>
                                          </p:stCondLst>
                                        </p:cTn>
                                        <p:tgtEl>
                                          <p:spTgt spid="25602"/>
                                        </p:tgtEl>
                                        <p:attrNameLst>
                                          <p:attrName>style.visibility</p:attrName>
                                        </p:attrNameLst>
                                      </p:cBhvr>
                                      <p:to>
                                        <p:strVal val="visible"/>
                                      </p:to>
                                    </p:set>
                                    <p:anim calcmode="lin" valueType="num">
                                      <p:cBhvr additive="base">
                                        <p:cTn id="24" dur="1000" fill="hold"/>
                                        <p:tgtEl>
                                          <p:spTgt spid="25602"/>
                                        </p:tgtEl>
                                        <p:attrNameLst>
                                          <p:attrName>ppt_x</p:attrName>
                                        </p:attrNameLst>
                                      </p:cBhvr>
                                      <p:tavLst>
                                        <p:tav tm="0">
                                          <p:val>
                                            <p:strVal val="#ppt_x"/>
                                          </p:val>
                                        </p:tav>
                                        <p:tav tm="100000">
                                          <p:val>
                                            <p:strVal val="#ppt_x"/>
                                          </p:val>
                                        </p:tav>
                                      </p:tavLst>
                                    </p:anim>
                                    <p:anim calcmode="lin" valueType="num">
                                      <p:cBhvr additive="base">
                                        <p:cTn id="25" dur="1000" fill="hold"/>
                                        <p:tgtEl>
                                          <p:spTgt spid="2560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484784"/>
            <a:ext cx="4114800" cy="4525963"/>
          </a:xfrm>
        </p:spPr>
        <p:txBody>
          <a:bodyPr>
            <a:normAutofit/>
          </a:bodyPr>
          <a:lstStyle/>
          <a:p>
            <a:r>
              <a:rPr lang="en-GB" dirty="0" smtClean="0"/>
              <a:t>The spear was the main offensive weapon of the hoplite.</a:t>
            </a:r>
          </a:p>
          <a:p>
            <a:r>
              <a:rPr lang="en-GB" dirty="0" smtClean="0"/>
              <a:t> It was about 2m long  with an oaken shaft and an iron or bronze head.</a:t>
            </a:r>
            <a:endParaRPr lang="en-GB" dirty="0"/>
          </a:p>
        </p:txBody>
      </p:sp>
      <p:sp>
        <p:nvSpPr>
          <p:cNvPr id="3" name="Title 2"/>
          <p:cNvSpPr>
            <a:spLocks noGrp="1"/>
          </p:cNvSpPr>
          <p:nvPr>
            <p:ph type="title"/>
          </p:nvPr>
        </p:nvSpPr>
        <p:spPr/>
        <p:txBody>
          <a:bodyPr/>
          <a:lstStyle/>
          <a:p>
            <a:r>
              <a:rPr lang="en-GB" dirty="0" smtClean="0"/>
              <a:t>The SPEAR</a:t>
            </a:r>
            <a:endParaRPr lang="en-GB" dirty="0"/>
          </a:p>
        </p:txBody>
      </p:sp>
      <p:pic>
        <p:nvPicPr>
          <p:cNvPr id="26626" name="Picture 2" descr="http://imagecache6.allposters.com/LRG/15/1507/FT3BD00Z.jpg"/>
          <p:cNvPicPr>
            <a:picLocks noChangeAspect="1" noChangeArrowheads="1"/>
          </p:cNvPicPr>
          <p:nvPr/>
        </p:nvPicPr>
        <p:blipFill>
          <a:blip r:embed="rId2" cstate="print"/>
          <a:srcRect/>
          <a:stretch>
            <a:fillRect/>
          </a:stretch>
        </p:blipFill>
        <p:spPr bwMode="auto">
          <a:xfrm>
            <a:off x="4499991" y="1052736"/>
            <a:ext cx="4578085" cy="3433564"/>
          </a:xfrm>
          <a:prstGeom prst="rect">
            <a:avLst/>
          </a:prstGeom>
          <a:noFill/>
        </p:spPr>
      </p:pic>
      <p:pic>
        <p:nvPicPr>
          <p:cNvPr id="26628" name="Picture 4" descr="http://www.theoi.com/image/O12.11Kentauroi.jpg"/>
          <p:cNvPicPr>
            <a:picLocks noChangeAspect="1" noChangeArrowheads="1"/>
          </p:cNvPicPr>
          <p:nvPr/>
        </p:nvPicPr>
        <p:blipFill>
          <a:blip r:embed="rId3" cstate="print"/>
          <a:srcRect/>
          <a:stretch>
            <a:fillRect/>
          </a:stretch>
        </p:blipFill>
        <p:spPr bwMode="auto">
          <a:xfrm>
            <a:off x="4788024" y="1340768"/>
            <a:ext cx="4048125" cy="403860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par>
                                <p:cTn id="8" presetID="2" presetClass="entr" presetSubtype="4" fill="hold" nodeType="withEffect">
                                  <p:stCondLst>
                                    <p:cond delay="0"/>
                                  </p:stCondLst>
                                  <p:childTnLst>
                                    <p:set>
                                      <p:cBhvr>
                                        <p:cTn id="9" dur="1" fill="hold">
                                          <p:stCondLst>
                                            <p:cond delay="0"/>
                                          </p:stCondLst>
                                        </p:cTn>
                                        <p:tgtEl>
                                          <p:spTgt spid="26626"/>
                                        </p:tgtEl>
                                        <p:attrNameLst>
                                          <p:attrName>style.visibility</p:attrName>
                                        </p:attrNameLst>
                                      </p:cBhvr>
                                      <p:to>
                                        <p:strVal val="visible"/>
                                      </p:to>
                                    </p:set>
                                    <p:anim calcmode="lin" valueType="num">
                                      <p:cBhvr additive="base">
                                        <p:cTn id="10" dur="1000" fill="hold"/>
                                        <p:tgtEl>
                                          <p:spTgt spid="26626"/>
                                        </p:tgtEl>
                                        <p:attrNameLst>
                                          <p:attrName>ppt_x</p:attrName>
                                        </p:attrNameLst>
                                      </p:cBhvr>
                                      <p:tavLst>
                                        <p:tav tm="0">
                                          <p:val>
                                            <p:strVal val="#ppt_x"/>
                                          </p:val>
                                        </p:tav>
                                        <p:tav tm="100000">
                                          <p:val>
                                            <p:strVal val="#ppt_x"/>
                                          </p:val>
                                        </p:tav>
                                      </p:tavLst>
                                    </p:anim>
                                    <p:anim calcmode="lin" valueType="num">
                                      <p:cBhvr additive="base">
                                        <p:cTn id="11" dur="1000" fill="hold"/>
                                        <p:tgtEl>
                                          <p:spTgt spid="26626"/>
                                        </p:tgtEl>
                                        <p:attrNameLst>
                                          <p:attrName>ppt_y</p:attrName>
                                        </p:attrNameLst>
                                      </p:cBhvr>
                                      <p:tavLst>
                                        <p:tav tm="0">
                                          <p:val>
                                            <p:strVal val="1+#ppt_h/2"/>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nodeType="clickEffect">
                                  <p:stCondLst>
                                    <p:cond delay="0"/>
                                  </p:stCondLst>
                                  <p:childTnLst>
                                    <p:set>
                                      <p:cBhvr>
                                        <p:cTn id="15" dur="1" fill="hold">
                                          <p:stCondLst>
                                            <p:cond delay="0"/>
                                          </p:stCondLst>
                                        </p:cTn>
                                        <p:tgtEl>
                                          <p:spTgt spid="2">
                                            <p:txEl>
                                              <p:pRg st="1" end="1"/>
                                            </p:txEl>
                                          </p:spTgt>
                                        </p:tgtEl>
                                        <p:attrNameLst>
                                          <p:attrName>style.visibility</p:attrName>
                                        </p:attrNameLst>
                                      </p:cBhvr>
                                      <p:to>
                                        <p:strVal val="visible"/>
                                      </p:to>
                                    </p:set>
                                    <p:animEffect transition="in" filter="blinds(horizontal)">
                                      <p:cBhvr>
                                        <p:cTn id="16" dur="500"/>
                                        <p:tgtEl>
                                          <p:spTgt spid="2">
                                            <p:txEl>
                                              <p:pRg st="1" end="1"/>
                                            </p:txEl>
                                          </p:spTgt>
                                        </p:tgtEl>
                                      </p:cBhvr>
                                    </p:animEffect>
                                  </p:childTnLst>
                                </p:cTn>
                              </p:par>
                              <p:par>
                                <p:cTn id="17" presetID="2" presetClass="entr" presetSubtype="4" fill="hold" nodeType="withEffect">
                                  <p:stCondLst>
                                    <p:cond delay="0"/>
                                  </p:stCondLst>
                                  <p:childTnLst>
                                    <p:set>
                                      <p:cBhvr>
                                        <p:cTn id="18" dur="1" fill="hold">
                                          <p:stCondLst>
                                            <p:cond delay="0"/>
                                          </p:stCondLst>
                                        </p:cTn>
                                        <p:tgtEl>
                                          <p:spTgt spid="26628"/>
                                        </p:tgtEl>
                                        <p:attrNameLst>
                                          <p:attrName>style.visibility</p:attrName>
                                        </p:attrNameLst>
                                      </p:cBhvr>
                                      <p:to>
                                        <p:strVal val="visible"/>
                                      </p:to>
                                    </p:set>
                                    <p:anim calcmode="lin" valueType="num">
                                      <p:cBhvr additive="base">
                                        <p:cTn id="19" dur="1000" fill="hold"/>
                                        <p:tgtEl>
                                          <p:spTgt spid="26628"/>
                                        </p:tgtEl>
                                        <p:attrNameLst>
                                          <p:attrName>ppt_x</p:attrName>
                                        </p:attrNameLst>
                                      </p:cBhvr>
                                      <p:tavLst>
                                        <p:tav tm="0">
                                          <p:val>
                                            <p:strVal val="#ppt_x"/>
                                          </p:val>
                                        </p:tav>
                                        <p:tav tm="100000">
                                          <p:val>
                                            <p:strVal val="#ppt_x"/>
                                          </p:val>
                                        </p:tav>
                                      </p:tavLst>
                                    </p:anim>
                                    <p:anim calcmode="lin" valueType="num">
                                      <p:cBhvr additive="base">
                                        <p:cTn id="20" dur="1000" fill="hold"/>
                                        <p:tgtEl>
                                          <p:spTgt spid="266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sword was the hoplite's secondary weapon.</a:t>
            </a:r>
          </a:p>
          <a:p>
            <a:r>
              <a:rPr lang="en-GB" dirty="0" smtClean="0"/>
              <a:t> usually it was a short, straight-edged blade.</a:t>
            </a:r>
          </a:p>
          <a:p>
            <a:r>
              <a:rPr lang="en-GB" dirty="0" smtClean="0"/>
              <a:t> It was useful only in close quarters.</a:t>
            </a:r>
            <a:endParaRPr lang="en-GB" dirty="0"/>
          </a:p>
        </p:txBody>
      </p:sp>
      <p:sp>
        <p:nvSpPr>
          <p:cNvPr id="3" name="Title 2"/>
          <p:cNvSpPr>
            <a:spLocks noGrp="1"/>
          </p:cNvSpPr>
          <p:nvPr>
            <p:ph type="title"/>
          </p:nvPr>
        </p:nvSpPr>
        <p:spPr/>
        <p:txBody>
          <a:bodyPr/>
          <a:lstStyle/>
          <a:p>
            <a:r>
              <a:rPr lang="en-GB" dirty="0" smtClean="0"/>
              <a:t>The Sword?</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From arms and armour to fighting</a:t>
            </a:r>
            <a:endParaRPr lang="en-GB" dirty="0"/>
          </a:p>
        </p:txBody>
      </p:sp>
      <p:pic>
        <p:nvPicPr>
          <p:cNvPr id="27650" name="Picture 2" descr="http://library.thinkquest.org/05aug/01883/introtocircman.gif"/>
          <p:cNvPicPr>
            <a:picLocks noChangeAspect="1" noChangeArrowheads="1"/>
          </p:cNvPicPr>
          <p:nvPr/>
        </p:nvPicPr>
        <p:blipFill>
          <a:blip r:embed="rId3" cstate="print"/>
          <a:srcRect l="6002" r="8123"/>
          <a:stretch>
            <a:fillRect/>
          </a:stretch>
        </p:blipFill>
        <p:spPr bwMode="auto">
          <a:xfrm>
            <a:off x="323528" y="1052736"/>
            <a:ext cx="5328592" cy="5586830"/>
          </a:xfrm>
          <a:prstGeom prst="rect">
            <a:avLst/>
          </a:prstGeom>
          <a:noFill/>
        </p:spPr>
      </p:pic>
      <p:pic>
        <p:nvPicPr>
          <p:cNvPr id="27652" name="Picture 4" descr="http://www.livius.org/a/1/greece/hoplite_kmkg.JPG"/>
          <p:cNvPicPr>
            <a:picLocks noChangeAspect="1" noChangeArrowheads="1"/>
          </p:cNvPicPr>
          <p:nvPr/>
        </p:nvPicPr>
        <p:blipFill>
          <a:blip r:embed="rId4" cstate="print"/>
          <a:srcRect l="24973" t="8271" r="24251" b="12325"/>
          <a:stretch>
            <a:fillRect/>
          </a:stretch>
        </p:blipFill>
        <p:spPr bwMode="auto">
          <a:xfrm>
            <a:off x="5076056" y="1052736"/>
            <a:ext cx="3240360" cy="3456384"/>
          </a:xfrm>
          <a:prstGeom prst="rect">
            <a:avLst/>
          </a:prstGeom>
          <a:noFill/>
        </p:spPr>
      </p:pic>
      <p:pic>
        <p:nvPicPr>
          <p:cNvPr id="6" name="Picture 2" descr="http://upload.wikimedia.org/wikipedia/commons/9/99/Hoplites_Chigi_Vase.PNG"/>
          <p:cNvPicPr>
            <a:picLocks noChangeAspect="1" noChangeArrowheads="1"/>
          </p:cNvPicPr>
          <p:nvPr/>
        </p:nvPicPr>
        <p:blipFill>
          <a:blip r:embed="rId5" cstate="print"/>
          <a:srcRect/>
          <a:stretch>
            <a:fillRect/>
          </a:stretch>
        </p:blipFill>
        <p:spPr bwMode="auto">
          <a:xfrm>
            <a:off x="4788024" y="4475332"/>
            <a:ext cx="3548534" cy="238266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7650"/>
                                        </p:tgtEl>
                                        <p:attrNameLst>
                                          <p:attrName>style.visibility</p:attrName>
                                        </p:attrNameLst>
                                      </p:cBhvr>
                                      <p:to>
                                        <p:strVal val="visible"/>
                                      </p:to>
                                    </p:set>
                                    <p:animEffect transition="in" filter="blinds(horizontal)">
                                      <p:cBhvr>
                                        <p:cTn id="7" dur="2000"/>
                                        <p:tgtEl>
                                          <p:spTgt spid="27650"/>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7652"/>
                                        </p:tgtEl>
                                        <p:attrNameLst>
                                          <p:attrName>style.visibility</p:attrName>
                                        </p:attrNameLst>
                                      </p:cBhvr>
                                      <p:to>
                                        <p:strVal val="visible"/>
                                      </p:to>
                                    </p:set>
                                    <p:animEffect transition="in" filter="blinds(horizontal)">
                                      <p:cBhvr>
                                        <p:cTn id="12" dur="2000"/>
                                        <p:tgtEl>
                                          <p:spTgt spid="27652"/>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linds(horizontal)">
                                      <p:cBhvr>
                                        <p:cTn id="1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Weak spots beyond the body</a:t>
            </a:r>
            <a:endParaRPr lang="en-GB" dirty="0"/>
          </a:p>
        </p:txBody>
      </p:sp>
      <p:pic>
        <p:nvPicPr>
          <p:cNvPr id="31746" name="Picture 2" descr="http://southcrete.gr/img/pic/weather-chart.jpg"/>
          <p:cNvPicPr>
            <a:picLocks noChangeAspect="1" noChangeArrowheads="1"/>
          </p:cNvPicPr>
          <p:nvPr/>
        </p:nvPicPr>
        <p:blipFill>
          <a:blip r:embed="rId2" cstate="print"/>
          <a:srcRect/>
          <a:stretch>
            <a:fillRect/>
          </a:stretch>
        </p:blipFill>
        <p:spPr bwMode="auto">
          <a:xfrm>
            <a:off x="0" y="1201973"/>
            <a:ext cx="7812360" cy="4364447"/>
          </a:xfrm>
          <a:prstGeom prst="rect">
            <a:avLst/>
          </a:prstGeom>
          <a:noFill/>
        </p:spPr>
      </p:pic>
      <p:sp>
        <p:nvSpPr>
          <p:cNvPr id="5" name="TextBox 4"/>
          <p:cNvSpPr txBox="1"/>
          <p:nvPr/>
        </p:nvSpPr>
        <p:spPr>
          <a:xfrm>
            <a:off x="1979712" y="1484784"/>
            <a:ext cx="5328592" cy="4154984"/>
          </a:xfrm>
          <a:prstGeom prst="rect">
            <a:avLst/>
          </a:prstGeom>
          <a:noFill/>
        </p:spPr>
        <p:txBody>
          <a:bodyPr wrap="square" rtlCol="0">
            <a:spAutoFit/>
          </a:bodyPr>
          <a:lstStyle/>
          <a:p>
            <a:r>
              <a:rPr lang="en-GB" sz="2400" b="1" u="sng" dirty="0" smtClean="0"/>
              <a:t>MOBILITY?</a:t>
            </a:r>
          </a:p>
          <a:p>
            <a:r>
              <a:rPr lang="en-GB" sz="2400" dirty="0" smtClean="0"/>
              <a:t>Some </a:t>
            </a:r>
            <a:r>
              <a:rPr lang="en-GB" sz="2400" dirty="0" err="1" smtClean="0"/>
              <a:t>Saian</a:t>
            </a:r>
            <a:r>
              <a:rPr lang="en-GB" sz="2400" dirty="0" smtClean="0"/>
              <a:t> mountaineer </a:t>
            </a:r>
          </a:p>
          <a:p>
            <a:r>
              <a:rPr lang="en-GB" sz="2400" dirty="0" smtClean="0"/>
              <a:t>Struts today with my shield.</a:t>
            </a:r>
          </a:p>
          <a:p>
            <a:r>
              <a:rPr lang="en-GB" sz="2400" dirty="0" smtClean="0"/>
              <a:t>I threw it down by a bush and ran</a:t>
            </a:r>
          </a:p>
          <a:p>
            <a:r>
              <a:rPr lang="en-GB" sz="2400" dirty="0" smtClean="0"/>
              <a:t>When the fighting got hot.</a:t>
            </a:r>
          </a:p>
          <a:p>
            <a:r>
              <a:rPr lang="en-GB" sz="2400" dirty="0" smtClean="0"/>
              <a:t>Life seemed somehow more precious.</a:t>
            </a:r>
          </a:p>
          <a:p>
            <a:r>
              <a:rPr lang="en-GB" sz="2400" dirty="0" smtClean="0"/>
              <a:t>It was a beautiful shield.</a:t>
            </a:r>
          </a:p>
          <a:p>
            <a:r>
              <a:rPr lang="en-GB" sz="2400" dirty="0" smtClean="0"/>
              <a:t>I know where I can buy another</a:t>
            </a:r>
          </a:p>
          <a:p>
            <a:r>
              <a:rPr lang="en-GB" sz="2400" dirty="0" smtClean="0"/>
              <a:t>Exactly like it, just as round. </a:t>
            </a:r>
            <a:r>
              <a:rPr lang="en-GB" sz="2400" dirty="0" err="1" smtClean="0"/>
              <a:t>Archilochos</a:t>
            </a:r>
            <a:r>
              <a:rPr lang="en-GB" sz="2400" dirty="0" smtClean="0"/>
              <a:t> F6</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1746"/>
                                        </p:tgtEl>
                                        <p:attrNameLst>
                                          <p:attrName>style.visibility</p:attrName>
                                        </p:attrNameLst>
                                      </p:cBhvr>
                                      <p:to>
                                        <p:strVal val="visible"/>
                                      </p:to>
                                    </p:set>
                                    <p:anim calcmode="lin" valueType="num">
                                      <p:cBhvr additive="base">
                                        <p:cTn id="7" dur="2000" fill="hold"/>
                                        <p:tgtEl>
                                          <p:spTgt spid="31746"/>
                                        </p:tgtEl>
                                        <p:attrNameLst>
                                          <p:attrName>ppt_x</p:attrName>
                                        </p:attrNameLst>
                                      </p:cBhvr>
                                      <p:tavLst>
                                        <p:tav tm="0">
                                          <p:val>
                                            <p:strVal val="#ppt_x"/>
                                          </p:val>
                                        </p:tav>
                                        <p:tav tm="100000">
                                          <p:val>
                                            <p:strVal val="#ppt_x"/>
                                          </p:val>
                                        </p:tav>
                                      </p:tavLst>
                                    </p:anim>
                                    <p:anim calcmode="lin" valueType="num">
                                      <p:cBhvr additive="base">
                                        <p:cTn id="8" dur="2000" fill="hold"/>
                                        <p:tgtEl>
                                          <p:spTgt spid="3174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xit" presetSubtype="0" fill="hold" nodeType="clickEffect">
                                  <p:stCondLst>
                                    <p:cond delay="0"/>
                                  </p:stCondLst>
                                  <p:childTnLst>
                                    <p:animEffect transition="out" filter="fade">
                                      <p:cBhvr>
                                        <p:cTn id="12" dur="2000"/>
                                        <p:tgtEl>
                                          <p:spTgt spid="31746"/>
                                        </p:tgtEl>
                                      </p:cBhvr>
                                    </p:animEffect>
                                    <p:set>
                                      <p:cBhvr>
                                        <p:cTn id="13" dur="1" fill="hold">
                                          <p:stCondLst>
                                            <p:cond delay="1999"/>
                                          </p:stCondLst>
                                        </p:cTn>
                                        <p:tgtEl>
                                          <p:spTgt spid="31746"/>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2000" fill="hold"/>
                                        <p:tgtEl>
                                          <p:spTgt spid="5"/>
                                        </p:tgtEl>
                                        <p:attrNameLst>
                                          <p:attrName>ppt_x</p:attrName>
                                        </p:attrNameLst>
                                      </p:cBhvr>
                                      <p:tavLst>
                                        <p:tav tm="0">
                                          <p:val>
                                            <p:strVal val="#ppt_x"/>
                                          </p:val>
                                        </p:tav>
                                        <p:tav tm="100000">
                                          <p:val>
                                            <p:strVal val="#ppt_x"/>
                                          </p:val>
                                        </p:tav>
                                      </p:tavLst>
                                    </p:anim>
                                    <p:anim calcmode="lin" valueType="num">
                                      <p:cBhvr additive="base">
                                        <p:cTn id="19" dur="20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To shove or not to shove?</a:t>
            </a:r>
            <a:endParaRPr lang="en-GB" dirty="0"/>
          </a:p>
        </p:txBody>
      </p:sp>
      <p:sp>
        <p:nvSpPr>
          <p:cNvPr id="5" name="Text Placeholder 4"/>
          <p:cNvSpPr>
            <a:spLocks noGrp="1"/>
          </p:cNvSpPr>
          <p:nvPr>
            <p:ph type="body" idx="1"/>
          </p:nvPr>
        </p:nvSpPr>
        <p:spPr/>
        <p:txBody>
          <a:bodyPr/>
          <a:lstStyle/>
          <a:p>
            <a:r>
              <a:rPr lang="en-GB" dirty="0" smtClean="0"/>
              <a:t>The issue of the </a:t>
            </a:r>
            <a:r>
              <a:rPr lang="en-GB" dirty="0" err="1" smtClean="0"/>
              <a:t>othismos</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Autofit/>
          </a:bodyPr>
          <a:lstStyle/>
          <a:p>
            <a:r>
              <a:rPr lang="en-GB" sz="3200" dirty="0" smtClean="0">
                <a:effectLst>
                  <a:outerShdw blurRad="50800" dist="38100" algn="tr" rotWithShape="0">
                    <a:prstClr val="black">
                      <a:alpha val="40000"/>
                    </a:prstClr>
                  </a:outerShdw>
                </a:effectLst>
              </a:rPr>
              <a:t>The </a:t>
            </a:r>
            <a:r>
              <a:rPr lang="en-GB" sz="3200" dirty="0" err="1" smtClean="0">
                <a:effectLst>
                  <a:outerShdw blurRad="50800" dist="38100" algn="tr" rotWithShape="0">
                    <a:prstClr val="black">
                      <a:alpha val="40000"/>
                    </a:prstClr>
                  </a:outerShdw>
                </a:effectLst>
              </a:rPr>
              <a:t>Othismos</a:t>
            </a:r>
            <a:r>
              <a:rPr lang="en-GB" sz="3200" dirty="0" smtClean="0">
                <a:effectLst>
                  <a:outerShdw blurRad="50800" dist="38100" algn="tr" rotWithShape="0">
                    <a:prstClr val="black">
                      <a:alpha val="40000"/>
                    </a:prstClr>
                  </a:outerShdw>
                </a:effectLst>
              </a:rPr>
              <a:t> is the mass-shoving of hoplites in battle.</a:t>
            </a:r>
          </a:p>
          <a:p>
            <a:r>
              <a:rPr lang="en-GB" sz="3200" dirty="0" smtClean="0">
                <a:effectLst>
                  <a:outerShdw blurRad="50800" dist="38100" algn="tr" rotWithShape="0">
                    <a:prstClr val="black">
                      <a:alpha val="40000"/>
                    </a:prstClr>
                  </a:outerShdw>
                </a:effectLst>
              </a:rPr>
              <a:t>It is one of the most important matters of debate regarding hoplite warfare.</a:t>
            </a:r>
          </a:p>
          <a:p>
            <a:r>
              <a:rPr lang="en-GB" sz="3200" dirty="0" smtClean="0">
                <a:effectLst>
                  <a:outerShdw blurRad="50800" dist="38100" algn="tr" rotWithShape="0">
                    <a:prstClr val="black">
                      <a:alpha val="40000"/>
                    </a:prstClr>
                  </a:outerShdw>
                </a:effectLst>
              </a:rPr>
              <a:t>There are two connected debated matters:</a:t>
            </a:r>
          </a:p>
          <a:p>
            <a:pPr lvl="1"/>
            <a:r>
              <a:rPr lang="en-GB" sz="2800" dirty="0" smtClean="0">
                <a:effectLst>
                  <a:outerShdw blurRad="50800" dist="38100" algn="tr" rotWithShape="0">
                    <a:prstClr val="black">
                      <a:alpha val="40000"/>
                    </a:prstClr>
                  </a:outerShdw>
                </a:effectLst>
              </a:rPr>
              <a:t>The hoplite line formation</a:t>
            </a:r>
          </a:p>
          <a:p>
            <a:pPr lvl="1"/>
            <a:r>
              <a:rPr lang="en-GB" sz="2800" dirty="0" smtClean="0">
                <a:effectLst>
                  <a:outerShdw blurRad="50800" dist="38100" algn="tr" rotWithShape="0">
                    <a:prstClr val="black">
                      <a:alpha val="40000"/>
                    </a:prstClr>
                  </a:outerShdw>
                </a:effectLst>
              </a:rPr>
              <a:t>The existence of the </a:t>
            </a:r>
            <a:r>
              <a:rPr lang="en-GB" sz="2800" dirty="0" err="1" smtClean="0">
                <a:effectLst>
                  <a:outerShdw blurRad="50800" dist="38100" algn="tr" rotWithShape="0">
                    <a:prstClr val="black">
                      <a:alpha val="40000"/>
                    </a:prstClr>
                  </a:outerShdw>
                </a:effectLst>
              </a:rPr>
              <a:t>othismos</a:t>
            </a:r>
            <a:endParaRPr lang="en-GB" sz="2800" dirty="0" smtClean="0"/>
          </a:p>
          <a:p>
            <a:endParaRPr lang="en-GB" sz="3200" dirty="0"/>
          </a:p>
        </p:txBody>
      </p:sp>
      <p:sp>
        <p:nvSpPr>
          <p:cNvPr id="4" name="Title 3"/>
          <p:cNvSpPr>
            <a:spLocks noGrp="1"/>
          </p:cNvSpPr>
          <p:nvPr>
            <p:ph type="title"/>
          </p:nvPr>
        </p:nvSpPr>
        <p:spPr/>
        <p:txBody>
          <a:bodyPr/>
          <a:lstStyle/>
          <a:p>
            <a:r>
              <a:rPr lang="en-GB" dirty="0" smtClean="0"/>
              <a:t>The </a:t>
            </a:r>
            <a:r>
              <a:rPr lang="en-GB" dirty="0" err="1" smtClean="0"/>
              <a:t>Othismos</a:t>
            </a:r>
            <a:r>
              <a:rPr lang="en-GB" dirty="0" smtClean="0"/>
              <a:t> (=the shove)</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4258816" cy="4525963"/>
          </a:xfrm>
        </p:spPr>
        <p:txBody>
          <a:bodyPr/>
          <a:lstStyle/>
          <a:p>
            <a:r>
              <a:rPr lang="en-GB" dirty="0" smtClean="0">
                <a:effectLst>
                  <a:outerShdw blurRad="50800" dist="38100" algn="tr" rotWithShape="0">
                    <a:prstClr val="black">
                      <a:alpha val="40000"/>
                    </a:prstClr>
                  </a:outerShdw>
                </a:effectLst>
              </a:rPr>
              <a:t>The phalanx is the close-packed formation of the classical hoplite.</a:t>
            </a:r>
          </a:p>
          <a:p>
            <a:r>
              <a:rPr lang="en-GB" dirty="0" smtClean="0">
                <a:effectLst>
                  <a:outerShdw blurRad="50800" dist="38100" algn="tr" rotWithShape="0">
                    <a:prstClr val="black">
                      <a:alpha val="40000"/>
                    </a:prstClr>
                  </a:outerShdw>
                </a:effectLst>
              </a:rPr>
              <a:t>The usual phalanx was 8 lines deep but there are instances of deeper phalanxes being used by the Greeks. </a:t>
            </a:r>
          </a:p>
          <a:p>
            <a:endParaRPr lang="en-GB" dirty="0"/>
          </a:p>
        </p:txBody>
      </p:sp>
      <p:sp>
        <p:nvSpPr>
          <p:cNvPr id="3" name="Title 2"/>
          <p:cNvSpPr>
            <a:spLocks noGrp="1"/>
          </p:cNvSpPr>
          <p:nvPr>
            <p:ph type="title"/>
          </p:nvPr>
        </p:nvSpPr>
        <p:spPr/>
        <p:txBody>
          <a:bodyPr>
            <a:normAutofit fontScale="90000"/>
          </a:bodyPr>
          <a:lstStyle/>
          <a:p>
            <a:r>
              <a:rPr lang="en-GB" dirty="0" smtClean="0">
                <a:effectLst>
                  <a:outerShdw blurRad="50800" dist="38100" algn="tr" rotWithShape="0">
                    <a:prstClr val="black">
                      <a:alpha val="40000"/>
                    </a:prstClr>
                  </a:outerShdw>
                </a:effectLst>
              </a:rPr>
              <a:t>The Phalanx</a:t>
            </a:r>
            <a:r>
              <a:rPr lang="en-GB" dirty="0" smtClean="0"/>
              <a:t/>
            </a:r>
            <a:br>
              <a:rPr lang="en-GB" dirty="0" smtClean="0"/>
            </a:br>
            <a:endParaRPr lang="en-GB" dirty="0"/>
          </a:p>
        </p:txBody>
      </p:sp>
      <p:pic>
        <p:nvPicPr>
          <p:cNvPr id="35843" name="Picture 5" descr="Hoplit1"/>
          <p:cNvPicPr>
            <a:picLocks noChangeAspect="1" noChangeArrowheads="1"/>
          </p:cNvPicPr>
          <p:nvPr/>
        </p:nvPicPr>
        <p:blipFill>
          <a:blip r:embed="rId2" cstate="print"/>
          <a:srcRect/>
          <a:stretch>
            <a:fillRect/>
          </a:stretch>
        </p:blipFill>
        <p:spPr bwMode="auto">
          <a:xfrm>
            <a:off x="4648200" y="2608263"/>
            <a:ext cx="4038600" cy="28606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12776"/>
            <a:ext cx="8229600" cy="4525963"/>
          </a:xfrm>
        </p:spPr>
        <p:txBody>
          <a:bodyPr/>
          <a:lstStyle/>
          <a:p>
            <a:r>
              <a:rPr lang="en-GB" dirty="0" smtClean="0">
                <a:effectLst>
                  <a:outerShdw blurRad="50800" dist="38100" algn="tr" rotWithShape="0">
                    <a:prstClr val="black">
                      <a:alpha val="40000"/>
                    </a:prstClr>
                  </a:outerShdw>
                </a:effectLst>
              </a:rPr>
              <a:t>The traditional view is that the hoplite line was closely packed and that the </a:t>
            </a:r>
            <a:r>
              <a:rPr lang="en-GB" dirty="0" err="1" smtClean="0">
                <a:effectLst>
                  <a:outerShdw blurRad="50800" dist="38100" algn="tr" rotWithShape="0">
                    <a:prstClr val="black">
                      <a:alpha val="40000"/>
                    </a:prstClr>
                  </a:outerShdw>
                </a:effectLst>
              </a:rPr>
              <a:t>othismos</a:t>
            </a:r>
            <a:r>
              <a:rPr lang="en-GB" dirty="0" smtClean="0">
                <a:effectLst>
                  <a:outerShdw blurRad="50800" dist="38100" algn="tr" rotWithShape="0">
                    <a:prstClr val="black">
                      <a:alpha val="40000"/>
                    </a:prstClr>
                  </a:outerShdw>
                </a:effectLst>
              </a:rPr>
              <a:t> took place throughout the duration of the battle. </a:t>
            </a:r>
          </a:p>
          <a:p>
            <a:r>
              <a:rPr lang="en-GB" dirty="0" smtClean="0">
                <a:effectLst>
                  <a:outerShdw blurRad="50800" dist="38100" algn="tr" rotWithShape="0">
                    <a:prstClr val="black">
                      <a:alpha val="40000"/>
                    </a:prstClr>
                  </a:outerShdw>
                </a:effectLst>
              </a:rPr>
              <a:t>Traditionally hoplites are thought to stand next to each other in a straight line with shields overlapping, essentially shoulder to shoulder. </a:t>
            </a:r>
          </a:p>
          <a:p>
            <a:endParaRPr lang="en-GB" dirty="0"/>
          </a:p>
        </p:txBody>
      </p:sp>
      <p:sp>
        <p:nvSpPr>
          <p:cNvPr id="3" name="Title 2"/>
          <p:cNvSpPr>
            <a:spLocks noGrp="1"/>
          </p:cNvSpPr>
          <p:nvPr>
            <p:ph type="title"/>
          </p:nvPr>
        </p:nvSpPr>
        <p:spPr/>
        <p:txBody>
          <a:bodyPr>
            <a:normAutofit fontScale="90000"/>
          </a:bodyPr>
          <a:lstStyle/>
          <a:p>
            <a:r>
              <a:rPr lang="en-GB" dirty="0" smtClean="0">
                <a:effectLst>
                  <a:outerShdw blurRad="50800" dist="38100" algn="tr" rotWithShape="0">
                    <a:prstClr val="black">
                      <a:alpha val="40000"/>
                    </a:prstClr>
                  </a:outerShdw>
                </a:effectLst>
              </a:rPr>
              <a:t>The Traditional View</a:t>
            </a:r>
            <a:r>
              <a:rPr lang="en-GB" dirty="0" smtClean="0"/>
              <a:t/>
            </a:r>
            <a:br>
              <a:rPr lang="en-GB" dirty="0" smtClean="0"/>
            </a:b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400" dirty="0" smtClean="0">
                <a:effectLst>
                  <a:outerShdw blurRad="50800" dist="38100" algn="tr" rotWithShape="0">
                    <a:prstClr val="black">
                      <a:alpha val="40000"/>
                    </a:prstClr>
                  </a:outerShdw>
                </a:effectLst>
              </a:rPr>
              <a:t>All armies are alike in this: </a:t>
            </a:r>
          </a:p>
          <a:p>
            <a:r>
              <a:rPr lang="en-GB" sz="2400" dirty="0" smtClean="0">
                <a:effectLst>
                  <a:outerShdw blurRad="50800" dist="38100" algn="tr" rotWithShape="0">
                    <a:prstClr val="black">
                      <a:alpha val="40000"/>
                    </a:prstClr>
                  </a:outerShdw>
                </a:effectLst>
              </a:rPr>
              <a:t>on going into action they get forced out </a:t>
            </a:r>
          </a:p>
          <a:p>
            <a:r>
              <a:rPr lang="en-GB" sz="2400" dirty="0" smtClean="0">
                <a:effectLst>
                  <a:outerShdw blurRad="50800" dist="38100" algn="tr" rotWithShape="0">
                    <a:prstClr val="black">
                      <a:alpha val="40000"/>
                    </a:prstClr>
                  </a:outerShdw>
                </a:effectLst>
              </a:rPr>
              <a:t>rather on their right wing, and one and the </a:t>
            </a:r>
          </a:p>
          <a:p>
            <a:r>
              <a:rPr lang="en-GB" sz="2400" dirty="0" smtClean="0">
                <a:effectLst>
                  <a:outerShdw blurRad="50800" dist="38100" algn="tr" rotWithShape="0">
                    <a:prstClr val="black">
                      <a:alpha val="40000"/>
                    </a:prstClr>
                  </a:outerShdw>
                </a:effectLst>
              </a:rPr>
              <a:t>Other overlap with this adversary's left; because fear  makes each man do his best to shelter his unarmed side with the shield of the man next him on the right, thinking that the closer the shields </a:t>
            </a:r>
          </a:p>
          <a:p>
            <a:r>
              <a:rPr lang="en-GB" sz="2400" dirty="0" smtClean="0">
                <a:effectLst>
                  <a:outerShdw blurRad="50800" dist="38100" algn="tr" rotWithShape="0">
                    <a:prstClr val="black">
                      <a:alpha val="40000"/>
                    </a:prstClr>
                  </a:outerShdw>
                </a:effectLst>
              </a:rPr>
              <a:t>are locked together the better will he be protected. </a:t>
            </a:r>
            <a:endParaRPr lang="en-GB" sz="2400" dirty="0" smtClean="0"/>
          </a:p>
          <a:p>
            <a:r>
              <a:rPr lang="en-GB" sz="2400" dirty="0" smtClean="0"/>
              <a:t>~ Thucydides</a:t>
            </a:r>
          </a:p>
          <a:p>
            <a:endParaRPr lang="en-GB" dirty="0"/>
          </a:p>
        </p:txBody>
      </p:sp>
      <p:pic>
        <p:nvPicPr>
          <p:cNvPr id="4" name="Picture 2" descr="http://upload.wikimedia.org/wikipedia/commons/thumb/1/10/Thucydides-bust-cutout_ROM.jpg/200px-Thucydides-bust-cutout_ROM.jpg"/>
          <p:cNvPicPr>
            <a:picLocks noChangeAspect="1" noChangeArrowheads="1"/>
          </p:cNvPicPr>
          <p:nvPr/>
        </p:nvPicPr>
        <p:blipFill>
          <a:blip r:embed="rId2" cstate="print"/>
          <a:srcRect/>
          <a:stretch>
            <a:fillRect/>
          </a:stretch>
        </p:blipFill>
        <p:spPr bwMode="auto">
          <a:xfrm>
            <a:off x="7380312" y="0"/>
            <a:ext cx="1432699" cy="2492896"/>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a:t>
            </a:r>
            <a:r>
              <a:rPr lang="en-GB" dirty="0" err="1" smtClean="0"/>
              <a:t>Othismos</a:t>
            </a:r>
            <a:endParaRPr lang="en-GB" dirty="0"/>
          </a:p>
        </p:txBody>
      </p:sp>
      <p:sp>
        <p:nvSpPr>
          <p:cNvPr id="4" name="Text Placeholder 3"/>
          <p:cNvSpPr>
            <a:spLocks noGrp="1"/>
          </p:cNvSpPr>
          <p:nvPr>
            <p:ph type="body" idx="1"/>
          </p:nvPr>
        </p:nvSpPr>
        <p:spPr/>
        <p:txBody>
          <a:bodyPr/>
          <a:lstStyle/>
          <a:p>
            <a:r>
              <a:rPr lang="en-GB" dirty="0" smtClean="0"/>
              <a:t>The traditional view</a:t>
            </a:r>
            <a:endParaRPr lang="en-GB" dirty="0"/>
          </a:p>
        </p:txBody>
      </p:sp>
      <p:sp>
        <p:nvSpPr>
          <p:cNvPr id="6" name="Text Placeholder 5"/>
          <p:cNvSpPr>
            <a:spLocks noGrp="1"/>
          </p:cNvSpPr>
          <p:nvPr>
            <p:ph type="body" sz="half" idx="3"/>
          </p:nvPr>
        </p:nvSpPr>
        <p:spPr/>
        <p:txBody>
          <a:bodyPr/>
          <a:lstStyle/>
          <a:p>
            <a:r>
              <a:rPr lang="en-GB" dirty="0" smtClean="0"/>
              <a:t>The evidence (?)</a:t>
            </a:r>
            <a:endParaRPr lang="en-GB" dirty="0"/>
          </a:p>
        </p:txBody>
      </p:sp>
      <p:sp>
        <p:nvSpPr>
          <p:cNvPr id="5" name="Content Placeholder 4"/>
          <p:cNvSpPr>
            <a:spLocks noGrp="1"/>
          </p:cNvSpPr>
          <p:nvPr>
            <p:ph sz="quarter" idx="2"/>
          </p:nvPr>
        </p:nvSpPr>
        <p:spPr/>
        <p:txBody>
          <a:bodyPr/>
          <a:lstStyle/>
          <a:p>
            <a:r>
              <a:rPr lang="en-GB" dirty="0" smtClean="0">
                <a:effectLst>
                  <a:outerShdw blurRad="50800" dist="38100" algn="tr" rotWithShape="0">
                    <a:prstClr val="black">
                      <a:alpha val="40000"/>
                    </a:prstClr>
                  </a:outerShdw>
                </a:effectLst>
              </a:rPr>
              <a:t>The traditional view is that the </a:t>
            </a:r>
            <a:r>
              <a:rPr lang="en-GB" dirty="0" err="1" smtClean="0">
                <a:effectLst>
                  <a:outerShdw blurRad="50800" dist="38100" algn="tr" rotWithShape="0">
                    <a:prstClr val="black">
                      <a:alpha val="40000"/>
                    </a:prstClr>
                  </a:outerShdw>
                </a:effectLst>
              </a:rPr>
              <a:t>othismos</a:t>
            </a:r>
            <a:r>
              <a:rPr lang="en-GB" dirty="0" smtClean="0">
                <a:effectLst>
                  <a:outerShdw blurRad="50800" dist="38100" algn="tr" rotWithShape="0">
                    <a:prstClr val="black">
                      <a:alpha val="40000"/>
                    </a:prstClr>
                  </a:outerShdw>
                </a:effectLst>
              </a:rPr>
              <a:t> took place throughout the battle. </a:t>
            </a:r>
          </a:p>
          <a:p>
            <a:r>
              <a:rPr lang="en-GB" dirty="0" smtClean="0">
                <a:effectLst>
                  <a:outerShdw blurRad="50800" dist="38100" algn="tr" rotWithShape="0">
                    <a:prstClr val="black">
                      <a:alpha val="40000"/>
                    </a:prstClr>
                  </a:outerShdw>
                </a:effectLst>
              </a:rPr>
              <a:t>Essentially the rear lines shoved the soldiers in front of them with the ultimate aim to smash through the opposite phalanx. </a:t>
            </a:r>
            <a:endParaRPr lang="en-GB" dirty="0" smtClean="0"/>
          </a:p>
          <a:p>
            <a:endParaRPr lang="en-GB" dirty="0"/>
          </a:p>
        </p:txBody>
      </p:sp>
      <p:sp>
        <p:nvSpPr>
          <p:cNvPr id="7" name="Content Placeholder 6"/>
          <p:cNvSpPr>
            <a:spLocks noGrp="1"/>
          </p:cNvSpPr>
          <p:nvPr>
            <p:ph sz="quarter" idx="4"/>
          </p:nvPr>
        </p:nvSpPr>
        <p:spPr>
          <a:xfrm>
            <a:off x="4645025" y="980728"/>
            <a:ext cx="4041775" cy="4405329"/>
          </a:xfrm>
        </p:spPr>
        <p:txBody>
          <a:bodyPr>
            <a:noAutofit/>
          </a:bodyPr>
          <a:lstStyle/>
          <a:p>
            <a:r>
              <a:rPr lang="en-GB" sz="1800" dirty="0" smtClean="0">
                <a:effectLst>
                  <a:outerShdw blurRad="50800" dist="38100" algn="tr" rotWithShape="0">
                    <a:prstClr val="black">
                      <a:alpha val="40000"/>
                    </a:prstClr>
                  </a:outerShdw>
                </a:effectLst>
              </a:rPr>
              <a:t>Hippocrates had got half through the army with his exhortation, when the </a:t>
            </a:r>
            <a:r>
              <a:rPr lang="en-GB" sz="1800" dirty="0" err="1" smtClean="0">
                <a:effectLst>
                  <a:outerShdw blurRad="50800" dist="38100" algn="tr" rotWithShape="0">
                    <a:prstClr val="black">
                      <a:alpha val="40000"/>
                    </a:prstClr>
                  </a:outerShdw>
                </a:effectLst>
              </a:rPr>
              <a:t>Boeotians</a:t>
            </a:r>
            <a:r>
              <a:rPr lang="en-GB" sz="1800" dirty="0" smtClean="0">
                <a:effectLst>
                  <a:outerShdw blurRad="50800" dist="38100" algn="tr" rotWithShape="0">
                    <a:prstClr val="black">
                      <a:alpha val="40000"/>
                    </a:prstClr>
                  </a:outerShdw>
                </a:effectLst>
              </a:rPr>
              <a:t>, after a few more hasty words from </a:t>
            </a:r>
            <a:r>
              <a:rPr lang="en-GB" sz="1800" dirty="0" err="1" smtClean="0">
                <a:effectLst>
                  <a:outerShdw blurRad="50800" dist="38100" algn="tr" rotWithShape="0">
                    <a:prstClr val="black">
                      <a:alpha val="40000"/>
                    </a:prstClr>
                  </a:outerShdw>
                </a:effectLst>
              </a:rPr>
              <a:t>Pagondas</a:t>
            </a:r>
            <a:r>
              <a:rPr lang="en-GB" sz="1800" dirty="0" smtClean="0">
                <a:effectLst>
                  <a:outerShdw blurRad="50800" dist="38100" algn="tr" rotWithShape="0">
                    <a:prstClr val="black">
                      <a:alpha val="40000"/>
                    </a:prstClr>
                  </a:outerShdw>
                </a:effectLst>
              </a:rPr>
              <a:t>, struck up the paean, and came against them from the hill; the Athenians advancing to meet them, and closing at a run. The extreme wing of neither army came into action, one like the other being stopped by the water-courses in the way; </a:t>
            </a:r>
            <a:r>
              <a:rPr lang="en-GB" sz="1800" b="1" dirty="0" smtClean="0">
                <a:solidFill>
                  <a:schemeClr val="accent3">
                    <a:lumMod val="75000"/>
                  </a:schemeClr>
                </a:solidFill>
                <a:effectLst>
                  <a:outerShdw blurRad="50800" dist="38100" algn="tr" rotWithShape="0">
                    <a:prstClr val="black">
                      <a:alpha val="40000"/>
                    </a:prstClr>
                  </a:outerShdw>
                </a:effectLst>
              </a:rPr>
              <a:t>the rest engaged with the utmost obstinacy, shield against shield.</a:t>
            </a:r>
            <a:r>
              <a:rPr lang="en-GB" sz="1800" dirty="0" smtClean="0">
                <a:effectLst>
                  <a:outerShdw blurRad="50800" dist="38100" algn="tr" rotWithShape="0">
                    <a:prstClr val="black">
                      <a:alpha val="40000"/>
                    </a:prstClr>
                  </a:outerShdw>
                </a:effectLst>
              </a:rPr>
              <a:t> Thucydides </a:t>
            </a:r>
            <a:endParaRPr lang="en-GB" sz="1800" dirty="0" smtClean="0"/>
          </a:p>
          <a:p>
            <a:endParaRPr lang="en-GB" sz="1800"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GB" dirty="0" smtClean="0">
                <a:effectLst>
                  <a:outerShdw blurRad="50800" dist="38100" algn="tr" rotWithShape="0">
                    <a:prstClr val="black">
                      <a:alpha val="40000"/>
                    </a:prstClr>
                  </a:outerShdw>
                </a:effectLst>
              </a:rPr>
              <a:t>A number of scholars have disagreed with the traditional view arguing in favour of a more open type of fighting, where the </a:t>
            </a:r>
            <a:r>
              <a:rPr lang="en-GB" dirty="0" err="1" smtClean="0">
                <a:effectLst>
                  <a:outerShdw blurRad="50800" dist="38100" algn="tr" rotWithShape="0">
                    <a:prstClr val="black">
                      <a:alpha val="40000"/>
                    </a:prstClr>
                  </a:outerShdw>
                </a:effectLst>
              </a:rPr>
              <a:t>othismos</a:t>
            </a:r>
            <a:r>
              <a:rPr lang="en-GB" dirty="0" smtClean="0">
                <a:effectLst>
                  <a:outerShdw blurRad="50800" dist="38100" algn="tr" rotWithShape="0">
                    <a:prstClr val="black">
                      <a:alpha val="40000"/>
                    </a:prstClr>
                  </a:outerShdw>
                </a:effectLst>
              </a:rPr>
              <a:t> is only part of the battle. </a:t>
            </a:r>
            <a:endParaRPr lang="en-GB" dirty="0" smtClean="0"/>
          </a:p>
          <a:p>
            <a:r>
              <a:rPr lang="en-GB" dirty="0" smtClean="0">
                <a:effectLst>
                  <a:outerShdw blurRad="50800" dist="38100" algn="tr" rotWithShape="0">
                    <a:prstClr val="black">
                      <a:alpha val="40000"/>
                    </a:prstClr>
                  </a:outerShdw>
                </a:effectLst>
              </a:rPr>
              <a:t>While the hoplites were closely packed together, they were in a more loose formation than the traditionalists assume</a:t>
            </a:r>
            <a:endParaRPr lang="en-GB" dirty="0" smtClean="0"/>
          </a:p>
          <a:p>
            <a:r>
              <a:rPr lang="en-GB" dirty="0" smtClean="0">
                <a:effectLst>
                  <a:outerShdw blurRad="50800" dist="38100" algn="tr" rotWithShape="0">
                    <a:prstClr val="black">
                      <a:alpha val="40000"/>
                    </a:prstClr>
                  </a:outerShdw>
                </a:effectLst>
              </a:rPr>
              <a:t>The </a:t>
            </a:r>
            <a:r>
              <a:rPr lang="en-GB" dirty="0" err="1" smtClean="0">
                <a:effectLst>
                  <a:outerShdw blurRad="50800" dist="38100" algn="tr" rotWithShape="0">
                    <a:prstClr val="black">
                      <a:alpha val="40000"/>
                    </a:prstClr>
                  </a:outerShdw>
                </a:effectLst>
              </a:rPr>
              <a:t>othismos</a:t>
            </a:r>
            <a:r>
              <a:rPr lang="en-GB" dirty="0" smtClean="0">
                <a:effectLst>
                  <a:outerShdw blurRad="50800" dist="38100" algn="tr" rotWithShape="0">
                    <a:prstClr val="black">
                      <a:alpha val="40000"/>
                    </a:prstClr>
                  </a:outerShdw>
                </a:effectLst>
              </a:rPr>
              <a:t> had a place in hoplite battle but it was a tactic rather than a constant feature of battle. </a:t>
            </a:r>
          </a:p>
          <a:p>
            <a:endParaRPr lang="en-GB" dirty="0"/>
          </a:p>
        </p:txBody>
      </p:sp>
      <p:sp>
        <p:nvSpPr>
          <p:cNvPr id="7" name="Title 6"/>
          <p:cNvSpPr>
            <a:spLocks noGrp="1"/>
          </p:cNvSpPr>
          <p:nvPr>
            <p:ph type="title"/>
          </p:nvPr>
        </p:nvSpPr>
        <p:spPr/>
        <p:txBody>
          <a:bodyPr/>
          <a:lstStyle/>
          <a:p>
            <a:r>
              <a:rPr lang="en-GB" dirty="0" smtClean="0"/>
              <a:t>Another way to do it?</a:t>
            </a: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3970784" cy="4525963"/>
          </a:xfrm>
        </p:spPr>
        <p:txBody>
          <a:bodyPr>
            <a:normAutofit fontScale="92500" lnSpcReduction="20000"/>
          </a:bodyPr>
          <a:lstStyle/>
          <a:p>
            <a:r>
              <a:rPr lang="en-GB" dirty="0" smtClean="0">
                <a:effectLst>
                  <a:outerShdw blurRad="50800" dist="38100" algn="tr" rotWithShape="0">
                    <a:prstClr val="black">
                      <a:alpha val="40000"/>
                    </a:prstClr>
                  </a:outerShdw>
                </a:effectLst>
              </a:rPr>
              <a:t>There are two possible ways for the hoplite to position his body:</a:t>
            </a:r>
          </a:p>
          <a:p>
            <a:r>
              <a:rPr lang="en-GB" dirty="0" smtClean="0">
                <a:effectLst>
                  <a:outerShdw blurRad="50800" dist="38100" algn="tr" rotWithShape="0">
                    <a:prstClr val="black">
                      <a:alpha val="40000"/>
                    </a:prstClr>
                  </a:outerShdw>
                </a:effectLst>
              </a:rPr>
              <a:t>		1. Frontal with the shield held in front of him straight down</a:t>
            </a:r>
          </a:p>
          <a:p>
            <a:r>
              <a:rPr lang="en-GB" dirty="0" smtClean="0">
                <a:effectLst>
                  <a:outerShdw blurRad="50800" dist="38100" algn="tr" rotWithShape="0">
                    <a:prstClr val="black">
                      <a:alpha val="40000"/>
                    </a:prstClr>
                  </a:outerShdw>
                </a:effectLst>
              </a:rPr>
              <a:t>	</a:t>
            </a:r>
          </a:p>
          <a:p>
            <a:r>
              <a:rPr lang="en-GB" dirty="0" smtClean="0">
                <a:effectLst>
                  <a:outerShdw blurRad="50800" dist="38100" algn="tr" rotWithShape="0">
                    <a:prstClr val="black">
                      <a:alpha val="40000"/>
                    </a:prstClr>
                  </a:outerShdw>
                </a:effectLst>
              </a:rPr>
              <a:t>		2. Sideways with the shield held in front of him slanted forward</a:t>
            </a:r>
          </a:p>
          <a:p>
            <a:endParaRPr lang="en-GB" dirty="0"/>
          </a:p>
        </p:txBody>
      </p:sp>
      <p:sp>
        <p:nvSpPr>
          <p:cNvPr id="3" name="Title 2"/>
          <p:cNvSpPr>
            <a:spLocks noGrp="1"/>
          </p:cNvSpPr>
          <p:nvPr>
            <p:ph type="title"/>
          </p:nvPr>
        </p:nvSpPr>
        <p:spPr/>
        <p:txBody>
          <a:bodyPr/>
          <a:lstStyle/>
          <a:p>
            <a:r>
              <a:rPr lang="en-GB" dirty="0" smtClean="0"/>
              <a:t>A matter of position?</a:t>
            </a:r>
            <a:endParaRPr lang="en-GB" dirty="0"/>
          </a:p>
        </p:txBody>
      </p:sp>
      <p:pic>
        <p:nvPicPr>
          <p:cNvPr id="37890" name="Picture 2" descr="http://www.herodote.net/Images/Athenesphalange.jpg"/>
          <p:cNvPicPr>
            <a:picLocks noChangeAspect="1" noChangeArrowheads="1"/>
          </p:cNvPicPr>
          <p:nvPr/>
        </p:nvPicPr>
        <p:blipFill>
          <a:blip r:embed="rId2" cstate="print"/>
          <a:srcRect/>
          <a:stretch>
            <a:fillRect/>
          </a:stretch>
        </p:blipFill>
        <p:spPr bwMode="auto">
          <a:xfrm>
            <a:off x="4572000" y="1412776"/>
            <a:ext cx="4238625" cy="3019425"/>
          </a:xfrm>
          <a:prstGeom prst="rect">
            <a:avLst/>
          </a:prstGeom>
          <a:noFill/>
        </p:spPr>
      </p:pic>
      <p:pic>
        <p:nvPicPr>
          <p:cNvPr id="37892" name="Picture 4" descr="http://www.urmc.rochester.edu/Sterile/Images/hoplite.jpg"/>
          <p:cNvPicPr>
            <a:picLocks noChangeAspect="1" noChangeArrowheads="1"/>
          </p:cNvPicPr>
          <p:nvPr/>
        </p:nvPicPr>
        <p:blipFill>
          <a:blip r:embed="rId3" cstate="print"/>
          <a:srcRect/>
          <a:stretch>
            <a:fillRect/>
          </a:stretch>
        </p:blipFill>
        <p:spPr bwMode="auto">
          <a:xfrm>
            <a:off x="4438650" y="1114424"/>
            <a:ext cx="4705350" cy="574357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par>
                                <p:cTn id="13" presetID="2" presetClass="entr" presetSubtype="4" fill="hold" nodeType="withEffect">
                                  <p:stCondLst>
                                    <p:cond delay="0"/>
                                  </p:stCondLst>
                                  <p:childTnLst>
                                    <p:set>
                                      <p:cBhvr>
                                        <p:cTn id="14" dur="1" fill="hold">
                                          <p:stCondLst>
                                            <p:cond delay="0"/>
                                          </p:stCondLst>
                                        </p:cTn>
                                        <p:tgtEl>
                                          <p:spTgt spid="37890"/>
                                        </p:tgtEl>
                                        <p:attrNameLst>
                                          <p:attrName>style.visibility</p:attrName>
                                        </p:attrNameLst>
                                      </p:cBhvr>
                                      <p:to>
                                        <p:strVal val="visible"/>
                                      </p:to>
                                    </p:set>
                                    <p:anim calcmode="lin" valueType="num">
                                      <p:cBhvr additive="base">
                                        <p:cTn id="15" dur="2000" fill="hold"/>
                                        <p:tgtEl>
                                          <p:spTgt spid="37890"/>
                                        </p:tgtEl>
                                        <p:attrNameLst>
                                          <p:attrName>ppt_x</p:attrName>
                                        </p:attrNameLst>
                                      </p:cBhvr>
                                      <p:tavLst>
                                        <p:tav tm="0">
                                          <p:val>
                                            <p:strVal val="#ppt_x"/>
                                          </p:val>
                                        </p:tav>
                                        <p:tav tm="100000">
                                          <p:val>
                                            <p:strVal val="#ppt_x"/>
                                          </p:val>
                                        </p:tav>
                                      </p:tavLst>
                                    </p:anim>
                                    <p:anim calcmode="lin" valueType="num">
                                      <p:cBhvr additive="base">
                                        <p:cTn id="16" dur="2000" fill="hold"/>
                                        <p:tgtEl>
                                          <p:spTgt spid="37890"/>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blinds(horizontal)">
                                      <p:cBhvr>
                                        <p:cTn id="21" dur="500"/>
                                        <p:tgtEl>
                                          <p:spTgt spid="2">
                                            <p:txEl>
                                              <p:pRg st="3" end="3"/>
                                            </p:txEl>
                                          </p:spTgt>
                                        </p:tgtEl>
                                      </p:cBhvr>
                                    </p:animEffect>
                                  </p:childTnLst>
                                </p:cTn>
                              </p:par>
                              <p:par>
                                <p:cTn id="22" presetID="2" presetClass="entr" presetSubtype="4" fill="hold" nodeType="withEffect">
                                  <p:stCondLst>
                                    <p:cond delay="0"/>
                                  </p:stCondLst>
                                  <p:childTnLst>
                                    <p:set>
                                      <p:cBhvr>
                                        <p:cTn id="23" dur="1" fill="hold">
                                          <p:stCondLst>
                                            <p:cond delay="0"/>
                                          </p:stCondLst>
                                        </p:cTn>
                                        <p:tgtEl>
                                          <p:spTgt spid="37892"/>
                                        </p:tgtEl>
                                        <p:attrNameLst>
                                          <p:attrName>style.visibility</p:attrName>
                                        </p:attrNameLst>
                                      </p:cBhvr>
                                      <p:to>
                                        <p:strVal val="visible"/>
                                      </p:to>
                                    </p:set>
                                    <p:anim calcmode="lin" valueType="num">
                                      <p:cBhvr additive="base">
                                        <p:cTn id="24" dur="2000" fill="hold"/>
                                        <p:tgtEl>
                                          <p:spTgt spid="37892"/>
                                        </p:tgtEl>
                                        <p:attrNameLst>
                                          <p:attrName>ppt_x</p:attrName>
                                        </p:attrNameLst>
                                      </p:cBhvr>
                                      <p:tavLst>
                                        <p:tav tm="0">
                                          <p:val>
                                            <p:strVal val="#ppt_x"/>
                                          </p:val>
                                        </p:tav>
                                        <p:tav tm="100000">
                                          <p:val>
                                            <p:strVal val="#ppt_x"/>
                                          </p:val>
                                        </p:tav>
                                      </p:tavLst>
                                    </p:anim>
                                    <p:anim calcmode="lin" valueType="num">
                                      <p:cBhvr additive="base">
                                        <p:cTn id="25" dur="2000" fill="hold"/>
                                        <p:tgtEl>
                                          <p:spTgt spid="3789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effectLst>
                  <a:outerShdw blurRad="50800" dist="38100" algn="tr" rotWithShape="0">
                    <a:prstClr val="black">
                      <a:alpha val="40000"/>
                    </a:prstClr>
                  </a:outerShdw>
                </a:effectLst>
              </a:rPr>
              <a:t>Battles were generally very long in the Greek world. </a:t>
            </a:r>
          </a:p>
          <a:p>
            <a:r>
              <a:rPr lang="en-GB" dirty="0" smtClean="0">
                <a:effectLst>
                  <a:outerShdw blurRad="50800" dist="38100" algn="tr" rotWithShape="0">
                    <a:prstClr val="black">
                      <a:alpha val="40000"/>
                    </a:prstClr>
                  </a:outerShdw>
                </a:effectLst>
              </a:rPr>
              <a:t>It would be extremely difficult for all the hoplites to sustain shoving and fighting for such long periods of time.</a:t>
            </a:r>
          </a:p>
          <a:p>
            <a:r>
              <a:rPr lang="en-GB" dirty="0" smtClean="0">
                <a:effectLst>
                  <a:outerShdw blurRad="50800" dist="38100" algn="tr" rotWithShape="0">
                    <a:prstClr val="black">
                      <a:alpha val="40000"/>
                    </a:prstClr>
                  </a:outerShdw>
                </a:effectLst>
              </a:rPr>
              <a:t>Moreover there is also this story reported by the Carthaginians themselves, who therein relate that which is probable in itself, namely that while the Barbarians fought with the Hellenes in Sicily from the early morning till late in the afternoon (for to such a length the combat is said to have been protracted) Herodotos 7.167</a:t>
            </a:r>
          </a:p>
          <a:p>
            <a:endParaRPr lang="en-GB" dirty="0"/>
          </a:p>
        </p:txBody>
      </p:sp>
      <p:sp>
        <p:nvSpPr>
          <p:cNvPr id="3" name="Title 2"/>
          <p:cNvSpPr>
            <a:spLocks noGrp="1"/>
          </p:cNvSpPr>
          <p:nvPr>
            <p:ph type="title"/>
          </p:nvPr>
        </p:nvSpPr>
        <p:spPr/>
        <p:txBody>
          <a:bodyPr/>
          <a:lstStyle/>
          <a:p>
            <a:r>
              <a:rPr lang="en-GB" dirty="0" smtClean="0"/>
              <a:t>A matter of time?</a:t>
            </a:r>
            <a:endParaRPr lang="en-GB" dirty="0"/>
          </a:p>
        </p:txBody>
      </p:sp>
      <p:pic>
        <p:nvPicPr>
          <p:cNvPr id="41986" name="Picture 2" descr="http://www.ancient-egypt.org/glossary/people/herodotos.jpg"/>
          <p:cNvPicPr>
            <a:picLocks noChangeAspect="1" noChangeArrowheads="1"/>
          </p:cNvPicPr>
          <p:nvPr/>
        </p:nvPicPr>
        <p:blipFill>
          <a:blip r:embed="rId2" cstate="print"/>
          <a:srcRect/>
          <a:stretch>
            <a:fillRect/>
          </a:stretch>
        </p:blipFill>
        <p:spPr bwMode="auto">
          <a:xfrm>
            <a:off x="4572000" y="908720"/>
            <a:ext cx="1609725" cy="224790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blinds(horizontal)">
                                      <p:cBhvr>
                                        <p:cTn id="10" dur="500"/>
                                        <p:tgtEl>
                                          <p:spTgt spid="2">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2000"/>
                                        <p:tgtEl>
                                          <p:spTgt spid="2">
                                            <p:txEl>
                                              <p:pRg st="0" end="0"/>
                                            </p:txEl>
                                          </p:spTgt>
                                        </p:tgtEl>
                                      </p:cBhvr>
                                    </p:animEffect>
                                    <p:set>
                                      <p:cBhvr>
                                        <p:cTn id="15" dur="1" fill="hold">
                                          <p:stCondLst>
                                            <p:cond delay="1999"/>
                                          </p:stCondLst>
                                        </p:cTn>
                                        <p:tgtEl>
                                          <p:spTgt spid="2">
                                            <p:txEl>
                                              <p:pRg st="0" end="0"/>
                                            </p:txEl>
                                          </p:spTgt>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2000"/>
                                        <p:tgtEl>
                                          <p:spTgt spid="2">
                                            <p:txEl>
                                              <p:pRg st="1" end="1"/>
                                            </p:txEl>
                                          </p:spTgt>
                                        </p:tgtEl>
                                      </p:cBhvr>
                                    </p:animEffect>
                                    <p:set>
                                      <p:cBhvr>
                                        <p:cTn id="18" dur="1" fill="hold">
                                          <p:stCondLst>
                                            <p:cond delay="1999"/>
                                          </p:stCondLst>
                                        </p:cTn>
                                        <p:tgtEl>
                                          <p:spTgt spid="2">
                                            <p:txEl>
                                              <p:pRg st="1" end="1"/>
                                            </p:txEl>
                                          </p:spTgt>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Effect transition="in" filter="blinds(horizontal)">
                                      <p:cBhvr>
                                        <p:cTn id="23" dur="500"/>
                                        <p:tgtEl>
                                          <p:spTgt spid="2">
                                            <p:txEl>
                                              <p:pRg st="2" end="2"/>
                                            </p:txEl>
                                          </p:spTgt>
                                        </p:tgtEl>
                                      </p:cBhvr>
                                    </p:animEffect>
                                  </p:childTnLst>
                                </p:cTn>
                              </p:par>
                              <p:par>
                                <p:cTn id="24" presetID="1" presetClass="entr" presetSubtype="0" fill="hold" nodeType="withEffect">
                                  <p:stCondLst>
                                    <p:cond delay="0"/>
                                  </p:stCondLst>
                                  <p:childTnLst>
                                    <p:set>
                                      <p:cBhvr>
                                        <p:cTn id="25" dur="1" fill="hold">
                                          <p:stCondLst>
                                            <p:cond delay="0"/>
                                          </p:stCondLst>
                                        </p:cTn>
                                        <p:tgtEl>
                                          <p:spTgt spid="4198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But was there fighting at all?</a:t>
            </a:r>
            <a:endParaRPr lang="en-GB" dirty="0"/>
          </a:p>
        </p:txBody>
      </p:sp>
      <p:sp>
        <p:nvSpPr>
          <p:cNvPr id="4" name="Text Placeholder 3"/>
          <p:cNvSpPr>
            <a:spLocks noGrp="1"/>
          </p:cNvSpPr>
          <p:nvPr>
            <p:ph type="body" idx="1"/>
          </p:nvPr>
        </p:nvSpPr>
        <p:spPr/>
        <p:txBody>
          <a:bodyPr>
            <a:normAutofit lnSpcReduction="10000"/>
          </a:bodyPr>
          <a:lstStyle/>
          <a:p>
            <a:r>
              <a:rPr lang="en-GB" dirty="0" smtClean="0">
                <a:effectLst>
                  <a:outerShdw blurRad="50800" dist="38100" algn="tr" rotWithShape="0">
                    <a:prstClr val="black">
                      <a:alpha val="40000"/>
                    </a:prstClr>
                  </a:outerShdw>
                </a:effectLst>
              </a:rPr>
              <a:t>But the evidence is not that clear-cut.</a:t>
            </a:r>
            <a:endParaRPr lang="en-GB" dirty="0"/>
          </a:p>
        </p:txBody>
      </p:sp>
      <p:sp>
        <p:nvSpPr>
          <p:cNvPr id="5" name="Content Placeholder 4"/>
          <p:cNvSpPr>
            <a:spLocks noGrp="1"/>
          </p:cNvSpPr>
          <p:nvPr>
            <p:ph sz="quarter" idx="2"/>
          </p:nvPr>
        </p:nvSpPr>
        <p:spPr/>
        <p:txBody>
          <a:bodyPr>
            <a:normAutofit fontScale="92500" lnSpcReduction="20000"/>
          </a:bodyPr>
          <a:lstStyle/>
          <a:p>
            <a:r>
              <a:rPr lang="en-GB" dirty="0" smtClean="0">
                <a:effectLst>
                  <a:outerShdw blurRad="50800" dist="38100" algn="tr" rotWithShape="0">
                    <a:prstClr val="black">
                      <a:alpha val="40000"/>
                    </a:prstClr>
                  </a:outerShdw>
                </a:effectLst>
              </a:rPr>
              <a:t>The traditional view in arguing in favour of the </a:t>
            </a:r>
            <a:r>
              <a:rPr lang="en-GB" dirty="0" err="1" smtClean="0">
                <a:effectLst>
                  <a:outerShdw blurRad="50800" dist="38100" algn="tr" rotWithShape="0">
                    <a:prstClr val="black">
                      <a:alpha val="40000"/>
                    </a:prstClr>
                  </a:outerShdw>
                </a:effectLst>
              </a:rPr>
              <a:t>othismos</a:t>
            </a:r>
            <a:r>
              <a:rPr lang="en-GB" dirty="0" smtClean="0">
                <a:effectLst>
                  <a:outerShdw blurRad="50800" dist="38100" algn="tr" rotWithShape="0">
                    <a:prstClr val="black">
                      <a:alpha val="40000"/>
                    </a:prstClr>
                  </a:outerShdw>
                </a:effectLst>
              </a:rPr>
              <a:t> as the entirety of hoplite battle has essentially made fighting obsolete.</a:t>
            </a:r>
          </a:p>
          <a:p>
            <a:r>
              <a:rPr lang="en-GB" dirty="0" smtClean="0">
                <a:effectLst>
                  <a:outerShdw blurRad="50800" dist="38100" algn="tr" rotWithShape="0">
                    <a:prstClr val="black">
                      <a:alpha val="40000"/>
                    </a:prstClr>
                  </a:outerShdw>
                </a:effectLst>
              </a:rPr>
              <a:t>One of the main arguments in favour of this is that Athens until the latter part of the fourth century did not provide official training to its hoplites.</a:t>
            </a:r>
          </a:p>
          <a:p>
            <a:endParaRPr lang="en-GB" dirty="0"/>
          </a:p>
        </p:txBody>
      </p:sp>
      <p:sp>
        <p:nvSpPr>
          <p:cNvPr id="7" name="Content Placeholder 6"/>
          <p:cNvSpPr>
            <a:spLocks noGrp="1"/>
          </p:cNvSpPr>
          <p:nvPr>
            <p:ph sz="quarter" idx="4"/>
          </p:nvPr>
        </p:nvSpPr>
        <p:spPr/>
        <p:txBody>
          <a:bodyPr>
            <a:normAutofit fontScale="70000" lnSpcReduction="20000"/>
          </a:bodyPr>
          <a:lstStyle/>
          <a:p>
            <a:r>
              <a:rPr lang="en-GB" b="1" dirty="0" smtClean="0">
                <a:effectLst>
                  <a:outerShdw blurRad="50800" dist="38100" algn="tr" rotWithShape="0">
                    <a:prstClr val="black">
                      <a:alpha val="40000"/>
                    </a:prstClr>
                  </a:outerShdw>
                </a:effectLst>
              </a:rPr>
              <a:t>I tell you, because military training is not publicly recognised by the state</a:t>
            </a:r>
            <a:r>
              <a:rPr lang="en-GB" dirty="0" smtClean="0">
                <a:effectLst>
                  <a:outerShdw blurRad="50800" dist="38100" algn="tr" rotWithShape="0">
                    <a:prstClr val="black">
                      <a:alpha val="40000"/>
                    </a:prstClr>
                  </a:outerShdw>
                </a:effectLst>
              </a:rPr>
              <a:t>, </a:t>
            </a:r>
            <a:r>
              <a:rPr lang="en-GB" b="1" dirty="0" smtClean="0">
                <a:effectLst>
                  <a:outerShdw blurRad="50800" dist="38100" algn="tr" rotWithShape="0">
                    <a:prstClr val="black">
                      <a:alpha val="40000"/>
                    </a:prstClr>
                  </a:outerShdw>
                </a:effectLst>
              </a:rPr>
              <a:t>you must not make that an excuse for being a whit less careful in attending to it yourself</a:t>
            </a:r>
            <a:r>
              <a:rPr lang="en-GB" dirty="0" smtClean="0">
                <a:effectLst>
                  <a:outerShdw blurRad="50800" dist="38100" algn="tr" rotWithShape="0">
                    <a:prstClr val="black">
                      <a:alpha val="40000"/>
                    </a:prstClr>
                  </a:outerShdw>
                </a:effectLst>
              </a:rPr>
              <a:t>. For you may rest assured that there is no kind of struggle, apart from war, and no undertaking in which you will be worse off by keeping your body in better fettle. For in everything that men do the body is useful; and in all uses of the body it is of great importance to be in as high a state of physical efficiency as possible. Xenophon Memorabilia 3.12.5</a:t>
            </a:r>
            <a:endParaRPr lang="en-GB" dirty="0" smtClean="0"/>
          </a:p>
          <a:p>
            <a:endParaRPr lang="en-GB" dirty="0"/>
          </a:p>
        </p:txBody>
      </p:sp>
      <p:pic>
        <p:nvPicPr>
          <p:cNvPr id="43010" name="Picture 2" descr="http://www.armenian-history.com/Nyuter/HISTORY/ArmeniaBC/pictures/xenophon_picture.jpg"/>
          <p:cNvPicPr>
            <a:picLocks noChangeAspect="1" noChangeArrowheads="1"/>
          </p:cNvPicPr>
          <p:nvPr/>
        </p:nvPicPr>
        <p:blipFill>
          <a:blip r:embed="rId2" cstate="print"/>
          <a:srcRect/>
          <a:stretch>
            <a:fillRect/>
          </a:stretch>
        </p:blipFill>
        <p:spPr bwMode="auto">
          <a:xfrm>
            <a:off x="7236296" y="4797152"/>
            <a:ext cx="1584176" cy="2052928"/>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The Macedonian Change</a:t>
            </a:r>
            <a:endParaRPr lang="en-GB" dirty="0"/>
          </a:p>
        </p:txBody>
      </p:sp>
      <p:sp>
        <p:nvSpPr>
          <p:cNvPr id="8" name="Text Placeholder 7"/>
          <p:cNvSpPr>
            <a:spLocks noGrp="1"/>
          </p:cNvSpPr>
          <p:nvPr>
            <p:ph type="body" idx="1"/>
          </p:nvPr>
        </p:nvSpPr>
        <p:spPr/>
        <p:txBody>
          <a:bodyPr/>
          <a:lstStyle/>
          <a:p>
            <a:endParaRPr lang="en-GB"/>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smtClean="0"/>
              <a:t>Macedon, Philip II and infantry warfare</a:t>
            </a:r>
            <a:endParaRPr lang="en-GB" dirty="0"/>
          </a:p>
        </p:txBody>
      </p:sp>
      <p:sp>
        <p:nvSpPr>
          <p:cNvPr id="3" name="Content Placeholder 2"/>
          <p:cNvSpPr>
            <a:spLocks noGrp="1"/>
          </p:cNvSpPr>
          <p:nvPr>
            <p:ph idx="1"/>
          </p:nvPr>
        </p:nvSpPr>
        <p:spPr/>
        <p:txBody>
          <a:bodyPr>
            <a:normAutofit fontScale="92500"/>
          </a:bodyPr>
          <a:lstStyle/>
          <a:p>
            <a:pPr marL="548640" indent="-411480" fontAlgn="auto">
              <a:spcAft>
                <a:spcPts val="0"/>
              </a:spcAft>
              <a:buClr>
                <a:schemeClr val="tx1">
                  <a:shade val="95000"/>
                </a:schemeClr>
              </a:buClr>
              <a:buFont typeface="Wingdings 2"/>
              <a:buChar char=""/>
              <a:defRPr/>
            </a:pPr>
            <a:r>
              <a:rPr lang="en-GB" dirty="0" smtClean="0"/>
              <a:t>Philip II of Macedon (359-336) was one of the most successful generals of his times. </a:t>
            </a:r>
          </a:p>
          <a:p>
            <a:pPr marL="548640" indent="-411480" fontAlgn="auto">
              <a:spcAft>
                <a:spcPts val="0"/>
              </a:spcAft>
              <a:buClr>
                <a:schemeClr val="tx1">
                  <a:shade val="95000"/>
                </a:schemeClr>
              </a:buClr>
              <a:buFont typeface="Wingdings 2"/>
              <a:buChar char=""/>
              <a:defRPr/>
            </a:pPr>
            <a:r>
              <a:rPr lang="en-GB" dirty="0" smtClean="0"/>
              <a:t>He managed to defeat the hoplite infantries of the poleis in battle, including the Theban Sacred Band.</a:t>
            </a:r>
          </a:p>
          <a:p>
            <a:pPr marL="548640" indent="-411480" fontAlgn="auto">
              <a:spcAft>
                <a:spcPts val="0"/>
              </a:spcAft>
              <a:buClr>
                <a:schemeClr val="tx1">
                  <a:shade val="95000"/>
                </a:schemeClr>
              </a:buClr>
              <a:buFont typeface="Wingdings 2"/>
              <a:buChar char=""/>
              <a:defRPr/>
            </a:pPr>
            <a:r>
              <a:rPr lang="en-GB" dirty="0" smtClean="0"/>
              <a:t>His son, Alexander III (336-323), defeated Greek, tribal and Persian forces during his reign. </a:t>
            </a:r>
          </a:p>
          <a:p>
            <a:pPr marL="548640" indent="-411480" fontAlgn="auto">
              <a:spcAft>
                <a:spcPts val="0"/>
              </a:spcAft>
              <a:buClr>
                <a:schemeClr val="tx1">
                  <a:shade val="95000"/>
                </a:schemeClr>
              </a:buClr>
              <a:buFont typeface="Wingdings 2"/>
              <a:buChar char=""/>
              <a:defRPr/>
            </a:pPr>
            <a:r>
              <a:rPr lang="en-GB" dirty="0" smtClean="0"/>
              <a:t>Part of the success of these Macedonian kings can be attributed to a change in infantry equipment and the resulting change in tactics. </a:t>
            </a:r>
            <a:endParaRPr lang="en-GB"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124744"/>
            <a:ext cx="4258816" cy="4525963"/>
          </a:xfrm>
        </p:spPr>
        <p:txBody>
          <a:bodyPr>
            <a:noAutofit/>
          </a:bodyPr>
          <a:lstStyle/>
          <a:p>
            <a:pPr marL="548640" indent="-411480" fontAlgn="auto">
              <a:spcAft>
                <a:spcPts val="0"/>
              </a:spcAft>
              <a:buClr>
                <a:schemeClr val="tx1">
                  <a:shade val="95000"/>
                </a:schemeClr>
              </a:buClr>
              <a:buFont typeface="Wingdings 2"/>
              <a:buChar char=""/>
              <a:defRPr/>
            </a:pPr>
            <a:r>
              <a:rPr lang="en-GB" sz="2400" dirty="0" smtClean="0"/>
              <a:t>The height of the male tree is 12 cubits, which is the length of the longer </a:t>
            </a:r>
            <a:r>
              <a:rPr lang="en-GB" sz="2400" dirty="0" err="1" smtClean="0"/>
              <a:t>sarissas</a:t>
            </a:r>
            <a:r>
              <a:rPr lang="en-GB" sz="2400" dirty="0" smtClean="0"/>
              <a:t>. </a:t>
            </a:r>
            <a:r>
              <a:rPr lang="en-GB" sz="2400" dirty="0" err="1" smtClean="0"/>
              <a:t>Theophrastos</a:t>
            </a:r>
            <a:r>
              <a:rPr lang="en-GB" sz="2400" dirty="0" smtClean="0"/>
              <a:t> HP 3.12</a:t>
            </a:r>
          </a:p>
          <a:p>
            <a:pPr marL="548640" indent="-411480" fontAlgn="auto">
              <a:spcAft>
                <a:spcPts val="0"/>
              </a:spcAft>
              <a:buClr>
                <a:schemeClr val="tx1">
                  <a:shade val="95000"/>
                </a:schemeClr>
              </a:buClr>
              <a:buFont typeface="Wingdings 2"/>
              <a:buChar char=""/>
              <a:defRPr/>
            </a:pPr>
            <a:r>
              <a:rPr lang="en-GB" sz="2400" dirty="0" smtClean="0"/>
              <a:t>At the siege of Edessa, when a breach was made in the walls, the spear-men, whose spears were sixteen cubits long, sallied out against the assailants. </a:t>
            </a:r>
            <a:r>
              <a:rPr lang="en-GB" sz="2400" dirty="0" err="1" smtClean="0"/>
              <a:t>Polyainos</a:t>
            </a:r>
            <a:r>
              <a:rPr lang="en-GB" sz="2400" dirty="0" smtClean="0"/>
              <a:t> </a:t>
            </a:r>
            <a:r>
              <a:rPr lang="en-GB" sz="2400" i="1" dirty="0" smtClean="0"/>
              <a:t>Stratagems</a:t>
            </a:r>
            <a:r>
              <a:rPr lang="en-GB" sz="2400" dirty="0" smtClean="0"/>
              <a:t>  2.29 (Referring to events of 300 BC)</a:t>
            </a:r>
            <a:endParaRPr lang="en-GB" sz="2400" dirty="0"/>
          </a:p>
        </p:txBody>
      </p:sp>
      <p:sp>
        <p:nvSpPr>
          <p:cNvPr id="2" name="Title 1"/>
          <p:cNvSpPr>
            <a:spLocks noGrp="1"/>
          </p:cNvSpPr>
          <p:nvPr>
            <p:ph type="title"/>
          </p:nvPr>
        </p:nvSpPr>
        <p:spPr/>
        <p:txBody>
          <a:bodyPr/>
          <a:lstStyle/>
          <a:p>
            <a:pPr fontAlgn="auto">
              <a:spcAft>
                <a:spcPts val="0"/>
              </a:spcAft>
              <a:defRPr/>
            </a:pPr>
            <a:r>
              <a:rPr lang="en-GB" dirty="0" smtClean="0"/>
              <a:t>The </a:t>
            </a:r>
            <a:r>
              <a:rPr lang="en-GB" dirty="0" err="1" smtClean="0"/>
              <a:t>sarissa</a:t>
            </a:r>
            <a:endParaRPr lang="en-GB" dirty="0"/>
          </a:p>
        </p:txBody>
      </p:sp>
      <p:sp>
        <p:nvSpPr>
          <p:cNvPr id="4" name="Content Placeholder 3"/>
          <p:cNvSpPr>
            <a:spLocks noGrp="1"/>
          </p:cNvSpPr>
          <p:nvPr>
            <p:ph sz="half" idx="4294967295"/>
          </p:nvPr>
        </p:nvSpPr>
        <p:spPr>
          <a:xfrm>
            <a:off x="5105400" y="1481138"/>
            <a:ext cx="4038600" cy="4525962"/>
          </a:xfrm>
        </p:spPr>
        <p:txBody>
          <a:bodyPr>
            <a:normAutofit/>
          </a:bodyPr>
          <a:lstStyle/>
          <a:p>
            <a:pPr marL="548640" indent="-411480" fontAlgn="auto">
              <a:spcAft>
                <a:spcPts val="0"/>
              </a:spcAft>
              <a:buClr>
                <a:schemeClr val="tx1">
                  <a:shade val="95000"/>
                </a:schemeClr>
              </a:buClr>
              <a:buFont typeface="Wingdings 2"/>
              <a:buChar char=""/>
              <a:defRPr/>
            </a:pPr>
            <a:r>
              <a:rPr lang="en-GB" dirty="0" smtClean="0"/>
              <a:t>12 cubits = 18 feet  = 5.48 meters</a:t>
            </a:r>
          </a:p>
          <a:p>
            <a:pPr marL="548640" indent="-411480" fontAlgn="auto">
              <a:spcAft>
                <a:spcPts val="0"/>
              </a:spcAft>
              <a:buClr>
                <a:schemeClr val="tx1">
                  <a:shade val="95000"/>
                </a:schemeClr>
              </a:buClr>
              <a:buFont typeface="Wingdings 2"/>
              <a:buChar char=""/>
              <a:defRPr/>
            </a:pPr>
            <a:r>
              <a:rPr lang="en-GB" dirty="0" smtClean="0"/>
              <a:t>16 cubits = 24 feet = 7.3 meters</a:t>
            </a:r>
          </a:p>
          <a:p>
            <a:pPr marL="548640" indent="-411480" fontAlgn="auto">
              <a:spcAft>
                <a:spcPts val="0"/>
              </a:spcAft>
              <a:buClr>
                <a:schemeClr val="tx1">
                  <a:shade val="95000"/>
                </a:schemeClr>
              </a:buClr>
              <a:buFont typeface="Wingdings 2"/>
              <a:buChar char=""/>
              <a:defRPr/>
            </a:pPr>
            <a:endParaRPr lang="en-GB" dirty="0"/>
          </a:p>
        </p:txBody>
      </p:sp>
      <p:pic>
        <p:nvPicPr>
          <p:cNvPr id="5" name="Content Placeholder 6" descr="sarissa_1b.jpg"/>
          <p:cNvPicPr>
            <a:picLocks noChangeAspect="1"/>
          </p:cNvPicPr>
          <p:nvPr/>
        </p:nvPicPr>
        <p:blipFill>
          <a:blip r:embed="rId3" cstate="print"/>
          <a:srcRect/>
          <a:stretch>
            <a:fillRect/>
          </a:stretch>
        </p:blipFill>
        <p:spPr>
          <a:xfrm>
            <a:off x="1259632" y="1484784"/>
            <a:ext cx="3217540" cy="486921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834880" cy="4525963"/>
          </a:xfrm>
        </p:spPr>
        <p:txBody>
          <a:bodyPr>
            <a:normAutofit lnSpcReduction="10000"/>
          </a:bodyPr>
          <a:lstStyle/>
          <a:p>
            <a:pPr marL="548640" indent="-411480" fontAlgn="auto">
              <a:spcAft>
                <a:spcPts val="0"/>
              </a:spcAft>
              <a:buClr>
                <a:schemeClr val="tx1">
                  <a:shade val="95000"/>
                </a:schemeClr>
              </a:buClr>
              <a:buFont typeface="Wingdings 2"/>
              <a:buChar char=""/>
              <a:defRPr/>
            </a:pPr>
            <a:r>
              <a:rPr lang="en-GB" dirty="0" smtClean="0"/>
              <a:t>The Hoplite Spear was about 8 feet (2.4m) and its weight has been estimated at 1kg (2.2 pounds).</a:t>
            </a:r>
          </a:p>
          <a:p>
            <a:pPr marL="548640" indent="-411480" fontAlgn="auto">
              <a:spcAft>
                <a:spcPts val="0"/>
              </a:spcAft>
              <a:buClr>
                <a:schemeClr val="tx1">
                  <a:shade val="95000"/>
                </a:schemeClr>
              </a:buClr>
              <a:buFont typeface="Wingdings 2"/>
              <a:buChar char=""/>
              <a:defRPr/>
            </a:pPr>
            <a:r>
              <a:rPr lang="en-GB" dirty="0" smtClean="0"/>
              <a:t>The </a:t>
            </a:r>
            <a:r>
              <a:rPr lang="en-GB" dirty="0" err="1" smtClean="0"/>
              <a:t>sarissa</a:t>
            </a:r>
            <a:r>
              <a:rPr lang="en-GB" dirty="0" smtClean="0"/>
              <a:t> had a greater reach of 3 meters over the hoplite spear.</a:t>
            </a:r>
          </a:p>
          <a:p>
            <a:pPr marL="548640" indent="-411480" fontAlgn="auto">
              <a:spcAft>
                <a:spcPts val="0"/>
              </a:spcAft>
              <a:buClr>
                <a:schemeClr val="tx1">
                  <a:shade val="95000"/>
                </a:schemeClr>
              </a:buClr>
              <a:buFont typeface="Wingdings 2"/>
              <a:buChar char=""/>
              <a:defRPr/>
            </a:pPr>
            <a:r>
              <a:rPr lang="en-GB" dirty="0" smtClean="0"/>
              <a:t>At the same time it was 6-7 times heavier.</a:t>
            </a:r>
          </a:p>
          <a:p>
            <a:pPr marL="548640" indent="-411480" fontAlgn="auto">
              <a:spcAft>
                <a:spcPts val="0"/>
              </a:spcAft>
              <a:buClr>
                <a:schemeClr val="tx1">
                  <a:shade val="95000"/>
                </a:schemeClr>
              </a:buClr>
              <a:buFont typeface="Wingdings 2"/>
              <a:buNone/>
              <a:defRPr/>
            </a:pPr>
            <a:endParaRPr lang="en-GB" dirty="0"/>
          </a:p>
        </p:txBody>
      </p:sp>
      <p:sp>
        <p:nvSpPr>
          <p:cNvPr id="2" name="Title 1"/>
          <p:cNvSpPr>
            <a:spLocks noGrp="1"/>
          </p:cNvSpPr>
          <p:nvPr>
            <p:ph type="title"/>
          </p:nvPr>
        </p:nvSpPr>
        <p:spPr/>
        <p:txBody>
          <a:bodyPr>
            <a:normAutofit fontScale="90000"/>
          </a:bodyPr>
          <a:lstStyle/>
          <a:p>
            <a:pPr fontAlgn="auto">
              <a:spcAft>
                <a:spcPts val="0"/>
              </a:spcAft>
              <a:defRPr/>
            </a:pPr>
            <a:r>
              <a:rPr lang="en-GB" dirty="0" smtClean="0"/>
              <a:t>The </a:t>
            </a:r>
            <a:r>
              <a:rPr lang="en-GB" dirty="0" err="1" smtClean="0"/>
              <a:t>Sarissa</a:t>
            </a:r>
            <a:r>
              <a:rPr lang="en-GB" dirty="0" smtClean="0"/>
              <a:t> and the Hoplite Spear</a:t>
            </a:r>
            <a:endParaRPr lang="en-GB" dirty="0"/>
          </a:p>
        </p:txBody>
      </p:sp>
      <p:pic>
        <p:nvPicPr>
          <p:cNvPr id="22531" name="Content Placeholder 4" descr="spear.jpg"/>
          <p:cNvPicPr>
            <a:picLocks noGrp="1" noChangeAspect="1"/>
          </p:cNvPicPr>
          <p:nvPr>
            <p:ph sz="half" idx="4294967295"/>
          </p:nvPr>
        </p:nvPicPr>
        <p:blipFill>
          <a:blip r:embed="rId3" cstate="print"/>
          <a:srcRect/>
          <a:stretch>
            <a:fillRect/>
          </a:stretch>
        </p:blipFill>
        <p:spPr>
          <a:xfrm>
            <a:off x="467544" y="1412776"/>
            <a:ext cx="8676456" cy="4880508"/>
          </a:xfrm>
        </p:spPr>
      </p:pic>
      <p:pic>
        <p:nvPicPr>
          <p:cNvPr id="22532" name="Picture 5" descr="vergina_afb_7.jpg"/>
          <p:cNvPicPr>
            <a:picLocks noChangeAspect="1"/>
          </p:cNvPicPr>
          <p:nvPr/>
        </p:nvPicPr>
        <p:blipFill>
          <a:blip r:embed="rId4" cstate="print"/>
          <a:srcRect/>
          <a:stretch>
            <a:fillRect/>
          </a:stretch>
        </p:blipFill>
        <p:spPr bwMode="auto">
          <a:xfrm>
            <a:off x="8418512" y="1556792"/>
            <a:ext cx="725488" cy="4108450"/>
          </a:xfrm>
          <a:prstGeom prst="rect">
            <a:avLst/>
          </a:prstGeom>
          <a:noFill/>
          <a:ln w="9525">
            <a:noFill/>
            <a:miter lim="800000"/>
            <a:headEnd/>
            <a:tailEnd/>
          </a:ln>
        </p:spPr>
      </p:pic>
      <p:sp>
        <p:nvSpPr>
          <p:cNvPr id="22533" name="TextBox 6"/>
          <p:cNvSpPr txBox="1">
            <a:spLocks noChangeArrowheads="1"/>
          </p:cNvSpPr>
          <p:nvPr/>
        </p:nvSpPr>
        <p:spPr bwMode="auto">
          <a:xfrm>
            <a:off x="6000750" y="5929313"/>
            <a:ext cx="3541713" cy="369887"/>
          </a:xfrm>
          <a:prstGeom prst="rect">
            <a:avLst/>
          </a:prstGeom>
          <a:noFill/>
          <a:ln w="9525">
            <a:noFill/>
            <a:miter lim="800000"/>
            <a:headEnd/>
            <a:tailEnd/>
          </a:ln>
        </p:spPr>
        <p:txBody>
          <a:bodyPr>
            <a:spAutoFit/>
          </a:bodyPr>
          <a:lstStyle/>
          <a:p>
            <a:r>
              <a:rPr lang="en-GB">
                <a:latin typeface="Book Antiqua" pitchFamily="18" charset="0"/>
              </a:rPr>
              <a:t>Sarissa-head from Vergina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2531"/>
                                        </p:tgtEl>
                                        <p:attrNameLst>
                                          <p:attrName>style.visibility</p:attrName>
                                        </p:attrNameLst>
                                      </p:cBhvr>
                                      <p:to>
                                        <p:strVal val="visible"/>
                                      </p:to>
                                    </p:set>
                                    <p:animEffect transition="in" filter="blinds(horizontal)">
                                      <p:cBhvr>
                                        <p:cTn id="7" dur="2000"/>
                                        <p:tgtEl>
                                          <p:spTgt spid="225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Wall of Spears</a:t>
            </a:r>
            <a:endParaRPr lang="en-GB" dirty="0"/>
          </a:p>
        </p:txBody>
      </p:sp>
      <p:pic>
        <p:nvPicPr>
          <p:cNvPr id="40962" name="Content Placeholder 3" descr="Army1.jpg"/>
          <p:cNvPicPr>
            <a:picLocks noGrp="1" noChangeAspect="1"/>
          </p:cNvPicPr>
          <p:nvPr>
            <p:ph idx="1"/>
          </p:nvPr>
        </p:nvPicPr>
        <p:blipFill>
          <a:blip r:embed="rId3" cstate="print"/>
          <a:srcRect/>
          <a:stretch>
            <a:fillRect/>
          </a:stretch>
        </p:blipFill>
        <p:spPr>
          <a:xfrm>
            <a:off x="0" y="2071688"/>
            <a:ext cx="8778875" cy="3929062"/>
          </a:xfrm>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Any questions?</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413</TotalTime>
  <Words>1528</Words>
  <Application>Microsoft Office PowerPoint</Application>
  <PresentationFormat>On-screen Show (4:3)</PresentationFormat>
  <Paragraphs>141</Paragraphs>
  <Slides>33</Slides>
  <Notes>5</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Concourse</vt:lpstr>
      <vt:lpstr>Classical Warfare   </vt:lpstr>
      <vt:lpstr>What is classical warfare?</vt:lpstr>
      <vt:lpstr>The Big Wars of the Classical Period</vt:lpstr>
      <vt:lpstr>What types of warfare?</vt:lpstr>
      <vt:lpstr>The Hoplites!</vt:lpstr>
      <vt:lpstr>Heavy Infantry = HOPLITES</vt:lpstr>
      <vt:lpstr>Phalanx basics</vt:lpstr>
      <vt:lpstr>Arms and armour</vt:lpstr>
      <vt:lpstr>The Hoplite Arms and Armour</vt:lpstr>
      <vt:lpstr>Armour: The cuirass </vt:lpstr>
      <vt:lpstr>Armour: The Greaves</vt:lpstr>
      <vt:lpstr>Armour: The Helmet</vt:lpstr>
      <vt:lpstr>The SHIELD</vt:lpstr>
      <vt:lpstr>The SPEAR</vt:lpstr>
      <vt:lpstr>The Sword?</vt:lpstr>
      <vt:lpstr>From arms and armour to fighting</vt:lpstr>
      <vt:lpstr>Weak spots beyond the body</vt:lpstr>
      <vt:lpstr>To shove or not to shove?</vt:lpstr>
      <vt:lpstr>The Othismos (=the shove)</vt:lpstr>
      <vt:lpstr>The Phalanx </vt:lpstr>
      <vt:lpstr>The Traditional View </vt:lpstr>
      <vt:lpstr>Slide 22</vt:lpstr>
      <vt:lpstr>The Othismos</vt:lpstr>
      <vt:lpstr>Another way to do it?</vt:lpstr>
      <vt:lpstr>A matter of position?</vt:lpstr>
      <vt:lpstr>A matter of time?</vt:lpstr>
      <vt:lpstr>But was there fighting at all?</vt:lpstr>
      <vt:lpstr>The Macedonian Change</vt:lpstr>
      <vt:lpstr>Macedon, Philip II and infantry warfare</vt:lpstr>
      <vt:lpstr>The sarissa</vt:lpstr>
      <vt:lpstr>The Sarissa and the Hoplite Spear</vt:lpstr>
      <vt:lpstr>The Wall of Spears</vt:lpstr>
      <vt:lpstr>Any questions?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Classical Warfare: the Age of Alexander   </dc:title>
  <dc:creator>Errietta Bissa</dc:creator>
  <cp:lastModifiedBy>Errietta Bissa</cp:lastModifiedBy>
  <cp:revision>54</cp:revision>
  <dcterms:created xsi:type="dcterms:W3CDTF">2012-07-30T11:49:38Z</dcterms:created>
  <dcterms:modified xsi:type="dcterms:W3CDTF">2013-02-04T13:48:30Z</dcterms:modified>
</cp:coreProperties>
</file>