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351" r:id="rId3"/>
    <p:sldId id="350" r:id="rId4"/>
    <p:sldId id="314" r:id="rId5"/>
    <p:sldId id="394" r:id="rId6"/>
    <p:sldId id="316" r:id="rId7"/>
    <p:sldId id="270" r:id="rId8"/>
    <p:sldId id="344" r:id="rId9"/>
    <p:sldId id="352" r:id="rId10"/>
    <p:sldId id="353" r:id="rId11"/>
    <p:sldId id="354" r:id="rId12"/>
    <p:sldId id="355" r:id="rId13"/>
    <p:sldId id="356" r:id="rId14"/>
    <p:sldId id="358" r:id="rId15"/>
    <p:sldId id="359" r:id="rId16"/>
    <p:sldId id="360" r:id="rId17"/>
    <p:sldId id="273" r:id="rId18"/>
    <p:sldId id="363" r:id="rId19"/>
    <p:sldId id="362" r:id="rId20"/>
    <p:sldId id="396" r:id="rId21"/>
    <p:sldId id="364" r:id="rId22"/>
    <p:sldId id="365" r:id="rId23"/>
    <p:sldId id="366" r:id="rId24"/>
    <p:sldId id="368" r:id="rId25"/>
    <p:sldId id="369" r:id="rId26"/>
    <p:sldId id="370" r:id="rId27"/>
    <p:sldId id="371" r:id="rId28"/>
    <p:sldId id="372" r:id="rId29"/>
    <p:sldId id="373" r:id="rId30"/>
    <p:sldId id="280" r:id="rId31"/>
    <p:sldId id="374" r:id="rId32"/>
    <p:sldId id="375" r:id="rId33"/>
    <p:sldId id="376" r:id="rId34"/>
    <p:sldId id="377" r:id="rId35"/>
    <p:sldId id="347" r:id="rId36"/>
    <p:sldId id="382" r:id="rId37"/>
    <p:sldId id="385" r:id="rId38"/>
    <p:sldId id="387" r:id="rId39"/>
    <p:sldId id="393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857E84-93EE-449F-AC2D-0F287B095A5C}" v="5" dt="2025-11-23T22:51:29.9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441" autoAdjust="0"/>
  </p:normalViewPr>
  <p:slideViewPr>
    <p:cSldViewPr snapToGrid="0">
      <p:cViewPr varScale="1">
        <p:scale>
          <a:sx n="82" d="100"/>
          <a:sy n="82" d="100"/>
        </p:scale>
        <p:origin x="1038" y="90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51857E84-93EE-449F-AC2D-0F287B095A5C}"/>
    <pc:docChg chg="undo custSel addSld delSld modSld">
      <pc:chgData name="Ewa Kazimierska" userId="8edb7084-dccb-4d8f-9cfb-38098ea1d667" providerId="ADAL" clId="{51857E84-93EE-449F-AC2D-0F287B095A5C}" dt="2025-11-23T22:52:30.442" v="163" actId="47"/>
      <pc:docMkLst>
        <pc:docMk/>
      </pc:docMkLst>
      <pc:sldChg chg="modSp mod">
        <pc:chgData name="Ewa Kazimierska" userId="8edb7084-dccb-4d8f-9cfb-38098ea1d667" providerId="ADAL" clId="{51857E84-93EE-449F-AC2D-0F287B095A5C}" dt="2025-11-23T22:34:04.314" v="7" actId="20577"/>
        <pc:sldMkLst>
          <pc:docMk/>
          <pc:sldMk cId="1924468927" sldId="270"/>
        </pc:sldMkLst>
        <pc:spChg chg="mod">
          <ac:chgData name="Ewa Kazimierska" userId="8edb7084-dccb-4d8f-9cfb-38098ea1d667" providerId="ADAL" clId="{51857E84-93EE-449F-AC2D-0F287B095A5C}" dt="2025-11-23T22:34:04.314" v="7" actId="20577"/>
          <ac:spMkLst>
            <pc:docMk/>
            <pc:sldMk cId="1924468927" sldId="270"/>
            <ac:spMk id="3" creationId="{00000000-0000-0000-0000-000000000000}"/>
          </ac:spMkLst>
        </pc:spChg>
      </pc:sldChg>
      <pc:sldChg chg="modNotesTx">
        <pc:chgData name="Ewa Kazimierska" userId="8edb7084-dccb-4d8f-9cfb-38098ea1d667" providerId="ADAL" clId="{51857E84-93EE-449F-AC2D-0F287B095A5C}" dt="2025-11-23T22:41:52.123" v="41" actId="6549"/>
        <pc:sldMkLst>
          <pc:docMk/>
          <pc:sldMk cId="0" sldId="273"/>
        </pc:sldMkLst>
      </pc:sldChg>
      <pc:sldChg chg="del">
        <pc:chgData name="Ewa Kazimierska" userId="8edb7084-dccb-4d8f-9cfb-38098ea1d667" providerId="ADAL" clId="{51857E84-93EE-449F-AC2D-0F287B095A5C}" dt="2025-11-23T22:45:40.693" v="64" actId="47"/>
        <pc:sldMkLst>
          <pc:docMk/>
          <pc:sldMk cId="0" sldId="279"/>
        </pc:sldMkLst>
      </pc:sldChg>
      <pc:sldChg chg="del">
        <pc:chgData name="Ewa Kazimierska" userId="8edb7084-dccb-4d8f-9cfb-38098ea1d667" providerId="ADAL" clId="{51857E84-93EE-449F-AC2D-0F287B095A5C}" dt="2025-11-23T22:46:04.965" v="65" actId="47"/>
        <pc:sldMkLst>
          <pc:docMk/>
          <pc:sldMk cId="0" sldId="283"/>
        </pc:sldMkLst>
      </pc:sldChg>
      <pc:sldChg chg="modNotesTx">
        <pc:chgData name="Ewa Kazimierska" userId="8edb7084-dccb-4d8f-9cfb-38098ea1d667" providerId="ADAL" clId="{51857E84-93EE-449F-AC2D-0F287B095A5C}" dt="2025-11-23T22:32:49.829" v="1" actId="6549"/>
        <pc:sldMkLst>
          <pc:docMk/>
          <pc:sldMk cId="3412439623" sldId="314"/>
        </pc:sldMkLst>
      </pc:sldChg>
      <pc:sldChg chg="del">
        <pc:chgData name="Ewa Kazimierska" userId="8edb7084-dccb-4d8f-9cfb-38098ea1d667" providerId="ADAL" clId="{51857E84-93EE-449F-AC2D-0F287B095A5C}" dt="2025-11-23T22:52:30.442" v="163" actId="47"/>
        <pc:sldMkLst>
          <pc:docMk/>
          <pc:sldMk cId="523650034" sldId="345"/>
        </pc:sldMkLst>
      </pc:sldChg>
      <pc:sldChg chg="modSp mod">
        <pc:chgData name="Ewa Kazimierska" userId="8edb7084-dccb-4d8f-9cfb-38098ea1d667" providerId="ADAL" clId="{51857E84-93EE-449F-AC2D-0F287B095A5C}" dt="2025-11-23T22:32:16.424" v="0" actId="6549"/>
        <pc:sldMkLst>
          <pc:docMk/>
          <pc:sldMk cId="830400294" sldId="351"/>
        </pc:sldMkLst>
        <pc:spChg chg="mod">
          <ac:chgData name="Ewa Kazimierska" userId="8edb7084-dccb-4d8f-9cfb-38098ea1d667" providerId="ADAL" clId="{51857E84-93EE-449F-AC2D-0F287B095A5C}" dt="2025-11-23T22:32:16.424" v="0" actId="6549"/>
          <ac:spMkLst>
            <pc:docMk/>
            <pc:sldMk cId="830400294" sldId="351"/>
            <ac:spMk id="3" creationId="{38B560B5-339B-4F0F-AE2A-5F62C634CA74}"/>
          </ac:spMkLst>
        </pc:spChg>
      </pc:sldChg>
      <pc:sldChg chg="modNotesTx">
        <pc:chgData name="Ewa Kazimierska" userId="8edb7084-dccb-4d8f-9cfb-38098ea1d667" providerId="ADAL" clId="{51857E84-93EE-449F-AC2D-0F287B095A5C}" dt="2025-11-23T22:35:21.027" v="8" actId="6549"/>
        <pc:sldMkLst>
          <pc:docMk/>
          <pc:sldMk cId="2999273645" sldId="352"/>
        </pc:sldMkLst>
      </pc:sldChg>
      <pc:sldChg chg="modSp mod modNotesTx">
        <pc:chgData name="Ewa Kazimierska" userId="8edb7084-dccb-4d8f-9cfb-38098ea1d667" providerId="ADAL" clId="{51857E84-93EE-449F-AC2D-0F287B095A5C}" dt="2025-11-23T22:38:15.058" v="25" actId="27636"/>
        <pc:sldMkLst>
          <pc:docMk/>
          <pc:sldMk cId="3159505935" sldId="353"/>
        </pc:sldMkLst>
        <pc:spChg chg="mod">
          <ac:chgData name="Ewa Kazimierska" userId="8edb7084-dccb-4d8f-9cfb-38098ea1d667" providerId="ADAL" clId="{51857E84-93EE-449F-AC2D-0F287B095A5C}" dt="2025-11-23T22:37:43.410" v="19"/>
          <ac:spMkLst>
            <pc:docMk/>
            <pc:sldMk cId="3159505935" sldId="353"/>
            <ac:spMk id="2" creationId="{5894AB50-45D6-4690-BB3B-275654506504}"/>
          </ac:spMkLst>
        </pc:spChg>
        <pc:spChg chg="mod">
          <ac:chgData name="Ewa Kazimierska" userId="8edb7084-dccb-4d8f-9cfb-38098ea1d667" providerId="ADAL" clId="{51857E84-93EE-449F-AC2D-0F287B095A5C}" dt="2025-11-23T22:38:15.058" v="25" actId="27636"/>
          <ac:spMkLst>
            <pc:docMk/>
            <pc:sldMk cId="3159505935" sldId="353"/>
            <ac:spMk id="3" creationId="{F53A39C1-A9A9-46CC-8FE3-11A8D8B8FF7F}"/>
          </ac:spMkLst>
        </pc:spChg>
        <pc:spChg chg="mod">
          <ac:chgData name="Ewa Kazimierska" userId="8edb7084-dccb-4d8f-9cfb-38098ea1d667" providerId="ADAL" clId="{51857E84-93EE-449F-AC2D-0F287B095A5C}" dt="2025-11-23T22:37:11.428" v="16" actId="14100"/>
          <ac:spMkLst>
            <pc:docMk/>
            <pc:sldMk cId="3159505935" sldId="353"/>
            <ac:spMk id="6" creationId="{EB56A8FD-E0F8-42C3-9809-BBFD698D3719}"/>
          </ac:spMkLst>
        </pc:spChg>
      </pc:sldChg>
      <pc:sldChg chg="modSp mod modNotesTx">
        <pc:chgData name="Ewa Kazimierska" userId="8edb7084-dccb-4d8f-9cfb-38098ea1d667" providerId="ADAL" clId="{51857E84-93EE-449F-AC2D-0F287B095A5C}" dt="2025-11-23T22:39:18.411" v="31" actId="6549"/>
        <pc:sldMkLst>
          <pc:docMk/>
          <pc:sldMk cId="3863039492" sldId="354"/>
        </pc:sldMkLst>
        <pc:spChg chg="mod">
          <ac:chgData name="Ewa Kazimierska" userId="8edb7084-dccb-4d8f-9cfb-38098ea1d667" providerId="ADAL" clId="{51857E84-93EE-449F-AC2D-0F287B095A5C}" dt="2025-11-23T22:39:08.079" v="30" actId="27636"/>
          <ac:spMkLst>
            <pc:docMk/>
            <pc:sldMk cId="3863039492" sldId="354"/>
            <ac:spMk id="3" creationId="{E913BA00-2A3B-4D86-AFE7-31933393B48B}"/>
          </ac:spMkLst>
        </pc:spChg>
      </pc:sldChg>
      <pc:sldChg chg="modNotesTx">
        <pc:chgData name="Ewa Kazimierska" userId="8edb7084-dccb-4d8f-9cfb-38098ea1d667" providerId="ADAL" clId="{51857E84-93EE-449F-AC2D-0F287B095A5C}" dt="2025-11-23T22:39:45.533" v="32" actId="6549"/>
        <pc:sldMkLst>
          <pc:docMk/>
          <pc:sldMk cId="2534582170" sldId="355"/>
        </pc:sldMkLst>
      </pc:sldChg>
      <pc:sldChg chg="modNotesTx">
        <pc:chgData name="Ewa Kazimierska" userId="8edb7084-dccb-4d8f-9cfb-38098ea1d667" providerId="ADAL" clId="{51857E84-93EE-449F-AC2D-0F287B095A5C}" dt="2025-11-23T22:39:58.002" v="33" actId="6549"/>
        <pc:sldMkLst>
          <pc:docMk/>
          <pc:sldMk cId="775177511" sldId="356"/>
        </pc:sldMkLst>
      </pc:sldChg>
      <pc:sldChg chg="modNotesTx">
        <pc:chgData name="Ewa Kazimierska" userId="8edb7084-dccb-4d8f-9cfb-38098ea1d667" providerId="ADAL" clId="{51857E84-93EE-449F-AC2D-0F287B095A5C}" dt="2025-11-23T22:40:39.217" v="34" actId="6549"/>
        <pc:sldMkLst>
          <pc:docMk/>
          <pc:sldMk cId="722135450" sldId="358"/>
        </pc:sldMkLst>
      </pc:sldChg>
      <pc:sldChg chg="modSp mod modNotesTx">
        <pc:chgData name="Ewa Kazimierska" userId="8edb7084-dccb-4d8f-9cfb-38098ea1d667" providerId="ADAL" clId="{51857E84-93EE-449F-AC2D-0F287B095A5C}" dt="2025-11-23T22:41:27.619" v="39" actId="6549"/>
        <pc:sldMkLst>
          <pc:docMk/>
          <pc:sldMk cId="3877383688" sldId="359"/>
        </pc:sldMkLst>
        <pc:spChg chg="mod">
          <ac:chgData name="Ewa Kazimierska" userId="8edb7084-dccb-4d8f-9cfb-38098ea1d667" providerId="ADAL" clId="{51857E84-93EE-449F-AC2D-0F287B095A5C}" dt="2025-11-23T22:41:04.035" v="35" actId="404"/>
          <ac:spMkLst>
            <pc:docMk/>
            <pc:sldMk cId="3877383688" sldId="359"/>
            <ac:spMk id="3" creationId="{F0F03E8C-B073-4574-AC08-DCC51CDE7B73}"/>
          </ac:spMkLst>
        </pc:spChg>
        <pc:spChg chg="mod">
          <ac:chgData name="Ewa Kazimierska" userId="8edb7084-dccb-4d8f-9cfb-38098ea1d667" providerId="ADAL" clId="{51857E84-93EE-449F-AC2D-0F287B095A5C}" dt="2025-11-23T22:41:16.651" v="38" actId="1076"/>
          <ac:spMkLst>
            <pc:docMk/>
            <pc:sldMk cId="3877383688" sldId="359"/>
            <ac:spMk id="6" creationId="{A8529880-A3B3-43F0-BB1D-B550964A6EDC}"/>
          </ac:spMkLst>
        </pc:spChg>
        <pc:picChg chg="mod">
          <ac:chgData name="Ewa Kazimierska" userId="8edb7084-dccb-4d8f-9cfb-38098ea1d667" providerId="ADAL" clId="{51857E84-93EE-449F-AC2D-0F287B095A5C}" dt="2025-11-23T22:41:10.135" v="36" actId="1076"/>
          <ac:picMkLst>
            <pc:docMk/>
            <pc:sldMk cId="3877383688" sldId="359"/>
            <ac:picMk id="4" creationId="{62B4B2FF-178A-44C5-9A7E-5D8D1FEDBFA8}"/>
          </ac:picMkLst>
        </pc:picChg>
      </pc:sldChg>
      <pc:sldChg chg="modNotesTx">
        <pc:chgData name="Ewa Kazimierska" userId="8edb7084-dccb-4d8f-9cfb-38098ea1d667" providerId="ADAL" clId="{51857E84-93EE-449F-AC2D-0F287B095A5C}" dt="2025-11-23T22:41:34.679" v="40" actId="6549"/>
        <pc:sldMkLst>
          <pc:docMk/>
          <pc:sldMk cId="1059011929" sldId="360"/>
        </pc:sldMkLst>
      </pc:sldChg>
      <pc:sldChg chg="del">
        <pc:chgData name="Ewa Kazimierska" userId="8edb7084-dccb-4d8f-9cfb-38098ea1d667" providerId="ADAL" clId="{51857E84-93EE-449F-AC2D-0F287B095A5C}" dt="2025-11-23T22:42:36.976" v="43" actId="47"/>
        <pc:sldMkLst>
          <pc:docMk/>
          <pc:sldMk cId="958065588" sldId="361"/>
        </pc:sldMkLst>
      </pc:sldChg>
      <pc:sldChg chg="modSp mod modNotesTx">
        <pc:chgData name="Ewa Kazimierska" userId="8edb7084-dccb-4d8f-9cfb-38098ea1d667" providerId="ADAL" clId="{51857E84-93EE-449F-AC2D-0F287B095A5C}" dt="2025-11-23T22:43:03.960" v="47" actId="6549"/>
        <pc:sldMkLst>
          <pc:docMk/>
          <pc:sldMk cId="3646329961" sldId="362"/>
        </pc:sldMkLst>
        <pc:spChg chg="mod">
          <ac:chgData name="Ewa Kazimierska" userId="8edb7084-dccb-4d8f-9cfb-38098ea1d667" providerId="ADAL" clId="{51857E84-93EE-449F-AC2D-0F287B095A5C}" dt="2025-11-23T22:42:53.473" v="46" actId="403"/>
          <ac:spMkLst>
            <pc:docMk/>
            <pc:sldMk cId="3646329961" sldId="362"/>
            <ac:spMk id="3" creationId="{39083205-E109-4723-90D4-C47A742FBCBE}"/>
          </ac:spMkLst>
        </pc:spChg>
      </pc:sldChg>
      <pc:sldChg chg="modNotesTx">
        <pc:chgData name="Ewa Kazimierska" userId="8edb7084-dccb-4d8f-9cfb-38098ea1d667" providerId="ADAL" clId="{51857E84-93EE-449F-AC2D-0F287B095A5C}" dt="2025-11-23T22:41:59.477" v="42" actId="6549"/>
        <pc:sldMkLst>
          <pc:docMk/>
          <pc:sldMk cId="2945542914" sldId="363"/>
        </pc:sldMkLst>
      </pc:sldChg>
      <pc:sldChg chg="modSp mod">
        <pc:chgData name="Ewa Kazimierska" userId="8edb7084-dccb-4d8f-9cfb-38098ea1d667" providerId="ADAL" clId="{51857E84-93EE-449F-AC2D-0F287B095A5C}" dt="2025-11-23T22:43:43.685" v="49" actId="20577"/>
        <pc:sldMkLst>
          <pc:docMk/>
          <pc:sldMk cId="855932310" sldId="364"/>
        </pc:sldMkLst>
        <pc:spChg chg="mod">
          <ac:chgData name="Ewa Kazimierska" userId="8edb7084-dccb-4d8f-9cfb-38098ea1d667" providerId="ADAL" clId="{51857E84-93EE-449F-AC2D-0F287B095A5C}" dt="2025-11-23T22:43:43.685" v="49" actId="20577"/>
          <ac:spMkLst>
            <pc:docMk/>
            <pc:sldMk cId="855932310" sldId="364"/>
            <ac:spMk id="3" creationId="{C279DAFE-1ACA-49D4-B3D8-51F42AA28B05}"/>
          </ac:spMkLst>
        </pc:spChg>
      </pc:sldChg>
      <pc:sldChg chg="modSp mod modNotesTx">
        <pc:chgData name="Ewa Kazimierska" userId="8edb7084-dccb-4d8f-9cfb-38098ea1d667" providerId="ADAL" clId="{51857E84-93EE-449F-AC2D-0F287B095A5C}" dt="2025-11-23T22:44:15.320" v="52" actId="6549"/>
        <pc:sldMkLst>
          <pc:docMk/>
          <pc:sldMk cId="4079499596" sldId="366"/>
        </pc:sldMkLst>
        <pc:spChg chg="mod">
          <ac:chgData name="Ewa Kazimierska" userId="8edb7084-dccb-4d8f-9cfb-38098ea1d667" providerId="ADAL" clId="{51857E84-93EE-449F-AC2D-0F287B095A5C}" dt="2025-11-23T22:44:03.834" v="51" actId="20577"/>
          <ac:spMkLst>
            <pc:docMk/>
            <pc:sldMk cId="4079499596" sldId="366"/>
            <ac:spMk id="3" creationId="{2B2C737C-15FA-4D50-B0E1-D6B823548370}"/>
          </ac:spMkLst>
        </pc:spChg>
      </pc:sldChg>
      <pc:sldChg chg="modSp mod modNotesTx">
        <pc:chgData name="Ewa Kazimierska" userId="8edb7084-dccb-4d8f-9cfb-38098ea1d667" providerId="ADAL" clId="{51857E84-93EE-449F-AC2D-0F287B095A5C}" dt="2025-11-23T22:44:34.747" v="59" actId="6549"/>
        <pc:sldMkLst>
          <pc:docMk/>
          <pc:sldMk cId="1456166100" sldId="368"/>
        </pc:sldMkLst>
        <pc:spChg chg="mod">
          <ac:chgData name="Ewa Kazimierska" userId="8edb7084-dccb-4d8f-9cfb-38098ea1d667" providerId="ADAL" clId="{51857E84-93EE-449F-AC2D-0F287B095A5C}" dt="2025-11-23T22:44:28.097" v="58" actId="20577"/>
          <ac:spMkLst>
            <pc:docMk/>
            <pc:sldMk cId="1456166100" sldId="368"/>
            <ac:spMk id="3" creationId="{C73CEABA-5FBD-4581-A5DA-AB5B0EBEC98E}"/>
          </ac:spMkLst>
        </pc:spChg>
      </pc:sldChg>
      <pc:sldChg chg="modNotesTx">
        <pc:chgData name="Ewa Kazimierska" userId="8edb7084-dccb-4d8f-9cfb-38098ea1d667" providerId="ADAL" clId="{51857E84-93EE-449F-AC2D-0F287B095A5C}" dt="2025-11-23T22:44:44.485" v="60" actId="6549"/>
        <pc:sldMkLst>
          <pc:docMk/>
          <pc:sldMk cId="1803879931" sldId="369"/>
        </pc:sldMkLst>
      </pc:sldChg>
      <pc:sldChg chg="modNotesTx">
        <pc:chgData name="Ewa Kazimierska" userId="8edb7084-dccb-4d8f-9cfb-38098ea1d667" providerId="ADAL" clId="{51857E84-93EE-449F-AC2D-0F287B095A5C}" dt="2025-11-23T22:44:55.947" v="61" actId="6549"/>
        <pc:sldMkLst>
          <pc:docMk/>
          <pc:sldMk cId="4199593225" sldId="370"/>
        </pc:sldMkLst>
      </pc:sldChg>
      <pc:sldChg chg="modNotesTx">
        <pc:chgData name="Ewa Kazimierska" userId="8edb7084-dccb-4d8f-9cfb-38098ea1d667" providerId="ADAL" clId="{51857E84-93EE-449F-AC2D-0F287B095A5C}" dt="2025-11-23T22:45:14.611" v="62" actId="6549"/>
        <pc:sldMkLst>
          <pc:docMk/>
          <pc:sldMk cId="1332354953" sldId="371"/>
        </pc:sldMkLst>
      </pc:sldChg>
      <pc:sldChg chg="modNotesTx">
        <pc:chgData name="Ewa Kazimierska" userId="8edb7084-dccb-4d8f-9cfb-38098ea1d667" providerId="ADAL" clId="{51857E84-93EE-449F-AC2D-0F287B095A5C}" dt="2025-11-23T22:45:24.151" v="63" actId="6549"/>
        <pc:sldMkLst>
          <pc:docMk/>
          <pc:sldMk cId="1183330249" sldId="372"/>
        </pc:sldMkLst>
      </pc:sldChg>
      <pc:sldChg chg="modNotesTx">
        <pc:chgData name="Ewa Kazimierska" userId="8edb7084-dccb-4d8f-9cfb-38098ea1d667" providerId="ADAL" clId="{51857E84-93EE-449F-AC2D-0F287B095A5C}" dt="2025-11-23T22:46:15.814" v="66" actId="6549"/>
        <pc:sldMkLst>
          <pc:docMk/>
          <pc:sldMk cId="236864510" sldId="374"/>
        </pc:sldMkLst>
      </pc:sldChg>
      <pc:sldChg chg="modNotesTx">
        <pc:chgData name="Ewa Kazimierska" userId="8edb7084-dccb-4d8f-9cfb-38098ea1d667" providerId="ADAL" clId="{51857E84-93EE-449F-AC2D-0F287B095A5C}" dt="2025-11-23T22:46:22.387" v="67" actId="6549"/>
        <pc:sldMkLst>
          <pc:docMk/>
          <pc:sldMk cId="1480119635" sldId="375"/>
        </pc:sldMkLst>
      </pc:sldChg>
      <pc:sldChg chg="modNotesTx">
        <pc:chgData name="Ewa Kazimierska" userId="8edb7084-dccb-4d8f-9cfb-38098ea1d667" providerId="ADAL" clId="{51857E84-93EE-449F-AC2D-0F287B095A5C}" dt="2025-11-23T22:46:28.742" v="68" actId="6549"/>
        <pc:sldMkLst>
          <pc:docMk/>
          <pc:sldMk cId="4016876069" sldId="376"/>
        </pc:sldMkLst>
      </pc:sldChg>
      <pc:sldChg chg="modNotesTx">
        <pc:chgData name="Ewa Kazimierska" userId="8edb7084-dccb-4d8f-9cfb-38098ea1d667" providerId="ADAL" clId="{51857E84-93EE-449F-AC2D-0F287B095A5C}" dt="2025-11-23T22:46:35.715" v="69" actId="6549"/>
        <pc:sldMkLst>
          <pc:docMk/>
          <pc:sldMk cId="974524668" sldId="377"/>
        </pc:sldMkLst>
      </pc:sldChg>
      <pc:sldChg chg="del">
        <pc:chgData name="Ewa Kazimierska" userId="8edb7084-dccb-4d8f-9cfb-38098ea1d667" providerId="ADAL" clId="{51857E84-93EE-449F-AC2D-0F287B095A5C}" dt="2025-11-23T22:46:43.513" v="70" actId="47"/>
        <pc:sldMkLst>
          <pc:docMk/>
          <pc:sldMk cId="3963173189" sldId="381"/>
        </pc:sldMkLst>
      </pc:sldChg>
      <pc:sldChg chg="modSp del mod modNotesTx">
        <pc:chgData name="Ewa Kazimierska" userId="8edb7084-dccb-4d8f-9cfb-38098ea1d667" providerId="ADAL" clId="{51857E84-93EE-449F-AC2D-0F287B095A5C}" dt="2025-11-23T22:38:34.536" v="26" actId="47"/>
        <pc:sldMkLst>
          <pc:docMk/>
          <pc:sldMk cId="1331373947" sldId="383"/>
        </pc:sldMkLst>
        <pc:spChg chg="mod">
          <ac:chgData name="Ewa Kazimierska" userId="8edb7084-dccb-4d8f-9cfb-38098ea1d667" providerId="ADAL" clId="{51857E84-93EE-449F-AC2D-0F287B095A5C}" dt="2025-11-23T22:36:22.200" v="14" actId="20577"/>
          <ac:spMkLst>
            <pc:docMk/>
            <pc:sldMk cId="1331373947" sldId="383"/>
            <ac:spMk id="3" creationId="{E42D0439-9E94-45D7-ABD2-01E5D305A82B}"/>
          </ac:spMkLst>
        </pc:spChg>
      </pc:sldChg>
      <pc:sldChg chg="del">
        <pc:chgData name="Ewa Kazimierska" userId="8edb7084-dccb-4d8f-9cfb-38098ea1d667" providerId="ADAL" clId="{51857E84-93EE-449F-AC2D-0F287B095A5C}" dt="2025-11-23T22:46:54.381" v="71" actId="47"/>
        <pc:sldMkLst>
          <pc:docMk/>
          <pc:sldMk cId="1250149587" sldId="384"/>
        </pc:sldMkLst>
      </pc:sldChg>
      <pc:sldChg chg="modSp add del mod modNotesTx">
        <pc:chgData name="Ewa Kazimierska" userId="8edb7084-dccb-4d8f-9cfb-38098ea1d667" providerId="ADAL" clId="{51857E84-93EE-449F-AC2D-0F287B095A5C}" dt="2025-11-23T22:48:55.375" v="107" actId="6549"/>
        <pc:sldMkLst>
          <pc:docMk/>
          <pc:sldMk cId="2760373533" sldId="385"/>
        </pc:sldMkLst>
        <pc:spChg chg="mod">
          <ac:chgData name="Ewa Kazimierska" userId="8edb7084-dccb-4d8f-9cfb-38098ea1d667" providerId="ADAL" clId="{51857E84-93EE-449F-AC2D-0F287B095A5C}" dt="2025-11-23T22:48:36.201" v="103" actId="14100"/>
          <ac:spMkLst>
            <pc:docMk/>
            <pc:sldMk cId="2760373533" sldId="385"/>
            <ac:spMk id="2" creationId="{4EC40CAA-B35A-4EF3-8E9D-B25F30F561FF}"/>
          </ac:spMkLst>
        </pc:spChg>
        <pc:spChg chg="mod">
          <ac:chgData name="Ewa Kazimierska" userId="8edb7084-dccb-4d8f-9cfb-38098ea1d667" providerId="ADAL" clId="{51857E84-93EE-449F-AC2D-0F287B095A5C}" dt="2025-11-23T22:48:48.374" v="106" actId="20577"/>
          <ac:spMkLst>
            <pc:docMk/>
            <pc:sldMk cId="2760373533" sldId="385"/>
            <ac:spMk id="3" creationId="{E45AE47B-D88E-4B56-BF06-3D743B5B7A22}"/>
          </ac:spMkLst>
        </pc:spChg>
      </pc:sldChg>
      <pc:sldChg chg="modSp mod modNotesTx">
        <pc:chgData name="Ewa Kazimierska" userId="8edb7084-dccb-4d8f-9cfb-38098ea1d667" providerId="ADAL" clId="{51857E84-93EE-449F-AC2D-0F287B095A5C}" dt="2025-11-23T22:49:39.770" v="121" actId="6549"/>
        <pc:sldMkLst>
          <pc:docMk/>
          <pc:sldMk cId="3567384103" sldId="387"/>
        </pc:sldMkLst>
        <pc:spChg chg="mod">
          <ac:chgData name="Ewa Kazimierska" userId="8edb7084-dccb-4d8f-9cfb-38098ea1d667" providerId="ADAL" clId="{51857E84-93EE-449F-AC2D-0F287B095A5C}" dt="2025-11-23T22:49:21.701" v="120" actId="15"/>
          <ac:spMkLst>
            <pc:docMk/>
            <pc:sldMk cId="3567384103" sldId="387"/>
            <ac:spMk id="3" creationId="{737EC983-D660-4BC6-941B-87BBB6AE56FF}"/>
          </ac:spMkLst>
        </pc:spChg>
      </pc:sldChg>
      <pc:sldChg chg="del">
        <pc:chgData name="Ewa Kazimierska" userId="8edb7084-dccb-4d8f-9cfb-38098ea1d667" providerId="ADAL" clId="{51857E84-93EE-449F-AC2D-0F287B095A5C}" dt="2025-11-23T22:49:46.213" v="122" actId="47"/>
        <pc:sldMkLst>
          <pc:docMk/>
          <pc:sldMk cId="2045412088" sldId="388"/>
        </pc:sldMkLst>
      </pc:sldChg>
      <pc:sldChg chg="modSp del mod modNotesTx">
        <pc:chgData name="Ewa Kazimierska" userId="8edb7084-dccb-4d8f-9cfb-38098ea1d667" providerId="ADAL" clId="{51857E84-93EE-449F-AC2D-0F287B095A5C}" dt="2025-11-23T22:50:47.509" v="138" actId="47"/>
        <pc:sldMkLst>
          <pc:docMk/>
          <pc:sldMk cId="669562749" sldId="389"/>
        </pc:sldMkLst>
        <pc:spChg chg="mod">
          <ac:chgData name="Ewa Kazimierska" userId="8edb7084-dccb-4d8f-9cfb-38098ea1d667" providerId="ADAL" clId="{51857E84-93EE-449F-AC2D-0F287B095A5C}" dt="2025-11-23T22:50:19.627" v="136" actId="20577"/>
          <ac:spMkLst>
            <pc:docMk/>
            <pc:sldMk cId="669562749" sldId="389"/>
            <ac:spMk id="3" creationId="{9E353703-6654-4B18-8A70-B158BDE10094}"/>
          </ac:spMkLst>
        </pc:spChg>
      </pc:sldChg>
      <pc:sldChg chg="del">
        <pc:chgData name="Ewa Kazimierska" userId="8edb7084-dccb-4d8f-9cfb-38098ea1d667" providerId="ADAL" clId="{51857E84-93EE-449F-AC2D-0F287B095A5C}" dt="2025-11-23T22:51:01.082" v="139" actId="47"/>
        <pc:sldMkLst>
          <pc:docMk/>
          <pc:sldMk cId="4075877801" sldId="391"/>
        </pc:sldMkLst>
      </pc:sldChg>
      <pc:sldChg chg="modSp mod">
        <pc:chgData name="Ewa Kazimierska" userId="8edb7084-dccb-4d8f-9cfb-38098ea1d667" providerId="ADAL" clId="{51857E84-93EE-449F-AC2D-0F287B095A5C}" dt="2025-11-23T22:52:23.943" v="162" actId="20577"/>
        <pc:sldMkLst>
          <pc:docMk/>
          <pc:sldMk cId="3222299797" sldId="393"/>
        </pc:sldMkLst>
        <pc:spChg chg="mod">
          <ac:chgData name="Ewa Kazimierska" userId="8edb7084-dccb-4d8f-9cfb-38098ea1d667" providerId="ADAL" clId="{51857E84-93EE-449F-AC2D-0F287B095A5C}" dt="2025-11-23T22:52:23.943" v="162" actId="20577"/>
          <ac:spMkLst>
            <pc:docMk/>
            <pc:sldMk cId="3222299797" sldId="393"/>
            <ac:spMk id="3" creationId="{7EEF47D9-8704-4607-B498-851659219C0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66B22-991D-4413-8794-DF376814451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6F975-D972-4853-8174-D0C79CF6C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550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71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52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828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Material		Typical Use		Behaviour	Classification</a:t>
            </a:r>
          </a:p>
          <a:p>
            <a:r>
              <a:rPr lang="en-GB" b="1" dirty="0"/>
              <a:t>Nitrocellulose	</a:t>
            </a:r>
            <a:r>
              <a:rPr lang="en-GB" dirty="0"/>
              <a:t>Propellants		Deflagrates	</a:t>
            </a:r>
            <a:r>
              <a:rPr lang="en-GB" b="1" dirty="0"/>
              <a:t>Low explosive</a:t>
            </a:r>
          </a:p>
          <a:p>
            <a:r>
              <a:rPr lang="en-GB" b="1" dirty="0" err="1"/>
              <a:t>Nitroglycerine</a:t>
            </a:r>
            <a:r>
              <a:rPr lang="en-GB" b="1" dirty="0"/>
              <a:t> (pure)	</a:t>
            </a:r>
            <a:r>
              <a:rPr lang="en-GB" dirty="0"/>
              <a:t>Explosive charges	Detonates	</a:t>
            </a:r>
            <a:r>
              <a:rPr lang="en-GB" b="1" dirty="0"/>
              <a:t>High explosive (secondary)?</a:t>
            </a:r>
          </a:p>
          <a:p>
            <a:r>
              <a:rPr lang="en-GB" b="1" dirty="0"/>
              <a:t>NG in propellants	</a:t>
            </a:r>
            <a:r>
              <a:rPr lang="en-GB" dirty="0"/>
              <a:t>Double-base powders	Deflagrates	</a:t>
            </a:r>
            <a:r>
              <a:rPr lang="en-GB" b="1" dirty="0"/>
              <a:t>Low explosive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286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73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75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0630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6923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2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575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022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9060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30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377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319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 Rocket Propellant Grain Cracks (Composite Propellants)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Composite propellants (e.g., AP/HTPB) burn by </a:t>
            </a:r>
            <a:r>
              <a:rPr lang="en-GB" b="1" dirty="0"/>
              <a:t>surface-controlled deflagration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the grain develops </a:t>
            </a:r>
            <a:r>
              <a:rPr lang="en-GB" b="1" dirty="0"/>
              <a:t>cracks</a:t>
            </a:r>
            <a:r>
              <a:rPr lang="en-GB" dirty="0"/>
              <a:t>, the effective surface area increases sharply.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causes </a:t>
            </a:r>
            <a:r>
              <a:rPr lang="en-GB" b="1" dirty="0"/>
              <a:t>local burn-rate spikes</a:t>
            </a:r>
            <a:r>
              <a:rPr lang="en-GB" dirty="0"/>
              <a:t>, increases chamber pressure, and can lead to </a:t>
            </a:r>
            <a:r>
              <a:rPr lang="en-GB" b="1" dirty="0"/>
              <a:t>motor overpressure or catastrophic failure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key real-world example demonstrating the sensitivity of deflagration to geometry and surface condition.</a:t>
            </a:r>
          </a:p>
          <a:p>
            <a:r>
              <a:rPr lang="en-GB" b="1" dirty="0"/>
              <a:t>2. Gun Propellant in a Confined Chamber (Nitrocellulose-Based)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Single-base or double-base gun propellant burns slowly in </a:t>
            </a:r>
            <a:r>
              <a:rPr lang="en-GB" b="1" dirty="0"/>
              <a:t>unconfined conditions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a firearm chamber, </a:t>
            </a:r>
            <a:r>
              <a:rPr lang="en-GB" b="1" dirty="0"/>
              <a:t>confinement raises pressure</a:t>
            </a:r>
            <a:r>
              <a:rPr lang="en-GB" dirty="0"/>
              <a:t>, accelerating the burning rate by </a:t>
            </a:r>
            <a:r>
              <a:rPr lang="en-GB" b="1" dirty="0"/>
              <a:t>orders of magnitude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 from the presentation: burn rate increases from </a:t>
            </a:r>
            <a:r>
              <a:rPr lang="en-GB" b="1" dirty="0"/>
              <a:t>~5 mm/s unconfined to ~400 mm/s when confined</a:t>
            </a:r>
            <a:r>
              <a:rPr lang="en-GB" dirty="0"/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how deflagration can be amplified by pressure feedback while still remaining </a:t>
            </a:r>
            <a:r>
              <a:rPr lang="en-GB" b="1" dirty="0"/>
              <a:t>subsonic</a:t>
            </a:r>
            <a:r>
              <a:rPr lang="en-GB" dirty="0"/>
              <a:t>.</a:t>
            </a:r>
          </a:p>
          <a:p>
            <a:r>
              <a:rPr lang="en-GB" b="1" dirty="0"/>
              <a:t>3. Grenade </a:t>
            </a:r>
            <a:r>
              <a:rPr lang="en-GB" b="1" dirty="0" err="1"/>
              <a:t>Fuze</a:t>
            </a:r>
            <a:r>
              <a:rPr lang="en-GB" b="1" dirty="0"/>
              <a:t> Delay Composition (e.g., Boron/Potassium Nitrate)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Delay compositions in grenades and </a:t>
            </a:r>
            <a:r>
              <a:rPr lang="en-GB" dirty="0" err="1"/>
              <a:t>fuzes</a:t>
            </a:r>
            <a:r>
              <a:rPr lang="en-GB" dirty="0"/>
              <a:t> use </a:t>
            </a:r>
            <a:r>
              <a:rPr lang="en-GB" b="1" dirty="0"/>
              <a:t>deflagration</a:t>
            </a:r>
            <a:r>
              <a:rPr lang="en-GB" dirty="0"/>
              <a:t> to produce a predictable burn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Mixtures such as </a:t>
            </a:r>
            <a:r>
              <a:rPr lang="en-GB" b="1" dirty="0"/>
              <a:t>B/KNO₃</a:t>
            </a:r>
            <a:r>
              <a:rPr lang="en-GB" dirty="0"/>
              <a:t>, Fe/</a:t>
            </a:r>
            <a:r>
              <a:rPr lang="en-GB" dirty="0" err="1"/>
              <a:t>KClO</a:t>
            </a:r>
            <a:r>
              <a:rPr lang="en-GB" dirty="0"/>
              <a:t>₄, or antimony sulphide-containing pyrotechnics burn </a:t>
            </a:r>
            <a:r>
              <a:rPr lang="en-GB" b="1" dirty="0" err="1"/>
              <a:t>subsonically</a:t>
            </a:r>
            <a:r>
              <a:rPr lang="en-GB" b="1" dirty="0"/>
              <a:t> and uniformly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These reactions rely on controlled heat transfer rather than shock, making timing predictable.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a deliberate, engineered use of stable deflagration.</a:t>
            </a:r>
          </a:p>
          <a:p>
            <a:r>
              <a:rPr lang="en-GB" b="1" dirty="0"/>
              <a:t>4. Pyrotechnic Flare Compositions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Typical formulations include </a:t>
            </a:r>
            <a:r>
              <a:rPr lang="en-GB" b="1" dirty="0"/>
              <a:t>magnesium + oxidiser</a:t>
            </a:r>
            <a:r>
              <a:rPr lang="en-GB" dirty="0"/>
              <a:t> (e.g., </a:t>
            </a:r>
            <a:r>
              <a:rPr lang="en-GB" dirty="0" err="1"/>
              <a:t>NaNO</a:t>
            </a:r>
            <a:r>
              <a:rPr lang="en-GB" dirty="0"/>
              <a:t>₃, </a:t>
            </a:r>
            <a:r>
              <a:rPr lang="en-GB" dirty="0" err="1"/>
              <a:t>KClO</a:t>
            </a:r>
            <a:r>
              <a:rPr lang="en-GB" dirty="0"/>
              <a:t>₄).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These mixtures deflagrate to generate </a:t>
            </a:r>
            <a:r>
              <a:rPr lang="en-GB" b="1" dirty="0"/>
              <a:t>intense heat and bright light</a:t>
            </a:r>
            <a:r>
              <a:rPr lang="en-GB" dirty="0"/>
              <a:t> without transitioning to detonation.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reaction relies on </a:t>
            </a:r>
            <a:r>
              <a:rPr lang="en-GB" b="1" dirty="0"/>
              <a:t>thermal conduction</a:t>
            </a:r>
            <a:r>
              <a:rPr lang="en-GB" dirty="0"/>
              <a:t> across the burning surface, not shock waves.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in signal flares, illumination devices, and decoys.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1840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we move on to the most violent reaction regime: </a:t>
            </a:r>
            <a:r>
              <a:rPr lang="en-GB" b="1" dirty="0"/>
              <a:t>detonation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Detonation is fundamentally different from deflagration. Instead of being driven by heat transfer, detonation is driven by a </a:t>
            </a:r>
            <a:r>
              <a:rPr lang="en-GB" b="1" dirty="0"/>
              <a:t>supersonic shock wave</a:t>
            </a:r>
            <a:r>
              <a:rPr lang="en-GB" dirty="0"/>
              <a:t> that compresses and heats the explosive material so intensely that decomposition begins almost instantaneously.</a:t>
            </a:r>
          </a:p>
          <a:p>
            <a:r>
              <a:rPr lang="en-GB" dirty="0"/>
              <a:t>Typical detonation velocities range from </a:t>
            </a:r>
            <a:r>
              <a:rPr lang="en-GB" b="1" dirty="0"/>
              <a:t>1,500 to 9,000 metres per second</a:t>
            </a:r>
            <a:r>
              <a:rPr lang="en-GB" dirty="0"/>
              <a:t>, depending on the explosive. These numbers come directly from the reference material you reviewed. </a:t>
            </a:r>
          </a:p>
          <a:p>
            <a:r>
              <a:rPr lang="en-GB" dirty="0"/>
              <a:t>Unlike deflagration, which burns from the surface inward, detonation is a </a:t>
            </a:r>
            <a:r>
              <a:rPr lang="en-GB" b="1" dirty="0"/>
              <a:t>bulk reaction</a:t>
            </a:r>
            <a:r>
              <a:rPr lang="en-GB" dirty="0"/>
              <a:t>—the shock moves through the entire charge, and material reacts behind it in microseconds.</a:t>
            </a:r>
          </a:p>
          <a:p>
            <a:r>
              <a:rPr lang="en-GB" dirty="0"/>
              <a:t>This is why detonation produces extraordinarily high pressures and brisance, and why high explosives are used for cutting, demolition, and military applications.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5930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5928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643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3391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3950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269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6873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755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0239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1886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84164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7033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6F975-D972-4853-8174-D0C79CF6C37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276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607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43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03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0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799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39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957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85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91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763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428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7992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23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22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342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448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D985-E340-42C3-8036-411B13F8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F1CA0-1286-47A8-AF38-ED05BA295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309BB-AD8C-41DB-80BB-9FB58686B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9DCC7-BD60-4FDA-B8AE-5374CDD457F3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26477-F9B0-4920-B54B-DE8A82E39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D1F40-92CE-4F6E-A51F-85BBE7534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927A2-7A99-42EF-AD5D-521FB511C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616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6A2951E-7D1E-4876-A939-A1B44E3A88F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B4C069-6871-4CB5-8E57-4D62B84A9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00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80293-9570-4D86-82BF-1AF99CF1F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4355" y="919787"/>
            <a:ext cx="9309395" cy="2509213"/>
          </a:xfrm>
        </p:spPr>
        <p:txBody>
          <a:bodyPr/>
          <a:lstStyle/>
          <a:p>
            <a:r>
              <a:rPr lang="en-GB" dirty="0"/>
              <a:t>Chemistry of combustion, deflagration and detonation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348F90-E64D-4507-96D2-65988416185F}"/>
              </a:ext>
            </a:extLst>
          </p:cNvPr>
          <p:cNvSpPr txBox="1"/>
          <p:nvPr/>
        </p:nvSpPr>
        <p:spPr>
          <a:xfrm>
            <a:off x="10785230" y="257907"/>
            <a:ext cx="1235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ACDA6020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D54FB4E-71AB-45F0-8268-3D3E50BF9F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693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205E-F755-42B9-B526-EC2D78BB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066801"/>
          </a:xfrm>
        </p:spPr>
        <p:txBody>
          <a:bodyPr/>
          <a:lstStyle/>
          <a:p>
            <a:r>
              <a:rPr lang="en-GB" dirty="0"/>
              <a:t>Lecture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60B5-339B-4F0F-AE2A-5F62C634CA7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1300291"/>
            <a:ext cx="10363826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Chemical fundamentals</a:t>
            </a:r>
          </a:p>
          <a:p>
            <a:r>
              <a:rPr lang="en-GB" sz="2800" cap="none" dirty="0"/>
              <a:t>Deflagration</a:t>
            </a:r>
          </a:p>
          <a:p>
            <a:r>
              <a:rPr lang="en-GB" sz="2800" cap="none" dirty="0"/>
              <a:t>Detonation</a:t>
            </a:r>
          </a:p>
          <a:p>
            <a:r>
              <a:rPr lang="en-GB" sz="2800" cap="none" dirty="0"/>
              <a:t>Transition, factors and applications</a:t>
            </a:r>
          </a:p>
        </p:txBody>
      </p:sp>
    </p:spTree>
    <p:extLst>
      <p:ext uri="{BB962C8B-B14F-4D97-AF65-F5344CB8AC3E}">
        <p14:creationId xmlns:p14="http://schemas.microsoft.com/office/powerpoint/2010/main" val="830400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A4B62-A7FC-462F-BEAF-DA2C48DA2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150706"/>
          </a:xfrm>
        </p:spPr>
        <p:txBody>
          <a:bodyPr/>
          <a:lstStyle/>
          <a:p>
            <a:r>
              <a:rPr lang="en-GB" dirty="0"/>
              <a:t>Why chemistry matters in energetic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931C8-B691-4B5F-957F-0B1DCF63782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759" y="1349950"/>
            <a:ext cx="10363826" cy="34241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cap="none" dirty="0"/>
              <a:t>Key points:</a:t>
            </a:r>
            <a:endParaRPr lang="en-GB" sz="3200" cap="none" dirty="0"/>
          </a:p>
          <a:p>
            <a:pPr lvl="1"/>
            <a:r>
              <a:rPr lang="en-GB" sz="3000" cap="none" dirty="0"/>
              <a:t>Explosives are high-energy chemical systems.</a:t>
            </a:r>
          </a:p>
          <a:p>
            <a:pPr lvl="1"/>
            <a:r>
              <a:rPr lang="en-GB" sz="3000" cap="none" dirty="0"/>
              <a:t>Decomposition pathways determine sensitivity and performance.</a:t>
            </a:r>
          </a:p>
          <a:p>
            <a:pPr lvl="1"/>
            <a:r>
              <a:rPr lang="en-GB" sz="3000" cap="none" dirty="0"/>
              <a:t>Reaction rate (not only energy) defines deflagration vs detonation.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090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871F57F-D031-428E-AF58-7D8022A3E64F}"/>
              </a:ext>
            </a:extLst>
          </p:cNvPr>
          <p:cNvSpPr txBox="1"/>
          <p:nvPr/>
        </p:nvSpPr>
        <p:spPr>
          <a:xfrm>
            <a:off x="834381" y="869217"/>
            <a:ext cx="10091528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Explosives are materials that store large amounts of chemical potential energy, which can be released extremely rapidly when subjected to certain conditions (such as heat, shock, or friction).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Explosives release energy as: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blast (kinetic energy)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heat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light</a:t>
            </a:r>
          </a:p>
          <a:p>
            <a:pPr lvl="1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They undergo rapid, self-contained exothermic decomposition without needing atmospheric oxygen.</a:t>
            </a:r>
          </a:p>
          <a:p>
            <a:endParaRPr lang="en-GB" sz="2400" dirty="0"/>
          </a:p>
          <a:p>
            <a:endParaRPr lang="en-GB" sz="2400" b="1" dirty="0"/>
          </a:p>
          <a:p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E8F8A-C0AB-4A7C-97EA-681D7332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5574"/>
          </a:xfrm>
        </p:spPr>
        <p:txBody>
          <a:bodyPr/>
          <a:lstStyle/>
          <a:p>
            <a:r>
              <a:rPr lang="en-GB" dirty="0"/>
              <a:t>What are explosive materials?</a:t>
            </a:r>
          </a:p>
        </p:txBody>
      </p:sp>
    </p:spTree>
    <p:extLst>
      <p:ext uri="{BB962C8B-B14F-4D97-AF65-F5344CB8AC3E}">
        <p14:creationId xmlns:p14="http://schemas.microsoft.com/office/powerpoint/2010/main" val="3412439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871F57F-D031-428E-AF58-7D8022A3E64F}"/>
              </a:ext>
            </a:extLst>
          </p:cNvPr>
          <p:cNvSpPr txBox="1"/>
          <p:nvPr/>
        </p:nvSpPr>
        <p:spPr>
          <a:xfrm>
            <a:off x="834380" y="869217"/>
            <a:ext cx="1081835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Energy release modes:</a:t>
            </a:r>
          </a:p>
          <a:p>
            <a:pPr lvl="1">
              <a:lnSpc>
                <a:spcPct val="200000"/>
              </a:lnSpc>
            </a:pPr>
            <a:r>
              <a:rPr lang="en-GB" sz="2400" dirty="0"/>
              <a:t>– Combustion (slow)</a:t>
            </a:r>
          </a:p>
          <a:p>
            <a:pPr lvl="1">
              <a:lnSpc>
                <a:spcPct val="200000"/>
              </a:lnSpc>
            </a:pPr>
            <a:r>
              <a:rPr lang="en-GB" sz="2400" dirty="0"/>
              <a:t>– Deflagration (subsonic)</a:t>
            </a:r>
          </a:p>
          <a:p>
            <a:pPr lvl="1">
              <a:lnSpc>
                <a:spcPct val="200000"/>
              </a:lnSpc>
            </a:pPr>
            <a:r>
              <a:rPr lang="en-GB" sz="2400" dirty="0"/>
              <a:t>– Detonation (supersonic)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This intense energy release causes fragmentation and significant mechanical force</a:t>
            </a:r>
          </a:p>
          <a:p>
            <a:endParaRPr lang="en-GB" sz="2400" dirty="0"/>
          </a:p>
          <a:p>
            <a:endParaRPr lang="en-GB" sz="2400" b="1" dirty="0"/>
          </a:p>
          <a:p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E8F8A-C0AB-4A7C-97EA-681D7332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5574"/>
          </a:xfrm>
        </p:spPr>
        <p:txBody>
          <a:bodyPr/>
          <a:lstStyle/>
          <a:p>
            <a:r>
              <a:rPr lang="en-GB" dirty="0"/>
              <a:t>Modes of energy release</a:t>
            </a:r>
          </a:p>
        </p:txBody>
      </p:sp>
    </p:spTree>
    <p:extLst>
      <p:ext uri="{BB962C8B-B14F-4D97-AF65-F5344CB8AC3E}">
        <p14:creationId xmlns:p14="http://schemas.microsoft.com/office/powerpoint/2010/main" val="110787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575" y="0"/>
            <a:ext cx="10364451" cy="1134737"/>
          </a:xfrm>
        </p:spPr>
        <p:txBody>
          <a:bodyPr/>
          <a:lstStyle/>
          <a:p>
            <a:r>
              <a:rPr dirty="0"/>
              <a:t>Combustion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0878"/>
            <a:ext cx="6247054" cy="5738883"/>
          </a:xfrm>
        </p:spPr>
        <p:txBody>
          <a:bodyPr>
            <a:normAutofit/>
          </a:bodyPr>
          <a:lstStyle/>
          <a:p>
            <a:r>
              <a:rPr lang="en-GB" cap="none" dirty="0"/>
              <a:t>A chemical reaction between a substance and oxygen that occurs at subsonic speeds.</a:t>
            </a:r>
          </a:p>
          <a:p>
            <a:r>
              <a:rPr lang="en-GB" cap="none" dirty="0"/>
              <a:t>Relatively slow reaction compared to deflagration and detonation, highly exothermic, accompanied by a flame.</a:t>
            </a:r>
          </a:p>
          <a:p>
            <a:r>
              <a:rPr lang="en-GB" cap="none" dirty="0"/>
              <a:t>The energy release is controlled and sustained, such as in a fire or engine combustion.</a:t>
            </a:r>
          </a:p>
          <a:p>
            <a:r>
              <a:rPr lang="en-GB" cap="none" dirty="0"/>
              <a:t>Combustion involves multiple steps.</a:t>
            </a:r>
          </a:p>
          <a:p>
            <a:pPr lvl="1"/>
            <a:r>
              <a:rPr lang="en-GB" cap="none" dirty="0"/>
              <a:t>Low temperature: slow oxidation without flame.</a:t>
            </a:r>
          </a:p>
          <a:p>
            <a:pPr lvl="1"/>
            <a:r>
              <a:rPr lang="en-GB" cap="none" dirty="0"/>
              <a:t>High temperature: faster oxidation with visible flame above ignition point.</a:t>
            </a:r>
          </a:p>
        </p:txBody>
      </p:sp>
      <p:pic>
        <p:nvPicPr>
          <p:cNvPr id="14338" name="Picture 2" descr="Combustion - Wikipedia">
            <a:extLst>
              <a:ext uri="{FF2B5EF4-FFF2-40B4-BE49-F238E27FC236}">
                <a16:creationId xmlns:a16="http://schemas.microsoft.com/office/drawing/2014/main" id="{83235CCC-F703-4597-9A05-5274A8558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23" y="1225061"/>
            <a:ext cx="5602023" cy="372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E844884-1325-47BB-99BF-7292F8888040}"/>
              </a:ext>
            </a:extLst>
          </p:cNvPr>
          <p:cNvSpPr txBox="1">
            <a:spLocks/>
          </p:cNvSpPr>
          <p:nvPr/>
        </p:nvSpPr>
        <p:spPr>
          <a:xfrm>
            <a:off x="1064829" y="5807122"/>
            <a:ext cx="10364450" cy="1805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cap="none" dirty="0"/>
              <a:t>example: igniting a matchstick (friction → heat → ignition → sustained combustion)</a:t>
            </a:r>
          </a:p>
        </p:txBody>
      </p:sp>
    </p:spTree>
    <p:extLst>
      <p:ext uri="{BB962C8B-B14F-4D97-AF65-F5344CB8AC3E}">
        <p14:creationId xmlns:p14="http://schemas.microsoft.com/office/powerpoint/2010/main" val="2906336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112704"/>
          </a:xfrm>
        </p:spPr>
        <p:txBody>
          <a:bodyPr>
            <a:normAutofit/>
          </a:bodyPr>
          <a:lstStyle/>
          <a:p>
            <a:r>
              <a:rPr dirty="0"/>
              <a:t>Combustion of Explosives and Propellants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945" y="1466340"/>
            <a:ext cx="10364452" cy="342410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cap="none" dirty="0"/>
              <a:t>Self-sustaining, exothermic, rapid oxidation reaction that generates large volumes of hot gases without atmospheric oxygen.</a:t>
            </a:r>
          </a:p>
          <a:p>
            <a:pPr>
              <a:lnSpc>
                <a:spcPct val="150000"/>
              </a:lnSpc>
            </a:pPr>
            <a:r>
              <a:rPr lang="en-GB" sz="2400" cap="none" dirty="0"/>
              <a:t>Contains oxidiser and fuel (e.g. propellants and explosives).</a:t>
            </a:r>
          </a:p>
          <a:p>
            <a:pPr lvl="1">
              <a:lnSpc>
                <a:spcPct val="150000"/>
              </a:lnSpc>
            </a:pPr>
            <a:r>
              <a:rPr lang="en-GB" sz="2200" cap="none" dirty="0"/>
              <a:t>propellants: typically burn via deflagration (subsonic).</a:t>
            </a:r>
          </a:p>
          <a:p>
            <a:pPr lvl="1">
              <a:lnSpc>
                <a:spcPct val="150000"/>
              </a:lnSpc>
            </a:pPr>
            <a:r>
              <a:rPr lang="en-GB" sz="2200" cap="none" dirty="0"/>
              <a:t>explosives: burn via deflagration or detonation (supersonic).</a:t>
            </a:r>
          </a:p>
          <a:p>
            <a:pPr lvl="1">
              <a:lnSpc>
                <a:spcPct val="150000"/>
              </a:lnSpc>
            </a:pPr>
            <a:r>
              <a:rPr lang="en-GB" sz="2200" cap="none" dirty="0"/>
              <a:t>interchangeability: some propellants function as explosives and vice versa.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924468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8180D56-3FFD-4B04-9E7A-EC6B3ADE4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116" y="0"/>
            <a:ext cx="95038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2FCC29-7FE1-4B1B-9611-0BA89ECC469F}"/>
              </a:ext>
            </a:extLst>
          </p:cNvPr>
          <p:cNvSpPr txBox="1"/>
          <p:nvPr/>
        </p:nvSpPr>
        <p:spPr>
          <a:xfrm>
            <a:off x="2688116" y="5942826"/>
            <a:ext cx="43637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/>
              <a:t>Low Explosives</a:t>
            </a:r>
            <a:r>
              <a:rPr lang="en-GB" sz="1800" dirty="0"/>
              <a:t> burn rapidly (</a:t>
            </a:r>
            <a:r>
              <a:rPr lang="en-GB" sz="1800" b="1" dirty="0">
                <a:solidFill>
                  <a:srgbClr val="FF0000"/>
                </a:solidFill>
              </a:rPr>
              <a:t>deflagrate</a:t>
            </a:r>
            <a:r>
              <a:rPr lang="en-GB" sz="1800" dirty="0"/>
              <a:t>) for controlled energy release; produce large volume of gas and heat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3A612E-7F63-4A06-89BE-9351D5F1815E}"/>
              </a:ext>
            </a:extLst>
          </p:cNvPr>
          <p:cNvSpPr txBox="1"/>
          <p:nvPr/>
        </p:nvSpPr>
        <p:spPr>
          <a:xfrm>
            <a:off x="7934623" y="5879084"/>
            <a:ext cx="43637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/>
              <a:t>High Explosives</a:t>
            </a:r>
            <a:r>
              <a:rPr lang="en-GB" sz="1800" dirty="0"/>
              <a:t> </a:t>
            </a:r>
            <a:r>
              <a:rPr lang="en-GB" sz="1800" b="1" dirty="0">
                <a:solidFill>
                  <a:srgbClr val="FF0000"/>
                </a:solidFill>
              </a:rPr>
              <a:t>detonate</a:t>
            </a:r>
            <a:r>
              <a:rPr lang="en-GB" sz="1800" dirty="0"/>
              <a:t> with a supersonic shockwave for rapid, powerful energy release; generate extreme pressure and heat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EBBA3-3672-4B85-89A9-DB4A095D2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22"/>
            <a:ext cx="2474584" cy="1596177"/>
          </a:xfrm>
        </p:spPr>
        <p:txBody>
          <a:bodyPr/>
          <a:lstStyle/>
          <a:p>
            <a:r>
              <a:rPr lang="en-GB" dirty="0"/>
              <a:t>Types of explosives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D41810-B855-4900-9149-6DE56330D65E}"/>
              </a:ext>
            </a:extLst>
          </p:cNvPr>
          <p:cNvSpPr txBox="1"/>
          <p:nvPr/>
        </p:nvSpPr>
        <p:spPr>
          <a:xfrm>
            <a:off x="2688116" y="4116773"/>
            <a:ext cx="19524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000" dirty="0"/>
              <a:t>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ingle-base: nitrocellulose; double-base: nitrocellulose and nitroglycerin; rocket propellants (oxidizer + fuels: metal, kerosene, hydrazine)</a:t>
            </a:r>
            <a:endParaRPr lang="en-GB" sz="1000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422372D4-7E18-4806-8196-11BBCDDFB7E3}"/>
              </a:ext>
            </a:extLst>
          </p:cNvPr>
          <p:cNvSpPr/>
          <p:nvPr/>
        </p:nvSpPr>
        <p:spPr>
          <a:xfrm rot="10800000">
            <a:off x="5712362" y="3071137"/>
            <a:ext cx="269856" cy="1866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5436A7-0194-4825-857C-E52669951275}"/>
              </a:ext>
            </a:extLst>
          </p:cNvPr>
          <p:cNvSpPr txBox="1"/>
          <p:nvPr/>
        </p:nvSpPr>
        <p:spPr>
          <a:xfrm>
            <a:off x="5982218" y="4131165"/>
            <a:ext cx="195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000" dirty="0"/>
              <a:t>time-fuses, some delay elements, model rockets igniters</a:t>
            </a:r>
            <a:endParaRPr lang="en-GB" sz="10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74C783B-E8A3-4FAC-8D8E-60CC14FAB3FD}"/>
              </a:ext>
            </a:extLst>
          </p:cNvPr>
          <p:cNvCxnSpPr>
            <a:cxnSpLocks/>
          </p:cNvCxnSpPr>
          <p:nvPr/>
        </p:nvCxnSpPr>
        <p:spPr>
          <a:xfrm>
            <a:off x="9376879" y="3560854"/>
            <a:ext cx="11221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D43CDB8-8C3D-4578-A7F6-BA12F2AAC0EC}"/>
              </a:ext>
            </a:extLst>
          </p:cNvPr>
          <p:cNvSpPr txBox="1"/>
          <p:nvPr/>
        </p:nvSpPr>
        <p:spPr>
          <a:xfrm>
            <a:off x="9525918" y="3330196"/>
            <a:ext cx="7873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initiation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67F7EE4-3229-460D-AAD3-B9CB47783B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56366"/>
            <a:ext cx="2746732" cy="4853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1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600" dirty="0"/>
              <a:t>PRIMARY EXPLOSIVES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Extremely sensitive to stimuli like heat, shock, and friction.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Used to initiate detonation in high explosives.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Used in small quantities in detonators, primers and blasting caps.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Require careful handling and storage due to high sensitivity.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Explode rather than burn.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A63E40-C3D7-4ADC-BEFE-012EA887CC9F}"/>
              </a:ext>
            </a:extLst>
          </p:cNvPr>
          <p:cNvSpPr txBox="1"/>
          <p:nvPr/>
        </p:nvSpPr>
        <p:spPr>
          <a:xfrm>
            <a:off x="7949311" y="5387248"/>
            <a:ext cx="147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Lead </a:t>
            </a:r>
            <a:r>
              <a:rPr lang="en-GB" sz="1400" dirty="0" err="1"/>
              <a:t>azide</a:t>
            </a:r>
            <a:r>
              <a:rPr lang="en-GB" sz="1400" dirty="0"/>
              <a:t>, </a:t>
            </a:r>
          </a:p>
          <a:p>
            <a:r>
              <a:rPr lang="en-GB" sz="1400" dirty="0"/>
              <a:t>Mercury fulminate</a:t>
            </a:r>
          </a:p>
        </p:txBody>
      </p:sp>
      <p:sp>
        <p:nvSpPr>
          <p:cNvPr id="19" name="Rectangle 3">
            <a:extLst>
              <a:ext uri="{FF2B5EF4-FFF2-40B4-BE49-F238E27FC236}">
                <a16:creationId xmlns:a16="http://schemas.microsoft.com/office/drawing/2014/main" id="{7019BE33-AD70-4527-B31E-02E19D8B0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48210"/>
            <a:ext cx="2746732" cy="374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1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SECONDARY EXPLOSIVES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Less sensitive to heat, shock, and friction compared to primary explosives.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Detonate upon exposure to a strong shock wave from a primary explosive.</a:t>
            </a:r>
          </a:p>
          <a:p>
            <a:pPr marL="182563" marR="0" lvl="1" indent="-182563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Safer to handle and transport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1969A02-43BD-465F-A5C1-DD866E5AE788}"/>
              </a:ext>
            </a:extLst>
          </p:cNvPr>
          <p:cNvSpPr txBox="1"/>
          <p:nvPr/>
        </p:nvSpPr>
        <p:spPr>
          <a:xfrm>
            <a:off x="10313313" y="5387248"/>
            <a:ext cx="18902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RDX, HMX, PETN, tetryl </a:t>
            </a:r>
          </a:p>
        </p:txBody>
      </p:sp>
    </p:spTree>
    <p:extLst>
      <p:ext uri="{BB962C8B-B14F-4D97-AF65-F5344CB8AC3E}">
        <p14:creationId xmlns:p14="http://schemas.microsoft.com/office/powerpoint/2010/main" val="49450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A7DBC-B6E4-46D6-9949-E12C5EA0E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160980"/>
          </a:xfrm>
        </p:spPr>
        <p:txBody>
          <a:bodyPr/>
          <a:lstStyle/>
          <a:p>
            <a:r>
              <a:rPr lang="en-GB" dirty="0"/>
              <a:t>Molecular features of energetic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45531-27A8-4FE0-8327-108844BAF2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372" y="1380773"/>
            <a:ext cx="10363826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High enthalpy of formation</a:t>
            </a:r>
          </a:p>
          <a:p>
            <a:r>
              <a:rPr lang="en-GB" sz="2400" cap="none" dirty="0"/>
              <a:t>Internal fuel–oxidiser balance (–NO₂, –ONO₂)</a:t>
            </a:r>
          </a:p>
          <a:p>
            <a:r>
              <a:rPr lang="en-GB" sz="2400" cap="none" dirty="0"/>
              <a:t>Dense molecular packing → higher energy per volume</a:t>
            </a:r>
          </a:p>
          <a:p>
            <a:r>
              <a:rPr lang="en-GB" sz="2400" cap="none" dirty="0"/>
              <a:t>Produce many moles of small, stable gases (N₂, CO₂, H₂O)</a:t>
            </a:r>
          </a:p>
          <a:p>
            <a:r>
              <a:rPr lang="en-GB" sz="2400" cap="none" dirty="0"/>
              <a:t>Examples: TNT, RDX, HMX, PETN, NC/NG propellants, KNO₃, NH₄NO₃</a:t>
            </a:r>
          </a:p>
        </p:txBody>
      </p:sp>
    </p:spTree>
    <p:extLst>
      <p:ext uri="{BB962C8B-B14F-4D97-AF65-F5344CB8AC3E}">
        <p14:creationId xmlns:p14="http://schemas.microsoft.com/office/powerpoint/2010/main" val="2999273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4AB50-45D6-4690-BB3B-275654506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066800"/>
          </a:xfrm>
        </p:spPr>
        <p:txBody>
          <a:bodyPr/>
          <a:lstStyle/>
          <a:p>
            <a:r>
              <a:rPr lang="en-GB" dirty="0"/>
              <a:t>Bond Energies and Trigger Bonds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A39C1-A9A9-46CC-8FE3-11A8D8B8FF7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066801"/>
            <a:ext cx="6830458" cy="5791199"/>
          </a:xfrm>
        </p:spPr>
        <p:txBody>
          <a:bodyPr>
            <a:normAutofit/>
          </a:bodyPr>
          <a:lstStyle/>
          <a:p>
            <a:r>
              <a:rPr lang="en-GB" sz="2600" cap="none" dirty="0"/>
              <a:t>Initial bond rupture at N–NO₂, O–NO₂, N–N</a:t>
            </a:r>
          </a:p>
          <a:p>
            <a:r>
              <a:rPr lang="en-GB" sz="2600" cap="none" dirty="0"/>
              <a:t>Low bond dissociation energy → easier homolytic cleavage</a:t>
            </a:r>
          </a:p>
          <a:p>
            <a:r>
              <a:rPr lang="en-GB" sz="2600" cap="none" dirty="0"/>
              <a:t>Radical formation (·NO₂, ·OH, ·CO)</a:t>
            </a:r>
          </a:p>
          <a:p>
            <a:r>
              <a:rPr lang="en-GB" sz="2600" cap="none" dirty="0"/>
              <a:t>Chain branching → rapid acceleration</a:t>
            </a:r>
          </a:p>
          <a:p>
            <a:r>
              <a:rPr lang="en-GB" sz="2600" cap="none" dirty="0"/>
              <a:t>Initiation mechanisms:</a:t>
            </a:r>
          </a:p>
          <a:p>
            <a:pPr marL="0" indent="0" defTabSz="265113">
              <a:buNone/>
            </a:pPr>
            <a:r>
              <a:rPr lang="en-GB" sz="2600" cap="none" dirty="0"/>
              <a:t>	– thermal heating</a:t>
            </a:r>
          </a:p>
          <a:p>
            <a:pPr marL="0" indent="0" defTabSz="265113">
              <a:buNone/>
            </a:pPr>
            <a:r>
              <a:rPr lang="en-GB" sz="2600" cap="none" dirty="0"/>
              <a:t>	– hot-spots (friction, impact, void collapse)</a:t>
            </a:r>
          </a:p>
          <a:p>
            <a:pPr marL="0" indent="0" defTabSz="265113">
              <a:buNone/>
            </a:pPr>
            <a:r>
              <a:rPr lang="en-GB" sz="2600" cap="none" dirty="0"/>
              <a:t>	– shock compression (adiabatic heating)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6A8FD-E0F8-42C3-9809-BBFD698D371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78976" y="1066800"/>
            <a:ext cx="5395793" cy="5791199"/>
          </a:xfrm>
        </p:spPr>
        <p:txBody>
          <a:bodyPr>
            <a:normAutofit/>
          </a:bodyPr>
          <a:lstStyle/>
          <a:p>
            <a:r>
              <a:rPr lang="en-GB" sz="2400" b="1" cap="none" dirty="0"/>
              <a:t>Trigger bond </a:t>
            </a:r>
            <a:r>
              <a:rPr lang="en-GB" sz="2400" cap="none" dirty="0"/>
              <a:t>breakage – PETN vs TNT</a:t>
            </a:r>
          </a:p>
          <a:p>
            <a:pPr lvl="1"/>
            <a:r>
              <a:rPr lang="en-GB" sz="2000" cap="none" dirty="0"/>
              <a:t>PETN contains weak O–NO₂ bonds, making it more sensitive.</a:t>
            </a:r>
          </a:p>
          <a:p>
            <a:pPr lvl="1"/>
            <a:r>
              <a:rPr lang="en-GB" sz="2000" cap="none" dirty="0"/>
              <a:t>TNT contains a delocalised ring → much more thermally stable.</a:t>
            </a:r>
          </a:p>
          <a:p>
            <a:r>
              <a:rPr lang="en-GB" sz="2400" cap="none" dirty="0"/>
              <a:t>Molecular structure governs sensitivity and decomposition behaviour.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7204FB8-9708-4ABE-807B-A77C55ED6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570" y="4384713"/>
            <a:ext cx="2510698" cy="220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F4A3E2-C76C-4393-A026-60C4217C73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9388" y="4408581"/>
            <a:ext cx="2510698" cy="222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505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ACA70-6CC6-4ECF-A6DA-A08EFBB34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066801"/>
          </a:xfrm>
        </p:spPr>
        <p:txBody>
          <a:bodyPr/>
          <a:lstStyle/>
          <a:p>
            <a:r>
              <a:rPr lang="en-GB" dirty="0"/>
              <a:t>Reaction kinetics and sensitivity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3BA00-2A3B-4D86-AFE7-31933393B48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8922" y="1442417"/>
            <a:ext cx="10363826" cy="5052168"/>
          </a:xfrm>
        </p:spPr>
        <p:txBody>
          <a:bodyPr>
            <a:normAutofit fontScale="92500" lnSpcReduction="10000"/>
          </a:bodyPr>
          <a:lstStyle/>
          <a:p>
            <a:r>
              <a:rPr lang="en-GB" sz="2800" cap="none" dirty="0"/>
              <a:t>Strong temperature dependence (Arrhenius behaviour)</a:t>
            </a:r>
          </a:p>
          <a:p>
            <a:r>
              <a:rPr lang="en-GB" sz="2800" cap="none" dirty="0"/>
              <a:t>Reaction mode depends on rate and propagation mechanism</a:t>
            </a:r>
          </a:p>
          <a:p>
            <a:r>
              <a:rPr lang="en-GB" sz="2800" cap="none" dirty="0"/>
              <a:t>Influenced by:</a:t>
            </a:r>
          </a:p>
          <a:p>
            <a:pPr marL="0" indent="0">
              <a:buNone/>
            </a:pPr>
            <a:r>
              <a:rPr lang="en-GB" sz="2800" cap="none" dirty="0"/>
              <a:t>	– particle size, surface area</a:t>
            </a:r>
          </a:p>
          <a:p>
            <a:pPr marL="0" indent="0">
              <a:buNone/>
            </a:pPr>
            <a:r>
              <a:rPr lang="en-GB" sz="2800" cap="none" dirty="0"/>
              <a:t>	– crystal structure, porosity, defects</a:t>
            </a:r>
          </a:p>
          <a:p>
            <a:pPr marL="0" indent="0">
              <a:buNone/>
            </a:pPr>
            <a:r>
              <a:rPr lang="en-GB" sz="2800" cap="none" dirty="0"/>
              <a:t>	– impurities and inhomogeneity </a:t>
            </a:r>
          </a:p>
          <a:p>
            <a:pPr marL="0" indent="0">
              <a:buNone/>
            </a:pPr>
            <a:r>
              <a:rPr lang="en-GB" sz="2800" cap="none" dirty="0"/>
              <a:t>	– binder and plasticiser effects in propellants</a:t>
            </a:r>
          </a:p>
          <a:p>
            <a:pPr marL="0" indent="0">
              <a:buNone/>
            </a:pPr>
            <a:endParaRPr lang="en-GB" sz="2800" cap="none" dirty="0"/>
          </a:p>
          <a:p>
            <a:r>
              <a:rPr lang="en-GB" sz="2800" cap="none" dirty="0"/>
              <a:t>Determines whether material burns, deflagrates, or detonates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31104C-83AD-4C4D-830D-7E44C5EDD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4782" y="1066801"/>
            <a:ext cx="3914804" cy="107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039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7CE30-AE1D-4052-B3B5-F31C41B8D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1066801"/>
          </a:xfrm>
        </p:spPr>
        <p:txBody>
          <a:bodyPr/>
          <a:lstStyle/>
          <a:p>
            <a:r>
              <a:rPr lang="en-GB" dirty="0"/>
              <a:t>Thermochemistry of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54F37-A23C-45CD-B138-1D27BE4E005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066801"/>
            <a:ext cx="6019801" cy="5791199"/>
          </a:xfrm>
        </p:spPr>
        <p:txBody>
          <a:bodyPr>
            <a:normAutofit/>
          </a:bodyPr>
          <a:lstStyle/>
          <a:p>
            <a:r>
              <a:rPr lang="en-GB" sz="2400" cap="none" dirty="0"/>
              <a:t>Strongly exothermic decomposition</a:t>
            </a:r>
          </a:p>
          <a:p>
            <a:r>
              <a:rPr lang="en-GB" sz="2400" cap="none" dirty="0"/>
              <a:t>Oxygen balance controls product composition</a:t>
            </a:r>
          </a:p>
          <a:p>
            <a:r>
              <a:rPr lang="en-GB" sz="2400" cap="none" dirty="0"/>
              <a:t>Large entropy increase → rapid gas expansion</a:t>
            </a:r>
          </a:p>
          <a:p>
            <a:r>
              <a:rPr lang="en-GB" sz="2400" cap="none" dirty="0"/>
              <a:t>High-pressure products formed: CO, CO₂, H₂O, N₂</a:t>
            </a:r>
          </a:p>
          <a:p>
            <a:r>
              <a:rPr lang="en-GB" sz="2400" cap="none" dirty="0"/>
              <a:t>Oxygen-deficient → soot formation</a:t>
            </a:r>
          </a:p>
          <a:p>
            <a:r>
              <a:rPr lang="en-GB" sz="2400" cap="none" dirty="0"/>
              <a:t>Product equilibrium reached in microseconds during detonation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BBDF5-5BDF-4633-BB7F-3588BFCCE4A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066801"/>
            <a:ext cx="5105400" cy="342410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TNT has a large negative OB, producing soot and CO.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RDX has a more balanced OB → cleaner, hotter detonation.</a:t>
            </a:r>
          </a:p>
          <a:p>
            <a:r>
              <a:rPr lang="en-GB" cap="none" dirty="0"/>
              <a:t>OB influences temperature, brisance, and product gases.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582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CBA25-0743-41A8-AD1A-4535AEF33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1066801"/>
          </a:xfrm>
        </p:spPr>
        <p:txBody>
          <a:bodyPr/>
          <a:lstStyle/>
          <a:p>
            <a:r>
              <a:rPr lang="en-GB" dirty="0"/>
              <a:t>Effect of density and physical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3E38A-0ED8-45F8-BD16-C88B8BEC0B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087" y="1300291"/>
            <a:ext cx="10363826" cy="5144576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cap="none" dirty="0"/>
              <a:t>Higher density → more energy per unit volume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cap="none" dirty="0"/>
              <a:t>Density affects reaction propagation and detonation performance </a:t>
            </a:r>
          </a:p>
          <a:p>
            <a:pPr lvl="1"/>
            <a:r>
              <a:rPr lang="en-GB" sz="2400" i="1" cap="none" dirty="0"/>
              <a:t>Cast RDX (~1.4 g/cm³) detonates more slowly than pressed RDX (~1.74 g/cm³).</a:t>
            </a:r>
          </a:p>
          <a:p>
            <a:pPr lvl="1"/>
            <a:r>
              <a:rPr lang="en-GB" sz="2400" i="1" cap="none" dirty="0"/>
              <a:t>Higher density → more efficient shock transmission → higher VoD.</a:t>
            </a:r>
          </a:p>
          <a:p>
            <a:pPr lvl="1"/>
            <a:r>
              <a:rPr lang="en-GB" sz="2400" i="1" cap="none" dirty="0"/>
              <a:t>Practical takeaway: manufacturing method matters.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cap="none" dirty="0"/>
              <a:t>Heterogeneous vs homogeneous materials show different burn and detonation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cap="none" dirty="0"/>
              <a:t>Physical structure influences heat transfer and hot-spot formation</a:t>
            </a:r>
          </a:p>
          <a:p>
            <a:pPr lvl="1"/>
            <a:r>
              <a:rPr lang="en-GB" sz="2400" i="1" cap="none" dirty="0"/>
              <a:t>Voids, cracks or inclusions act as localised heating points during compression.</a:t>
            </a:r>
          </a:p>
          <a:p>
            <a:pPr lvl="1"/>
            <a:r>
              <a:rPr lang="en-GB" sz="2400" i="1" cap="none" dirty="0"/>
              <a:t>example: aged RDX may crack and develop voids → increased sensitivity.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177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ADD7-8A33-4143-BDB4-BDA706504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169581"/>
          </a:xfrm>
        </p:spPr>
        <p:txBody>
          <a:bodyPr/>
          <a:lstStyle/>
          <a:p>
            <a:r>
              <a:rPr lang="en-GB" dirty="0"/>
              <a:t>WHAT IS DEFLAGRATION?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90198-EB8E-4D39-80C7-719A00A94D4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973136"/>
            <a:ext cx="6004005" cy="5660489"/>
          </a:xfrm>
        </p:spPr>
        <p:txBody>
          <a:bodyPr>
            <a:normAutofit/>
          </a:bodyPr>
          <a:lstStyle/>
          <a:p>
            <a:r>
              <a:rPr lang="en-GB" sz="2400" cap="none" dirty="0"/>
              <a:t>Rapid subsonic combustion process</a:t>
            </a:r>
          </a:p>
          <a:p>
            <a:r>
              <a:rPr lang="en-GB" sz="2400" cap="none" dirty="0"/>
              <a:t>Reaction front propagates by:</a:t>
            </a:r>
          </a:p>
          <a:p>
            <a:pPr marL="457200" lvl="1" indent="0">
              <a:buNone/>
            </a:pPr>
            <a:r>
              <a:rPr lang="en-GB" sz="2200" cap="none" dirty="0"/>
              <a:t>– thermal conduction</a:t>
            </a:r>
          </a:p>
          <a:p>
            <a:pPr marL="457200" lvl="1" indent="0">
              <a:buNone/>
            </a:pPr>
            <a:r>
              <a:rPr lang="en-GB" sz="2200" cap="none" dirty="0"/>
              <a:t>– mass transfer</a:t>
            </a:r>
          </a:p>
          <a:p>
            <a:r>
              <a:rPr lang="en-GB" sz="2400" cap="none" dirty="0"/>
              <a:t>Self-sustaining exothermic decomposition</a:t>
            </a:r>
          </a:p>
          <a:p>
            <a:r>
              <a:rPr lang="en-GB" sz="2400" cap="none" dirty="0"/>
              <a:t>Produces heat + expanding gases; pressure rise increases under confinement</a:t>
            </a:r>
          </a:p>
          <a:p>
            <a:r>
              <a:rPr lang="en-GB" sz="2400" cap="none" dirty="0"/>
              <a:t>Supported examples: propellants, black powder, pyrotechnics</a:t>
            </a:r>
          </a:p>
        </p:txBody>
      </p:sp>
      <p:pic>
        <p:nvPicPr>
          <p:cNvPr id="1026" name="Picture 2" descr="Deflagration - Wikipedia">
            <a:extLst>
              <a:ext uri="{FF2B5EF4-FFF2-40B4-BE49-F238E27FC236}">
                <a16:creationId xmlns:a16="http://schemas.microsoft.com/office/drawing/2014/main" id="{F646F7AB-0CA0-4EA9-B087-2C0CBBE6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140986"/>
            <a:ext cx="6004005" cy="450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135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A23C9-7854-4A84-9A42-532784AD1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265274"/>
          </a:xfrm>
        </p:spPr>
        <p:txBody>
          <a:bodyPr/>
          <a:lstStyle/>
          <a:p>
            <a:r>
              <a:rPr lang="en-GB" dirty="0"/>
              <a:t>Characteristics of deflagration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03E8C-B073-4574-AC08-DCC51CDE7B7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088186"/>
            <a:ext cx="6717323" cy="5532899"/>
          </a:xfrm>
        </p:spPr>
        <p:txBody>
          <a:bodyPr>
            <a:normAutofit/>
          </a:bodyPr>
          <a:lstStyle/>
          <a:p>
            <a:r>
              <a:rPr lang="en-GB" sz="2400" cap="none" dirty="0"/>
              <a:t>Reaction front speed: ~10–335 m/s (slower than sound, 350 m/s)</a:t>
            </a:r>
          </a:p>
          <a:p>
            <a:r>
              <a:rPr lang="en-GB" sz="2400" cap="none" dirty="0"/>
              <a:t>Surface phenomenon: decomposition occurs layer by layer</a:t>
            </a:r>
          </a:p>
          <a:p>
            <a:r>
              <a:rPr lang="en-GB" sz="2400" cap="none" dirty="0"/>
              <a:t>Burning rate increases strongly with pressure</a:t>
            </a:r>
          </a:p>
          <a:p>
            <a:r>
              <a:rPr lang="en-GB" sz="2400" cap="none" dirty="0"/>
              <a:t>Sensitive to confinement → stronger effects, potential DDT</a:t>
            </a:r>
          </a:p>
          <a:p>
            <a:r>
              <a:rPr lang="en-GB" sz="2400" cap="none" dirty="0"/>
              <a:t>Deflagration can be low-order or high-order depending on rate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B4B2FF-178A-44C5-9A7E-5D8D1FEDB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9548" y="2502878"/>
            <a:ext cx="5512452" cy="31007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529880-A3B3-43F0-BB1D-B550964A6EDC}"/>
              </a:ext>
            </a:extLst>
          </p:cNvPr>
          <p:cNvSpPr txBox="1"/>
          <p:nvPr/>
        </p:nvSpPr>
        <p:spPr>
          <a:xfrm>
            <a:off x="7982766" y="6621085"/>
            <a:ext cx="46547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https://www.explosives.net/low-order-deflagration-uxo-disposal/</a:t>
            </a:r>
          </a:p>
        </p:txBody>
      </p:sp>
    </p:spTree>
    <p:extLst>
      <p:ext uri="{BB962C8B-B14F-4D97-AF65-F5344CB8AC3E}">
        <p14:creationId xmlns:p14="http://schemas.microsoft.com/office/powerpoint/2010/main" val="3877383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D06DF-2984-42CD-B57D-9334ACC27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41721"/>
          </a:xfrm>
        </p:spPr>
        <p:txBody>
          <a:bodyPr/>
          <a:lstStyle/>
          <a:p>
            <a:r>
              <a:rPr lang="en-GB" dirty="0"/>
              <a:t>Burning Rate: Pressure 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0181E-7163-494C-B27F-3745EF4EE8B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28714" y="1346366"/>
            <a:ext cx="10363826" cy="5241721"/>
          </a:xfrm>
        </p:spPr>
        <p:txBody>
          <a:bodyPr>
            <a:normAutofit/>
          </a:bodyPr>
          <a:lstStyle/>
          <a:p>
            <a:r>
              <a:rPr lang="en-GB" sz="2800" cap="none" dirty="0"/>
              <a:t>Burning rate equation: </a:t>
            </a:r>
          </a:p>
          <a:p>
            <a:pPr marL="0" indent="0">
              <a:buNone/>
            </a:pPr>
            <a:r>
              <a:rPr lang="en-GB" sz="2800" cap="none" dirty="0"/>
              <a:t>	</a:t>
            </a:r>
            <a:r>
              <a:rPr lang="en-GB" sz="2800" b="1" cap="none" dirty="0"/>
              <a:t>r = </a:t>
            </a:r>
            <a:r>
              <a:rPr lang="el-GR" sz="2800" b="1" cap="none" dirty="0"/>
              <a:t>β</a:t>
            </a:r>
            <a:r>
              <a:rPr lang="en-GB" sz="2800" b="1" cap="none" dirty="0"/>
              <a:t>Pᵅ</a:t>
            </a:r>
          </a:p>
          <a:p>
            <a:pPr marL="0" indent="0">
              <a:buNone/>
            </a:pPr>
            <a:r>
              <a:rPr lang="en-GB" sz="2800" cap="none" dirty="0"/>
              <a:t>	– r = linear burning rate</a:t>
            </a:r>
          </a:p>
          <a:p>
            <a:pPr marL="0" indent="0">
              <a:buNone/>
            </a:pPr>
            <a:r>
              <a:rPr lang="en-GB" sz="2800" cap="none" dirty="0"/>
              <a:t>	– </a:t>
            </a:r>
            <a:r>
              <a:rPr lang="el-GR" sz="2800" cap="none" dirty="0"/>
              <a:t>β = </a:t>
            </a:r>
            <a:r>
              <a:rPr lang="en-GB" sz="2800" cap="none" dirty="0"/>
              <a:t>burning rate coefficient</a:t>
            </a:r>
          </a:p>
          <a:p>
            <a:pPr marL="0" indent="0">
              <a:buNone/>
            </a:pPr>
            <a:r>
              <a:rPr lang="en-GB" sz="2800" cap="none" dirty="0"/>
              <a:t>	– </a:t>
            </a:r>
            <a:r>
              <a:rPr lang="el-GR" sz="2800" cap="none" dirty="0"/>
              <a:t>α = </a:t>
            </a:r>
            <a:r>
              <a:rPr lang="en-GB" sz="2800" cap="none" dirty="0"/>
              <a:t>pressure exponent</a:t>
            </a:r>
          </a:p>
          <a:p>
            <a:r>
              <a:rPr lang="en-GB" sz="2800" cap="none" dirty="0"/>
              <a:t>Typically: </a:t>
            </a:r>
            <a:r>
              <a:rPr lang="el-GR" sz="2800" cap="none" dirty="0"/>
              <a:t>α &lt; 1 </a:t>
            </a:r>
            <a:r>
              <a:rPr lang="en-GB" sz="2800" cap="none" dirty="0"/>
              <a:t>for deflagrating explosives</a:t>
            </a:r>
          </a:p>
          <a:p>
            <a:r>
              <a:rPr lang="en-GB" sz="2800" cap="none" dirty="0"/>
              <a:t>Pressure ↑ → rate ↑ → faster gas generation</a:t>
            </a:r>
          </a:p>
        </p:txBody>
      </p:sp>
    </p:spTree>
    <p:extLst>
      <p:ext uri="{BB962C8B-B14F-4D97-AF65-F5344CB8AC3E}">
        <p14:creationId xmlns:p14="http://schemas.microsoft.com/office/powerpoint/2010/main" val="10590119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87" y="0"/>
            <a:ext cx="12028226" cy="1143000"/>
          </a:xfrm>
        </p:spPr>
        <p:txBody>
          <a:bodyPr/>
          <a:lstStyle/>
          <a:p>
            <a:r>
              <a:rPr dirty="0"/>
              <a:t>Deflagration </a:t>
            </a:r>
            <a:r>
              <a:rPr lang="en-GB" dirty="0"/>
              <a:t>- effect of confinement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87" y="933399"/>
            <a:ext cx="1139588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cap="none" dirty="0"/>
              <a:t>Pressure-dependent burning rate</a:t>
            </a:r>
          </a:p>
          <a:p>
            <a:pPr marL="0" indent="0">
              <a:buNone/>
            </a:pPr>
            <a:r>
              <a:rPr lang="en-GB" sz="2400" cap="none" dirty="0"/>
              <a:t>Example for a typical propellant:</a:t>
            </a:r>
          </a:p>
          <a:p>
            <a:pPr marL="0" indent="0">
              <a:buNone/>
            </a:pPr>
            <a:r>
              <a:rPr lang="en-GB" sz="2400" cap="none" dirty="0"/>
              <a:t>	- Unconfined burning rate: r = 5 mm/s</a:t>
            </a:r>
          </a:p>
          <a:p>
            <a:pPr marL="0" indent="0">
              <a:buNone/>
            </a:pPr>
            <a:r>
              <a:rPr lang="en-GB" sz="2400" cap="none" dirty="0"/>
              <a:t>	- Pressure: 9.869 × 10⁻² N/mm²</a:t>
            </a:r>
          </a:p>
          <a:p>
            <a:pPr marL="0" indent="0">
              <a:buNone/>
            </a:pPr>
            <a:r>
              <a:rPr lang="en-GB" sz="2400" cap="none" dirty="0"/>
              <a:t>	- Burning rate index (α): 0.528</a:t>
            </a:r>
          </a:p>
          <a:p>
            <a:pPr marL="0" indent="0">
              <a:buNone/>
            </a:pPr>
            <a:r>
              <a:rPr lang="en-GB" sz="2400" cap="none" dirty="0"/>
              <a:t>What is the value of burning rate coefficient, β?</a:t>
            </a:r>
          </a:p>
          <a:p>
            <a:r>
              <a:rPr lang="en-GB" sz="2400" cap="none" dirty="0"/>
              <a:t>Using the equation:</a:t>
            </a:r>
          </a:p>
          <a:p>
            <a:pPr marL="0" indent="0">
              <a:buNone/>
            </a:pPr>
            <a:r>
              <a:rPr lang="en-GB" sz="2400" cap="none" dirty="0"/>
              <a:t>		β= r / P</a:t>
            </a:r>
            <a:r>
              <a:rPr lang="en-GB" sz="2400" cap="none" baseline="30000" dirty="0"/>
              <a:t>α</a:t>
            </a:r>
          </a:p>
          <a:p>
            <a:pPr marL="0" indent="0">
              <a:buNone/>
            </a:pPr>
            <a:r>
              <a:rPr lang="en-GB" sz="2400" cap="none" dirty="0"/>
              <a:t>		β = 16.98</a:t>
            </a:r>
          </a:p>
          <a:p>
            <a:pPr marL="0" indent="0">
              <a:buNone/>
            </a:pPr>
            <a:r>
              <a:rPr lang="en-GB" sz="2400" cap="none" dirty="0"/>
              <a:t>Demonstrates strong pressure feedback and ignition risk in enclosed systems</a:t>
            </a:r>
            <a:endParaRPr lang="en-GB" sz="2800" cap="none" dirty="0"/>
          </a:p>
          <a:p>
            <a:pPr marL="0" indent="0">
              <a:buNone/>
            </a:pPr>
            <a:endParaRPr lang="en-GB" sz="2800" cap="none" dirty="0"/>
          </a:p>
          <a:p>
            <a:pPr marL="0" indent="0">
              <a:buNone/>
            </a:pPr>
            <a:endParaRPr lang="en-GB" sz="2800" cap="none" dirty="0"/>
          </a:p>
          <a:p>
            <a:pPr marL="0" indent="0">
              <a:buNone/>
            </a:pPr>
            <a:endParaRPr lang="en-GB" sz="2400" cap="non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4A8B28-DD2B-4347-A0BC-B61BBE99B12B}"/>
              </a:ext>
            </a:extLst>
          </p:cNvPr>
          <p:cNvSpPr txBox="1"/>
          <p:nvPr/>
        </p:nvSpPr>
        <p:spPr>
          <a:xfrm>
            <a:off x="6805115" y="3636075"/>
            <a:ext cx="6103960" cy="1694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cap="none" dirty="0"/>
              <a:t>In a confined state (in gun barrel) :</a:t>
            </a:r>
          </a:p>
          <a:p>
            <a:pPr>
              <a:lnSpc>
                <a:spcPct val="150000"/>
              </a:lnSpc>
            </a:pPr>
            <a:r>
              <a:rPr lang="en-GB" sz="2400" cap="none" dirty="0"/>
              <a:t>  Pressure increases 4000x</a:t>
            </a:r>
          </a:p>
          <a:p>
            <a:pPr>
              <a:lnSpc>
                <a:spcPct val="150000"/>
              </a:lnSpc>
            </a:pPr>
            <a:r>
              <a:rPr lang="en-GB" sz="2400" cap="none" dirty="0"/>
              <a:t>  r = 399 mm/s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5870-A59B-42F2-9650-0A3B312DA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066800"/>
          </a:xfrm>
        </p:spPr>
        <p:txBody>
          <a:bodyPr/>
          <a:lstStyle/>
          <a:p>
            <a:r>
              <a:rPr lang="en-GB" dirty="0"/>
              <a:t>Mass of explosive consumed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E2AC4-BF9D-4E03-907A-E37B61AFC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473958"/>
            <a:ext cx="10364452" cy="5196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cap="none" dirty="0"/>
              <a:t>m = </a:t>
            </a:r>
            <a:r>
              <a:rPr lang="en-GB" sz="2800" b="1" cap="none" dirty="0" err="1"/>
              <a:t>rAρ</a:t>
            </a:r>
            <a:endParaRPr lang="en-GB" sz="2800" b="1" cap="none" dirty="0"/>
          </a:p>
          <a:p>
            <a:pPr marL="0" indent="0">
              <a:buNone/>
            </a:pPr>
            <a:endParaRPr lang="en-GB" sz="2800" cap="none" dirty="0"/>
          </a:p>
          <a:p>
            <a:pPr marL="457200" lvl="1" indent="0">
              <a:buNone/>
            </a:pPr>
            <a:r>
              <a:rPr lang="en-GB" sz="2400" cap="none" dirty="0"/>
              <a:t>– m = mass consumed per time</a:t>
            </a:r>
          </a:p>
          <a:p>
            <a:pPr marL="457200" lvl="1" indent="0">
              <a:buNone/>
            </a:pPr>
            <a:r>
              <a:rPr lang="en-GB" sz="2400" cap="none" dirty="0"/>
              <a:t>– r = burning rate</a:t>
            </a:r>
          </a:p>
          <a:p>
            <a:pPr marL="457200" lvl="1" indent="0">
              <a:buNone/>
            </a:pPr>
            <a:r>
              <a:rPr lang="en-GB" sz="2400" cap="none" dirty="0"/>
              <a:t>– A = burning surface area</a:t>
            </a:r>
          </a:p>
          <a:p>
            <a:pPr marL="457200" lvl="1" indent="0">
              <a:buNone/>
            </a:pPr>
            <a:r>
              <a:rPr lang="en-GB" sz="2400" cap="none" dirty="0"/>
              <a:t>– ρ = density (d)</a:t>
            </a:r>
          </a:p>
          <a:p>
            <a:pPr lvl="1"/>
            <a:endParaRPr lang="en-GB" sz="2400" cap="none" dirty="0"/>
          </a:p>
          <a:p>
            <a:r>
              <a:rPr lang="en-GB" sz="2800" cap="none" dirty="0"/>
              <a:t>Burning rate depends on available surface area, not external oxygen</a:t>
            </a:r>
          </a:p>
        </p:txBody>
      </p:sp>
    </p:spTree>
    <p:extLst>
      <p:ext uri="{BB962C8B-B14F-4D97-AF65-F5344CB8AC3E}">
        <p14:creationId xmlns:p14="http://schemas.microsoft.com/office/powerpoint/2010/main" val="2945542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CF437-ED02-4A17-8187-9FB5480AF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066800"/>
          </a:xfrm>
        </p:spPr>
        <p:txBody>
          <a:bodyPr/>
          <a:lstStyle/>
          <a:p>
            <a:r>
              <a:rPr lang="en-GB" dirty="0"/>
              <a:t>When deflagration becomes dangerous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83205-E109-4723-90D4-C47A742FB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300293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Higher pressure → rapid acceleration of burning</a:t>
            </a:r>
          </a:p>
          <a:p>
            <a:r>
              <a:rPr lang="en-GB" sz="2800" cap="none" dirty="0"/>
              <a:t>Local hot-spots increase rate non-uniformly</a:t>
            </a:r>
          </a:p>
          <a:p>
            <a:r>
              <a:rPr lang="en-GB" sz="2800" cap="none" dirty="0"/>
              <a:t>Under confinement, deflagration can transition into DDT</a:t>
            </a:r>
          </a:p>
          <a:p>
            <a:r>
              <a:rPr lang="en-GB" sz="2800" cap="none" dirty="0"/>
              <a:t>Influenced by particle size, porosity, density and composition</a:t>
            </a:r>
          </a:p>
        </p:txBody>
      </p:sp>
    </p:spTree>
    <p:extLst>
      <p:ext uri="{BB962C8B-B14F-4D97-AF65-F5344CB8AC3E}">
        <p14:creationId xmlns:p14="http://schemas.microsoft.com/office/powerpoint/2010/main" val="3646329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B867-10A6-4931-9253-2793A13EC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46602"/>
          </a:xfrm>
        </p:spPr>
        <p:txBody>
          <a:bodyPr/>
          <a:lstStyle/>
          <a:p>
            <a:r>
              <a:rPr lang="en-GB" dirty="0"/>
              <a:t>Examples of Deflagration in Energetic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CF456-A16C-40E7-947A-C10718DF5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61" y="1034051"/>
            <a:ext cx="5755102" cy="5785389"/>
          </a:xfrm>
        </p:spPr>
        <p:txBody>
          <a:bodyPr>
            <a:normAutofit/>
          </a:bodyPr>
          <a:lstStyle/>
          <a:p>
            <a:r>
              <a:rPr lang="en-GB" sz="2400" b="1" cap="none" dirty="0"/>
              <a:t>Rocket propellant grain cracks</a:t>
            </a:r>
            <a:endParaRPr lang="en-GB" sz="2400" cap="none" dirty="0"/>
          </a:p>
          <a:p>
            <a:pPr lvl="1"/>
            <a:r>
              <a:rPr lang="en-GB" sz="2000" cap="none" dirty="0"/>
              <a:t>Composite propellants burn by surface-controlled deflagration.</a:t>
            </a:r>
          </a:p>
          <a:p>
            <a:pPr lvl="1"/>
            <a:r>
              <a:rPr lang="en-GB" sz="2000" cap="none" dirty="0"/>
              <a:t>Cracks increase surface area → burn-rate spikes → pressure rise → possible motor failure.</a:t>
            </a:r>
          </a:p>
          <a:p>
            <a:r>
              <a:rPr lang="en-GB" sz="2400" b="1" cap="none" dirty="0"/>
              <a:t>Gun propellant under confinement</a:t>
            </a:r>
            <a:endParaRPr lang="en-GB" sz="2400" cap="none" dirty="0"/>
          </a:p>
          <a:p>
            <a:pPr lvl="1"/>
            <a:r>
              <a:rPr lang="en-GB" sz="2000" cap="none" dirty="0"/>
              <a:t>Nitrocellulose propellant burns slowly unconfined.</a:t>
            </a:r>
          </a:p>
          <a:p>
            <a:pPr lvl="1"/>
            <a:r>
              <a:rPr lang="en-GB" sz="2000" cap="none" dirty="0"/>
              <a:t>In a firearm chamber, confinement increases burn rate from ~5 mm/s to ~400 mm/s. </a:t>
            </a:r>
          </a:p>
          <a:p>
            <a:pPr lvl="1"/>
            <a:r>
              <a:rPr lang="en-GB" sz="2000" cap="none" dirty="0"/>
              <a:t>Subsonic but strongly pressure-dependent.</a:t>
            </a:r>
          </a:p>
          <a:p>
            <a:endParaRPr lang="en-GB" sz="2400" cap="non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560B0EF-9C20-482E-97FE-F6A51247FAE4}"/>
              </a:ext>
            </a:extLst>
          </p:cNvPr>
          <p:cNvSpPr txBox="1">
            <a:spLocks/>
          </p:cNvSpPr>
          <p:nvPr/>
        </p:nvSpPr>
        <p:spPr>
          <a:xfrm>
            <a:off x="6128424" y="1046603"/>
            <a:ext cx="5755102" cy="57853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cap="none" dirty="0"/>
              <a:t>Grenade </a:t>
            </a:r>
            <a:r>
              <a:rPr lang="en-GB" sz="2400" b="1" cap="none" dirty="0" err="1"/>
              <a:t>fuze</a:t>
            </a:r>
            <a:r>
              <a:rPr lang="en-GB" sz="2400" b="1" cap="none" dirty="0"/>
              <a:t> delay composition</a:t>
            </a:r>
            <a:endParaRPr lang="en-GB" sz="2400" cap="none" dirty="0"/>
          </a:p>
          <a:p>
            <a:pPr lvl="1"/>
            <a:r>
              <a:rPr lang="en-GB" sz="2000" cap="none" dirty="0"/>
              <a:t>Delay mixes (e.g., B/KNO₃) burn </a:t>
            </a:r>
            <a:r>
              <a:rPr lang="en-GB" sz="2000" cap="none" dirty="0" err="1"/>
              <a:t>subsonically</a:t>
            </a:r>
            <a:r>
              <a:rPr lang="en-GB" sz="2000" cap="none" dirty="0"/>
              <a:t> to produce a timed delay.</a:t>
            </a:r>
          </a:p>
          <a:p>
            <a:pPr lvl="1"/>
            <a:r>
              <a:rPr lang="en-GB" sz="2000" cap="none" dirty="0"/>
              <a:t>Controlled heat-transfer reaction used for reliable ignition sequencing.</a:t>
            </a:r>
          </a:p>
          <a:p>
            <a:r>
              <a:rPr lang="en-GB" sz="2400" b="1" cap="none" dirty="0"/>
              <a:t>Pyrotechnic flare compositions</a:t>
            </a:r>
            <a:endParaRPr lang="en-GB" sz="2400" cap="none" dirty="0"/>
          </a:p>
          <a:p>
            <a:pPr lvl="1"/>
            <a:r>
              <a:rPr lang="en-GB" sz="2000" cap="none" dirty="0"/>
              <a:t>Metal + oxidiser systems (e.g., Mg/</a:t>
            </a:r>
            <a:r>
              <a:rPr lang="en-GB" sz="2000" cap="none" dirty="0" err="1"/>
              <a:t>KClO</a:t>
            </a:r>
            <a:r>
              <a:rPr lang="en-GB" sz="2000" cap="none" dirty="0"/>
              <a:t>₄) produce sustained heat and bright light.</a:t>
            </a:r>
          </a:p>
          <a:p>
            <a:pPr lvl="1"/>
            <a:r>
              <a:rPr lang="en-GB" sz="2000" cap="none" dirty="0"/>
              <a:t>Deflagrate without transitioning to detonation.</a:t>
            </a:r>
          </a:p>
          <a:p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2690208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DAFE-1ACA-49D4-B3D8-51F42AA28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19" y="659479"/>
            <a:ext cx="10364452" cy="50613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cap="none" dirty="0"/>
              <a:t>To summarise: </a:t>
            </a:r>
          </a:p>
          <a:p>
            <a:r>
              <a:rPr lang="en-GB" sz="2800" cap="none" dirty="0"/>
              <a:t>Deflagration is a rapid, surface-driven, subsonic reaction controlled by heat transfer. </a:t>
            </a:r>
          </a:p>
          <a:p>
            <a:r>
              <a:rPr lang="en-GB" sz="2800" cap="none" dirty="0"/>
              <a:t>It is essential for propellants and pyrotechnics, but can become hazardous under confinement. </a:t>
            </a:r>
          </a:p>
          <a:p>
            <a:r>
              <a:rPr lang="en-GB" sz="2800" cap="none" dirty="0"/>
              <a:t>The burning rate depends strongly on pressure, and understanding these relationships is critical for predicting safety and performance.</a:t>
            </a:r>
          </a:p>
        </p:txBody>
      </p:sp>
    </p:spTree>
    <p:extLst>
      <p:ext uri="{BB962C8B-B14F-4D97-AF65-F5344CB8AC3E}">
        <p14:creationId xmlns:p14="http://schemas.microsoft.com/office/powerpoint/2010/main" val="855932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97D72-6D0E-4270-94CF-275CC2483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148316"/>
          </a:xfrm>
        </p:spPr>
        <p:txBody>
          <a:bodyPr/>
          <a:lstStyle/>
          <a:p>
            <a:r>
              <a:rPr lang="en-GB" dirty="0"/>
              <a:t>detonation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3584-E184-4210-8212-59B51B292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389" y="755421"/>
            <a:ext cx="6225580" cy="5844670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2800" cap="none" dirty="0"/>
              <a:t>Supersonic exothermic reaction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2800" cap="none" dirty="0"/>
              <a:t>Reaction front driven by a shock wave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2800" cap="none" dirty="0"/>
              <a:t>Shock compresses and heats material → immediate decomposition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2800" cap="none" dirty="0"/>
              <a:t>Converts chemical energy directly into pressure + mechanical work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2800" cap="none" dirty="0"/>
              <a:t>Typical velocities: 1,500–9,000 m/s</a:t>
            </a:r>
          </a:p>
        </p:txBody>
      </p:sp>
      <p:pic>
        <p:nvPicPr>
          <p:cNvPr id="4" name="Picture 12" descr="Detonation - Wikipedia">
            <a:extLst>
              <a:ext uri="{FF2B5EF4-FFF2-40B4-BE49-F238E27FC236}">
                <a16:creationId xmlns:a16="http://schemas.microsoft.com/office/drawing/2014/main" id="{029CDA76-85AF-4D56-A2B0-7F0ABC706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134" y="1013329"/>
            <a:ext cx="5937866" cy="475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3131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93290-AFB9-46A5-B14A-0474357CD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066800"/>
          </a:xfrm>
        </p:spPr>
        <p:txBody>
          <a:bodyPr/>
          <a:lstStyle/>
          <a:p>
            <a:r>
              <a:rPr lang="en-GB" dirty="0"/>
              <a:t>Key features of detonation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C737C-15FA-4D50-B0E1-D6B823548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6" y="1300293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Coupled shock front + reaction zone </a:t>
            </a:r>
          </a:p>
          <a:p>
            <a:r>
              <a:rPr lang="en-GB" sz="2800" cap="none" dirty="0"/>
              <a:t>Chemical reactions occur in microseconds</a:t>
            </a:r>
          </a:p>
          <a:p>
            <a:r>
              <a:rPr lang="en-GB" sz="2800" cap="none" dirty="0"/>
              <a:t>Reaction throughout bulk material, not only surface</a:t>
            </a:r>
          </a:p>
          <a:p>
            <a:r>
              <a:rPr lang="en-GB" sz="2800" cap="none" dirty="0"/>
              <a:t>Extremely high pressures (10–40 </a:t>
            </a:r>
            <a:r>
              <a:rPr lang="en-GB" sz="2800" cap="none" dirty="0" err="1"/>
              <a:t>GPa</a:t>
            </a:r>
            <a:r>
              <a:rPr lang="en-GB" sz="2800" cap="none" dirty="0"/>
              <a:t>+)</a:t>
            </a:r>
          </a:p>
          <a:p>
            <a:r>
              <a:rPr lang="en-GB" sz="2800" cap="none" dirty="0"/>
              <a:t>Gas products at high-pressure equilibrium (CO, CO₂, H₂O, N₂)</a:t>
            </a:r>
          </a:p>
        </p:txBody>
      </p:sp>
    </p:spTree>
    <p:extLst>
      <p:ext uri="{BB962C8B-B14F-4D97-AF65-F5344CB8AC3E}">
        <p14:creationId xmlns:p14="http://schemas.microsoft.com/office/powerpoint/2010/main" val="40794995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90A51-29A6-45E6-BA6E-BC9781A2C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715" y="0"/>
            <a:ext cx="10364451" cy="1233377"/>
          </a:xfrm>
        </p:spPr>
        <p:txBody>
          <a:bodyPr/>
          <a:lstStyle/>
          <a:p>
            <a:r>
              <a:rPr lang="en-GB" dirty="0"/>
              <a:t>Detonation velocity (</a:t>
            </a:r>
            <a:r>
              <a:rPr lang="en-GB" dirty="0" err="1"/>
              <a:t>V</a:t>
            </a:r>
            <a:r>
              <a:rPr lang="en-GB" cap="none" dirty="0" err="1"/>
              <a:t>o</a:t>
            </a:r>
            <a:r>
              <a:rPr lang="en-GB" dirty="0" err="1"/>
              <a:t>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CEABA-5FBD-4581-A5DA-AB5B0EBEC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834" y="1233377"/>
            <a:ext cx="10364452" cy="3424107"/>
          </a:xfrm>
        </p:spPr>
        <p:txBody>
          <a:bodyPr>
            <a:normAutofit lnSpcReduction="10000"/>
          </a:bodyPr>
          <a:lstStyle/>
          <a:p>
            <a:r>
              <a:rPr lang="en-GB" sz="2800" cap="none" dirty="0"/>
              <a:t>VoD increases with:</a:t>
            </a:r>
          </a:p>
          <a:p>
            <a:pPr marL="457200" lvl="1" indent="0">
              <a:buNone/>
            </a:pPr>
            <a:r>
              <a:rPr lang="en-GB" sz="2600" cap="none" dirty="0"/>
              <a:t>– density</a:t>
            </a:r>
          </a:p>
          <a:p>
            <a:pPr marL="457200" lvl="1" indent="0">
              <a:buNone/>
            </a:pPr>
            <a:r>
              <a:rPr lang="en-GB" sz="2600" cap="none" dirty="0"/>
              <a:t>– confinement</a:t>
            </a:r>
          </a:p>
          <a:p>
            <a:pPr marL="457200" lvl="1" indent="0">
              <a:buNone/>
            </a:pPr>
            <a:r>
              <a:rPr lang="en-GB" sz="2600" cap="none" dirty="0"/>
              <a:t>– charge diameter</a:t>
            </a:r>
          </a:p>
          <a:p>
            <a:r>
              <a:rPr lang="en-GB" sz="2800" cap="none" dirty="0"/>
              <a:t>Homogeneous explosives: VoD ↑ steadily with density</a:t>
            </a:r>
          </a:p>
          <a:p>
            <a:r>
              <a:rPr lang="en-GB" sz="2800" cap="none" dirty="0"/>
              <a:t>Heterogeneous explosives: VoD ↑ then ↓ at very high density</a:t>
            </a:r>
          </a:p>
        </p:txBody>
      </p:sp>
    </p:spTree>
    <p:extLst>
      <p:ext uri="{BB962C8B-B14F-4D97-AF65-F5344CB8AC3E}">
        <p14:creationId xmlns:p14="http://schemas.microsoft.com/office/powerpoint/2010/main" val="14561661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BBBE1-7634-40F4-AB52-85D4BBD6D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190847"/>
          </a:xfrm>
        </p:spPr>
        <p:txBody>
          <a:bodyPr/>
          <a:lstStyle/>
          <a:p>
            <a:r>
              <a:rPr lang="en-GB" dirty="0"/>
              <a:t>Effect of diameter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261F6-D0D8-4AB9-A998-64FC355E9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190847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Small charges → unstable wave front</a:t>
            </a:r>
          </a:p>
          <a:p>
            <a:r>
              <a:rPr lang="en-GB" sz="2800" cap="none" dirty="0"/>
              <a:t>Critical diameter: minimum size for sustained detonation</a:t>
            </a:r>
          </a:p>
          <a:p>
            <a:r>
              <a:rPr lang="en-GB" sz="2800" cap="none" dirty="0"/>
              <a:t>Larger diameters support higher VoD</a:t>
            </a:r>
          </a:p>
          <a:p>
            <a:r>
              <a:rPr lang="en-GB" sz="2800" cap="none" dirty="0"/>
              <a:t>Wave front becomes more planar with increasing charge size</a:t>
            </a:r>
          </a:p>
        </p:txBody>
      </p:sp>
    </p:spTree>
    <p:extLst>
      <p:ext uri="{BB962C8B-B14F-4D97-AF65-F5344CB8AC3E}">
        <p14:creationId xmlns:p14="http://schemas.microsoft.com/office/powerpoint/2010/main" val="18038799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A048B-30CF-472D-9657-D3C29CF55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066800"/>
          </a:xfrm>
        </p:spPr>
        <p:txBody>
          <a:bodyPr/>
          <a:lstStyle/>
          <a:p>
            <a:r>
              <a:rPr lang="en-GB" dirty="0"/>
              <a:t>Chemical factors affecting detonation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7457E-B614-4701-9376-DF7F796D9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2" y="1066801"/>
            <a:ext cx="10364452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Molecular structure (nitramines &gt; nitroaromatics)</a:t>
            </a:r>
          </a:p>
          <a:p>
            <a:r>
              <a:rPr lang="en-GB" sz="2400" cap="none" dirty="0"/>
              <a:t>Oxygen balance → influences temperature and gas composition</a:t>
            </a:r>
          </a:p>
          <a:p>
            <a:r>
              <a:rPr lang="en-GB" sz="2400" cap="none" dirty="0"/>
              <a:t>Density and crystal packing</a:t>
            </a:r>
          </a:p>
          <a:p>
            <a:r>
              <a:rPr lang="en-GB" sz="2400" cap="none" dirty="0"/>
              <a:t>Presence of voids (hot-spot formation)</a:t>
            </a:r>
          </a:p>
          <a:p>
            <a:r>
              <a:rPr lang="en-GB" sz="2400" cap="none" dirty="0"/>
              <a:t>Homogeneous vs heterogeneous reaction mechanisms</a:t>
            </a:r>
          </a:p>
        </p:txBody>
      </p:sp>
    </p:spTree>
    <p:extLst>
      <p:ext uri="{BB962C8B-B14F-4D97-AF65-F5344CB8AC3E}">
        <p14:creationId xmlns:p14="http://schemas.microsoft.com/office/powerpoint/2010/main" val="41995932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5795C-812E-4173-8BCF-3F7A4F6A9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066800"/>
          </a:xfrm>
        </p:spPr>
        <p:txBody>
          <a:bodyPr/>
          <a:lstStyle/>
          <a:p>
            <a:r>
              <a:rPr lang="en-GB" dirty="0"/>
              <a:t>Shock 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1630A-421B-4825-B511-1AF00A7C5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998" y="1066801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Detonation can begin from a strong external shock</a:t>
            </a:r>
          </a:p>
          <a:p>
            <a:r>
              <a:rPr lang="en-GB" sz="2800" cap="none" dirty="0"/>
              <a:t>Shock causes adiabatic compression → rapid heating</a:t>
            </a:r>
          </a:p>
          <a:p>
            <a:r>
              <a:rPr lang="en-GB" sz="2800" cap="none" dirty="0"/>
              <a:t>Secondary explosives require initiation by primary explosives</a:t>
            </a:r>
          </a:p>
          <a:p>
            <a:r>
              <a:rPr lang="en-GB" sz="2800" cap="none" dirty="0"/>
              <a:t>Sensitivity influenced by defects, voids, crystal morphology</a:t>
            </a:r>
          </a:p>
        </p:txBody>
      </p:sp>
    </p:spTree>
    <p:extLst>
      <p:ext uri="{BB962C8B-B14F-4D97-AF65-F5344CB8AC3E}">
        <p14:creationId xmlns:p14="http://schemas.microsoft.com/office/powerpoint/2010/main" val="13323549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B74B-EE72-411B-AF4A-64E22E0B1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148316"/>
          </a:xfrm>
        </p:spPr>
        <p:txBody>
          <a:bodyPr/>
          <a:lstStyle/>
          <a:p>
            <a:r>
              <a:rPr lang="en-GB" dirty="0"/>
              <a:t>Detonation vs deflagration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E59B5-FAF0-43EA-B4C8-EFB012966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250674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Detonation: shock-driven, supersonic, bulk reaction</a:t>
            </a:r>
          </a:p>
          <a:p>
            <a:r>
              <a:rPr lang="en-GB" sz="2800" cap="none" dirty="0"/>
              <a:t>Deflagration: heat-driven, subsonic, surface reaction</a:t>
            </a:r>
          </a:p>
          <a:p>
            <a:r>
              <a:rPr lang="en-GB" sz="2800" cap="none" dirty="0"/>
              <a:t>Detonation produces far higher pressure, brisance, and energy density</a:t>
            </a:r>
          </a:p>
          <a:p>
            <a:r>
              <a:rPr lang="en-GB" sz="2800" cap="none" dirty="0"/>
              <a:t>Deflagration may transition into detonation (DDT) under certain conditions</a:t>
            </a:r>
          </a:p>
        </p:txBody>
      </p:sp>
    </p:spTree>
    <p:extLst>
      <p:ext uri="{BB962C8B-B14F-4D97-AF65-F5344CB8AC3E}">
        <p14:creationId xmlns:p14="http://schemas.microsoft.com/office/powerpoint/2010/main" val="11833302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9FE51-D2AD-426E-91BE-931129E88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974" y="706572"/>
            <a:ext cx="10364452" cy="5371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cap="none" dirty="0"/>
              <a:t>To summarise: </a:t>
            </a:r>
          </a:p>
          <a:p>
            <a:r>
              <a:rPr lang="en-GB" sz="2800" cap="none" dirty="0"/>
              <a:t>Detonation is a supersonic, shock-driven, bulk reaction. It involves incredibly fast chemistry and extremely high pressures. </a:t>
            </a:r>
          </a:p>
          <a:p>
            <a:r>
              <a:rPr lang="en-GB" sz="2800" cap="none" dirty="0"/>
              <a:t>Key factors such as density, diameter, molecular structure, and confinement all determine how an explosive will perform. </a:t>
            </a:r>
          </a:p>
          <a:p>
            <a:r>
              <a:rPr lang="en-GB" sz="2800" cap="none" dirty="0"/>
              <a:t>Understanding these principles is essential for safe and effective design and use of OME systems.</a:t>
            </a:r>
          </a:p>
        </p:txBody>
      </p:sp>
    </p:spTree>
    <p:extLst>
      <p:ext uri="{BB962C8B-B14F-4D97-AF65-F5344CB8AC3E}">
        <p14:creationId xmlns:p14="http://schemas.microsoft.com/office/powerpoint/2010/main" val="39058371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536" y="268711"/>
            <a:ext cx="10364451" cy="1596177"/>
          </a:xfrm>
        </p:spPr>
        <p:txBody>
          <a:bodyPr/>
          <a:lstStyle/>
          <a:p>
            <a:r>
              <a:rPr dirty="0"/>
              <a:t>Shock to Detonation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480" y="1864888"/>
            <a:ext cx="10364452" cy="3424107"/>
          </a:xfrm>
        </p:spPr>
        <p:txBody>
          <a:bodyPr>
            <a:normAutofit/>
          </a:bodyPr>
          <a:lstStyle/>
          <a:p>
            <a:r>
              <a:rPr lang="en-GB" sz="2400" cap="none" dirty="0"/>
              <a:t>Explosive substances can also detonate when subjected to a high-velocity shockwave. </a:t>
            </a:r>
          </a:p>
          <a:p>
            <a:r>
              <a:rPr lang="en-GB" sz="2400" cap="none" dirty="0"/>
              <a:t>This initiates secondary explosives by compressing particles of primary explosives, causing adiabatic heating and temp rise to above the decomposition temperature of the explosive.</a:t>
            </a:r>
          </a:p>
          <a:p>
            <a:r>
              <a:rPr lang="en-GB" sz="2400" cap="none" dirty="0"/>
              <a:t> Detonation occurs when shockwave velocity exceeds the speed of sound.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1F8F4-5F20-405C-9EF0-BB173C6A2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0"/>
            <a:ext cx="10364451" cy="1244009"/>
          </a:xfrm>
        </p:spPr>
        <p:txBody>
          <a:bodyPr/>
          <a:lstStyle/>
          <a:p>
            <a:r>
              <a:rPr lang="en-GB" dirty="0"/>
              <a:t>Deflagration-to-Detonation Transition (DDT)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9D0DC-A5F8-485E-B9A0-04F12054F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082" y="1244009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Deflagration accelerates under strong confinement</a:t>
            </a:r>
          </a:p>
          <a:p>
            <a:r>
              <a:rPr lang="en-GB" sz="2800" cap="none" dirty="0"/>
              <a:t>Pressure rise → burning rate ↑ → local hot-spots form</a:t>
            </a:r>
          </a:p>
          <a:p>
            <a:r>
              <a:rPr lang="en-GB" sz="2800" cap="none" dirty="0"/>
              <a:t>Burning front steepens into shock front</a:t>
            </a:r>
          </a:p>
          <a:p>
            <a:r>
              <a:rPr lang="en-GB" sz="2800" cap="none" dirty="0"/>
              <a:t>DDT requires: high pressure, confinement, turbulence, void collapse</a:t>
            </a:r>
          </a:p>
          <a:p>
            <a:r>
              <a:rPr lang="en-GB" sz="2800" cap="none" dirty="0"/>
              <a:t>Delay time depends on particle size, density, composition</a:t>
            </a:r>
          </a:p>
        </p:txBody>
      </p:sp>
    </p:spTree>
    <p:extLst>
      <p:ext uri="{BB962C8B-B14F-4D97-AF65-F5344CB8AC3E}">
        <p14:creationId xmlns:p14="http://schemas.microsoft.com/office/powerpoint/2010/main" val="2368645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4BD8-1737-45E7-8786-ACF3F18A7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100" y="0"/>
            <a:ext cx="10364451" cy="1158949"/>
          </a:xfrm>
        </p:spPr>
        <p:txBody>
          <a:bodyPr/>
          <a:lstStyle/>
          <a:p>
            <a:r>
              <a:rPr lang="en-GB" dirty="0"/>
              <a:t>Indicators of </a:t>
            </a:r>
            <a:r>
              <a:rPr lang="en-GB" dirty="0" err="1"/>
              <a:t>ddt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19F19-B42E-459A-8221-C24258107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448" y="963596"/>
            <a:ext cx="10364452" cy="5203288"/>
          </a:xfrm>
        </p:spPr>
        <p:txBody>
          <a:bodyPr>
            <a:normAutofit/>
          </a:bodyPr>
          <a:lstStyle/>
          <a:p>
            <a:r>
              <a:rPr lang="en-GB" sz="2800" cap="none" dirty="0"/>
              <a:t>Burning rate exponent (</a:t>
            </a:r>
            <a:r>
              <a:rPr lang="en-GB" sz="2800" cap="none" dirty="0">
                <a:sym typeface="Symbol" panose="05050102010706020507" pitchFamily="18" charset="2"/>
              </a:rPr>
              <a:t></a:t>
            </a:r>
            <a:r>
              <a:rPr lang="en-GB" sz="2800" cap="none" dirty="0"/>
              <a:t>) increases to &gt;1 as detonation approaches</a:t>
            </a:r>
          </a:p>
          <a:p>
            <a:r>
              <a:rPr lang="en-GB" sz="2800" cap="none" dirty="0"/>
              <a:t>Rapid pressure build-up and temperature spikes</a:t>
            </a:r>
          </a:p>
          <a:p>
            <a:r>
              <a:rPr lang="en-GB" sz="2800" cap="none" dirty="0"/>
              <a:t>Transition often observed in tubes, charges, and enclosed systems</a:t>
            </a:r>
          </a:p>
          <a:p>
            <a:r>
              <a:rPr lang="en-GB" sz="2800" cap="none" dirty="0"/>
              <a:t>Used intentionally in delay detonators and controlled initiation devices</a:t>
            </a:r>
          </a:p>
        </p:txBody>
      </p:sp>
    </p:spTree>
    <p:extLst>
      <p:ext uri="{BB962C8B-B14F-4D97-AF65-F5344CB8AC3E}">
        <p14:creationId xmlns:p14="http://schemas.microsoft.com/office/powerpoint/2010/main" val="14801196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903C8-D9C2-43E8-B971-C406E6CE1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066800"/>
          </a:xfrm>
        </p:spPr>
        <p:txBody>
          <a:bodyPr/>
          <a:lstStyle/>
          <a:p>
            <a:r>
              <a:rPr lang="en-GB" dirty="0"/>
              <a:t>Shock-to-Detonation Transition (SDT)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A51F3-F06B-441B-8B6D-966B7108E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300293"/>
            <a:ext cx="10364452" cy="3424107"/>
          </a:xfrm>
        </p:spPr>
        <p:txBody>
          <a:bodyPr>
            <a:normAutofit/>
          </a:bodyPr>
          <a:lstStyle/>
          <a:p>
            <a:r>
              <a:rPr lang="en-GB" sz="2800" cap="none" dirty="0"/>
              <a:t>Strong external shock → adiabatic compression → immediate ignition</a:t>
            </a:r>
          </a:p>
          <a:p>
            <a:r>
              <a:rPr lang="en-GB" sz="2800" cap="none" dirty="0"/>
              <a:t>Critical in secondary explosive initiation</a:t>
            </a:r>
          </a:p>
          <a:p>
            <a:r>
              <a:rPr lang="en-GB" sz="2800" cap="none" dirty="0"/>
              <a:t>Sensitivity controlled by crystal quality, voids, morphology</a:t>
            </a:r>
          </a:p>
        </p:txBody>
      </p:sp>
    </p:spTree>
    <p:extLst>
      <p:ext uri="{BB962C8B-B14F-4D97-AF65-F5344CB8AC3E}">
        <p14:creationId xmlns:p14="http://schemas.microsoft.com/office/powerpoint/2010/main" val="40168760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F8ECF-C9F0-4CD4-99A5-8FC7253A6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1"/>
            <a:ext cx="10364451" cy="1066800"/>
          </a:xfrm>
        </p:spPr>
        <p:txBody>
          <a:bodyPr/>
          <a:lstStyle/>
          <a:p>
            <a:r>
              <a:rPr lang="en-GB" dirty="0"/>
              <a:t>Factors Affecting Reaction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6D57C-46D8-40C9-ACBF-2AABC8E21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68" y="1144349"/>
            <a:ext cx="3360513" cy="5713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cap="none" dirty="0"/>
              <a:t>Material factors:</a:t>
            </a:r>
          </a:p>
          <a:p>
            <a:r>
              <a:rPr lang="en-GB" cap="none" dirty="0"/>
              <a:t>Particle size, porosity, defects, density</a:t>
            </a:r>
          </a:p>
          <a:p>
            <a:r>
              <a:rPr lang="en-GB" cap="none" dirty="0"/>
              <a:t>Binder content &amp; distribution (PBXs)</a:t>
            </a:r>
          </a:p>
          <a:p>
            <a:r>
              <a:rPr lang="en-GB" cap="none" dirty="0"/>
              <a:t>Molecular structure &amp; oxygen balance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2F5BC7-AC7C-42A9-8283-339E4E305862}"/>
              </a:ext>
            </a:extLst>
          </p:cNvPr>
          <p:cNvSpPr txBox="1">
            <a:spLocks/>
          </p:cNvSpPr>
          <p:nvPr/>
        </p:nvSpPr>
        <p:spPr>
          <a:xfrm>
            <a:off x="4218052" y="1144348"/>
            <a:ext cx="3416908" cy="57136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cap="none" dirty="0"/>
              <a:t>Environmental factors:</a:t>
            </a:r>
          </a:p>
          <a:p>
            <a:r>
              <a:rPr lang="en-GB" cap="none" dirty="0"/>
              <a:t>Temperature, humidity, age-related degradation</a:t>
            </a:r>
          </a:p>
          <a:p>
            <a:r>
              <a:rPr lang="en-GB" cap="none" dirty="0"/>
              <a:t>Mechanical impact, friction, ESD sensitivity</a:t>
            </a:r>
          </a:p>
          <a:p>
            <a:endParaRPr lang="en-GB" cap="none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E18DDFB-887B-442F-B8F1-6196E50BE711}"/>
              </a:ext>
            </a:extLst>
          </p:cNvPr>
          <p:cNvSpPr txBox="1">
            <a:spLocks/>
          </p:cNvSpPr>
          <p:nvPr/>
        </p:nvSpPr>
        <p:spPr>
          <a:xfrm>
            <a:off x="8143914" y="1144349"/>
            <a:ext cx="4048086" cy="57136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cap="none" dirty="0"/>
              <a:t>Configuration factors:</a:t>
            </a:r>
          </a:p>
          <a:p>
            <a:r>
              <a:rPr lang="en-GB" cap="none" dirty="0"/>
              <a:t>Confinement</a:t>
            </a:r>
          </a:p>
          <a:p>
            <a:r>
              <a:rPr lang="en-GB" cap="none" dirty="0"/>
              <a:t>Charge geometry &amp; diameter</a:t>
            </a:r>
          </a:p>
          <a:p>
            <a:r>
              <a:rPr lang="en-GB" cap="none" dirty="0"/>
              <a:t>Heterogeneous vs homogeneous composition</a:t>
            </a:r>
          </a:p>
        </p:txBody>
      </p:sp>
    </p:spTree>
    <p:extLst>
      <p:ext uri="{BB962C8B-B14F-4D97-AF65-F5344CB8AC3E}">
        <p14:creationId xmlns:p14="http://schemas.microsoft.com/office/powerpoint/2010/main" val="9745246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59CFBA32-8B4A-4063-83EA-609D4C649FC7}"/>
              </a:ext>
            </a:extLst>
          </p:cNvPr>
          <p:cNvGraphicFramePr>
            <a:graphicFrameLocks noGrp="1"/>
          </p:cNvGraphicFramePr>
          <p:nvPr/>
        </p:nvGraphicFramePr>
        <p:xfrm>
          <a:off x="680720" y="1600200"/>
          <a:ext cx="10363200" cy="3383280"/>
        </p:xfrm>
        <a:graphic>
          <a:graphicData uri="http://schemas.openxmlformats.org/drawingml/2006/table">
            <a:tbl>
              <a:tblPr/>
              <a:tblGrid>
                <a:gridCol w="2590800">
                  <a:extLst>
                    <a:ext uri="{9D8B030D-6E8A-4147-A177-3AD203B41FA5}">
                      <a16:colId xmlns:a16="http://schemas.microsoft.com/office/drawing/2014/main" val="3718871596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181305137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4290834688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8105670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Property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Combustion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Deflagration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Detonation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74118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Speed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Subsonic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Subsonic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Supersonic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412344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/>
                        <a:t>Energy Propagation</a:t>
                      </a:r>
                      <a:endParaRPr lang="en-GB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Thermal conduction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Thermal conduction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Shock wave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466733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/>
                        <a:t>Pressure Generation</a:t>
                      </a:r>
                      <a:endParaRPr lang="en-GB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Gradual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Moderate (if confined)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Instantaneous (high)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7017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/>
                        <a:t>Example</a:t>
                      </a:r>
                      <a:endParaRPr lang="en-GB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Fire, engine fuel burn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Gunpowder in firearms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TNT, RDX explosions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9109095"/>
                  </a:ext>
                </a:extLst>
              </a:tr>
            </a:tbl>
          </a:graphicData>
        </a:graphic>
      </p:graphicFrame>
      <p:sp>
        <p:nvSpPr>
          <p:cNvPr id="27" name="Title 26">
            <a:extLst>
              <a:ext uri="{FF2B5EF4-FFF2-40B4-BE49-F238E27FC236}">
                <a16:creationId xmlns:a16="http://schemas.microsoft.com/office/drawing/2014/main" id="{00AA9152-D6CE-4A71-A72B-8E3A1C9FB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Comparative table </a:t>
            </a:r>
          </a:p>
        </p:txBody>
      </p:sp>
    </p:spTree>
    <p:extLst>
      <p:ext uri="{BB962C8B-B14F-4D97-AF65-F5344CB8AC3E}">
        <p14:creationId xmlns:p14="http://schemas.microsoft.com/office/powerpoint/2010/main" val="6608762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7483D-9CEA-446A-8DF5-94E9C3533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BAF3-3182-4C76-B874-14C1234BD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cap="none" dirty="0"/>
              <a:t>To summarise: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DDT and SDT explain how explosives move from burning to detonation.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Reaction behaviour is influenced by chemistry, environment, and configuration.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Modern energetic materials aim to balance power with insensitivity.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cap="none" dirty="0"/>
              <a:t>Environmental and lifecycle considerations are increasingly important.</a:t>
            </a:r>
            <a:br>
              <a:rPr lang="en-GB" cap="none" dirty="0"/>
            </a:br>
            <a:r>
              <a:rPr lang="en-GB" cap="none" dirty="0"/>
              <a:t>Together, these concepts complete our understanding of how detonation behaviour integrates into real OME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025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40CAA-B35A-4EF3-8E9D-B25F30F56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3" y="1"/>
            <a:ext cx="10364451" cy="1160584"/>
          </a:xfrm>
        </p:spPr>
        <p:txBody>
          <a:bodyPr/>
          <a:lstStyle/>
          <a:p>
            <a:r>
              <a:rPr lang="en-GB" dirty="0"/>
              <a:t>Molecular Structure &amp; Energetic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AE47B-D88E-4B56-BF06-3D743B5B7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2" y="1252542"/>
            <a:ext cx="10364452" cy="427989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cap="none" dirty="0"/>
              <a:t>Structural features influencing energy:</a:t>
            </a:r>
            <a:br>
              <a:rPr lang="en-GB" sz="3200" cap="none" dirty="0"/>
            </a:br>
            <a:r>
              <a:rPr lang="en-GB" sz="3200" cap="none" dirty="0"/>
              <a:t>– ring strain (CL-20, ONC, </a:t>
            </a:r>
            <a:r>
              <a:rPr lang="en-GB" sz="3200" cap="none" dirty="0" err="1"/>
              <a:t>nitrocubanes</a:t>
            </a:r>
            <a:r>
              <a:rPr lang="en-GB" sz="3200" cap="none" dirty="0"/>
              <a:t>)</a:t>
            </a:r>
            <a:br>
              <a:rPr lang="en-GB" sz="3200" cap="none" dirty="0"/>
            </a:br>
            <a:r>
              <a:rPr lang="en-GB" sz="3200" cap="none" dirty="0"/>
              <a:t>– intramolecular oxidiser density (–NO₂ load)</a:t>
            </a:r>
            <a:br>
              <a:rPr lang="en-GB" sz="3200" cap="none" dirty="0"/>
            </a:br>
            <a:r>
              <a:rPr lang="en-GB" sz="3200" cap="none" dirty="0"/>
              <a:t>– symmetry and packing → density ↑ → VoD ↑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cap="none" dirty="0"/>
              <a:t>High-energy caged molecules store large </a:t>
            </a:r>
            <a:r>
              <a:rPr lang="en-GB" sz="3200" b="1" cap="none" dirty="0"/>
              <a:t>strain enthalpy</a:t>
            </a:r>
            <a:br>
              <a:rPr lang="en-GB" sz="3200" cap="none" dirty="0"/>
            </a:br>
            <a:r>
              <a:rPr lang="en-GB" sz="3200" cap="none" dirty="0"/>
              <a:t>– CL-20, ONC predicted VoD &gt;10 km/s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3735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5EA1C-05AF-448B-A264-4DDFB246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0"/>
            <a:ext cx="10364451" cy="1467293"/>
          </a:xfrm>
        </p:spPr>
        <p:txBody>
          <a:bodyPr/>
          <a:lstStyle/>
          <a:p>
            <a:r>
              <a:rPr lang="en-GB" dirty="0"/>
              <a:t>Heat of Formation &amp; Oxygen Balance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EC983-D660-4BC6-941B-87BBB6AE5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2" y="1467293"/>
            <a:ext cx="10364452" cy="468732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000" cap="none" dirty="0"/>
              <a:t>Key predictor of detonation performance</a:t>
            </a:r>
          </a:p>
          <a:p>
            <a:pPr lvl="1"/>
            <a:r>
              <a:rPr lang="en-GB" sz="2800" cap="none" dirty="0"/>
              <a:t>OB% determines completeness of oxidation</a:t>
            </a:r>
          </a:p>
          <a:p>
            <a:pPr lvl="1"/>
            <a:r>
              <a:rPr lang="en-GB" sz="2800" cap="none" dirty="0"/>
              <a:t>Positive OB → cleaner combustion, hotter flame</a:t>
            </a:r>
          </a:p>
          <a:p>
            <a:pPr lvl="1"/>
            <a:r>
              <a:rPr lang="en-GB" sz="2800" cap="none" dirty="0"/>
              <a:t>Negative OB → soot/CO production (lower performance)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cap="none" dirty="0"/>
              <a:t>Examples:</a:t>
            </a:r>
            <a:br>
              <a:rPr lang="en-GB" sz="3000" cap="none" dirty="0"/>
            </a:br>
            <a:r>
              <a:rPr lang="en-GB" sz="3000" cap="none" dirty="0"/>
              <a:t>– TNT: negative OB → soot formation</a:t>
            </a:r>
            <a:br>
              <a:rPr lang="en-GB" sz="3000" cap="none" dirty="0"/>
            </a:br>
            <a:r>
              <a:rPr lang="en-GB" sz="3000" cap="none" dirty="0"/>
              <a:t>– ADN: high oxygen content → high-pressure gaseous products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3841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F47D9-8704-4607-B498-851659219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652" y="948601"/>
            <a:ext cx="10364452" cy="43385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cap="none" dirty="0"/>
              <a:t>To summarise: </a:t>
            </a:r>
          </a:p>
          <a:p>
            <a:r>
              <a:rPr lang="en-GB" sz="2800" cap="none" dirty="0"/>
              <a:t>This advanced chemistry section has shown </a:t>
            </a:r>
          </a:p>
          <a:p>
            <a:pPr lvl="1"/>
            <a:r>
              <a:rPr lang="en-GB" sz="2600" cap="none" dirty="0"/>
              <a:t>how initiation is governed by weak bonds and radical chemistry, </a:t>
            </a:r>
          </a:p>
          <a:p>
            <a:pPr lvl="1"/>
            <a:r>
              <a:rPr lang="en-GB" sz="2600" cap="none" dirty="0"/>
              <a:t>how molecular structure and thermochemistry determine energy release, </a:t>
            </a:r>
          </a:p>
          <a:p>
            <a:pPr lvl="1"/>
            <a:r>
              <a:rPr lang="en-GB" sz="2600" cap="none" dirty="0"/>
              <a:t>and how physical chemistry - shock physics, crystal packing, and polymer interactions - controls sensitivity and performance.</a:t>
            </a:r>
          </a:p>
          <a:p>
            <a:r>
              <a:rPr lang="en-GB" sz="2800" cap="none" dirty="0"/>
              <a:t>These chemical principles underpin everything from formulation design to detonation modelling, to the development of next-generation energetic materials.</a:t>
            </a:r>
          </a:p>
          <a:p>
            <a:endParaRPr lang="en-GB" sz="2800" cap="none" dirty="0"/>
          </a:p>
        </p:txBody>
      </p:sp>
    </p:spTree>
    <p:extLst>
      <p:ext uri="{BB962C8B-B14F-4D97-AF65-F5344CB8AC3E}">
        <p14:creationId xmlns:p14="http://schemas.microsoft.com/office/powerpoint/2010/main" val="3222299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2766</Words>
  <Application>Microsoft Office PowerPoint</Application>
  <PresentationFormat>Widescreen</PresentationFormat>
  <Paragraphs>355</Paragraphs>
  <Slides>39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Tw Cen MT</vt:lpstr>
      <vt:lpstr>Droplet</vt:lpstr>
      <vt:lpstr>Chemistry of combustion, deflagration and detonation</vt:lpstr>
      <vt:lpstr>Lecture content</vt:lpstr>
      <vt:lpstr>Why chemistry matters in energetic materials</vt:lpstr>
      <vt:lpstr>What are explosive materials?</vt:lpstr>
      <vt:lpstr>Modes of energy release</vt:lpstr>
      <vt:lpstr>Combustion Overview</vt:lpstr>
      <vt:lpstr>Combustion of Explosives and Propellants</vt:lpstr>
      <vt:lpstr>Types of explosives</vt:lpstr>
      <vt:lpstr>Molecular features of energetic materials</vt:lpstr>
      <vt:lpstr>Bond Energies and Trigger Bonds</vt:lpstr>
      <vt:lpstr>Reaction kinetics and sensitivity</vt:lpstr>
      <vt:lpstr>Thermochemistry of explosives</vt:lpstr>
      <vt:lpstr>Effect of density and physical state</vt:lpstr>
      <vt:lpstr>WHAT IS DEFLAGRATION?</vt:lpstr>
      <vt:lpstr>Characteristics of deflagration</vt:lpstr>
      <vt:lpstr>Burning Rate: Pressure Dependence</vt:lpstr>
      <vt:lpstr>Deflagration - effect of confinement</vt:lpstr>
      <vt:lpstr>Mass of explosive consumed</vt:lpstr>
      <vt:lpstr>When deflagration becomes dangerous</vt:lpstr>
      <vt:lpstr>Examples of Deflagration in Energetic Materials</vt:lpstr>
      <vt:lpstr>PowerPoint Presentation</vt:lpstr>
      <vt:lpstr>detonation</vt:lpstr>
      <vt:lpstr>Key features of detonation</vt:lpstr>
      <vt:lpstr>Detonation velocity (Vod)</vt:lpstr>
      <vt:lpstr>Effect of diameter</vt:lpstr>
      <vt:lpstr>Chemical factors affecting detonation</vt:lpstr>
      <vt:lpstr>Shock initiation</vt:lpstr>
      <vt:lpstr>Detonation vs deflagration</vt:lpstr>
      <vt:lpstr>PowerPoint Presentation</vt:lpstr>
      <vt:lpstr>Shock to Detonation</vt:lpstr>
      <vt:lpstr>Deflagration-to-Detonation Transition (DDT)</vt:lpstr>
      <vt:lpstr>Indicators of ddt</vt:lpstr>
      <vt:lpstr>Shock-to-Detonation Transition (SDT)</vt:lpstr>
      <vt:lpstr>Factors Affecting Reaction Behaviour</vt:lpstr>
      <vt:lpstr>Comparative table </vt:lpstr>
      <vt:lpstr>PowerPoint Presentation</vt:lpstr>
      <vt:lpstr>Molecular Structure &amp; Energetic Performance</vt:lpstr>
      <vt:lpstr>Heat of Formation &amp; Oxygen Balance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developments in OME materials</dc:title>
  <dc:creator>Ewa Kazimierska</dc:creator>
  <cp:lastModifiedBy>Ewa Kazimierska</cp:lastModifiedBy>
  <cp:revision>7</cp:revision>
  <dcterms:created xsi:type="dcterms:W3CDTF">2023-11-18T11:07:54Z</dcterms:created>
  <dcterms:modified xsi:type="dcterms:W3CDTF">2025-11-23T22:52:30Z</dcterms:modified>
</cp:coreProperties>
</file>