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0E882B8-76A8-4303-863A-CAE9C3CF8763}" type="datetimeFigureOut">
              <a:rPr lang="en-GB" smtClean="0"/>
              <a:t>14/07/2022</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61CB9920-3BE7-4813-9668-ED58D5673670}" type="slidenum">
              <a:rPr lang="en-GB" smtClean="0"/>
              <a:t>‹#›</a:t>
            </a:fld>
            <a:endParaRPr lang="en-GB"/>
          </a:p>
        </p:txBody>
      </p:sp>
    </p:spTree>
    <p:extLst>
      <p:ext uri="{BB962C8B-B14F-4D97-AF65-F5344CB8AC3E}">
        <p14:creationId xmlns:p14="http://schemas.microsoft.com/office/powerpoint/2010/main" val="37128942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E882B8-76A8-4303-863A-CAE9C3CF8763}" type="datetimeFigureOut">
              <a:rPr lang="en-GB" smtClean="0"/>
              <a:t>14/07/2022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61CB9920-3BE7-4813-9668-ED58D5673670}" type="slidenum">
              <a:rPr lang="en-GB" smtClean="0"/>
              <a:t>‹#›</a:t>
            </a:fld>
            <a:endParaRPr lang="en-GB"/>
          </a:p>
        </p:txBody>
      </p:sp>
    </p:spTree>
    <p:extLst>
      <p:ext uri="{BB962C8B-B14F-4D97-AF65-F5344CB8AC3E}">
        <p14:creationId xmlns:p14="http://schemas.microsoft.com/office/powerpoint/2010/main" val="9250255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E882B8-76A8-4303-863A-CAE9C3CF8763}" type="datetimeFigureOut">
              <a:rPr lang="en-GB" smtClean="0"/>
              <a:t>14/07/2022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CB9920-3BE7-4813-9668-ED58D5673670}" type="slidenum">
              <a:rPr lang="en-GB" smtClean="0"/>
              <a:t>‹#›</a:t>
            </a:fld>
            <a:endParaRPr lang="en-GB"/>
          </a:p>
        </p:txBody>
      </p:sp>
    </p:spTree>
    <p:extLst>
      <p:ext uri="{BB962C8B-B14F-4D97-AF65-F5344CB8AC3E}">
        <p14:creationId xmlns:p14="http://schemas.microsoft.com/office/powerpoint/2010/main" val="10805215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0E882B8-76A8-4303-863A-CAE9C3CF8763}" type="datetimeFigureOut">
              <a:rPr lang="en-GB" smtClean="0"/>
              <a:t>14/07/2022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CB9920-3BE7-4813-9668-ED58D5673670}" type="slidenum">
              <a:rPr lang="en-GB" smtClean="0"/>
              <a:t>‹#›</a:t>
            </a:fld>
            <a:endParaRPr lang="en-GB"/>
          </a:p>
        </p:txBody>
      </p:sp>
    </p:spTree>
    <p:extLst>
      <p:ext uri="{BB962C8B-B14F-4D97-AF65-F5344CB8AC3E}">
        <p14:creationId xmlns:p14="http://schemas.microsoft.com/office/powerpoint/2010/main" val="31923207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0E882B8-76A8-4303-863A-CAE9C3CF8763}" type="datetimeFigureOut">
              <a:rPr lang="en-GB" smtClean="0"/>
              <a:t>14/07/2022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1CB9920-3BE7-4813-9668-ED58D5673670}" type="slidenum">
              <a:rPr lang="en-GB" smtClean="0"/>
              <a:t>‹#›</a:t>
            </a:fld>
            <a:endParaRPr lang="en-GB"/>
          </a:p>
        </p:txBody>
      </p:sp>
    </p:spTree>
    <p:extLst>
      <p:ext uri="{BB962C8B-B14F-4D97-AF65-F5344CB8AC3E}">
        <p14:creationId xmlns:p14="http://schemas.microsoft.com/office/powerpoint/2010/main" val="37758202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E882B8-76A8-4303-863A-CAE9C3CF8763}" type="datetimeFigureOut">
              <a:rPr lang="en-GB" smtClean="0"/>
              <a:t>14/07/2022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1CB9920-3BE7-4813-9668-ED58D5673670}" type="slidenum">
              <a:rPr lang="en-GB" smtClean="0"/>
              <a:t>‹#›</a:t>
            </a:fld>
            <a:endParaRPr lang="en-GB"/>
          </a:p>
        </p:txBody>
      </p:sp>
    </p:spTree>
    <p:extLst>
      <p:ext uri="{BB962C8B-B14F-4D97-AF65-F5344CB8AC3E}">
        <p14:creationId xmlns:p14="http://schemas.microsoft.com/office/powerpoint/2010/main" val="8421799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E882B8-76A8-4303-863A-CAE9C3CF8763}" type="datetimeFigureOut">
              <a:rPr lang="en-GB" smtClean="0"/>
              <a:t>14/07/2022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1CB9920-3BE7-4813-9668-ED58D5673670}" type="slidenum">
              <a:rPr lang="en-GB" smtClean="0"/>
              <a:t>‹#›</a:t>
            </a:fld>
            <a:endParaRPr lang="en-GB"/>
          </a:p>
        </p:txBody>
      </p:sp>
    </p:spTree>
    <p:extLst>
      <p:ext uri="{BB962C8B-B14F-4D97-AF65-F5344CB8AC3E}">
        <p14:creationId xmlns:p14="http://schemas.microsoft.com/office/powerpoint/2010/main" val="1762716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E882B8-76A8-4303-863A-CAE9C3CF8763}" type="datetimeFigureOut">
              <a:rPr lang="en-GB" smtClean="0"/>
              <a:t>14/07/2022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CB9920-3BE7-4813-9668-ED58D5673670}" type="slidenum">
              <a:rPr lang="en-GB" smtClean="0"/>
              <a:t>‹#›</a:t>
            </a:fld>
            <a:endParaRPr lang="en-GB"/>
          </a:p>
        </p:txBody>
      </p:sp>
    </p:spTree>
    <p:extLst>
      <p:ext uri="{BB962C8B-B14F-4D97-AF65-F5344CB8AC3E}">
        <p14:creationId xmlns:p14="http://schemas.microsoft.com/office/powerpoint/2010/main" val="33310416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E882B8-76A8-4303-863A-CAE9C3CF8763}" type="datetimeFigureOut">
              <a:rPr lang="en-GB" smtClean="0"/>
              <a:t>14/07/2022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CB9920-3BE7-4813-9668-ED58D5673670}" type="slidenum">
              <a:rPr lang="en-GB" smtClean="0"/>
              <a:t>‹#›</a:t>
            </a:fld>
            <a:endParaRPr lang="en-GB"/>
          </a:p>
        </p:txBody>
      </p:sp>
    </p:spTree>
    <p:extLst>
      <p:ext uri="{BB962C8B-B14F-4D97-AF65-F5344CB8AC3E}">
        <p14:creationId xmlns:p14="http://schemas.microsoft.com/office/powerpoint/2010/main" val="4445054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E882B8-76A8-4303-863A-CAE9C3CF8763}" type="datetimeFigureOut">
              <a:rPr lang="en-GB" smtClean="0"/>
              <a:t>14/07/2022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CB9920-3BE7-4813-9668-ED58D5673670}" type="slidenum">
              <a:rPr lang="en-GB" smtClean="0"/>
              <a:t>‹#›</a:t>
            </a:fld>
            <a:endParaRPr lang="en-GB"/>
          </a:p>
        </p:txBody>
      </p:sp>
    </p:spTree>
    <p:extLst>
      <p:ext uri="{BB962C8B-B14F-4D97-AF65-F5344CB8AC3E}">
        <p14:creationId xmlns:p14="http://schemas.microsoft.com/office/powerpoint/2010/main" val="41482433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E882B8-76A8-4303-863A-CAE9C3CF8763}" type="datetimeFigureOut">
              <a:rPr lang="en-GB" smtClean="0"/>
              <a:t>14/07/2022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CB9920-3BE7-4813-9668-ED58D5673670}" type="slidenum">
              <a:rPr lang="en-GB" smtClean="0"/>
              <a:t>‹#›</a:t>
            </a:fld>
            <a:endParaRPr lang="en-GB"/>
          </a:p>
        </p:txBody>
      </p:sp>
    </p:spTree>
    <p:extLst>
      <p:ext uri="{BB962C8B-B14F-4D97-AF65-F5344CB8AC3E}">
        <p14:creationId xmlns:p14="http://schemas.microsoft.com/office/powerpoint/2010/main" val="9279557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E882B8-76A8-4303-863A-CAE9C3CF8763}" type="datetimeFigureOut">
              <a:rPr lang="en-GB" smtClean="0"/>
              <a:t>14/07/2022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CB9920-3BE7-4813-9668-ED58D5673670}" type="slidenum">
              <a:rPr lang="en-GB" smtClean="0"/>
              <a:t>‹#›</a:t>
            </a:fld>
            <a:endParaRPr lang="en-GB"/>
          </a:p>
        </p:txBody>
      </p:sp>
    </p:spTree>
    <p:extLst>
      <p:ext uri="{BB962C8B-B14F-4D97-AF65-F5344CB8AC3E}">
        <p14:creationId xmlns:p14="http://schemas.microsoft.com/office/powerpoint/2010/main" val="13592529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E882B8-76A8-4303-863A-CAE9C3CF8763}" type="datetimeFigureOut">
              <a:rPr lang="en-GB" smtClean="0"/>
              <a:t>14/07/2022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CB9920-3BE7-4813-9668-ED58D5673670}" type="slidenum">
              <a:rPr lang="en-GB" smtClean="0"/>
              <a:t>‹#›</a:t>
            </a:fld>
            <a:endParaRPr lang="en-GB"/>
          </a:p>
        </p:txBody>
      </p:sp>
    </p:spTree>
    <p:extLst>
      <p:ext uri="{BB962C8B-B14F-4D97-AF65-F5344CB8AC3E}">
        <p14:creationId xmlns:p14="http://schemas.microsoft.com/office/powerpoint/2010/main" val="4365360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E882B8-76A8-4303-863A-CAE9C3CF8763}" type="datetimeFigureOut">
              <a:rPr lang="en-GB" smtClean="0"/>
              <a:t>14/07/2022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CB9920-3BE7-4813-9668-ED58D5673670}" type="slidenum">
              <a:rPr lang="en-GB" smtClean="0"/>
              <a:t>‹#›</a:t>
            </a:fld>
            <a:endParaRPr lang="en-GB"/>
          </a:p>
        </p:txBody>
      </p:sp>
    </p:spTree>
    <p:extLst>
      <p:ext uri="{BB962C8B-B14F-4D97-AF65-F5344CB8AC3E}">
        <p14:creationId xmlns:p14="http://schemas.microsoft.com/office/powerpoint/2010/main" val="18905509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E882B8-76A8-4303-863A-CAE9C3CF8763}" type="datetimeFigureOut">
              <a:rPr lang="en-GB" smtClean="0"/>
              <a:t>14/07/2022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CB9920-3BE7-4813-9668-ED58D5673670}" type="slidenum">
              <a:rPr lang="en-GB" smtClean="0"/>
              <a:t>‹#›</a:t>
            </a:fld>
            <a:endParaRPr lang="en-GB"/>
          </a:p>
        </p:txBody>
      </p:sp>
    </p:spTree>
    <p:extLst>
      <p:ext uri="{BB962C8B-B14F-4D97-AF65-F5344CB8AC3E}">
        <p14:creationId xmlns:p14="http://schemas.microsoft.com/office/powerpoint/2010/main" val="5430923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E882B8-76A8-4303-863A-CAE9C3CF8763}" type="datetimeFigureOut">
              <a:rPr lang="en-GB" smtClean="0"/>
              <a:t>14/07/2022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CB9920-3BE7-4813-9668-ED58D5673670}" type="slidenum">
              <a:rPr lang="en-GB" smtClean="0"/>
              <a:t>‹#›</a:t>
            </a:fld>
            <a:endParaRPr lang="en-GB"/>
          </a:p>
        </p:txBody>
      </p:sp>
    </p:spTree>
    <p:extLst>
      <p:ext uri="{BB962C8B-B14F-4D97-AF65-F5344CB8AC3E}">
        <p14:creationId xmlns:p14="http://schemas.microsoft.com/office/powerpoint/2010/main" val="29030532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E882B8-76A8-4303-863A-CAE9C3CF8763}" type="datetimeFigureOut">
              <a:rPr lang="en-GB" smtClean="0"/>
              <a:t>14/07/2022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CB9920-3BE7-4813-9668-ED58D5673670}" type="slidenum">
              <a:rPr lang="en-GB" smtClean="0"/>
              <a:t>‹#›</a:t>
            </a:fld>
            <a:endParaRPr lang="en-GB"/>
          </a:p>
        </p:txBody>
      </p:sp>
    </p:spTree>
    <p:extLst>
      <p:ext uri="{BB962C8B-B14F-4D97-AF65-F5344CB8AC3E}">
        <p14:creationId xmlns:p14="http://schemas.microsoft.com/office/powerpoint/2010/main" val="30014066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0E882B8-76A8-4303-863A-CAE9C3CF8763}" type="datetimeFigureOut">
              <a:rPr lang="en-GB" smtClean="0"/>
              <a:t>14/07/2022</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1CB9920-3BE7-4813-9668-ED58D5673670}" type="slidenum">
              <a:rPr lang="en-GB" smtClean="0"/>
              <a:t>‹#›</a:t>
            </a:fld>
            <a:endParaRPr lang="en-GB"/>
          </a:p>
        </p:txBody>
      </p:sp>
    </p:spTree>
    <p:extLst>
      <p:ext uri="{BB962C8B-B14F-4D97-AF65-F5344CB8AC3E}">
        <p14:creationId xmlns:p14="http://schemas.microsoft.com/office/powerpoint/2010/main" val="392412717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en.wikipedia.org/wiki/Human_fertilization" TargetMode="External"/><Relationship Id="rId7" Type="http://schemas.openxmlformats.org/officeDocument/2006/relationships/hyperlink" Target="https://www.cancervic.org.au/cancer-information/types-of-cancer/cervical_cancer/cervical-cancer-overview.html" TargetMode="External"/><Relationship Id="rId2" Type="http://schemas.openxmlformats.org/officeDocument/2006/relationships/hyperlink" Target="http://www.medicalnewstoday.com/articles/150870" TargetMode="External"/><Relationship Id="rId1" Type="http://schemas.openxmlformats.org/officeDocument/2006/relationships/slideLayout" Target="../slideLayouts/slideLayout2.xml"/><Relationship Id="rId6" Type="http://schemas.openxmlformats.org/officeDocument/2006/relationships/hyperlink" Target="https://en.wikipedia.org/wiki/Cilia" TargetMode="External"/><Relationship Id="rId5" Type="http://schemas.openxmlformats.org/officeDocument/2006/relationships/hyperlink" Target="https://en.wikipedia.org/wiki/Simple_columnar_epithelium#Ciliated" TargetMode="External"/><Relationship Id="rId4" Type="http://schemas.openxmlformats.org/officeDocument/2006/relationships/hyperlink" Target="https://en.wikipedia.org/wiki/Egg_cell"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healthline.com/health/womens-health/what-is-ovulation"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mayoclinic.org/diseases-conditions/endometriosis/symptoms-causes/syc-20354656" TargetMode="Externa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4A1B046-7CA6-4A2D-9020-CC507B3150BF}"/>
              </a:ext>
            </a:extLst>
          </p:cNvPr>
          <p:cNvSpPr txBox="1"/>
          <p:nvPr/>
        </p:nvSpPr>
        <p:spPr>
          <a:xfrm>
            <a:off x="2650435" y="291548"/>
            <a:ext cx="4717774" cy="1354217"/>
          </a:xfrm>
          <a:prstGeom prst="rect">
            <a:avLst/>
          </a:prstGeom>
          <a:noFill/>
        </p:spPr>
        <p:txBody>
          <a:bodyPr wrap="square" rtlCol="0">
            <a:spAutoFit/>
          </a:bodyPr>
          <a:lstStyle/>
          <a:p>
            <a:r>
              <a:rPr lang="en-GB" sz="2800" b="1" dirty="0">
                <a:solidFill>
                  <a:srgbClr val="FF0000"/>
                </a:solidFill>
              </a:rPr>
              <a:t>Female reproductive system</a:t>
            </a:r>
          </a:p>
          <a:p>
            <a:r>
              <a:rPr lang="en-GB" b="1" dirty="0"/>
              <a:t>Tamanna Sultana </a:t>
            </a:r>
          </a:p>
          <a:p>
            <a:r>
              <a:rPr lang="en-GB" b="1" dirty="0"/>
              <a:t>1912525</a:t>
            </a:r>
          </a:p>
          <a:p>
            <a:endParaRPr lang="en-GB" dirty="0"/>
          </a:p>
        </p:txBody>
      </p:sp>
      <p:sp>
        <p:nvSpPr>
          <p:cNvPr id="7" name="TextBox 6">
            <a:extLst>
              <a:ext uri="{FF2B5EF4-FFF2-40B4-BE49-F238E27FC236}">
                <a16:creationId xmlns:a16="http://schemas.microsoft.com/office/drawing/2014/main" id="{9E88C0AC-4214-4750-928A-35AD52E3F240}"/>
              </a:ext>
            </a:extLst>
          </p:cNvPr>
          <p:cNvSpPr txBox="1"/>
          <p:nvPr/>
        </p:nvSpPr>
        <p:spPr>
          <a:xfrm>
            <a:off x="3147252" y="1497495"/>
            <a:ext cx="8746435" cy="3416320"/>
          </a:xfrm>
          <a:prstGeom prst="rect">
            <a:avLst/>
          </a:prstGeom>
          <a:noFill/>
        </p:spPr>
        <p:txBody>
          <a:bodyPr wrap="square" rtlCol="0">
            <a:spAutoFit/>
          </a:bodyPr>
          <a:lstStyle/>
          <a:p>
            <a:r>
              <a:rPr lang="en-GB" b="1" u="sng" dirty="0">
                <a:solidFill>
                  <a:srgbClr val="FF0000"/>
                </a:solidFill>
              </a:rPr>
              <a:t>What is the female reproductive system?</a:t>
            </a:r>
          </a:p>
          <a:p>
            <a:pPr marL="285750" indent="-285750">
              <a:buFont typeface="Arial" panose="020B0604020202020204" pitchFamily="34" charset="0"/>
              <a:buChar char="•"/>
            </a:pPr>
            <a:r>
              <a:rPr lang="en-GB" b="0" i="0" dirty="0">
                <a:solidFill>
                  <a:schemeClr val="accent1">
                    <a:lumMod val="50000"/>
                  </a:schemeClr>
                </a:solidFill>
                <a:effectLst/>
                <a:latin typeface="arial" panose="020B0604020202020204" pitchFamily="34" charset="0"/>
              </a:rPr>
              <a:t>The female reproductive system is made up of the internal and external sex organs that function in reproduction of new offspring.</a:t>
            </a:r>
          </a:p>
          <a:p>
            <a:pPr marL="285750" indent="-285750">
              <a:buFont typeface="Arial" panose="020B0604020202020204" pitchFamily="34" charset="0"/>
              <a:buChar char="•"/>
            </a:pPr>
            <a:endParaRPr lang="en-GB" b="0" i="0" dirty="0">
              <a:solidFill>
                <a:schemeClr val="accent1">
                  <a:lumMod val="50000"/>
                </a:schemeClr>
              </a:solidFill>
              <a:effectLst/>
              <a:latin typeface="arial" panose="020B0604020202020204" pitchFamily="34" charset="0"/>
            </a:endParaRPr>
          </a:p>
          <a:p>
            <a:pPr marL="285750" indent="-285750">
              <a:buFont typeface="Arial" panose="020B0604020202020204" pitchFamily="34" charset="0"/>
              <a:buChar char="•"/>
            </a:pPr>
            <a:r>
              <a:rPr lang="en-GB" b="0" i="0" dirty="0">
                <a:solidFill>
                  <a:schemeClr val="accent1">
                    <a:lumMod val="50000"/>
                  </a:schemeClr>
                </a:solidFill>
                <a:effectLst/>
                <a:latin typeface="arial" panose="020B0604020202020204" pitchFamily="34" charset="0"/>
              </a:rPr>
              <a:t>In humans, the female reproductive system is immature at birth and develops to maturity at puberty to be able to produce gametes, and to carry a foetus to full term.</a:t>
            </a:r>
          </a:p>
          <a:p>
            <a:pPr marL="285750" indent="-285750">
              <a:buFont typeface="Arial" panose="020B0604020202020204" pitchFamily="34" charset="0"/>
              <a:buChar char="•"/>
            </a:pPr>
            <a:endParaRPr lang="en-GB" dirty="0">
              <a:solidFill>
                <a:schemeClr val="accent1">
                  <a:lumMod val="50000"/>
                </a:schemeClr>
              </a:solidFill>
              <a:latin typeface="arial" panose="020B0604020202020204" pitchFamily="34" charset="0"/>
            </a:endParaRPr>
          </a:p>
          <a:p>
            <a:pPr marL="285750" indent="-285750">
              <a:buFont typeface="Arial" panose="020B0604020202020204" pitchFamily="34" charset="0"/>
              <a:buChar char="•"/>
            </a:pPr>
            <a:r>
              <a:rPr lang="en-GB" b="0" i="0" dirty="0">
                <a:solidFill>
                  <a:schemeClr val="accent1">
                    <a:lumMod val="50000"/>
                  </a:schemeClr>
                </a:solidFill>
                <a:effectLst/>
                <a:latin typeface="arial" panose="020B0604020202020204" pitchFamily="34" charset="0"/>
              </a:rPr>
              <a:t>The female reproductive system is </a:t>
            </a:r>
            <a:r>
              <a:rPr lang="en-GB" b="1" i="0" dirty="0">
                <a:solidFill>
                  <a:schemeClr val="accent1">
                    <a:lumMod val="50000"/>
                  </a:schemeClr>
                </a:solidFill>
                <a:effectLst/>
                <a:latin typeface="arial" panose="020B0604020202020204" pitchFamily="34" charset="0"/>
              </a:rPr>
              <a:t>a group of organs that work together to enable reproduction, pregnancy, and childbirth</a:t>
            </a:r>
            <a:r>
              <a:rPr lang="en-GB" b="0" i="0" dirty="0">
                <a:solidFill>
                  <a:schemeClr val="accent1">
                    <a:lumMod val="50000"/>
                  </a:schemeClr>
                </a:solidFill>
                <a:effectLst/>
                <a:latin typeface="arial" panose="020B0604020202020204" pitchFamily="34" charset="0"/>
              </a:rPr>
              <a:t>. It also produces female sex hormones, including </a:t>
            </a:r>
            <a:r>
              <a:rPr lang="en-GB" b="0" i="0" dirty="0" err="1">
                <a:solidFill>
                  <a:schemeClr val="accent1">
                    <a:lumMod val="50000"/>
                  </a:schemeClr>
                </a:solidFill>
                <a:effectLst/>
                <a:latin typeface="arial" panose="020B0604020202020204" pitchFamily="34" charset="0"/>
              </a:rPr>
              <a:t>estrogen</a:t>
            </a:r>
            <a:r>
              <a:rPr lang="en-GB" b="0" i="0" dirty="0">
                <a:solidFill>
                  <a:schemeClr val="accent1">
                    <a:lumMod val="50000"/>
                  </a:schemeClr>
                </a:solidFill>
                <a:effectLst/>
                <a:latin typeface="arial" panose="020B0604020202020204" pitchFamily="34" charset="0"/>
              </a:rPr>
              <a:t> and progesterone. The system consists of organs and tissues inside the body and some that are visible outside the body</a:t>
            </a:r>
            <a:endParaRPr lang="en-GB" dirty="0">
              <a:solidFill>
                <a:schemeClr val="accent1">
                  <a:lumMod val="50000"/>
                </a:schemeClr>
              </a:solidFill>
            </a:endParaRPr>
          </a:p>
        </p:txBody>
      </p:sp>
      <p:pic>
        <p:nvPicPr>
          <p:cNvPr id="1026" name="Picture 2" descr="See the source image">
            <a:extLst>
              <a:ext uri="{FF2B5EF4-FFF2-40B4-BE49-F238E27FC236}">
                <a16:creationId xmlns:a16="http://schemas.microsoft.com/office/drawing/2014/main" id="{CDB8619F-0BA6-456C-B958-75492C75AA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429000"/>
            <a:ext cx="3279800" cy="31374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26982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DB566-9FAF-4706-AE80-418369813E7D}"/>
              </a:ext>
            </a:extLst>
          </p:cNvPr>
          <p:cNvSpPr>
            <a:spLocks noGrp="1"/>
          </p:cNvSpPr>
          <p:nvPr>
            <p:ph type="title"/>
          </p:nvPr>
        </p:nvSpPr>
        <p:spPr>
          <a:xfrm>
            <a:off x="516835" y="46384"/>
            <a:ext cx="9647720" cy="788503"/>
          </a:xfrm>
        </p:spPr>
        <p:txBody>
          <a:bodyPr>
            <a:normAutofit/>
          </a:bodyPr>
          <a:lstStyle/>
          <a:p>
            <a:r>
              <a:rPr lang="en-GB" sz="2400" u="sng" dirty="0">
                <a:solidFill>
                  <a:srgbClr val="FF0000"/>
                </a:solidFill>
              </a:rPr>
              <a:t>What are the structure and functions of the key organs</a:t>
            </a:r>
            <a:r>
              <a:rPr lang="en-GB" sz="2400" dirty="0">
                <a:solidFill>
                  <a:srgbClr val="FF0000"/>
                </a:solidFill>
              </a:rPr>
              <a:t>?</a:t>
            </a:r>
          </a:p>
        </p:txBody>
      </p:sp>
      <p:sp>
        <p:nvSpPr>
          <p:cNvPr id="8" name="TextBox 7">
            <a:extLst>
              <a:ext uri="{FF2B5EF4-FFF2-40B4-BE49-F238E27FC236}">
                <a16:creationId xmlns:a16="http://schemas.microsoft.com/office/drawing/2014/main" id="{410634BD-D41B-4112-9020-95E3B7EC5E5D}"/>
              </a:ext>
            </a:extLst>
          </p:cNvPr>
          <p:cNvSpPr txBox="1"/>
          <p:nvPr/>
        </p:nvSpPr>
        <p:spPr>
          <a:xfrm>
            <a:off x="1709530" y="834887"/>
            <a:ext cx="9647720" cy="830997"/>
          </a:xfrm>
          <a:prstGeom prst="rect">
            <a:avLst/>
          </a:prstGeom>
          <a:noFill/>
        </p:spPr>
        <p:txBody>
          <a:bodyPr wrap="square" rtlCol="0">
            <a:spAutoFit/>
          </a:bodyPr>
          <a:lstStyle/>
          <a:p>
            <a:pPr algn="l"/>
            <a:r>
              <a:rPr lang="en-GB" sz="1600" b="0" i="0" dirty="0">
                <a:solidFill>
                  <a:srgbClr val="002060"/>
                </a:solidFill>
                <a:effectLst/>
                <a:latin typeface="Proxima Nova"/>
              </a:rPr>
              <a:t>The system consists of organs and tissues inside the body and some that are visible outside the body. The internal organs include:</a:t>
            </a:r>
          </a:p>
          <a:p>
            <a:pPr algn="l">
              <a:buFont typeface="Arial" panose="020B0604020202020204" pitchFamily="34" charset="0"/>
              <a:buChar char="•"/>
            </a:pPr>
            <a:r>
              <a:rPr lang="en-GB" sz="1600" b="0" i="0" dirty="0">
                <a:solidFill>
                  <a:srgbClr val="002060"/>
                </a:solidFill>
                <a:effectLst/>
                <a:latin typeface="Proxima Nova"/>
              </a:rPr>
              <a:t>Ovaries, fallopian tubes, uterus</a:t>
            </a:r>
            <a:r>
              <a:rPr lang="en-GB" sz="1600" dirty="0">
                <a:solidFill>
                  <a:srgbClr val="002060"/>
                </a:solidFill>
                <a:latin typeface="Proxima Nova"/>
              </a:rPr>
              <a:t>, </a:t>
            </a:r>
            <a:r>
              <a:rPr lang="en-GB" sz="1600" b="0" i="0" dirty="0">
                <a:solidFill>
                  <a:srgbClr val="002060"/>
                </a:solidFill>
                <a:effectLst/>
                <a:latin typeface="Proxima Nova"/>
              </a:rPr>
              <a:t>cervix</a:t>
            </a:r>
            <a:r>
              <a:rPr lang="en-GB" sz="1600" dirty="0">
                <a:solidFill>
                  <a:srgbClr val="002060"/>
                </a:solidFill>
                <a:latin typeface="Proxima Nova"/>
              </a:rPr>
              <a:t> and the </a:t>
            </a:r>
            <a:r>
              <a:rPr lang="en-GB" sz="1600" b="0" i="0" dirty="0">
                <a:solidFill>
                  <a:srgbClr val="002060"/>
                </a:solidFill>
                <a:effectLst/>
                <a:latin typeface="Proxima Nova"/>
              </a:rPr>
              <a:t>vagina.</a:t>
            </a:r>
          </a:p>
        </p:txBody>
      </p:sp>
      <p:sp>
        <p:nvSpPr>
          <p:cNvPr id="9" name="TextBox 8">
            <a:extLst>
              <a:ext uri="{FF2B5EF4-FFF2-40B4-BE49-F238E27FC236}">
                <a16:creationId xmlns:a16="http://schemas.microsoft.com/office/drawing/2014/main" id="{980A3A2C-C625-48EF-9565-28B55FF5524E}"/>
              </a:ext>
            </a:extLst>
          </p:cNvPr>
          <p:cNvSpPr txBox="1"/>
          <p:nvPr/>
        </p:nvSpPr>
        <p:spPr>
          <a:xfrm>
            <a:off x="1709530" y="1824478"/>
            <a:ext cx="1974574" cy="4093428"/>
          </a:xfrm>
          <a:prstGeom prst="rect">
            <a:avLst/>
          </a:prstGeom>
          <a:noFill/>
        </p:spPr>
        <p:txBody>
          <a:bodyPr wrap="square" rtlCol="0">
            <a:spAutoFit/>
          </a:bodyPr>
          <a:lstStyle/>
          <a:p>
            <a:r>
              <a:rPr lang="en-GB" sz="1600" b="1" u="sng" dirty="0">
                <a:solidFill>
                  <a:srgbClr val="FF0000"/>
                </a:solidFill>
              </a:rPr>
              <a:t>Ovaries :</a:t>
            </a:r>
          </a:p>
          <a:p>
            <a:pPr marL="285750" indent="-285750" algn="l">
              <a:buFont typeface="Arial" panose="020B0604020202020204" pitchFamily="34" charset="0"/>
              <a:buChar char="•"/>
            </a:pPr>
            <a:r>
              <a:rPr lang="en-GB" sz="1400" b="0" i="0" dirty="0">
                <a:solidFill>
                  <a:srgbClr val="231F20"/>
                </a:solidFill>
                <a:effectLst/>
                <a:latin typeface="Proxima Nova"/>
              </a:rPr>
              <a:t>Most females have two ovaries, one on each side of the uterus, At birth, two ovaries contain </a:t>
            </a:r>
            <a:r>
              <a:rPr lang="en-GB" sz="1400" b="0" i="0" dirty="0">
                <a:solidFill>
                  <a:srgbClr val="002060"/>
                </a:solidFill>
                <a:effectLst/>
                <a:latin typeface="Proxima Nova"/>
              </a:rPr>
              <a:t>approximately </a:t>
            </a:r>
            <a:r>
              <a:rPr lang="en-GB" sz="1400" u="sng" dirty="0">
                <a:solidFill>
                  <a:srgbClr val="002060"/>
                </a:solidFill>
              </a:rPr>
              <a:t>700 thousand</a:t>
            </a:r>
            <a:r>
              <a:rPr lang="en-GB" sz="1400" b="0" i="0" dirty="0">
                <a:solidFill>
                  <a:srgbClr val="231F20"/>
                </a:solidFill>
                <a:effectLst/>
                <a:latin typeface="Proxima Nova"/>
              </a:rPr>
              <a:t> oocytes, which are immature eggs. Around once each month, the ovaries release a mature egg.</a:t>
            </a:r>
          </a:p>
          <a:p>
            <a:pPr algn="l"/>
            <a:r>
              <a:rPr lang="en-GB" sz="1400" b="0" i="0" dirty="0">
                <a:solidFill>
                  <a:srgbClr val="231F20"/>
                </a:solidFill>
                <a:effectLst/>
                <a:latin typeface="Proxima Nova"/>
              </a:rPr>
              <a:t>This process is known as </a:t>
            </a:r>
            <a:r>
              <a:rPr lang="en-GB" sz="1400" b="0" i="0" u="sng" dirty="0">
                <a:solidFill>
                  <a:srgbClr val="002060"/>
                </a:solidFill>
                <a:effectLst/>
                <a:latin typeface="Proxima Nova"/>
                <a:hlinkClick r:id="rId2">
                  <a:extLst>
                    <a:ext uri="{A12FA001-AC4F-418D-AE19-62706E023703}">
                      <ahyp:hlinkClr xmlns:ahyp="http://schemas.microsoft.com/office/drawing/2018/hyperlinkcolor" val="tx"/>
                    </a:ext>
                  </a:extLst>
                </a:hlinkClick>
              </a:rPr>
              <a:t>ovulation</a:t>
            </a:r>
            <a:r>
              <a:rPr lang="en-GB" sz="1600" u="sng" dirty="0">
                <a:solidFill>
                  <a:srgbClr val="231F20"/>
                </a:solidFill>
                <a:latin typeface="Proxima Nova"/>
              </a:rPr>
              <a:t>.</a:t>
            </a:r>
            <a:endParaRPr lang="en-GB" sz="1600" b="0" i="0" dirty="0">
              <a:solidFill>
                <a:srgbClr val="231F20"/>
              </a:solidFill>
              <a:effectLst/>
              <a:latin typeface="Proxima Nova"/>
            </a:endParaRPr>
          </a:p>
          <a:p>
            <a:endParaRPr lang="en-GB" dirty="0"/>
          </a:p>
        </p:txBody>
      </p:sp>
      <p:sp>
        <p:nvSpPr>
          <p:cNvPr id="10" name="TextBox 9">
            <a:extLst>
              <a:ext uri="{FF2B5EF4-FFF2-40B4-BE49-F238E27FC236}">
                <a16:creationId xmlns:a16="http://schemas.microsoft.com/office/drawing/2014/main" id="{CDBBC027-99A3-42F2-90E0-106C3DFBF6B2}"/>
              </a:ext>
            </a:extLst>
          </p:cNvPr>
          <p:cNvSpPr txBox="1"/>
          <p:nvPr/>
        </p:nvSpPr>
        <p:spPr>
          <a:xfrm>
            <a:off x="4055165" y="1948070"/>
            <a:ext cx="2464905" cy="2893100"/>
          </a:xfrm>
          <a:prstGeom prst="rect">
            <a:avLst/>
          </a:prstGeom>
          <a:noFill/>
        </p:spPr>
        <p:txBody>
          <a:bodyPr wrap="square" rtlCol="0">
            <a:spAutoFit/>
          </a:bodyPr>
          <a:lstStyle/>
          <a:p>
            <a:pPr marL="285750" indent="-285750">
              <a:buFont typeface="Arial" panose="020B0604020202020204" pitchFamily="34" charset="0"/>
              <a:buChar char="•"/>
            </a:pPr>
            <a:r>
              <a:rPr lang="en-GB" sz="1400" b="0" i="0" dirty="0">
                <a:solidFill>
                  <a:srgbClr val="231F20"/>
                </a:solidFill>
                <a:effectLst/>
                <a:latin typeface="Proxima Nova"/>
              </a:rPr>
              <a:t>The</a:t>
            </a:r>
            <a:r>
              <a:rPr lang="en-GB" sz="1400" b="0" i="0" u="sng" dirty="0">
                <a:solidFill>
                  <a:srgbClr val="FF0000"/>
                </a:solidFill>
                <a:effectLst/>
                <a:latin typeface="Proxima Nova"/>
              </a:rPr>
              <a:t> fallopian tubes </a:t>
            </a:r>
            <a:r>
              <a:rPr lang="en-GB" sz="1400" b="0" i="0" dirty="0">
                <a:solidFill>
                  <a:srgbClr val="231F20"/>
                </a:solidFill>
                <a:effectLst/>
                <a:latin typeface="Proxima Nova"/>
              </a:rPr>
              <a:t>are passageways that carry eggs toward the uterus.</a:t>
            </a:r>
          </a:p>
          <a:p>
            <a:pPr marL="285750" indent="-285750">
              <a:buFont typeface="Arial" panose="020B0604020202020204" pitchFamily="34" charset="0"/>
              <a:buChar char="•"/>
            </a:pPr>
            <a:r>
              <a:rPr lang="en-GB" sz="1400" b="0" i="0" dirty="0">
                <a:solidFill>
                  <a:srgbClr val="231F20"/>
                </a:solidFill>
                <a:effectLst/>
                <a:latin typeface="Proxima Nova"/>
              </a:rPr>
              <a:t> </a:t>
            </a:r>
            <a:r>
              <a:rPr lang="en-GB" sz="1400" b="0" i="0" dirty="0">
                <a:solidFill>
                  <a:srgbClr val="202122"/>
                </a:solidFill>
                <a:effectLst/>
                <a:latin typeface="Arial" panose="020B0604020202020204" pitchFamily="34" charset="0"/>
              </a:rPr>
              <a:t>A </a:t>
            </a:r>
            <a:r>
              <a:rPr lang="en-GB" sz="1400" b="0" i="0" u="none" strike="noStrike" dirty="0">
                <a:effectLst/>
                <a:latin typeface="Arial" panose="020B0604020202020204" pitchFamily="34" charset="0"/>
                <a:hlinkClick r:id="rId3" tooltip="Human fertilization">
                  <a:extLst>
                    <a:ext uri="{A12FA001-AC4F-418D-AE19-62706E023703}">
                      <ahyp:hlinkClr xmlns:ahyp="http://schemas.microsoft.com/office/drawing/2018/hyperlinkcolor" val="tx"/>
                    </a:ext>
                  </a:extLst>
                </a:hlinkClick>
              </a:rPr>
              <a:t>fertilized</a:t>
            </a:r>
            <a:r>
              <a:rPr lang="en-GB" sz="1400" b="0" i="0" dirty="0">
                <a:effectLst/>
                <a:latin typeface="Arial" panose="020B0604020202020204" pitchFamily="34" charset="0"/>
              </a:rPr>
              <a:t> </a:t>
            </a:r>
            <a:r>
              <a:rPr lang="en-GB" sz="1400" b="0" i="0" u="none" strike="noStrike" dirty="0">
                <a:effectLst/>
                <a:latin typeface="Arial" panose="020B0604020202020204" pitchFamily="34" charset="0"/>
                <a:hlinkClick r:id="rId4" tooltip="Egg cell">
                  <a:extLst>
                    <a:ext uri="{A12FA001-AC4F-418D-AE19-62706E023703}">
                      <ahyp:hlinkClr xmlns:ahyp="http://schemas.microsoft.com/office/drawing/2018/hyperlinkcolor" val="tx"/>
                    </a:ext>
                  </a:extLst>
                </a:hlinkClick>
              </a:rPr>
              <a:t>egg</a:t>
            </a:r>
            <a:r>
              <a:rPr lang="en-GB" sz="1400" b="0" i="0" dirty="0">
                <a:effectLst/>
                <a:latin typeface="Arial" panose="020B0604020202020204" pitchFamily="34" charset="0"/>
              </a:rPr>
              <a:t> </a:t>
            </a:r>
            <a:r>
              <a:rPr lang="en-GB" sz="1400" b="0" i="0" dirty="0">
                <a:solidFill>
                  <a:srgbClr val="202122"/>
                </a:solidFill>
                <a:effectLst/>
                <a:latin typeface="Arial" panose="020B0604020202020204" pitchFamily="34" charset="0"/>
              </a:rPr>
              <a:t>passes through the Fallopian tubes from the ovaries to the uterus. </a:t>
            </a:r>
          </a:p>
          <a:p>
            <a:pPr marL="285750" indent="-285750">
              <a:buFont typeface="Arial" panose="020B0604020202020204" pitchFamily="34" charset="0"/>
              <a:buChar char="•"/>
            </a:pPr>
            <a:r>
              <a:rPr lang="en-GB" sz="1400" b="0" i="0" dirty="0">
                <a:solidFill>
                  <a:srgbClr val="202122"/>
                </a:solidFill>
                <a:effectLst/>
                <a:latin typeface="Arial" panose="020B0604020202020204" pitchFamily="34" charset="0"/>
              </a:rPr>
              <a:t>The Fallopian tubes are lined with </a:t>
            </a:r>
            <a:r>
              <a:rPr lang="en-GB" sz="1400" b="0" i="0" u="none" strike="noStrike" dirty="0">
                <a:effectLst/>
                <a:latin typeface="Arial" panose="020B0604020202020204" pitchFamily="34" charset="0"/>
                <a:hlinkClick r:id="rId5" tooltip="Simple columnar epithelium">
                  <a:extLst>
                    <a:ext uri="{A12FA001-AC4F-418D-AE19-62706E023703}">
                      <ahyp:hlinkClr xmlns:ahyp="http://schemas.microsoft.com/office/drawing/2018/hyperlinkcolor" val="tx"/>
                    </a:ext>
                  </a:extLst>
                </a:hlinkClick>
              </a:rPr>
              <a:t>simple columnar epithelium</a:t>
            </a:r>
            <a:r>
              <a:rPr lang="en-GB" sz="1400" b="0" i="0" dirty="0">
                <a:effectLst/>
                <a:latin typeface="Arial" panose="020B0604020202020204" pitchFamily="34" charset="0"/>
              </a:rPr>
              <a:t> </a:t>
            </a:r>
            <a:r>
              <a:rPr lang="en-GB" sz="1400" b="0" i="0" dirty="0">
                <a:solidFill>
                  <a:srgbClr val="202122"/>
                </a:solidFill>
                <a:effectLst/>
                <a:latin typeface="Arial" panose="020B0604020202020204" pitchFamily="34" charset="0"/>
              </a:rPr>
              <a:t>with hairlike extensions called</a:t>
            </a:r>
            <a:r>
              <a:rPr lang="en-GB" sz="1400" b="0" i="0" dirty="0">
                <a:effectLst/>
                <a:latin typeface="Arial" panose="020B0604020202020204" pitchFamily="34" charset="0"/>
              </a:rPr>
              <a:t> </a:t>
            </a:r>
            <a:r>
              <a:rPr lang="en-GB" sz="1400" b="0" i="0" u="none" strike="noStrike" dirty="0">
                <a:effectLst/>
                <a:latin typeface="Arial" panose="020B0604020202020204" pitchFamily="34" charset="0"/>
                <a:hlinkClick r:id="rId6" tooltip="Cilia">
                  <a:extLst>
                    <a:ext uri="{A12FA001-AC4F-418D-AE19-62706E023703}">
                      <ahyp:hlinkClr xmlns:ahyp="http://schemas.microsoft.com/office/drawing/2018/hyperlinkcolor" val="tx"/>
                    </a:ext>
                  </a:extLst>
                </a:hlinkClick>
              </a:rPr>
              <a:t>cilia</a:t>
            </a:r>
            <a:r>
              <a:rPr lang="en-GB" sz="1400" b="0" i="0" dirty="0">
                <a:effectLst/>
                <a:latin typeface="Arial" panose="020B0604020202020204" pitchFamily="34" charset="0"/>
              </a:rPr>
              <a:t> </a:t>
            </a:r>
            <a:r>
              <a:rPr lang="en-GB" sz="1400" b="0" i="0" dirty="0">
                <a:solidFill>
                  <a:srgbClr val="202122"/>
                </a:solidFill>
                <a:effectLst/>
                <a:latin typeface="Arial" panose="020B0604020202020204" pitchFamily="34" charset="0"/>
              </a:rPr>
              <a:t>which carry the fertilized egg.</a:t>
            </a:r>
            <a:endParaRPr lang="en-GB" sz="1400" dirty="0"/>
          </a:p>
        </p:txBody>
      </p:sp>
      <p:sp>
        <p:nvSpPr>
          <p:cNvPr id="11" name="TextBox 10">
            <a:extLst>
              <a:ext uri="{FF2B5EF4-FFF2-40B4-BE49-F238E27FC236}">
                <a16:creationId xmlns:a16="http://schemas.microsoft.com/office/drawing/2014/main" id="{6B8F8C7A-A5A0-4112-9C27-249A69C90629}"/>
              </a:ext>
            </a:extLst>
          </p:cNvPr>
          <p:cNvSpPr txBox="1"/>
          <p:nvPr/>
        </p:nvSpPr>
        <p:spPr>
          <a:xfrm>
            <a:off x="6811617" y="1948070"/>
            <a:ext cx="2067340" cy="4832092"/>
          </a:xfrm>
          <a:prstGeom prst="rect">
            <a:avLst/>
          </a:prstGeom>
          <a:noFill/>
        </p:spPr>
        <p:txBody>
          <a:bodyPr wrap="square" rtlCol="0">
            <a:spAutoFit/>
          </a:bodyPr>
          <a:lstStyle/>
          <a:p>
            <a:pPr marL="285750" indent="-285750">
              <a:buFont typeface="Arial" panose="020B0604020202020204" pitchFamily="34" charset="0"/>
              <a:buChar char="•"/>
            </a:pPr>
            <a:r>
              <a:rPr lang="en-GB" sz="1400" b="1" i="0" u="sng" dirty="0">
                <a:solidFill>
                  <a:srgbClr val="FF0000"/>
                </a:solidFill>
                <a:effectLst/>
                <a:latin typeface="Proxima Nova"/>
              </a:rPr>
              <a:t>The uterus </a:t>
            </a:r>
            <a:r>
              <a:rPr lang="en-GB" sz="1400" b="0" i="0" dirty="0">
                <a:solidFill>
                  <a:srgbClr val="231F20"/>
                </a:solidFill>
                <a:effectLst/>
                <a:latin typeface="Proxima Nova"/>
              </a:rPr>
              <a:t>is an organ that is about the shape and size of a pear. It is also known as the womb. </a:t>
            </a:r>
          </a:p>
          <a:p>
            <a:pPr marL="285750" indent="-285750">
              <a:buFont typeface="Arial" panose="020B0604020202020204" pitchFamily="34" charset="0"/>
              <a:buChar char="•"/>
            </a:pPr>
            <a:r>
              <a:rPr lang="en-GB" sz="1400" b="0" i="0" dirty="0">
                <a:solidFill>
                  <a:srgbClr val="231F20"/>
                </a:solidFill>
                <a:effectLst/>
                <a:latin typeface="Proxima Nova"/>
              </a:rPr>
              <a:t>It consists of muscular walls and a lining (endometrium) that grows and diminishes with each menstrual cycle.</a:t>
            </a:r>
          </a:p>
          <a:p>
            <a:pPr marL="285750" indent="-285750">
              <a:buFont typeface="Arial" panose="020B0604020202020204" pitchFamily="34" charset="0"/>
              <a:buChar char="•"/>
            </a:pPr>
            <a:r>
              <a:rPr lang="en-GB" sz="1400" b="0" i="0" dirty="0">
                <a:solidFill>
                  <a:srgbClr val="231F20"/>
                </a:solidFill>
                <a:effectLst/>
                <a:latin typeface="Proxima Nova"/>
              </a:rPr>
              <a:t> When it is time for the </a:t>
            </a:r>
            <a:r>
              <a:rPr lang="en-GB" sz="1400" b="0" i="0" dirty="0" err="1">
                <a:solidFill>
                  <a:srgbClr val="231F20"/>
                </a:solidFill>
                <a:effectLst/>
                <a:latin typeface="Proxima Nova"/>
              </a:rPr>
              <a:t>fetus</a:t>
            </a:r>
            <a:r>
              <a:rPr lang="en-GB" sz="1400" b="0" i="0" dirty="0">
                <a:solidFill>
                  <a:srgbClr val="231F20"/>
                </a:solidFill>
                <a:effectLst/>
                <a:latin typeface="Proxima Nova"/>
              </a:rPr>
              <a:t> to be born, the uterus begins strong muscle contractions that dilate the cervix and push the </a:t>
            </a:r>
            <a:r>
              <a:rPr lang="en-GB" sz="1400" b="0" i="0" dirty="0" err="1">
                <a:solidFill>
                  <a:srgbClr val="231F20"/>
                </a:solidFill>
                <a:effectLst/>
                <a:latin typeface="Proxima Nova"/>
              </a:rPr>
              <a:t>fetus</a:t>
            </a:r>
            <a:r>
              <a:rPr lang="en-GB" sz="1400" b="0" i="0" dirty="0">
                <a:solidFill>
                  <a:srgbClr val="231F20"/>
                </a:solidFill>
                <a:effectLst/>
                <a:latin typeface="Proxima Nova"/>
              </a:rPr>
              <a:t> out.</a:t>
            </a:r>
            <a:endParaRPr lang="en-GB" sz="1400" dirty="0"/>
          </a:p>
        </p:txBody>
      </p:sp>
      <p:sp>
        <p:nvSpPr>
          <p:cNvPr id="12" name="TextBox 11">
            <a:extLst>
              <a:ext uri="{FF2B5EF4-FFF2-40B4-BE49-F238E27FC236}">
                <a16:creationId xmlns:a16="http://schemas.microsoft.com/office/drawing/2014/main" id="{BB61A769-B221-4C03-8AEC-B3E1B7C7F6CC}"/>
              </a:ext>
            </a:extLst>
          </p:cNvPr>
          <p:cNvSpPr txBox="1"/>
          <p:nvPr/>
        </p:nvSpPr>
        <p:spPr>
          <a:xfrm>
            <a:off x="9342784" y="1824478"/>
            <a:ext cx="2796208" cy="4185761"/>
          </a:xfrm>
          <a:prstGeom prst="rect">
            <a:avLst/>
          </a:prstGeom>
          <a:noFill/>
        </p:spPr>
        <p:txBody>
          <a:bodyPr wrap="square" rtlCol="0">
            <a:spAutoFit/>
          </a:bodyPr>
          <a:lstStyle/>
          <a:p>
            <a:pPr marL="285750" indent="-285750">
              <a:buFont typeface="Arial" panose="020B0604020202020204" pitchFamily="34" charset="0"/>
              <a:buChar char="•"/>
            </a:pPr>
            <a:r>
              <a:rPr lang="en-GB" sz="1400" b="1" i="0" u="sng" dirty="0">
                <a:solidFill>
                  <a:srgbClr val="FF0000"/>
                </a:solidFill>
                <a:effectLst/>
                <a:latin typeface="Proxima Nova"/>
              </a:rPr>
              <a:t>The cervix </a:t>
            </a:r>
            <a:r>
              <a:rPr lang="en-GB" sz="1400" b="0" i="0" dirty="0">
                <a:solidFill>
                  <a:srgbClr val="231F20"/>
                </a:solidFill>
                <a:effectLst/>
                <a:latin typeface="Proxima Nova"/>
              </a:rPr>
              <a:t>is a narrow structure at the bottom of the uterus. It has </a:t>
            </a:r>
            <a:r>
              <a:rPr lang="en-GB" sz="1400" b="0" i="0" u="sng" dirty="0">
                <a:solidFill>
                  <a:srgbClr val="3D5191"/>
                </a:solidFill>
                <a:effectLst/>
                <a:latin typeface="Proxima Nova"/>
                <a:hlinkClick r:id="rId7"/>
              </a:rPr>
              <a:t>several functions</a:t>
            </a:r>
            <a:r>
              <a:rPr lang="en-GB" sz="1400" b="0" i="0" dirty="0">
                <a:solidFill>
                  <a:srgbClr val="231F20"/>
                </a:solidFill>
                <a:effectLst/>
                <a:latin typeface="Proxima Nova"/>
              </a:rPr>
              <a:t>:</a:t>
            </a:r>
          </a:p>
          <a:p>
            <a:pPr marL="285750" indent="-285750">
              <a:buFont typeface="Arial" panose="020B0604020202020204" pitchFamily="34" charset="0"/>
              <a:buChar char="•"/>
            </a:pPr>
            <a:r>
              <a:rPr lang="en-GB" sz="1400" b="1" i="0" dirty="0">
                <a:solidFill>
                  <a:srgbClr val="231F20"/>
                </a:solidFill>
                <a:effectLst/>
                <a:latin typeface="Proxima Nova"/>
              </a:rPr>
              <a:t>Producing mucus</a:t>
            </a:r>
          </a:p>
          <a:p>
            <a:pPr marL="285750" indent="-285750">
              <a:buFont typeface="Arial" panose="020B0604020202020204" pitchFamily="34" charset="0"/>
              <a:buChar char="•"/>
            </a:pPr>
            <a:r>
              <a:rPr lang="en-GB" sz="1400" b="1" i="0" dirty="0">
                <a:solidFill>
                  <a:srgbClr val="231F20"/>
                </a:solidFill>
                <a:effectLst/>
                <a:latin typeface="Proxima Nova"/>
              </a:rPr>
              <a:t>Protecting against bacteria</a:t>
            </a:r>
          </a:p>
          <a:p>
            <a:pPr marL="285750" indent="-285750">
              <a:buFont typeface="Arial" panose="020B0604020202020204" pitchFamily="34" charset="0"/>
              <a:buChar char="•"/>
            </a:pPr>
            <a:r>
              <a:rPr lang="en-GB" sz="1400" b="1" i="0" dirty="0">
                <a:solidFill>
                  <a:srgbClr val="231F20"/>
                </a:solidFill>
                <a:effectLst/>
                <a:latin typeface="Proxima Nova"/>
              </a:rPr>
              <a:t>Allowing fluids to drain</a:t>
            </a:r>
          </a:p>
          <a:p>
            <a:pPr marL="285750" indent="-285750">
              <a:buFont typeface="Arial" panose="020B0604020202020204" pitchFamily="34" charset="0"/>
              <a:buChar char="•"/>
            </a:pPr>
            <a:r>
              <a:rPr lang="en-GB" sz="1400" b="0" i="0" dirty="0">
                <a:solidFill>
                  <a:srgbClr val="231F20"/>
                </a:solidFill>
                <a:effectLst/>
                <a:latin typeface="Proxima Nova"/>
              </a:rPr>
              <a:t>Below the cervix is the vagina, which is a flexible, tubular structure that connects the internal and external reproductive organs</a:t>
            </a:r>
          </a:p>
          <a:p>
            <a:pPr marL="285750" indent="-285750">
              <a:buFont typeface="Arial" panose="020B0604020202020204" pitchFamily="34" charset="0"/>
              <a:buChar char="•"/>
            </a:pPr>
            <a:r>
              <a:rPr lang="en-GB" sz="1400" b="0" i="0" dirty="0">
                <a:solidFill>
                  <a:srgbClr val="231F20"/>
                </a:solidFill>
                <a:effectLst/>
                <a:latin typeface="Proxima Nova"/>
              </a:rPr>
              <a:t>The vagina allows fluids, such as menstrual blood and discharge, to leave the body. It also allows semen, which contains sperm, to enter the body.</a:t>
            </a:r>
            <a:endParaRPr lang="en-GB" sz="1400" dirty="0"/>
          </a:p>
        </p:txBody>
      </p:sp>
    </p:spTree>
    <p:extLst>
      <p:ext uri="{BB962C8B-B14F-4D97-AF65-F5344CB8AC3E}">
        <p14:creationId xmlns:p14="http://schemas.microsoft.com/office/powerpoint/2010/main" val="16597145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D7A1A-DC87-434E-A7C3-9D6AABEAEA6B}"/>
              </a:ext>
            </a:extLst>
          </p:cNvPr>
          <p:cNvSpPr>
            <a:spLocks noGrp="1"/>
          </p:cNvSpPr>
          <p:nvPr>
            <p:ph type="title"/>
          </p:nvPr>
        </p:nvSpPr>
        <p:spPr/>
        <p:txBody>
          <a:bodyPr/>
          <a:lstStyle/>
          <a:p>
            <a:r>
              <a:rPr lang="en-GB" sz="2800" u="sng" dirty="0">
                <a:solidFill>
                  <a:srgbClr val="FF0000"/>
                </a:solidFill>
              </a:rPr>
              <a:t>What is fertilisation?</a:t>
            </a:r>
            <a:br>
              <a:rPr lang="en-GB" dirty="0"/>
            </a:br>
            <a:endParaRPr lang="en-GB" dirty="0"/>
          </a:p>
        </p:txBody>
      </p:sp>
      <p:pic>
        <p:nvPicPr>
          <p:cNvPr id="2050" name="Picture 2">
            <a:extLst>
              <a:ext uri="{FF2B5EF4-FFF2-40B4-BE49-F238E27FC236}">
                <a16:creationId xmlns:a16="http://schemas.microsoft.com/office/drawing/2014/main" id="{D2ECA6F4-865A-408F-BC0B-CE655F8D780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340849" y="1562099"/>
            <a:ext cx="2162175" cy="211455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A5039BD-5163-4382-B97E-D8F7E0F4A270}"/>
              </a:ext>
            </a:extLst>
          </p:cNvPr>
          <p:cNvSpPr txBox="1"/>
          <p:nvPr/>
        </p:nvSpPr>
        <p:spPr>
          <a:xfrm>
            <a:off x="1749287" y="1895061"/>
            <a:ext cx="7394713" cy="4154984"/>
          </a:xfrm>
          <a:prstGeom prst="rect">
            <a:avLst/>
          </a:prstGeom>
          <a:noFill/>
        </p:spPr>
        <p:txBody>
          <a:bodyPr wrap="square" rtlCol="0">
            <a:spAutoFit/>
          </a:bodyPr>
          <a:lstStyle/>
          <a:p>
            <a:pPr marL="285750" indent="-285750">
              <a:buFont typeface="Arial" panose="020B0604020202020204" pitchFamily="34" charset="0"/>
              <a:buChar char="•"/>
            </a:pPr>
            <a:r>
              <a:rPr lang="en-GB" sz="1600" b="0" i="0" dirty="0">
                <a:solidFill>
                  <a:srgbClr val="002060"/>
                </a:solidFill>
                <a:effectLst/>
                <a:latin typeface="Proxima Nova"/>
              </a:rPr>
              <a:t>Fertilization happens when a sperm cell successfully meets an egg cell in the fallopian tube. Once fertilization takes place, this newly fertilized cell is called a zygote. From here, the zygote will move down the fallopian tube and into the uterus.</a:t>
            </a:r>
          </a:p>
          <a:p>
            <a:pPr marL="285750" indent="-285750">
              <a:buFont typeface="Arial" panose="020B0604020202020204" pitchFamily="34" charset="0"/>
              <a:buChar char="•"/>
            </a:pPr>
            <a:r>
              <a:rPr lang="en-GB" sz="1600" b="0" i="0" dirty="0">
                <a:solidFill>
                  <a:srgbClr val="002060"/>
                </a:solidFill>
                <a:effectLst/>
                <a:latin typeface="Proxima Nova"/>
              </a:rPr>
              <a:t>The zygote then burrows into the uterus lining. This is called implantation. When the zygote implants, it’s called a blastocyst. The uterus lining “feeds” the blastocyst, which eventually grows into a </a:t>
            </a:r>
            <a:r>
              <a:rPr lang="en-GB" sz="1600" b="0" i="0" dirty="0" err="1">
                <a:solidFill>
                  <a:srgbClr val="002060"/>
                </a:solidFill>
                <a:effectLst/>
                <a:latin typeface="Proxima Nova"/>
              </a:rPr>
              <a:t>fetus</a:t>
            </a:r>
            <a:r>
              <a:rPr lang="en-GB" sz="1600" b="0" i="0" dirty="0">
                <a:solidFill>
                  <a:srgbClr val="002060"/>
                </a:solidFill>
                <a:effectLst/>
                <a:latin typeface="Proxima Nova"/>
              </a:rPr>
              <a:t>.</a:t>
            </a:r>
            <a:endParaRPr lang="en-GB" sz="1600" b="0" i="0" dirty="0">
              <a:solidFill>
                <a:srgbClr val="002060"/>
              </a:solidFill>
              <a:effectLst/>
              <a:latin typeface="arial" panose="020B0604020202020204" pitchFamily="34" charset="0"/>
            </a:endParaRPr>
          </a:p>
          <a:p>
            <a:pPr marL="285750" indent="-285750">
              <a:buFont typeface="Arial" panose="020B0604020202020204" pitchFamily="34" charset="0"/>
              <a:buChar char="•"/>
            </a:pPr>
            <a:r>
              <a:rPr lang="en-GB" sz="1600" dirty="0">
                <a:solidFill>
                  <a:srgbClr val="002060"/>
                </a:solidFill>
                <a:latin typeface="arial" panose="020B0604020202020204" pitchFamily="34" charset="0"/>
              </a:rPr>
              <a:t>T</a:t>
            </a:r>
            <a:r>
              <a:rPr lang="en-GB" sz="1600" b="0" i="0" dirty="0">
                <a:solidFill>
                  <a:srgbClr val="002060"/>
                </a:solidFill>
                <a:effectLst/>
                <a:latin typeface="arial" panose="020B0604020202020204" pitchFamily="34" charset="0"/>
              </a:rPr>
              <a:t>he stages of fertilization can be divided into four processes: </a:t>
            </a:r>
            <a:r>
              <a:rPr lang="en-GB" sz="1600" b="1" i="0" dirty="0">
                <a:solidFill>
                  <a:srgbClr val="002060"/>
                </a:solidFill>
                <a:effectLst/>
                <a:latin typeface="arial" panose="020B0604020202020204" pitchFamily="34" charset="0"/>
              </a:rPr>
              <a:t>1) sperm preparation, 2) sperm-egg recognition and binding, 3) sperm-egg fusion and 4) fusion of sperm and egg and activation of the zygote.</a:t>
            </a:r>
          </a:p>
          <a:p>
            <a:pPr marL="285750" indent="-285750">
              <a:buFont typeface="Arial" panose="020B0604020202020204" pitchFamily="34" charset="0"/>
              <a:buChar char="•"/>
            </a:pPr>
            <a:endParaRPr lang="en-GB" sz="1600" b="1" i="0" dirty="0">
              <a:solidFill>
                <a:srgbClr val="002060"/>
              </a:solidFill>
              <a:effectLst/>
              <a:latin typeface="arial" panose="020B0604020202020204" pitchFamily="34" charset="0"/>
            </a:endParaRPr>
          </a:p>
          <a:p>
            <a:pPr marL="285750" indent="-285750">
              <a:buFont typeface="Arial" panose="020B0604020202020204" pitchFamily="34" charset="0"/>
              <a:buChar char="•"/>
            </a:pPr>
            <a:endParaRPr lang="en-GB" sz="1600" b="1" i="0" dirty="0">
              <a:solidFill>
                <a:srgbClr val="002060"/>
              </a:solidFill>
              <a:effectLst/>
              <a:latin typeface="arial" panose="020B0604020202020204" pitchFamily="34" charset="0"/>
            </a:endParaRPr>
          </a:p>
          <a:p>
            <a:pPr marL="285750" indent="-285750">
              <a:buFont typeface="Arial" panose="020B0604020202020204" pitchFamily="34" charset="0"/>
              <a:buChar char="•"/>
            </a:pPr>
            <a:r>
              <a:rPr lang="en-GB" sz="1600" b="0" i="0" u="none" strike="noStrike" dirty="0">
                <a:solidFill>
                  <a:srgbClr val="002060"/>
                </a:solidFill>
                <a:effectLst/>
                <a:latin typeface="Proxima Nova"/>
                <a:hlinkClick r:id="rId3">
                  <a:extLst>
                    <a:ext uri="{A12FA001-AC4F-418D-AE19-62706E023703}">
                      <ahyp:hlinkClr xmlns:ahyp="http://schemas.microsoft.com/office/drawing/2018/hyperlinkcolor" val="tx"/>
                    </a:ext>
                  </a:extLst>
                </a:hlinkClick>
              </a:rPr>
              <a:t>Ovulation</a:t>
            </a:r>
            <a:r>
              <a:rPr lang="en-GB" sz="1600" b="0" i="0" dirty="0">
                <a:solidFill>
                  <a:srgbClr val="002060"/>
                </a:solidFill>
                <a:effectLst/>
                <a:latin typeface="Proxima Nova"/>
              </a:rPr>
              <a:t> is when a mature egg is released from one of your ovaries. If you ovulate and a sperm cell doesn’t successfully fertilize the egg, the egg will simply move down the fallopian tube, through the uterus, and out through the vagina, which is called menstruation. </a:t>
            </a:r>
            <a:endParaRPr lang="en-GB" sz="1600" dirty="0">
              <a:solidFill>
                <a:srgbClr val="002060"/>
              </a:solidFill>
            </a:endParaRPr>
          </a:p>
        </p:txBody>
      </p:sp>
    </p:spTree>
    <p:extLst>
      <p:ext uri="{BB962C8B-B14F-4D97-AF65-F5344CB8AC3E}">
        <p14:creationId xmlns:p14="http://schemas.microsoft.com/office/powerpoint/2010/main" val="35606953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58489-3548-4C82-96CC-918C08C5584E}"/>
              </a:ext>
            </a:extLst>
          </p:cNvPr>
          <p:cNvSpPr>
            <a:spLocks noGrp="1"/>
          </p:cNvSpPr>
          <p:nvPr>
            <p:ph type="title"/>
          </p:nvPr>
        </p:nvSpPr>
        <p:spPr>
          <a:xfrm>
            <a:off x="914468" y="190500"/>
            <a:ext cx="10018713" cy="1752599"/>
          </a:xfrm>
        </p:spPr>
        <p:txBody>
          <a:bodyPr/>
          <a:lstStyle/>
          <a:p>
            <a:r>
              <a:rPr lang="en-GB" u="sng" dirty="0">
                <a:solidFill>
                  <a:srgbClr val="FF0000"/>
                </a:solidFill>
              </a:rPr>
              <a:t>Endometriosis </a:t>
            </a:r>
          </a:p>
        </p:txBody>
      </p:sp>
      <p:sp>
        <p:nvSpPr>
          <p:cNvPr id="5" name="TextBox 4">
            <a:extLst>
              <a:ext uri="{FF2B5EF4-FFF2-40B4-BE49-F238E27FC236}">
                <a16:creationId xmlns:a16="http://schemas.microsoft.com/office/drawing/2014/main" id="{BA09D454-743E-4D92-B5DC-BE3D556D3F55}"/>
              </a:ext>
            </a:extLst>
          </p:cNvPr>
          <p:cNvSpPr txBox="1"/>
          <p:nvPr/>
        </p:nvSpPr>
        <p:spPr>
          <a:xfrm>
            <a:off x="1404797" y="1256845"/>
            <a:ext cx="2822713" cy="2308324"/>
          </a:xfrm>
          <a:prstGeom prst="rect">
            <a:avLst/>
          </a:prstGeom>
          <a:noFill/>
        </p:spPr>
        <p:txBody>
          <a:bodyPr wrap="square" rtlCol="0">
            <a:spAutoFit/>
          </a:bodyPr>
          <a:lstStyle/>
          <a:p>
            <a:r>
              <a:rPr lang="en-GB" b="1" i="1" dirty="0">
                <a:solidFill>
                  <a:schemeClr val="bg2">
                    <a:lumMod val="25000"/>
                  </a:schemeClr>
                </a:solidFill>
              </a:rPr>
              <a:t>There are many health risks associated within the female reproductive system, some of which are cervical cancer, </a:t>
            </a:r>
            <a:r>
              <a:rPr lang="en-GB" b="1" i="1" dirty="0" err="1">
                <a:solidFill>
                  <a:schemeClr val="bg2">
                    <a:lumMod val="25000"/>
                  </a:schemeClr>
                </a:solidFill>
              </a:rPr>
              <a:t>hiv</a:t>
            </a:r>
            <a:r>
              <a:rPr lang="en-GB" b="1" i="1" dirty="0">
                <a:solidFill>
                  <a:schemeClr val="bg2">
                    <a:lumMod val="25000"/>
                  </a:schemeClr>
                </a:solidFill>
              </a:rPr>
              <a:t>, aids, </a:t>
            </a:r>
            <a:r>
              <a:rPr lang="en-GB" b="1" i="1" dirty="0" err="1">
                <a:solidFill>
                  <a:schemeClr val="bg2">
                    <a:lumMod val="25000"/>
                  </a:schemeClr>
                </a:solidFill>
              </a:rPr>
              <a:t>sti’s</a:t>
            </a:r>
            <a:r>
              <a:rPr lang="en-GB" b="1" i="1" dirty="0">
                <a:solidFill>
                  <a:schemeClr val="bg2">
                    <a:lumMod val="25000"/>
                  </a:schemeClr>
                </a:solidFill>
              </a:rPr>
              <a:t>, however a very common one is endometriosis.  </a:t>
            </a:r>
          </a:p>
        </p:txBody>
      </p:sp>
      <p:sp>
        <p:nvSpPr>
          <p:cNvPr id="6" name="TextBox 5">
            <a:extLst>
              <a:ext uri="{FF2B5EF4-FFF2-40B4-BE49-F238E27FC236}">
                <a16:creationId xmlns:a16="http://schemas.microsoft.com/office/drawing/2014/main" id="{7F53E544-DDB7-4A59-AF20-3D68F441AAC1}"/>
              </a:ext>
            </a:extLst>
          </p:cNvPr>
          <p:cNvSpPr txBox="1"/>
          <p:nvPr/>
        </p:nvSpPr>
        <p:spPr>
          <a:xfrm>
            <a:off x="4571999" y="1749287"/>
            <a:ext cx="2411896" cy="1815882"/>
          </a:xfrm>
          <a:prstGeom prst="rect">
            <a:avLst/>
          </a:prstGeom>
          <a:noFill/>
        </p:spPr>
        <p:txBody>
          <a:bodyPr wrap="square" rtlCol="0">
            <a:spAutoFit/>
          </a:bodyPr>
          <a:lstStyle/>
          <a:p>
            <a:r>
              <a:rPr lang="en-GB" sz="1600" b="1" i="0" dirty="0">
                <a:solidFill>
                  <a:schemeClr val="accent1">
                    <a:lumMod val="50000"/>
                  </a:schemeClr>
                </a:solidFill>
                <a:effectLst/>
                <a:latin typeface="arial" panose="020B0604020202020204" pitchFamily="34" charset="0"/>
              </a:rPr>
              <a:t>1. Endometriosis</a:t>
            </a:r>
            <a:r>
              <a:rPr lang="en-GB" sz="1600" b="0" i="0" dirty="0">
                <a:solidFill>
                  <a:schemeClr val="accent1">
                    <a:lumMod val="50000"/>
                  </a:schemeClr>
                </a:solidFill>
                <a:effectLst/>
                <a:latin typeface="arial" panose="020B0604020202020204" pitchFamily="34" charset="0"/>
              </a:rPr>
              <a:t> is a condition where tissue similar to the lining of the womb starts to grow in other places, such as the ovaries and fallopian tubes</a:t>
            </a:r>
            <a:endParaRPr lang="en-GB" sz="1600" dirty="0">
              <a:solidFill>
                <a:schemeClr val="accent1">
                  <a:lumMod val="50000"/>
                </a:schemeClr>
              </a:solidFill>
            </a:endParaRPr>
          </a:p>
        </p:txBody>
      </p:sp>
      <p:sp>
        <p:nvSpPr>
          <p:cNvPr id="7" name="TextBox 6">
            <a:extLst>
              <a:ext uri="{FF2B5EF4-FFF2-40B4-BE49-F238E27FC236}">
                <a16:creationId xmlns:a16="http://schemas.microsoft.com/office/drawing/2014/main" id="{558E71E6-EBD2-4EC0-9427-D7AE6F21B210}"/>
              </a:ext>
            </a:extLst>
          </p:cNvPr>
          <p:cNvSpPr txBox="1"/>
          <p:nvPr/>
        </p:nvSpPr>
        <p:spPr>
          <a:xfrm>
            <a:off x="7328384" y="1749287"/>
            <a:ext cx="3949148" cy="2616101"/>
          </a:xfrm>
          <a:prstGeom prst="rect">
            <a:avLst/>
          </a:prstGeom>
          <a:noFill/>
        </p:spPr>
        <p:txBody>
          <a:bodyPr wrap="square" rtlCol="0">
            <a:spAutoFit/>
          </a:bodyPr>
          <a:lstStyle/>
          <a:p>
            <a:pPr algn="l"/>
            <a:r>
              <a:rPr lang="en-GB" sz="1600" b="1" i="0" dirty="0">
                <a:solidFill>
                  <a:schemeClr val="accent1">
                    <a:lumMod val="50000"/>
                  </a:schemeClr>
                </a:solidFill>
                <a:effectLst/>
                <a:latin typeface="arial" panose="020B0604020202020204" pitchFamily="34" charset="0"/>
              </a:rPr>
              <a:t>2. Common signs and symptoms of endometriosis include:</a:t>
            </a:r>
            <a:endParaRPr lang="en-GB" sz="1600" b="0" i="0" dirty="0">
              <a:solidFill>
                <a:schemeClr val="accent1">
                  <a:lumMod val="50000"/>
                </a:schemeClr>
              </a:solidFill>
              <a:effectLst/>
              <a:latin typeface="arial" panose="020B0604020202020204" pitchFamily="34" charset="0"/>
            </a:endParaRPr>
          </a:p>
          <a:p>
            <a:pPr algn="l">
              <a:buFont typeface="Arial" panose="020B0604020202020204" pitchFamily="34" charset="0"/>
              <a:buChar char="•"/>
            </a:pPr>
            <a:r>
              <a:rPr lang="en-GB" sz="1600" b="0" i="0" dirty="0">
                <a:solidFill>
                  <a:schemeClr val="accent1">
                    <a:lumMod val="50000"/>
                  </a:schemeClr>
                </a:solidFill>
                <a:effectLst/>
                <a:latin typeface="arial" panose="020B0604020202020204" pitchFamily="34" charset="0"/>
              </a:rPr>
              <a:t>Painful periods </a:t>
            </a:r>
          </a:p>
          <a:p>
            <a:pPr algn="l">
              <a:buFont typeface="Arial" panose="020B0604020202020204" pitchFamily="34" charset="0"/>
              <a:buChar char="•"/>
            </a:pPr>
            <a:r>
              <a:rPr lang="en-GB" sz="1600" b="0" i="0" dirty="0">
                <a:solidFill>
                  <a:schemeClr val="accent1">
                    <a:lumMod val="50000"/>
                  </a:schemeClr>
                </a:solidFill>
                <a:effectLst/>
                <a:latin typeface="arial" panose="020B0604020202020204" pitchFamily="34" charset="0"/>
              </a:rPr>
              <a:t>Pelvic pain</a:t>
            </a:r>
          </a:p>
          <a:p>
            <a:pPr algn="l">
              <a:buFont typeface="Arial" panose="020B0604020202020204" pitchFamily="34" charset="0"/>
              <a:buChar char="•"/>
            </a:pPr>
            <a:r>
              <a:rPr lang="en-GB" sz="1600" b="0" i="0" dirty="0">
                <a:solidFill>
                  <a:schemeClr val="accent1">
                    <a:lumMod val="50000"/>
                  </a:schemeClr>
                </a:solidFill>
                <a:effectLst/>
                <a:latin typeface="arial" panose="020B0604020202020204" pitchFamily="34" charset="0"/>
              </a:rPr>
              <a:t>Pain with intercourse. ...</a:t>
            </a:r>
          </a:p>
          <a:p>
            <a:pPr algn="l">
              <a:buFont typeface="Arial" panose="020B0604020202020204" pitchFamily="34" charset="0"/>
              <a:buChar char="•"/>
            </a:pPr>
            <a:r>
              <a:rPr lang="en-GB" sz="1600" b="0" i="0" dirty="0">
                <a:solidFill>
                  <a:schemeClr val="accent1">
                    <a:lumMod val="50000"/>
                  </a:schemeClr>
                </a:solidFill>
                <a:effectLst/>
                <a:latin typeface="arial" panose="020B0604020202020204" pitchFamily="34" charset="0"/>
              </a:rPr>
              <a:t>Pain with bowel movements or urination. </a:t>
            </a:r>
          </a:p>
          <a:p>
            <a:pPr algn="l">
              <a:buFont typeface="Arial" panose="020B0604020202020204" pitchFamily="34" charset="0"/>
              <a:buChar char="•"/>
            </a:pPr>
            <a:r>
              <a:rPr lang="en-GB" sz="1600" b="0" i="0" dirty="0">
                <a:solidFill>
                  <a:schemeClr val="accent1">
                    <a:lumMod val="50000"/>
                  </a:schemeClr>
                </a:solidFill>
                <a:effectLst/>
                <a:latin typeface="arial" panose="020B0604020202020204" pitchFamily="34" charset="0"/>
              </a:rPr>
              <a:t>Excessive bleeding.</a:t>
            </a:r>
          </a:p>
          <a:p>
            <a:pPr algn="l">
              <a:buFont typeface="Arial" panose="020B0604020202020204" pitchFamily="34" charset="0"/>
              <a:buChar char="•"/>
            </a:pPr>
            <a:r>
              <a:rPr lang="en-GB" sz="1600" b="0" i="0" dirty="0">
                <a:solidFill>
                  <a:schemeClr val="accent1">
                    <a:lumMod val="50000"/>
                  </a:schemeClr>
                </a:solidFill>
                <a:effectLst/>
                <a:latin typeface="arial" panose="020B0604020202020204" pitchFamily="34" charset="0"/>
              </a:rPr>
              <a:t>Infertility. </a:t>
            </a:r>
          </a:p>
          <a:p>
            <a:pPr algn="l"/>
            <a:br>
              <a:rPr lang="en-GB" b="0" i="0" u="none" strike="noStrike" dirty="0">
                <a:solidFill>
                  <a:srgbClr val="1A0DAB"/>
                </a:solidFill>
                <a:effectLst/>
                <a:latin typeface="arial" panose="020B0604020202020204" pitchFamily="34" charset="0"/>
                <a:hlinkClick r:id="rId2"/>
              </a:rPr>
            </a:br>
            <a:endParaRPr lang="en-GB" b="0" i="0" u="none" strike="noStrike" dirty="0">
              <a:solidFill>
                <a:srgbClr val="1A0DAB"/>
              </a:solidFill>
              <a:effectLst/>
              <a:latin typeface="arial" panose="020B0604020202020204" pitchFamily="34" charset="0"/>
              <a:hlinkClick r:id="rId2"/>
            </a:endParaRPr>
          </a:p>
        </p:txBody>
      </p:sp>
      <p:sp>
        <p:nvSpPr>
          <p:cNvPr id="8" name="TextBox 7">
            <a:extLst>
              <a:ext uri="{FF2B5EF4-FFF2-40B4-BE49-F238E27FC236}">
                <a16:creationId xmlns:a16="http://schemas.microsoft.com/office/drawing/2014/main" id="{B83FC726-A89C-4D03-A77B-249814D9C1D8}"/>
              </a:ext>
            </a:extLst>
          </p:cNvPr>
          <p:cNvSpPr txBox="1"/>
          <p:nvPr/>
        </p:nvSpPr>
        <p:spPr>
          <a:xfrm>
            <a:off x="3942521" y="4416069"/>
            <a:ext cx="3670852" cy="1846659"/>
          </a:xfrm>
          <a:prstGeom prst="rect">
            <a:avLst/>
          </a:prstGeom>
          <a:noFill/>
        </p:spPr>
        <p:txBody>
          <a:bodyPr wrap="square" rtlCol="0">
            <a:spAutoFit/>
          </a:bodyPr>
          <a:lstStyle/>
          <a:p>
            <a:r>
              <a:rPr lang="en-GB" b="1" i="0" dirty="0">
                <a:solidFill>
                  <a:srgbClr val="202124"/>
                </a:solidFill>
                <a:effectLst/>
                <a:latin typeface="arial" panose="020B0604020202020204" pitchFamily="34" charset="0"/>
              </a:rPr>
              <a:t>4</a:t>
            </a:r>
            <a:r>
              <a:rPr lang="en-GB" sz="1600" b="1" i="0" dirty="0">
                <a:solidFill>
                  <a:schemeClr val="accent1">
                    <a:lumMod val="50000"/>
                  </a:schemeClr>
                </a:solidFill>
                <a:effectLst/>
                <a:latin typeface="arial" panose="020B0604020202020204" pitchFamily="34" charset="0"/>
              </a:rPr>
              <a:t>. The causes of endometriosis are still unknown</a:t>
            </a:r>
            <a:r>
              <a:rPr lang="en-GB" sz="1600" b="0" i="0" dirty="0">
                <a:solidFill>
                  <a:schemeClr val="accent1">
                    <a:lumMod val="50000"/>
                  </a:schemeClr>
                </a:solidFill>
                <a:effectLst/>
                <a:latin typeface="arial" panose="020B0604020202020204" pitchFamily="34" charset="0"/>
              </a:rPr>
              <a:t>. One theory suggests that during menstruation, some of the tissue backs up through the fallopian tubes into the abdomen, a sort of "reverse menstruation," where it attaches and grows.</a:t>
            </a:r>
            <a:endParaRPr lang="en-GB" sz="1600" dirty="0">
              <a:solidFill>
                <a:schemeClr val="accent1">
                  <a:lumMod val="50000"/>
                </a:schemeClr>
              </a:solidFill>
            </a:endParaRPr>
          </a:p>
        </p:txBody>
      </p:sp>
      <p:sp>
        <p:nvSpPr>
          <p:cNvPr id="9" name="TextBox 8">
            <a:extLst>
              <a:ext uri="{FF2B5EF4-FFF2-40B4-BE49-F238E27FC236}">
                <a16:creationId xmlns:a16="http://schemas.microsoft.com/office/drawing/2014/main" id="{D1D16B29-49A6-4845-A628-E6DD45B50DB4}"/>
              </a:ext>
            </a:extLst>
          </p:cNvPr>
          <p:cNvSpPr txBox="1"/>
          <p:nvPr/>
        </p:nvSpPr>
        <p:spPr>
          <a:xfrm>
            <a:off x="8120547" y="3995678"/>
            <a:ext cx="3670852" cy="2862322"/>
          </a:xfrm>
          <a:prstGeom prst="rect">
            <a:avLst/>
          </a:prstGeom>
          <a:noFill/>
        </p:spPr>
        <p:txBody>
          <a:bodyPr wrap="square" rtlCol="0">
            <a:spAutoFit/>
          </a:bodyPr>
          <a:lstStyle/>
          <a:p>
            <a:pPr algn="l"/>
            <a:r>
              <a:rPr lang="en-GB" b="0" i="0" dirty="0">
                <a:solidFill>
                  <a:srgbClr val="202124"/>
                </a:solidFill>
                <a:effectLst/>
                <a:latin typeface="arial" panose="020B0604020202020204" pitchFamily="34" charset="0"/>
              </a:rPr>
              <a:t>5. </a:t>
            </a:r>
            <a:r>
              <a:rPr lang="en-GB" b="1" i="0" dirty="0">
                <a:solidFill>
                  <a:srgbClr val="FF0000"/>
                </a:solidFill>
                <a:effectLst/>
                <a:latin typeface="arial" panose="020B0604020202020204" pitchFamily="34" charset="0"/>
              </a:rPr>
              <a:t>What does endometriosis do to a woman?</a:t>
            </a:r>
          </a:p>
          <a:p>
            <a:pPr algn="l"/>
            <a:r>
              <a:rPr lang="en-GB" sz="1600" b="0" i="0" dirty="0">
                <a:solidFill>
                  <a:srgbClr val="002060"/>
                </a:solidFill>
                <a:effectLst/>
                <a:latin typeface="arial" panose="020B0604020202020204" pitchFamily="34" charset="0"/>
              </a:rPr>
              <a:t>When a woman with endometriosis has her period, she has </a:t>
            </a:r>
            <a:r>
              <a:rPr lang="en-GB" sz="1600" b="1" i="0" dirty="0">
                <a:solidFill>
                  <a:srgbClr val="002060"/>
                </a:solidFill>
                <a:effectLst/>
                <a:latin typeface="arial" panose="020B0604020202020204" pitchFamily="34" charset="0"/>
              </a:rPr>
              <a:t>bleeding from both the cells and tissue inside the uterus, and also from the cells and tissue outside the uterus</a:t>
            </a:r>
            <a:r>
              <a:rPr lang="en-GB" sz="1600" b="0" i="0" dirty="0">
                <a:solidFill>
                  <a:srgbClr val="002060"/>
                </a:solidFill>
                <a:effectLst/>
                <a:latin typeface="arial" panose="020B0604020202020204" pitchFamily="34" charset="0"/>
              </a:rPr>
              <a:t>. When blood touches these other organs inside the abdomen, it can cause inflammation and irritation, creating pain.</a:t>
            </a:r>
          </a:p>
        </p:txBody>
      </p:sp>
      <p:pic>
        <p:nvPicPr>
          <p:cNvPr id="3074" name="Picture 2" descr="Endometriosis - Wikipedia">
            <a:extLst>
              <a:ext uri="{FF2B5EF4-FFF2-40B4-BE49-F238E27FC236}">
                <a16:creationId xmlns:a16="http://schemas.microsoft.com/office/drawing/2014/main" id="{A4355942-3AF7-4394-9CD3-78DA95D53C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0602" y="3920807"/>
            <a:ext cx="3034746" cy="23656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62410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FDC829D-F573-40D0-BA79-067DF481F919}"/>
              </a:ext>
            </a:extLst>
          </p:cNvPr>
          <p:cNvSpPr>
            <a:spLocks noGrp="1"/>
          </p:cNvSpPr>
          <p:nvPr>
            <p:ph type="title"/>
          </p:nvPr>
        </p:nvSpPr>
        <p:spPr>
          <a:xfrm>
            <a:off x="1232520" y="0"/>
            <a:ext cx="10018713" cy="1752599"/>
          </a:xfrm>
        </p:spPr>
        <p:txBody>
          <a:bodyPr>
            <a:normAutofit/>
          </a:bodyPr>
          <a:lstStyle/>
          <a:p>
            <a:r>
              <a:rPr lang="en-GB" sz="2800" b="1" u="sng" dirty="0">
                <a:solidFill>
                  <a:srgbClr val="FF0000"/>
                </a:solidFill>
              </a:rPr>
              <a:t>How to cure endometriosis?</a:t>
            </a:r>
          </a:p>
        </p:txBody>
      </p:sp>
      <p:sp>
        <p:nvSpPr>
          <p:cNvPr id="10" name="TextBox 9">
            <a:extLst>
              <a:ext uri="{FF2B5EF4-FFF2-40B4-BE49-F238E27FC236}">
                <a16:creationId xmlns:a16="http://schemas.microsoft.com/office/drawing/2014/main" id="{F8376669-ED1B-41ED-B5C3-6E8D913DDA30}"/>
              </a:ext>
            </a:extLst>
          </p:cNvPr>
          <p:cNvSpPr txBox="1"/>
          <p:nvPr/>
        </p:nvSpPr>
        <p:spPr>
          <a:xfrm>
            <a:off x="1881809" y="1179444"/>
            <a:ext cx="9250017" cy="6583010"/>
          </a:xfrm>
          <a:prstGeom prst="rect">
            <a:avLst/>
          </a:prstGeom>
          <a:noFill/>
        </p:spPr>
        <p:txBody>
          <a:bodyPr wrap="square" rtlCol="0">
            <a:spAutoFit/>
          </a:bodyPr>
          <a:lstStyle/>
          <a:p>
            <a:pPr marL="285750" indent="-285750">
              <a:buFont typeface="Wingdings" panose="05000000000000000000" pitchFamily="2" charset="2"/>
              <a:buChar char="q"/>
            </a:pPr>
            <a:r>
              <a:rPr lang="en-GB" sz="1600" b="1" i="0" dirty="0">
                <a:solidFill>
                  <a:schemeClr val="accent1">
                    <a:lumMod val="50000"/>
                  </a:schemeClr>
                </a:solidFill>
                <a:effectLst/>
                <a:latin typeface="arial" panose="020B0604020202020204" pitchFamily="34" charset="0"/>
              </a:rPr>
              <a:t>There's no cure for endometriosis</a:t>
            </a:r>
            <a:r>
              <a:rPr lang="en-GB" sz="1600" b="0" i="0" dirty="0">
                <a:solidFill>
                  <a:schemeClr val="accent1">
                    <a:lumMod val="50000"/>
                  </a:schemeClr>
                </a:solidFill>
                <a:effectLst/>
                <a:latin typeface="arial" panose="020B0604020202020204" pitchFamily="34" charset="0"/>
              </a:rPr>
              <a:t> and it can be difficult to treat. Treatment aims to ease symptoms so the condition does not interfere with your daily life. Treatment can be given to: relieve pain</a:t>
            </a:r>
          </a:p>
          <a:p>
            <a:pPr marL="285750" indent="-285750">
              <a:buFont typeface="Wingdings" panose="05000000000000000000" pitchFamily="2" charset="2"/>
              <a:buChar char="q"/>
            </a:pPr>
            <a:r>
              <a:rPr lang="en-GB" sz="1600" b="0" i="0" dirty="0">
                <a:solidFill>
                  <a:schemeClr val="accent1">
                    <a:lumMod val="50000"/>
                  </a:schemeClr>
                </a:solidFill>
                <a:effectLst/>
                <a:latin typeface="Helvetica" panose="020B0604020202020204" pitchFamily="34" charset="0"/>
              </a:rPr>
              <a:t>Treatment for endometriosis usually involves medication or surgery.</a:t>
            </a:r>
          </a:p>
          <a:p>
            <a:pPr marL="285750" indent="-285750">
              <a:buFont typeface="Wingdings" panose="05000000000000000000" pitchFamily="2" charset="2"/>
              <a:buChar char="q"/>
            </a:pPr>
            <a:r>
              <a:rPr lang="en-GB" sz="1600" b="0" i="0" dirty="0">
                <a:solidFill>
                  <a:schemeClr val="accent1">
                    <a:lumMod val="50000"/>
                  </a:schemeClr>
                </a:solidFill>
                <a:effectLst/>
                <a:latin typeface="Helvetica" panose="020B0604020202020204" pitchFamily="34" charset="0"/>
              </a:rPr>
              <a:t>Doctors typically recommend trying conservative treatment approaches first, opting for surgery if initial treatment fails.</a:t>
            </a:r>
          </a:p>
          <a:p>
            <a:pPr marL="285750" indent="-285750">
              <a:buFont typeface="Wingdings" panose="05000000000000000000" pitchFamily="2" charset="2"/>
              <a:buChar char="q"/>
            </a:pPr>
            <a:r>
              <a:rPr lang="en-GB" sz="1600" b="1" i="0" dirty="0">
                <a:solidFill>
                  <a:srgbClr val="FF0000"/>
                </a:solidFill>
                <a:effectLst/>
                <a:latin typeface="Helvetica" panose="020B0604020202020204" pitchFamily="34" charset="0"/>
              </a:rPr>
              <a:t>Pain medication</a:t>
            </a:r>
            <a:r>
              <a:rPr lang="en-GB" sz="1600" b="1" i="0" dirty="0">
                <a:solidFill>
                  <a:srgbClr val="111111"/>
                </a:solidFill>
                <a:effectLst/>
                <a:latin typeface="Helvetica" panose="020B0604020202020204" pitchFamily="34" charset="0"/>
              </a:rPr>
              <a:t>, </a:t>
            </a:r>
            <a:r>
              <a:rPr lang="en-GB" sz="1600" b="0" i="0" dirty="0">
                <a:solidFill>
                  <a:srgbClr val="111111"/>
                </a:solidFill>
                <a:effectLst/>
                <a:latin typeface="Helvetica" panose="020B0604020202020204" pitchFamily="34" charset="0"/>
              </a:rPr>
              <a:t>at first you can take an over-the-counter pain reliever, such as the nonsteroidal anti-inflammatory drugs such as ibuprofen,  or Advil, naproxen sodium to help ease painful menstrual cramps.</a:t>
            </a:r>
          </a:p>
          <a:p>
            <a:pPr algn="l"/>
            <a:r>
              <a:rPr lang="en-GB" sz="1600" b="1" i="0" dirty="0">
                <a:solidFill>
                  <a:srgbClr val="FF0000"/>
                </a:solidFill>
                <a:effectLst/>
                <a:latin typeface="Helvetica" panose="020B0604020202020204" pitchFamily="34" charset="0"/>
              </a:rPr>
              <a:t>Hormone therapy</a:t>
            </a:r>
          </a:p>
          <a:p>
            <a:pPr algn="l"/>
            <a:r>
              <a:rPr lang="en-GB" sz="1600" b="0" i="0" dirty="0">
                <a:solidFill>
                  <a:srgbClr val="111111"/>
                </a:solidFill>
                <a:effectLst/>
                <a:latin typeface="Helvetica" panose="020B0604020202020204" pitchFamily="34" charset="0"/>
              </a:rPr>
              <a:t>Supplemental hormones are sometimes effective in reducing or eliminating the pain of endometriosis. The rise and fall of hormones during the menstrual cycle causes endometrial implants to thicken, break down and bleed. Hormone medication may slow endometrial tissue growth and prevent new implants of endometrial tissue.</a:t>
            </a:r>
          </a:p>
          <a:p>
            <a:pPr algn="l"/>
            <a:r>
              <a:rPr lang="en-GB" sz="1600" b="1" i="0" dirty="0">
                <a:solidFill>
                  <a:srgbClr val="FF0000"/>
                </a:solidFill>
                <a:effectLst/>
                <a:latin typeface="Helvetica" panose="020B0604020202020204" pitchFamily="34" charset="0"/>
              </a:rPr>
              <a:t>Conservative surgery</a:t>
            </a:r>
          </a:p>
          <a:p>
            <a:pPr algn="l"/>
            <a:r>
              <a:rPr lang="en-GB" sz="1600" b="0" i="0" dirty="0">
                <a:solidFill>
                  <a:srgbClr val="111111"/>
                </a:solidFill>
                <a:effectLst/>
                <a:latin typeface="Helvetica" panose="020B0604020202020204" pitchFamily="34" charset="0"/>
              </a:rPr>
              <a:t>If you have endometriosis and are trying to become pregnant, surgery to remove the endometriosis implants while preserving your uterus and ovaries (conservative surgery) may increase your chances of success</a:t>
            </a:r>
          </a:p>
          <a:p>
            <a:pPr algn="l"/>
            <a:r>
              <a:rPr lang="en-GB" b="1" i="0" dirty="0">
                <a:solidFill>
                  <a:srgbClr val="FF0000"/>
                </a:solidFill>
                <a:effectLst/>
                <a:latin typeface="Helvetica" panose="020B0604020202020204" pitchFamily="34" charset="0"/>
              </a:rPr>
              <a:t>Hysterectomy with removal of the ovaries</a:t>
            </a:r>
          </a:p>
          <a:p>
            <a:pPr algn="l"/>
            <a:r>
              <a:rPr lang="en-GB" sz="1600" b="0" i="0" dirty="0">
                <a:solidFill>
                  <a:srgbClr val="111111"/>
                </a:solidFill>
                <a:effectLst/>
                <a:latin typeface="Helvetica" panose="020B0604020202020204" pitchFamily="34" charset="0"/>
              </a:rPr>
              <a:t>Surgery to remove the uterus (hysterectomy) and ovaries (oophorectomy) was once considered the most effective treatment for endometriosis. But endometriosis experts are moving away from this approach, instead focusing on the careful and thorough removal of all endometriosis tissue.</a:t>
            </a:r>
          </a:p>
          <a:p>
            <a:pPr algn="l"/>
            <a:endParaRPr lang="en-GB" b="0" i="0" dirty="0">
              <a:solidFill>
                <a:srgbClr val="111111"/>
              </a:solidFill>
              <a:effectLst/>
              <a:latin typeface="Helvetica" panose="020B0604020202020204" pitchFamily="34" charset="0"/>
            </a:endParaRPr>
          </a:p>
          <a:p>
            <a:pPr marL="285750" indent="-285750">
              <a:buFont typeface="Wingdings" panose="05000000000000000000" pitchFamily="2" charset="2"/>
              <a:buChar char="q"/>
            </a:pPr>
            <a:endParaRPr lang="en-GB" b="1" i="0" dirty="0">
              <a:solidFill>
                <a:srgbClr val="111111"/>
              </a:solidFill>
              <a:effectLst/>
              <a:latin typeface="Helvetica" panose="020B0604020202020204" pitchFamily="34" charset="0"/>
            </a:endParaRPr>
          </a:p>
          <a:p>
            <a:pPr marL="285750" indent="-285750">
              <a:buFont typeface="Wingdings" panose="05000000000000000000" pitchFamily="2" charset="2"/>
              <a:buChar char="q"/>
            </a:pPr>
            <a:endParaRPr lang="en-GB" dirty="0">
              <a:solidFill>
                <a:schemeClr val="accent1">
                  <a:lumMod val="50000"/>
                </a:schemeClr>
              </a:solidFill>
            </a:endParaRPr>
          </a:p>
        </p:txBody>
      </p:sp>
    </p:spTree>
    <p:extLst>
      <p:ext uri="{BB962C8B-B14F-4D97-AF65-F5344CB8AC3E}">
        <p14:creationId xmlns:p14="http://schemas.microsoft.com/office/powerpoint/2010/main" val="42096734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CC4E5-AE6C-46AB-949A-E0D0A1BD92E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F6797E2-1188-47E2-A26A-68089553F91D}"/>
              </a:ext>
            </a:extLst>
          </p:cNvPr>
          <p:cNvSpPr>
            <a:spLocks noGrp="1"/>
          </p:cNvSpPr>
          <p:nvPr>
            <p:ph idx="1"/>
          </p:nvPr>
        </p:nvSpPr>
        <p:spPr/>
        <p:txBody>
          <a:bodyPr>
            <a:normAutofit fontScale="62500" lnSpcReduction="20000"/>
          </a:bodyPr>
          <a:lstStyle/>
          <a:p>
            <a:pPr marL="342900" marR="0" lvl="0" indent="-342900" algn="just">
              <a:lnSpc>
                <a:spcPct val="115000"/>
              </a:lnSpc>
              <a:spcBef>
                <a:spcPts val="0"/>
              </a:spcBef>
              <a:spcAft>
                <a:spcPts val="1490"/>
              </a:spcAft>
              <a:buFont typeface="+mj-lt"/>
              <a:buAutoNum type="arabicPeriod"/>
            </a:pPr>
            <a:r>
              <a:rPr lang="en-US" sz="2400" dirty="0">
                <a:solidFill>
                  <a:srgbClr val="000000"/>
                </a:solidFill>
                <a:effectLst/>
                <a:latin typeface="Times New Roman" panose="02020603050405020304" pitchFamily="18" charset="0"/>
                <a:ea typeface="Times New Roman" panose="02020603050405020304" pitchFamily="18" charset="0"/>
              </a:rPr>
              <a:t>Liu, W., Pu, L., Deng, B., Xu, H., Wang, Z., Wang, T., Duan, R., Wang, X. and Chen, Z., 2020. Intermittent hypobaric hypoxia causes deleterious effects on the reproductive system in female rats. </a:t>
            </a:r>
            <a:r>
              <a:rPr lang="en-US" sz="2400" i="1" dirty="0">
                <a:solidFill>
                  <a:srgbClr val="000000"/>
                </a:solidFill>
                <a:effectLst/>
                <a:latin typeface="Times New Roman" panose="02020603050405020304" pitchFamily="18" charset="0"/>
                <a:ea typeface="Times New Roman" panose="02020603050405020304" pitchFamily="18" charset="0"/>
              </a:rPr>
              <a:t>Biomedicine &amp;amp; Pharmacotherapy</a:t>
            </a:r>
            <a:r>
              <a:rPr lang="en-US" sz="2400" dirty="0">
                <a:solidFill>
                  <a:srgbClr val="000000"/>
                </a:solidFill>
                <a:effectLst/>
                <a:latin typeface="Times New Roman" panose="02020603050405020304" pitchFamily="18" charset="0"/>
                <a:ea typeface="Times New Roman" panose="02020603050405020304" pitchFamily="18" charset="0"/>
              </a:rPr>
              <a:t>, 130, p.110511.</a:t>
            </a:r>
            <a:endParaRPr lang="en-US" sz="2400" dirty="0">
              <a:effectLst/>
              <a:latin typeface="Times New Roman" panose="02020603050405020304" pitchFamily="18" charset="0"/>
              <a:ea typeface="Times New Roman" panose="02020603050405020304" pitchFamily="18" charset="0"/>
            </a:endParaRPr>
          </a:p>
          <a:p>
            <a:pPr marL="342900" marR="0" lvl="0" indent="-342900" algn="just">
              <a:lnSpc>
                <a:spcPct val="115000"/>
              </a:lnSpc>
              <a:spcBef>
                <a:spcPts val="0"/>
              </a:spcBef>
              <a:spcAft>
                <a:spcPts val="1490"/>
              </a:spcAft>
              <a:buFont typeface="+mj-lt"/>
              <a:buAutoNum type="arabicPeriod"/>
            </a:pPr>
            <a:r>
              <a:rPr lang="en-US" sz="2400" dirty="0">
                <a:solidFill>
                  <a:srgbClr val="000000"/>
                </a:solidFill>
                <a:effectLst/>
                <a:latin typeface="Times New Roman" panose="02020603050405020304" pitchFamily="18" charset="0"/>
                <a:ea typeface="Times New Roman" panose="02020603050405020304" pitchFamily="18" charset="0"/>
              </a:rPr>
              <a:t>Martinez-Salazar, E., Tran, J., </a:t>
            </a:r>
            <a:r>
              <a:rPr lang="en-US" sz="2400" dirty="0" err="1">
                <a:solidFill>
                  <a:srgbClr val="000000"/>
                </a:solidFill>
                <a:effectLst/>
                <a:latin typeface="Times New Roman" panose="02020603050405020304" pitchFamily="18" charset="0"/>
                <a:ea typeface="Times New Roman" panose="02020603050405020304" pitchFamily="18" charset="0"/>
              </a:rPr>
              <a:t>Patiño</a:t>
            </a:r>
            <a:r>
              <a:rPr lang="en-US" sz="2400" dirty="0">
                <a:solidFill>
                  <a:srgbClr val="000000"/>
                </a:solidFill>
                <a:effectLst/>
                <a:latin typeface="Times New Roman" panose="02020603050405020304" pitchFamily="18" charset="0"/>
                <a:ea typeface="Times New Roman" panose="02020603050405020304" pitchFamily="18" charset="0"/>
              </a:rPr>
              <a:t>, A., </a:t>
            </a:r>
            <a:r>
              <a:rPr lang="en-US" sz="2400" dirty="0" err="1">
                <a:solidFill>
                  <a:srgbClr val="000000"/>
                </a:solidFill>
                <a:effectLst/>
                <a:latin typeface="Times New Roman" panose="02020603050405020304" pitchFamily="18" charset="0"/>
                <a:ea typeface="Times New Roman" panose="02020603050405020304" pitchFamily="18" charset="0"/>
              </a:rPr>
              <a:t>Sureshkumar</a:t>
            </a:r>
            <a:r>
              <a:rPr lang="en-US" sz="2400" dirty="0">
                <a:solidFill>
                  <a:srgbClr val="000000"/>
                </a:solidFill>
                <a:effectLst/>
                <a:latin typeface="Times New Roman" panose="02020603050405020304" pitchFamily="18" charset="0"/>
                <a:ea typeface="Times New Roman" panose="02020603050405020304" pitchFamily="18" charset="0"/>
              </a:rPr>
              <a:t>, A. and </a:t>
            </a:r>
            <a:r>
              <a:rPr lang="en-US" sz="2400" dirty="0" err="1">
                <a:solidFill>
                  <a:srgbClr val="000000"/>
                </a:solidFill>
                <a:effectLst/>
                <a:latin typeface="Times New Roman" panose="02020603050405020304" pitchFamily="18" charset="0"/>
                <a:ea typeface="Times New Roman" panose="02020603050405020304" pitchFamily="18" charset="0"/>
              </a:rPr>
              <a:t>Catanzano</a:t>
            </a:r>
            <a:r>
              <a:rPr lang="en-US" sz="2400" dirty="0">
                <a:solidFill>
                  <a:srgbClr val="000000"/>
                </a:solidFill>
                <a:effectLst/>
                <a:latin typeface="Times New Roman" panose="02020603050405020304" pitchFamily="18" charset="0"/>
                <a:ea typeface="Times New Roman" panose="02020603050405020304" pitchFamily="18" charset="0"/>
              </a:rPr>
              <a:t>, T., 2020. Infections of the Male and Female Reproductive System: Spectrum of Imaging Findings. </a:t>
            </a:r>
            <a:r>
              <a:rPr lang="en-US" sz="2400" i="1" dirty="0">
                <a:solidFill>
                  <a:srgbClr val="000000"/>
                </a:solidFill>
                <a:effectLst/>
                <a:latin typeface="Times New Roman" panose="02020603050405020304" pitchFamily="18" charset="0"/>
                <a:ea typeface="Times New Roman" panose="02020603050405020304" pitchFamily="18" charset="0"/>
              </a:rPr>
              <a:t>Seminars in Ultrasound, CT and MRI</a:t>
            </a:r>
            <a:r>
              <a:rPr lang="en-US" sz="2400" dirty="0">
                <a:solidFill>
                  <a:srgbClr val="000000"/>
                </a:solidFill>
                <a:effectLst/>
                <a:latin typeface="Times New Roman" panose="02020603050405020304" pitchFamily="18" charset="0"/>
                <a:ea typeface="Times New Roman" panose="02020603050405020304" pitchFamily="18" charset="0"/>
              </a:rPr>
              <a:t>, 41(1), pp.2-9.</a:t>
            </a:r>
            <a:endParaRPr lang="en-US" sz="2400" dirty="0">
              <a:effectLst/>
              <a:latin typeface="Times New Roman" panose="02020603050405020304" pitchFamily="18" charset="0"/>
              <a:ea typeface="Times New Roman" panose="02020603050405020304" pitchFamily="18" charset="0"/>
            </a:endParaRPr>
          </a:p>
          <a:p>
            <a:pPr marL="342900" marR="0" lvl="0" indent="-342900" algn="just">
              <a:lnSpc>
                <a:spcPct val="115000"/>
              </a:lnSpc>
              <a:spcBef>
                <a:spcPts val="0"/>
              </a:spcBef>
              <a:spcAft>
                <a:spcPts val="1490"/>
              </a:spcAft>
              <a:buFont typeface="+mj-lt"/>
              <a:buAutoNum type="arabicPeriod"/>
            </a:pPr>
            <a:r>
              <a:rPr lang="en-US" sz="2400" dirty="0" err="1">
                <a:solidFill>
                  <a:srgbClr val="000000"/>
                </a:solidFill>
                <a:effectLst/>
                <a:latin typeface="Times New Roman" panose="02020603050405020304" pitchFamily="18" charset="0"/>
                <a:ea typeface="Times New Roman" panose="02020603050405020304" pitchFamily="18" charset="0"/>
              </a:rPr>
              <a:t>Sirotkin</a:t>
            </a:r>
            <a:r>
              <a:rPr lang="en-US" sz="2400" dirty="0">
                <a:solidFill>
                  <a:srgbClr val="000000"/>
                </a:solidFill>
                <a:effectLst/>
                <a:latin typeface="Times New Roman" panose="02020603050405020304" pitchFamily="18" charset="0"/>
                <a:ea typeface="Times New Roman" panose="02020603050405020304" pitchFamily="18" charset="0"/>
              </a:rPr>
              <a:t>, A. and </a:t>
            </a:r>
            <a:r>
              <a:rPr lang="en-US" sz="2400" dirty="0" err="1">
                <a:solidFill>
                  <a:srgbClr val="000000"/>
                </a:solidFill>
                <a:effectLst/>
                <a:latin typeface="Times New Roman" panose="02020603050405020304" pitchFamily="18" charset="0"/>
                <a:ea typeface="Times New Roman" panose="02020603050405020304" pitchFamily="18" charset="0"/>
              </a:rPr>
              <a:t>Kolesarova</a:t>
            </a:r>
            <a:r>
              <a:rPr lang="en-US" sz="2400" dirty="0">
                <a:solidFill>
                  <a:srgbClr val="000000"/>
                </a:solidFill>
                <a:effectLst/>
                <a:latin typeface="Times New Roman" panose="02020603050405020304" pitchFamily="18" charset="0"/>
                <a:ea typeface="Times New Roman" panose="02020603050405020304" pitchFamily="18" charset="0"/>
              </a:rPr>
              <a:t>, A., 2022. Female reproductive system and its regulation. </a:t>
            </a:r>
            <a:r>
              <a:rPr lang="en-US" sz="2400" i="1" dirty="0">
                <a:solidFill>
                  <a:srgbClr val="000000"/>
                </a:solidFill>
                <a:effectLst/>
                <a:latin typeface="Times New Roman" panose="02020603050405020304" pitchFamily="18" charset="0"/>
                <a:ea typeface="Times New Roman" panose="02020603050405020304" pitchFamily="18" charset="0"/>
              </a:rPr>
              <a:t>Environmental Contaminants and Medicinal Plants Action on Female Reproduction</a:t>
            </a:r>
            <a:r>
              <a:rPr lang="en-US" sz="2400" dirty="0">
                <a:solidFill>
                  <a:srgbClr val="000000"/>
                </a:solidFill>
                <a:effectLst/>
                <a:latin typeface="Times New Roman" panose="02020603050405020304" pitchFamily="18" charset="0"/>
                <a:ea typeface="Times New Roman" panose="02020603050405020304" pitchFamily="18" charset="0"/>
              </a:rPr>
              <a:t>, pp.1-19.</a:t>
            </a:r>
            <a:endParaRPr lang="en-US" sz="2400" dirty="0">
              <a:effectLst/>
              <a:latin typeface="Times New Roman" panose="02020603050405020304" pitchFamily="18" charset="0"/>
              <a:ea typeface="Times New Roman" panose="02020603050405020304" pitchFamily="18" charset="0"/>
            </a:endParaRPr>
          </a:p>
          <a:p>
            <a:pPr marL="342900" marR="0" lvl="0" indent="-342900" algn="just">
              <a:lnSpc>
                <a:spcPct val="115000"/>
              </a:lnSpc>
              <a:spcBef>
                <a:spcPts val="0"/>
              </a:spcBef>
              <a:spcAft>
                <a:spcPts val="1490"/>
              </a:spcAft>
              <a:buFont typeface="+mj-lt"/>
              <a:buAutoNum type="arabicPeriod"/>
            </a:pPr>
            <a:r>
              <a:rPr lang="en-US" sz="2400" dirty="0" err="1">
                <a:solidFill>
                  <a:srgbClr val="000000"/>
                </a:solidFill>
                <a:effectLst/>
                <a:latin typeface="Times New Roman" panose="02020603050405020304" pitchFamily="18" charset="0"/>
                <a:ea typeface="Times New Roman" panose="02020603050405020304" pitchFamily="18" charset="0"/>
              </a:rPr>
              <a:t>Stejskalová</a:t>
            </a:r>
            <a:r>
              <a:rPr lang="en-US" sz="2400" dirty="0">
                <a:solidFill>
                  <a:srgbClr val="000000"/>
                </a:solidFill>
                <a:effectLst/>
                <a:latin typeface="Times New Roman" panose="02020603050405020304" pitchFamily="18" charset="0"/>
                <a:ea typeface="Times New Roman" panose="02020603050405020304" pitchFamily="18" charset="0"/>
              </a:rPr>
              <a:t>, A., </a:t>
            </a:r>
            <a:r>
              <a:rPr lang="en-US" sz="2400" dirty="0" err="1">
                <a:solidFill>
                  <a:srgbClr val="000000"/>
                </a:solidFill>
                <a:effectLst/>
                <a:latin typeface="Times New Roman" panose="02020603050405020304" pitchFamily="18" charset="0"/>
                <a:ea typeface="Times New Roman" panose="02020603050405020304" pitchFamily="18" charset="0"/>
              </a:rPr>
              <a:t>Vankelecom</a:t>
            </a:r>
            <a:r>
              <a:rPr lang="en-US" sz="2400" dirty="0">
                <a:solidFill>
                  <a:srgbClr val="000000"/>
                </a:solidFill>
                <a:effectLst/>
                <a:latin typeface="Times New Roman" panose="02020603050405020304" pitchFamily="18" charset="0"/>
                <a:ea typeface="Times New Roman" panose="02020603050405020304" pitchFamily="18" charset="0"/>
              </a:rPr>
              <a:t>, H., </a:t>
            </a:r>
            <a:r>
              <a:rPr lang="en-US" sz="2400" dirty="0" err="1">
                <a:solidFill>
                  <a:srgbClr val="000000"/>
                </a:solidFill>
                <a:effectLst/>
                <a:latin typeface="Times New Roman" panose="02020603050405020304" pitchFamily="18" charset="0"/>
                <a:ea typeface="Times New Roman" panose="02020603050405020304" pitchFamily="18" charset="0"/>
              </a:rPr>
              <a:t>Sourouni</a:t>
            </a:r>
            <a:r>
              <a:rPr lang="en-US" sz="2400" dirty="0">
                <a:solidFill>
                  <a:srgbClr val="000000"/>
                </a:solidFill>
                <a:effectLst/>
                <a:latin typeface="Times New Roman" panose="02020603050405020304" pitchFamily="18" charset="0"/>
                <a:ea typeface="Times New Roman" panose="02020603050405020304" pitchFamily="18" charset="0"/>
              </a:rPr>
              <a:t>, M., Ho, M., </a:t>
            </a:r>
            <a:r>
              <a:rPr lang="en-US" sz="2400" dirty="0" err="1">
                <a:solidFill>
                  <a:srgbClr val="000000"/>
                </a:solidFill>
                <a:effectLst/>
                <a:latin typeface="Times New Roman" panose="02020603050405020304" pitchFamily="18" charset="0"/>
                <a:ea typeface="Times New Roman" panose="02020603050405020304" pitchFamily="18" charset="0"/>
              </a:rPr>
              <a:t>Götte</a:t>
            </a:r>
            <a:r>
              <a:rPr lang="en-US" sz="2400" dirty="0">
                <a:solidFill>
                  <a:srgbClr val="000000"/>
                </a:solidFill>
                <a:effectLst/>
                <a:latin typeface="Times New Roman" panose="02020603050405020304" pitchFamily="18" charset="0"/>
                <a:ea typeface="Times New Roman" panose="02020603050405020304" pitchFamily="18" charset="0"/>
              </a:rPr>
              <a:t>, M. and </a:t>
            </a:r>
            <a:r>
              <a:rPr lang="en-US" sz="2400" dirty="0" err="1">
                <a:solidFill>
                  <a:srgbClr val="000000"/>
                </a:solidFill>
                <a:effectLst/>
                <a:latin typeface="Times New Roman" panose="02020603050405020304" pitchFamily="18" charset="0"/>
                <a:ea typeface="Times New Roman" panose="02020603050405020304" pitchFamily="18" charset="0"/>
              </a:rPr>
              <a:t>Almquist</a:t>
            </a:r>
            <a:r>
              <a:rPr lang="en-US" sz="2400" dirty="0">
                <a:solidFill>
                  <a:srgbClr val="000000"/>
                </a:solidFill>
                <a:effectLst/>
                <a:latin typeface="Times New Roman" panose="02020603050405020304" pitchFamily="18" charset="0"/>
                <a:ea typeface="Times New Roman" panose="02020603050405020304" pitchFamily="18" charset="0"/>
              </a:rPr>
              <a:t>, B., 2021. In vitro modelling of the physiological and diseased female reproductive system. </a:t>
            </a:r>
            <a:r>
              <a:rPr lang="en-US" sz="2400" i="1" dirty="0">
                <a:solidFill>
                  <a:srgbClr val="000000"/>
                </a:solidFill>
                <a:effectLst/>
                <a:latin typeface="Times New Roman" panose="02020603050405020304" pitchFamily="18" charset="0"/>
                <a:ea typeface="Times New Roman" panose="02020603050405020304" pitchFamily="18" charset="0"/>
              </a:rPr>
              <a:t>Acta </a:t>
            </a:r>
            <a:r>
              <a:rPr lang="en-US" sz="2400" i="1" dirty="0" err="1">
                <a:solidFill>
                  <a:srgbClr val="000000"/>
                </a:solidFill>
                <a:effectLst/>
                <a:latin typeface="Times New Roman" panose="02020603050405020304" pitchFamily="18" charset="0"/>
                <a:ea typeface="Times New Roman" panose="02020603050405020304" pitchFamily="18" charset="0"/>
              </a:rPr>
              <a:t>Biomaterialia</a:t>
            </a:r>
            <a:r>
              <a:rPr lang="en-US" sz="2400" dirty="0">
                <a:solidFill>
                  <a:srgbClr val="000000"/>
                </a:solidFill>
                <a:effectLst/>
                <a:latin typeface="Times New Roman" panose="02020603050405020304" pitchFamily="18" charset="0"/>
                <a:ea typeface="Times New Roman" panose="02020603050405020304" pitchFamily="18" charset="0"/>
              </a:rPr>
              <a:t>, 132, pp.288-312.</a:t>
            </a:r>
            <a:endParaRPr lang="en-US" sz="2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6310490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TM03457496[[fn=Parallax]]</Template>
  <TotalTime>0</TotalTime>
  <Words>1242</Words>
  <Application>Microsoft Office PowerPoint</Application>
  <PresentationFormat>Widescreen</PresentationFormat>
  <Paragraphs>65</Paragraphs>
  <Slides>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vt:i4>
      </vt:variant>
    </vt:vector>
  </HeadingPairs>
  <TitlesOfParts>
    <vt:vector size="14" baseType="lpstr">
      <vt:lpstr>arial</vt:lpstr>
      <vt:lpstr>arial</vt:lpstr>
      <vt:lpstr>Corbel</vt:lpstr>
      <vt:lpstr>Helvetica</vt:lpstr>
      <vt:lpstr>Proxima Nova</vt:lpstr>
      <vt:lpstr>Times New Roman</vt:lpstr>
      <vt:lpstr>Wingdings</vt:lpstr>
      <vt:lpstr>Parallax</vt:lpstr>
      <vt:lpstr>PowerPoint Presentation</vt:lpstr>
      <vt:lpstr>What are the structure and functions of the key organs?</vt:lpstr>
      <vt:lpstr>What is fertilisation? </vt:lpstr>
      <vt:lpstr>Endometriosis </vt:lpstr>
      <vt:lpstr>How to cure endometriosis?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Tamanna Sultana (1912525)</dc:creator>
  <cp:lastModifiedBy>Tamanna Sultana (1912525)</cp:lastModifiedBy>
  <cp:revision>4</cp:revision>
  <dcterms:created xsi:type="dcterms:W3CDTF">2022-07-14T08:35:01Z</dcterms:created>
  <dcterms:modified xsi:type="dcterms:W3CDTF">2022-07-14T11:09:41Z</dcterms:modified>
</cp:coreProperties>
</file>