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Default Extension="png" ContentType="image/png"/>
  <Override PartName="/ppt/notesSlides/notesSlide3.xml" ContentType="application/vnd.openxmlformats-officedocument.presentationml.notesSlide+xml"/>
  <Override PartName="/ppt/metadata" ContentType="application/binary"/>
  <Override PartName="/ppt/slideMasters/slideMaster1.xml" ContentType="application/vnd.openxmlformats-officedocument.presentationml.slideMaster+xml"/>
  <Override PartName="/ppt/slides/slide3.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61" r:id="rId1"/>
  </p:sldMasterIdLst>
  <p:notesMasterIdLst>
    <p:notesMasterId r:id="rId5"/>
  </p:notesMasterIdLst>
  <p:sldIdLst>
    <p:sldId id="256" r:id="rId2"/>
    <p:sldId id="257" r:id="rId3"/>
    <p:sldId id="258"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6735">
          <p15:clr>
            <a:srgbClr val="747775"/>
          </p15:clr>
        </p15:guide>
        <p15:guide id="2" pos="9536">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9" roundtripDataSignature="AMtx7miWd1PFTkkBuYD5D05ToXhL7R8AE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25" d="100"/>
          <a:sy n="25" d="100"/>
        </p:scale>
        <p:origin x="-792" y="240"/>
      </p:cViewPr>
      <p:guideLst>
        <p:guide orient="horz" pos="6735"/>
        <p:guide pos="9536"/>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11" Type="http://schemas.openxmlformats.org/officeDocument/2006/relationships/viewProps" Target="viewProps.xml"/><Relationship Id="rId5" Type="http://schemas.openxmlformats.org/officeDocument/2006/relationships/notesMaster" Target="notesMasters/notesMaster1.xml"/><Relationship Id="rId10" Type="http://schemas.openxmlformats.org/officeDocument/2006/relationships/presProps" Target="presProps.xml"/><Relationship Id="rId4" Type="http://schemas.openxmlformats.org/officeDocument/2006/relationships/slide" Target="slides/slide3.xml"/><Relationship Id="rId9"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001876" y="685800"/>
            <a:ext cx="48549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9ee43a567b_0_1:notes"/>
          <p:cNvSpPr>
            <a:spLocks noGrp="1" noRot="1" noChangeAspect="1"/>
          </p:cNvSpPr>
          <p:nvPr>
            <p:ph type="sldImg" idx="2"/>
          </p:nvPr>
        </p:nvSpPr>
        <p:spPr>
          <a:xfrm>
            <a:off x="1001713" y="685800"/>
            <a:ext cx="48545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9ee43a567b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1001713" y="685800"/>
            <a:ext cx="48545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a:spLocks noGrp="1" noRot="1" noChangeAspect="1"/>
          </p:cNvSpPr>
          <p:nvPr>
            <p:ph type="sldImg" idx="2"/>
          </p:nvPr>
        </p:nvSpPr>
        <p:spPr>
          <a:xfrm>
            <a:off x="1001713" y="685800"/>
            <a:ext cx="48545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5" name="Google Shape;75;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25194551" y="16258330"/>
            <a:ext cx="5902320" cy="428510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95187" tIns="147593" rIns="295187" bIns="147593" anchor="ctr"/>
          <a:lstStyle/>
          <a:p>
            <a:pPr algn="ctr" eaLnBrk="1" latinLnBrk="0" hangingPunct="1"/>
            <a:endParaRPr kumimoji="0" lang="en-US"/>
          </a:p>
        </p:txBody>
      </p:sp>
      <p:sp>
        <p:nvSpPr>
          <p:cNvPr id="8" name="Title 7"/>
          <p:cNvSpPr>
            <a:spLocks noGrp="1"/>
          </p:cNvSpPr>
          <p:nvPr>
            <p:ph type="ctrTitle"/>
          </p:nvPr>
        </p:nvSpPr>
        <p:spPr>
          <a:xfrm>
            <a:off x="1789708" y="2420510"/>
            <a:ext cx="26695798" cy="4583620"/>
          </a:xfrm>
        </p:spPr>
        <p:txBody>
          <a:bodyPr anchor="b">
            <a:normAutofit/>
          </a:bodyPr>
          <a:lstStyle>
            <a:lvl1pPr algn="r">
              <a:defRPr sz="142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1789708" y="7016498"/>
            <a:ext cx="26695798" cy="5464704"/>
          </a:xfrm>
        </p:spPr>
        <p:txBody>
          <a:bodyPr/>
          <a:lstStyle>
            <a:lvl1pPr marL="0" marR="118075" indent="0" algn="r">
              <a:spcBef>
                <a:spcPts val="0"/>
              </a:spcBef>
              <a:buNone/>
              <a:defRPr>
                <a:ln>
                  <a:solidFill>
                    <a:schemeClr val="bg2"/>
                  </a:solidFill>
                </a:ln>
                <a:solidFill>
                  <a:schemeClr val="tx1">
                    <a:tint val="75000"/>
                  </a:schemeClr>
                </a:solidFill>
              </a:defRPr>
            </a:lvl1pPr>
            <a:lvl2pPr marL="1475933" indent="0" algn="ctr">
              <a:buNone/>
            </a:lvl2pPr>
            <a:lvl3pPr marL="2951866" indent="0" algn="ctr">
              <a:buNone/>
            </a:lvl3pPr>
            <a:lvl4pPr marL="4427799" indent="0" algn="ctr">
              <a:buNone/>
            </a:lvl4pPr>
            <a:lvl5pPr marL="5903732" indent="0" algn="ctr">
              <a:buNone/>
            </a:lvl5pPr>
            <a:lvl6pPr marL="7379665" indent="0" algn="ctr">
              <a:buNone/>
            </a:lvl6pPr>
            <a:lvl7pPr marL="8855598" indent="0" algn="ctr">
              <a:buNone/>
            </a:lvl7pPr>
            <a:lvl8pPr marL="10331531" indent="0" algn="ctr">
              <a:buNone/>
            </a:lvl8pPr>
            <a:lvl9pPr marL="11807464"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4541282" y="18747797"/>
            <a:ext cx="19174302" cy="1138480"/>
          </a:xfrm>
        </p:spPr>
        <p:txBody>
          <a:bodyPr tIns="0" bIns="0" anchor="t"/>
          <a:lstStyle>
            <a:lvl1pPr algn="r">
              <a:defRPr sz="3200"/>
            </a:lvl1pPr>
          </a:lstStyle>
          <a:p>
            <a:fld id="{48A87A34-81AB-432B-8DAE-1953F412C126}" type="datetimeFigureOut">
              <a:rPr lang="en-US" smtClean="0"/>
              <a:pPr/>
              <a:t>10/31/2025</a:t>
            </a:fld>
            <a:endParaRPr lang="en-US" dirty="0"/>
          </a:p>
        </p:txBody>
      </p:sp>
      <p:sp>
        <p:nvSpPr>
          <p:cNvPr id="17" name="Footer Placeholder 16"/>
          <p:cNvSpPr>
            <a:spLocks noGrp="1"/>
          </p:cNvSpPr>
          <p:nvPr>
            <p:ph type="ftr" sz="quarter" idx="11"/>
          </p:nvPr>
        </p:nvSpPr>
        <p:spPr>
          <a:xfrm>
            <a:off x="4541282" y="17619211"/>
            <a:ext cx="19174302" cy="1138480"/>
          </a:xfrm>
        </p:spPr>
        <p:txBody>
          <a:bodyPr tIns="0" bIns="0" anchor="b"/>
          <a:lstStyle>
            <a:lvl1pPr algn="r">
              <a:defRPr sz="3600"/>
            </a:lvl1pPr>
          </a:lstStyle>
          <a:p>
            <a:endParaRPr lang="en-US" dirty="0"/>
          </a:p>
        </p:txBody>
      </p:sp>
      <p:sp>
        <p:nvSpPr>
          <p:cNvPr id="29" name="Slide Number Placeholder 28"/>
          <p:cNvSpPr>
            <a:spLocks noGrp="1"/>
          </p:cNvSpPr>
          <p:nvPr>
            <p:ph type="sldNum" sz="quarter" idx="12"/>
          </p:nvPr>
        </p:nvSpPr>
        <p:spPr>
          <a:xfrm>
            <a:off x="27786206" y="17936014"/>
            <a:ext cx="1665137" cy="1138480"/>
          </a:xfrm>
        </p:spPr>
        <p:txBody>
          <a:bodyPr anchor="ctr"/>
          <a:lstStyle>
            <a:lvl1pPr algn="ctr">
              <a:defRPr sz="4200">
                <a:solidFill>
                  <a:srgbClr val="FFFFFF"/>
                </a:solidFill>
              </a:defRPr>
            </a:lvl1p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13761" y="834061"/>
            <a:ext cx="27247692" cy="4362260"/>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1513761" y="5870700"/>
            <a:ext cx="27247692" cy="1425575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15864212" y="20205149"/>
            <a:ext cx="7064216" cy="940880"/>
          </a:xfrm>
        </p:spPr>
        <p:txBody>
          <a:bodyPr/>
          <a:lstStyle/>
          <a:p>
            <a:fld id="{48A87A34-81AB-432B-8DAE-1953F412C126}" type="datetimeFigureOut">
              <a:rPr lang="en-US" smtClean="0"/>
              <a:pPr/>
              <a:t>10/31/2025</a:t>
            </a:fld>
            <a:endParaRPr lang="en-US" dirty="0"/>
          </a:p>
        </p:txBody>
      </p:sp>
      <p:sp>
        <p:nvSpPr>
          <p:cNvPr id="5" name="Footer Placeholder 4"/>
          <p:cNvSpPr>
            <a:spLocks noGrp="1"/>
          </p:cNvSpPr>
          <p:nvPr>
            <p:ph type="ftr" sz="quarter" idx="11"/>
          </p:nvPr>
        </p:nvSpPr>
        <p:spPr>
          <a:xfrm>
            <a:off x="1513761" y="20208023"/>
            <a:ext cx="14104779" cy="938008"/>
          </a:xfrm>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23289" y="21934"/>
            <a:ext cx="30228635" cy="21317831"/>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95187" tIns="147593" rIns="295187" bIns="147593" anchor="ctr"/>
          <a:lstStyle/>
          <a:p>
            <a:pPr marL="0" algn="ctr" defTabSz="2951866" rtl="0" eaLnBrk="1" latinLnBrk="0" hangingPunct="1"/>
            <a:endParaRPr kumimoji="0" lang="en-US" sz="5800" kern="1200">
              <a:solidFill>
                <a:schemeClr val="lt1"/>
              </a:solidFill>
              <a:latin typeface="+mn-lt"/>
              <a:ea typeface="+mn-ea"/>
              <a:cs typeface="+mn-cs"/>
            </a:endParaRPr>
          </a:p>
        </p:txBody>
      </p:sp>
      <p:sp>
        <p:nvSpPr>
          <p:cNvPr id="8" name="Isosceles Triangle 7"/>
          <p:cNvSpPr/>
          <p:nvPr/>
        </p:nvSpPr>
        <p:spPr>
          <a:xfrm rot="5400000" flipV="1">
            <a:off x="25194551" y="840190"/>
            <a:ext cx="5902320" cy="428510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95187" tIns="147593" rIns="295187" bIns="147593" anchor="ctr"/>
          <a:lstStyle/>
          <a:p>
            <a:pPr algn="ctr" eaLnBrk="1" latinLnBrk="0" hangingPunct="1"/>
            <a:endParaRPr kumimoji="0" lang="en-US"/>
          </a:p>
        </p:txBody>
      </p:sp>
      <p:sp>
        <p:nvSpPr>
          <p:cNvPr id="4" name="Date Placeholder 3"/>
          <p:cNvSpPr>
            <a:spLocks noGrp="1"/>
          </p:cNvSpPr>
          <p:nvPr>
            <p:ph type="dt" sz="half" idx="10"/>
          </p:nvPr>
        </p:nvSpPr>
        <p:spPr>
          <a:xfrm>
            <a:off x="23029663" y="20195646"/>
            <a:ext cx="7064216" cy="950383"/>
          </a:xfrm>
        </p:spPr>
        <p:txBody>
          <a:bodyPr/>
          <a:lstStyle/>
          <a:p>
            <a:fld id="{48A87A34-81AB-432B-8DAE-1953F412C126}" type="datetimeFigureOut">
              <a:rPr lang="en-US" smtClean="0"/>
              <a:pPr/>
              <a:t>10/31/2025</a:t>
            </a:fld>
            <a:endParaRPr lang="en-US" dirty="0"/>
          </a:p>
        </p:txBody>
      </p:sp>
      <p:sp>
        <p:nvSpPr>
          <p:cNvPr id="5" name="Footer Placeholder 4"/>
          <p:cNvSpPr>
            <a:spLocks noGrp="1"/>
          </p:cNvSpPr>
          <p:nvPr>
            <p:ph type="ftr" sz="quarter" idx="11"/>
          </p:nvPr>
        </p:nvSpPr>
        <p:spPr>
          <a:xfrm>
            <a:off x="8672591" y="20208023"/>
            <a:ext cx="14104779" cy="938008"/>
          </a:xfrm>
        </p:spPr>
        <p:txBody>
          <a:bodyPr/>
          <a:lstStyle/>
          <a:p>
            <a:endParaRPr lang="en-US" dirty="0"/>
          </a:p>
        </p:txBody>
      </p:sp>
      <p:sp>
        <p:nvSpPr>
          <p:cNvPr id="6" name="Slide Number Placeholder 5"/>
          <p:cNvSpPr>
            <a:spLocks noGrp="1"/>
          </p:cNvSpPr>
          <p:nvPr>
            <p:ph type="sldNum" sz="quarter" idx="12"/>
          </p:nvPr>
        </p:nvSpPr>
        <p:spPr>
          <a:xfrm>
            <a:off x="27980919" y="2524454"/>
            <a:ext cx="1665137" cy="938008"/>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1" name="Straight Connector 10"/>
          <p:cNvCxnSpPr/>
          <p:nvPr/>
        </p:nvCxnSpPr>
        <p:spPr>
          <a:xfrm rot="10800000">
            <a:off x="21417775" y="29251"/>
            <a:ext cx="8849676" cy="592496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21934"/>
            <a:ext cx="30251924" cy="2133976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261467" y="846441"/>
            <a:ext cx="23967877" cy="4247026"/>
          </a:xfrm>
        </p:spPr>
        <p:txBody>
          <a:bodyPr anchor="ctr"/>
          <a:lstStyle>
            <a:lvl1pPr marL="0" algn="l">
              <a:buNone/>
              <a:defRPr sz="11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61467" y="5093456"/>
            <a:ext cx="12866966" cy="7127875"/>
          </a:xfrm>
        </p:spPr>
        <p:txBody>
          <a:bodyPr anchor="t"/>
          <a:lstStyle>
            <a:lvl1pPr marL="177112" indent="0" algn="l">
              <a:buNone/>
              <a:defRPr sz="6500">
                <a:solidFill>
                  <a:schemeClr val="tx1">
                    <a:tint val="75000"/>
                  </a:schemeClr>
                </a:solidFill>
              </a:defRPr>
            </a:lvl1pPr>
            <a:lvl2pPr>
              <a:buNone/>
              <a:defRPr sz="5800">
                <a:solidFill>
                  <a:schemeClr val="tx1">
                    <a:tint val="75000"/>
                  </a:schemeClr>
                </a:solidFill>
              </a:defRPr>
            </a:lvl2pPr>
            <a:lvl3pPr>
              <a:buNone/>
              <a:defRPr sz="5200">
                <a:solidFill>
                  <a:schemeClr val="tx1">
                    <a:tint val="75000"/>
                  </a:schemeClr>
                </a:solidFill>
              </a:defRPr>
            </a:lvl3pPr>
            <a:lvl4pPr>
              <a:buNone/>
              <a:defRPr sz="4500">
                <a:solidFill>
                  <a:schemeClr val="tx1">
                    <a:tint val="75000"/>
                  </a:schemeClr>
                </a:solidFill>
              </a:defRPr>
            </a:lvl4pPr>
            <a:lvl5pPr>
              <a:buNone/>
              <a:defRPr sz="45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1513761" y="5370656"/>
            <a:ext cx="13371552" cy="14112204"/>
          </a:xfrm>
        </p:spPr>
        <p:txBody>
          <a:bodyPr/>
          <a:lstStyle>
            <a:lvl1pPr>
              <a:defRPr sz="8400"/>
            </a:lvl1pPr>
            <a:lvl2pPr>
              <a:defRPr sz="7700"/>
            </a:lvl2pPr>
            <a:lvl3pPr>
              <a:defRPr sz="6500"/>
            </a:lvl3pPr>
            <a:lvl4pPr>
              <a:defRPr sz="5800"/>
            </a:lvl4pPr>
            <a:lvl5pPr>
              <a:defRPr sz="5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15389900" y="5370656"/>
            <a:ext cx="13371552" cy="14112204"/>
          </a:xfrm>
        </p:spPr>
        <p:txBody>
          <a:bodyPr/>
          <a:lstStyle>
            <a:lvl1pPr>
              <a:defRPr sz="8400"/>
            </a:lvl1pPr>
            <a:lvl2pPr>
              <a:defRPr sz="7700"/>
            </a:lvl2pPr>
            <a:lvl3pPr>
              <a:defRPr sz="6500"/>
            </a:lvl3pPr>
            <a:lvl4pPr>
              <a:defRPr sz="5800"/>
            </a:lvl4pPr>
            <a:lvl5pPr>
              <a:defRPr sz="5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15864212" y="20208021"/>
            <a:ext cx="7064216" cy="940880"/>
          </a:xfrm>
        </p:spPr>
        <p:txBody>
          <a:bodyPr/>
          <a:lstStyle/>
          <a:p>
            <a:fld id="{48A87A34-81AB-432B-8DAE-1953F412C126}" type="datetimeFigureOut">
              <a:rPr lang="en-US" smtClean="0"/>
              <a:pPr/>
              <a:t>10/31/2025</a:t>
            </a:fld>
            <a:endParaRPr lang="en-US" dirty="0"/>
          </a:p>
        </p:txBody>
      </p:sp>
      <p:sp>
        <p:nvSpPr>
          <p:cNvPr id="6" name="Footer Placeholder 5"/>
          <p:cNvSpPr>
            <a:spLocks noGrp="1"/>
          </p:cNvSpPr>
          <p:nvPr>
            <p:ph type="ftr" sz="quarter" idx="11"/>
          </p:nvPr>
        </p:nvSpPr>
        <p:spPr>
          <a:xfrm>
            <a:off x="1513761" y="20208021"/>
            <a:ext cx="14104779" cy="940880"/>
          </a:xfrm>
        </p:spPr>
        <p:txBody>
          <a:bodyPr/>
          <a:lstStyle/>
          <a:p>
            <a:endParaRPr lang="en-US" dirty="0"/>
          </a:p>
        </p:txBody>
      </p:sp>
      <p:sp>
        <p:nvSpPr>
          <p:cNvPr id="7" name="Slide Number Placeholder 6"/>
          <p:cNvSpPr>
            <a:spLocks noGrp="1"/>
          </p:cNvSpPr>
          <p:nvPr>
            <p:ph type="sldNum" sz="quarter" idx="12"/>
          </p:nvPr>
        </p:nvSpPr>
        <p:spPr>
          <a:xfrm>
            <a:off x="25128427" y="20208021"/>
            <a:ext cx="1665137" cy="940880"/>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821768" y="906518"/>
            <a:ext cx="3532108" cy="19188240"/>
          </a:xfrm>
        </p:spPr>
        <p:txBody>
          <a:bodyPr vert="vert270" anchor="b"/>
          <a:lstStyle>
            <a:lvl1pPr marL="0" algn="ctr">
              <a:defRPr sz="107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19450" y="906519"/>
            <a:ext cx="1923734" cy="9408795"/>
          </a:xfrm>
          <a:solidFill>
            <a:schemeClr val="bg1"/>
          </a:solidFill>
          <a:ln w="12700">
            <a:noFill/>
          </a:ln>
        </p:spPr>
        <p:txBody>
          <a:bodyPr vert="vert270" anchor="ctr"/>
          <a:lstStyle>
            <a:lvl1pPr marL="0" indent="0" algn="ctr">
              <a:buNone/>
              <a:defRPr sz="5200" b="0">
                <a:solidFill>
                  <a:schemeClr val="tx1"/>
                </a:solidFill>
              </a:defRPr>
            </a:lvl1pPr>
            <a:lvl2pPr>
              <a:buNone/>
              <a:defRPr sz="6500" b="1"/>
            </a:lvl2pPr>
            <a:lvl3pPr>
              <a:buNone/>
              <a:defRPr sz="5800" b="1"/>
            </a:lvl3pPr>
            <a:lvl4pPr>
              <a:buNone/>
              <a:defRPr sz="5200" b="1"/>
            </a:lvl4pPr>
            <a:lvl5pPr>
              <a:buNone/>
              <a:defRPr sz="52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519450" y="10685963"/>
            <a:ext cx="1923734" cy="9408795"/>
          </a:xfrm>
          <a:solidFill>
            <a:schemeClr val="bg1"/>
          </a:solidFill>
          <a:ln w="12700">
            <a:noFill/>
          </a:ln>
        </p:spPr>
        <p:txBody>
          <a:bodyPr vert="vert270" anchor="ctr"/>
          <a:lstStyle>
            <a:lvl1pPr marL="0" indent="0" algn="ctr">
              <a:buNone/>
              <a:defRPr sz="5200" b="0">
                <a:solidFill>
                  <a:schemeClr val="tx1"/>
                </a:solidFill>
              </a:defRPr>
            </a:lvl1pPr>
            <a:lvl2pPr>
              <a:buNone/>
              <a:defRPr sz="6500" b="1"/>
            </a:lvl2pPr>
            <a:lvl3pPr>
              <a:buNone/>
              <a:defRPr sz="5800" b="1"/>
            </a:lvl3pPr>
            <a:lvl4pPr>
              <a:buNone/>
              <a:defRPr sz="5200" b="1"/>
            </a:lvl4pPr>
            <a:lvl5pPr>
              <a:buNone/>
              <a:defRPr sz="52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695477" y="906519"/>
            <a:ext cx="22706410" cy="9408795"/>
          </a:xfrm>
        </p:spPr>
        <p:txBody>
          <a:bodyPr/>
          <a:lstStyle>
            <a:lvl1pPr algn="l">
              <a:defRPr sz="7700"/>
            </a:lvl1pPr>
            <a:lvl2pPr algn="l">
              <a:defRPr sz="6500"/>
            </a:lvl2pPr>
            <a:lvl3pPr algn="l">
              <a:defRPr sz="5800"/>
            </a:lvl3pPr>
            <a:lvl4pPr algn="l">
              <a:defRPr sz="5200"/>
            </a:lvl4pPr>
            <a:lvl5pPr algn="l">
              <a:defRPr sz="52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695477" y="10685963"/>
            <a:ext cx="22706410" cy="9408795"/>
          </a:xfrm>
        </p:spPr>
        <p:txBody>
          <a:bodyPr/>
          <a:lstStyle>
            <a:lvl1pPr>
              <a:defRPr sz="7700"/>
            </a:lvl1pPr>
            <a:lvl2pPr>
              <a:defRPr sz="6500"/>
            </a:lvl2pPr>
            <a:lvl3pPr>
              <a:defRPr sz="5800"/>
            </a:lvl3pPr>
            <a:lvl4pPr>
              <a:defRPr sz="5200"/>
            </a:lvl4pPr>
            <a:lvl5pPr>
              <a:defRPr sz="52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15864211" y="20208021"/>
            <a:ext cx="7054125" cy="940880"/>
          </a:xfrm>
        </p:spPr>
        <p:txBody>
          <a:bodyPr/>
          <a:lstStyle/>
          <a:p>
            <a:fld id="{48A87A34-81AB-432B-8DAE-1953F412C126}" type="datetimeFigureOut">
              <a:rPr lang="en-US" smtClean="0"/>
              <a:pPr/>
              <a:t>10/31/2025</a:t>
            </a:fld>
            <a:endParaRPr lang="en-US" dirty="0"/>
          </a:p>
        </p:txBody>
      </p:sp>
      <p:sp>
        <p:nvSpPr>
          <p:cNvPr id="8" name="Footer Placeholder 7"/>
          <p:cNvSpPr>
            <a:spLocks noGrp="1"/>
          </p:cNvSpPr>
          <p:nvPr>
            <p:ph type="ftr" sz="quarter" idx="11"/>
          </p:nvPr>
        </p:nvSpPr>
        <p:spPr>
          <a:xfrm>
            <a:off x="1513761" y="20208021"/>
            <a:ext cx="14108249" cy="940880"/>
          </a:xfrm>
        </p:spPr>
        <p:txBody>
          <a:bodyPr/>
          <a:lstStyle/>
          <a:p>
            <a:endParaRPr lang="en-US" dirty="0"/>
          </a:p>
        </p:txBody>
      </p:sp>
      <p:sp>
        <p:nvSpPr>
          <p:cNvPr id="9" name="Slide Number Placeholder 8"/>
          <p:cNvSpPr>
            <a:spLocks noGrp="1"/>
          </p:cNvSpPr>
          <p:nvPr>
            <p:ph type="sldNum" sz="quarter" idx="12"/>
          </p:nvPr>
        </p:nvSpPr>
        <p:spPr>
          <a:xfrm>
            <a:off x="25128427" y="20214653"/>
            <a:ext cx="1665137" cy="940880"/>
          </a:xfrm>
        </p:spPr>
        <p:txBody>
          <a:bodyPr/>
          <a:lstStyle>
            <a:lvl1pPr algn="ctr">
              <a:defRPr/>
            </a:lvl1p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8A87A34-81AB-432B-8DAE-1953F412C126}" type="datetimeFigureOut">
              <a:rPr lang="en-US" smtClean="0"/>
              <a:pPr/>
              <a:t>10/31/2025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15864212" y="20208021"/>
            <a:ext cx="7064216" cy="940880"/>
          </a:xfrm>
        </p:spPr>
        <p:txBody>
          <a:bodyPr/>
          <a:lstStyle/>
          <a:p>
            <a:fld id="{48A87A34-81AB-432B-8DAE-1953F412C126}" type="datetimeFigureOut">
              <a:rPr lang="en-US" smtClean="0"/>
              <a:pPr/>
              <a:t>10/31/2025</a:t>
            </a:fld>
            <a:endParaRPr lang="en-US" dirty="0"/>
          </a:p>
        </p:txBody>
      </p:sp>
      <p:sp>
        <p:nvSpPr>
          <p:cNvPr id="3" name="Footer Placeholder 2"/>
          <p:cNvSpPr>
            <a:spLocks noGrp="1"/>
          </p:cNvSpPr>
          <p:nvPr>
            <p:ph type="ftr" sz="quarter" idx="11"/>
          </p:nvPr>
        </p:nvSpPr>
        <p:spPr>
          <a:xfrm>
            <a:off x="1513761" y="20210895"/>
            <a:ext cx="14104779" cy="938008"/>
          </a:xfrm>
        </p:spPr>
        <p:txBody>
          <a:bodyPr/>
          <a:lstStyle/>
          <a:p>
            <a:endParaRPr lang="en-US" dirty="0"/>
          </a:p>
        </p:txBody>
      </p:sp>
      <p:sp>
        <p:nvSpPr>
          <p:cNvPr id="4" name="Slide Number Placeholder 3"/>
          <p:cNvSpPr>
            <a:spLocks noGrp="1"/>
          </p:cNvSpPr>
          <p:nvPr>
            <p:ph type="sldNum" sz="quarter" idx="12"/>
          </p:nvPr>
        </p:nvSpPr>
        <p:spPr>
          <a:xfrm>
            <a:off x="25128427" y="20208021"/>
            <a:ext cx="1665137" cy="940880"/>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6605" y="1146397"/>
            <a:ext cx="3027521" cy="18532475"/>
          </a:xfrm>
        </p:spPr>
        <p:txBody>
          <a:bodyPr vert="vert270" anchor="b"/>
          <a:lstStyle>
            <a:lvl1pPr marL="0" marR="59037" algn="r">
              <a:spcBef>
                <a:spcPts val="0"/>
              </a:spcBef>
              <a:buNone/>
              <a:defRPr sz="94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760748" y="1146397"/>
            <a:ext cx="8073390" cy="18532475"/>
          </a:xfrm>
        </p:spPr>
        <p:txBody>
          <a:bodyPr anchor="t"/>
          <a:lstStyle>
            <a:lvl1pPr marL="0" indent="0">
              <a:spcBef>
                <a:spcPts val="0"/>
              </a:spcBef>
              <a:buNone/>
              <a:defRPr sz="4500"/>
            </a:lvl1pPr>
            <a:lvl2pPr>
              <a:buNone/>
              <a:defRPr sz="3900"/>
            </a:lvl2pPr>
            <a:lvl3pPr>
              <a:buNone/>
              <a:defRPr sz="3200"/>
            </a:lvl3pPr>
            <a:lvl4pPr>
              <a:buNone/>
              <a:defRPr sz="2900"/>
            </a:lvl4pPr>
            <a:lvl5pPr>
              <a:buNone/>
              <a:defRPr sz="2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2089061" y="997902"/>
            <a:ext cx="17468798" cy="18675033"/>
          </a:xfrm>
        </p:spPr>
        <p:txBody>
          <a:bodyPr/>
          <a:lstStyle>
            <a:lvl1pPr>
              <a:spcBef>
                <a:spcPts val="0"/>
              </a:spcBef>
              <a:defRPr sz="9700"/>
            </a:lvl1pPr>
            <a:lvl2pPr>
              <a:defRPr sz="8400"/>
            </a:lvl2pPr>
            <a:lvl3pPr>
              <a:defRPr sz="7700"/>
            </a:lvl3pPr>
            <a:lvl4pPr>
              <a:defRPr sz="6500"/>
            </a:lvl4pPr>
            <a:lvl5pPr>
              <a:defRPr sz="65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20789298" y="20442745"/>
            <a:ext cx="7064216" cy="940880"/>
          </a:xfrm>
        </p:spPr>
        <p:txBody>
          <a:bodyPr/>
          <a:lstStyle>
            <a:lvl1pPr>
              <a:defRPr sz="2900"/>
            </a:lvl1pPr>
          </a:lstStyle>
          <a:p>
            <a:fld id="{48A87A34-81AB-432B-8DAE-1953F412C126}" type="datetimeFigureOut">
              <a:rPr lang="en-US" smtClean="0"/>
              <a:pPr/>
              <a:t>10/31/2025</a:t>
            </a:fld>
            <a:endParaRPr lang="en-US" dirty="0"/>
          </a:p>
        </p:txBody>
      </p:sp>
      <p:sp>
        <p:nvSpPr>
          <p:cNvPr id="6" name="Footer Placeholder 5"/>
          <p:cNvSpPr>
            <a:spLocks noGrp="1"/>
          </p:cNvSpPr>
          <p:nvPr>
            <p:ph type="ftr" sz="quarter" idx="11"/>
          </p:nvPr>
        </p:nvSpPr>
        <p:spPr>
          <a:xfrm>
            <a:off x="3760748" y="20442745"/>
            <a:ext cx="17028549" cy="940880"/>
          </a:xfrm>
        </p:spPr>
        <p:txBody>
          <a:bodyPr/>
          <a:lstStyle>
            <a:lvl1pPr>
              <a:defRPr sz="2900"/>
            </a:lvl1pPr>
          </a:lstStyle>
          <a:p>
            <a:endParaRPr lang="en-US" dirty="0"/>
          </a:p>
        </p:txBody>
      </p:sp>
      <p:sp>
        <p:nvSpPr>
          <p:cNvPr id="7" name="Slide Number Placeholder 6"/>
          <p:cNvSpPr>
            <a:spLocks noGrp="1"/>
          </p:cNvSpPr>
          <p:nvPr>
            <p:ph type="sldNum" sz="quarter" idx="12"/>
          </p:nvPr>
        </p:nvSpPr>
        <p:spPr>
          <a:xfrm>
            <a:off x="27846892" y="20442745"/>
            <a:ext cx="1665137" cy="940880"/>
          </a:xfrm>
        </p:spPr>
        <p:txBody>
          <a:bodyPr/>
          <a:lstStyle>
            <a:lvl1pPr>
              <a:defRPr sz="2900"/>
            </a:lvl1p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6605" y="470502"/>
            <a:ext cx="3027521" cy="19958050"/>
          </a:xfrm>
        </p:spPr>
        <p:txBody>
          <a:bodyPr vert="vert270" anchor="b"/>
          <a:lstStyle>
            <a:lvl1pPr marL="0" algn="l">
              <a:buNone/>
              <a:defRPr sz="97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768632" y="1166047"/>
            <a:ext cx="24280721" cy="17106900"/>
          </a:xfrm>
          <a:solidFill>
            <a:schemeClr val="bg2">
              <a:shade val="50000"/>
            </a:schemeClr>
          </a:solidFill>
        </p:spPr>
        <p:txBody>
          <a:bodyPr/>
          <a:lstStyle>
            <a:lvl1pPr marL="0" indent="0">
              <a:buNone/>
              <a:defRPr sz="103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784402" y="18294879"/>
            <a:ext cx="24280721" cy="2138363"/>
          </a:xfrm>
          <a:solidFill>
            <a:schemeClr val="accent1">
              <a:alpha val="15000"/>
            </a:schemeClr>
          </a:solidFill>
          <a:ln>
            <a:solidFill>
              <a:schemeClr val="accent1"/>
            </a:solidFill>
            <a:miter lim="800000"/>
          </a:ln>
        </p:spPr>
        <p:txBody>
          <a:bodyPr/>
          <a:lstStyle>
            <a:lvl1pPr marL="0" indent="0">
              <a:spcBef>
                <a:spcPts val="0"/>
              </a:spcBef>
              <a:buNone/>
              <a:defRPr sz="4500"/>
            </a:lvl1pPr>
            <a:lvl2pPr>
              <a:defRPr sz="3900"/>
            </a:lvl2pPr>
            <a:lvl3pPr>
              <a:defRPr sz="3200"/>
            </a:lvl3pPr>
            <a:lvl4pPr>
              <a:defRPr sz="2900"/>
            </a:lvl4pPr>
            <a:lvl5pPr>
              <a:defRPr sz="2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20223842" y="20442745"/>
            <a:ext cx="6963299" cy="940880"/>
          </a:xfrm>
        </p:spPr>
        <p:txBody>
          <a:bodyPr/>
          <a:lstStyle>
            <a:lvl1pPr>
              <a:defRPr sz="2900"/>
            </a:lvl1pPr>
          </a:lstStyle>
          <a:p>
            <a:fld id="{48A87A34-81AB-432B-8DAE-1953F412C126}" type="datetimeFigureOut">
              <a:rPr lang="en-US" smtClean="0"/>
              <a:pPr/>
              <a:t>10/31/2025</a:t>
            </a:fld>
            <a:endParaRPr lang="en-US" dirty="0"/>
          </a:p>
        </p:txBody>
      </p:sp>
      <p:sp>
        <p:nvSpPr>
          <p:cNvPr id="6" name="Footer Placeholder 5"/>
          <p:cNvSpPr>
            <a:spLocks noGrp="1"/>
          </p:cNvSpPr>
          <p:nvPr>
            <p:ph type="ftr" sz="quarter" idx="11"/>
          </p:nvPr>
        </p:nvSpPr>
        <p:spPr>
          <a:xfrm>
            <a:off x="3875227" y="20445617"/>
            <a:ext cx="16382757" cy="940880"/>
          </a:xfrm>
        </p:spPr>
        <p:txBody>
          <a:bodyPr/>
          <a:lstStyle>
            <a:lvl1pPr>
              <a:defRPr sz="2900"/>
            </a:lvl1pPr>
          </a:lstStyle>
          <a:p>
            <a:endParaRPr lang="en-US" dirty="0"/>
          </a:p>
        </p:txBody>
      </p:sp>
      <p:sp>
        <p:nvSpPr>
          <p:cNvPr id="7" name="Slide Number Placeholder 6"/>
          <p:cNvSpPr>
            <a:spLocks noGrp="1"/>
          </p:cNvSpPr>
          <p:nvPr>
            <p:ph type="sldNum" sz="quarter" idx="12"/>
          </p:nvPr>
        </p:nvSpPr>
        <p:spPr>
          <a:xfrm>
            <a:off x="27206609" y="20442745"/>
            <a:ext cx="1211009" cy="940880"/>
          </a:xfrm>
        </p:spPr>
        <p:txBody>
          <a:bodyPr/>
          <a:lstStyle>
            <a:lvl1pPr algn="ctr">
              <a:defRPr sz="2900"/>
            </a:lvl1p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8A87A34-81AB-432B-8DAE-1953F412C126}" type="datetimeFigureOut">
              <a:rPr lang="en-US" smtClean="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454116" y="1187979"/>
            <a:ext cx="6307336" cy="171069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513761" y="1187979"/>
            <a:ext cx="20688062" cy="171069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8A87A34-81AB-432B-8DAE-1953F412C126}" type="datetimeFigureOut">
              <a:rPr lang="en-US" smtClean="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5"/>
          <p:cNvSpPr txBox="1">
            <a:spLocks noGrp="1"/>
          </p:cNvSpPr>
          <p:nvPr>
            <p:ph type="title"/>
          </p:nvPr>
        </p:nvSpPr>
        <p:spPr>
          <a:xfrm>
            <a:off x="1032046" y="1850183"/>
            <a:ext cx="28212000" cy="2381100"/>
          </a:xfrm>
          <a:prstGeom prst="rect">
            <a:avLst/>
          </a:prstGeom>
          <a:noFill/>
          <a:ln>
            <a:noFill/>
          </a:ln>
        </p:spPr>
        <p:txBody>
          <a:bodyPr spcFirstLastPara="1" wrap="square" lIns="328500" tIns="328500" rIns="328500" bIns="328500" anchor="t" anchorCtr="0">
            <a:normAutofit/>
          </a:bodyPr>
          <a:lstStyle>
            <a:lvl1pPr lvl="0" algn="l">
              <a:lnSpc>
                <a:spcPct val="100000"/>
              </a:lnSpc>
              <a:spcBef>
                <a:spcPts val="0"/>
              </a:spcBef>
              <a:spcAft>
                <a:spcPts val="0"/>
              </a:spcAft>
              <a:buSzPts val="10061"/>
              <a:buNone/>
              <a:defRPr sz="10060"/>
            </a:lvl1pPr>
            <a:lvl2pPr lvl="1" algn="l">
              <a:lnSpc>
                <a:spcPct val="100000"/>
              </a:lnSpc>
              <a:spcBef>
                <a:spcPts val="0"/>
              </a:spcBef>
              <a:spcAft>
                <a:spcPts val="0"/>
              </a:spcAft>
              <a:buSzPts val="10061"/>
              <a:buNone/>
              <a:defRPr sz="10060"/>
            </a:lvl2pPr>
            <a:lvl3pPr lvl="2" algn="l">
              <a:lnSpc>
                <a:spcPct val="100000"/>
              </a:lnSpc>
              <a:spcBef>
                <a:spcPts val="0"/>
              </a:spcBef>
              <a:spcAft>
                <a:spcPts val="0"/>
              </a:spcAft>
              <a:buSzPts val="10061"/>
              <a:buNone/>
              <a:defRPr sz="10060"/>
            </a:lvl3pPr>
            <a:lvl4pPr lvl="3" algn="l">
              <a:lnSpc>
                <a:spcPct val="100000"/>
              </a:lnSpc>
              <a:spcBef>
                <a:spcPts val="0"/>
              </a:spcBef>
              <a:spcAft>
                <a:spcPts val="0"/>
              </a:spcAft>
              <a:buSzPts val="10061"/>
              <a:buNone/>
              <a:defRPr sz="10060"/>
            </a:lvl4pPr>
            <a:lvl5pPr lvl="4" algn="l">
              <a:lnSpc>
                <a:spcPct val="100000"/>
              </a:lnSpc>
              <a:spcBef>
                <a:spcPts val="0"/>
              </a:spcBef>
              <a:spcAft>
                <a:spcPts val="0"/>
              </a:spcAft>
              <a:buSzPts val="10061"/>
              <a:buNone/>
              <a:defRPr sz="10060"/>
            </a:lvl5pPr>
            <a:lvl6pPr lvl="5" algn="l">
              <a:lnSpc>
                <a:spcPct val="100000"/>
              </a:lnSpc>
              <a:spcBef>
                <a:spcPts val="0"/>
              </a:spcBef>
              <a:spcAft>
                <a:spcPts val="0"/>
              </a:spcAft>
              <a:buSzPts val="10061"/>
              <a:buNone/>
              <a:defRPr sz="10060"/>
            </a:lvl6pPr>
            <a:lvl7pPr lvl="6" algn="l">
              <a:lnSpc>
                <a:spcPct val="100000"/>
              </a:lnSpc>
              <a:spcBef>
                <a:spcPts val="0"/>
              </a:spcBef>
              <a:spcAft>
                <a:spcPts val="0"/>
              </a:spcAft>
              <a:buSzPts val="10061"/>
              <a:buNone/>
              <a:defRPr sz="10060"/>
            </a:lvl7pPr>
            <a:lvl8pPr lvl="7" algn="l">
              <a:lnSpc>
                <a:spcPct val="100000"/>
              </a:lnSpc>
              <a:spcBef>
                <a:spcPts val="0"/>
              </a:spcBef>
              <a:spcAft>
                <a:spcPts val="0"/>
              </a:spcAft>
              <a:buSzPts val="10061"/>
              <a:buNone/>
              <a:defRPr sz="10060"/>
            </a:lvl8pPr>
            <a:lvl9pPr lvl="8" algn="l">
              <a:lnSpc>
                <a:spcPct val="100000"/>
              </a:lnSpc>
              <a:spcBef>
                <a:spcPts val="0"/>
              </a:spcBef>
              <a:spcAft>
                <a:spcPts val="0"/>
              </a:spcAft>
              <a:buSzPts val="10061"/>
              <a:buNone/>
              <a:defRPr sz="10060"/>
            </a:lvl9pPr>
          </a:lstStyle>
          <a:p>
            <a:endParaRPr/>
          </a:p>
        </p:txBody>
      </p:sp>
      <p:sp>
        <p:nvSpPr>
          <p:cNvPr id="15" name="Google Shape;15;p5"/>
          <p:cNvSpPr txBox="1">
            <a:spLocks noGrp="1"/>
          </p:cNvSpPr>
          <p:nvPr>
            <p:ph type="body" idx="1"/>
          </p:nvPr>
        </p:nvSpPr>
        <p:spPr>
          <a:xfrm>
            <a:off x="1032046" y="4791392"/>
            <a:ext cx="28212000" cy="14203500"/>
          </a:xfrm>
          <a:prstGeom prst="rect">
            <a:avLst/>
          </a:prstGeom>
          <a:noFill/>
          <a:ln>
            <a:noFill/>
          </a:ln>
        </p:spPr>
        <p:txBody>
          <a:bodyPr spcFirstLastPara="1" wrap="square" lIns="328500" tIns="328500" rIns="328500" bIns="328500" anchor="t" anchorCtr="0">
            <a:normAutofit/>
          </a:bodyPr>
          <a:lstStyle>
            <a:lvl1pPr marL="457200" lvl="0" indent="-639318" algn="l">
              <a:lnSpc>
                <a:spcPct val="115000"/>
              </a:lnSpc>
              <a:spcBef>
                <a:spcPts val="0"/>
              </a:spcBef>
              <a:spcAft>
                <a:spcPts val="0"/>
              </a:spcAft>
              <a:buSzPts val="6468"/>
              <a:buChar char="●"/>
              <a:defRPr sz="6467"/>
            </a:lvl1pPr>
            <a:lvl2pPr marL="914400" lvl="1" indent="-548005" algn="l">
              <a:lnSpc>
                <a:spcPct val="115000"/>
              </a:lnSpc>
              <a:spcBef>
                <a:spcPts val="0"/>
              </a:spcBef>
              <a:spcAft>
                <a:spcPts val="0"/>
              </a:spcAft>
              <a:buSzPts val="5030"/>
              <a:buChar char="○"/>
              <a:defRPr sz="5030"/>
            </a:lvl2pPr>
            <a:lvl3pPr marL="1371600" lvl="2" indent="-548005" algn="l">
              <a:lnSpc>
                <a:spcPct val="115000"/>
              </a:lnSpc>
              <a:spcBef>
                <a:spcPts val="0"/>
              </a:spcBef>
              <a:spcAft>
                <a:spcPts val="0"/>
              </a:spcAft>
              <a:buSzPts val="5030"/>
              <a:buChar char="■"/>
              <a:defRPr sz="5030"/>
            </a:lvl3pPr>
            <a:lvl4pPr marL="1828800" lvl="3" indent="-548005" algn="l">
              <a:lnSpc>
                <a:spcPct val="115000"/>
              </a:lnSpc>
              <a:spcBef>
                <a:spcPts val="0"/>
              </a:spcBef>
              <a:spcAft>
                <a:spcPts val="0"/>
              </a:spcAft>
              <a:buSzPts val="5030"/>
              <a:buChar char="●"/>
              <a:defRPr sz="5030"/>
            </a:lvl4pPr>
            <a:lvl5pPr marL="2286000" lvl="4" indent="-548004" algn="l">
              <a:lnSpc>
                <a:spcPct val="115000"/>
              </a:lnSpc>
              <a:spcBef>
                <a:spcPts val="0"/>
              </a:spcBef>
              <a:spcAft>
                <a:spcPts val="0"/>
              </a:spcAft>
              <a:buSzPts val="5030"/>
              <a:buChar char="○"/>
              <a:defRPr sz="5030"/>
            </a:lvl5pPr>
            <a:lvl6pPr marL="2743200" lvl="5" indent="-548004" algn="l">
              <a:lnSpc>
                <a:spcPct val="115000"/>
              </a:lnSpc>
              <a:spcBef>
                <a:spcPts val="0"/>
              </a:spcBef>
              <a:spcAft>
                <a:spcPts val="0"/>
              </a:spcAft>
              <a:buSzPts val="5030"/>
              <a:buChar char="■"/>
              <a:defRPr sz="5030"/>
            </a:lvl6pPr>
            <a:lvl7pPr marL="3200400" lvl="6" indent="-548004" algn="l">
              <a:lnSpc>
                <a:spcPct val="115000"/>
              </a:lnSpc>
              <a:spcBef>
                <a:spcPts val="0"/>
              </a:spcBef>
              <a:spcAft>
                <a:spcPts val="0"/>
              </a:spcAft>
              <a:buSzPts val="5030"/>
              <a:buChar char="●"/>
              <a:defRPr sz="5030"/>
            </a:lvl7pPr>
            <a:lvl8pPr marL="3657600" lvl="7" indent="-548004" algn="l">
              <a:lnSpc>
                <a:spcPct val="115000"/>
              </a:lnSpc>
              <a:spcBef>
                <a:spcPts val="0"/>
              </a:spcBef>
              <a:spcAft>
                <a:spcPts val="0"/>
              </a:spcAft>
              <a:buSzPts val="5030"/>
              <a:buChar char="○"/>
              <a:defRPr sz="5030"/>
            </a:lvl8pPr>
            <a:lvl9pPr marL="4114800" lvl="8" indent="-548004" algn="l">
              <a:lnSpc>
                <a:spcPct val="115000"/>
              </a:lnSpc>
              <a:spcBef>
                <a:spcPts val="0"/>
              </a:spcBef>
              <a:spcAft>
                <a:spcPts val="0"/>
              </a:spcAft>
              <a:buSzPts val="5030"/>
              <a:buChar char="■"/>
              <a:defRPr sz="5030"/>
            </a:lvl9pPr>
          </a:lstStyle>
          <a:p>
            <a:endParaRPr/>
          </a:p>
        </p:txBody>
      </p:sp>
      <p:sp>
        <p:nvSpPr>
          <p:cNvPr id="16" name="Google Shape;16;p5"/>
          <p:cNvSpPr txBox="1">
            <a:spLocks noGrp="1"/>
          </p:cNvSpPr>
          <p:nvPr>
            <p:ph type="sldNum" idx="12"/>
          </p:nvPr>
        </p:nvSpPr>
        <p:spPr>
          <a:xfrm>
            <a:off x="28052508" y="19387232"/>
            <a:ext cx="1816800" cy="1636500"/>
          </a:xfrm>
          <a:prstGeom prst="rect">
            <a:avLst/>
          </a:prstGeom>
          <a:noFill/>
          <a:ln>
            <a:noFill/>
          </a:ln>
        </p:spPr>
        <p:txBody>
          <a:bodyPr spcFirstLastPara="1" wrap="square" lIns="328500" tIns="328500" rIns="328500" bIns="328500" anchor="ctr" anchorCtr="0">
            <a:normAutofit/>
          </a:bodyPr>
          <a:lstStyle>
            <a:lvl1pPr marL="0" marR="0" lvl="0" indent="0" algn="r">
              <a:lnSpc>
                <a:spcPct val="100000"/>
              </a:lnSpc>
              <a:spcBef>
                <a:spcPts val="0"/>
              </a:spcBef>
              <a:spcAft>
                <a:spcPts val="0"/>
              </a:spcAft>
              <a:buClr>
                <a:srgbClr val="000000"/>
              </a:buClr>
              <a:buSzPts val="3593"/>
              <a:buFont typeface="Arial"/>
              <a:buNone/>
              <a:defRPr sz="359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3593"/>
              <a:buFont typeface="Arial"/>
              <a:buNone/>
              <a:defRPr sz="359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3593"/>
              <a:buFont typeface="Arial"/>
              <a:buNone/>
              <a:defRPr sz="359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3593"/>
              <a:buFont typeface="Arial"/>
              <a:buNone/>
              <a:defRPr sz="359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3593"/>
              <a:buFont typeface="Arial"/>
              <a:buNone/>
              <a:defRPr sz="359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3593"/>
              <a:buFont typeface="Arial"/>
              <a:buNone/>
              <a:defRPr sz="359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3593"/>
              <a:buFont typeface="Arial"/>
              <a:buNone/>
              <a:defRPr sz="359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3593"/>
              <a:buFont typeface="Arial"/>
              <a:buNone/>
              <a:defRPr sz="359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3593"/>
              <a:buFont typeface="Arial"/>
              <a:buNone/>
              <a:defRPr sz="359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xmlns="" val="3281172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23289" y="43866"/>
            <a:ext cx="30228635" cy="21317831"/>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95187" tIns="147593" rIns="295187" bIns="147593" anchor="ctr"/>
          <a:lstStyle/>
          <a:p>
            <a:pPr algn="ctr" eaLnBrk="1" latinLnBrk="0" hangingPunct="1"/>
            <a:endParaRPr kumimoji="0" lang="en-US"/>
          </a:p>
        </p:txBody>
      </p:sp>
      <p:cxnSp>
        <p:nvCxnSpPr>
          <p:cNvPr id="8" name="Straight Connector 7"/>
          <p:cNvCxnSpPr/>
          <p:nvPr/>
        </p:nvCxnSpPr>
        <p:spPr>
          <a:xfrm>
            <a:off x="0" y="21934"/>
            <a:ext cx="30251924" cy="2133976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21417775" y="15429417"/>
            <a:ext cx="8849676" cy="592496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1513761" y="834061"/>
            <a:ext cx="27247692" cy="4362260"/>
          </a:xfrm>
          <a:prstGeom prst="rect">
            <a:avLst/>
          </a:prstGeom>
        </p:spPr>
        <p:txBody>
          <a:bodyPr vert="horz" lIns="295187" tIns="147593" rIns="295187" bIns="147593"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1513761" y="5870700"/>
            <a:ext cx="27247692" cy="14255750"/>
          </a:xfrm>
          <a:prstGeom prst="rect">
            <a:avLst/>
          </a:prstGeom>
        </p:spPr>
        <p:txBody>
          <a:bodyPr vert="horz" lIns="295187" tIns="147593" rIns="295187" bIns="147593"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15864212" y="20208021"/>
            <a:ext cx="7064216" cy="940880"/>
          </a:xfrm>
          <a:prstGeom prst="rect">
            <a:avLst/>
          </a:prstGeom>
        </p:spPr>
        <p:txBody>
          <a:bodyPr vert="horz" lIns="295187" tIns="147593" rIns="295187" bIns="147593" anchor="b"/>
          <a:lstStyle>
            <a:lvl1pPr algn="l" eaLnBrk="1" latinLnBrk="0" hangingPunct="1">
              <a:defRPr kumimoji="0" sz="3200" b="0">
                <a:solidFill>
                  <a:schemeClr val="tx1"/>
                </a:solidFill>
              </a:defRPr>
            </a:lvl1pPr>
          </a:lstStyle>
          <a:p>
            <a:fld id="{48A87A34-81AB-432B-8DAE-1953F412C126}" type="datetimeFigureOut">
              <a:rPr lang="en-US" smtClean="0"/>
              <a:pPr/>
              <a:t>10/31/2025</a:t>
            </a:fld>
            <a:endParaRPr lang="en-US" dirty="0"/>
          </a:p>
        </p:txBody>
      </p:sp>
      <p:sp>
        <p:nvSpPr>
          <p:cNvPr id="3" name="Footer Placeholder 2"/>
          <p:cNvSpPr>
            <a:spLocks noGrp="1"/>
          </p:cNvSpPr>
          <p:nvPr>
            <p:ph type="ftr" sz="quarter" idx="3"/>
          </p:nvPr>
        </p:nvSpPr>
        <p:spPr>
          <a:xfrm>
            <a:off x="1513761" y="20210895"/>
            <a:ext cx="14104779" cy="938008"/>
          </a:xfrm>
          <a:prstGeom prst="rect">
            <a:avLst/>
          </a:prstGeom>
        </p:spPr>
        <p:txBody>
          <a:bodyPr vert="horz" lIns="295187" tIns="147593" rIns="295187" bIns="147593" anchor="b"/>
          <a:lstStyle>
            <a:lvl1pPr algn="r" eaLnBrk="1" latinLnBrk="0" hangingPunct="1">
              <a:defRPr kumimoji="0" sz="3200">
                <a:solidFill>
                  <a:schemeClr val="tx1"/>
                </a:solidFill>
              </a:defRPr>
            </a:lvl1pPr>
          </a:lstStyle>
          <a:p>
            <a:endParaRPr lang="en-US" dirty="0"/>
          </a:p>
        </p:txBody>
      </p:sp>
      <p:sp>
        <p:nvSpPr>
          <p:cNvPr id="23" name="Slide Number Placeholder 22"/>
          <p:cNvSpPr>
            <a:spLocks noGrp="1"/>
          </p:cNvSpPr>
          <p:nvPr>
            <p:ph type="sldNum" sz="quarter" idx="4"/>
          </p:nvPr>
        </p:nvSpPr>
        <p:spPr>
          <a:xfrm>
            <a:off x="25128427" y="20208021"/>
            <a:ext cx="1665137" cy="940880"/>
          </a:xfrm>
          <a:prstGeom prst="rect">
            <a:avLst/>
          </a:prstGeom>
        </p:spPr>
        <p:txBody>
          <a:bodyPr vert="horz" lIns="295187" tIns="147593" rIns="295187" bIns="147593" anchor="b"/>
          <a:lstStyle>
            <a:lvl1pPr algn="ctr" eaLnBrk="1" latinLnBrk="0" hangingPunct="1">
              <a:defRPr kumimoji="0" sz="3900">
                <a:solidFill>
                  <a:schemeClr val="tx1"/>
                </a:solidFill>
              </a:defRPr>
            </a:lvl1p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cSld>
  <p:clrMap bg1="dk1" tx1="lt1" bg2="dk2" tx2="lt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Lst>
  <p:hf sldNum="0" hdr="0" ftr="0" dt="0"/>
  <p:txStyles>
    <p:titleStyle>
      <a:lvl1pPr marL="1564489" algn="l" rtl="0" eaLnBrk="1" latinLnBrk="0" hangingPunct="1">
        <a:spcBef>
          <a:spcPct val="0"/>
        </a:spcBef>
        <a:buNone/>
        <a:defRPr kumimoji="0" sz="136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1446414" indent="-1239784" algn="l" rtl="0" eaLnBrk="1" latinLnBrk="0" hangingPunct="1">
        <a:spcBef>
          <a:spcPct val="20000"/>
        </a:spcBef>
        <a:buClr>
          <a:schemeClr val="accent1"/>
        </a:buClr>
        <a:buSzPct val="80000"/>
        <a:buFont typeface="Wingdings 2"/>
        <a:buChar char=""/>
        <a:defRPr kumimoji="0" sz="9700" kern="1200">
          <a:solidFill>
            <a:schemeClr val="tx1"/>
          </a:solidFill>
          <a:latin typeface="+mn-lt"/>
          <a:ea typeface="+mn-ea"/>
          <a:cs typeface="+mn-cs"/>
        </a:defRPr>
      </a:lvl1pPr>
      <a:lvl2pPr marL="2656679" indent="-922458" algn="l" rtl="0" eaLnBrk="1" latinLnBrk="0" hangingPunct="1">
        <a:spcBef>
          <a:spcPct val="20000"/>
        </a:spcBef>
        <a:buClr>
          <a:schemeClr val="accent1"/>
        </a:buClr>
        <a:buSzPct val="95000"/>
        <a:buFont typeface="Verdana"/>
        <a:buChar char="›"/>
        <a:defRPr kumimoji="0" sz="8400" kern="1200">
          <a:solidFill>
            <a:schemeClr val="tx1"/>
          </a:solidFill>
          <a:latin typeface="+mn-lt"/>
          <a:ea typeface="+mn-ea"/>
          <a:cs typeface="+mn-cs"/>
        </a:defRPr>
      </a:lvl2pPr>
      <a:lvl3pPr marL="3571758" indent="-737967" algn="l" rtl="0" eaLnBrk="1" latinLnBrk="0" hangingPunct="1">
        <a:spcBef>
          <a:spcPct val="20000"/>
        </a:spcBef>
        <a:buClr>
          <a:schemeClr val="accent1"/>
        </a:buClr>
        <a:buFont typeface="Wingdings 2"/>
        <a:buChar char=""/>
        <a:defRPr kumimoji="0" sz="7700" kern="1200">
          <a:solidFill>
            <a:schemeClr val="tx1"/>
          </a:solidFill>
          <a:latin typeface="+mn-lt"/>
          <a:ea typeface="+mn-ea"/>
          <a:cs typeface="+mn-cs"/>
        </a:defRPr>
      </a:lvl3pPr>
      <a:lvl4pPr marL="4427799" indent="-678929" algn="l" rtl="0" eaLnBrk="1" latinLnBrk="0" hangingPunct="1">
        <a:spcBef>
          <a:spcPct val="20000"/>
        </a:spcBef>
        <a:buClr>
          <a:schemeClr val="accent1"/>
        </a:buClr>
        <a:buFont typeface="Wingdings 2"/>
        <a:buChar char=""/>
        <a:defRPr kumimoji="0" sz="6500" kern="1200">
          <a:solidFill>
            <a:schemeClr val="tx1"/>
          </a:solidFill>
          <a:latin typeface="+mn-lt"/>
          <a:ea typeface="+mn-ea"/>
          <a:cs typeface="+mn-cs"/>
        </a:defRPr>
      </a:lvl4pPr>
      <a:lvl5pPr marL="5165766" indent="-678929" algn="l" rtl="0" eaLnBrk="1" latinLnBrk="0" hangingPunct="1">
        <a:spcBef>
          <a:spcPct val="20000"/>
        </a:spcBef>
        <a:buClr>
          <a:schemeClr val="accent1">
            <a:tint val="75000"/>
          </a:schemeClr>
        </a:buClr>
        <a:buFont typeface="Wingdings 2"/>
        <a:buChar char=""/>
        <a:defRPr kumimoji="0" sz="6100" kern="1200">
          <a:solidFill>
            <a:schemeClr val="tx1"/>
          </a:solidFill>
          <a:latin typeface="+mn-lt"/>
          <a:ea typeface="+mn-ea"/>
          <a:cs typeface="+mn-cs"/>
        </a:defRPr>
      </a:lvl5pPr>
      <a:lvl6pPr marL="5903732" indent="-678929" algn="l" rtl="0" eaLnBrk="1" latinLnBrk="0" hangingPunct="1">
        <a:spcBef>
          <a:spcPct val="20000"/>
        </a:spcBef>
        <a:buClr>
          <a:schemeClr val="accent1">
            <a:tint val="75000"/>
          </a:schemeClr>
        </a:buClr>
        <a:buFont typeface="Wingdings 2"/>
        <a:buChar char=""/>
        <a:defRPr kumimoji="0" sz="5800" kern="1200">
          <a:solidFill>
            <a:schemeClr val="tx1"/>
          </a:solidFill>
          <a:latin typeface="+mn-lt"/>
          <a:ea typeface="+mn-ea"/>
          <a:cs typeface="+mn-cs"/>
        </a:defRPr>
      </a:lvl6pPr>
      <a:lvl7pPr marL="6730255" indent="-678929" algn="l" rtl="0" eaLnBrk="1" latinLnBrk="0" hangingPunct="1">
        <a:spcBef>
          <a:spcPct val="20000"/>
        </a:spcBef>
        <a:buClr>
          <a:schemeClr val="accent1">
            <a:tint val="75000"/>
          </a:schemeClr>
        </a:buClr>
        <a:buFont typeface="Wingdings 2"/>
        <a:buChar char=""/>
        <a:defRPr kumimoji="0" sz="5200" kern="1200">
          <a:solidFill>
            <a:schemeClr val="tx1"/>
          </a:solidFill>
          <a:latin typeface="+mn-lt"/>
          <a:ea typeface="+mn-ea"/>
          <a:cs typeface="+mn-cs"/>
        </a:defRPr>
      </a:lvl7pPr>
      <a:lvl8pPr marL="7379665" indent="-590373" algn="l" rtl="0" eaLnBrk="1" latinLnBrk="0" hangingPunct="1">
        <a:spcBef>
          <a:spcPct val="20000"/>
        </a:spcBef>
        <a:buClr>
          <a:schemeClr val="accent1">
            <a:tint val="75000"/>
          </a:schemeClr>
        </a:buClr>
        <a:buFont typeface="Wingdings 2"/>
        <a:buChar char=""/>
        <a:defRPr kumimoji="0" sz="5200" kern="1200">
          <a:solidFill>
            <a:schemeClr val="tx1"/>
          </a:solidFill>
          <a:latin typeface="+mn-lt"/>
          <a:ea typeface="+mn-ea"/>
          <a:cs typeface="+mn-cs"/>
        </a:defRPr>
      </a:lvl8pPr>
      <a:lvl9pPr marL="8117632" indent="-590373" algn="l" rtl="0" eaLnBrk="1" latinLnBrk="0" hangingPunct="1">
        <a:spcBef>
          <a:spcPct val="20000"/>
        </a:spcBef>
        <a:buClr>
          <a:schemeClr val="accent1">
            <a:tint val="75000"/>
          </a:schemeClr>
        </a:buClr>
        <a:buFont typeface="Wingdings 2"/>
        <a:buChar char=""/>
        <a:defRPr kumimoji="0" sz="52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1475933" algn="l" rtl="0" eaLnBrk="1" latinLnBrk="0" hangingPunct="1">
        <a:defRPr kumimoji="0" kern="1200">
          <a:solidFill>
            <a:schemeClr val="tx1"/>
          </a:solidFill>
          <a:latin typeface="+mn-lt"/>
          <a:ea typeface="+mn-ea"/>
          <a:cs typeface="+mn-cs"/>
        </a:defRPr>
      </a:lvl2pPr>
      <a:lvl3pPr marL="2951866" algn="l" rtl="0" eaLnBrk="1" latinLnBrk="0" hangingPunct="1">
        <a:defRPr kumimoji="0" kern="1200">
          <a:solidFill>
            <a:schemeClr val="tx1"/>
          </a:solidFill>
          <a:latin typeface="+mn-lt"/>
          <a:ea typeface="+mn-ea"/>
          <a:cs typeface="+mn-cs"/>
        </a:defRPr>
      </a:lvl3pPr>
      <a:lvl4pPr marL="4427799" algn="l" rtl="0" eaLnBrk="1" latinLnBrk="0" hangingPunct="1">
        <a:defRPr kumimoji="0" kern="1200">
          <a:solidFill>
            <a:schemeClr val="tx1"/>
          </a:solidFill>
          <a:latin typeface="+mn-lt"/>
          <a:ea typeface="+mn-ea"/>
          <a:cs typeface="+mn-cs"/>
        </a:defRPr>
      </a:lvl4pPr>
      <a:lvl5pPr marL="5903732" algn="l" rtl="0" eaLnBrk="1" latinLnBrk="0" hangingPunct="1">
        <a:defRPr kumimoji="0" kern="1200">
          <a:solidFill>
            <a:schemeClr val="tx1"/>
          </a:solidFill>
          <a:latin typeface="+mn-lt"/>
          <a:ea typeface="+mn-ea"/>
          <a:cs typeface="+mn-cs"/>
        </a:defRPr>
      </a:lvl5pPr>
      <a:lvl6pPr marL="7379665" algn="l" rtl="0" eaLnBrk="1" latinLnBrk="0" hangingPunct="1">
        <a:defRPr kumimoji="0" kern="1200">
          <a:solidFill>
            <a:schemeClr val="tx1"/>
          </a:solidFill>
          <a:latin typeface="+mn-lt"/>
          <a:ea typeface="+mn-ea"/>
          <a:cs typeface="+mn-cs"/>
        </a:defRPr>
      </a:lvl6pPr>
      <a:lvl7pPr marL="8855598" algn="l" rtl="0" eaLnBrk="1" latinLnBrk="0" hangingPunct="1">
        <a:defRPr kumimoji="0" kern="1200">
          <a:solidFill>
            <a:schemeClr val="tx1"/>
          </a:solidFill>
          <a:latin typeface="+mn-lt"/>
          <a:ea typeface="+mn-ea"/>
          <a:cs typeface="+mn-cs"/>
        </a:defRPr>
      </a:lvl7pPr>
      <a:lvl8pPr marL="10331531" algn="l" rtl="0" eaLnBrk="1" latinLnBrk="0" hangingPunct="1">
        <a:defRPr kumimoji="0" kern="1200">
          <a:solidFill>
            <a:schemeClr val="tx1"/>
          </a:solidFill>
          <a:latin typeface="+mn-lt"/>
          <a:ea typeface="+mn-ea"/>
          <a:cs typeface="+mn-cs"/>
        </a:defRPr>
      </a:lvl8pPr>
      <a:lvl9pPr marL="11807464"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3390/ijerph19073764" TargetMode="External"/><Relationship Id="rId13" Type="http://schemas.openxmlformats.org/officeDocument/2006/relationships/hyperlink" Target="https://pmc.ncbi.nlm.nih.gov/articles/PMC11876183/" TargetMode="External"/><Relationship Id="rId3" Type="http://schemas.openxmlformats.org/officeDocument/2006/relationships/hyperlink" Target="https://brainbuilding.org/research/harnessing-technology/tools/baby-buddy-app/" TargetMode="External"/><Relationship Id="rId7" Type="http://schemas.openxmlformats.org/officeDocument/2006/relationships/hyperlink" Target="https://doi.org/10.1007/978-3-030-63135-2_1" TargetMode="External"/><Relationship Id="rId12" Type="http://schemas.openxmlformats.org/officeDocument/2006/relationships/hyperlink" Target="https://mhealth.jmir.org/2020/12/e23157/"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hyperlink" Target="https://www.researchgate.net/profile/Paul-Henderson-10/publication/396155106_Barriers_and_challenges_of_people_from_ethnic_minorities_and_ethnic_groups_accessing_and_using_UK_mental_health_services_a_critical_discussion/links/68df9c1cf3032e2b4be65ae2/Barriers-and-challenges-of-people-from-ethnic-minorities-and-ethnic-groups-accessing-and-using-UK-mental-health-services-a-critical-discussion.pdf" TargetMode="External"/><Relationship Id="rId11" Type="http://schemas.openxmlformats.org/officeDocument/2006/relationships/hyperlink" Target="https://doi.org/10.1186/s12889-023-15586-y" TargetMode="External"/><Relationship Id="rId5" Type="http://schemas.openxmlformats.org/officeDocument/2006/relationships/hyperlink" Target="https://www.cambridge.org/core/services/aop-cambridge-core/content/view/03A70C1641E3720179713C0001470EB6/S1463423618000294a.pdf/div-class-title-a-study-to-evaluate-the-effectiveness-of-best-beginnings-baby-buddy-phone-app-in-england-a-protocol-paper-div.pdf" TargetMode="External"/><Relationship Id="rId10" Type="http://schemas.openxmlformats.org/officeDocument/2006/relationships/hyperlink" Target="https://doi.org/10.1186/s12884-025-07209-8" TargetMode="External"/><Relationship Id="rId4" Type="http://schemas.openxmlformats.org/officeDocument/2006/relationships/hyperlink" Target="https://journals.sagepub.com/doi/pdf/10.1177/237946151800400102" TargetMode="External"/><Relationship Id="rId9" Type="http://schemas.openxmlformats.org/officeDocument/2006/relationships/hyperlink" Target="https://www.npeu.ox.ac.uk/mbrrace-uk/data-brief/maternal-mortality-2021-2023" TargetMode="External"/><Relationship Id="rId14" Type="http://schemas.openxmlformats.org/officeDocument/2006/relationships/hyperlink" Target="http://dx.doi.org/10.1136/bmjhci-2023-100809"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Shape 53"/>
        <p:cNvGrpSpPr/>
        <p:nvPr/>
      </p:nvGrpSpPr>
      <p:grpSpPr>
        <a:xfrm>
          <a:off x="0" y="0"/>
          <a:ext cx="0" cy="0"/>
          <a:chOff x="0" y="0"/>
          <a:chExt cx="0" cy="0"/>
        </a:xfrm>
      </p:grpSpPr>
      <p:sp>
        <p:nvSpPr>
          <p:cNvPr id="54" name="Google Shape;54;g39ee43a567b_0_1"/>
          <p:cNvSpPr txBox="1"/>
          <p:nvPr/>
        </p:nvSpPr>
        <p:spPr>
          <a:xfrm>
            <a:off x="1926771" y="3361650"/>
            <a:ext cx="27366686" cy="11917500"/>
          </a:xfrm>
          <a:prstGeom prst="rect">
            <a:avLst/>
          </a:prstGeom>
          <a:noFill/>
          <a:ln>
            <a:noFill/>
          </a:ln>
          <a:effectLst>
            <a:outerShdw blurRad="342900" dist="114300" dir="5400000" algn="bl" rotWithShape="0">
              <a:srgbClr val="000000">
                <a:alpha val="50000"/>
              </a:srgbClr>
            </a:outerShdw>
          </a:effectLst>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endParaRPr sz="80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0" b="1" dirty="0">
                <a:solidFill>
                  <a:schemeClr val="dk1"/>
                </a:solidFill>
                <a:latin typeface="Times New Roman"/>
                <a:ea typeface="Times New Roman"/>
                <a:cs typeface="Times New Roman"/>
                <a:sym typeface="Times New Roman"/>
              </a:rPr>
              <a:t>MSc Public Health and Social Care in Practice</a:t>
            </a:r>
            <a:endParaRPr sz="80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0" b="1" dirty="0">
                <a:solidFill>
                  <a:schemeClr val="dk1"/>
                </a:solidFill>
                <a:latin typeface="Times New Roman"/>
                <a:ea typeface="Times New Roman"/>
                <a:cs typeface="Times New Roman"/>
                <a:sym typeface="Times New Roman"/>
              </a:rPr>
              <a:t>LCHS7009 Population Health and Digital Health Promotion</a:t>
            </a:r>
            <a:endParaRPr sz="80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0" b="1" dirty="0">
                <a:solidFill>
                  <a:schemeClr val="dk1"/>
                </a:solidFill>
                <a:latin typeface="Times New Roman"/>
                <a:ea typeface="Times New Roman"/>
                <a:cs typeface="Times New Roman"/>
                <a:sym typeface="Times New Roman"/>
              </a:rPr>
              <a:t>Component 2 - Poster</a:t>
            </a:r>
            <a:endParaRPr sz="80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endParaRPr sz="80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5400" b="1" dirty="0">
                <a:solidFill>
                  <a:schemeClr val="dk1"/>
                </a:solidFill>
                <a:latin typeface="Times New Roman"/>
                <a:ea typeface="Times New Roman"/>
                <a:cs typeface="Times New Roman"/>
                <a:sym typeface="Times New Roman"/>
              </a:rPr>
              <a:t>Student Name: Stephygraph Anem</a:t>
            </a:r>
            <a:endParaRPr sz="54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5400" b="1" dirty="0">
                <a:solidFill>
                  <a:schemeClr val="dk1"/>
                </a:solidFill>
                <a:latin typeface="Times New Roman"/>
                <a:ea typeface="Times New Roman"/>
                <a:cs typeface="Times New Roman"/>
                <a:sym typeface="Times New Roman"/>
              </a:rPr>
              <a:t>Student ID: 2435901</a:t>
            </a:r>
            <a:endParaRPr sz="5400" b="1" dirty="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lin ang="5400012" scaled="0"/>
        </a:gradFill>
        <a:effectLst/>
      </p:bgPr>
    </p:bg>
    <p:spTree>
      <p:nvGrpSpPr>
        <p:cNvPr id="1" name="Shape 58"/>
        <p:cNvGrpSpPr/>
        <p:nvPr/>
      </p:nvGrpSpPr>
      <p:grpSpPr>
        <a:xfrm>
          <a:off x="0" y="0"/>
          <a:ext cx="0" cy="0"/>
          <a:chOff x="0" y="0"/>
          <a:chExt cx="0" cy="0"/>
        </a:xfrm>
      </p:grpSpPr>
      <p:sp>
        <p:nvSpPr>
          <p:cNvPr id="59" name="Google Shape;59;p1"/>
          <p:cNvSpPr txBox="1"/>
          <p:nvPr/>
        </p:nvSpPr>
        <p:spPr>
          <a:xfrm>
            <a:off x="18760475" y="19215800"/>
            <a:ext cx="10990200" cy="1903500"/>
          </a:xfrm>
          <a:prstGeom prst="rect">
            <a:avLst/>
          </a:prstGeom>
          <a:gradFill>
            <a:gsLst>
              <a:gs pos="0">
                <a:schemeClr val="lt1"/>
              </a:gs>
              <a:gs pos="100000">
                <a:srgbClr val="FFFF00"/>
              </a:gs>
            </a:gsLst>
            <a:lin ang="5400012" scaled="0"/>
          </a:gradFill>
          <a:ln w="19050" cap="flat" cmpd="sng">
            <a:solidFill>
              <a:srgbClr val="000000"/>
            </a:solidFill>
            <a:prstDash val="solid"/>
            <a:round/>
            <a:headEnd type="none" w="sm" len="sm"/>
            <a:tailEnd type="none" w="sm" len="sm"/>
          </a:ln>
          <a:effectLst>
            <a:outerShdw blurRad="342900" dist="209550" dir="5400000" algn="bl" rotWithShape="0">
              <a:srgbClr val="000000">
                <a:alpha val="48627"/>
              </a:srgbClr>
            </a:outerShdw>
          </a:effectLst>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 sz="2000" b="1" i="0" u="none" strike="noStrike" cap="none">
                <a:solidFill>
                  <a:schemeClr val="dk1"/>
                </a:solidFill>
                <a:latin typeface="Times New Roman"/>
                <a:ea typeface="Times New Roman"/>
                <a:cs typeface="Times New Roman"/>
                <a:sym typeface="Times New Roman"/>
              </a:rPr>
              <a:t>Conclusion</a:t>
            </a:r>
            <a:endParaRPr sz="2000" b="1" i="0" u="none" strike="noStrike" cap="none">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800" b="0" i="0" u="none" strike="noStrike" cap="none">
                <a:solidFill>
                  <a:schemeClr val="dk1"/>
                </a:solidFill>
                <a:latin typeface="Times New Roman"/>
                <a:ea typeface="Times New Roman"/>
                <a:cs typeface="Times New Roman"/>
                <a:sym typeface="Times New Roman"/>
              </a:rPr>
              <a:t>The mentioned app shows how apps can improve maternal health through evidence-based support that can lead to behaviour change and help women and families make informed health choices. The intervention promotes the </a:t>
            </a:r>
            <a:r>
              <a:rPr lang="en" sz="1800" b="1" i="1" u="none" strike="noStrike" cap="none">
                <a:solidFill>
                  <a:schemeClr val="dk1"/>
                </a:solidFill>
                <a:latin typeface="Times New Roman"/>
                <a:ea typeface="Times New Roman"/>
                <a:cs typeface="Times New Roman"/>
                <a:sym typeface="Times New Roman"/>
              </a:rPr>
              <a:t>“NHS Long Term Plan”</a:t>
            </a:r>
            <a:r>
              <a:rPr lang="en" sz="1800" b="0" i="0" u="none" strike="noStrike" cap="none">
                <a:solidFill>
                  <a:schemeClr val="dk1"/>
                </a:solidFill>
                <a:latin typeface="Times New Roman"/>
                <a:ea typeface="Times New Roman"/>
                <a:cs typeface="Times New Roman"/>
                <a:sym typeface="Times New Roman"/>
              </a:rPr>
              <a:t> policy targets, fosters professional learning on digital inclusion, and brings up ongoing research to assess the long-term outcomes and equity results on maternal and child health.</a:t>
            </a:r>
            <a:endParaRPr sz="1800" b="0" i="0" u="none" strike="noStrike" cap="none">
              <a:solidFill>
                <a:schemeClr val="dk1"/>
              </a:solidFill>
              <a:latin typeface="Arial"/>
              <a:ea typeface="Arial"/>
              <a:cs typeface="Arial"/>
              <a:sym typeface="Arial"/>
            </a:endParaRPr>
          </a:p>
        </p:txBody>
      </p:sp>
      <p:sp>
        <p:nvSpPr>
          <p:cNvPr id="60" name="Google Shape;60;p1"/>
          <p:cNvSpPr txBox="1"/>
          <p:nvPr/>
        </p:nvSpPr>
        <p:spPr>
          <a:xfrm>
            <a:off x="8707375" y="1895500"/>
            <a:ext cx="9807900" cy="6937200"/>
          </a:xfrm>
          <a:prstGeom prst="rect">
            <a:avLst/>
          </a:prstGeom>
          <a:gradFill>
            <a:gsLst>
              <a:gs pos="0">
                <a:srgbClr val="F3F3F3"/>
              </a:gs>
              <a:gs pos="100000">
                <a:srgbClr val="EA9999"/>
              </a:gs>
            </a:gsLst>
            <a:lin ang="5400012" scaled="0"/>
          </a:gradFill>
          <a:ln w="19050" cap="flat" cmpd="sng">
            <a:solidFill>
              <a:srgbClr val="000000"/>
            </a:solidFill>
            <a:prstDash val="solid"/>
            <a:round/>
            <a:headEnd type="none" w="sm" len="sm"/>
            <a:tailEnd type="none" w="sm" len="sm"/>
          </a:ln>
          <a:effectLst>
            <a:outerShdw blurRad="342900" dist="209550" dir="5400000" algn="bl" rotWithShape="0">
              <a:srgbClr val="000000">
                <a:alpha val="48627"/>
              </a:srgbClr>
            </a:outerShdw>
          </a:effectLst>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 sz="2000" b="1" i="0" u="none" strike="noStrike" cap="none" dirty="0">
                <a:solidFill>
                  <a:schemeClr val="dk1"/>
                </a:solidFill>
                <a:latin typeface="Times New Roman"/>
                <a:ea typeface="Times New Roman"/>
                <a:cs typeface="Times New Roman"/>
                <a:sym typeface="Times New Roman"/>
              </a:rPr>
              <a:t>Behavioural Change Theory</a:t>
            </a:r>
            <a:endParaRPr sz="2000" b="1" i="0" u="none" strike="noStrike" cap="none" dirty="0">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dirty="0">
                <a:solidFill>
                  <a:schemeClr val="dk1"/>
                </a:solidFill>
                <a:latin typeface="Times New Roman"/>
                <a:ea typeface="Times New Roman"/>
                <a:cs typeface="Times New Roman"/>
                <a:sym typeface="Times New Roman"/>
              </a:rPr>
              <a:t>The COM-B model consists of a total of three components, including </a:t>
            </a:r>
            <a:r>
              <a:rPr lang="en" sz="1900" b="1" i="1" dirty="0">
                <a:solidFill>
                  <a:schemeClr val="dk1"/>
                </a:solidFill>
                <a:latin typeface="Times New Roman"/>
                <a:ea typeface="Times New Roman"/>
                <a:cs typeface="Times New Roman"/>
                <a:sym typeface="Times New Roman"/>
              </a:rPr>
              <a:t>“Capability”</a:t>
            </a:r>
            <a:r>
              <a:rPr lang="en" sz="1900" dirty="0">
                <a:solidFill>
                  <a:schemeClr val="dk1"/>
                </a:solidFill>
                <a:latin typeface="Times New Roman"/>
                <a:ea typeface="Times New Roman"/>
                <a:cs typeface="Times New Roman"/>
                <a:sym typeface="Times New Roman"/>
              </a:rPr>
              <a:t>, </a:t>
            </a:r>
            <a:r>
              <a:rPr lang="en" sz="1900" b="1" i="1" dirty="0">
                <a:solidFill>
                  <a:schemeClr val="dk1"/>
                </a:solidFill>
                <a:latin typeface="Times New Roman"/>
                <a:ea typeface="Times New Roman"/>
                <a:cs typeface="Times New Roman"/>
                <a:sym typeface="Times New Roman"/>
              </a:rPr>
              <a:t>“Opportunity”</a:t>
            </a:r>
            <a:r>
              <a:rPr lang="en" sz="1900" dirty="0">
                <a:solidFill>
                  <a:schemeClr val="dk1"/>
                </a:solidFill>
                <a:latin typeface="Times New Roman"/>
                <a:ea typeface="Times New Roman"/>
                <a:cs typeface="Times New Roman"/>
                <a:sym typeface="Times New Roman"/>
              </a:rPr>
              <a:t>, and </a:t>
            </a:r>
            <a:r>
              <a:rPr lang="en" sz="1900" b="1" i="1" dirty="0">
                <a:solidFill>
                  <a:schemeClr val="dk1"/>
                </a:solidFill>
                <a:latin typeface="Times New Roman"/>
                <a:ea typeface="Times New Roman"/>
                <a:cs typeface="Times New Roman"/>
                <a:sym typeface="Times New Roman"/>
              </a:rPr>
              <a:t>“Motivation”</a:t>
            </a:r>
            <a:r>
              <a:rPr lang="en" sz="1900" dirty="0">
                <a:solidFill>
                  <a:schemeClr val="dk1"/>
                </a:solidFill>
                <a:latin typeface="Times New Roman"/>
                <a:ea typeface="Times New Roman"/>
                <a:cs typeface="Times New Roman"/>
                <a:sym typeface="Times New Roman"/>
              </a:rPr>
              <a:t>.</a:t>
            </a:r>
            <a:endParaRPr sz="1900" dirty="0">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1" i="0" u="none" strike="noStrike" cap="none" dirty="0">
                <a:solidFill>
                  <a:schemeClr val="dk1"/>
                </a:solidFill>
                <a:latin typeface="Times New Roman"/>
                <a:ea typeface="Times New Roman"/>
                <a:cs typeface="Times New Roman"/>
                <a:sym typeface="Times New Roman"/>
              </a:rPr>
              <a:t>Capability (C)</a:t>
            </a:r>
            <a:endParaRPr sz="1900" b="1" i="0" u="none" strike="noStrike" cap="none" dirty="0">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0" i="0" u="none" strike="noStrike" cap="none" dirty="0">
                <a:solidFill>
                  <a:schemeClr val="dk1"/>
                </a:solidFill>
                <a:latin typeface="Times New Roman"/>
                <a:ea typeface="Times New Roman"/>
                <a:cs typeface="Times New Roman"/>
                <a:sym typeface="Times New Roman"/>
              </a:rPr>
              <a:t>The COM-B model is also of benefit in terms of its usefulness in understanding the way that digital interventions encourage a behaviour change. This model holds that, in order to take place, people need the ability to behave, the room to behave and to be motivated to behave (Buchanan </a:t>
            </a:r>
            <a:r>
              <a:rPr lang="en" sz="1900" b="0" i="1" u="none" strike="noStrike" cap="none" dirty="0">
                <a:solidFill>
                  <a:schemeClr val="dk1"/>
                </a:solidFill>
                <a:latin typeface="Times New Roman"/>
                <a:ea typeface="Times New Roman"/>
                <a:cs typeface="Times New Roman"/>
                <a:sym typeface="Times New Roman"/>
              </a:rPr>
              <a:t>et al.</a:t>
            </a:r>
            <a:r>
              <a:rPr lang="en" sz="1900" b="0" i="0" u="none" strike="noStrike" cap="none" dirty="0">
                <a:solidFill>
                  <a:schemeClr val="dk1"/>
                </a:solidFill>
                <a:latin typeface="Times New Roman"/>
                <a:ea typeface="Times New Roman"/>
                <a:cs typeface="Times New Roman"/>
                <a:sym typeface="Times New Roman"/>
              </a:rPr>
              <a:t> 2021). The Baby Buddy application uses the theory by improving the psychological potential with clear and evidence-based pregnancy and parenting information. </a:t>
            </a:r>
            <a:endParaRPr sz="1900" b="0" i="0" u="none" strike="noStrike" cap="none" dirty="0">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1" i="0" u="none" strike="noStrike" cap="none" dirty="0">
                <a:solidFill>
                  <a:schemeClr val="dk1"/>
                </a:solidFill>
                <a:latin typeface="Times New Roman"/>
                <a:ea typeface="Times New Roman"/>
                <a:cs typeface="Times New Roman"/>
                <a:sym typeface="Times New Roman"/>
              </a:rPr>
              <a:t>Opportunity (O)</a:t>
            </a:r>
            <a:endParaRPr sz="1900" b="1" i="0" u="none" strike="noStrike" cap="none" dirty="0">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0" i="0" u="none" strike="noStrike" cap="none" dirty="0">
                <a:solidFill>
                  <a:schemeClr val="dk1"/>
                </a:solidFill>
                <a:latin typeface="Times New Roman"/>
                <a:ea typeface="Times New Roman"/>
                <a:cs typeface="Times New Roman"/>
                <a:sym typeface="Times New Roman"/>
              </a:rPr>
              <a:t>It is an opportunity to build online access 24/7 to guidance and interactive tools and emotional support no matter where someone is or what time of day or night it is (Brain Building, 2023). </a:t>
            </a:r>
            <a:endParaRPr sz="1900" b="0" i="0" u="none" strike="noStrike" cap="none" dirty="0">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1" i="0" u="none" strike="noStrike" cap="none" dirty="0">
                <a:solidFill>
                  <a:schemeClr val="dk1"/>
                </a:solidFill>
                <a:latin typeface="Times New Roman"/>
                <a:ea typeface="Times New Roman"/>
                <a:cs typeface="Times New Roman"/>
                <a:sym typeface="Times New Roman"/>
              </a:rPr>
              <a:t>Motivation (M)</a:t>
            </a:r>
            <a:endParaRPr sz="1900" b="1" i="0" u="none" strike="noStrike" cap="none" dirty="0">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0" i="0" u="none" strike="noStrike" cap="none" dirty="0">
                <a:solidFill>
                  <a:schemeClr val="dk1"/>
                </a:solidFill>
                <a:latin typeface="Times New Roman"/>
                <a:ea typeface="Times New Roman"/>
                <a:cs typeface="Times New Roman"/>
                <a:sym typeface="Times New Roman"/>
              </a:rPr>
              <a:t>The app is also more motivational based on the personalised notifications, tracking of milestones and supportive messages that facilitate consistent follow-up and positive health choices. Interventions based on both COM-B and the Behaviour Change Wheel are more apt to deliver long-term changes in behavioural intervention, resulting in improved maternal health (Murphy </a:t>
            </a:r>
            <a:r>
              <a:rPr lang="en" sz="1900" b="0" i="1" u="none" strike="noStrike" cap="none" dirty="0">
                <a:solidFill>
                  <a:schemeClr val="dk1"/>
                </a:solidFill>
                <a:latin typeface="Times New Roman"/>
                <a:ea typeface="Times New Roman"/>
                <a:cs typeface="Times New Roman"/>
                <a:sym typeface="Times New Roman"/>
              </a:rPr>
              <a:t>et al.</a:t>
            </a:r>
            <a:r>
              <a:rPr lang="en" sz="1900" b="0" i="0" u="none" strike="noStrike" cap="none" dirty="0">
                <a:solidFill>
                  <a:schemeClr val="dk1"/>
                </a:solidFill>
                <a:latin typeface="Times New Roman"/>
                <a:ea typeface="Times New Roman"/>
                <a:cs typeface="Times New Roman"/>
                <a:sym typeface="Times New Roman"/>
              </a:rPr>
              <a:t> 2023). This is in line with the behavioural theory, which means that Baby Buddy is not only providing information but also assisting in the establishment of sustainable, self-directed health behaviours.</a:t>
            </a:r>
            <a:endParaRPr sz="1900" b="0" i="0" u="none" strike="noStrike" cap="none" dirty="0">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endParaRPr sz="1800" b="0" i="0" u="none" strike="noStrike" cap="none" dirty="0">
              <a:solidFill>
                <a:schemeClr val="dk1"/>
              </a:solidFill>
              <a:latin typeface="Times New Roman"/>
              <a:ea typeface="Times New Roman"/>
              <a:cs typeface="Times New Roman"/>
              <a:sym typeface="Times New Roman"/>
            </a:endParaRPr>
          </a:p>
        </p:txBody>
      </p:sp>
      <p:sp>
        <p:nvSpPr>
          <p:cNvPr id="61" name="Google Shape;61;p1"/>
          <p:cNvSpPr txBox="1"/>
          <p:nvPr/>
        </p:nvSpPr>
        <p:spPr>
          <a:xfrm>
            <a:off x="372150" y="8283250"/>
            <a:ext cx="8041500" cy="7236900"/>
          </a:xfrm>
          <a:prstGeom prst="rect">
            <a:avLst/>
          </a:prstGeom>
          <a:gradFill>
            <a:gsLst>
              <a:gs pos="0">
                <a:schemeClr val="lt1"/>
              </a:gs>
              <a:gs pos="100000">
                <a:srgbClr val="9080BB"/>
              </a:gs>
            </a:gsLst>
            <a:lin ang="5400012" scaled="0"/>
          </a:gradFill>
          <a:ln w="19050" cap="flat" cmpd="sng">
            <a:solidFill>
              <a:srgbClr val="000000"/>
            </a:solidFill>
            <a:prstDash val="solid"/>
            <a:round/>
            <a:headEnd type="none" w="sm" len="sm"/>
            <a:tailEnd type="none" w="sm" len="sm"/>
          </a:ln>
          <a:effectLst>
            <a:outerShdw blurRad="342900" dist="209550" dir="5400000" algn="bl" rotWithShape="0">
              <a:srgbClr val="000000">
                <a:alpha val="48627"/>
              </a:srgbClr>
            </a:outerShdw>
          </a:effectLst>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 sz="2000" b="1" i="0" u="none" strike="noStrike" cap="none" dirty="0">
                <a:solidFill>
                  <a:schemeClr val="dk1"/>
                </a:solidFill>
                <a:latin typeface="Times New Roman"/>
                <a:ea typeface="Times New Roman"/>
                <a:cs typeface="Times New Roman"/>
                <a:sym typeface="Times New Roman"/>
              </a:rPr>
              <a:t>Health Promotion Values and Principles</a:t>
            </a:r>
            <a:endParaRPr sz="2000" b="1" i="0" u="none" strike="noStrike" cap="none" dirty="0">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0" i="0" u="none" strike="noStrike" cap="none" dirty="0">
                <a:solidFill>
                  <a:schemeClr val="dk1"/>
                </a:solidFill>
                <a:latin typeface="Times New Roman"/>
                <a:ea typeface="Times New Roman"/>
                <a:cs typeface="Times New Roman"/>
                <a:sym typeface="Times New Roman"/>
              </a:rPr>
              <a:t>Health promotion also directs itself at six major values such as equity, empowerment, participation, holism, respect, and social justice. The “Ottawa Charter of Health Promotion” states that it aims to empower the people to gain more control over their health, as well as to enhance their health (Haugan and Eriksson, 2021). Empowerment refers to providing personal knowledge and skills in the process of making their health decisions. On the contrary, equity guarantees everyone, irrespective of their background, that they are afforded equal opportunities towards good health (Braveman </a:t>
            </a:r>
            <a:r>
              <a:rPr lang="en" sz="1900" b="0" i="1" u="none" strike="noStrike" cap="none" dirty="0">
                <a:solidFill>
                  <a:schemeClr val="dk1"/>
                </a:solidFill>
                <a:latin typeface="Times New Roman"/>
                <a:ea typeface="Times New Roman"/>
                <a:cs typeface="Times New Roman"/>
                <a:sym typeface="Times New Roman"/>
              </a:rPr>
              <a:t>et al.</a:t>
            </a:r>
            <a:r>
              <a:rPr lang="en" sz="1900" b="0" i="0" u="none" strike="noStrike" cap="none" dirty="0">
                <a:solidFill>
                  <a:schemeClr val="dk1"/>
                </a:solidFill>
                <a:latin typeface="Times New Roman"/>
                <a:ea typeface="Times New Roman"/>
                <a:cs typeface="Times New Roman"/>
                <a:sym typeface="Times New Roman"/>
              </a:rPr>
              <a:t> 2018). Income principles are to create giving environments, fortify action within the community and form human skills. Also, holism is manifested in the fact that the app promotes physical, emotional, and social health by embedding the content. Respect is supported through non-judgemental language of inclusivity and appreciation of different experiences and social justice through tackling the issue of health disparity and access to reliable maternal guidance by all mothers, irrespective of their background. To promote these values, the Baby Buddy App offers personalised evidence-based information to enable an expectant mother to make critical decisions regarding their health as well as the wellbeing of their baby (Bailey </a:t>
            </a:r>
            <a:r>
              <a:rPr lang="en" sz="1900" b="0" i="1" u="none" strike="noStrike" cap="none" dirty="0">
                <a:solidFill>
                  <a:schemeClr val="dk1"/>
                </a:solidFill>
                <a:latin typeface="Times New Roman"/>
                <a:ea typeface="Times New Roman"/>
                <a:cs typeface="Times New Roman"/>
                <a:sym typeface="Times New Roman"/>
              </a:rPr>
              <a:t>et al.</a:t>
            </a:r>
            <a:r>
              <a:rPr lang="en" sz="1900" b="0" i="0" u="none" strike="noStrike" cap="none" dirty="0">
                <a:solidFill>
                  <a:schemeClr val="dk1"/>
                </a:solidFill>
                <a:latin typeface="Times New Roman"/>
                <a:ea typeface="Times New Roman"/>
                <a:cs typeface="Times New Roman"/>
                <a:sym typeface="Times New Roman"/>
              </a:rPr>
              <a:t> 2022; Deave </a:t>
            </a:r>
            <a:r>
              <a:rPr lang="en" sz="1900" b="0" i="1" u="none" strike="noStrike" cap="none" dirty="0">
                <a:solidFill>
                  <a:schemeClr val="dk1"/>
                </a:solidFill>
                <a:latin typeface="Times New Roman"/>
                <a:ea typeface="Times New Roman"/>
                <a:cs typeface="Times New Roman"/>
                <a:sym typeface="Times New Roman"/>
              </a:rPr>
              <a:t>et al.</a:t>
            </a:r>
            <a:r>
              <a:rPr lang="en" sz="1900" b="0" i="0" u="none" strike="noStrike" cap="none" dirty="0">
                <a:solidFill>
                  <a:schemeClr val="dk1"/>
                </a:solidFill>
                <a:latin typeface="Times New Roman"/>
                <a:ea typeface="Times New Roman"/>
                <a:cs typeface="Times New Roman"/>
                <a:sym typeface="Times New Roman"/>
              </a:rPr>
              <a:t> 2019). It is also equitable in that it is free, approved by the NHS and accessible to various communities, even to less literate or digitally poor users.</a:t>
            </a:r>
            <a:r>
              <a:rPr lang="en" sz="1800" b="0" i="0" u="none" strike="noStrike" cap="none" dirty="0">
                <a:solidFill>
                  <a:schemeClr val="dk1"/>
                </a:solidFill>
                <a:latin typeface="Times New Roman"/>
                <a:ea typeface="Times New Roman"/>
                <a:cs typeface="Times New Roman"/>
                <a:sym typeface="Times New Roman"/>
              </a:rPr>
              <a:t> </a:t>
            </a:r>
            <a:endParaRPr sz="7067" b="0" i="0" u="none" strike="noStrike" cap="none" dirty="0">
              <a:solidFill>
                <a:schemeClr val="dk2"/>
              </a:solidFill>
              <a:latin typeface="Arial"/>
              <a:ea typeface="Arial"/>
              <a:cs typeface="Arial"/>
              <a:sym typeface="Arial"/>
            </a:endParaRPr>
          </a:p>
        </p:txBody>
      </p:sp>
      <p:sp>
        <p:nvSpPr>
          <p:cNvPr id="62" name="Google Shape;62;p1"/>
          <p:cNvSpPr txBox="1"/>
          <p:nvPr/>
        </p:nvSpPr>
        <p:spPr>
          <a:xfrm>
            <a:off x="419700" y="262150"/>
            <a:ext cx="29436600" cy="1150500"/>
          </a:xfrm>
          <a:prstGeom prst="rect">
            <a:avLst/>
          </a:prstGeom>
          <a:gradFill>
            <a:gsLst>
              <a:gs pos="0">
                <a:srgbClr val="00D3E9"/>
              </a:gs>
              <a:gs pos="100000">
                <a:srgbClr val="045962"/>
              </a:gs>
            </a:gsLst>
            <a:path path="circle">
              <a:fillToRect l="50000" t="50000" r="50000" b="50000"/>
            </a:path>
            <a:tileRect/>
          </a:gradFill>
          <a:ln>
            <a:noFill/>
          </a:ln>
          <a:effectLst>
            <a:outerShdw blurRad="342900" dist="209550" dir="5400000" algn="bl" rotWithShape="0">
              <a:srgbClr val="000000">
                <a:alpha val="48627"/>
              </a:srgbClr>
            </a:outerShdw>
          </a:effectLst>
        </p:spPr>
        <p:txBody>
          <a:bodyPr spcFirstLastPara="1" wrap="square" lIns="91425" tIns="91425" rIns="91425" bIns="91425" anchor="ctr" anchorCtr="0">
            <a:noAutofit/>
          </a:bodyPr>
          <a:lstStyle/>
          <a:p>
            <a:pPr marL="0" marR="0" lvl="0" indent="0" algn="ctr" rtl="0">
              <a:lnSpc>
                <a:spcPct val="150000"/>
              </a:lnSpc>
              <a:spcBef>
                <a:spcPts val="0"/>
              </a:spcBef>
              <a:spcAft>
                <a:spcPts val="0"/>
              </a:spcAft>
              <a:buClr>
                <a:srgbClr val="000000"/>
              </a:buClr>
              <a:buSzPts val="6000"/>
              <a:buFont typeface="Arial"/>
              <a:buNone/>
            </a:pPr>
            <a:r>
              <a:rPr lang="en" sz="4100" b="1" i="0" u="none" strike="noStrike" cap="none">
                <a:solidFill>
                  <a:schemeClr val="lt1"/>
                </a:solidFill>
                <a:latin typeface="Times New Roman"/>
                <a:ea typeface="Times New Roman"/>
                <a:cs typeface="Times New Roman"/>
                <a:sym typeface="Times New Roman"/>
              </a:rPr>
              <a:t>Promoting Maternal Health through the Baby Buddy App: A Digital Health Intervention Supporting Expectant Parents in the UK</a:t>
            </a:r>
            <a:endParaRPr sz="4100" b="1" i="0" u="none" strike="noStrike" cap="none">
              <a:solidFill>
                <a:schemeClr val="lt1"/>
              </a:solidFill>
              <a:latin typeface="Times New Roman"/>
              <a:ea typeface="Times New Roman"/>
              <a:cs typeface="Times New Roman"/>
              <a:sym typeface="Times New Roman"/>
            </a:endParaRPr>
          </a:p>
        </p:txBody>
      </p:sp>
      <p:pic>
        <p:nvPicPr>
          <p:cNvPr id="63" name="Google Shape;63;p1"/>
          <p:cNvPicPr preferRelativeResize="0"/>
          <p:nvPr/>
        </p:nvPicPr>
        <p:blipFill rotWithShape="1">
          <a:blip r:embed="rId3">
            <a:alphaModFix/>
          </a:blip>
          <a:srcRect/>
          <a:stretch/>
        </p:blipFill>
        <p:spPr>
          <a:xfrm>
            <a:off x="372150" y="15704825"/>
            <a:ext cx="8080925" cy="4737224"/>
          </a:xfrm>
          <a:prstGeom prst="rect">
            <a:avLst/>
          </a:prstGeom>
          <a:noFill/>
          <a:ln>
            <a:noFill/>
          </a:ln>
          <a:effectLst>
            <a:outerShdw blurRad="342900" dist="209550" dir="5400000" algn="bl" rotWithShape="0">
              <a:srgbClr val="000000">
                <a:alpha val="48627"/>
              </a:srgbClr>
            </a:outerShdw>
          </a:effectLst>
        </p:spPr>
      </p:pic>
      <p:sp>
        <p:nvSpPr>
          <p:cNvPr id="64" name="Google Shape;64;p1"/>
          <p:cNvSpPr txBox="1"/>
          <p:nvPr/>
        </p:nvSpPr>
        <p:spPr>
          <a:xfrm>
            <a:off x="372213" y="20626725"/>
            <a:ext cx="8080800" cy="492600"/>
          </a:xfrm>
          <a:prstGeom prst="rect">
            <a:avLst/>
          </a:prstGeom>
          <a:gradFill>
            <a:gsLst>
              <a:gs pos="0">
                <a:srgbClr val="DDDDDD"/>
              </a:gs>
              <a:gs pos="100000">
                <a:srgbClr val="919191"/>
              </a:gs>
            </a:gsLst>
            <a:lin ang="5400012" scaled="0"/>
          </a:gradFill>
          <a:ln>
            <a:noFill/>
          </a:ln>
          <a:effectLst>
            <a:outerShdw blurRad="342900" dist="209550" dir="5400000" algn="bl" rotWithShape="0">
              <a:srgbClr val="000000">
                <a:alpha val="48627"/>
              </a:srgbClr>
            </a:outerShdw>
          </a:effectLst>
        </p:spPr>
        <p:txBody>
          <a:bodyPr spcFirstLastPara="1" wrap="square" lIns="91425" tIns="91425" rIns="91425" bIns="91425" anchor="t" anchorCtr="0">
            <a:spAutoFit/>
          </a:bodyPr>
          <a:lstStyle/>
          <a:p>
            <a:pPr marL="0" marR="0" lvl="0" indent="0" algn="ctr" rtl="0">
              <a:lnSpc>
                <a:spcPct val="150000"/>
              </a:lnSpc>
              <a:spcBef>
                <a:spcPts val="600"/>
              </a:spcBef>
              <a:spcAft>
                <a:spcPts val="600"/>
              </a:spcAft>
              <a:buClr>
                <a:srgbClr val="000000"/>
              </a:buClr>
              <a:buSzPts val="2400"/>
              <a:buFont typeface="Arial"/>
              <a:buNone/>
            </a:pPr>
            <a:r>
              <a:rPr lang="en" sz="2000" b="0" i="0" u="none" strike="noStrike" cap="none">
                <a:solidFill>
                  <a:schemeClr val="dk1"/>
                </a:solidFill>
                <a:latin typeface="Times New Roman"/>
                <a:ea typeface="Times New Roman"/>
                <a:cs typeface="Times New Roman"/>
                <a:sym typeface="Times New Roman"/>
              </a:rPr>
              <a:t>(Source: MBRRACE-UK, 2021)</a:t>
            </a:r>
            <a:endParaRPr sz="2000" b="0" i="0" u="none" strike="noStrike" cap="none">
              <a:solidFill>
                <a:srgbClr val="000000"/>
              </a:solidFill>
              <a:latin typeface="Arial"/>
              <a:ea typeface="Arial"/>
              <a:cs typeface="Arial"/>
              <a:sym typeface="Arial"/>
            </a:endParaRPr>
          </a:p>
        </p:txBody>
      </p:sp>
      <p:sp>
        <p:nvSpPr>
          <p:cNvPr id="65" name="Google Shape;65;p1"/>
          <p:cNvSpPr txBox="1"/>
          <p:nvPr/>
        </p:nvSpPr>
        <p:spPr>
          <a:xfrm>
            <a:off x="8702825" y="17175350"/>
            <a:ext cx="9807900" cy="3943800"/>
          </a:xfrm>
          <a:prstGeom prst="rect">
            <a:avLst/>
          </a:prstGeom>
          <a:gradFill>
            <a:gsLst>
              <a:gs pos="0">
                <a:schemeClr val="lt1"/>
              </a:gs>
              <a:gs pos="100000">
                <a:srgbClr val="00FFFF"/>
              </a:gs>
            </a:gsLst>
            <a:lin ang="5400012" scaled="0"/>
          </a:gradFill>
          <a:ln w="19050" cap="flat" cmpd="sng">
            <a:solidFill>
              <a:srgbClr val="000000"/>
            </a:solidFill>
            <a:prstDash val="solid"/>
            <a:round/>
            <a:headEnd type="none" w="sm" len="sm"/>
            <a:tailEnd type="none" w="sm" len="sm"/>
          </a:ln>
          <a:effectLst>
            <a:outerShdw blurRad="342900" dist="209550" dir="5400000" algn="bl" rotWithShape="0">
              <a:srgbClr val="000000">
                <a:alpha val="48627"/>
              </a:srgbClr>
            </a:outerShdw>
          </a:effectLst>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 sz="2000" b="1" i="0" u="none" strike="noStrike" cap="none">
                <a:solidFill>
                  <a:schemeClr val="dk1"/>
                </a:solidFill>
                <a:latin typeface="Times New Roman"/>
                <a:ea typeface="Times New Roman"/>
                <a:cs typeface="Times New Roman"/>
                <a:sym typeface="Times New Roman"/>
              </a:rPr>
              <a:t>Expected Outcomes</a:t>
            </a:r>
            <a:endParaRPr sz="2000" b="1" i="0" u="none" strike="noStrike" cap="none">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0" i="0" u="none" strike="noStrike" cap="none">
                <a:solidFill>
                  <a:schemeClr val="dk1"/>
                </a:solidFill>
                <a:latin typeface="Times New Roman"/>
                <a:ea typeface="Times New Roman"/>
                <a:cs typeface="Times New Roman"/>
                <a:sym typeface="Times New Roman"/>
              </a:rPr>
              <a:t>The introduction of the </a:t>
            </a:r>
            <a:r>
              <a:rPr lang="en" sz="1900" b="1" i="1" u="none" strike="noStrike" cap="none">
                <a:solidFill>
                  <a:schemeClr val="dk1"/>
                </a:solidFill>
                <a:latin typeface="Times New Roman"/>
                <a:ea typeface="Times New Roman"/>
                <a:cs typeface="Times New Roman"/>
                <a:sym typeface="Times New Roman"/>
              </a:rPr>
              <a:t>Baby Buddy app</a:t>
            </a:r>
            <a:r>
              <a:rPr lang="en" sz="1900" b="0" i="0" u="none" strike="noStrike" cap="none">
                <a:solidFill>
                  <a:schemeClr val="dk1"/>
                </a:solidFill>
                <a:latin typeface="Times New Roman"/>
                <a:ea typeface="Times New Roman"/>
                <a:cs typeface="Times New Roman"/>
                <a:sym typeface="Times New Roman"/>
              </a:rPr>
              <a:t> is projected to increase the level of maternal knowledge, self-efficacy, and confidence in the process of pregnancy and early parenting. A digital intervention with customised education and reminders has the potential to positively affect maternal mental health, sustained breastfeeding, and the use of perinatal services (Mohamed </a:t>
            </a:r>
            <a:r>
              <a:rPr lang="en" sz="1900" b="0" i="1" u="none" strike="noStrike" cap="none">
                <a:solidFill>
                  <a:schemeClr val="dk1"/>
                </a:solidFill>
                <a:latin typeface="Times New Roman"/>
                <a:ea typeface="Times New Roman"/>
                <a:cs typeface="Times New Roman"/>
                <a:sym typeface="Times New Roman"/>
              </a:rPr>
              <a:t>et al.</a:t>
            </a:r>
            <a:r>
              <a:rPr lang="en" sz="1900" b="0" i="0" u="none" strike="noStrike" cap="none">
                <a:solidFill>
                  <a:schemeClr val="dk1"/>
                </a:solidFill>
                <a:latin typeface="Times New Roman"/>
                <a:ea typeface="Times New Roman"/>
                <a:cs typeface="Times New Roman"/>
                <a:sym typeface="Times New Roman"/>
              </a:rPr>
              <a:t> 2025). The app supports the user by improving his or her potentials in terms of available information, mobile functionality, customer service, customised messages and objective-setting via the COM-B behavioural model (Musgrave </a:t>
            </a:r>
            <a:r>
              <a:rPr lang="en" sz="1900" b="0" i="1" u="none" strike="noStrike" cap="none">
                <a:solidFill>
                  <a:schemeClr val="dk1"/>
                </a:solidFill>
                <a:latin typeface="Times New Roman"/>
                <a:ea typeface="Times New Roman"/>
                <a:cs typeface="Times New Roman"/>
                <a:sym typeface="Times New Roman"/>
              </a:rPr>
              <a:t>et al.</a:t>
            </a:r>
            <a:r>
              <a:rPr lang="en" sz="1900" b="0" i="0" u="none" strike="noStrike" cap="none">
                <a:solidFill>
                  <a:schemeClr val="dk1"/>
                </a:solidFill>
                <a:latin typeface="Times New Roman"/>
                <a:ea typeface="Times New Roman"/>
                <a:cs typeface="Times New Roman"/>
                <a:sym typeface="Times New Roman"/>
              </a:rPr>
              <a:t> 2021). Such a combination would result in the promotion of sustainable behaviour change and health outcomes. In the long term, the intervention can help minimise maternal health disparities and facilitate early childhood growth through the power of families with ongoing digital assistance.</a:t>
            </a:r>
            <a:endParaRPr sz="1900" b="0" i="0" u="none" strike="noStrike" cap="none">
              <a:solidFill>
                <a:schemeClr val="dk1"/>
              </a:solidFill>
              <a:latin typeface="Arial"/>
              <a:ea typeface="Arial"/>
              <a:cs typeface="Arial"/>
              <a:sym typeface="Arial"/>
            </a:endParaRPr>
          </a:p>
        </p:txBody>
      </p:sp>
      <p:pic>
        <p:nvPicPr>
          <p:cNvPr id="66" name="Google Shape;66;p1"/>
          <p:cNvPicPr preferRelativeResize="0"/>
          <p:nvPr/>
        </p:nvPicPr>
        <p:blipFill rotWithShape="1">
          <a:blip r:embed="rId4">
            <a:alphaModFix/>
          </a:blip>
          <a:srcRect/>
          <a:stretch/>
        </p:blipFill>
        <p:spPr>
          <a:xfrm>
            <a:off x="8707375" y="9071458"/>
            <a:ext cx="9807900" cy="7133842"/>
          </a:xfrm>
          <a:prstGeom prst="rect">
            <a:avLst/>
          </a:prstGeom>
          <a:noFill/>
          <a:ln>
            <a:noFill/>
          </a:ln>
          <a:effectLst>
            <a:outerShdw blurRad="342900" dist="209550" dir="5400000" algn="bl" rotWithShape="0">
              <a:srgbClr val="000000">
                <a:alpha val="49411"/>
              </a:srgbClr>
            </a:outerShdw>
          </a:effectLst>
        </p:spPr>
      </p:pic>
      <p:sp>
        <p:nvSpPr>
          <p:cNvPr id="67" name="Google Shape;67;p1"/>
          <p:cNvSpPr txBox="1"/>
          <p:nvPr/>
        </p:nvSpPr>
        <p:spPr>
          <a:xfrm>
            <a:off x="8702825" y="16444025"/>
            <a:ext cx="9807900" cy="492600"/>
          </a:xfrm>
          <a:prstGeom prst="rect">
            <a:avLst/>
          </a:prstGeom>
          <a:gradFill>
            <a:gsLst>
              <a:gs pos="0">
                <a:srgbClr val="DDDDDD"/>
              </a:gs>
              <a:gs pos="100000">
                <a:srgbClr val="919191"/>
              </a:gs>
            </a:gsLst>
            <a:lin ang="5400012" scaled="0"/>
          </a:gradFill>
          <a:ln>
            <a:noFill/>
          </a:ln>
          <a:effectLst>
            <a:outerShdw blurRad="342900" dist="209550" dir="5400000" algn="bl" rotWithShape="0">
              <a:srgbClr val="000000">
                <a:alpha val="48627"/>
              </a:srgbClr>
            </a:outerShdw>
          </a:effectLst>
        </p:spPr>
        <p:txBody>
          <a:bodyPr spcFirstLastPara="1" wrap="square" lIns="91425" tIns="91425" rIns="91425" bIns="91425" anchor="t" anchorCtr="0">
            <a:spAutoFit/>
          </a:bodyPr>
          <a:lstStyle/>
          <a:p>
            <a:pPr marL="0" marR="0" lvl="0" indent="0" algn="ctr" rtl="0">
              <a:lnSpc>
                <a:spcPct val="150000"/>
              </a:lnSpc>
              <a:spcBef>
                <a:spcPts val="600"/>
              </a:spcBef>
              <a:spcAft>
                <a:spcPts val="600"/>
              </a:spcAft>
              <a:buClr>
                <a:srgbClr val="000000"/>
              </a:buClr>
              <a:buSzPts val="2400"/>
              <a:buFont typeface="Arial"/>
              <a:buNone/>
            </a:pPr>
            <a:r>
              <a:rPr lang="en" sz="2000" b="0" i="0" u="none" strike="noStrike" cap="none">
                <a:solidFill>
                  <a:schemeClr val="dk1"/>
                </a:solidFill>
                <a:latin typeface="Times New Roman"/>
                <a:ea typeface="Times New Roman"/>
                <a:cs typeface="Times New Roman"/>
                <a:sym typeface="Times New Roman"/>
              </a:rPr>
              <a:t>(Source: MBRRACE-UK, 2021)</a:t>
            </a:r>
            <a:endParaRPr sz="2000" b="0" i="0" u="none" strike="noStrike" cap="none">
              <a:solidFill>
                <a:srgbClr val="000000"/>
              </a:solidFill>
              <a:latin typeface="Arial"/>
              <a:ea typeface="Arial"/>
              <a:cs typeface="Arial"/>
              <a:sym typeface="Arial"/>
            </a:endParaRPr>
          </a:p>
        </p:txBody>
      </p:sp>
      <p:pic>
        <p:nvPicPr>
          <p:cNvPr id="68" name="Google Shape;68;p1"/>
          <p:cNvPicPr preferRelativeResize="0"/>
          <p:nvPr/>
        </p:nvPicPr>
        <p:blipFill rotWithShape="1">
          <a:blip r:embed="rId5">
            <a:alphaModFix/>
          </a:blip>
          <a:srcRect/>
          <a:stretch/>
        </p:blipFill>
        <p:spPr>
          <a:xfrm>
            <a:off x="18667675" y="1895500"/>
            <a:ext cx="11188625" cy="6432825"/>
          </a:xfrm>
          <a:prstGeom prst="rect">
            <a:avLst/>
          </a:prstGeom>
          <a:noFill/>
          <a:ln>
            <a:noFill/>
          </a:ln>
          <a:effectLst>
            <a:outerShdw blurRad="342900" dist="209550" dir="5400000" algn="bl" rotWithShape="0">
              <a:srgbClr val="000000">
                <a:alpha val="49411"/>
              </a:srgbClr>
            </a:outerShdw>
          </a:effectLst>
        </p:spPr>
      </p:pic>
      <p:sp>
        <p:nvSpPr>
          <p:cNvPr id="69" name="Google Shape;69;p1"/>
          <p:cNvSpPr txBox="1"/>
          <p:nvPr/>
        </p:nvSpPr>
        <p:spPr>
          <a:xfrm>
            <a:off x="18769575" y="8628874"/>
            <a:ext cx="10990200" cy="5621100"/>
          </a:xfrm>
          <a:prstGeom prst="rect">
            <a:avLst/>
          </a:prstGeom>
          <a:gradFill>
            <a:gsLst>
              <a:gs pos="0">
                <a:schemeClr val="lt1"/>
              </a:gs>
              <a:gs pos="100000">
                <a:srgbClr val="C27BA0"/>
              </a:gs>
            </a:gsLst>
            <a:lin ang="5400012" scaled="0"/>
          </a:gradFill>
          <a:ln w="19050" cap="flat" cmpd="sng">
            <a:solidFill>
              <a:srgbClr val="000000"/>
            </a:solidFill>
            <a:prstDash val="solid"/>
            <a:round/>
            <a:headEnd type="none" w="sm" len="sm"/>
            <a:tailEnd type="none" w="sm" len="sm"/>
          </a:ln>
          <a:effectLst>
            <a:outerShdw blurRad="342900" dist="209550" dir="5400000" algn="bl" rotWithShape="0">
              <a:srgbClr val="000000">
                <a:alpha val="48627"/>
              </a:srgbClr>
            </a:outerShdw>
          </a:effectLst>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 sz="2000" b="1" i="0" u="none" strike="noStrike" cap="none">
                <a:solidFill>
                  <a:schemeClr val="dk1"/>
                </a:solidFill>
                <a:latin typeface="Times New Roman"/>
                <a:ea typeface="Times New Roman"/>
                <a:cs typeface="Times New Roman"/>
                <a:sym typeface="Times New Roman"/>
              </a:rPr>
              <a:t>Critical Evaluation of the Intervention</a:t>
            </a:r>
            <a:endParaRPr sz="2000" b="1" i="0" u="none" strike="noStrike" cap="none">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0" i="0" u="none" strike="noStrike" cap="none">
                <a:solidFill>
                  <a:schemeClr val="dk1"/>
                </a:solidFill>
                <a:latin typeface="Times New Roman"/>
                <a:ea typeface="Times New Roman"/>
                <a:cs typeface="Times New Roman"/>
                <a:sym typeface="Times New Roman"/>
              </a:rPr>
              <a:t>The Baby Buddy application is a good digital health intervention that facilitates maternal knowledge, empowerment, and involvement in pregnancy care. It has such strength points as evidence-based materials, 24/7 availability, and customisation, helping to increase the motivational level and confidence of users. It provides the support of various users by means of free access, NHS authorisation, and multilingual options, which contribute to inclusiveness (Solomou </a:t>
            </a:r>
            <a:r>
              <a:rPr lang="en" sz="1900" b="0" i="1" u="none" strike="noStrike" cap="none">
                <a:solidFill>
                  <a:schemeClr val="dk1"/>
                </a:solidFill>
                <a:latin typeface="Times New Roman"/>
                <a:ea typeface="Times New Roman"/>
                <a:cs typeface="Times New Roman"/>
                <a:sym typeface="Times New Roman"/>
              </a:rPr>
              <a:t>et al.</a:t>
            </a:r>
            <a:r>
              <a:rPr lang="en" sz="1900" b="0" i="0" u="none" strike="noStrike" cap="none">
                <a:solidFill>
                  <a:schemeClr val="dk1"/>
                </a:solidFill>
                <a:latin typeface="Times New Roman"/>
                <a:ea typeface="Times New Roman"/>
                <a:cs typeface="Times New Roman"/>
                <a:sym typeface="Times New Roman"/>
              </a:rPr>
              <a:t> 2025). However, there are still issues of digital literacy, low levels of internet access, and the different levels of engagement of the users, which can limit the overall benefit of the app (Zhang </a:t>
            </a:r>
            <a:r>
              <a:rPr lang="en" sz="1900" b="0" i="1" u="none" strike="noStrike" cap="none">
                <a:solidFill>
                  <a:schemeClr val="dk1"/>
                </a:solidFill>
                <a:latin typeface="Times New Roman"/>
                <a:ea typeface="Times New Roman"/>
                <a:cs typeface="Times New Roman"/>
                <a:sym typeface="Times New Roman"/>
              </a:rPr>
              <a:t>et al.</a:t>
            </a:r>
            <a:r>
              <a:rPr lang="en" sz="1900" b="0" i="0" u="none" strike="noStrike" cap="none">
                <a:solidFill>
                  <a:schemeClr val="dk1"/>
                </a:solidFill>
                <a:latin typeface="Times New Roman"/>
                <a:ea typeface="Times New Roman"/>
                <a:cs typeface="Times New Roman"/>
                <a:sym typeface="Times New Roman"/>
              </a:rPr>
              <a:t> 2023). Moreover, not all users will be interested in behavioural change as much with the use of apps, as they need to see a professional directly, restricting sustainability (Ghoorun and Henderson, 2025). In comparison to other apps such as Pregnancy+, Baby Buddy has greater public-health credibility as an NHS-congratulated, user-co-designed, equity-focused app, but other apps might be able to provide more monitoring or peer networking options (Pregnancy Plus, 2025). To develop past these constraints, the healthcare providers would need to incorporate Baby Buddy into the maternity care pathways, whereby there would be a combination of digital and face-to-face services. Kynoch </a:t>
            </a:r>
            <a:r>
              <a:rPr lang="en" sz="1900" b="0" i="1" u="none" strike="noStrike" cap="none">
                <a:solidFill>
                  <a:schemeClr val="dk1"/>
                </a:solidFill>
                <a:latin typeface="Times New Roman"/>
                <a:ea typeface="Times New Roman"/>
                <a:cs typeface="Times New Roman"/>
                <a:sym typeface="Times New Roman"/>
              </a:rPr>
              <a:t>et al.</a:t>
            </a:r>
            <a:r>
              <a:rPr lang="en" sz="1900" b="0" i="0" u="none" strike="noStrike" cap="none">
                <a:solidFill>
                  <a:schemeClr val="dk1"/>
                </a:solidFill>
                <a:latin typeface="Times New Roman"/>
                <a:ea typeface="Times New Roman"/>
                <a:cs typeface="Times New Roman"/>
                <a:sym typeface="Times New Roman"/>
              </a:rPr>
              <a:t> (2022) mention that content relevance and usability can be optimised through the ongoing user feedback and co-design strategies that will help to make sure that Baby Buddy can play an important role in maternal health disparities mitigation.</a:t>
            </a:r>
            <a:endParaRPr sz="1900" b="0" i="0" u="none" strike="noStrike" cap="none">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dk1"/>
              </a:buClr>
              <a:buSzPts val="1100"/>
              <a:buFont typeface="Arial"/>
              <a:buNone/>
            </a:pPr>
            <a:endParaRPr sz="2400" b="1" i="0" u="none" strike="noStrike" cap="none">
              <a:solidFill>
                <a:schemeClr val="dk1"/>
              </a:solidFill>
              <a:latin typeface="Times New Roman"/>
              <a:ea typeface="Times New Roman"/>
              <a:cs typeface="Times New Roman"/>
              <a:sym typeface="Times New Roman"/>
            </a:endParaRPr>
          </a:p>
        </p:txBody>
      </p:sp>
      <p:pic>
        <p:nvPicPr>
          <p:cNvPr id="70" name="Google Shape;70;p1"/>
          <p:cNvPicPr preferRelativeResize="0"/>
          <p:nvPr/>
        </p:nvPicPr>
        <p:blipFill rotWithShape="1">
          <a:blip r:embed="rId6">
            <a:alphaModFix/>
          </a:blip>
          <a:srcRect/>
          <a:stretch/>
        </p:blipFill>
        <p:spPr>
          <a:xfrm>
            <a:off x="18769575" y="14578775"/>
            <a:ext cx="10990200" cy="4356800"/>
          </a:xfrm>
          <a:prstGeom prst="rect">
            <a:avLst/>
          </a:prstGeom>
          <a:noFill/>
          <a:ln>
            <a:noFill/>
          </a:ln>
          <a:effectLst>
            <a:outerShdw blurRad="342900" dist="209550" dir="5400000" algn="bl" rotWithShape="0">
              <a:srgbClr val="000000">
                <a:alpha val="49803"/>
              </a:srgbClr>
            </a:outerShdw>
          </a:effectLst>
        </p:spPr>
      </p:pic>
      <p:sp>
        <p:nvSpPr>
          <p:cNvPr id="71" name="Google Shape;71;p1"/>
          <p:cNvSpPr txBox="1"/>
          <p:nvPr/>
        </p:nvSpPr>
        <p:spPr>
          <a:xfrm>
            <a:off x="391875" y="3831375"/>
            <a:ext cx="8041500" cy="4267200"/>
          </a:xfrm>
          <a:prstGeom prst="rect">
            <a:avLst/>
          </a:prstGeom>
          <a:gradFill>
            <a:gsLst>
              <a:gs pos="0">
                <a:schemeClr val="lt1"/>
              </a:gs>
              <a:gs pos="100000">
                <a:srgbClr val="F0AA63"/>
              </a:gs>
            </a:gsLst>
            <a:lin ang="5400012" scaled="0"/>
          </a:gradFill>
          <a:ln w="19050" cap="flat" cmpd="sng">
            <a:solidFill>
              <a:srgbClr val="000000"/>
            </a:solidFill>
            <a:prstDash val="solid"/>
            <a:round/>
            <a:headEnd type="none" w="sm" len="sm"/>
            <a:tailEnd type="none" w="sm" len="sm"/>
          </a:ln>
          <a:effectLst>
            <a:outerShdw blurRad="342900" dist="209550" dir="5400000" algn="bl" rotWithShape="0">
              <a:srgbClr val="000000">
                <a:alpha val="48627"/>
              </a:srgbClr>
            </a:outerShdw>
          </a:effectLst>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 sz="2000" b="1" i="0" u="none" strike="noStrike" cap="none">
                <a:solidFill>
                  <a:schemeClr val="dk1"/>
                </a:solidFill>
                <a:latin typeface="Times New Roman"/>
                <a:ea typeface="Times New Roman"/>
                <a:cs typeface="Times New Roman"/>
                <a:sym typeface="Times New Roman"/>
              </a:rPr>
              <a:t>Background</a:t>
            </a:r>
            <a:endParaRPr sz="2000" b="1" i="0" u="none" strike="noStrike" cap="none">
              <a:solidFill>
                <a:schemeClr val="dk1"/>
              </a:solidFill>
              <a:latin typeface="Times New Roman"/>
              <a:ea typeface="Times New Roman"/>
              <a:cs typeface="Times New Roman"/>
              <a:sym typeface="Times New Roman"/>
            </a:endParaRPr>
          </a:p>
          <a:p>
            <a:pPr marL="0" marR="0" lvl="0" indent="0" algn="just" rtl="0">
              <a:lnSpc>
                <a:spcPct val="115000"/>
              </a:lnSpc>
              <a:spcBef>
                <a:spcPts val="0"/>
              </a:spcBef>
              <a:spcAft>
                <a:spcPts val="0"/>
              </a:spcAft>
              <a:buClr>
                <a:schemeClr val="dk1"/>
              </a:buClr>
              <a:buSzPts val="1100"/>
              <a:buFont typeface="Arial"/>
              <a:buNone/>
            </a:pPr>
            <a:r>
              <a:rPr lang="en" sz="1900" b="0" i="0" u="none" strike="noStrike" cap="none">
                <a:solidFill>
                  <a:schemeClr val="dk1"/>
                </a:solidFill>
                <a:latin typeface="Times New Roman"/>
                <a:ea typeface="Times New Roman"/>
                <a:cs typeface="Times New Roman"/>
                <a:sym typeface="Times New Roman"/>
              </a:rPr>
              <a:t>In the meantime, broad discrepancies are experienced in the context of maternal health. Black ethnic women still remain significantly at risk compared to White women, and the maternal mortality rates of those living in the most deprived regions are over two times higher than those in the least deprived ones (MBRRACE-UK, 2021). These inequalities highlight the importance of interventions that are focused not only on clinical outcomes but also on anthropocentric barriers to socio-economic and informational challenges faced by pregnant women. It is against this backdrop that the usage of digital health tools, such as the Baby Buddy application, provides a good opportunity to improve maternal self-efficacy and eliminate information gaps (Rhodes </a:t>
            </a:r>
            <a:r>
              <a:rPr lang="en" sz="1900" b="0" i="1" u="none" strike="noStrike" cap="none">
                <a:solidFill>
                  <a:schemeClr val="dk1"/>
                </a:solidFill>
                <a:latin typeface="Times New Roman"/>
                <a:ea typeface="Times New Roman"/>
                <a:cs typeface="Times New Roman"/>
                <a:sym typeface="Times New Roman"/>
              </a:rPr>
              <a:t>et al.</a:t>
            </a:r>
            <a:r>
              <a:rPr lang="en" sz="1900" b="0" i="0" u="none" strike="noStrike" cap="none">
                <a:solidFill>
                  <a:schemeClr val="dk1"/>
                </a:solidFill>
                <a:latin typeface="Times New Roman"/>
                <a:ea typeface="Times New Roman"/>
                <a:cs typeface="Times New Roman"/>
                <a:sym typeface="Times New Roman"/>
              </a:rPr>
              <a:t> 2020). They similarly facilitate fair support access to pregnancy.</a:t>
            </a:r>
            <a:endParaRPr sz="7167" b="0" i="0" u="none" strike="noStrike" cap="none">
              <a:solidFill>
                <a:schemeClr val="dk2"/>
              </a:solidFill>
              <a:latin typeface="Arial"/>
              <a:ea typeface="Arial"/>
              <a:cs typeface="Arial"/>
              <a:sym typeface="Arial"/>
            </a:endParaRPr>
          </a:p>
        </p:txBody>
      </p:sp>
      <p:sp>
        <p:nvSpPr>
          <p:cNvPr id="72" name="Google Shape;72;p1"/>
          <p:cNvSpPr txBox="1"/>
          <p:nvPr/>
        </p:nvSpPr>
        <p:spPr>
          <a:xfrm>
            <a:off x="391875" y="1895500"/>
            <a:ext cx="8041500" cy="1751100"/>
          </a:xfrm>
          <a:prstGeom prst="rect">
            <a:avLst/>
          </a:prstGeom>
          <a:gradFill>
            <a:gsLst>
              <a:gs pos="0">
                <a:schemeClr val="lt1"/>
              </a:gs>
              <a:gs pos="100000">
                <a:srgbClr val="92BC81"/>
              </a:gs>
            </a:gsLst>
            <a:lin ang="5400012" scaled="0"/>
          </a:gradFill>
          <a:ln w="19050" cap="flat" cmpd="sng">
            <a:solidFill>
              <a:srgbClr val="000000"/>
            </a:solidFill>
            <a:prstDash val="solid"/>
            <a:round/>
            <a:headEnd type="none" w="sm" len="sm"/>
            <a:tailEnd type="none" w="sm" len="sm"/>
          </a:ln>
          <a:effectLst>
            <a:outerShdw blurRad="342900" dist="209550" dir="5400000" algn="bl" rotWithShape="0">
              <a:srgbClr val="000000">
                <a:alpha val="48630"/>
              </a:srgbClr>
            </a:outerShdw>
          </a:effectLst>
        </p:spPr>
        <p:txBody>
          <a:bodyPr spcFirstLastPara="1" wrap="square" lIns="91425" tIns="91425" rIns="91425" bIns="91425" anchor="t" anchorCtr="0">
            <a:noAutofit/>
          </a:bodyPr>
          <a:lstStyle/>
          <a:p>
            <a:pPr marL="0" marR="0" lvl="0" indent="0" algn="ctr" rtl="0">
              <a:lnSpc>
                <a:spcPct val="115000"/>
              </a:lnSpc>
              <a:spcBef>
                <a:spcPts val="0"/>
              </a:spcBef>
              <a:spcAft>
                <a:spcPts val="0"/>
              </a:spcAft>
              <a:buClr>
                <a:schemeClr val="dk1"/>
              </a:buClr>
              <a:buSzPts val="1100"/>
              <a:buFont typeface="Arial"/>
              <a:buNone/>
            </a:pPr>
            <a:r>
              <a:rPr lang="en" sz="2000" b="1">
                <a:solidFill>
                  <a:schemeClr val="dk1"/>
                </a:solidFill>
                <a:latin typeface="Times New Roman"/>
                <a:ea typeface="Times New Roman"/>
                <a:cs typeface="Times New Roman"/>
                <a:sym typeface="Times New Roman"/>
              </a:rPr>
              <a:t>About Baby Buddy App</a:t>
            </a:r>
            <a:endParaRPr sz="2000" b="1">
              <a:solidFill>
                <a:schemeClr val="dk1"/>
              </a:solidFill>
              <a:latin typeface="Times New Roman"/>
              <a:ea typeface="Times New Roman"/>
              <a:cs typeface="Times New Roman"/>
              <a:sym typeface="Times New Roman"/>
            </a:endParaRPr>
          </a:p>
          <a:p>
            <a:pPr marL="0" lvl="0" indent="0" algn="just" rtl="0">
              <a:lnSpc>
                <a:spcPct val="115000"/>
              </a:lnSpc>
              <a:spcBef>
                <a:spcPts val="600"/>
              </a:spcBef>
              <a:spcAft>
                <a:spcPts val="600"/>
              </a:spcAft>
              <a:buClr>
                <a:schemeClr val="dk1"/>
              </a:buClr>
              <a:buSzPts val="1100"/>
              <a:buFont typeface="Arial"/>
              <a:buNone/>
            </a:pPr>
            <a:r>
              <a:rPr lang="en" sz="1900">
                <a:solidFill>
                  <a:schemeClr val="dk1"/>
                </a:solidFill>
                <a:latin typeface="Times New Roman"/>
                <a:ea typeface="Times New Roman"/>
                <a:cs typeface="Times New Roman"/>
                <a:sym typeface="Times New Roman"/>
              </a:rPr>
              <a:t>Baby Buddy is a free and NHS-approved mobile application that provides evidence-based information about pregnancy and early parenthood, and provides videos and interactive applications to expecting parents (Brain Building, 2023).</a:t>
            </a:r>
            <a:endParaRPr sz="2700">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lin ang="5400012" scaled="0"/>
        </a:gradFill>
        <a:effectLst/>
      </p:bgPr>
    </p:bg>
    <p:spTree>
      <p:nvGrpSpPr>
        <p:cNvPr id="1" name="Shape 76"/>
        <p:cNvGrpSpPr/>
        <p:nvPr/>
      </p:nvGrpSpPr>
      <p:grpSpPr>
        <a:xfrm>
          <a:off x="0" y="0"/>
          <a:ext cx="0" cy="0"/>
          <a:chOff x="0" y="0"/>
          <a:chExt cx="0" cy="0"/>
        </a:xfrm>
      </p:grpSpPr>
      <p:sp>
        <p:nvSpPr>
          <p:cNvPr id="77" name="Google Shape;77;p2"/>
          <p:cNvSpPr txBox="1"/>
          <p:nvPr/>
        </p:nvSpPr>
        <p:spPr>
          <a:xfrm>
            <a:off x="419700" y="579650"/>
            <a:ext cx="29436600" cy="1242900"/>
          </a:xfrm>
          <a:prstGeom prst="rect">
            <a:avLst/>
          </a:prstGeom>
          <a:gradFill>
            <a:gsLst>
              <a:gs pos="0">
                <a:srgbClr val="00D3E9"/>
              </a:gs>
              <a:gs pos="100000">
                <a:srgbClr val="045962"/>
              </a:gs>
            </a:gsLst>
            <a:path path="circle">
              <a:fillToRect l="50000" t="50000" r="50000" b="50000"/>
            </a:path>
            <a:tileRect/>
          </a:gradFill>
          <a:ln>
            <a:noFill/>
          </a:ln>
          <a:effectLst>
            <a:outerShdw blurRad="342900" dist="209550" dir="5400000" algn="bl" rotWithShape="0">
              <a:srgbClr val="000000">
                <a:alpha val="48627"/>
              </a:srgbClr>
            </a:outerShdw>
          </a:effectLst>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6000"/>
              <a:buFont typeface="Arial"/>
              <a:buNone/>
            </a:pPr>
            <a:r>
              <a:rPr lang="en" sz="6000" b="1" i="0" u="none" strike="noStrike" cap="none">
                <a:solidFill>
                  <a:schemeClr val="lt1"/>
                </a:solidFill>
                <a:latin typeface="Times New Roman"/>
                <a:ea typeface="Times New Roman"/>
                <a:cs typeface="Times New Roman"/>
                <a:sym typeface="Times New Roman"/>
              </a:rPr>
              <a:t>References</a:t>
            </a:r>
            <a:endParaRPr sz="6000" b="1" i="0" u="none" strike="noStrike" cap="none">
              <a:solidFill>
                <a:schemeClr val="lt1"/>
              </a:solidFill>
              <a:latin typeface="Times New Roman"/>
              <a:ea typeface="Times New Roman"/>
              <a:cs typeface="Times New Roman"/>
              <a:sym typeface="Times New Roman"/>
            </a:endParaRPr>
          </a:p>
        </p:txBody>
      </p:sp>
      <p:sp>
        <p:nvSpPr>
          <p:cNvPr id="78" name="Google Shape;78;p2"/>
          <p:cNvSpPr txBox="1"/>
          <p:nvPr/>
        </p:nvSpPr>
        <p:spPr>
          <a:xfrm>
            <a:off x="419800" y="2388925"/>
            <a:ext cx="29436600" cy="185655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Bailey, E., Nightingale, S., Thomas, N., Coleby, D., Deave, T., Goodenough, T., Ginja, S., Lingam, R., Kendall, S., Day, C. and Coad, J. (2022) ‘First-time mothers’ understanding and use of a pregnancy and parenting mobile app (the Baby Buddy app): qualitative study using appreciative inquiry’. </a:t>
            </a:r>
            <a:r>
              <a:rPr lang="en" sz="2400" b="0" i="1" u="none" strike="noStrike" cap="none">
                <a:solidFill>
                  <a:schemeClr val="dk1"/>
                </a:solidFill>
                <a:latin typeface="Times New Roman"/>
                <a:ea typeface="Times New Roman"/>
                <a:cs typeface="Times New Roman"/>
                <a:sym typeface="Times New Roman"/>
              </a:rPr>
              <a:t>JMIR mHealth and uHealth</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10</a:t>
            </a:r>
            <a:r>
              <a:rPr lang="en" sz="2400" b="0" i="0" u="none" strike="noStrike" cap="none">
                <a:solidFill>
                  <a:schemeClr val="dk1"/>
                </a:solidFill>
                <a:latin typeface="Times New Roman"/>
                <a:ea typeface="Times New Roman"/>
                <a:cs typeface="Times New Roman"/>
                <a:sym typeface="Times New Roman"/>
              </a:rPr>
              <a:t>(11), p.e32757. doi:10.2196/32757</a:t>
            </a: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Brain Building (2023) </a:t>
            </a:r>
            <a:r>
              <a:rPr lang="en" sz="2400" b="0" i="1" u="none" strike="noStrike" cap="none">
                <a:solidFill>
                  <a:schemeClr val="dk1"/>
                </a:solidFill>
                <a:latin typeface="Times New Roman"/>
                <a:ea typeface="Times New Roman"/>
                <a:cs typeface="Times New Roman"/>
                <a:sym typeface="Times New Roman"/>
              </a:rPr>
              <a:t>Baby Buddy App — Early Years Starter Kit. </a:t>
            </a:r>
            <a:r>
              <a:rPr lang="en" sz="2400" b="0" i="0" u="none" strike="noStrike" cap="none">
                <a:solidFill>
                  <a:schemeClr val="dk1"/>
                </a:solidFill>
                <a:latin typeface="Times New Roman"/>
                <a:ea typeface="Times New Roman"/>
                <a:cs typeface="Times New Roman"/>
                <a:sym typeface="Times New Roman"/>
              </a:rPr>
              <a:t>Available at:</a:t>
            </a:r>
            <a:r>
              <a:rPr lang="en" sz="2400" b="0" i="0" u="none" strike="noStrike" cap="none">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xmlns="" val="tx"/>
                    </a:ext>
                  </a:extLst>
                </a:hlinkClick>
              </a:rPr>
              <a:t>https://brainbuilding.org/research/harnessing-technology/tools/baby-buddy-app/</a:t>
            </a:r>
            <a:r>
              <a:rPr lang="en" sz="2400" b="0" i="0" u="none" strike="noStrike" cap="none">
                <a:solidFill>
                  <a:schemeClr val="dk1"/>
                </a:solidFill>
                <a:latin typeface="Times New Roman"/>
                <a:ea typeface="Times New Roman"/>
                <a:cs typeface="Times New Roman"/>
                <a:sym typeface="Times New Roman"/>
              </a:rPr>
              <a:t> [Accessed on 23 October 2025].</a:t>
            </a: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Braveman, P., Arkin, E., Orleans, T., Proctor, D., Acker, J. and Plough, A. (2018) ‘What is health equity?’. </a:t>
            </a:r>
            <a:r>
              <a:rPr lang="en" sz="2400" b="0" i="1" u="none" strike="noStrike" cap="none">
                <a:solidFill>
                  <a:schemeClr val="dk1"/>
                </a:solidFill>
                <a:latin typeface="Times New Roman"/>
                <a:ea typeface="Times New Roman"/>
                <a:cs typeface="Times New Roman"/>
                <a:sym typeface="Times New Roman"/>
              </a:rPr>
              <a:t>Behavioral science &amp; policy</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4</a:t>
            </a:r>
            <a:r>
              <a:rPr lang="en" sz="2400" b="0" i="0" u="none" strike="noStrike" cap="none">
                <a:solidFill>
                  <a:schemeClr val="dk1"/>
                </a:solidFill>
                <a:latin typeface="Times New Roman"/>
                <a:ea typeface="Times New Roman"/>
                <a:cs typeface="Times New Roman"/>
                <a:sym typeface="Times New Roman"/>
              </a:rPr>
              <a:t>(1), pp.1-14.</a:t>
            </a:r>
            <a:r>
              <a:rPr lang="en" sz="2400" b="0" i="0" u="none" strike="noStrike" cap="none">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xmlns="" val="tx"/>
                    </a:ext>
                  </a:extLst>
                </a:hlinkClick>
              </a:rPr>
              <a:t>https://journals.sagepub.com/doi/pdf/10.1177/237946151800400102</a:t>
            </a:r>
            <a:endParaRPr sz="2400" b="0" i="0" u="sng"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Buchanan, H., Newton, J.T., Baker, S.R. and Asimakopoulou, K. (2021) ‘Adopting the COM‐B model and TDF framework in oral and dental research: a narrative review’. </a:t>
            </a:r>
            <a:r>
              <a:rPr lang="en" sz="2400" b="0" i="1" u="none" strike="noStrike" cap="none">
                <a:solidFill>
                  <a:schemeClr val="dk1"/>
                </a:solidFill>
                <a:latin typeface="Times New Roman"/>
                <a:ea typeface="Times New Roman"/>
                <a:cs typeface="Times New Roman"/>
                <a:sym typeface="Times New Roman"/>
              </a:rPr>
              <a:t>Community Dentistry and Oral Epidemiology</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49</a:t>
            </a:r>
            <a:r>
              <a:rPr lang="en" sz="2400" b="0" i="0" u="none" strike="noStrike" cap="none">
                <a:solidFill>
                  <a:schemeClr val="dk1"/>
                </a:solidFill>
                <a:latin typeface="Times New Roman"/>
                <a:ea typeface="Times New Roman"/>
                <a:cs typeface="Times New Roman"/>
                <a:sym typeface="Times New Roman"/>
              </a:rPr>
              <a:t>(5), pp.385-393. DOI: 10.1111/cdoe.12677</a:t>
            </a: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Deave, T., Kendal, S., Lingam, R., Day, C., Goodenough, T., Bailey, E., Ginja, S., Nightingale, S. and Coad, J. (2019) ‘A study to evaluate the effectiveness of Best Beginnings’ Baby Buddy phone app in England: a protocol paper’. </a:t>
            </a:r>
            <a:r>
              <a:rPr lang="en" sz="2400" b="0" i="1" u="none" strike="noStrike" cap="none">
                <a:solidFill>
                  <a:schemeClr val="dk1"/>
                </a:solidFill>
                <a:latin typeface="Times New Roman"/>
                <a:ea typeface="Times New Roman"/>
                <a:cs typeface="Times New Roman"/>
                <a:sym typeface="Times New Roman"/>
              </a:rPr>
              <a:t>Primary health care research &amp; development</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20</a:t>
            </a:r>
            <a:r>
              <a:rPr lang="en" sz="2400" b="0" i="0" u="none" strike="noStrike" cap="none">
                <a:solidFill>
                  <a:schemeClr val="dk1"/>
                </a:solidFill>
                <a:latin typeface="Times New Roman"/>
                <a:ea typeface="Times New Roman"/>
                <a:cs typeface="Times New Roman"/>
                <a:sym typeface="Times New Roman"/>
              </a:rPr>
              <a:t>, p.e19.</a:t>
            </a:r>
            <a:r>
              <a:rPr lang="en" sz="2400" b="0" i="0" u="none" strike="noStrike" cap="none">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5">
                  <a:extLst>
                    <a:ext uri="{A12FA001-AC4F-418D-AE19-62706E023703}">
                      <ahyp:hlinkClr xmlns:ahyp="http://schemas.microsoft.com/office/drawing/2018/hyperlinkcolor" xmlns="" val="tx"/>
                    </a:ext>
                  </a:extLst>
                </a:hlinkClick>
              </a:rPr>
              <a:t>https://www.cambridge.org/core/services/aop-cambridge-core/content/view/03A70C1641E3720179713C0001470EB6/S1463423618000294a.pdf/div-class-title-a-study-to-evaluate-the-effectiveness-of-best-beginnings-baby-buddy-phone-app-in-england-a-protocol-paper-div.pdf</a:t>
            </a:r>
            <a:endParaRPr sz="2400" b="0" i="0" u="sng"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Ghoorun, M. and Henderson, P. (2025) ‘Barriers and challenges of people from ethnic minorities and ethnic groups accessing and using UK mental health services: a critical discussion’. </a:t>
            </a:r>
            <a:r>
              <a:rPr lang="en" sz="2400" b="0" i="1" u="none" strike="noStrike" cap="none">
                <a:solidFill>
                  <a:schemeClr val="dk1"/>
                </a:solidFill>
                <a:latin typeface="Times New Roman"/>
                <a:ea typeface="Times New Roman"/>
                <a:cs typeface="Times New Roman"/>
                <a:sym typeface="Times New Roman"/>
              </a:rPr>
              <a:t>MENTAL HEALTH</a:t>
            </a:r>
            <a:r>
              <a:rPr lang="en" sz="2400" b="0" i="0" u="none" strike="noStrike" cap="none">
                <a:solidFill>
                  <a:schemeClr val="dk1"/>
                </a:solidFill>
                <a:latin typeface="Times New Roman"/>
                <a:ea typeface="Times New Roman"/>
                <a:cs typeface="Times New Roman"/>
                <a:sym typeface="Times New Roman"/>
              </a:rPr>
              <a:t>.</a:t>
            </a:r>
            <a:r>
              <a:rPr lang="en" sz="2400" b="0" i="0" u="none" strike="noStrike" cap="none">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6">
                  <a:extLst>
                    <a:ext uri="{A12FA001-AC4F-418D-AE19-62706E023703}">
                      <ahyp:hlinkClr xmlns:ahyp="http://schemas.microsoft.com/office/drawing/2018/hyperlinkcolor" xmlns="" val="tx"/>
                    </a:ext>
                  </a:extLst>
                </a:hlinkClick>
              </a:rPr>
              <a:t>https://www.researchgate.net/profile/Paul-Henderson-10/publication/396155106_Barriers_and_challenges_of_people_from_ethnic_minorities_and_ethnic_groups_accessing_and_using_UK_mental_health_services_a_critical_discussion/links/68df9c1cf3032e2b4be65ae2/Barriers-and-challenges-of-people-from-ethnic-minorities-and-ethnic-groups-accessing-and-using-UK-mental-health-services-a-critical-discussion.pdf</a:t>
            </a:r>
            <a:endParaRPr sz="2400" b="0" i="0" u="sng"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Haugan, G. and Eriksson, M. (2021) ‘An Introduction to the Health Promotion Perspective in the Health Care Services’. </a:t>
            </a:r>
            <a:r>
              <a:rPr lang="en" sz="2400" b="0" i="1" u="none" strike="noStrike" cap="none">
                <a:solidFill>
                  <a:schemeClr val="dk1"/>
                </a:solidFill>
                <a:latin typeface="Times New Roman"/>
                <a:ea typeface="Times New Roman"/>
                <a:cs typeface="Times New Roman"/>
                <a:sym typeface="Times New Roman"/>
              </a:rPr>
              <a:t>Health Promotion in Health Care – Vital Theories and Research</a:t>
            </a:r>
            <a:r>
              <a:rPr lang="en" sz="2400" b="0" i="0" u="none" strike="noStrike" cap="none">
                <a:solidFill>
                  <a:schemeClr val="dk1"/>
                </a:solidFill>
                <a:latin typeface="Times New Roman"/>
                <a:ea typeface="Times New Roman"/>
                <a:cs typeface="Times New Roman"/>
                <a:sym typeface="Times New Roman"/>
              </a:rPr>
              <a:t>, pp.3–14.</a:t>
            </a:r>
            <a:r>
              <a:rPr lang="en" sz="2400" b="0" i="0" u="none" strike="noStrike" cap="none">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7">
                  <a:extLst>
                    <a:ext uri="{A12FA001-AC4F-418D-AE19-62706E023703}">
                      <ahyp:hlinkClr xmlns:ahyp="http://schemas.microsoft.com/office/drawing/2018/hyperlinkcolor" xmlns="" val="tx"/>
                    </a:ext>
                  </a:extLst>
                </a:hlinkClick>
              </a:rPr>
              <a:t>https://doi.org/10.1007/978-3-030-63135-2_1</a:t>
            </a:r>
            <a:endParaRPr sz="2400" b="0" i="0" u="sng"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Kynoch, K., Tuckett, A., McArdle, A. and Ramis, M.A. (2022) ‘Challenges and feasibility of co-design methods for improving parent information in maternity care’. </a:t>
            </a:r>
            <a:r>
              <a:rPr lang="en" sz="2400" b="0" i="1" u="none" strike="noStrike" cap="none">
                <a:solidFill>
                  <a:schemeClr val="dk1"/>
                </a:solidFill>
                <a:latin typeface="Times New Roman"/>
                <a:ea typeface="Times New Roman"/>
                <a:cs typeface="Times New Roman"/>
                <a:sym typeface="Times New Roman"/>
              </a:rPr>
              <a:t>International Journal of Environmental Research and Public Health</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19</a:t>
            </a:r>
            <a:r>
              <a:rPr lang="en" sz="2400" b="0" i="0" u="none" strike="noStrike" cap="none">
                <a:solidFill>
                  <a:schemeClr val="dk1"/>
                </a:solidFill>
                <a:latin typeface="Times New Roman"/>
                <a:ea typeface="Times New Roman"/>
                <a:cs typeface="Times New Roman"/>
                <a:sym typeface="Times New Roman"/>
              </a:rPr>
              <a:t>(7), p.3764.</a:t>
            </a:r>
            <a:r>
              <a:rPr lang="en" sz="2400" b="0" i="0" u="none" strike="noStrike" cap="none">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8">
                  <a:extLst>
                    <a:ext uri="{A12FA001-AC4F-418D-AE19-62706E023703}">
                      <ahyp:hlinkClr xmlns:ahyp="http://schemas.microsoft.com/office/drawing/2018/hyperlinkcolor" xmlns="" val="tx"/>
                    </a:ext>
                  </a:extLst>
                </a:hlinkClick>
              </a:rPr>
              <a:t>https://doi.org/10.3390/ijerph19073764</a:t>
            </a:r>
            <a:endParaRPr sz="2400" b="0" i="0" u="sng"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MBRRACE-UK (2021) </a:t>
            </a:r>
            <a:r>
              <a:rPr lang="en" sz="2400" b="0" i="1" u="none" strike="noStrike" cap="none">
                <a:solidFill>
                  <a:schemeClr val="dk1"/>
                </a:solidFill>
                <a:latin typeface="Times New Roman"/>
                <a:ea typeface="Times New Roman"/>
                <a:cs typeface="Times New Roman"/>
                <a:sym typeface="Times New Roman"/>
              </a:rPr>
              <a:t>Maternal mortality 2021-2023 | MBRRACE-UK | NPEU</a:t>
            </a:r>
            <a:r>
              <a:rPr lang="en" sz="2400" b="0" i="0" u="none" strike="noStrike" cap="none">
                <a:solidFill>
                  <a:schemeClr val="dk1"/>
                </a:solidFill>
                <a:latin typeface="Times New Roman"/>
                <a:ea typeface="Times New Roman"/>
                <a:cs typeface="Times New Roman"/>
                <a:sym typeface="Times New Roman"/>
              </a:rPr>
              <a:t>. Available at:</a:t>
            </a:r>
            <a:r>
              <a:rPr lang="en" sz="2400" b="0" i="0" u="none" strike="noStrike" cap="none">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9">
                  <a:extLst>
                    <a:ext uri="{A12FA001-AC4F-418D-AE19-62706E023703}">
                      <ahyp:hlinkClr xmlns:ahyp="http://schemas.microsoft.com/office/drawing/2018/hyperlinkcolor" xmlns="" val="tx"/>
                    </a:ext>
                  </a:extLst>
                </a:hlinkClick>
              </a:rPr>
              <a:t>https://www.npeu.ox.ac.uk/mbrrace-uk/data-brief/maternal-mortality-2021-2023</a:t>
            </a:r>
            <a:r>
              <a:rPr lang="en" sz="2400" b="0" i="0" u="none" strike="noStrike" cap="none">
                <a:solidFill>
                  <a:schemeClr val="dk1"/>
                </a:solidFill>
                <a:latin typeface="Times New Roman"/>
                <a:ea typeface="Times New Roman"/>
                <a:cs typeface="Times New Roman"/>
                <a:sym typeface="Times New Roman"/>
              </a:rPr>
              <a:t> [Accessed on 23 October 2025].</a:t>
            </a: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Mohamed, H., Ismail, A., Sutan, R., Rahman, R.A. and Juval, K. (2025) ‘A scoping review of digital technologies in antenatal care: recent progress and applications of digital technologies’. </a:t>
            </a:r>
            <a:r>
              <a:rPr lang="en" sz="2400" b="0" i="1" u="none" strike="noStrike" cap="none">
                <a:solidFill>
                  <a:schemeClr val="dk1"/>
                </a:solidFill>
                <a:latin typeface="Times New Roman"/>
                <a:ea typeface="Times New Roman"/>
                <a:cs typeface="Times New Roman"/>
                <a:sym typeface="Times New Roman"/>
              </a:rPr>
              <a:t>BMC pregnancy and childbirth</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25</a:t>
            </a:r>
            <a:r>
              <a:rPr lang="en" sz="2400" b="0" i="0" u="none" strike="noStrike" cap="none">
                <a:solidFill>
                  <a:schemeClr val="dk1"/>
                </a:solidFill>
                <a:latin typeface="Times New Roman"/>
                <a:ea typeface="Times New Roman"/>
                <a:cs typeface="Times New Roman"/>
                <a:sym typeface="Times New Roman"/>
              </a:rPr>
              <a:t>(1), p.153.</a:t>
            </a:r>
            <a:r>
              <a:rPr lang="en" sz="2400" b="0" i="0" u="none" strike="noStrike" cap="none">
                <a:solidFill>
                  <a:schemeClr val="dk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10">
                  <a:extLst>
                    <a:ext uri="{A12FA001-AC4F-418D-AE19-62706E023703}">
                      <ahyp:hlinkClr xmlns:ahyp="http://schemas.microsoft.com/office/drawing/2018/hyperlinkcolor" xmlns="" val="tx"/>
                    </a:ext>
                  </a:extLst>
                </a:hlinkClick>
              </a:rPr>
              <a:t>https://doi.org/10.1186/s12884-025-07209-8</a:t>
            </a:r>
            <a:endParaRPr sz="2400" b="0" i="0" u="sng"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Murphy, K., Berk, J., Muhwava-Mbabala, L., Booley, S., Harbron, J., Ware, L., Norris, S., Zarowsky, C., Lambert, E.V. and Levitt, N.S. (2023) ‘Using the COM-B model and Behaviour Change Wheel to develop a theory and evidence-based intervention for women with gestational diabetes (IINDIAGO)’. </a:t>
            </a:r>
            <a:r>
              <a:rPr lang="en" sz="2400" b="0" i="1" u="none" strike="noStrike" cap="none">
                <a:solidFill>
                  <a:schemeClr val="dk1"/>
                </a:solidFill>
                <a:latin typeface="Times New Roman"/>
                <a:ea typeface="Times New Roman"/>
                <a:cs typeface="Times New Roman"/>
                <a:sym typeface="Times New Roman"/>
              </a:rPr>
              <a:t>BMC Public Health</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23</a:t>
            </a:r>
            <a:r>
              <a:rPr lang="en" sz="2400" b="0" i="0" u="none" strike="noStrike" cap="none">
                <a:solidFill>
                  <a:schemeClr val="dk1"/>
                </a:solidFill>
                <a:latin typeface="Times New Roman"/>
                <a:ea typeface="Times New Roman"/>
                <a:cs typeface="Times New Roman"/>
                <a:sym typeface="Times New Roman"/>
              </a:rPr>
              <a:t>(1), p.894.</a:t>
            </a:r>
            <a:r>
              <a:rPr lang="en" sz="2400" b="0" i="0" u="none" strike="noStrike" cap="none">
                <a:solidFill>
                  <a:schemeClr val="dk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11">
                  <a:extLst>
                    <a:ext uri="{A12FA001-AC4F-418D-AE19-62706E023703}">
                      <ahyp:hlinkClr xmlns:ahyp="http://schemas.microsoft.com/office/drawing/2018/hyperlinkcolor" xmlns="" val="tx"/>
                    </a:ext>
                  </a:extLst>
                </a:hlinkClick>
              </a:rPr>
              <a:t>https://doi.org/10.1186/s12889-023-15586-y</a:t>
            </a:r>
            <a:endParaRPr sz="2400" b="0" i="0" u="sng"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Musgrave, L.M., Baum, A., Perera, N., Homer, C.S. and Gordon, A. (2021) ‘Baby buddy app for breastfeeding and behavior change: retrospective study of the app using the behavior change wheel’. </a:t>
            </a:r>
            <a:r>
              <a:rPr lang="en" sz="2400" b="0" i="1" u="none" strike="noStrike" cap="none">
                <a:solidFill>
                  <a:schemeClr val="dk1"/>
                </a:solidFill>
                <a:latin typeface="Times New Roman"/>
                <a:ea typeface="Times New Roman"/>
                <a:cs typeface="Times New Roman"/>
                <a:sym typeface="Times New Roman"/>
              </a:rPr>
              <a:t>JMIR mHealth and uHealth</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9</a:t>
            </a:r>
            <a:r>
              <a:rPr lang="en" sz="2400" b="0" i="0" u="none" strike="noStrike" cap="none">
                <a:solidFill>
                  <a:schemeClr val="dk1"/>
                </a:solidFill>
                <a:latin typeface="Times New Roman"/>
                <a:ea typeface="Times New Roman"/>
                <a:cs typeface="Times New Roman"/>
                <a:sym typeface="Times New Roman"/>
              </a:rPr>
              <a:t>(4), p.e25668. doi:10.2196/25668</a:t>
            </a: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Rhodes, A., Kheireddine, S. and Smith, A.D. (2020) ‘Experiences, attitudes, and needs of users of a pregnancy and parenting app (Baby Buddy) during the COVID-19 pandemic: mixed methods study’. </a:t>
            </a:r>
            <a:r>
              <a:rPr lang="en" sz="2400" b="0" i="1" u="none" strike="noStrike" cap="none">
                <a:solidFill>
                  <a:schemeClr val="dk1"/>
                </a:solidFill>
                <a:latin typeface="Times New Roman"/>
                <a:ea typeface="Times New Roman"/>
                <a:cs typeface="Times New Roman"/>
                <a:sym typeface="Times New Roman"/>
              </a:rPr>
              <a:t>JMIR mHealth and uHealth</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8</a:t>
            </a:r>
            <a:r>
              <a:rPr lang="en" sz="2400" b="0" i="0" u="none" strike="noStrike" cap="none">
                <a:solidFill>
                  <a:schemeClr val="dk1"/>
                </a:solidFill>
                <a:latin typeface="Times New Roman"/>
                <a:ea typeface="Times New Roman"/>
                <a:cs typeface="Times New Roman"/>
                <a:sym typeface="Times New Roman"/>
              </a:rPr>
              <a:t>(12), p.e23157.</a:t>
            </a:r>
            <a:r>
              <a:rPr lang="en" sz="2400" b="0" i="0" u="none" strike="noStrike" cap="none">
                <a:solidFill>
                  <a:schemeClr val="dk1"/>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12">
                  <a:extLst>
                    <a:ext uri="{A12FA001-AC4F-418D-AE19-62706E023703}">
                      <ahyp:hlinkClr xmlns:ahyp="http://schemas.microsoft.com/office/drawing/2018/hyperlinkcolor" xmlns="" val="tx"/>
                    </a:ext>
                  </a:extLst>
                </a:hlinkClick>
              </a:rPr>
              <a:t>https://mhealth.jmir.org/2020/12/e23157/</a:t>
            </a:r>
            <a:endParaRPr sz="2400" b="0" i="0" u="sng"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Solomou, T., Mappouras, S., Kyriacou, E., Constantinou, I., Antoniou, Z., Canciu, I.C., Neophytou, M., Lantos, Z., Schizas, C.N. and Pattichis, C.S. (2025) ‘Bridging language barriers in healthcare: a patient-centric mobile app for multilingual health record access and sharing’. </a:t>
            </a:r>
            <a:r>
              <a:rPr lang="en" sz="2400" b="0" i="1" u="none" strike="noStrike" cap="none">
                <a:solidFill>
                  <a:schemeClr val="dk1"/>
                </a:solidFill>
                <a:latin typeface="Times New Roman"/>
                <a:ea typeface="Times New Roman"/>
                <a:cs typeface="Times New Roman"/>
                <a:sym typeface="Times New Roman"/>
              </a:rPr>
              <a:t>Frontiers in Digital Health</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7</a:t>
            </a:r>
            <a:r>
              <a:rPr lang="en" sz="2400" b="0" i="0" u="none" strike="noStrike" cap="none">
                <a:solidFill>
                  <a:schemeClr val="dk1"/>
                </a:solidFill>
                <a:latin typeface="Times New Roman"/>
                <a:ea typeface="Times New Roman"/>
                <a:cs typeface="Times New Roman"/>
                <a:sym typeface="Times New Roman"/>
              </a:rPr>
              <a:t>, p.1542485. </a:t>
            </a:r>
            <a:r>
              <a:rPr lang="en" sz="2400" b="0" i="0" u="none" strike="noStrike" cap="none">
                <a:solidFill>
                  <a:schemeClr val="dk1"/>
                </a:solidFill>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13">
                  <a:extLst>
                    <a:ext uri="{A12FA001-AC4F-418D-AE19-62706E023703}">
                      <ahyp:hlinkClr xmlns:ahyp="http://schemas.microsoft.com/office/drawing/2018/hyperlinkcolor" xmlns="" val="tx"/>
                    </a:ext>
                  </a:extLst>
                </a:hlinkClick>
              </a:rPr>
              <a:t>https://pmc.ncbi.nlm.nih.gov/articles/PMC11876183/</a:t>
            </a:r>
            <a:endParaRPr sz="2400" b="0" i="0" u="sng"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1200"/>
              </a:spcAft>
              <a:buClr>
                <a:schemeClr val="dk1"/>
              </a:buClr>
              <a:buSzPts val="1100"/>
              <a:buFont typeface="Arial"/>
              <a:buNone/>
            </a:pPr>
            <a:r>
              <a:rPr lang="en" sz="2400" b="0" i="0" u="none" strike="noStrike" cap="none">
                <a:solidFill>
                  <a:schemeClr val="dk1"/>
                </a:solidFill>
                <a:latin typeface="Times New Roman"/>
                <a:ea typeface="Times New Roman"/>
                <a:cs typeface="Times New Roman"/>
                <a:sym typeface="Times New Roman"/>
              </a:rPr>
              <a:t>Zhang, J., Gallifant, J., Pierce, R.L., Fordham, A., Teo, J., Celi, L. and Ashrafian, H. (2023) ‘Quantifying digital health inequality across a national healthcare system’. </a:t>
            </a:r>
            <a:r>
              <a:rPr lang="en" sz="2400" b="0" i="1" u="none" strike="noStrike" cap="none">
                <a:solidFill>
                  <a:schemeClr val="dk1"/>
                </a:solidFill>
                <a:latin typeface="Times New Roman"/>
                <a:ea typeface="Times New Roman"/>
                <a:cs typeface="Times New Roman"/>
                <a:sym typeface="Times New Roman"/>
              </a:rPr>
              <a:t>BMJ health &amp; care informatics</a:t>
            </a:r>
            <a:r>
              <a:rPr lang="en" sz="2400" b="0" i="0" u="none" strike="noStrike" cap="none">
                <a:solidFill>
                  <a:schemeClr val="dk1"/>
                </a:solidFill>
                <a:latin typeface="Times New Roman"/>
                <a:ea typeface="Times New Roman"/>
                <a:cs typeface="Times New Roman"/>
                <a:sym typeface="Times New Roman"/>
              </a:rPr>
              <a:t>, </a:t>
            </a:r>
            <a:r>
              <a:rPr lang="en" sz="2400" b="0" i="1" u="none" strike="noStrike" cap="none">
                <a:solidFill>
                  <a:schemeClr val="dk1"/>
                </a:solidFill>
                <a:latin typeface="Times New Roman"/>
                <a:ea typeface="Times New Roman"/>
                <a:cs typeface="Times New Roman"/>
                <a:sym typeface="Times New Roman"/>
              </a:rPr>
              <a:t>30</a:t>
            </a:r>
            <a:r>
              <a:rPr lang="en" sz="2400" b="0" i="0" u="none" strike="noStrike" cap="none">
                <a:solidFill>
                  <a:schemeClr val="dk1"/>
                </a:solidFill>
                <a:latin typeface="Times New Roman"/>
                <a:ea typeface="Times New Roman"/>
                <a:cs typeface="Times New Roman"/>
                <a:sym typeface="Times New Roman"/>
              </a:rPr>
              <a:t>(1), p.e100809.</a:t>
            </a:r>
            <a:r>
              <a:rPr lang="en" sz="2400" b="0" i="0" u="none" strike="noStrike" cap="none">
                <a:solidFill>
                  <a:schemeClr val="dk1"/>
                </a:solidFill>
                <a:uFill>
                  <a:noFill/>
                </a:uFill>
                <a:latin typeface="Times New Roman"/>
                <a:ea typeface="Times New Roman"/>
                <a:cs typeface="Times New Roman"/>
                <a:sym typeface="Times New Roman"/>
                <a:hlinkClick r:id="rId14">
                  <a:extLst>
                    <a:ext uri="{A12FA001-AC4F-418D-AE19-62706E023703}">
                      <ahyp:hlinkClr xmlns:ahyp="http://schemas.microsoft.com/office/drawing/2018/hyperlinkcolor" xmlns="" val="tx"/>
                    </a:ext>
                  </a:extLst>
                </a:hlinkClick>
              </a:rPr>
              <a:t> </a:t>
            </a:r>
            <a:r>
              <a:rPr lang="en" sz="2400" b="0" i="0" u="sng" strike="noStrike" cap="none">
                <a:solidFill>
                  <a:schemeClr val="dk1"/>
                </a:solidFill>
                <a:latin typeface="Times New Roman"/>
                <a:ea typeface="Times New Roman"/>
                <a:cs typeface="Times New Roman"/>
                <a:sym typeface="Times New Roman"/>
                <a:hlinkClick r:id="rId14">
                  <a:extLst>
                    <a:ext uri="{A12FA001-AC4F-418D-AE19-62706E023703}">
                      <ahyp:hlinkClr xmlns:ahyp="http://schemas.microsoft.com/office/drawing/2018/hyperlinkcolor" xmlns="" val="tx"/>
                    </a:ext>
                  </a:extLst>
                </a:hlinkClick>
              </a:rPr>
              <a:t>http://dx.doi.org/10.1136/bmjhci-2023-100809</a:t>
            </a:r>
            <a:endParaRPr sz="41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Custom 2">
      <a:dk1>
        <a:sysClr val="windowText" lastClr="000000"/>
      </a:dk1>
      <a:lt1>
        <a:sysClr val="window" lastClr="FFFFFF"/>
      </a:lt1>
      <a:dk2>
        <a:srgbClr val="666666"/>
      </a:dk2>
      <a:lt2>
        <a:srgbClr val="D2D2D2"/>
      </a:lt2>
      <a:accent1>
        <a:srgbClr val="FFC6D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4</TotalTime>
  <Words>2078</Words>
  <Application>Microsoft Office PowerPoint</Application>
  <PresentationFormat>Custom</PresentationFormat>
  <Paragraphs>46</Paragraphs>
  <Slides>3</Slides>
  <Notes>3</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Verve</vt:lpstr>
      <vt:lpstr>Slide 1</vt:lpstr>
      <vt:lpstr>Slide 2</vt:lpstr>
      <vt:lpstr>Slide 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ASRITHASISH</cp:lastModifiedBy>
  <cp:revision>2</cp:revision>
  <dcterms:modified xsi:type="dcterms:W3CDTF">2025-10-31T09:26:32Z</dcterms:modified>
</cp:coreProperties>
</file>