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70" r:id="rId4"/>
    <p:sldId id="258" r:id="rId5"/>
    <p:sldId id="259" r:id="rId6"/>
    <p:sldId id="260" r:id="rId7"/>
    <p:sldId id="269" r:id="rId8"/>
    <p:sldId id="261" r:id="rId9"/>
    <p:sldId id="262" r:id="rId10"/>
    <p:sldId id="263" r:id="rId11"/>
    <p:sldId id="264" r:id="rId12"/>
    <p:sldId id="265" r:id="rId13"/>
    <p:sldId id="266" r:id="rId14"/>
    <p:sldId id="267" r:id="rId15"/>
    <p:sldId id="268" r:id="rId16"/>
  </p:sldIdLst>
  <p:sldSz cx="12192000" cy="6858000"/>
  <p:notesSz cx="6858000" cy="9144000"/>
  <p:embeddedFontLst>
    <p:embeddedFont>
      <p:font typeface="Century Gothic" panose="020B0502020202020204" pitchFamily="34" charset="0"/>
      <p:regular r:id="rId18"/>
      <p:bold r:id="rId19"/>
      <p:italic r:id="rId20"/>
      <p:boldItalic r:id="rId21"/>
    </p:embeddedFont>
    <p:embeddedFont>
      <p:font typeface="Quattrocento Sans" panose="020B0502050000020003" pitchFamily="3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juS93wapx8L6zzTzl8O1XkHhW4Q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239"/>
  </p:normalViewPr>
  <p:slideViewPr>
    <p:cSldViewPr snapToGrid="0">
      <p:cViewPr varScale="1">
        <p:scale>
          <a:sx n="119" d="100"/>
          <a:sy n="119" d="100"/>
        </p:scale>
        <p:origin x="3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dirty="0">
                <a:solidFill>
                  <a:srgbClr val="000000"/>
                </a:solidFill>
                <a:latin typeface="Times New Roman"/>
                <a:ea typeface="Times New Roman"/>
                <a:cs typeface="Times New Roman"/>
                <a:sym typeface="Times New Roman"/>
              </a:rPr>
              <a:t>According to the business concept 1-Hairology by </a:t>
            </a:r>
            <a:r>
              <a:rPr lang="en-US" sz="1800" dirty="0" err="1">
                <a:solidFill>
                  <a:srgbClr val="000000"/>
                </a:solidFill>
                <a:latin typeface="Times New Roman"/>
                <a:ea typeface="Times New Roman"/>
                <a:cs typeface="Times New Roman"/>
                <a:sym typeface="Times New Roman"/>
              </a:rPr>
              <a:t>Rozeta</a:t>
            </a:r>
            <a:r>
              <a:rPr lang="en-US" sz="1800" dirty="0">
                <a:solidFill>
                  <a:srgbClr val="000000"/>
                </a:solidFill>
                <a:latin typeface="Times New Roman"/>
                <a:ea typeface="Times New Roman"/>
                <a:cs typeface="Times New Roman"/>
                <a:sym typeface="Times New Roman"/>
              </a:rPr>
              <a:t>, the idea was born from helping to provide a bespoke salon experience for mothers, children, and anyone with mental health issues. The business creates a space for comfort and accessibility to fill unmet needs in the beauty industry. The purpose behind the brand is to delivering innovative services and marketing such that it becomes a brand for all visitors to having a unique experience.</a:t>
            </a:r>
            <a:endParaRPr dirty="0"/>
          </a:p>
        </p:txBody>
      </p:sp>
      <p:sp>
        <p:nvSpPr>
          <p:cNvPr id="162" name="Google Shape;16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dirty="0" err="1">
                <a:solidFill>
                  <a:srgbClr val="000000"/>
                </a:solidFill>
                <a:latin typeface="Times New Roman"/>
                <a:ea typeface="Times New Roman"/>
                <a:cs typeface="Times New Roman"/>
                <a:sym typeface="Times New Roman"/>
              </a:rPr>
              <a:t>Rozeta</a:t>
            </a:r>
            <a:r>
              <a:rPr lang="en-US" sz="1800" dirty="0">
                <a:solidFill>
                  <a:srgbClr val="000000"/>
                </a:solidFill>
                <a:latin typeface="Times New Roman"/>
                <a:ea typeface="Times New Roman"/>
                <a:cs typeface="Times New Roman"/>
                <a:sym typeface="Times New Roman"/>
              </a:rPr>
              <a:t> provides 1-Hairology offering personalized hair care services for mothers, children and those who has sensitivities to mental health. Online bookings are available and where the salon has a children's play area to give mothers an excuse to enjoy their treatments without fear. The business aims beyond conventional hair care with a calming, low-stimulation environment that extends to an inclusive environment which is priority based on mental wellness, relaxation, and customer comfort.</a:t>
            </a:r>
            <a:endParaRPr dirty="0"/>
          </a:p>
        </p:txBody>
      </p:sp>
      <p:sp>
        <p:nvSpPr>
          <p:cNvPr id="170" name="Google Shape;17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7" name="Google Shape;17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Hairology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Rozeta’s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mission is to bring an inclusive, nurturing salon environment where clients can come and get self-cared without compromising. The business targets to serve the underserved population which mainly includes,  mothers and people with mental health needs. Our first objective is to establish a loyal client base. The second objective is to increase profitability in the first year as this will allow us to improve our services and expand further. Finally, the third objective is to include more beauty services. The uniqueness of the situation is in the service which is specialized to families and mental health. This is what out USP is</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rtl="0">
              <a:lnSpc>
                <a:spcPct val="150000"/>
              </a:lnSpc>
              <a:spcBef>
                <a:spcPts val="0"/>
              </a:spcBef>
              <a:spcAft>
                <a:spcPts val="0"/>
              </a:spcAft>
              <a:buNone/>
            </a:pPr>
            <a:endParaRPr dirty="0"/>
          </a:p>
        </p:txBody>
      </p:sp>
      <p:sp>
        <p:nvSpPr>
          <p:cNvPr id="178" name="Google Shape;17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Choosing the sole trader model will give me a level of flexibility and will give me the ability to personally manage day-to-day operations and ensure things are done properly. Moreover, this model allows me to remain extremely free to make decisions around business direction and direction of the business. However, while it comes with challenges such as financial risk, long hours, and sole responsibility for decisions. Staying organized and focused will help mitigate these risks and ensure the business operates smoothly and successfully. </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57106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salon is going to be placed in the central city street, where there is high foot traffic and accessibility to make the exit as easy as possible for the client, as this is how the business will most likely succeed.</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rtl="0">
              <a:lnSpc>
                <a:spcPct val="150000"/>
              </a:lnSpc>
              <a:spcBef>
                <a:spcPts val="0"/>
              </a:spcBef>
              <a:spcAft>
                <a:spcPts val="0"/>
              </a:spcAft>
              <a:buNone/>
            </a:pPr>
            <a:endParaRPr dirty="0"/>
          </a:p>
        </p:txBody>
      </p:sp>
      <p:sp>
        <p:nvSpPr>
          <p:cNvPr id="185" name="Google Shape;1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a:buFont typeface="Arial" panose="020B0604020202020204" pitchFamily="34" charset="0"/>
              <a:buChar char="•"/>
            </a:pPr>
            <a:r>
              <a:rPr lang="en-GB" dirty="0"/>
              <a:t>Let me introduce the team structure at </a:t>
            </a:r>
            <a:r>
              <a:rPr lang="en-GB" dirty="0" err="1"/>
              <a:t>Hairology</a:t>
            </a:r>
            <a:r>
              <a:rPr lang="en-GB" dirty="0"/>
              <a:t> by </a:t>
            </a:r>
            <a:r>
              <a:rPr lang="en-GB" dirty="0" err="1"/>
              <a:t>Rozeta</a:t>
            </a:r>
            <a:r>
              <a:rPr lang="en-GB" dirty="0"/>
              <a:t>. The salon will operate with a well-organized and diverse team, ensuring smooth day-to-day operations and exceptional service. To start, there will be </a:t>
            </a:r>
            <a:r>
              <a:rPr lang="en-GB" b="1" dirty="0"/>
              <a:t>three hairstylists</a:t>
            </a:r>
            <a:r>
              <a:rPr lang="en-GB" dirty="0"/>
              <a:t>, including myself, </a:t>
            </a:r>
            <a:r>
              <a:rPr lang="en-GB" dirty="0" err="1"/>
              <a:t>Rozeta</a:t>
            </a:r>
            <a:r>
              <a:rPr lang="en-GB" dirty="0"/>
              <a:t>.</a:t>
            </a:r>
          </a:p>
          <a:p>
            <a:pPr>
              <a:buFont typeface="Arial" panose="020B0604020202020204" pitchFamily="34" charset="0"/>
              <a:buChar char="•"/>
            </a:pPr>
            <a:r>
              <a:rPr lang="en-GB" dirty="0"/>
              <a:t>As we grow and demand increases, we will expand to a team of </a:t>
            </a:r>
            <a:r>
              <a:rPr lang="en-GB" b="1" dirty="0"/>
              <a:t>five hairstylists</a:t>
            </a:r>
            <a:r>
              <a:rPr lang="en-GB" dirty="0"/>
              <a:t>.</a:t>
            </a:r>
          </a:p>
          <a:p>
            <a:pPr>
              <a:buFont typeface="Arial" panose="020B0604020202020204" pitchFamily="34" charset="0"/>
              <a:buChar char="•"/>
            </a:pPr>
            <a:r>
              <a:rPr lang="en-GB" dirty="0"/>
              <a:t>In addition to hairstylists, we’ll have </a:t>
            </a:r>
            <a:r>
              <a:rPr lang="en-GB" b="1" dirty="0"/>
              <a:t>two child support workers</a:t>
            </a:r>
            <a:r>
              <a:rPr lang="en-GB" dirty="0"/>
              <a:t> to manage our childcare area, ensuring parents can relax while we take care of their little ones.</a:t>
            </a:r>
          </a:p>
          <a:p>
            <a:pPr>
              <a:buFont typeface="Arial" panose="020B0604020202020204" pitchFamily="34" charset="0"/>
              <a:buChar char="•"/>
            </a:pPr>
            <a:r>
              <a:rPr lang="en-GB" dirty="0"/>
              <a:t>A </a:t>
            </a:r>
            <a:r>
              <a:rPr lang="en-GB" b="1" dirty="0"/>
              <a:t>receptionist</a:t>
            </a:r>
            <a:r>
              <a:rPr lang="en-GB" dirty="0"/>
              <a:t> will handle bookings, inquiries, and overall administrative support.</a:t>
            </a:r>
          </a:p>
          <a:p>
            <a:pPr>
              <a:buFont typeface="Arial" panose="020B0604020202020204" pitchFamily="34" charset="0"/>
              <a:buChar char="•"/>
            </a:pPr>
            <a:r>
              <a:rPr lang="en-GB" dirty="0"/>
              <a:t>All </a:t>
            </a:r>
            <a:r>
              <a:rPr lang="en-GB" b="1" dirty="0"/>
              <a:t>hairstylists</a:t>
            </a:r>
            <a:r>
              <a:rPr lang="en-GB" dirty="0"/>
              <a:t> will have a </a:t>
            </a:r>
            <a:r>
              <a:rPr lang="en-GB" b="1" dirty="0"/>
              <a:t>Level 3 Beauty and Hair certificate</a:t>
            </a:r>
            <a:r>
              <a:rPr lang="en-GB" dirty="0"/>
              <a:t> and prior experience working with sensitive clients, ensuring we meet diverse customer </a:t>
            </a:r>
            <a:r>
              <a:rPr lang="en-GB" dirty="0" err="1"/>
              <a:t>needs.</a:t>
            </a:r>
            <a:r>
              <a:rPr lang="en-GB" b="1" dirty="0" err="1"/>
              <a:t>Child</a:t>
            </a:r>
            <a:r>
              <a:rPr lang="en-GB" b="1" dirty="0"/>
              <a:t> carers</a:t>
            </a:r>
            <a:r>
              <a:rPr lang="en-GB" dirty="0"/>
              <a:t> will complete the </a:t>
            </a:r>
            <a:r>
              <a:rPr lang="en-GB" b="1" dirty="0"/>
              <a:t>CYPOP5 course</a:t>
            </a:r>
            <a:r>
              <a:rPr lang="en-GB" dirty="0"/>
              <a:t>, meeting the necessary qualifications and adhering to </a:t>
            </a:r>
            <a:r>
              <a:rPr lang="en-GB" b="1" dirty="0"/>
              <a:t>Care Inspectorate Wales</a:t>
            </a:r>
            <a:r>
              <a:rPr lang="en-GB" dirty="0"/>
              <a:t> standards.</a:t>
            </a:r>
          </a:p>
          <a:p>
            <a:pPr>
              <a:buFont typeface="Arial" panose="020B0604020202020204" pitchFamily="34" charset="0"/>
              <a:buChar char="•"/>
            </a:pPr>
            <a:endParaRPr lang="en-GB" dirty="0"/>
          </a:p>
          <a:p>
            <a:pPr marL="0" marR="0" lvl="0" indent="0" algn="just" rtl="0">
              <a:lnSpc>
                <a:spcPct val="150000"/>
              </a:lnSpc>
              <a:spcBef>
                <a:spcPts val="0"/>
              </a:spcBef>
              <a:spcAft>
                <a:spcPts val="0"/>
              </a:spcAft>
              <a:buNone/>
            </a:pPr>
            <a:endParaRPr dirty="0"/>
          </a:p>
        </p:txBody>
      </p:sp>
      <p:sp>
        <p:nvSpPr>
          <p:cNvPr id="192" name="Google Shape;19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the financial overview for 1-Hairology by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Rozeta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initial startup costs are estimated at £45,000 to be funded by, personal savings; a small business loan; and perhaps investment from family. We expect this revenue to steadily grow from £8,000 in Month 1 up to £14,000 in Month 12. Profitability is estimated within 6 to 12 months and within one year.</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rtl="0">
              <a:lnSpc>
                <a:spcPct val="150000"/>
              </a:lnSpc>
              <a:spcBef>
                <a:spcPts val="0"/>
              </a:spcBef>
              <a:spcAft>
                <a:spcPts val="0"/>
              </a:spcAft>
              <a:buNone/>
            </a:pPr>
            <a:endParaRPr dirty="0"/>
          </a:p>
        </p:txBody>
      </p:sp>
      <p:sp>
        <p:nvSpPr>
          <p:cNvPr id="200" name="Google Shape;20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7" name="Google Shape;20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a:solidFill>
                  <a:srgbClr val="000000"/>
                </a:solidFill>
                <a:latin typeface="Times New Roman"/>
                <a:ea typeface="Times New Roman"/>
                <a:cs typeface="Times New Roman"/>
                <a:sym typeface="Times New Roman"/>
              </a:rPr>
              <a:t>Rozeta has a combined online and offline marketing strategy for 1-Hairology. Facebook, Instagram and TikTok will be used to connect to potential clients and display those services and special offers. Distributing flyers and business cards will be offline marketing, while local partnerships will be a part of offline marketing. The focus of branding will be on the unique offering of the business in terms of the service for the family and the mental health awareness.</a:t>
            </a:r>
            <a:endParaRPr/>
          </a:p>
        </p:txBody>
      </p:sp>
      <p:sp>
        <p:nvSpPr>
          <p:cNvPr id="208" name="Google Shape;20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5" name="Google Shape;21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r>
              <a:rPr lang="en-US" sz="1800" dirty="0">
                <a:solidFill>
                  <a:srgbClr val="000000"/>
                </a:solidFill>
                <a:latin typeface="Times New Roman"/>
                <a:ea typeface="Times New Roman"/>
                <a:cs typeface="Times New Roman"/>
                <a:sym typeface="Times New Roman"/>
              </a:rPr>
              <a:t>Since 1-Hairology by </a:t>
            </a:r>
            <a:r>
              <a:rPr lang="en-US" sz="1800" dirty="0" err="1">
                <a:solidFill>
                  <a:srgbClr val="000000"/>
                </a:solidFill>
                <a:latin typeface="Times New Roman"/>
                <a:ea typeface="Times New Roman"/>
                <a:cs typeface="Times New Roman"/>
                <a:sym typeface="Times New Roman"/>
              </a:rPr>
              <a:t>Rozeta’s</a:t>
            </a:r>
            <a:r>
              <a:rPr lang="en-US" sz="1800" dirty="0">
                <a:solidFill>
                  <a:srgbClr val="000000"/>
                </a:solidFill>
                <a:latin typeface="Times New Roman"/>
                <a:ea typeface="Times New Roman"/>
                <a:cs typeface="Times New Roman"/>
                <a:sym typeface="Times New Roman"/>
              </a:rPr>
              <a:t> strengths lie in the services that they provide to families and mental health this is what stands out within the SWOT analysis of 1-Hairology by </a:t>
            </a:r>
            <a:r>
              <a:rPr lang="en-US" sz="1800" dirty="0" err="1">
                <a:solidFill>
                  <a:srgbClr val="000000"/>
                </a:solidFill>
                <a:latin typeface="Times New Roman"/>
                <a:ea typeface="Times New Roman"/>
                <a:cs typeface="Times New Roman"/>
                <a:sym typeface="Times New Roman"/>
              </a:rPr>
              <a:t>Rozeta</a:t>
            </a:r>
            <a:r>
              <a:rPr lang="en-US" sz="1800" dirty="0">
                <a:solidFill>
                  <a:srgbClr val="000000"/>
                </a:solidFill>
                <a:latin typeface="Times New Roman"/>
                <a:ea typeface="Times New Roman"/>
                <a:cs typeface="Times New Roman"/>
                <a:sym typeface="Times New Roman"/>
              </a:rPr>
              <a:t>. The growth trajectory is clear which mitigates the initial financial challenges. A growing market for specialized services creates opportunity, while threat of competition and economic factors adversely impact success.</a:t>
            </a:r>
            <a:endParaRPr dirty="0"/>
          </a:p>
        </p:txBody>
      </p:sp>
      <p:sp>
        <p:nvSpPr>
          <p:cNvPr id="216" name="Google Shape;21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Rozeta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has a combined online and offline marketing strategy for 1-Hairology. Facebook, Instagram and TikTok will be used to connect to potential clients and display those services and special offers. Distributing flyers and business cards will be offline marketing, while local partnerships will be a part of online marketing.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Hairology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by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Rozeta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will partner up with other beauty providers to offer giveaways. Giveaways are an effective way to draw traffic to your social media platforms and get people to engage with you. The giveaway post you see in this slide has been made with a nail technician who already has a loyal client base and should potentially help us get some exposure. The focus of branding will be on the unique offering of the business in terms of the family-orientated service and mental health awareness.</a:t>
            </a:r>
            <a:endPar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rtl="0">
              <a:lnSpc>
                <a:spcPct val="150000"/>
              </a:lnSpc>
              <a:spcBef>
                <a:spcPts val="0"/>
              </a:spcBef>
              <a:spcAft>
                <a:spcPts val="0"/>
              </a:spcAft>
              <a:buNone/>
            </a:pPr>
            <a:endParaRPr dirty="0"/>
          </a:p>
        </p:txBody>
      </p:sp>
      <p:sp>
        <p:nvSpPr>
          <p:cNvPr id="224" name="Google Shape;224;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50000"/>
              </a:lnSpc>
              <a:spcBef>
                <a:spcPts val="0"/>
              </a:spcBef>
              <a:spcAft>
                <a:spcPts val="0"/>
              </a:spcAft>
              <a:buNone/>
            </a:pPr>
            <a:endParaRPr sz="1800">
              <a:latin typeface="Calibri"/>
              <a:ea typeface="Calibri"/>
              <a:cs typeface="Calibri"/>
              <a:sym typeface="Calibri"/>
            </a:endParaRPr>
          </a:p>
        </p:txBody>
      </p:sp>
      <p:sp>
        <p:nvSpPr>
          <p:cNvPr id="232" name="Google Shape;23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8" name="Google Shape;23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6"/>
        <p:cNvGrpSpPr/>
        <p:nvPr/>
      </p:nvGrpSpPr>
      <p:grpSpPr>
        <a:xfrm>
          <a:off x="0" y="0"/>
          <a:ext cx="0" cy="0"/>
          <a:chOff x="0" y="0"/>
          <a:chExt cx="0" cy="0"/>
        </a:xfrm>
      </p:grpSpPr>
      <p:sp>
        <p:nvSpPr>
          <p:cNvPr id="17" name="Google Shape;17;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 name="Google Shape;18;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9" name="Google Shape;19;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pic>
        <p:nvPicPr>
          <p:cNvPr id="23" name="Google Shape;23;p1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24" name="Google Shape;24;p16"/>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6"/>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26" name="Google Shape;26;p16"/>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6"/>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6"/>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9"/>
        <p:cNvGrpSpPr/>
        <p:nvPr/>
      </p:nvGrpSpPr>
      <p:grpSpPr>
        <a:xfrm>
          <a:off x="0" y="0"/>
          <a:ext cx="0" cy="0"/>
          <a:chOff x="0" y="0"/>
          <a:chExt cx="0" cy="0"/>
        </a:xfrm>
      </p:grpSpPr>
      <p:sp>
        <p:nvSpPr>
          <p:cNvPr id="30" name="Google Shape;30;p17"/>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7"/>
          <p:cNvSpPr>
            <a:spLocks noGrp="1"/>
          </p:cNvSpPr>
          <p:nvPr>
            <p:ph type="pic" idx="2"/>
          </p:nvPr>
        </p:nvSpPr>
        <p:spPr>
          <a:xfrm>
            <a:off x="7861238" y="751241"/>
            <a:ext cx="3644962" cy="5467443"/>
          </a:xfrm>
          <a:prstGeom prst="rect">
            <a:avLst/>
          </a:prstGeom>
          <a:noFill/>
          <a:ln>
            <a:noFill/>
          </a:ln>
        </p:spPr>
      </p:sp>
      <p:sp>
        <p:nvSpPr>
          <p:cNvPr id="32" name="Google Shape;32;p17"/>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33" name="Google Shape;33;p1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36"/>
        <p:cNvGrpSpPr/>
        <p:nvPr/>
      </p:nvGrpSpPr>
      <p:grpSpPr>
        <a:xfrm>
          <a:off x="0" y="0"/>
          <a:ext cx="0" cy="0"/>
          <a:chOff x="0" y="0"/>
          <a:chExt cx="0" cy="0"/>
        </a:xfrm>
      </p:grpSpPr>
      <p:pic>
        <p:nvPicPr>
          <p:cNvPr id="37" name="Google Shape;37;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8" name="Google Shape;38;p1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40" name="Google Shape;40;p1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47"/>
        <p:cNvGrpSpPr/>
        <p:nvPr/>
      </p:nvGrpSpPr>
      <p:grpSpPr>
        <a:xfrm>
          <a:off x="0" y="0"/>
          <a:ext cx="0" cy="0"/>
          <a:chOff x="0" y="0"/>
          <a:chExt cx="0" cy="0"/>
        </a:xfrm>
      </p:grpSpPr>
      <p:pic>
        <p:nvPicPr>
          <p:cNvPr id="48" name="Google Shape;48;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9" name="Google Shape;49;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51" name="Google Shape;51;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8" name="Google Shape;58;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4" name="Google Shape;64;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5" name="Google Shape;65;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66" name="Google Shape;66;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67" name="Google Shape;67;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0"/>
        <p:cNvGrpSpPr/>
        <p:nvPr/>
      </p:nvGrpSpPr>
      <p:grpSpPr>
        <a:xfrm>
          <a:off x="0" y="0"/>
          <a:ext cx="0" cy="0"/>
          <a:chOff x="0" y="0"/>
          <a:chExt cx="0" cy="0"/>
        </a:xfrm>
      </p:grpSpPr>
      <p:sp>
        <p:nvSpPr>
          <p:cNvPr id="71" name="Google Shape;71;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5"/>
        <p:cNvGrpSpPr/>
        <p:nvPr/>
      </p:nvGrpSpPr>
      <p:grpSpPr>
        <a:xfrm>
          <a:off x="0" y="0"/>
          <a:ext cx="0" cy="0"/>
          <a:chOff x="0" y="0"/>
          <a:chExt cx="0" cy="0"/>
        </a:xfrm>
      </p:grpSpPr>
      <p:sp>
        <p:nvSpPr>
          <p:cNvPr id="76" name="Google Shape;76;p24"/>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4"/>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8" name="Google Shape;78;p24"/>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9" name="Google Shape;79;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2"/>
        <p:cNvGrpSpPr/>
        <p:nvPr/>
      </p:nvGrpSpPr>
      <p:grpSpPr>
        <a:xfrm>
          <a:off x="0" y="0"/>
          <a:ext cx="0" cy="0"/>
          <a:chOff x="0" y="0"/>
          <a:chExt cx="0" cy="0"/>
        </a:xfrm>
      </p:grpSpPr>
      <p:sp>
        <p:nvSpPr>
          <p:cNvPr id="83" name="Google Shape;83;p25"/>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25"/>
          <p:cNvSpPr>
            <a:spLocks noGrp="1"/>
          </p:cNvSpPr>
          <p:nvPr>
            <p:ph type="pic" idx="2"/>
          </p:nvPr>
        </p:nvSpPr>
        <p:spPr>
          <a:xfrm>
            <a:off x="681727" y="941439"/>
            <a:ext cx="10821840" cy="3478161"/>
          </a:xfrm>
          <a:prstGeom prst="rect">
            <a:avLst/>
          </a:prstGeom>
          <a:noFill/>
          <a:ln>
            <a:noFill/>
          </a:ln>
        </p:spPr>
      </p:sp>
      <p:sp>
        <p:nvSpPr>
          <p:cNvPr id="85" name="Google Shape;85;p25"/>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6" name="Google Shape;86;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89"/>
        <p:cNvGrpSpPr/>
        <p:nvPr/>
      </p:nvGrpSpPr>
      <p:grpSpPr>
        <a:xfrm>
          <a:off x="0" y="0"/>
          <a:ext cx="0" cy="0"/>
          <a:chOff x="0" y="0"/>
          <a:chExt cx="0" cy="0"/>
        </a:xfrm>
      </p:grpSpPr>
      <p:pic>
        <p:nvPicPr>
          <p:cNvPr id="90" name="Google Shape;90;p2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1" name="Google Shape;91;p26"/>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26"/>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3" name="Google Shape;93;p26"/>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4" name="Google Shape;94;p26"/>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6"/>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6"/>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97" name="Google Shape;97;p26"/>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US" sz="8000" b="0" i="0" u="none" strike="noStrike" cap="none">
                <a:solidFill>
                  <a:schemeClr val="lt1"/>
                </a:solidFill>
                <a:latin typeface="Century Gothic"/>
                <a:ea typeface="Century Gothic"/>
                <a:cs typeface="Century Gothic"/>
                <a:sym typeface="Century Gothic"/>
              </a:rPr>
              <a:t>“</a:t>
            </a:r>
            <a:endParaRPr/>
          </a:p>
        </p:txBody>
      </p:sp>
      <p:sp>
        <p:nvSpPr>
          <p:cNvPr id="98" name="Google Shape;98;p26"/>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US"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99"/>
        <p:cNvGrpSpPr/>
        <p:nvPr/>
      </p:nvGrpSpPr>
      <p:grpSpPr>
        <a:xfrm>
          <a:off x="0" y="0"/>
          <a:ext cx="0" cy="0"/>
          <a:chOff x="0" y="0"/>
          <a:chExt cx="0" cy="0"/>
        </a:xfrm>
      </p:grpSpPr>
      <p:pic>
        <p:nvPicPr>
          <p:cNvPr id="100" name="Google Shape;100;p2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7"/>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7"/>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7"/>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7"/>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7"/>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28"/>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28"/>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09" name="Google Shape;109;p28"/>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0" name="Google Shape;110;p28"/>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1" name="Google Shape;111;p28"/>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2" name="Google Shape;112;p28"/>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3" name="Google Shape;113;p28"/>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14" name="Google Shape;114;p28"/>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28"/>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8"/>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7"/>
        <p:cNvGrpSpPr/>
        <p:nvPr/>
      </p:nvGrpSpPr>
      <p:grpSpPr>
        <a:xfrm>
          <a:off x="0" y="0"/>
          <a:ext cx="0" cy="0"/>
          <a:chOff x="0" y="0"/>
          <a:chExt cx="0" cy="0"/>
        </a:xfrm>
      </p:grpSpPr>
      <p:sp>
        <p:nvSpPr>
          <p:cNvPr id="118" name="Google Shape;118;p29"/>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9" name="Google Shape;119;p29"/>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0" name="Google Shape;120;p29"/>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1" name="Google Shape;121;p29"/>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29"/>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2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4" name="Google Shape;124;p29"/>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5" name="Google Shape;125;p29"/>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6" name="Google Shape;126;p29"/>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27" name="Google Shape;127;p29"/>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8" name="Google Shape;128;p2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30"/>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3" name="Google Shape;133;p30"/>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34" name="Google Shape;134;p30"/>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0"/>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0"/>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37"/>
        <p:cNvGrpSpPr/>
        <p:nvPr/>
      </p:nvGrpSpPr>
      <p:grpSpPr>
        <a:xfrm>
          <a:off x="0" y="0"/>
          <a:ext cx="0" cy="0"/>
          <a:chOff x="0" y="0"/>
          <a:chExt cx="0" cy="0"/>
        </a:xfrm>
      </p:grpSpPr>
      <p:pic>
        <p:nvPicPr>
          <p:cNvPr id="138" name="Google Shape;138;p31"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39" name="Google Shape;139;p31"/>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0" name="Google Shape;140;p31"/>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1" name="Google Shape;141;p31"/>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1"/>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31"/>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pic>
        <p:nvPicPr>
          <p:cNvPr id="10" name="Google Shape;10;p14"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11" name="Google Shape;11;p14"/>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4"/>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 name="Google Shape;13;p1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maps/place/Hairology+by+Rozeta/@51.4813344,-3.1752641,17z/data=!4m6!3m5!1s0x486e1d6981a797bf:0x53a3da4553cf42bf!8m2!3d51.4813344!4d-3.1726892!16s%2Fg%2F11v675qy34?entry=ttu&amp;g_ep=EgoyMDI0MTEyNC4xIKXMDSoASAFQAw%3D%3D"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8"/>
        <p:cNvGrpSpPr/>
        <p:nvPr/>
      </p:nvGrpSpPr>
      <p:grpSpPr>
        <a:xfrm>
          <a:off x="0" y="0"/>
          <a:ext cx="0" cy="0"/>
          <a:chOff x="0" y="0"/>
          <a:chExt cx="0" cy="0"/>
        </a:xfrm>
      </p:grpSpPr>
      <p:sp>
        <p:nvSpPr>
          <p:cNvPr id="149" name="Google Shape;149;p1"/>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150" name="Google Shape;150;p1"/>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151" name="Google Shape;151;p1"/>
          <p:cNvSpPr txBox="1">
            <a:spLocks noGrp="1"/>
          </p:cNvSpPr>
          <p:nvPr>
            <p:ph type="title"/>
          </p:nvPr>
        </p:nvSpPr>
        <p:spPr>
          <a:xfrm>
            <a:off x="338667" y="338667"/>
            <a:ext cx="5010572" cy="2025906"/>
          </a:xfrm>
          <a:prstGeom prst="rect">
            <a:avLst/>
          </a:prstGeom>
          <a:noFill/>
          <a:ln>
            <a:noFill/>
          </a:ln>
        </p:spPr>
        <p:txBody>
          <a:bodyPr spcFirstLastPara="1" wrap="square" lIns="91425" tIns="45700" rIns="91425" bIns="45700" anchor="b" anchorCtr="0">
            <a:normAutofit/>
          </a:bodyPr>
          <a:lstStyle/>
          <a:p>
            <a:pPr marL="0" lvl="0" indent="0" algn="l" rtl="0">
              <a:lnSpc>
                <a:spcPct val="135150"/>
              </a:lnSpc>
              <a:spcBef>
                <a:spcPts val="0"/>
              </a:spcBef>
              <a:spcAft>
                <a:spcPts val="0"/>
              </a:spcAft>
              <a:buClr>
                <a:schemeClr val="lt1"/>
              </a:buClr>
              <a:buSzPts val="2000"/>
              <a:buFont typeface="Times New Roman"/>
              <a:buNone/>
            </a:pPr>
            <a:r>
              <a:rPr lang="en-US" sz="2000" b="1" i="0" u="none" strike="noStrike">
                <a:latin typeface="Times New Roman"/>
                <a:ea typeface="Times New Roman"/>
                <a:cs typeface="Times New Roman"/>
                <a:sym typeface="Times New Roman"/>
              </a:rPr>
              <a:t>EMPLOYABILITY SKILLS</a:t>
            </a:r>
            <a:r>
              <a:rPr lang="en-US" sz="2000" b="0" i="0" u="none" strike="noStrike">
                <a:latin typeface="Times New Roman"/>
                <a:ea typeface="Times New Roman"/>
                <a:cs typeface="Times New Roman"/>
                <a:sym typeface="Times New Roman"/>
              </a:rPr>
              <a:t> </a:t>
            </a:r>
            <a:r>
              <a:rPr lang="en-US" sz="2000" b="0" i="0">
                <a:latin typeface="Times New Roman"/>
                <a:ea typeface="Times New Roman"/>
                <a:cs typeface="Times New Roman"/>
                <a:sym typeface="Times New Roman"/>
              </a:rPr>
              <a:t> </a:t>
            </a:r>
            <a:br>
              <a:rPr lang="en-US" sz="2000" b="0" i="0">
                <a:latin typeface="Quattrocento Sans"/>
                <a:ea typeface="Quattrocento Sans"/>
                <a:cs typeface="Quattrocento Sans"/>
                <a:sym typeface="Quattrocento Sans"/>
              </a:rPr>
            </a:br>
            <a:r>
              <a:rPr lang="en-US" sz="2000" b="1" i="0" u="none" strike="noStrike">
                <a:latin typeface="Times New Roman"/>
                <a:ea typeface="Times New Roman"/>
                <a:cs typeface="Times New Roman"/>
                <a:sym typeface="Times New Roman"/>
              </a:rPr>
              <a:t>LEVEL 4</a:t>
            </a:r>
            <a:r>
              <a:rPr lang="en-US" sz="2000" b="0" i="0" u="none" strike="noStrike">
                <a:latin typeface="Times New Roman"/>
                <a:ea typeface="Times New Roman"/>
                <a:cs typeface="Times New Roman"/>
                <a:sym typeface="Times New Roman"/>
              </a:rPr>
              <a:t> </a:t>
            </a:r>
            <a:r>
              <a:rPr lang="en-US" sz="2000" b="0" i="0">
                <a:latin typeface="Times New Roman"/>
                <a:ea typeface="Times New Roman"/>
                <a:cs typeface="Times New Roman"/>
                <a:sym typeface="Times New Roman"/>
              </a:rPr>
              <a:t> </a:t>
            </a:r>
            <a:br>
              <a:rPr lang="en-US" sz="1800" b="0" i="0">
                <a:latin typeface="Quattrocento Sans"/>
                <a:ea typeface="Quattrocento Sans"/>
                <a:cs typeface="Quattrocento Sans"/>
                <a:sym typeface="Quattrocento Sans"/>
              </a:rPr>
            </a:br>
            <a:endParaRPr sz="1800"/>
          </a:p>
        </p:txBody>
      </p:sp>
      <p:sp>
        <p:nvSpPr>
          <p:cNvPr id="152" name="Google Shape;152;p1"/>
          <p:cNvSpPr txBox="1">
            <a:spLocks noGrp="1"/>
          </p:cNvSpPr>
          <p:nvPr>
            <p:ph type="body" idx="1"/>
          </p:nvPr>
        </p:nvSpPr>
        <p:spPr>
          <a:xfrm>
            <a:off x="338667" y="2542271"/>
            <a:ext cx="3977639" cy="385411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1600"/>
              <a:buNone/>
            </a:pPr>
            <a:r>
              <a:rPr lang="en-US" sz="1600" dirty="0"/>
              <a:t>BMSW4011- MANAGING ENTERPRISE</a:t>
            </a:r>
            <a:endParaRPr dirty="0"/>
          </a:p>
          <a:p>
            <a:pPr marL="228600" lvl="0" indent="-127000" algn="l" rtl="0">
              <a:lnSpc>
                <a:spcPct val="90000"/>
              </a:lnSpc>
              <a:spcBef>
                <a:spcPts val="1000"/>
              </a:spcBef>
              <a:spcAft>
                <a:spcPts val="0"/>
              </a:spcAft>
              <a:buClr>
                <a:schemeClr val="lt1"/>
              </a:buClr>
              <a:buSzPts val="1600"/>
              <a:buNone/>
            </a:pPr>
            <a:endParaRPr sz="1600" dirty="0"/>
          </a:p>
          <a:p>
            <a:pPr marL="0" lvl="0" indent="0" algn="l" rtl="0">
              <a:lnSpc>
                <a:spcPct val="90000"/>
              </a:lnSpc>
              <a:spcBef>
                <a:spcPts val="1000"/>
              </a:spcBef>
              <a:spcAft>
                <a:spcPts val="0"/>
              </a:spcAft>
              <a:buClr>
                <a:schemeClr val="lt1"/>
              </a:buClr>
              <a:buSzPts val="1600"/>
              <a:buNone/>
            </a:pPr>
            <a:r>
              <a:rPr lang="en-US" sz="1600" dirty="0"/>
              <a:t>ROZETA MENA</a:t>
            </a:r>
            <a:endParaRPr dirty="0"/>
          </a:p>
          <a:p>
            <a:pPr marL="0" lvl="0" indent="0" algn="l" rtl="0">
              <a:lnSpc>
                <a:spcPct val="90000"/>
              </a:lnSpc>
              <a:spcBef>
                <a:spcPts val="1000"/>
              </a:spcBef>
              <a:spcAft>
                <a:spcPts val="0"/>
              </a:spcAft>
              <a:buClr>
                <a:schemeClr val="lt1"/>
              </a:buClr>
              <a:buSzPts val="1600"/>
              <a:buNone/>
            </a:pPr>
            <a:endParaRPr sz="1600" dirty="0"/>
          </a:p>
          <a:p>
            <a:pPr marL="0" lvl="0" indent="0" algn="l" rtl="0">
              <a:lnSpc>
                <a:spcPct val="90000"/>
              </a:lnSpc>
              <a:spcBef>
                <a:spcPts val="1000"/>
              </a:spcBef>
              <a:spcAft>
                <a:spcPts val="0"/>
              </a:spcAft>
              <a:buClr>
                <a:schemeClr val="lt1"/>
              </a:buClr>
              <a:buSzPts val="1600"/>
              <a:buNone/>
            </a:pPr>
            <a:r>
              <a:rPr lang="en-US" sz="1600" dirty="0"/>
              <a:t>STUDENT No.- 2323667</a:t>
            </a:r>
            <a:endParaRPr dirty="0"/>
          </a:p>
        </p:txBody>
      </p:sp>
      <p:pic>
        <p:nvPicPr>
          <p:cNvPr id="153" name="Google Shape;153;p1" descr="A logo with black text&#10;&#10;Description automatically generated"/>
          <p:cNvPicPr preferRelativeResize="0"/>
          <p:nvPr/>
        </p:nvPicPr>
        <p:blipFill rotWithShape="1">
          <a:blip r:embed="rId4">
            <a:alphaModFix/>
          </a:blip>
          <a:srcRect/>
          <a:stretch/>
        </p:blipFill>
        <p:spPr>
          <a:xfrm>
            <a:off x="4972699" y="1669358"/>
            <a:ext cx="6533501" cy="3626093"/>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
          <p:cNvSpPr txBox="1">
            <a:spLocks noGrp="1"/>
          </p:cNvSpPr>
          <p:nvPr>
            <p:ph type="ctrTitle"/>
          </p:nvPr>
        </p:nvSpPr>
        <p:spPr>
          <a:xfrm>
            <a:off x="419100" y="1066800"/>
            <a:ext cx="11353800" cy="357505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rgbClr val="FFFF00"/>
              </a:buClr>
              <a:buSzPct val="100000"/>
              <a:buFont typeface="Times New Roman"/>
              <a:buNone/>
            </a:pPr>
            <a:r>
              <a:rPr lang="en-US">
                <a:solidFill>
                  <a:srgbClr val="FFFF00"/>
                </a:solidFill>
                <a:latin typeface="Times New Roman"/>
                <a:ea typeface="Times New Roman"/>
                <a:cs typeface="Times New Roman"/>
                <a:sym typeface="Times New Roman"/>
              </a:rPr>
              <a:t>1-HAIROLOGY BY ROZETA: A NEW APPROACH TO FAMILY-FRIENDLY AND MENTAL HEALTH-SENSITIVE HAIR CARE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CC2D1-D7C7-0D47-23D4-B89719B3702C}"/>
              </a:ext>
            </a:extLst>
          </p:cNvPr>
          <p:cNvSpPr>
            <a:spLocks noGrp="1"/>
          </p:cNvSpPr>
          <p:nvPr>
            <p:ph type="ctrTitle"/>
          </p:nvPr>
        </p:nvSpPr>
        <p:spPr>
          <a:xfrm>
            <a:off x="986590" y="-216569"/>
            <a:ext cx="9448800" cy="1825096"/>
          </a:xfrm>
        </p:spPr>
        <p:txBody>
          <a:bodyPr/>
          <a:lstStyle/>
          <a:p>
            <a:r>
              <a:rPr lang="en-US" dirty="0"/>
              <a:t>Contents Page</a:t>
            </a:r>
          </a:p>
        </p:txBody>
      </p:sp>
      <p:sp>
        <p:nvSpPr>
          <p:cNvPr id="3" name="Subtitle 2">
            <a:extLst>
              <a:ext uri="{FF2B5EF4-FFF2-40B4-BE49-F238E27FC236}">
                <a16:creationId xmlns:a16="http://schemas.microsoft.com/office/drawing/2014/main" id="{792859FB-BFD8-5CC6-3E54-E3004240B5B0}"/>
              </a:ext>
            </a:extLst>
          </p:cNvPr>
          <p:cNvSpPr>
            <a:spLocks noGrp="1"/>
          </p:cNvSpPr>
          <p:nvPr>
            <p:ph type="subTitle" idx="1"/>
          </p:nvPr>
        </p:nvSpPr>
        <p:spPr>
          <a:xfrm>
            <a:off x="986590" y="2368884"/>
            <a:ext cx="9448800" cy="4152232"/>
          </a:xfrm>
        </p:spPr>
        <p:txBody>
          <a:bodyPr>
            <a:normAutofit/>
          </a:bodyPr>
          <a:lstStyle/>
          <a:p>
            <a:pPr marL="88900" indent="0"/>
            <a:r>
              <a:rPr lang="en-US" dirty="0"/>
              <a:t>4.   Service description </a:t>
            </a:r>
          </a:p>
          <a:p>
            <a:pPr marL="546100" indent="-457200">
              <a:buAutoNum type="arabicPeriod" startAt="5"/>
            </a:pPr>
            <a:r>
              <a:rPr lang="en-US" dirty="0"/>
              <a:t>Service description</a:t>
            </a:r>
          </a:p>
          <a:p>
            <a:pPr marL="546100" indent="-457200">
              <a:buAutoNum type="arabicPeriod" startAt="5"/>
            </a:pPr>
            <a:r>
              <a:rPr lang="en-US" dirty="0"/>
              <a:t>Mission, Aims &amp; Objectives</a:t>
            </a:r>
          </a:p>
          <a:p>
            <a:pPr marL="546100" indent="-457200">
              <a:buAutoNum type="arabicPeriod" startAt="5"/>
            </a:pPr>
            <a:r>
              <a:rPr lang="en-US" dirty="0"/>
              <a:t>Legal structures</a:t>
            </a:r>
          </a:p>
          <a:p>
            <a:pPr marL="546100" indent="-457200">
              <a:buAutoNum type="arabicPeriod" startAt="5"/>
            </a:pPr>
            <a:r>
              <a:rPr lang="en-US" dirty="0"/>
              <a:t>Location </a:t>
            </a:r>
          </a:p>
          <a:p>
            <a:pPr marL="546100" indent="-457200">
              <a:buAutoNum type="arabicPeriod" startAt="5"/>
            </a:pPr>
            <a:r>
              <a:rPr lang="en-US" dirty="0"/>
              <a:t>Human resources strategy</a:t>
            </a:r>
          </a:p>
          <a:p>
            <a:pPr marL="546100" indent="-457200">
              <a:buAutoNum type="arabicPeriod" startAt="5"/>
            </a:pPr>
            <a:r>
              <a:rPr lang="en-US" dirty="0"/>
              <a:t>Financial overview</a:t>
            </a:r>
          </a:p>
          <a:p>
            <a:pPr marL="546100" indent="-457200">
              <a:buAutoNum type="arabicPeriod" startAt="5"/>
            </a:pPr>
            <a:r>
              <a:rPr lang="en-US" dirty="0"/>
              <a:t>Marketing strategy and Branding</a:t>
            </a:r>
          </a:p>
          <a:p>
            <a:pPr marL="546100" indent="-457200">
              <a:buAutoNum type="arabicPeriod" startAt="5"/>
            </a:pPr>
            <a:r>
              <a:rPr lang="en-US" dirty="0"/>
              <a:t>SWOT  Analysis</a:t>
            </a:r>
          </a:p>
          <a:p>
            <a:pPr marL="546100" indent="-457200">
              <a:buAutoNum type="arabicPeriod" startAt="5"/>
            </a:pPr>
            <a:r>
              <a:rPr lang="en-US" dirty="0"/>
              <a:t>Conclusion </a:t>
            </a:r>
          </a:p>
          <a:p>
            <a:pPr marL="88900" indent="0"/>
            <a:endParaRPr lang="en-US" dirty="0"/>
          </a:p>
          <a:p>
            <a:pPr marL="88900" indent="0"/>
            <a:endParaRPr lang="en-US" dirty="0"/>
          </a:p>
          <a:p>
            <a:pPr marL="88900" indent="0"/>
            <a:endParaRPr lang="en-US" dirty="0"/>
          </a:p>
          <a:p>
            <a:pPr marL="88900" indent="0"/>
            <a:endParaRPr lang="en-US" dirty="0"/>
          </a:p>
        </p:txBody>
      </p:sp>
    </p:spTree>
    <p:extLst>
      <p:ext uri="{BB962C8B-B14F-4D97-AF65-F5344CB8AC3E}">
        <p14:creationId xmlns:p14="http://schemas.microsoft.com/office/powerpoint/2010/main" val="791139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3"/>
          <p:cNvSpPr txBox="1">
            <a:spLocks noGrp="1"/>
          </p:cNvSpPr>
          <p:nvPr>
            <p:ph type="title"/>
          </p:nvPr>
        </p:nvSpPr>
        <p:spPr>
          <a:xfrm>
            <a:off x="2362835" y="587830"/>
            <a:ext cx="6873240" cy="671146"/>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 Service Description</a:t>
            </a:r>
            <a:endParaRPr dirty="0"/>
          </a:p>
        </p:txBody>
      </p:sp>
      <p:sp>
        <p:nvSpPr>
          <p:cNvPr id="165" name="Google Shape;165;p3"/>
          <p:cNvSpPr txBox="1">
            <a:spLocks noGrp="1"/>
          </p:cNvSpPr>
          <p:nvPr>
            <p:ph type="body" idx="1"/>
          </p:nvPr>
        </p:nvSpPr>
        <p:spPr>
          <a:xfrm>
            <a:off x="669925" y="1739900"/>
            <a:ext cx="5848350" cy="4432299"/>
          </a:xfrm>
          <a:prstGeom prst="rect">
            <a:avLst/>
          </a:prstGeom>
          <a:noFill/>
          <a:ln>
            <a:noFill/>
          </a:ln>
        </p:spPr>
        <p:txBody>
          <a:bodyPr spcFirstLastPara="1" wrap="square" lIns="91425" tIns="45700" rIns="91425" bIns="45700" anchor="t" anchorCtr="0">
            <a:normAutofit/>
          </a:bodyPr>
          <a:lstStyle/>
          <a:p>
            <a:pPr marL="342900" marR="0" lvl="0" indent="-342900" algn="l" rtl="0">
              <a:lnSpc>
                <a:spcPct val="150000"/>
              </a:lnSpc>
              <a:spcBef>
                <a:spcPts val="0"/>
              </a:spcBef>
              <a:spcAft>
                <a:spcPts val="0"/>
              </a:spcAft>
              <a:buClr>
                <a:schemeClr val="lt1"/>
              </a:buClr>
              <a:buSzPts val="2000"/>
              <a:buFont typeface="Times New Roman"/>
              <a:buChar char="•"/>
            </a:pPr>
            <a:r>
              <a:rPr lang="en-US" sz="2000">
                <a:latin typeface="Times New Roman"/>
                <a:ea typeface="Times New Roman"/>
                <a:cs typeface="Times New Roman"/>
                <a:sym typeface="Times New Roman"/>
              </a:rPr>
              <a:t>Innovative salon concept catering to mothers, children, and mental health-sensitive clients.</a:t>
            </a:r>
            <a:endParaRPr/>
          </a:p>
          <a:p>
            <a:pPr marL="342900" marR="0" lvl="0" indent="-342900" algn="l" rtl="0">
              <a:lnSpc>
                <a:spcPct val="150000"/>
              </a:lnSpc>
              <a:spcBef>
                <a:spcPts val="0"/>
              </a:spcBef>
              <a:spcAft>
                <a:spcPts val="0"/>
              </a:spcAft>
              <a:buClr>
                <a:schemeClr val="lt1"/>
              </a:buClr>
              <a:buSzPts val="2000"/>
              <a:buFont typeface="Times New Roman"/>
              <a:buChar char="•"/>
            </a:pPr>
            <a:r>
              <a:rPr lang="en-US" sz="2000">
                <a:latin typeface="Times New Roman"/>
                <a:ea typeface="Times New Roman"/>
                <a:cs typeface="Times New Roman"/>
                <a:sym typeface="Times New Roman"/>
              </a:rPr>
              <a:t>Focus on creating a welcoming, stress-free environment for self-care (Syaliman, Maysofa and Sapriadi, 2023).</a:t>
            </a:r>
            <a:endParaRPr/>
          </a:p>
          <a:p>
            <a:pPr marL="342900" marR="0" lvl="0" indent="-342900" algn="l" rtl="0">
              <a:lnSpc>
                <a:spcPct val="150000"/>
              </a:lnSpc>
              <a:spcBef>
                <a:spcPts val="0"/>
              </a:spcBef>
              <a:spcAft>
                <a:spcPts val="0"/>
              </a:spcAft>
              <a:buClr>
                <a:schemeClr val="lt1"/>
              </a:buClr>
              <a:buSzPts val="2000"/>
              <a:buFont typeface="Times New Roman"/>
              <a:buChar char="•"/>
            </a:pPr>
            <a:r>
              <a:rPr lang="en-US" sz="2000">
                <a:latin typeface="Times New Roman"/>
                <a:ea typeface="Times New Roman"/>
                <a:cs typeface="Times New Roman"/>
                <a:sym typeface="Times New Roman"/>
              </a:rPr>
              <a:t>Provides personalized hair care services with a family-friendly design.</a:t>
            </a:r>
            <a:endParaRPr/>
          </a:p>
          <a:p>
            <a:pPr marL="342900" marR="0" lvl="0" indent="-342900" algn="l" rtl="0">
              <a:lnSpc>
                <a:spcPct val="150000"/>
              </a:lnSpc>
              <a:spcBef>
                <a:spcPts val="0"/>
              </a:spcBef>
              <a:spcAft>
                <a:spcPts val="0"/>
              </a:spcAft>
              <a:buClr>
                <a:schemeClr val="lt1"/>
              </a:buClr>
              <a:buSzPts val="2000"/>
              <a:buFont typeface="Times New Roman"/>
              <a:buChar char="•"/>
            </a:pPr>
            <a:r>
              <a:rPr lang="en-US" sz="2000">
                <a:latin typeface="Times New Roman"/>
                <a:ea typeface="Times New Roman"/>
                <a:cs typeface="Times New Roman"/>
                <a:sym typeface="Times New Roman"/>
              </a:rPr>
              <a:t>Emphasis on nurturing, inclusive atmosphere.</a:t>
            </a:r>
            <a:endParaRPr/>
          </a:p>
        </p:txBody>
      </p:sp>
      <p:pic>
        <p:nvPicPr>
          <p:cNvPr id="166" name="Google Shape;166;p3" descr="The Salon App"/>
          <p:cNvPicPr preferRelativeResize="0"/>
          <p:nvPr/>
        </p:nvPicPr>
        <p:blipFill rotWithShape="1">
          <a:blip r:embed="rId3">
            <a:alphaModFix/>
          </a:blip>
          <a:srcRect/>
          <a:stretch/>
        </p:blipFill>
        <p:spPr>
          <a:xfrm>
            <a:off x="6950075" y="1952625"/>
            <a:ext cx="4572000" cy="37909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4"/>
          <p:cNvSpPr txBox="1">
            <a:spLocks noGrp="1"/>
          </p:cNvSpPr>
          <p:nvPr>
            <p:ph type="title"/>
          </p:nvPr>
        </p:nvSpPr>
        <p:spPr>
          <a:xfrm>
            <a:off x="685800" y="228601"/>
            <a:ext cx="10820400" cy="8001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a:solidFill>
                  <a:srgbClr val="FFFF00"/>
                </a:solidFill>
                <a:latin typeface="Times New Roman"/>
                <a:ea typeface="Times New Roman"/>
                <a:cs typeface="Times New Roman"/>
                <a:sym typeface="Times New Roman"/>
              </a:rPr>
              <a:t>PRODUCT/SERVICE DESCRIPTION</a:t>
            </a:r>
            <a:endParaRPr/>
          </a:p>
        </p:txBody>
      </p:sp>
      <p:sp>
        <p:nvSpPr>
          <p:cNvPr id="173" name="Google Shape;173;p4"/>
          <p:cNvSpPr txBox="1">
            <a:spLocks noGrp="1"/>
          </p:cNvSpPr>
          <p:nvPr>
            <p:ph type="body" idx="1"/>
          </p:nvPr>
        </p:nvSpPr>
        <p:spPr>
          <a:xfrm>
            <a:off x="685800" y="1042963"/>
            <a:ext cx="5105400" cy="5205437"/>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Personalized hair care services.</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Designated children’s play area for peace of mind (Cebolla-Verdugo, Velasco-Amador &amp; Navarro-Triviño, 2024).</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Mental health-sensitive environment with low-stimulation spaces.</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A relaxing, inclusive atmosphere.</a:t>
            </a:r>
            <a:endParaRPr/>
          </a:p>
        </p:txBody>
      </p:sp>
      <p:pic>
        <p:nvPicPr>
          <p:cNvPr id="174" name="Google Shape;174;p4"/>
          <p:cNvPicPr preferRelativeResize="0"/>
          <p:nvPr/>
        </p:nvPicPr>
        <p:blipFill>
          <a:blip r:embed="rId3">
            <a:alphaModFix/>
          </a:blip>
          <a:stretch>
            <a:fillRect/>
          </a:stretch>
        </p:blipFill>
        <p:spPr>
          <a:xfrm>
            <a:off x="7352275" y="1181100"/>
            <a:ext cx="3645250" cy="479957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5"/>
          <p:cNvSpPr txBox="1">
            <a:spLocks noGrp="1"/>
          </p:cNvSpPr>
          <p:nvPr>
            <p:ph type="title"/>
          </p:nvPr>
        </p:nvSpPr>
        <p:spPr>
          <a:xfrm>
            <a:off x="685800" y="406401"/>
            <a:ext cx="10820400" cy="115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MISSION, AIMS, AND OBJECTIVES</a:t>
            </a:r>
            <a:endParaRPr dirty="0"/>
          </a:p>
        </p:txBody>
      </p:sp>
      <p:sp>
        <p:nvSpPr>
          <p:cNvPr id="181" name="Google Shape;181;p5"/>
          <p:cNvSpPr txBox="1">
            <a:spLocks noGrp="1"/>
          </p:cNvSpPr>
          <p:nvPr>
            <p:ph type="body" idx="1"/>
          </p:nvPr>
        </p:nvSpPr>
        <p:spPr>
          <a:xfrm>
            <a:off x="1422400" y="1974850"/>
            <a:ext cx="9347200" cy="2908300"/>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chemeClr val="lt1"/>
              </a:buClr>
              <a:buSzPts val="2000"/>
              <a:buFont typeface="Noto Sans Symbols"/>
              <a:buChar char="∙"/>
            </a:pPr>
            <a:r>
              <a:rPr lang="en-US" sz="2000" b="1" dirty="0">
                <a:latin typeface="Times New Roman"/>
                <a:ea typeface="Times New Roman"/>
                <a:cs typeface="Times New Roman"/>
                <a:sym typeface="Times New Roman"/>
              </a:rPr>
              <a:t>Mission: </a:t>
            </a:r>
            <a:r>
              <a:rPr lang="en-US" sz="2000" dirty="0">
                <a:latin typeface="Times New Roman"/>
                <a:ea typeface="Times New Roman"/>
                <a:cs typeface="Times New Roman"/>
                <a:sym typeface="Times New Roman"/>
              </a:rPr>
              <a:t>Provide a nurturing, inclusive salon experience.</a:t>
            </a:r>
            <a:endParaRPr dirty="0"/>
          </a:p>
          <a:p>
            <a:pPr marL="342900" marR="0" lvl="0" indent="-342900" algn="just" rtl="0">
              <a:lnSpc>
                <a:spcPct val="150000"/>
              </a:lnSpc>
              <a:spcBef>
                <a:spcPts val="0"/>
              </a:spcBef>
              <a:spcAft>
                <a:spcPts val="0"/>
              </a:spcAft>
              <a:buClr>
                <a:schemeClr val="lt1"/>
              </a:buClr>
              <a:buSzPts val="2000"/>
              <a:buFont typeface="Noto Sans Symbols"/>
              <a:buChar char="∙"/>
            </a:pPr>
            <a:r>
              <a:rPr lang="en-US" sz="2000" b="1" dirty="0">
                <a:latin typeface="Times New Roman"/>
                <a:ea typeface="Times New Roman"/>
                <a:cs typeface="Times New Roman"/>
                <a:sym typeface="Times New Roman"/>
              </a:rPr>
              <a:t>Aim: </a:t>
            </a:r>
            <a:r>
              <a:rPr lang="en-US" sz="2000" dirty="0">
                <a:latin typeface="Times New Roman"/>
                <a:ea typeface="Times New Roman"/>
                <a:cs typeface="Times New Roman"/>
                <a:sym typeface="Times New Roman"/>
              </a:rPr>
              <a:t>Cater to underserved groups, including mothers and individuals with mental health needs (Jiang et al., 2023).</a:t>
            </a:r>
          </a:p>
          <a:p>
            <a:pPr marL="342900" marR="0" lvl="0" indent="-342900" algn="just" rtl="0">
              <a:lnSpc>
                <a:spcPct val="150000"/>
              </a:lnSpc>
              <a:spcBef>
                <a:spcPts val="0"/>
              </a:spcBef>
              <a:spcAft>
                <a:spcPts val="0"/>
              </a:spcAft>
              <a:buClr>
                <a:schemeClr val="lt1"/>
              </a:buClr>
              <a:buSzPts val="2000"/>
              <a:buFont typeface="Noto Sans Symbols"/>
              <a:buChar char="∙"/>
            </a:pPr>
            <a:endParaRPr dirty="0"/>
          </a:p>
          <a:p>
            <a:pPr marL="342900" marR="0" lvl="0" indent="-342900" algn="just" rtl="0">
              <a:lnSpc>
                <a:spcPct val="150000"/>
              </a:lnSpc>
              <a:spcBef>
                <a:spcPts val="0"/>
              </a:spcBef>
              <a:spcAft>
                <a:spcPts val="0"/>
              </a:spcAft>
              <a:buClr>
                <a:schemeClr val="lt1"/>
              </a:buClr>
              <a:buSzPts val="2000"/>
              <a:buFont typeface="Noto Sans Symbols"/>
              <a:buChar char="∙"/>
            </a:pPr>
            <a:r>
              <a:rPr lang="en-US" sz="2000" b="1" dirty="0">
                <a:latin typeface="Times New Roman"/>
                <a:ea typeface="Times New Roman"/>
                <a:cs typeface="Times New Roman"/>
                <a:sym typeface="Times New Roman"/>
              </a:rPr>
              <a:t>Objectives: </a:t>
            </a:r>
            <a:r>
              <a:rPr lang="en-US" sz="2000" dirty="0">
                <a:latin typeface="Times New Roman"/>
                <a:ea typeface="Times New Roman"/>
                <a:cs typeface="Times New Roman"/>
                <a:sym typeface="Times New Roman"/>
              </a:rPr>
              <a:t>Build a loyal client base, </a:t>
            </a:r>
          </a:p>
          <a:p>
            <a:pPr marL="342900" marR="0" lvl="0" indent="-342900" algn="just" rtl="0">
              <a:lnSpc>
                <a:spcPct val="150000"/>
              </a:lnSpc>
              <a:spcBef>
                <a:spcPts val="0"/>
              </a:spcBef>
              <a:spcAft>
                <a:spcPts val="0"/>
              </a:spcAft>
              <a:buClr>
                <a:schemeClr val="lt1"/>
              </a:buClr>
              <a:buSzPts val="2000"/>
              <a:buFont typeface="Noto Sans Symbols"/>
              <a:buChar char="∙"/>
            </a:pPr>
            <a:r>
              <a:rPr lang="en-US" sz="2000" dirty="0">
                <a:latin typeface="Times New Roman"/>
                <a:ea typeface="Times New Roman"/>
                <a:cs typeface="Times New Roman"/>
                <a:sym typeface="Times New Roman"/>
              </a:rPr>
              <a:t>achieve profitability by Year 1, </a:t>
            </a:r>
          </a:p>
          <a:p>
            <a:pPr marL="342900" marR="0" lvl="0" indent="-342900" algn="just" rtl="0">
              <a:lnSpc>
                <a:spcPct val="150000"/>
              </a:lnSpc>
              <a:spcBef>
                <a:spcPts val="0"/>
              </a:spcBef>
              <a:spcAft>
                <a:spcPts val="0"/>
              </a:spcAft>
              <a:buClr>
                <a:schemeClr val="lt1"/>
              </a:buClr>
              <a:buSzPts val="2000"/>
              <a:buFont typeface="Noto Sans Symbols"/>
              <a:buChar char="∙"/>
            </a:pPr>
            <a:r>
              <a:rPr lang="en-US" sz="2000" dirty="0">
                <a:latin typeface="Times New Roman"/>
                <a:ea typeface="Times New Roman"/>
                <a:cs typeface="Times New Roman"/>
                <a:sym typeface="Times New Roman"/>
              </a:rPr>
              <a:t> Expand services to include beauty and nails.</a:t>
            </a:r>
          </a:p>
          <a:p>
            <a:pPr marL="342900" marR="0" lvl="0" indent="-342900" algn="just" rtl="0">
              <a:lnSpc>
                <a:spcPct val="150000"/>
              </a:lnSpc>
              <a:spcBef>
                <a:spcPts val="0"/>
              </a:spcBef>
              <a:spcAft>
                <a:spcPts val="0"/>
              </a:spcAft>
              <a:buClr>
                <a:schemeClr val="lt1"/>
              </a:buClr>
              <a:buSzPts val="2000"/>
              <a:buFont typeface="Noto Sans Symbols"/>
              <a:buChar char="∙"/>
            </a:pPr>
            <a:endParaRPr dirty="0"/>
          </a:p>
          <a:p>
            <a:pPr marL="342900" marR="0" lvl="0" indent="-342900" algn="just" rtl="0">
              <a:lnSpc>
                <a:spcPct val="150000"/>
              </a:lnSpc>
              <a:spcBef>
                <a:spcPts val="0"/>
              </a:spcBef>
              <a:spcAft>
                <a:spcPts val="0"/>
              </a:spcAft>
              <a:buClr>
                <a:schemeClr val="lt1"/>
              </a:buClr>
              <a:buSzPts val="2000"/>
              <a:buFont typeface="Noto Sans Symbols"/>
              <a:buChar char="∙"/>
            </a:pPr>
            <a:r>
              <a:rPr lang="en-US" sz="2000" b="1" dirty="0">
                <a:latin typeface="Times New Roman"/>
                <a:ea typeface="Times New Roman"/>
                <a:cs typeface="Times New Roman"/>
                <a:sym typeface="Times New Roman"/>
              </a:rPr>
              <a:t>USP: </a:t>
            </a:r>
            <a:r>
              <a:rPr lang="en-US" sz="2000" dirty="0">
                <a:latin typeface="Times New Roman"/>
                <a:ea typeface="Times New Roman"/>
                <a:cs typeface="Times New Roman"/>
                <a:sym typeface="Times New Roman"/>
              </a:rPr>
              <a:t>Specialized family-focused and mental health-sensitive salon.</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1236-9855-4F2B-64A0-A4169686BF35}"/>
              </a:ext>
            </a:extLst>
          </p:cNvPr>
          <p:cNvSpPr>
            <a:spLocks noGrp="1"/>
          </p:cNvSpPr>
          <p:nvPr>
            <p:ph type="title"/>
          </p:nvPr>
        </p:nvSpPr>
        <p:spPr>
          <a:xfrm>
            <a:off x="2137982" y="117323"/>
            <a:ext cx="8339667" cy="1559077"/>
          </a:xfrm>
        </p:spPr>
        <p:txBody>
          <a:bodyPr/>
          <a:lstStyle/>
          <a:p>
            <a:r>
              <a:rPr lang="en-US" dirty="0">
                <a:solidFill>
                  <a:srgbClr val="FFFF00"/>
                </a:solidFill>
                <a:latin typeface="Times New Roman"/>
                <a:ea typeface="Times New Roman"/>
                <a:cs typeface="Times New Roman"/>
                <a:sym typeface="Times New Roman"/>
              </a:rPr>
              <a:t>LEGAL STRUCTURE</a:t>
            </a:r>
            <a:endParaRPr lang="en-US" dirty="0"/>
          </a:p>
        </p:txBody>
      </p:sp>
      <p:sp>
        <p:nvSpPr>
          <p:cNvPr id="3" name="Text Placeholder 2">
            <a:extLst>
              <a:ext uri="{FF2B5EF4-FFF2-40B4-BE49-F238E27FC236}">
                <a16:creationId xmlns:a16="http://schemas.microsoft.com/office/drawing/2014/main" id="{7E025888-F334-2B4B-2754-53D3AE26C303}"/>
              </a:ext>
            </a:extLst>
          </p:cNvPr>
          <p:cNvSpPr>
            <a:spLocks noGrp="1"/>
          </p:cNvSpPr>
          <p:nvPr>
            <p:ph type="body" idx="1"/>
          </p:nvPr>
        </p:nvSpPr>
        <p:spPr>
          <a:xfrm>
            <a:off x="347133" y="1335505"/>
            <a:ext cx="10130516" cy="5522495"/>
          </a:xfrm>
        </p:spPr>
        <p:txBody>
          <a:bodyPr>
            <a:normAutofit/>
          </a:bodyPr>
          <a:lstStyle/>
          <a:p>
            <a:r>
              <a:rPr lang="en-GB" b="1" dirty="0"/>
              <a:t>Sole Trader</a:t>
            </a:r>
          </a:p>
          <a:p>
            <a:pPr>
              <a:buFont typeface="Arial" panose="020B0604020202020204" pitchFamily="34" charset="0"/>
              <a:buChar char="•"/>
            </a:pPr>
            <a:r>
              <a:rPr lang="en-GB" dirty="0"/>
              <a:t>Chosen for ease of management and simplicity.</a:t>
            </a:r>
          </a:p>
          <a:p>
            <a:pPr>
              <a:buFont typeface="Arial" panose="020B0604020202020204" pitchFamily="34" charset="0"/>
              <a:buChar char="•"/>
            </a:pPr>
            <a:r>
              <a:rPr lang="en-GB" dirty="0"/>
              <a:t>Provides full control and responsibility for decision-making.</a:t>
            </a:r>
          </a:p>
          <a:p>
            <a:r>
              <a:rPr lang="en-GB" b="1" dirty="0"/>
              <a:t>Flexibility</a:t>
            </a:r>
            <a:r>
              <a:rPr lang="en-GB" dirty="0"/>
              <a:t>:</a:t>
            </a:r>
          </a:p>
          <a:p>
            <a:pPr>
              <a:buFont typeface="Arial" panose="020B0604020202020204" pitchFamily="34" charset="0"/>
              <a:buChar char="•"/>
            </a:pPr>
            <a:r>
              <a:rPr lang="en-GB" dirty="0"/>
              <a:t>Allows direct involvement in all aspects of the business.</a:t>
            </a:r>
          </a:p>
          <a:p>
            <a:pPr>
              <a:buFont typeface="Arial" panose="020B0604020202020204" pitchFamily="34" charset="0"/>
              <a:buChar char="•"/>
            </a:pPr>
            <a:r>
              <a:rPr lang="en-GB" dirty="0"/>
              <a:t>Enables quick and independent decision-making without the need for consultation.</a:t>
            </a:r>
          </a:p>
          <a:p>
            <a:r>
              <a:rPr lang="en-US" b="1" dirty="0"/>
              <a:t>Drawbacks:</a:t>
            </a:r>
          </a:p>
          <a:p>
            <a:r>
              <a:rPr lang="en-GB" dirty="0"/>
              <a:t>Financial Pressure:</a:t>
            </a:r>
          </a:p>
          <a:p>
            <a:pPr>
              <a:buFont typeface="Arial" panose="020B0604020202020204" pitchFamily="34" charset="0"/>
              <a:buChar char="•"/>
            </a:pPr>
            <a:r>
              <a:rPr lang="en-GB" dirty="0"/>
              <a:t>Sole responsibility for funding the business, which can strain personal finances.</a:t>
            </a:r>
          </a:p>
          <a:p>
            <a:r>
              <a:rPr lang="en-GB" dirty="0"/>
              <a:t>Workload and Stress:</a:t>
            </a:r>
          </a:p>
          <a:p>
            <a:pPr>
              <a:buFont typeface="Arial" panose="020B0604020202020204" pitchFamily="34" charset="0"/>
              <a:buChar char="•"/>
            </a:pPr>
            <a:r>
              <a:rPr lang="en-GB" dirty="0"/>
              <a:t>The sole trader must manage all aspects of the business, leading to long hours and potential burnout.</a:t>
            </a:r>
          </a:p>
          <a:p>
            <a:endParaRPr lang="en-US" b="1" dirty="0"/>
          </a:p>
          <a:p>
            <a:endParaRPr lang="en-US" b="1" dirty="0"/>
          </a:p>
        </p:txBody>
      </p:sp>
    </p:spTree>
    <p:extLst>
      <p:ext uri="{BB962C8B-B14F-4D97-AF65-F5344CB8AC3E}">
        <p14:creationId xmlns:p14="http://schemas.microsoft.com/office/powerpoint/2010/main" val="1367639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6"/>
          <p:cNvSpPr txBox="1">
            <a:spLocks noGrp="1"/>
          </p:cNvSpPr>
          <p:nvPr>
            <p:ph type="title"/>
          </p:nvPr>
        </p:nvSpPr>
        <p:spPr>
          <a:xfrm>
            <a:off x="685800" y="381001"/>
            <a:ext cx="10820400" cy="109341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LOCATION</a:t>
            </a:r>
            <a:endParaRPr dirty="0"/>
          </a:p>
        </p:txBody>
      </p:sp>
      <p:sp>
        <p:nvSpPr>
          <p:cNvPr id="188" name="Google Shape;188;p6"/>
          <p:cNvSpPr txBox="1">
            <a:spLocks noGrp="1"/>
          </p:cNvSpPr>
          <p:nvPr>
            <p:ph type="body" idx="1"/>
          </p:nvPr>
        </p:nvSpPr>
        <p:spPr>
          <a:xfrm>
            <a:off x="685800" y="1475623"/>
            <a:ext cx="10820400" cy="5002587"/>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100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Location: Central city location to attract foot traffic (</a:t>
            </a:r>
            <a:r>
              <a:rPr lang="en-US" sz="2000" dirty="0" err="1">
                <a:latin typeface="Times New Roman"/>
                <a:ea typeface="Times New Roman"/>
                <a:cs typeface="Times New Roman"/>
                <a:sym typeface="Times New Roman"/>
              </a:rPr>
              <a:t>Kolekar</a:t>
            </a:r>
            <a:r>
              <a:rPr lang="en-US" sz="2000" dirty="0">
                <a:latin typeface="Times New Roman"/>
                <a:ea typeface="Times New Roman"/>
                <a:cs typeface="Times New Roman"/>
                <a:sym typeface="Times New Roman"/>
              </a:rPr>
              <a:t> et al., 2021).</a:t>
            </a:r>
            <a:endParaRPr dirty="0"/>
          </a:p>
          <a:p>
            <a:pPr marL="342900" marR="0" lvl="0" indent="-342900" algn="just" rtl="0">
              <a:lnSpc>
                <a:spcPct val="150000"/>
              </a:lnSpc>
              <a:spcBef>
                <a:spcPts val="100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Rationale: Central location ensures visibility and convenience for clients.</a:t>
            </a:r>
          </a:p>
          <a:p>
            <a:pPr marL="342900" marR="0" lvl="0" indent="-342900" algn="just" rtl="0">
              <a:lnSpc>
                <a:spcPct val="150000"/>
              </a:lnSpc>
              <a:spcBef>
                <a:spcPts val="1000"/>
              </a:spcBef>
              <a:spcAft>
                <a:spcPts val="0"/>
              </a:spcAft>
              <a:buClr>
                <a:schemeClr val="lt1"/>
              </a:buClr>
              <a:buSzPts val="2000"/>
              <a:buFont typeface="Arial"/>
              <a:buChar char="•"/>
            </a:pPr>
            <a:endParaRPr lang="en-US" sz="2000" dirty="0">
              <a:latin typeface="Times New Roman"/>
              <a:ea typeface="Times New Roman"/>
              <a:cs typeface="Times New Roman"/>
              <a:sym typeface="Times New Roman"/>
              <a:hlinkClick r:id="rId3"/>
            </a:endParaRPr>
          </a:p>
          <a:p>
            <a:pPr marL="342900" marR="0" lvl="0" indent="-342900" algn="just" rtl="0">
              <a:lnSpc>
                <a:spcPct val="150000"/>
              </a:lnSpc>
              <a:spcBef>
                <a:spcPts val="1000"/>
              </a:spcBef>
              <a:spcAft>
                <a:spcPts val="0"/>
              </a:spcAft>
              <a:buClr>
                <a:schemeClr val="lt1"/>
              </a:buClr>
              <a:buSzPts val="2000"/>
              <a:buFont typeface="Arial"/>
              <a:buChar char="•"/>
            </a:pPr>
            <a:endParaRPr lang="en-US" sz="2000" dirty="0">
              <a:latin typeface="Times New Roman"/>
              <a:ea typeface="Times New Roman"/>
              <a:cs typeface="Times New Roman"/>
              <a:sym typeface="Times New Roman"/>
              <a:hlinkClick r:id="rId3"/>
            </a:endParaRPr>
          </a:p>
          <a:p>
            <a:pPr marL="342900" marR="0" lvl="0" indent="-342900" algn="just" rtl="0">
              <a:lnSpc>
                <a:spcPct val="150000"/>
              </a:lnSpc>
              <a:spcBef>
                <a:spcPts val="1000"/>
              </a:spcBef>
              <a:spcAft>
                <a:spcPts val="0"/>
              </a:spcAft>
              <a:buClr>
                <a:schemeClr val="lt1"/>
              </a:buClr>
              <a:buSzPts val="2000"/>
              <a:buFont typeface="Arial"/>
              <a:buChar char="•"/>
            </a:pPr>
            <a:endParaRPr lang="en-US" sz="2000" dirty="0">
              <a:latin typeface="Times New Roman"/>
              <a:ea typeface="Times New Roman"/>
              <a:cs typeface="Times New Roman"/>
              <a:sym typeface="Times New Roman"/>
              <a:hlinkClick r:id="rId3"/>
            </a:endParaRPr>
          </a:p>
          <a:p>
            <a:pPr marL="342900" marR="0" lvl="0" indent="-342900" algn="just" rtl="0">
              <a:lnSpc>
                <a:spcPct val="150000"/>
              </a:lnSpc>
              <a:spcBef>
                <a:spcPts val="1000"/>
              </a:spcBef>
              <a:spcAft>
                <a:spcPts val="0"/>
              </a:spcAft>
              <a:buClr>
                <a:schemeClr val="lt1"/>
              </a:buClr>
              <a:buSzPts val="2000"/>
              <a:buFont typeface="Arial"/>
              <a:buChar char="•"/>
            </a:pPr>
            <a:endParaRPr lang="en-US" sz="1100" dirty="0">
              <a:latin typeface="Times New Roman"/>
              <a:ea typeface="Times New Roman"/>
              <a:cs typeface="Times New Roman"/>
              <a:sym typeface="Times New Roman"/>
              <a:hlinkClick r:id="rId3"/>
            </a:endParaRPr>
          </a:p>
          <a:p>
            <a:pPr marL="342900" marR="0" lvl="0" indent="-342900" algn="just" rtl="0">
              <a:lnSpc>
                <a:spcPct val="150000"/>
              </a:lnSpc>
              <a:spcBef>
                <a:spcPts val="1000"/>
              </a:spcBef>
              <a:spcAft>
                <a:spcPts val="0"/>
              </a:spcAft>
              <a:buClr>
                <a:schemeClr val="lt1"/>
              </a:buClr>
              <a:buSzPts val="2000"/>
              <a:buFont typeface="Arial"/>
              <a:buChar char="•"/>
            </a:pPr>
            <a:endParaRPr lang="en-US" sz="1100" dirty="0">
              <a:latin typeface="Times New Roman"/>
              <a:ea typeface="Times New Roman"/>
              <a:cs typeface="Times New Roman"/>
              <a:sym typeface="Times New Roman"/>
              <a:hlinkClick r:id="rId3"/>
            </a:endParaRPr>
          </a:p>
          <a:p>
            <a:pPr marL="342900" marR="0" lvl="0" indent="-342900" algn="just" rtl="0">
              <a:lnSpc>
                <a:spcPct val="150000"/>
              </a:lnSpc>
              <a:spcBef>
                <a:spcPts val="1000"/>
              </a:spcBef>
              <a:spcAft>
                <a:spcPts val="0"/>
              </a:spcAft>
              <a:buClr>
                <a:schemeClr val="lt1"/>
              </a:buClr>
              <a:buSzPts val="2000"/>
              <a:buFont typeface="Arial"/>
              <a:buChar char="•"/>
            </a:pPr>
            <a:r>
              <a:rPr lang="en-US" sz="1100" dirty="0">
                <a:latin typeface="Times New Roman"/>
                <a:ea typeface="Times New Roman"/>
                <a:cs typeface="Times New Roman"/>
                <a:sym typeface="Times New Roman"/>
                <a:hlinkClick r:id="rId3"/>
              </a:rPr>
              <a:t>https://www.google.com/maps/place/Hairology+by+Rozeta/@51.4813344,-3.1752641,17z/data=!4m6!3m5!1s0x486e1d6981a797bf:0x53a3da4553cf42bf!8m2!3d51.4813344!4d-3.1726892!16s%2Fg%2F11v675qy34?entry=ttu&amp;g_ep=EgoyMDI0MTEyNC4xIKXMDSoASAFQAw==</a:t>
            </a:r>
            <a:endParaRPr sz="1100" dirty="0"/>
          </a:p>
        </p:txBody>
      </p:sp>
      <p:pic>
        <p:nvPicPr>
          <p:cNvPr id="2" name="Picture 1">
            <a:extLst>
              <a:ext uri="{FF2B5EF4-FFF2-40B4-BE49-F238E27FC236}">
                <a16:creationId xmlns:a16="http://schemas.microsoft.com/office/drawing/2014/main" id="{A2FE351B-9355-1780-1946-157CDED06D92}"/>
              </a:ext>
            </a:extLst>
          </p:cNvPr>
          <p:cNvPicPr>
            <a:picLocks noChangeAspect="1"/>
          </p:cNvPicPr>
          <p:nvPr/>
        </p:nvPicPr>
        <p:blipFill>
          <a:blip r:embed="rId4"/>
          <a:srcRect t="4427" r="877"/>
          <a:stretch/>
        </p:blipFill>
        <p:spPr>
          <a:xfrm>
            <a:off x="1126958" y="3269091"/>
            <a:ext cx="3886200" cy="234188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7"/>
          <p:cNvSpPr txBox="1">
            <a:spLocks noGrp="1"/>
          </p:cNvSpPr>
          <p:nvPr>
            <p:ph type="title"/>
          </p:nvPr>
        </p:nvSpPr>
        <p:spPr>
          <a:xfrm>
            <a:off x="685800" y="753533"/>
            <a:ext cx="10820400" cy="97679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HUMAN RESOURCES STRATEGY- add organization chart</a:t>
            </a:r>
            <a:endParaRPr dirty="0"/>
          </a:p>
        </p:txBody>
      </p:sp>
      <p:sp>
        <p:nvSpPr>
          <p:cNvPr id="195" name="Google Shape;195;p7"/>
          <p:cNvSpPr txBox="1">
            <a:spLocks noGrp="1"/>
          </p:cNvSpPr>
          <p:nvPr>
            <p:ph type="body" idx="1"/>
          </p:nvPr>
        </p:nvSpPr>
        <p:spPr>
          <a:xfrm>
            <a:off x="254000" y="1746249"/>
            <a:ext cx="5842000" cy="4358217"/>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Staff Requirements: Hair stylists, childcare specialists, and support staff.</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Skills Needed: Expertise in hair care, customer service, mental health sensitivity.</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Team Structure: Collaborative environment with a focus on customer service (Lee and Ko, 2021).</a:t>
            </a:r>
            <a:endParaRPr/>
          </a:p>
          <a:p>
            <a:pPr marL="342900" marR="0" lvl="0" indent="-342900" algn="just" rtl="0">
              <a:lnSpc>
                <a:spcPct val="150000"/>
              </a:lnSpc>
              <a:spcBef>
                <a:spcPts val="0"/>
              </a:spcBef>
              <a:spcAft>
                <a:spcPts val="0"/>
              </a:spcAft>
              <a:buClr>
                <a:schemeClr val="lt1"/>
              </a:buClr>
              <a:buSzPts val="2000"/>
              <a:buFont typeface="Noto Sans Symbols"/>
              <a:buChar char="∙"/>
            </a:pPr>
            <a:r>
              <a:rPr lang="en-US" sz="2000">
                <a:latin typeface="Times New Roman"/>
                <a:ea typeface="Times New Roman"/>
                <a:cs typeface="Times New Roman"/>
                <a:sym typeface="Times New Roman"/>
              </a:rPr>
              <a:t>Training: Mental health sensitivity and customer care training.</a:t>
            </a:r>
            <a:endParaRPr/>
          </a:p>
        </p:txBody>
      </p:sp>
      <p:pic>
        <p:nvPicPr>
          <p:cNvPr id="196" name="Google Shape;196;p7" descr="Human Resources Plan Archives - HR Solutions"/>
          <p:cNvPicPr preferRelativeResize="0"/>
          <p:nvPr/>
        </p:nvPicPr>
        <p:blipFill rotWithShape="1">
          <a:blip r:embed="rId3">
            <a:alphaModFix/>
          </a:blip>
          <a:srcRect/>
          <a:stretch/>
        </p:blipFill>
        <p:spPr>
          <a:xfrm>
            <a:off x="8441656" y="4711540"/>
            <a:ext cx="3325228" cy="1711935"/>
          </a:xfrm>
          <a:prstGeom prst="rect">
            <a:avLst/>
          </a:prstGeom>
          <a:noFill/>
          <a:ln>
            <a:noFill/>
          </a:ln>
        </p:spPr>
      </p:pic>
      <p:sp>
        <p:nvSpPr>
          <p:cNvPr id="3" name="TextBox 2">
            <a:extLst>
              <a:ext uri="{FF2B5EF4-FFF2-40B4-BE49-F238E27FC236}">
                <a16:creationId xmlns:a16="http://schemas.microsoft.com/office/drawing/2014/main" id="{A34C5BCD-0C8B-6017-58E8-55290B85E4A5}"/>
              </a:ext>
            </a:extLst>
          </p:cNvPr>
          <p:cNvSpPr txBox="1"/>
          <p:nvPr/>
        </p:nvSpPr>
        <p:spPr>
          <a:xfrm>
            <a:off x="7020426" y="2150705"/>
            <a:ext cx="6100010" cy="1384995"/>
          </a:xfrm>
          <a:prstGeom prst="rect">
            <a:avLst/>
          </a:prstGeom>
          <a:noFill/>
        </p:spPr>
        <p:txBody>
          <a:bodyPr wrap="square">
            <a:spAutoFit/>
          </a:bodyPr>
          <a:lstStyle/>
          <a:p>
            <a:r>
              <a:rPr lang="en-US" dirty="0">
                <a:solidFill>
                  <a:schemeClr val="bg1"/>
                </a:solidFill>
              </a:rPr>
              <a:t> </a:t>
            </a:r>
            <a:r>
              <a:rPr lang="en-US" dirty="0" err="1">
                <a:solidFill>
                  <a:schemeClr val="bg1"/>
                </a:solidFill>
              </a:rPr>
              <a:t>Rozeta</a:t>
            </a:r>
            <a:r>
              <a:rPr lang="en-US" dirty="0">
                <a:solidFill>
                  <a:schemeClr val="bg1"/>
                </a:solidFill>
              </a:rPr>
              <a:t> (Owner &amp; Lead Hairstylist)</a:t>
            </a:r>
          </a:p>
          <a:p>
            <a:r>
              <a:rPr lang="en-US" dirty="0">
                <a:solidFill>
                  <a:schemeClr val="bg1"/>
                </a:solidFill>
              </a:rPr>
              <a:t>                             |</a:t>
            </a:r>
          </a:p>
          <a:p>
            <a:r>
              <a:rPr lang="en-US" dirty="0">
                <a:solidFill>
                  <a:schemeClr val="bg1"/>
                </a:solidFill>
              </a:rPr>
              <a:t>   -------------------------------------------------</a:t>
            </a:r>
          </a:p>
          <a:p>
            <a:r>
              <a:rPr lang="en-US" dirty="0">
                <a:solidFill>
                  <a:schemeClr val="bg1"/>
                </a:solidFill>
              </a:rPr>
              <a:t>   |                        |                       |</a:t>
            </a:r>
          </a:p>
          <a:p>
            <a:r>
              <a:rPr lang="en-US" dirty="0">
                <a:solidFill>
                  <a:schemeClr val="bg1"/>
                </a:solidFill>
              </a:rPr>
              <a:t>Receptionist       Hairstylists Team       Childcare Team</a:t>
            </a:r>
          </a:p>
          <a:p>
            <a:r>
              <a:rPr lang="en-US" dirty="0"/>
              <a:t>                        </a:t>
            </a:r>
            <a:r>
              <a:rPr lang="en-US" dirty="0">
                <a:solidFill>
                  <a:schemeClr val="bg1"/>
                </a:solidFill>
              </a:rPr>
              <a:t>(3 to 5)                (2 Workers)</a:t>
            </a:r>
          </a:p>
        </p:txBody>
      </p:sp>
      <p:sp>
        <p:nvSpPr>
          <p:cNvPr id="4" name="Frame 3">
            <a:extLst>
              <a:ext uri="{FF2B5EF4-FFF2-40B4-BE49-F238E27FC236}">
                <a16:creationId xmlns:a16="http://schemas.microsoft.com/office/drawing/2014/main" id="{D4A67F2A-FBDE-72AD-846C-44F961349750}"/>
              </a:ext>
            </a:extLst>
          </p:cNvPr>
          <p:cNvSpPr/>
          <p:nvPr/>
        </p:nvSpPr>
        <p:spPr>
          <a:xfrm>
            <a:off x="6725653" y="1937083"/>
            <a:ext cx="5041231" cy="1840833"/>
          </a:xfrm>
          <a:prstGeom prst="frame">
            <a:avLst/>
          </a:prstGeom>
          <a:solidFill>
            <a:schemeClr val="bg1"/>
          </a:solidFill>
          <a:ln w="31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8"/>
          <p:cNvSpPr txBox="1">
            <a:spLocks noGrp="1"/>
          </p:cNvSpPr>
          <p:nvPr>
            <p:ph type="title"/>
          </p:nvPr>
        </p:nvSpPr>
        <p:spPr>
          <a:xfrm>
            <a:off x="685800" y="292100"/>
            <a:ext cx="10820400" cy="97679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FINANCIAL OVERVIEW</a:t>
            </a:r>
            <a:endParaRPr dirty="0"/>
          </a:p>
        </p:txBody>
      </p:sp>
      <p:sp>
        <p:nvSpPr>
          <p:cNvPr id="203" name="Google Shape;203;p8"/>
          <p:cNvSpPr txBox="1">
            <a:spLocks noGrp="1"/>
          </p:cNvSpPr>
          <p:nvPr>
            <p:ph type="body" idx="1"/>
          </p:nvPr>
        </p:nvSpPr>
        <p:spPr>
          <a:xfrm>
            <a:off x="241300" y="1268894"/>
            <a:ext cx="6096000" cy="5297006"/>
          </a:xfrm>
          <a:prstGeom prst="rect">
            <a:avLst/>
          </a:prstGeom>
          <a:noFill/>
          <a:ln>
            <a:noFill/>
          </a:ln>
        </p:spPr>
        <p:txBody>
          <a:bodyPr spcFirstLastPara="1" wrap="square" lIns="91425" tIns="45700" rIns="91425" bIns="45700" anchor="ctr" anchorCtr="0">
            <a:noAutofit/>
          </a:bodyPr>
          <a:lstStyle/>
          <a:p>
            <a:pPr marL="342900" marR="0" lvl="0" indent="-342900" algn="l" rtl="0">
              <a:lnSpc>
                <a:spcPct val="150000"/>
              </a:lnSpc>
              <a:spcBef>
                <a:spcPts val="0"/>
              </a:spcBef>
              <a:spcAft>
                <a:spcPts val="0"/>
              </a:spcAft>
              <a:buClr>
                <a:schemeClr val="lt1"/>
              </a:buClr>
              <a:buSzPts val="1000"/>
              <a:buFont typeface="Noto Sans Symbols"/>
              <a:buChar char="∙"/>
            </a:pPr>
            <a:r>
              <a:rPr lang="en-US" sz="2000" dirty="0">
                <a:latin typeface="Times New Roman"/>
                <a:ea typeface="Times New Roman"/>
                <a:cs typeface="Times New Roman"/>
                <a:sym typeface="Times New Roman"/>
              </a:rPr>
              <a:t>Initial Costs: £45,000 for renovations, equipment, and marketing.</a:t>
            </a:r>
            <a:endParaRPr dirty="0"/>
          </a:p>
          <a:p>
            <a:pPr marL="342900" marR="0" lvl="0" indent="-342900" algn="l" rtl="0">
              <a:lnSpc>
                <a:spcPct val="150000"/>
              </a:lnSpc>
              <a:spcBef>
                <a:spcPts val="1000"/>
              </a:spcBef>
              <a:spcAft>
                <a:spcPts val="0"/>
              </a:spcAft>
              <a:buClr>
                <a:schemeClr val="lt1"/>
              </a:buClr>
              <a:buSzPts val="1000"/>
              <a:buFont typeface="Noto Sans Symbols"/>
              <a:buChar char="∙"/>
            </a:pPr>
            <a:r>
              <a:rPr lang="en-US" sz="2000" dirty="0">
                <a:latin typeface="Times New Roman"/>
                <a:ea typeface="Times New Roman"/>
                <a:cs typeface="Times New Roman"/>
                <a:sym typeface="Times New Roman"/>
              </a:rPr>
              <a:t>Funding: Personal savings, small business loan, potential family investment (</a:t>
            </a:r>
            <a:r>
              <a:rPr lang="en-US" sz="2000" dirty="0" err="1">
                <a:latin typeface="Times New Roman"/>
                <a:ea typeface="Times New Roman"/>
                <a:cs typeface="Times New Roman"/>
                <a:sym typeface="Times New Roman"/>
              </a:rPr>
              <a:t>Lisowska</a:t>
            </a:r>
            <a:r>
              <a:rPr lang="en-US" sz="2000" dirty="0">
                <a:latin typeface="Times New Roman"/>
                <a:ea typeface="Times New Roman"/>
                <a:cs typeface="Times New Roman"/>
                <a:sym typeface="Times New Roman"/>
              </a:rPr>
              <a:t>, 2023).</a:t>
            </a:r>
            <a:endParaRPr dirty="0"/>
          </a:p>
          <a:p>
            <a:pPr marL="342900" marR="0" lvl="0" indent="-342900" algn="l" rtl="0">
              <a:lnSpc>
                <a:spcPct val="150000"/>
              </a:lnSpc>
              <a:spcBef>
                <a:spcPts val="1000"/>
              </a:spcBef>
              <a:spcAft>
                <a:spcPts val="0"/>
              </a:spcAft>
              <a:buClr>
                <a:schemeClr val="lt1"/>
              </a:buClr>
              <a:buSzPts val="1000"/>
              <a:buFont typeface="Noto Sans Symbols"/>
              <a:buChar char="∙"/>
            </a:pPr>
            <a:r>
              <a:rPr lang="en-US" sz="2000" dirty="0">
                <a:latin typeface="Times New Roman"/>
                <a:ea typeface="Times New Roman"/>
                <a:cs typeface="Times New Roman"/>
                <a:sym typeface="Times New Roman"/>
              </a:rPr>
              <a:t>Revenue Forecast: Starting at £8000 in Month 1, growing to £14,000 by Month 12.</a:t>
            </a:r>
            <a:endParaRPr dirty="0"/>
          </a:p>
          <a:p>
            <a:pPr marL="342900" marR="0" lvl="0" indent="-342900" algn="l" rtl="0">
              <a:lnSpc>
                <a:spcPct val="150000"/>
              </a:lnSpc>
              <a:spcBef>
                <a:spcPts val="1000"/>
              </a:spcBef>
              <a:spcAft>
                <a:spcPts val="0"/>
              </a:spcAft>
              <a:buClr>
                <a:schemeClr val="lt1"/>
              </a:buClr>
              <a:buSzPts val="1000"/>
              <a:buFont typeface="Noto Sans Symbols"/>
              <a:buChar char="∙"/>
            </a:pPr>
            <a:r>
              <a:rPr lang="en-US" sz="2000" dirty="0">
                <a:latin typeface="Times New Roman"/>
                <a:ea typeface="Times New Roman"/>
                <a:cs typeface="Times New Roman"/>
                <a:sym typeface="Times New Roman"/>
              </a:rPr>
              <a:t>Breakeven: Expected within 6-12 months (</a:t>
            </a:r>
            <a:r>
              <a:rPr lang="en-US" sz="2000" dirty="0" err="1">
                <a:latin typeface="Times New Roman"/>
                <a:ea typeface="Times New Roman"/>
                <a:cs typeface="Times New Roman"/>
                <a:sym typeface="Times New Roman"/>
              </a:rPr>
              <a:t>Żwawiak</a:t>
            </a:r>
            <a:r>
              <a:rPr lang="en-US" sz="2000" dirty="0">
                <a:latin typeface="Times New Roman"/>
                <a:ea typeface="Times New Roman"/>
                <a:cs typeface="Times New Roman"/>
                <a:sym typeface="Times New Roman"/>
              </a:rPr>
              <a:t> et al., 2024).</a:t>
            </a:r>
            <a:endParaRPr dirty="0"/>
          </a:p>
        </p:txBody>
      </p:sp>
      <p:pic>
        <p:nvPicPr>
          <p:cNvPr id="204" name="Google Shape;204;p8"/>
          <p:cNvPicPr preferRelativeResize="0"/>
          <p:nvPr/>
        </p:nvPicPr>
        <p:blipFill rotWithShape="1">
          <a:blip r:embed="rId3">
            <a:alphaModFix/>
          </a:blip>
          <a:srcRect/>
          <a:stretch/>
        </p:blipFill>
        <p:spPr>
          <a:xfrm>
            <a:off x="6337300" y="1350973"/>
            <a:ext cx="5804669" cy="1789430"/>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pic>
        <p:nvPicPr>
          <p:cNvPr id="6" name="Google Shape;220;p10">
            <a:extLst>
              <a:ext uri="{FF2B5EF4-FFF2-40B4-BE49-F238E27FC236}">
                <a16:creationId xmlns:a16="http://schemas.microsoft.com/office/drawing/2014/main" id="{0C9CB864-8347-02DE-ACB6-9AF4F2E0D133}"/>
              </a:ext>
            </a:extLst>
          </p:cNvPr>
          <p:cNvPicPr preferRelativeResize="0"/>
          <p:nvPr/>
        </p:nvPicPr>
        <p:blipFill rotWithShape="1">
          <a:blip r:embed="rId4">
            <a:alphaModFix/>
          </a:blip>
          <a:srcRect/>
          <a:stretch/>
        </p:blipFill>
        <p:spPr>
          <a:xfrm>
            <a:off x="6528569" y="3962691"/>
            <a:ext cx="5613400" cy="154433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7" name="TextBox 6">
            <a:extLst>
              <a:ext uri="{FF2B5EF4-FFF2-40B4-BE49-F238E27FC236}">
                <a16:creationId xmlns:a16="http://schemas.microsoft.com/office/drawing/2014/main" id="{2C8B2371-5D4B-8B38-F98C-372E1C01F00F}"/>
              </a:ext>
            </a:extLst>
          </p:cNvPr>
          <p:cNvSpPr txBox="1"/>
          <p:nvPr/>
        </p:nvSpPr>
        <p:spPr>
          <a:xfrm>
            <a:off x="8578516" y="5630779"/>
            <a:ext cx="3056021" cy="307777"/>
          </a:xfrm>
          <a:prstGeom prst="rect">
            <a:avLst/>
          </a:prstGeom>
          <a:noFill/>
        </p:spPr>
        <p:txBody>
          <a:bodyPr wrap="square" rtlCol="0">
            <a:spAutoFit/>
          </a:bodyPr>
          <a:lstStyle/>
          <a:p>
            <a:r>
              <a:rPr lang="en-US" dirty="0"/>
              <a:t>Cashflow chart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9"/>
          <p:cNvSpPr txBox="1">
            <a:spLocks noGrp="1"/>
          </p:cNvSpPr>
          <p:nvPr>
            <p:ph type="title"/>
          </p:nvPr>
        </p:nvSpPr>
        <p:spPr>
          <a:xfrm>
            <a:off x="685800" y="436033"/>
            <a:ext cx="10820400" cy="97679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dirty="0">
                <a:solidFill>
                  <a:srgbClr val="FFFF00"/>
                </a:solidFill>
                <a:latin typeface="Times New Roman"/>
                <a:ea typeface="Times New Roman"/>
                <a:cs typeface="Times New Roman"/>
                <a:sym typeface="Times New Roman"/>
              </a:rPr>
              <a:t>MARKETING STRATEGY &amp; BRANDING-</a:t>
            </a:r>
            <a:endParaRPr dirty="0"/>
          </a:p>
        </p:txBody>
      </p:sp>
      <p:sp>
        <p:nvSpPr>
          <p:cNvPr id="211" name="Google Shape;211;p9"/>
          <p:cNvSpPr txBox="1">
            <a:spLocks noGrp="1"/>
          </p:cNvSpPr>
          <p:nvPr>
            <p:ph type="body" idx="1"/>
          </p:nvPr>
        </p:nvSpPr>
        <p:spPr>
          <a:xfrm>
            <a:off x="317500" y="1543050"/>
            <a:ext cx="5778500" cy="5048250"/>
          </a:xfrm>
          <a:prstGeom prst="rect">
            <a:avLst/>
          </a:prstGeom>
          <a:noFill/>
          <a:ln>
            <a:noFill/>
          </a:ln>
        </p:spPr>
        <p:txBody>
          <a:bodyPr spcFirstLastPara="1" wrap="square" lIns="91425" tIns="45700" rIns="91425" bIns="45700" anchor="ctr" anchorCtr="0">
            <a:noAutofit/>
          </a:bodyPr>
          <a:lstStyle/>
          <a:p>
            <a:pPr marL="285750" marR="0" lvl="0" indent="-285750" algn="just" rtl="0">
              <a:lnSpc>
                <a:spcPct val="150000"/>
              </a:lnSpc>
              <a:spcBef>
                <a:spcPts val="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Online and offline marketing strategies.</a:t>
            </a:r>
            <a:endParaRPr dirty="0"/>
          </a:p>
          <a:p>
            <a:pPr marL="285750" marR="0" lvl="0" indent="-285750" algn="just" rtl="0">
              <a:lnSpc>
                <a:spcPct val="150000"/>
              </a:lnSpc>
              <a:spcBef>
                <a:spcPts val="100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Social media presence.</a:t>
            </a:r>
            <a:endParaRPr dirty="0"/>
          </a:p>
          <a:p>
            <a:pPr marL="285750" marR="0" lvl="0" indent="-285750" algn="just" rtl="0">
              <a:lnSpc>
                <a:spcPct val="150000"/>
              </a:lnSpc>
              <a:spcBef>
                <a:spcPts val="100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Offline promotions: Flyers, business cards, and local partnerships (Phelps-Ward and Laura, 2020).</a:t>
            </a:r>
          </a:p>
          <a:p>
            <a:pPr marL="285750" marR="0" lvl="0" indent="-285750" algn="just" rtl="0">
              <a:lnSpc>
                <a:spcPct val="150000"/>
              </a:lnSpc>
              <a:spcBef>
                <a:spcPts val="1000"/>
              </a:spcBef>
              <a:spcAft>
                <a:spcPts val="0"/>
              </a:spcAft>
              <a:buClr>
                <a:schemeClr val="lt1"/>
              </a:buClr>
              <a:buSzPts val="2000"/>
              <a:buFont typeface="Arial"/>
              <a:buChar char="•"/>
            </a:pPr>
            <a:r>
              <a:rPr lang="en-US" sz="2000" dirty="0">
                <a:latin typeface="Times New Roman"/>
                <a:cs typeface="Times New Roman"/>
                <a:sym typeface="Times New Roman"/>
              </a:rPr>
              <a:t>Collaborate with another beauty provider to do a giveaway- this will help promote our business to more people</a:t>
            </a:r>
            <a:endParaRPr dirty="0"/>
          </a:p>
          <a:p>
            <a:pPr marL="285750" marR="0" lvl="0" indent="-285750" algn="just" rtl="0">
              <a:lnSpc>
                <a:spcPct val="150000"/>
              </a:lnSpc>
              <a:spcBef>
                <a:spcPts val="1000"/>
              </a:spcBef>
              <a:spcAft>
                <a:spcPts val="0"/>
              </a:spcAft>
              <a:buClr>
                <a:schemeClr val="lt1"/>
              </a:buClr>
              <a:buSzPts val="2000"/>
              <a:buFont typeface="Arial"/>
              <a:buChar char="•"/>
            </a:pPr>
            <a:r>
              <a:rPr lang="en-US" sz="2000" dirty="0">
                <a:latin typeface="Times New Roman"/>
                <a:ea typeface="Times New Roman"/>
                <a:cs typeface="Times New Roman"/>
                <a:sym typeface="Times New Roman"/>
              </a:rPr>
              <a:t>Strong brand identity focusing on family and mental health.</a:t>
            </a:r>
            <a:endParaRPr dirty="0"/>
          </a:p>
        </p:txBody>
      </p:sp>
      <p:pic>
        <p:nvPicPr>
          <p:cNvPr id="3" name="Picture 2" descr="A screenshot of a cellphone&#10;&#10;Description automatically generated">
            <a:extLst>
              <a:ext uri="{FF2B5EF4-FFF2-40B4-BE49-F238E27FC236}">
                <a16:creationId xmlns:a16="http://schemas.microsoft.com/office/drawing/2014/main" id="{772AD268-0483-3A12-FB8A-FBCED59A4A2A}"/>
              </a:ext>
            </a:extLst>
          </p:cNvPr>
          <p:cNvPicPr>
            <a:picLocks noChangeAspect="1"/>
          </p:cNvPicPr>
          <p:nvPr/>
        </p:nvPicPr>
        <p:blipFill>
          <a:blip r:embed="rId3"/>
          <a:stretch>
            <a:fillRect/>
          </a:stretch>
        </p:blipFill>
        <p:spPr>
          <a:xfrm>
            <a:off x="9926053" y="1543050"/>
            <a:ext cx="1948447" cy="2757298"/>
          </a:xfrm>
          <a:prstGeom prst="rect">
            <a:avLst/>
          </a:prstGeom>
        </p:spPr>
      </p:pic>
      <p:pic>
        <p:nvPicPr>
          <p:cNvPr id="6" name="Picture 5">
            <a:extLst>
              <a:ext uri="{FF2B5EF4-FFF2-40B4-BE49-F238E27FC236}">
                <a16:creationId xmlns:a16="http://schemas.microsoft.com/office/drawing/2014/main" id="{CAC22B3A-E2A0-5140-A4C1-85D8864EDED9}"/>
              </a:ext>
            </a:extLst>
          </p:cNvPr>
          <p:cNvPicPr>
            <a:picLocks noChangeAspect="1"/>
          </p:cNvPicPr>
          <p:nvPr/>
        </p:nvPicPr>
        <p:blipFill>
          <a:blip r:embed="rId4"/>
          <a:srcRect l="18838" t="21359" r="13514" b="15896"/>
          <a:stretch/>
        </p:blipFill>
        <p:spPr>
          <a:xfrm>
            <a:off x="7932708" y="5195621"/>
            <a:ext cx="1993345" cy="1155563"/>
          </a:xfrm>
          <a:prstGeom prst="rect">
            <a:avLst/>
          </a:prstGeom>
        </p:spPr>
      </p:pic>
      <p:pic>
        <p:nvPicPr>
          <p:cNvPr id="7" name="Picture 6">
            <a:extLst>
              <a:ext uri="{FF2B5EF4-FFF2-40B4-BE49-F238E27FC236}">
                <a16:creationId xmlns:a16="http://schemas.microsoft.com/office/drawing/2014/main" id="{921C2947-3B78-03E0-5920-EE14DD16EF2A}"/>
              </a:ext>
            </a:extLst>
          </p:cNvPr>
          <p:cNvPicPr>
            <a:picLocks noChangeAspect="1"/>
          </p:cNvPicPr>
          <p:nvPr/>
        </p:nvPicPr>
        <p:blipFill>
          <a:blip r:embed="rId5"/>
          <a:srcRect l="19260" t="21502" r="16450" b="19112"/>
          <a:stretch/>
        </p:blipFill>
        <p:spPr>
          <a:xfrm>
            <a:off x="10044078" y="5195621"/>
            <a:ext cx="2001583" cy="1155563"/>
          </a:xfrm>
          <a:prstGeom prst="rect">
            <a:avLst/>
          </a:prstGeom>
        </p:spPr>
      </p:pic>
      <p:sp>
        <p:nvSpPr>
          <p:cNvPr id="8" name="TextBox 7">
            <a:extLst>
              <a:ext uri="{FF2B5EF4-FFF2-40B4-BE49-F238E27FC236}">
                <a16:creationId xmlns:a16="http://schemas.microsoft.com/office/drawing/2014/main" id="{87597217-F507-C761-EC1F-8EE910A911B3}"/>
              </a:ext>
            </a:extLst>
          </p:cNvPr>
          <p:cNvSpPr txBox="1"/>
          <p:nvPr/>
        </p:nvSpPr>
        <p:spPr>
          <a:xfrm>
            <a:off x="10531976" y="4300348"/>
            <a:ext cx="1948447" cy="307777"/>
          </a:xfrm>
          <a:prstGeom prst="rect">
            <a:avLst/>
          </a:prstGeom>
          <a:noFill/>
        </p:spPr>
        <p:txBody>
          <a:bodyPr wrap="square" rtlCol="0">
            <a:spAutoFit/>
          </a:bodyPr>
          <a:lstStyle/>
          <a:p>
            <a:r>
              <a:rPr lang="en-US" dirty="0">
                <a:solidFill>
                  <a:schemeClr val="bg1"/>
                </a:solidFill>
              </a:rPr>
              <a:t>(leaflet)</a:t>
            </a:r>
          </a:p>
        </p:txBody>
      </p:sp>
      <p:sp>
        <p:nvSpPr>
          <p:cNvPr id="9" name="TextBox 8">
            <a:extLst>
              <a:ext uri="{FF2B5EF4-FFF2-40B4-BE49-F238E27FC236}">
                <a16:creationId xmlns:a16="http://schemas.microsoft.com/office/drawing/2014/main" id="{17D1DD7A-4045-701E-2715-44823C58ECAF}"/>
              </a:ext>
            </a:extLst>
          </p:cNvPr>
          <p:cNvSpPr txBox="1"/>
          <p:nvPr/>
        </p:nvSpPr>
        <p:spPr>
          <a:xfrm>
            <a:off x="9336051" y="6437411"/>
            <a:ext cx="1720515" cy="307777"/>
          </a:xfrm>
          <a:prstGeom prst="rect">
            <a:avLst/>
          </a:prstGeom>
          <a:noFill/>
        </p:spPr>
        <p:txBody>
          <a:bodyPr wrap="square" rtlCol="0">
            <a:spAutoFit/>
          </a:bodyPr>
          <a:lstStyle/>
          <a:p>
            <a:r>
              <a:rPr lang="en-US" dirty="0">
                <a:solidFill>
                  <a:schemeClr val="bg1"/>
                </a:solidFill>
              </a:rPr>
              <a:t>(Business card)</a:t>
            </a:r>
          </a:p>
        </p:txBody>
      </p:sp>
      <p:pic>
        <p:nvPicPr>
          <p:cNvPr id="11" name="Picture 10">
            <a:extLst>
              <a:ext uri="{FF2B5EF4-FFF2-40B4-BE49-F238E27FC236}">
                <a16:creationId xmlns:a16="http://schemas.microsoft.com/office/drawing/2014/main" id="{0BB3AB21-FF03-5F2E-CADE-05872D8FD186}"/>
              </a:ext>
            </a:extLst>
          </p:cNvPr>
          <p:cNvPicPr>
            <a:picLocks noChangeAspect="1"/>
          </p:cNvPicPr>
          <p:nvPr/>
        </p:nvPicPr>
        <p:blipFill>
          <a:blip r:embed="rId6"/>
          <a:srcRect l="33644" t="26472" r="29050" b="13632"/>
          <a:stretch/>
        </p:blipFill>
        <p:spPr>
          <a:xfrm>
            <a:off x="6698726" y="1590690"/>
            <a:ext cx="2467964" cy="2476485"/>
          </a:xfrm>
          <a:prstGeom prst="rect">
            <a:avLst/>
          </a:prstGeom>
        </p:spPr>
      </p:pic>
      <p:cxnSp>
        <p:nvCxnSpPr>
          <p:cNvPr id="13" name="Curved Connector 12">
            <a:extLst>
              <a:ext uri="{FF2B5EF4-FFF2-40B4-BE49-F238E27FC236}">
                <a16:creationId xmlns:a16="http://schemas.microsoft.com/office/drawing/2014/main" id="{A74C2E7B-CE67-4213-4B66-9607514EBDB0}"/>
              </a:ext>
            </a:extLst>
          </p:cNvPr>
          <p:cNvCxnSpPr>
            <a:cxnSpLocks/>
          </p:cNvCxnSpPr>
          <p:nvPr/>
        </p:nvCxnSpPr>
        <p:spPr>
          <a:xfrm rot="5400000" flipH="1" flipV="1">
            <a:off x="5882197" y="3718665"/>
            <a:ext cx="1027135" cy="798329"/>
          </a:xfrm>
          <a:prstGeom prst="curvedConnector3">
            <a:avLst/>
          </a:prstGeom>
          <a:ln>
            <a:solidFill>
              <a:schemeClr val="bg1"/>
            </a:solidFill>
            <a:tailEnd type="triangle"/>
          </a:ln>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0"/>
          <p:cNvSpPr txBox="1">
            <a:spLocks noGrp="1"/>
          </p:cNvSpPr>
          <p:nvPr>
            <p:ph type="title"/>
          </p:nvPr>
        </p:nvSpPr>
        <p:spPr>
          <a:xfrm>
            <a:off x="596900" y="159303"/>
            <a:ext cx="10820400" cy="97679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a:solidFill>
                  <a:srgbClr val="FFFF00"/>
                </a:solidFill>
                <a:latin typeface="Times New Roman"/>
                <a:ea typeface="Times New Roman"/>
                <a:cs typeface="Times New Roman"/>
                <a:sym typeface="Times New Roman"/>
              </a:rPr>
              <a:t>SWOT ANALYSIS</a:t>
            </a:r>
            <a:endParaRPr/>
          </a:p>
        </p:txBody>
      </p:sp>
      <p:sp>
        <p:nvSpPr>
          <p:cNvPr id="219" name="Google Shape;219;p10"/>
          <p:cNvSpPr txBox="1">
            <a:spLocks noGrp="1"/>
          </p:cNvSpPr>
          <p:nvPr>
            <p:ph type="body" idx="1"/>
          </p:nvPr>
        </p:nvSpPr>
        <p:spPr>
          <a:xfrm>
            <a:off x="1193800" y="1030263"/>
            <a:ext cx="9804400" cy="3630637"/>
          </a:xfrm>
          <a:prstGeom prst="rect">
            <a:avLst/>
          </a:prstGeom>
          <a:noFill/>
          <a:ln>
            <a:noFill/>
          </a:ln>
        </p:spPr>
        <p:txBody>
          <a:bodyPr spcFirstLastPara="1" wrap="square" lIns="91425" tIns="45700" rIns="91425" bIns="45700" anchor="ctr" anchorCtr="0">
            <a:noAutofit/>
          </a:bodyPr>
          <a:lstStyle/>
          <a:p>
            <a:pPr marL="285750" marR="0" lvl="0" indent="-285750" algn="just" rtl="0">
              <a:lnSpc>
                <a:spcPct val="150000"/>
              </a:lnSpc>
              <a:spcBef>
                <a:spcPts val="0"/>
              </a:spcBef>
              <a:spcAft>
                <a:spcPts val="0"/>
              </a:spcAft>
              <a:buClr>
                <a:schemeClr val="lt1"/>
              </a:buClr>
              <a:buSzPts val="2000"/>
              <a:buFont typeface="Arial"/>
              <a:buChar char="•"/>
            </a:pPr>
            <a:r>
              <a:rPr lang="en-US" sz="2000" b="1">
                <a:latin typeface="Times New Roman"/>
                <a:ea typeface="Times New Roman"/>
                <a:cs typeface="Times New Roman"/>
                <a:sym typeface="Times New Roman"/>
              </a:rPr>
              <a:t>Strengths: </a:t>
            </a:r>
            <a:r>
              <a:rPr lang="en-US" sz="2000">
                <a:latin typeface="Times New Roman"/>
                <a:ea typeface="Times New Roman"/>
                <a:cs typeface="Times New Roman"/>
                <a:sym typeface="Times New Roman"/>
              </a:rPr>
              <a:t>Unique family-friendly and mental health-sensitive services.</a:t>
            </a:r>
            <a:endParaRPr/>
          </a:p>
          <a:p>
            <a:pPr marL="285750" marR="0" lvl="0" indent="-285750" algn="just" rtl="0">
              <a:lnSpc>
                <a:spcPct val="150000"/>
              </a:lnSpc>
              <a:spcBef>
                <a:spcPts val="1000"/>
              </a:spcBef>
              <a:spcAft>
                <a:spcPts val="0"/>
              </a:spcAft>
              <a:buClr>
                <a:schemeClr val="lt1"/>
              </a:buClr>
              <a:buSzPts val="2000"/>
              <a:buFont typeface="Arial"/>
              <a:buChar char="•"/>
            </a:pPr>
            <a:r>
              <a:rPr lang="en-US" sz="2000" b="1">
                <a:latin typeface="Times New Roman"/>
                <a:ea typeface="Times New Roman"/>
                <a:cs typeface="Times New Roman"/>
                <a:sym typeface="Times New Roman"/>
              </a:rPr>
              <a:t>Weaknesses: </a:t>
            </a:r>
            <a:r>
              <a:rPr lang="en-US" sz="2000">
                <a:latin typeface="Times New Roman"/>
                <a:ea typeface="Times New Roman"/>
                <a:cs typeface="Times New Roman"/>
                <a:sym typeface="Times New Roman"/>
              </a:rPr>
              <a:t>Initial high startup costs and negative cash flow in early months (Reynolds and Sorg, 2021).</a:t>
            </a:r>
            <a:endParaRPr/>
          </a:p>
          <a:p>
            <a:pPr marL="285750" marR="0" lvl="0" indent="-285750" algn="just" rtl="0">
              <a:lnSpc>
                <a:spcPct val="150000"/>
              </a:lnSpc>
              <a:spcBef>
                <a:spcPts val="1000"/>
              </a:spcBef>
              <a:spcAft>
                <a:spcPts val="0"/>
              </a:spcAft>
              <a:buClr>
                <a:schemeClr val="lt1"/>
              </a:buClr>
              <a:buSzPts val="2000"/>
              <a:buFont typeface="Arial"/>
              <a:buChar char="•"/>
            </a:pPr>
            <a:r>
              <a:rPr lang="en-US" sz="2000" b="1">
                <a:latin typeface="Times New Roman"/>
                <a:ea typeface="Times New Roman"/>
                <a:cs typeface="Times New Roman"/>
                <a:sym typeface="Times New Roman"/>
              </a:rPr>
              <a:t>Opportunities: </a:t>
            </a:r>
            <a:r>
              <a:rPr lang="en-US" sz="2000">
                <a:latin typeface="Times New Roman"/>
                <a:ea typeface="Times New Roman"/>
                <a:cs typeface="Times New Roman"/>
                <a:sym typeface="Times New Roman"/>
              </a:rPr>
              <a:t>Growing demand for specialized salons catering to families and mental health needs.</a:t>
            </a:r>
            <a:endParaRPr/>
          </a:p>
          <a:p>
            <a:pPr marL="285750" marR="0" lvl="0" indent="-285750" algn="just" rtl="0">
              <a:lnSpc>
                <a:spcPct val="150000"/>
              </a:lnSpc>
              <a:spcBef>
                <a:spcPts val="1000"/>
              </a:spcBef>
              <a:spcAft>
                <a:spcPts val="0"/>
              </a:spcAft>
              <a:buClr>
                <a:schemeClr val="lt1"/>
              </a:buClr>
              <a:buSzPts val="2000"/>
              <a:buFont typeface="Arial"/>
              <a:buChar char="•"/>
            </a:pPr>
            <a:r>
              <a:rPr lang="en-US" sz="2000" b="1">
                <a:latin typeface="Times New Roman"/>
                <a:ea typeface="Times New Roman"/>
                <a:cs typeface="Times New Roman"/>
                <a:sym typeface="Times New Roman"/>
              </a:rPr>
              <a:t>Threats: </a:t>
            </a:r>
            <a:r>
              <a:rPr lang="en-US" sz="2000">
                <a:latin typeface="Times New Roman"/>
                <a:ea typeface="Times New Roman"/>
                <a:cs typeface="Times New Roman"/>
                <a:sym typeface="Times New Roman"/>
              </a:rPr>
              <a:t>Economic downturns and competition from established salons (Sepenu and Eliasen, 2022).</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1"/>
          <p:cNvSpPr txBox="1">
            <a:spLocks noGrp="1"/>
          </p:cNvSpPr>
          <p:nvPr>
            <p:ph type="title"/>
          </p:nvPr>
        </p:nvSpPr>
        <p:spPr>
          <a:xfrm>
            <a:off x="685800" y="495300"/>
            <a:ext cx="10820400" cy="123502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a:solidFill>
                  <a:srgbClr val="FFFF00"/>
                </a:solidFill>
                <a:latin typeface="Times New Roman"/>
                <a:ea typeface="Times New Roman"/>
                <a:cs typeface="Times New Roman"/>
                <a:sym typeface="Times New Roman"/>
              </a:rPr>
              <a:t>CONCLUSION </a:t>
            </a:r>
            <a:endParaRPr/>
          </a:p>
        </p:txBody>
      </p:sp>
      <p:sp>
        <p:nvSpPr>
          <p:cNvPr id="227" name="Google Shape;227;p11"/>
          <p:cNvSpPr txBox="1">
            <a:spLocks noGrp="1"/>
          </p:cNvSpPr>
          <p:nvPr>
            <p:ph type="body" idx="1"/>
          </p:nvPr>
        </p:nvSpPr>
        <p:spPr>
          <a:xfrm>
            <a:off x="351463" y="1820122"/>
            <a:ext cx="6023937" cy="4631478"/>
          </a:xfrm>
          <a:prstGeom prst="rect">
            <a:avLst/>
          </a:prstGeom>
          <a:noFill/>
          <a:ln>
            <a:noFill/>
          </a:ln>
        </p:spPr>
        <p:txBody>
          <a:bodyPr spcFirstLastPara="1" wrap="square" lIns="91425" tIns="45700" rIns="91425" bIns="45700" anchor="ctr" anchorCtr="0">
            <a:noAutofit/>
          </a:bodyPr>
          <a:lstStyle/>
          <a:p>
            <a:pPr marL="285750" marR="0" lvl="0" indent="-285750" algn="l" rtl="0">
              <a:lnSpc>
                <a:spcPct val="150000"/>
              </a:lnSpc>
              <a:spcBef>
                <a:spcPts val="0"/>
              </a:spcBef>
              <a:spcAft>
                <a:spcPts val="0"/>
              </a:spcAft>
              <a:buClr>
                <a:schemeClr val="lt1"/>
              </a:buClr>
              <a:buSzPts val="2000"/>
              <a:buFont typeface="Arial"/>
              <a:buChar char="•"/>
            </a:pPr>
            <a:r>
              <a:rPr lang="en-US" sz="2000">
                <a:latin typeface="Times New Roman"/>
                <a:ea typeface="Times New Roman"/>
                <a:cs typeface="Times New Roman"/>
                <a:sym typeface="Times New Roman"/>
              </a:rPr>
              <a:t>1-Hairology by Rozeta offers a unique, family-friendly, and mental health-sensitive salon experience.</a:t>
            </a:r>
            <a:endParaRPr/>
          </a:p>
          <a:p>
            <a:pPr marL="285750" marR="0" lvl="0" indent="-285750" algn="l" rtl="0">
              <a:lnSpc>
                <a:spcPct val="150000"/>
              </a:lnSpc>
              <a:spcBef>
                <a:spcPts val="0"/>
              </a:spcBef>
              <a:spcAft>
                <a:spcPts val="0"/>
              </a:spcAft>
              <a:buClr>
                <a:schemeClr val="lt1"/>
              </a:buClr>
              <a:buSzPts val="2000"/>
              <a:buFont typeface="Arial"/>
              <a:buChar char="•"/>
            </a:pPr>
            <a:r>
              <a:rPr lang="en-US" sz="2000">
                <a:latin typeface="Times New Roman"/>
                <a:ea typeface="Times New Roman"/>
                <a:cs typeface="Times New Roman"/>
                <a:sym typeface="Times New Roman"/>
              </a:rPr>
              <a:t>Aims to serve an underserved market, including mothers and individuals with mental health challenges.</a:t>
            </a:r>
            <a:endParaRPr/>
          </a:p>
          <a:p>
            <a:pPr marL="285750" marR="0" lvl="0" indent="-285750" algn="l" rtl="0">
              <a:lnSpc>
                <a:spcPct val="150000"/>
              </a:lnSpc>
              <a:spcBef>
                <a:spcPts val="0"/>
              </a:spcBef>
              <a:spcAft>
                <a:spcPts val="0"/>
              </a:spcAft>
              <a:buClr>
                <a:schemeClr val="lt1"/>
              </a:buClr>
              <a:buSzPts val="2000"/>
              <a:buFont typeface="Arial"/>
              <a:buChar char="•"/>
            </a:pPr>
            <a:r>
              <a:rPr lang="en-US" sz="2000">
                <a:latin typeface="Times New Roman"/>
                <a:ea typeface="Times New Roman"/>
                <a:cs typeface="Times New Roman"/>
                <a:sym typeface="Times New Roman"/>
              </a:rPr>
              <a:t>Business model is focused on creating a supportive, relaxing environment for all clients.</a:t>
            </a:r>
            <a:endParaRPr/>
          </a:p>
          <a:p>
            <a:pPr marL="285750" marR="0" lvl="0" indent="-285750" algn="l" rtl="0">
              <a:lnSpc>
                <a:spcPct val="150000"/>
              </a:lnSpc>
              <a:spcBef>
                <a:spcPts val="0"/>
              </a:spcBef>
              <a:spcAft>
                <a:spcPts val="0"/>
              </a:spcAft>
              <a:buClr>
                <a:schemeClr val="lt1"/>
              </a:buClr>
              <a:buSzPts val="2000"/>
              <a:buFont typeface="Arial"/>
              <a:buChar char="•"/>
            </a:pPr>
            <a:r>
              <a:rPr lang="en-US" sz="2000">
                <a:latin typeface="Times New Roman"/>
                <a:ea typeface="Times New Roman"/>
                <a:cs typeface="Times New Roman"/>
                <a:sym typeface="Times New Roman"/>
              </a:rPr>
              <a:t>Projected growth, profitability, and community impact.</a:t>
            </a:r>
            <a:endParaRPr/>
          </a:p>
        </p:txBody>
      </p:sp>
      <p:pic>
        <p:nvPicPr>
          <p:cNvPr id="228" name="Google Shape;228;p11" descr="Hairology"/>
          <p:cNvPicPr preferRelativeResize="0"/>
          <p:nvPr/>
        </p:nvPicPr>
        <p:blipFill rotWithShape="1">
          <a:blip r:embed="rId3">
            <a:alphaModFix/>
          </a:blip>
          <a:srcRect/>
          <a:stretch/>
        </p:blipFill>
        <p:spPr>
          <a:xfrm>
            <a:off x="8059738" y="1730328"/>
            <a:ext cx="3103562" cy="296073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2"/>
          <p:cNvSpPr txBox="1">
            <a:spLocks noGrp="1"/>
          </p:cNvSpPr>
          <p:nvPr>
            <p:ph type="title"/>
          </p:nvPr>
        </p:nvSpPr>
        <p:spPr>
          <a:xfrm>
            <a:off x="685800" y="114301"/>
            <a:ext cx="10820400" cy="6096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00"/>
              </a:buClr>
              <a:buSzPts val="3200"/>
              <a:buFont typeface="Times New Roman"/>
              <a:buNone/>
            </a:pPr>
            <a:r>
              <a:rPr lang="en-US">
                <a:solidFill>
                  <a:srgbClr val="FFFF00"/>
                </a:solidFill>
                <a:latin typeface="Times New Roman"/>
                <a:ea typeface="Times New Roman"/>
                <a:cs typeface="Times New Roman"/>
                <a:sym typeface="Times New Roman"/>
              </a:rPr>
              <a:t>REFERENCES</a:t>
            </a:r>
            <a:endParaRPr/>
          </a:p>
        </p:txBody>
      </p:sp>
      <p:sp>
        <p:nvSpPr>
          <p:cNvPr id="235" name="Google Shape;235;p12"/>
          <p:cNvSpPr txBox="1">
            <a:spLocks noGrp="1"/>
          </p:cNvSpPr>
          <p:nvPr>
            <p:ph type="body" idx="1"/>
          </p:nvPr>
        </p:nvSpPr>
        <p:spPr>
          <a:xfrm>
            <a:off x="292100" y="723900"/>
            <a:ext cx="11582400" cy="5854699"/>
          </a:xfrm>
          <a:prstGeom prst="rect">
            <a:avLst/>
          </a:prstGeom>
          <a:noFill/>
          <a:ln>
            <a:noFill/>
          </a:ln>
        </p:spPr>
        <p:txBody>
          <a:bodyPr spcFirstLastPara="1" wrap="square" lIns="91425" tIns="45700" rIns="91425" bIns="45700" anchor="ctr" anchorCtr="0">
            <a:noAutofit/>
          </a:bodyPr>
          <a:lstStyle/>
          <a:p>
            <a:pPr marL="171450" marR="0" lvl="0" indent="-171450" algn="just" rtl="0">
              <a:lnSpc>
                <a:spcPct val="150000"/>
              </a:lnSpc>
              <a:spcBef>
                <a:spcPts val="0"/>
              </a:spcBef>
              <a:spcAft>
                <a:spcPts val="0"/>
              </a:spcAft>
              <a:buClr>
                <a:schemeClr val="lt1"/>
              </a:buClr>
              <a:buSzPts val="1100"/>
              <a:buFont typeface="Arial"/>
              <a:buChar char="•"/>
            </a:pPr>
            <a:r>
              <a:rPr lang="en-US" sz="1100" dirty="0">
                <a:latin typeface="Times New Roman"/>
                <a:ea typeface="Times New Roman"/>
                <a:cs typeface="Times New Roman"/>
                <a:sym typeface="Times New Roman"/>
              </a:rPr>
              <a:t>Cebolla-Verdugo, M., Velasco-Amador, J.P. and Navarro-</a:t>
            </a:r>
            <a:r>
              <a:rPr lang="en-US" sz="1100" dirty="0" err="1">
                <a:latin typeface="Times New Roman"/>
                <a:ea typeface="Times New Roman"/>
                <a:cs typeface="Times New Roman"/>
                <a:sym typeface="Times New Roman"/>
              </a:rPr>
              <a:t>Triviño</a:t>
            </a:r>
            <a:r>
              <a:rPr lang="en-US" sz="1100" dirty="0">
                <a:latin typeface="Times New Roman"/>
                <a:ea typeface="Times New Roman"/>
                <a:cs typeface="Times New Roman"/>
                <a:sym typeface="Times New Roman"/>
              </a:rPr>
              <a:t>, F.J., 2024. Contact Dermatitis Due to Hair Care Products: A Comprehensive Review. </a:t>
            </a:r>
            <a:r>
              <a:rPr lang="en-US" sz="1100" i="1" dirty="0">
                <a:latin typeface="Times New Roman"/>
                <a:ea typeface="Times New Roman"/>
                <a:cs typeface="Times New Roman"/>
                <a:sym typeface="Times New Roman"/>
              </a:rPr>
              <a:t>Cosmetics</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11</a:t>
            </a:r>
            <a:r>
              <a:rPr lang="en-US" sz="1100" dirty="0">
                <a:latin typeface="Times New Roman"/>
                <a:ea typeface="Times New Roman"/>
                <a:cs typeface="Times New Roman"/>
                <a:sym typeface="Times New Roman"/>
              </a:rPr>
              <a:t>(3), p.78.</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a:latin typeface="Times New Roman"/>
                <a:ea typeface="Times New Roman"/>
                <a:cs typeface="Times New Roman"/>
                <a:sym typeface="Times New Roman"/>
              </a:rPr>
              <a:t> Jiang, J., Ding, X., Patra, S.S., Cross, J.N., Huang, C., Kumar, V., Price, P., Reidy, E.K., </a:t>
            </a:r>
            <a:r>
              <a:rPr lang="en-US" sz="1100" dirty="0" err="1">
                <a:latin typeface="Times New Roman"/>
                <a:ea typeface="Times New Roman"/>
                <a:cs typeface="Times New Roman"/>
                <a:sym typeface="Times New Roman"/>
              </a:rPr>
              <a:t>Tasoglou</a:t>
            </a:r>
            <a:r>
              <a:rPr lang="en-US" sz="1100" dirty="0">
                <a:latin typeface="Times New Roman"/>
                <a:ea typeface="Times New Roman"/>
                <a:cs typeface="Times New Roman"/>
                <a:sym typeface="Times New Roman"/>
              </a:rPr>
              <a:t>, A., Huber, H. and Stevens, P.S., 2023. Siloxane emissions and exposures during the use of hair care products in buildings. </a:t>
            </a:r>
            <a:r>
              <a:rPr lang="en-US" sz="1100" i="1" dirty="0">
                <a:latin typeface="Times New Roman"/>
                <a:ea typeface="Times New Roman"/>
                <a:cs typeface="Times New Roman"/>
                <a:sym typeface="Times New Roman"/>
              </a:rPr>
              <a:t>Environmental Science &amp; Technology</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57</a:t>
            </a:r>
            <a:r>
              <a:rPr lang="en-US" sz="1100" dirty="0">
                <a:latin typeface="Times New Roman"/>
                <a:ea typeface="Times New Roman"/>
                <a:cs typeface="Times New Roman"/>
                <a:sym typeface="Times New Roman"/>
              </a:rPr>
              <a:t>(48), pp.19999-20009.</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err="1">
                <a:latin typeface="Times New Roman"/>
                <a:ea typeface="Times New Roman"/>
                <a:cs typeface="Times New Roman"/>
                <a:sym typeface="Times New Roman"/>
              </a:rPr>
              <a:t>Kolekar</a:t>
            </a:r>
            <a:r>
              <a:rPr lang="en-US" sz="1100" dirty="0">
                <a:latin typeface="Times New Roman"/>
                <a:ea typeface="Times New Roman"/>
                <a:cs typeface="Times New Roman"/>
                <a:sym typeface="Times New Roman"/>
              </a:rPr>
              <a:t>, Y.S., </a:t>
            </a:r>
            <a:r>
              <a:rPr lang="en-US" sz="1100" dirty="0" err="1">
                <a:latin typeface="Times New Roman"/>
                <a:ea typeface="Times New Roman"/>
                <a:cs typeface="Times New Roman"/>
                <a:sym typeface="Times New Roman"/>
              </a:rPr>
              <a:t>Tamboli</a:t>
            </a:r>
            <a:r>
              <a:rPr lang="en-US" sz="1100" dirty="0">
                <a:latin typeface="Times New Roman"/>
                <a:ea typeface="Times New Roman"/>
                <a:cs typeface="Times New Roman"/>
                <a:sym typeface="Times New Roman"/>
              </a:rPr>
              <a:t>, F.A., More, H.N., </a:t>
            </a:r>
            <a:r>
              <a:rPr lang="en-US" sz="1100" dirty="0" err="1">
                <a:latin typeface="Times New Roman"/>
                <a:ea typeface="Times New Roman"/>
                <a:cs typeface="Times New Roman"/>
                <a:sym typeface="Times New Roman"/>
              </a:rPr>
              <a:t>Mulani</a:t>
            </a:r>
            <a:r>
              <a:rPr lang="en-US" sz="1100" dirty="0">
                <a:latin typeface="Times New Roman"/>
                <a:ea typeface="Times New Roman"/>
                <a:cs typeface="Times New Roman"/>
                <a:sym typeface="Times New Roman"/>
              </a:rPr>
              <a:t>, S.A. and Mali, N.P., 2021. Medicinal plants used in cosmetics for skin and hair care. </a:t>
            </a:r>
            <a:r>
              <a:rPr lang="en-US" sz="1100" i="1" dirty="0">
                <a:latin typeface="Times New Roman"/>
                <a:ea typeface="Times New Roman"/>
                <a:cs typeface="Times New Roman"/>
                <a:sym typeface="Times New Roman"/>
              </a:rPr>
              <a:t>International Journal of Pharmaceutical Chemistry and Analysis</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8</a:t>
            </a:r>
            <a:r>
              <a:rPr lang="en-US" sz="1100" dirty="0">
                <a:latin typeface="Times New Roman"/>
                <a:ea typeface="Times New Roman"/>
                <a:cs typeface="Times New Roman"/>
                <a:sym typeface="Times New Roman"/>
              </a:rPr>
              <a:t>(2), pp.36-40.</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a:latin typeface="Times New Roman"/>
                <a:ea typeface="Times New Roman"/>
                <a:cs typeface="Times New Roman"/>
                <a:sym typeface="Times New Roman"/>
              </a:rPr>
              <a:t>Lee, B.R. and Ko, K.S., 2021. The effect of home care hair treatment on hair during permanent wave treatment. </a:t>
            </a:r>
            <a:r>
              <a:rPr lang="en-US" sz="1100" i="1" dirty="0">
                <a:latin typeface="Times New Roman"/>
                <a:ea typeface="Times New Roman"/>
                <a:cs typeface="Times New Roman"/>
                <a:sym typeface="Times New Roman"/>
              </a:rPr>
              <a:t>Journal of Convergence for Information Technology</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11</a:t>
            </a:r>
            <a:r>
              <a:rPr lang="en-US" sz="1100" dirty="0">
                <a:latin typeface="Times New Roman"/>
                <a:ea typeface="Times New Roman"/>
                <a:cs typeface="Times New Roman"/>
                <a:sym typeface="Times New Roman"/>
              </a:rPr>
              <a:t>(10), pp.270-276.</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err="1">
                <a:latin typeface="Times New Roman"/>
                <a:ea typeface="Times New Roman"/>
                <a:cs typeface="Times New Roman"/>
                <a:sym typeface="Times New Roman"/>
              </a:rPr>
              <a:t>Lisowska</a:t>
            </a:r>
            <a:r>
              <a:rPr lang="en-US" sz="1100" dirty="0">
                <a:latin typeface="Times New Roman"/>
                <a:ea typeface="Times New Roman"/>
                <a:cs typeface="Times New Roman"/>
                <a:sym typeface="Times New Roman"/>
              </a:rPr>
              <a:t>, K., 2023. Hair Care in the Light of Selected Medieval Medical Treatises. </a:t>
            </a:r>
            <a:r>
              <a:rPr lang="en-US" sz="1100" i="1" dirty="0" err="1">
                <a:latin typeface="Times New Roman"/>
                <a:ea typeface="Times New Roman"/>
                <a:cs typeface="Times New Roman"/>
                <a:sym typeface="Times New Roman"/>
              </a:rPr>
              <a:t>Respectus</a:t>
            </a:r>
            <a:r>
              <a:rPr lang="en-US" sz="1100" i="1" dirty="0">
                <a:latin typeface="Times New Roman"/>
                <a:ea typeface="Times New Roman"/>
                <a:cs typeface="Times New Roman"/>
                <a:sym typeface="Times New Roman"/>
              </a:rPr>
              <a:t> </a:t>
            </a:r>
            <a:r>
              <a:rPr lang="en-US" sz="1100" i="1" dirty="0" err="1">
                <a:latin typeface="Times New Roman"/>
                <a:ea typeface="Times New Roman"/>
                <a:cs typeface="Times New Roman"/>
                <a:sym typeface="Times New Roman"/>
              </a:rPr>
              <a:t>Philologicus</a:t>
            </a:r>
            <a:r>
              <a:rPr lang="en-US" sz="1100" dirty="0">
                <a:latin typeface="Times New Roman"/>
                <a:ea typeface="Times New Roman"/>
                <a:cs typeface="Times New Roman"/>
                <a:sym typeface="Times New Roman"/>
              </a:rPr>
              <a:t>, (43 (48)), pp.165-173.</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a:latin typeface="Times New Roman"/>
                <a:ea typeface="Times New Roman"/>
                <a:cs typeface="Times New Roman"/>
                <a:sym typeface="Times New Roman"/>
              </a:rPr>
              <a:t>Phelps-Ward, R.J. and Laura, C.T., 2020. Talking back in cyberspace: self-love, hair care, and counter narratives in Black adolescent girls’ YouTube vlogs. In </a:t>
            </a:r>
            <a:r>
              <a:rPr lang="en-US" sz="1100" i="1" dirty="0">
                <a:latin typeface="Times New Roman"/>
                <a:ea typeface="Times New Roman"/>
                <a:cs typeface="Times New Roman"/>
                <a:sym typeface="Times New Roman"/>
              </a:rPr>
              <a:t>Black Women Theorizing Curriculum Studies in </a:t>
            </a:r>
            <a:r>
              <a:rPr lang="en-US" sz="1100" i="1" dirty="0" err="1">
                <a:latin typeface="Times New Roman"/>
                <a:ea typeface="Times New Roman"/>
                <a:cs typeface="Times New Roman"/>
                <a:sym typeface="Times New Roman"/>
              </a:rPr>
              <a:t>Colour</a:t>
            </a:r>
            <a:r>
              <a:rPr lang="en-US" sz="1100" i="1" dirty="0">
                <a:latin typeface="Times New Roman"/>
                <a:ea typeface="Times New Roman"/>
                <a:cs typeface="Times New Roman"/>
                <a:sym typeface="Times New Roman"/>
              </a:rPr>
              <a:t> and Curves</a:t>
            </a:r>
            <a:r>
              <a:rPr lang="en-US" sz="1100" dirty="0">
                <a:latin typeface="Times New Roman"/>
                <a:ea typeface="Times New Roman"/>
                <a:cs typeface="Times New Roman"/>
                <a:sym typeface="Times New Roman"/>
              </a:rPr>
              <a:t> (pp. 101-114). Routledge.</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a:latin typeface="Times New Roman"/>
                <a:ea typeface="Times New Roman"/>
                <a:cs typeface="Times New Roman"/>
                <a:sym typeface="Times New Roman"/>
              </a:rPr>
              <a:t>Reynolds, S. and Sorg, M., 2021. Hair Care Catered to You. </a:t>
            </a:r>
            <a:r>
              <a:rPr lang="en-US" sz="1100" i="1" dirty="0">
                <a:latin typeface="Times New Roman"/>
                <a:ea typeface="Times New Roman"/>
                <a:cs typeface="Times New Roman"/>
                <a:sym typeface="Times New Roman"/>
              </a:rPr>
              <a:t>Purdue Journal of Service-Learning and International Engagement</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8</a:t>
            </a:r>
            <a:r>
              <a:rPr lang="en-US" sz="1100" dirty="0">
                <a:latin typeface="Times New Roman"/>
                <a:ea typeface="Times New Roman"/>
                <a:cs typeface="Times New Roman"/>
                <a:sym typeface="Times New Roman"/>
              </a:rPr>
              <a:t>(1), p.13.</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err="1">
                <a:latin typeface="Times New Roman"/>
                <a:ea typeface="Times New Roman"/>
                <a:cs typeface="Times New Roman"/>
                <a:sym typeface="Times New Roman"/>
              </a:rPr>
              <a:t>Sepenu</a:t>
            </a:r>
            <a:r>
              <a:rPr lang="en-US" sz="1100" dirty="0">
                <a:latin typeface="Times New Roman"/>
                <a:ea typeface="Times New Roman"/>
                <a:cs typeface="Times New Roman"/>
                <a:sym typeface="Times New Roman"/>
              </a:rPr>
              <a:t>, A.K. and </a:t>
            </a:r>
            <a:r>
              <a:rPr lang="en-US" sz="1100" dirty="0" err="1">
                <a:latin typeface="Times New Roman"/>
                <a:ea typeface="Times New Roman"/>
                <a:cs typeface="Times New Roman"/>
                <a:sym typeface="Times New Roman"/>
              </a:rPr>
              <a:t>Eliasen</a:t>
            </a:r>
            <a:r>
              <a:rPr lang="en-US" sz="1100" dirty="0">
                <a:latin typeface="Times New Roman"/>
                <a:ea typeface="Times New Roman"/>
                <a:cs typeface="Times New Roman"/>
                <a:sym typeface="Times New Roman"/>
              </a:rPr>
              <a:t>, L., 2022. A machine learning approach to revenue generation within the professional hair care industry. </a:t>
            </a:r>
            <a:r>
              <a:rPr lang="en-US" sz="1100" i="1" dirty="0">
                <a:latin typeface="Times New Roman"/>
                <a:ea typeface="Times New Roman"/>
                <a:cs typeface="Times New Roman"/>
                <a:sym typeface="Times New Roman"/>
              </a:rPr>
              <a:t>SMU Data Science Review</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6</a:t>
            </a:r>
            <a:r>
              <a:rPr lang="en-US" sz="1100" dirty="0">
                <a:latin typeface="Times New Roman"/>
                <a:ea typeface="Times New Roman"/>
                <a:cs typeface="Times New Roman"/>
                <a:sym typeface="Times New Roman"/>
              </a:rPr>
              <a:t>(1), p.6.</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err="1">
                <a:latin typeface="Times New Roman"/>
                <a:ea typeface="Times New Roman"/>
                <a:cs typeface="Times New Roman"/>
                <a:sym typeface="Times New Roman"/>
              </a:rPr>
              <a:t>Syaliman</a:t>
            </a:r>
            <a:r>
              <a:rPr lang="en-US" sz="1100" dirty="0">
                <a:latin typeface="Times New Roman"/>
                <a:ea typeface="Times New Roman"/>
                <a:cs typeface="Times New Roman"/>
                <a:sym typeface="Times New Roman"/>
              </a:rPr>
              <a:t>, K.U., </a:t>
            </a:r>
            <a:r>
              <a:rPr lang="en-US" sz="1100" dirty="0" err="1">
                <a:latin typeface="Times New Roman"/>
                <a:ea typeface="Times New Roman"/>
                <a:cs typeface="Times New Roman"/>
                <a:sym typeface="Times New Roman"/>
              </a:rPr>
              <a:t>Maysofa</a:t>
            </a:r>
            <a:r>
              <a:rPr lang="en-US" sz="1100" dirty="0">
                <a:latin typeface="Times New Roman"/>
                <a:ea typeface="Times New Roman"/>
                <a:cs typeface="Times New Roman"/>
                <a:sym typeface="Times New Roman"/>
              </a:rPr>
              <a:t>, L. and </a:t>
            </a:r>
            <a:r>
              <a:rPr lang="en-US" sz="1100" dirty="0" err="1">
                <a:latin typeface="Times New Roman"/>
                <a:ea typeface="Times New Roman"/>
                <a:cs typeface="Times New Roman"/>
                <a:sym typeface="Times New Roman"/>
              </a:rPr>
              <a:t>Sapriadi</a:t>
            </a:r>
            <a:r>
              <a:rPr lang="en-US" sz="1100" dirty="0">
                <a:latin typeface="Times New Roman"/>
                <a:ea typeface="Times New Roman"/>
                <a:cs typeface="Times New Roman"/>
                <a:sym typeface="Times New Roman"/>
              </a:rPr>
              <a:t>, S., 2023. </a:t>
            </a:r>
            <a:r>
              <a:rPr lang="en-US" sz="1100" dirty="0" err="1">
                <a:latin typeface="Times New Roman"/>
                <a:ea typeface="Times New Roman"/>
                <a:cs typeface="Times New Roman"/>
                <a:sym typeface="Times New Roman"/>
              </a:rPr>
              <a:t>Implementasi</a:t>
            </a:r>
            <a:r>
              <a:rPr lang="en-US" sz="1100" dirty="0">
                <a:latin typeface="Times New Roman"/>
                <a:ea typeface="Times New Roman"/>
                <a:cs typeface="Times New Roman"/>
                <a:sym typeface="Times New Roman"/>
              </a:rPr>
              <a:t> forecasting pada </a:t>
            </a:r>
            <a:r>
              <a:rPr lang="en-US" sz="1100" dirty="0" err="1">
                <a:latin typeface="Times New Roman"/>
                <a:ea typeface="Times New Roman"/>
                <a:cs typeface="Times New Roman"/>
                <a:sym typeface="Times New Roman"/>
              </a:rPr>
              <a:t>penjualan</a:t>
            </a:r>
            <a:r>
              <a:rPr lang="en-US" sz="1100" dirty="0">
                <a:latin typeface="Times New Roman"/>
                <a:ea typeface="Times New Roman"/>
                <a:cs typeface="Times New Roman"/>
                <a:sym typeface="Times New Roman"/>
              </a:rPr>
              <a:t> </a:t>
            </a:r>
            <a:r>
              <a:rPr lang="en-US" sz="1100" dirty="0" err="1">
                <a:latin typeface="Times New Roman"/>
                <a:ea typeface="Times New Roman"/>
                <a:cs typeface="Times New Roman"/>
                <a:sym typeface="Times New Roman"/>
              </a:rPr>
              <a:t>inaura</a:t>
            </a:r>
            <a:r>
              <a:rPr lang="en-US" sz="1100" dirty="0">
                <a:latin typeface="Times New Roman"/>
                <a:ea typeface="Times New Roman"/>
                <a:cs typeface="Times New Roman"/>
                <a:sym typeface="Times New Roman"/>
              </a:rPr>
              <a:t> hair care </a:t>
            </a:r>
            <a:r>
              <a:rPr lang="en-US" sz="1100" dirty="0" err="1">
                <a:latin typeface="Times New Roman"/>
                <a:ea typeface="Times New Roman"/>
                <a:cs typeface="Times New Roman"/>
                <a:sym typeface="Times New Roman"/>
              </a:rPr>
              <a:t>dengan</a:t>
            </a:r>
            <a:r>
              <a:rPr lang="en-US" sz="1100" dirty="0">
                <a:latin typeface="Times New Roman"/>
                <a:ea typeface="Times New Roman"/>
                <a:cs typeface="Times New Roman"/>
                <a:sym typeface="Times New Roman"/>
              </a:rPr>
              <a:t> </a:t>
            </a:r>
            <a:r>
              <a:rPr lang="en-US" sz="1100" dirty="0" err="1">
                <a:latin typeface="Times New Roman"/>
                <a:ea typeface="Times New Roman"/>
                <a:cs typeface="Times New Roman"/>
                <a:sym typeface="Times New Roman"/>
              </a:rPr>
              <a:t>metode</a:t>
            </a:r>
            <a:r>
              <a:rPr lang="en-US" sz="1100" dirty="0">
                <a:latin typeface="Times New Roman"/>
                <a:ea typeface="Times New Roman"/>
                <a:cs typeface="Times New Roman"/>
                <a:sym typeface="Times New Roman"/>
              </a:rPr>
              <a:t> single exponential smoothing. </a:t>
            </a:r>
            <a:r>
              <a:rPr lang="en-US" sz="1100" i="1" dirty="0" err="1">
                <a:latin typeface="Times New Roman"/>
                <a:ea typeface="Times New Roman"/>
                <a:cs typeface="Times New Roman"/>
                <a:sym typeface="Times New Roman"/>
              </a:rPr>
              <a:t>Jurnal</a:t>
            </a:r>
            <a:r>
              <a:rPr lang="en-US" sz="1100" i="1" dirty="0">
                <a:latin typeface="Times New Roman"/>
                <a:ea typeface="Times New Roman"/>
                <a:cs typeface="Times New Roman"/>
                <a:sym typeface="Times New Roman"/>
              </a:rPr>
              <a:t> Testing dan </a:t>
            </a:r>
            <a:r>
              <a:rPr lang="en-US" sz="1100" i="1" dirty="0" err="1">
                <a:latin typeface="Times New Roman"/>
                <a:ea typeface="Times New Roman"/>
                <a:cs typeface="Times New Roman"/>
                <a:sym typeface="Times New Roman"/>
              </a:rPr>
              <a:t>Implementasi</a:t>
            </a:r>
            <a:r>
              <a:rPr lang="en-US" sz="1100" i="1" dirty="0">
                <a:latin typeface="Times New Roman"/>
                <a:ea typeface="Times New Roman"/>
                <a:cs typeface="Times New Roman"/>
                <a:sym typeface="Times New Roman"/>
              </a:rPr>
              <a:t> </a:t>
            </a:r>
            <a:r>
              <a:rPr lang="en-US" sz="1100" i="1" dirty="0" err="1">
                <a:latin typeface="Times New Roman"/>
                <a:ea typeface="Times New Roman"/>
                <a:cs typeface="Times New Roman"/>
                <a:sym typeface="Times New Roman"/>
              </a:rPr>
              <a:t>Sistem</a:t>
            </a:r>
            <a:r>
              <a:rPr lang="en-US" sz="1100" i="1" dirty="0">
                <a:latin typeface="Times New Roman"/>
                <a:ea typeface="Times New Roman"/>
                <a:cs typeface="Times New Roman"/>
                <a:sym typeface="Times New Roman"/>
              </a:rPr>
              <a:t> </a:t>
            </a:r>
            <a:r>
              <a:rPr lang="en-US" sz="1100" i="1" dirty="0" err="1">
                <a:latin typeface="Times New Roman"/>
                <a:ea typeface="Times New Roman"/>
                <a:cs typeface="Times New Roman"/>
                <a:sym typeface="Times New Roman"/>
              </a:rPr>
              <a:t>Informasi</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1</a:t>
            </a:r>
            <a:r>
              <a:rPr lang="en-US" sz="1100" dirty="0">
                <a:latin typeface="Times New Roman"/>
                <a:ea typeface="Times New Roman"/>
                <a:cs typeface="Times New Roman"/>
                <a:sym typeface="Times New Roman"/>
              </a:rPr>
              <a:t>(2), pp.82-91.</a:t>
            </a:r>
            <a:endParaRPr dirty="0"/>
          </a:p>
          <a:p>
            <a:pPr marL="171450" marR="0" lvl="0" indent="-171450" algn="just" rtl="0">
              <a:lnSpc>
                <a:spcPct val="150000"/>
              </a:lnSpc>
              <a:spcBef>
                <a:spcPts val="1400"/>
              </a:spcBef>
              <a:spcAft>
                <a:spcPts val="0"/>
              </a:spcAft>
              <a:buClr>
                <a:schemeClr val="lt1"/>
              </a:buClr>
              <a:buSzPts val="1100"/>
              <a:buFont typeface="Arial"/>
              <a:buChar char="•"/>
            </a:pPr>
            <a:r>
              <a:rPr lang="en-US" sz="1100" dirty="0" err="1">
                <a:latin typeface="Times New Roman"/>
                <a:ea typeface="Times New Roman"/>
                <a:cs typeface="Times New Roman"/>
                <a:sym typeface="Times New Roman"/>
              </a:rPr>
              <a:t>Żwawiak</a:t>
            </a:r>
            <a:r>
              <a:rPr lang="en-US" sz="1100" dirty="0">
                <a:latin typeface="Times New Roman"/>
                <a:ea typeface="Times New Roman"/>
                <a:cs typeface="Times New Roman"/>
                <a:sym typeface="Times New Roman"/>
              </a:rPr>
              <a:t>, J., </a:t>
            </a:r>
            <a:r>
              <a:rPr lang="en-US" sz="1100" dirty="0" err="1">
                <a:latin typeface="Times New Roman"/>
                <a:ea typeface="Times New Roman"/>
                <a:cs typeface="Times New Roman"/>
                <a:sym typeface="Times New Roman"/>
              </a:rPr>
              <a:t>Walentkowska</a:t>
            </a:r>
            <a:r>
              <a:rPr lang="en-US" sz="1100" dirty="0">
                <a:latin typeface="Times New Roman"/>
                <a:ea typeface="Times New Roman"/>
                <a:cs typeface="Times New Roman"/>
                <a:sym typeface="Times New Roman"/>
              </a:rPr>
              <a:t>, J., </a:t>
            </a:r>
            <a:r>
              <a:rPr lang="en-US" sz="1100" dirty="0" err="1">
                <a:latin typeface="Times New Roman"/>
                <a:ea typeface="Times New Roman"/>
                <a:cs typeface="Times New Roman"/>
                <a:sym typeface="Times New Roman"/>
              </a:rPr>
              <a:t>Zaprutko</a:t>
            </a:r>
            <a:r>
              <a:rPr lang="en-US" sz="1100" dirty="0">
                <a:latin typeface="Times New Roman"/>
                <a:ea typeface="Times New Roman"/>
                <a:cs typeface="Times New Roman"/>
                <a:sym typeface="Times New Roman"/>
              </a:rPr>
              <a:t>, L. and </a:t>
            </a:r>
            <a:r>
              <a:rPr lang="en-US" sz="1100" dirty="0" err="1">
                <a:latin typeface="Times New Roman"/>
                <a:ea typeface="Times New Roman"/>
                <a:cs typeface="Times New Roman"/>
                <a:sym typeface="Times New Roman"/>
              </a:rPr>
              <a:t>Pawełczyk</a:t>
            </a:r>
            <a:r>
              <a:rPr lang="en-US" sz="1100" dirty="0">
                <a:latin typeface="Times New Roman"/>
                <a:ea typeface="Times New Roman"/>
                <a:cs typeface="Times New Roman"/>
                <a:sym typeface="Times New Roman"/>
              </a:rPr>
              <a:t>, A., 2024. The Frequency Ranking of Occurrence of Individual Ingredients in Hair Care Cosmetics Available on the Polish Market. </a:t>
            </a:r>
            <a:r>
              <a:rPr lang="en-US" sz="1100" i="1" dirty="0">
                <a:latin typeface="Times New Roman"/>
                <a:ea typeface="Times New Roman"/>
                <a:cs typeface="Times New Roman"/>
                <a:sym typeface="Times New Roman"/>
              </a:rPr>
              <a:t>Cosmetics</a:t>
            </a:r>
            <a:r>
              <a:rPr lang="en-US" sz="1100" dirty="0">
                <a:latin typeface="Times New Roman"/>
                <a:ea typeface="Times New Roman"/>
                <a:cs typeface="Times New Roman"/>
                <a:sym typeface="Times New Roman"/>
              </a:rPr>
              <a:t>, </a:t>
            </a:r>
            <a:r>
              <a:rPr lang="en-US" sz="1100" i="1" dirty="0">
                <a:latin typeface="Times New Roman"/>
                <a:ea typeface="Times New Roman"/>
                <a:cs typeface="Times New Roman"/>
                <a:sym typeface="Times New Roman"/>
              </a:rPr>
              <a:t>11</a:t>
            </a:r>
            <a:r>
              <a:rPr lang="en-US" sz="1100" dirty="0">
                <a:latin typeface="Times New Roman"/>
                <a:ea typeface="Times New Roman"/>
                <a:cs typeface="Times New Roman"/>
                <a:sym typeface="Times New Roman"/>
              </a:rPr>
              <a:t>(4), p.125.</a:t>
            </a: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pic>
        <p:nvPicPr>
          <p:cNvPr id="240" name="Google Shape;240;p13" descr="Thank you Vectors &amp; Illustrations for Free Download | Freepik"/>
          <p:cNvPicPr preferRelativeResize="0"/>
          <p:nvPr/>
        </p:nvPicPr>
        <p:blipFill rotWithShape="1">
          <a:blip r:embed="rId3">
            <a:alphaModFix/>
          </a:blip>
          <a:srcRect/>
          <a:stretch/>
        </p:blipFill>
        <p:spPr>
          <a:xfrm>
            <a:off x="933450" y="1304924"/>
            <a:ext cx="10344150" cy="5172075"/>
          </a:xfrm>
          <a:prstGeom prst="rect">
            <a:avLst/>
          </a:prstGeom>
          <a:noFill/>
          <a:ln>
            <a:noFill/>
          </a:ln>
        </p:spPr>
      </p:pic>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2107</Words>
  <Application>Microsoft Macintosh PowerPoint</Application>
  <PresentationFormat>Widescreen</PresentationFormat>
  <Paragraphs>132</Paragraphs>
  <Slides>15</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Times New Roman</vt:lpstr>
      <vt:lpstr>Quattrocento Sans</vt:lpstr>
      <vt:lpstr>Century Gothic</vt:lpstr>
      <vt:lpstr>Noto Sans Symbols</vt:lpstr>
      <vt:lpstr>Calibri</vt:lpstr>
      <vt:lpstr>Vapor Trail</vt:lpstr>
      <vt:lpstr>EMPLOYABILITY SKILLS   LEVEL 4   </vt:lpstr>
      <vt:lpstr>1-HAIROLOGY BY ROZETA: A NEW APPROACH TO FAMILY-FRIENDLY AND MENTAL HEALTH-SENSITIVE HAIR CARE</vt:lpstr>
      <vt:lpstr>Contents Page</vt:lpstr>
      <vt:lpstr> Service Description</vt:lpstr>
      <vt:lpstr>PRODUCT/SERVICE DESCRIPTION</vt:lpstr>
      <vt:lpstr>MISSION, AIMS, AND OBJECTIVES</vt:lpstr>
      <vt:lpstr>LEGAL STRUCTURE</vt:lpstr>
      <vt:lpstr>LOCATION</vt:lpstr>
      <vt:lpstr>HUMAN RESOURCES STRATEGY- add organization chart</vt:lpstr>
      <vt:lpstr>FINANCIAL OVERVIEW</vt:lpstr>
      <vt:lpstr>MARKETING STRATEGY &amp; BRANDING-</vt:lpstr>
      <vt:lpstr>SWOT ANALYSIS</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rozeta mena</cp:lastModifiedBy>
  <cp:revision>1</cp:revision>
  <dcterms:created xsi:type="dcterms:W3CDTF">2022-12-08T08:53:21Z</dcterms:created>
  <dcterms:modified xsi:type="dcterms:W3CDTF">2024-12-02T17:47:37Z</dcterms:modified>
</cp:coreProperties>
</file>