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8" r:id="rId2"/>
    <p:sldId id="291" r:id="rId3"/>
    <p:sldId id="290" r:id="rId4"/>
    <p:sldId id="274" r:id="rId5"/>
    <p:sldId id="283" r:id="rId6"/>
    <p:sldId id="277" r:id="rId7"/>
    <p:sldId id="284" r:id="rId8"/>
    <p:sldId id="287" r:id="rId9"/>
    <p:sldId id="279" r:id="rId10"/>
    <p:sldId id="280" r:id="rId11"/>
    <p:sldId id="286" r:id="rId12"/>
    <p:sldId id="293" r:id="rId13"/>
    <p:sldId id="292" r:id="rId14"/>
    <p:sldId id="273" r:id="rId15"/>
    <p:sldId id="281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4121" autoAdjust="0"/>
  </p:normalViewPr>
  <p:slideViewPr>
    <p:cSldViewPr>
      <p:cViewPr varScale="1">
        <p:scale>
          <a:sx n="58" d="100"/>
          <a:sy n="58" d="100"/>
        </p:scale>
        <p:origin x="1524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7123D-D547-4A6B-961C-92C914327936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1B1BB3-E097-4A23-A1D0-2A682C1DA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9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298B847-40C5-48C5-93F3-4430E974E71B}" type="slidenum">
              <a:rPr lang="en-GB" altLang="en-US" smtClean="0"/>
              <a:pPr>
                <a:spcBef>
                  <a:spcPct val="0"/>
                </a:spcBef>
                <a:defRPr/>
              </a:pPr>
              <a:t>1</a:t>
            </a:fld>
            <a:endParaRPr lang="en-GB" altLang="en-US" smtClean="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5717161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2424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6586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067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257396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b="0" i="0" dirty="0" smtClean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618558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1871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 smtClean="0">
              <a:latin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05776EA2-FCBB-4C5E-8973-2635FAEA6585}" type="slidenum">
              <a:rPr lang="cy-GB" altLang="en-US" sz="1200" smtClean="0">
                <a:latin typeface="Arial" panose="020B0604020202020204" pitchFamily="34" charset="0"/>
              </a:rPr>
              <a:pPr/>
              <a:t>9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42579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 dirty="0" smtClean="0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DB31CCB-1C57-4F29-9C1C-B1D2EFE0445B}" type="slidenum">
              <a:rPr lang="cy-GB" altLang="en-US" sz="1200" smtClean="0">
                <a:solidFill>
                  <a:srgbClr val="000000"/>
                </a:solidFill>
                <a:latin typeface="Arial" panose="020B0604020202020204" pitchFamily="34" charset="0"/>
              </a:rPr>
              <a:pPr/>
              <a:t>10</a:t>
            </a:fld>
            <a:endParaRPr lang="cy-GB" altLang="en-US" sz="1200" smtClean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0246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smtClean="0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C9FA9758-E4AC-4D60-9BFE-58FA3E2ACFA9}" type="slidenum">
              <a:rPr lang="cy-GB" altLang="en-US" sz="1200" smtClean="0">
                <a:latin typeface="Arial" panose="020B0604020202020204" pitchFamily="34" charset="0"/>
              </a:rPr>
              <a:pPr/>
              <a:t>11</a:t>
            </a:fld>
            <a:endParaRPr lang="cy-GB" altLang="en-US" sz="1200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61725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10992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5360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30/11/2018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media.education.gov.uk/MediaFiles/A/0/9/%7bA098ADE7-BA9A-4E18-8802-D8D4B060858D%7dNUTBROWN%20FINAL%20REPORT%20-%20final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C2952CC6-0338-4DB3-B5BB-416EA4BE2AAF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400" smtClean="0">
              <a:ea typeface="ＭＳ Ｐゴシック" pitchFamily="34" charset="-128"/>
            </a:endParaRPr>
          </a:p>
        </p:txBody>
      </p:sp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198913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/>
              <a:t/>
            </a:r>
            <a:br>
              <a:rPr lang="cy-GB" b="1" dirty="0"/>
            </a:br>
            <a:r>
              <a:rPr lang="cy-GB" b="1" dirty="0" smtClean="0"/>
              <a:t/>
            </a:r>
            <a:br>
              <a:rPr lang="cy-GB" b="1" dirty="0" smtClean="0"/>
            </a:br>
            <a:r>
              <a:rPr lang="cy-GB" b="1" dirty="0" smtClean="0">
                <a:solidFill>
                  <a:schemeClr val="bg1"/>
                </a:solidFill>
              </a:rPr>
              <a:t>EAEE5002C/EAEE5007C: </a:t>
            </a:r>
            <a:r>
              <a:rPr lang="cy-GB" b="1" dirty="0">
                <a:solidFill>
                  <a:schemeClr val="bg1"/>
                </a:solidFill>
              </a:rPr>
              <a:t>Adfyfyrio ar ddarpariaeth blynyddoedd </a:t>
            </a:r>
            <a:r>
              <a:rPr lang="cy-GB" b="1" dirty="0" smtClean="0">
                <a:solidFill>
                  <a:schemeClr val="bg1"/>
                </a:solidFill>
              </a:rPr>
              <a:t>cynnar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 smtClean="0">
                <a:solidFill>
                  <a:schemeClr val="bg1"/>
                </a:solidFill>
              </a:rPr>
              <a:t/>
            </a:r>
            <a:br>
              <a:rPr lang="en-GB" dirty="0" smtClean="0">
                <a:solidFill>
                  <a:schemeClr val="bg1"/>
                </a:solidFill>
              </a:rPr>
            </a:br>
            <a:r>
              <a:rPr lang="cy-GB" b="1" dirty="0" smtClean="0">
                <a:solidFill>
                  <a:schemeClr val="bg1"/>
                </a:solidFill>
              </a:rPr>
              <a:t>EAEE5002/EAEE5007: </a:t>
            </a:r>
            <a:r>
              <a:rPr lang="cy-GB" b="1" dirty="0">
                <a:solidFill>
                  <a:schemeClr val="bg1"/>
                </a:solidFill>
              </a:rPr>
              <a:t>Reflections on early years provision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 </a:t>
            </a:r>
            <a:r>
              <a:rPr lang="en-GB" dirty="0">
                <a:solidFill>
                  <a:schemeClr val="bg1"/>
                </a:solidFill>
              </a:rPr>
              <a:t/>
            </a:r>
            <a:br>
              <a:rPr lang="en-GB" dirty="0">
                <a:solidFill>
                  <a:schemeClr val="bg1"/>
                </a:solidFill>
              </a:rPr>
            </a:br>
            <a:endParaRPr lang="en-GB" altLang="en-US" dirty="0" smtClean="0">
              <a:solidFill>
                <a:schemeClr val="bg1"/>
              </a:solidFill>
            </a:endParaRP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57313" y="5013175"/>
            <a:ext cx="6400800" cy="1080121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altLang="en-US" sz="2800" dirty="0" smtClean="0">
              <a:solidFill>
                <a:schemeClr val="bg1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b="1" dirty="0" err="1" smtClean="0">
                <a:solidFill>
                  <a:schemeClr val="bg1"/>
                </a:solidFill>
              </a:rPr>
              <a:t>Darlith</a:t>
            </a:r>
            <a:r>
              <a:rPr lang="en-GB" altLang="en-US" sz="2800" b="1" dirty="0" smtClean="0">
                <a:solidFill>
                  <a:schemeClr val="bg1"/>
                </a:solidFill>
              </a:rPr>
              <a:t> 2 Lecture 2</a:t>
            </a:r>
          </a:p>
        </p:txBody>
      </p:sp>
    </p:spTree>
    <p:extLst>
      <p:ext uri="{BB962C8B-B14F-4D97-AF65-F5344CB8AC3E}">
        <p14:creationId xmlns:p14="http://schemas.microsoft.com/office/powerpoint/2010/main" val="296379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en-GB" sz="3200" dirty="0" err="1" smtClean="0"/>
              <a:t>Cysylltiadau</a:t>
            </a:r>
            <a:r>
              <a:rPr lang="en-GB" sz="3200" dirty="0" smtClean="0"/>
              <a:t> NOS EAEE5002/C NOS links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6505"/>
          </a:xfrm>
        </p:spPr>
        <p:txBody>
          <a:bodyPr>
            <a:normAutofit fontScale="85000" lnSpcReduction="10000"/>
          </a:bodyPr>
          <a:lstStyle/>
          <a:p>
            <a:r>
              <a:rPr lang="en-GB" dirty="0" err="1"/>
              <a:t>Craidd</a:t>
            </a:r>
            <a:r>
              <a:rPr lang="en-GB" dirty="0"/>
              <a:t>/Core: K30</a:t>
            </a:r>
          </a:p>
          <a:p>
            <a:r>
              <a:rPr lang="en-GB" dirty="0"/>
              <a:t>CCLD0417 K64, K65</a:t>
            </a:r>
          </a:p>
          <a:p>
            <a:r>
              <a:rPr lang="en-GB" dirty="0"/>
              <a:t>SCH32 1</a:t>
            </a:r>
          </a:p>
          <a:p>
            <a:r>
              <a:rPr lang="en-GB" dirty="0"/>
              <a:t>CCLD0403 P10, P12</a:t>
            </a:r>
          </a:p>
          <a:p>
            <a:r>
              <a:rPr lang="en-GB" dirty="0"/>
              <a:t>CCLD0405 P2, P16</a:t>
            </a:r>
          </a:p>
          <a:p>
            <a:r>
              <a:rPr lang="en-GB" dirty="0"/>
              <a:t>CCLD0407 P7, P8, P11, P12, P13, P26</a:t>
            </a:r>
          </a:p>
          <a:p>
            <a:r>
              <a:rPr lang="en-GB" dirty="0"/>
              <a:t>CCLD0412 P12, 13</a:t>
            </a:r>
          </a:p>
          <a:p>
            <a:r>
              <a:rPr lang="en-GB" dirty="0"/>
              <a:t>CCLD0417 P10</a:t>
            </a:r>
          </a:p>
          <a:p>
            <a:r>
              <a:rPr lang="en-GB" dirty="0"/>
              <a:t>SCDHSC0044 P11</a:t>
            </a:r>
          </a:p>
          <a:p>
            <a:r>
              <a:rPr lang="en-GB" dirty="0"/>
              <a:t>SCH32 1, 2, 3, 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069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adfyfyriol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Reflective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Cryfderau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endParaRPr lang="en-GB" dirty="0"/>
          </a:p>
          <a:p>
            <a:r>
              <a:rPr lang="en-GB" dirty="0" err="1"/>
              <a:t>Cryfderau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Academic strengths</a:t>
            </a:r>
          </a:p>
          <a:p>
            <a:r>
              <a:rPr lang="en-GB" dirty="0" smtClean="0"/>
              <a:t>Academic challenges</a:t>
            </a:r>
          </a:p>
          <a:p>
            <a:r>
              <a:rPr lang="en-GB" dirty="0" smtClean="0"/>
              <a:t>Professional strengths</a:t>
            </a:r>
          </a:p>
          <a:p>
            <a:r>
              <a:rPr lang="en-GB" dirty="0" smtClean="0"/>
              <a:t>Professional challenges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3763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Professional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Modylau</a:t>
            </a:r>
            <a:r>
              <a:rPr lang="en-GB" dirty="0" smtClean="0"/>
              <a:t> EAEE4002C + EAEE4007C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/>
              <a:t>p</a:t>
            </a:r>
            <a:r>
              <a:rPr lang="en-GB" dirty="0" err="1" smtClean="0"/>
              <a:t>roffesiynol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pedagogaidd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Modules EAEE4002C + EAEE4007C</a:t>
            </a:r>
          </a:p>
          <a:p>
            <a:r>
              <a:rPr lang="en-GB" dirty="0" smtClean="0"/>
              <a:t>What is professional practice?</a:t>
            </a:r>
          </a:p>
          <a:p>
            <a:r>
              <a:rPr lang="en-GB" dirty="0" smtClean="0"/>
              <a:t>Pedagogical practice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51172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Arfer</a:t>
            </a:r>
            <a:r>
              <a:rPr lang="en-GB" dirty="0" smtClean="0"/>
              <a:t> </a:t>
            </a:r>
            <a:r>
              <a:rPr lang="en-GB" dirty="0" err="1" smtClean="0"/>
              <a:t>proffesiynol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Professional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Rhinweddau</a:t>
            </a:r>
            <a:endParaRPr lang="en-GB" dirty="0" smtClean="0"/>
          </a:p>
          <a:p>
            <a:r>
              <a:rPr lang="en-GB" dirty="0" err="1" smtClean="0"/>
              <a:t>Cymhwysterau</a:t>
            </a:r>
            <a:endParaRPr lang="en-GB" dirty="0" smtClean="0"/>
          </a:p>
          <a:p>
            <a:r>
              <a:rPr lang="en-GB" dirty="0" err="1" smtClean="0"/>
              <a:t>Profiad</a:t>
            </a:r>
            <a:endParaRPr lang="en-GB" dirty="0" smtClean="0"/>
          </a:p>
          <a:p>
            <a:r>
              <a:rPr lang="en-GB" dirty="0" err="1" smtClean="0"/>
              <a:t>Heriau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Qualities</a:t>
            </a:r>
          </a:p>
          <a:p>
            <a:r>
              <a:rPr lang="en-GB" dirty="0" smtClean="0"/>
              <a:t>Qualifications</a:t>
            </a:r>
          </a:p>
          <a:p>
            <a:r>
              <a:rPr lang="en-GB" dirty="0" smtClean="0"/>
              <a:t>Experience</a:t>
            </a:r>
          </a:p>
          <a:p>
            <a:r>
              <a:rPr lang="en-GB" dirty="0" smtClean="0"/>
              <a:t>Challenges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6401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Adfyfyrio        </a:t>
            </a:r>
            <a:r>
              <a:rPr lang="en-GB" altLang="en-US" i="1" smtClean="0"/>
              <a:t>Reflection</a:t>
            </a:r>
            <a:endParaRPr lang="en-GB" altLang="en-US" smtClean="0"/>
          </a:p>
        </p:txBody>
      </p:sp>
      <p:sp>
        <p:nvSpPr>
          <p:cNvPr id="7170" name="Rectangle 2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dirty="0" err="1" smtClean="0"/>
              <a:t>Nodweddion</a:t>
            </a:r>
            <a:r>
              <a:rPr lang="en-GB" altLang="en-US" dirty="0" smtClean="0"/>
              <a:t> o </a:t>
            </a:r>
            <a:r>
              <a:rPr lang="en-GB" altLang="en-US" dirty="0" err="1" smtClean="0"/>
              <a:t>arfer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broffesiynol</a:t>
            </a:r>
            <a:endParaRPr lang="en-GB" altLang="en-US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 err="1" smtClean="0"/>
              <a:t>Ymwybodol</a:t>
            </a:r>
            <a:endParaRPr lang="en-GB" altLang="en-US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 err="1" smtClean="0"/>
              <a:t>Critigol</a:t>
            </a:r>
            <a:endParaRPr lang="en-GB" altLang="en-US" dirty="0" smtClean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 err="1" smtClean="0"/>
              <a:t>Newidiadau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i</a:t>
            </a:r>
            <a:r>
              <a:rPr lang="en-GB" altLang="en-US" dirty="0" smtClean="0"/>
              <a:t> </a:t>
            </a:r>
            <a:r>
              <a:rPr lang="en-GB" altLang="en-US" dirty="0" err="1" smtClean="0"/>
              <a:t>ymarfer</a:t>
            </a:r>
            <a:endParaRPr lang="en-GB" alt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i="1" dirty="0" smtClean="0"/>
              <a:t>Characteristics of professional practice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>Conscious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>Critical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smtClean="0"/>
              <a:t>Changes to practice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79382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343025" y="622300"/>
            <a:ext cx="6935788" cy="108108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2800" smtClean="0"/>
              <a:t>Beth mae ymarferwr adfyfyriol yn gwneud sydd yn wahanol?</a:t>
            </a:r>
            <a:br>
              <a:rPr lang="en-GB" altLang="en-US" sz="2800" smtClean="0"/>
            </a:br>
            <a:r>
              <a:rPr lang="en-GB" altLang="en-US" sz="2800" i="1" smtClean="0"/>
              <a:t>What does a reflective practitioner do that is different ?</a:t>
            </a:r>
            <a:br>
              <a:rPr lang="en-GB" altLang="en-US" sz="2800" i="1" smtClean="0"/>
            </a:br>
            <a:endParaRPr lang="en-GB" altLang="en-US" sz="2800" i="1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989138"/>
            <a:ext cx="4165600" cy="41068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2700" smtClean="0"/>
              <a:t>Mae ymarferwr adfyfyriol yn adfyfyrio yn ddwfn ar ei phrofiadau </a:t>
            </a:r>
          </a:p>
          <a:p>
            <a:pPr eaLnBrk="1" hangingPunct="1"/>
            <a:r>
              <a:rPr lang="en-US" altLang="en-US" sz="2700" smtClean="0"/>
              <a:t>Adfyfyrio ar ddysgu personol </a:t>
            </a:r>
          </a:p>
          <a:p>
            <a:pPr eaLnBrk="1" hangingPunct="1"/>
            <a:r>
              <a:rPr lang="en-US" altLang="en-US" sz="2700" smtClean="0"/>
              <a:t>Defnyddio adfyfyrio er mwyn datblygu sgiliau</a:t>
            </a:r>
          </a:p>
          <a:p>
            <a:pPr eaLnBrk="1" hangingPunct="1"/>
            <a:endParaRPr lang="en-US" altLang="en-US" sz="2400" smtClean="0"/>
          </a:p>
          <a:p>
            <a:pPr eaLnBrk="1" hangingPunct="1">
              <a:buFontTx/>
              <a:buNone/>
            </a:pPr>
            <a:endParaRPr lang="en-GB" altLang="en-US" sz="2700" smtClean="0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51375" y="1989138"/>
            <a:ext cx="4241800" cy="41068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i="1" smtClean="0"/>
              <a:t>A reflective practitioner reflects deeply on his/her experiences</a:t>
            </a:r>
          </a:p>
          <a:p>
            <a:pPr eaLnBrk="1" hangingPunct="1"/>
            <a:r>
              <a:rPr lang="en-GB" altLang="en-US" i="1" smtClean="0"/>
              <a:t>Reflects on personal learning</a:t>
            </a:r>
          </a:p>
          <a:p>
            <a:pPr eaLnBrk="1" hangingPunct="1"/>
            <a:r>
              <a:rPr lang="en-GB" altLang="en-US" i="1" smtClean="0"/>
              <a:t>Uses reflection to develop skills</a:t>
            </a:r>
          </a:p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6657097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600" smtClean="0"/>
              <a:t>Rôl yr ymarferwr blynyddoedd cynnar</a:t>
            </a:r>
            <a:br>
              <a:rPr lang="en-GB" altLang="en-US" sz="3600" smtClean="0"/>
            </a:br>
            <a:r>
              <a:rPr lang="en-GB" altLang="en-US" sz="3600" i="1" smtClean="0"/>
              <a:t>The role of the early years practitioner</a:t>
            </a:r>
            <a:endParaRPr lang="en-GB" altLang="en-US" sz="3600" smtClean="0"/>
          </a:p>
        </p:txBody>
      </p:sp>
      <p:sp>
        <p:nvSpPr>
          <p:cNvPr id="3379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en-GB" altLang="en-US" smtClean="0"/>
              <a:t>Adfyfyrio</a:t>
            </a:r>
          </a:p>
          <a:p>
            <a:r>
              <a:rPr lang="en-GB" altLang="en-US" smtClean="0"/>
              <a:t>Datblygiad broffesiynol parhaus</a:t>
            </a:r>
          </a:p>
          <a:p>
            <a:r>
              <a:rPr lang="en-GB" altLang="en-US" smtClean="0"/>
              <a:t>Cydweithio ag eraill</a:t>
            </a:r>
          </a:p>
          <a:p>
            <a:r>
              <a:rPr lang="en-GB" altLang="en-US" smtClean="0"/>
              <a:t>Datblygu arbenigedd</a:t>
            </a:r>
          </a:p>
          <a:p>
            <a:endParaRPr lang="en-GB" altLang="en-US" smtClean="0"/>
          </a:p>
        </p:txBody>
      </p:sp>
      <p:sp>
        <p:nvSpPr>
          <p:cNvPr id="33796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i="1" smtClean="0"/>
              <a:t>Reflection</a:t>
            </a:r>
          </a:p>
          <a:p>
            <a:r>
              <a:rPr lang="en-GB" altLang="en-US" i="1" smtClean="0"/>
              <a:t>Continuous professional development</a:t>
            </a:r>
          </a:p>
          <a:p>
            <a:r>
              <a:rPr lang="en-GB" altLang="en-US" i="1" smtClean="0"/>
              <a:t>Working collaboratively</a:t>
            </a:r>
          </a:p>
          <a:p>
            <a:r>
              <a:rPr lang="en-GB" altLang="en-US" i="1" smtClean="0"/>
              <a:t>Developing expertise</a:t>
            </a:r>
          </a:p>
        </p:txBody>
      </p:sp>
    </p:spTree>
    <p:extLst>
      <p:ext uri="{BB962C8B-B14F-4D97-AF65-F5344CB8AC3E}">
        <p14:creationId xmlns:p14="http://schemas.microsoft.com/office/powerpoint/2010/main" val="2011647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altLang="en-US" smtClean="0"/>
          </a:p>
        </p:txBody>
      </p:sp>
      <p:sp>
        <p:nvSpPr>
          <p:cNvPr id="19459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>
            <a:normAutofit lnSpcReduction="10000"/>
          </a:bodyPr>
          <a:lstStyle/>
          <a:p>
            <a:r>
              <a:rPr lang="en-GB" altLang="en-US" b="1" dirty="0" smtClean="0"/>
              <a:t>‘If children experience high quality early education and care, this can have a lasting, positive impact on educational outcomes and more…. We know that high quality provision matters and that poor and mediocre provision will not benefit children’.     </a:t>
            </a:r>
            <a:r>
              <a:rPr lang="en-GB" altLang="en-US" sz="2800" b="1" dirty="0" smtClean="0"/>
              <a:t>(</a:t>
            </a:r>
            <a:r>
              <a:rPr lang="en-GB" altLang="en-US" sz="2800" b="1" dirty="0" err="1" smtClean="0"/>
              <a:t>Nutbrown</a:t>
            </a:r>
            <a:r>
              <a:rPr lang="en-GB" altLang="en-US" sz="2800" b="1" dirty="0" smtClean="0"/>
              <a:t>,  2012, pp.12-13).</a:t>
            </a:r>
            <a:endParaRPr lang="en-GB" altLang="en-US" dirty="0" smtClean="0"/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2539933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772400" cy="10795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000" noProof="1" smtClean="0"/>
              <a:t>Dysgu o Brofiad</a:t>
            </a:r>
            <a:br>
              <a:rPr lang="en-GB" altLang="en-US" sz="4000" noProof="1" smtClean="0"/>
            </a:br>
            <a:r>
              <a:rPr lang="en-GB" altLang="en-US" sz="4000" i="1" noProof="1" smtClean="0"/>
              <a:t>Learning From Experience</a:t>
            </a:r>
            <a:r>
              <a:rPr lang="en-GB" altLang="en-US" sz="4000" noProof="1" smtClean="0"/>
              <a:t/>
            </a:r>
            <a:br>
              <a:rPr lang="en-GB" altLang="en-US" sz="4000" noProof="1" smtClean="0"/>
            </a:br>
            <a:endParaRPr lang="en-GB" altLang="en-US" sz="4000" noProof="1" smtClean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noProof="1" smtClean="0"/>
              <a:t>Nid yw adfyfyrio yn nod ynddo’i hun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noProof="1" smtClean="0"/>
              <a:t>Y pwrpas yw dysgu a pharatoi ar gyfer profiadau pellach fel y gallwn weithredu mewn ffyrdd mwy ystyriol a gwybodus.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noProof="1" smtClean="0"/>
              <a:t>Ffyrdd newydd / mwy priodol o wneud pethau</a:t>
            </a:r>
            <a:endParaRPr lang="en-GB" altLang="en-US" sz="2800" noProof="1" smtClean="0"/>
          </a:p>
        </p:txBody>
      </p:sp>
      <p:sp>
        <p:nvSpPr>
          <p:cNvPr id="21508" name="Rectangle 5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i="1" noProof="1" smtClean="0"/>
              <a:t>Reflection is not an end in itself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i="1" noProof="1" smtClean="0"/>
              <a:t>The purpose is to learn and prepare for further experiences so we can act in more informed thoughtful ways.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i="1" noProof="1" smtClean="0"/>
              <a:t>New / more appropriate ways of doing things. </a:t>
            </a:r>
          </a:p>
          <a:p>
            <a:pPr eaLnBrk="1" hangingPunct="1">
              <a:lnSpc>
                <a:spcPct val="90000"/>
              </a:lnSpc>
            </a:pPr>
            <a:endParaRPr lang="en-GB" altLang="en-US" sz="2400" noProof="1" smtClean="0"/>
          </a:p>
        </p:txBody>
      </p:sp>
    </p:spTree>
    <p:extLst>
      <p:ext uri="{BB962C8B-B14F-4D97-AF65-F5344CB8AC3E}">
        <p14:creationId xmlns:p14="http://schemas.microsoft.com/office/powerpoint/2010/main" val="35628379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600" smtClean="0"/>
              <a:t>Adnabod a mesur</a:t>
            </a:r>
            <a:br>
              <a:rPr lang="en-GB" altLang="en-US" sz="3600" smtClean="0"/>
            </a:br>
            <a:r>
              <a:rPr lang="en-GB" altLang="en-US" sz="3600" i="1" smtClean="0"/>
              <a:t>Recognising and measuring</a:t>
            </a:r>
            <a:endParaRPr lang="en-GB" altLang="en-US" sz="3600" smtClean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>
              <a:defRPr/>
            </a:pPr>
            <a:r>
              <a:rPr lang="en-GB" dirty="0" err="1" smtClean="0"/>
              <a:t>Gweld</a:t>
            </a:r>
            <a:r>
              <a:rPr lang="en-GB" dirty="0" smtClean="0"/>
              <a:t> a </a:t>
            </a:r>
            <a:r>
              <a:rPr lang="en-GB" dirty="0" err="1" smtClean="0"/>
              <a:t>chlywed</a:t>
            </a:r>
            <a:endParaRPr lang="en-GB" dirty="0" smtClean="0"/>
          </a:p>
          <a:p>
            <a:pPr>
              <a:defRPr/>
            </a:pPr>
            <a:r>
              <a:rPr lang="en-GB" dirty="0" err="1" smtClean="0"/>
              <a:t>Arsylwi</a:t>
            </a:r>
            <a:endParaRPr lang="en-GB" dirty="0" smtClean="0"/>
          </a:p>
          <a:p>
            <a:pPr>
              <a:defRPr/>
            </a:pPr>
            <a:r>
              <a:rPr lang="en-GB" dirty="0" err="1" smtClean="0"/>
              <a:t>Dealltwriaeth</a:t>
            </a:r>
            <a:endParaRPr lang="en-GB" dirty="0" smtClean="0"/>
          </a:p>
          <a:p>
            <a:pPr>
              <a:defRPr/>
            </a:pPr>
            <a:r>
              <a:rPr lang="en-GB" dirty="0" err="1" smtClean="0"/>
              <a:t>Lles</a:t>
            </a:r>
            <a:endParaRPr lang="en-GB" dirty="0" smtClean="0"/>
          </a:p>
          <a:p>
            <a:pPr>
              <a:defRPr/>
            </a:pPr>
            <a:r>
              <a:rPr lang="en-GB" dirty="0" err="1" smtClean="0"/>
              <a:t>Datblygiad</a:t>
            </a:r>
            <a:endParaRPr lang="en-GB" dirty="0" smtClean="0"/>
          </a:p>
          <a:p>
            <a:pPr>
              <a:defRPr/>
            </a:pPr>
            <a:r>
              <a:rPr lang="en-GB" dirty="0" err="1" smtClean="0"/>
              <a:t>Deilliannau</a:t>
            </a: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317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i="1" smtClean="0"/>
              <a:t>Looking and listening</a:t>
            </a:r>
          </a:p>
          <a:p>
            <a:r>
              <a:rPr lang="en-GB" altLang="en-US" i="1" smtClean="0"/>
              <a:t>Observation</a:t>
            </a:r>
          </a:p>
          <a:p>
            <a:r>
              <a:rPr lang="en-GB" altLang="en-US" i="1" smtClean="0"/>
              <a:t>Understanding</a:t>
            </a:r>
          </a:p>
          <a:p>
            <a:r>
              <a:rPr lang="en-GB" altLang="en-US" i="1" smtClean="0"/>
              <a:t>Well-being</a:t>
            </a:r>
          </a:p>
          <a:p>
            <a:r>
              <a:rPr lang="en-GB" altLang="en-US" i="1" smtClean="0"/>
              <a:t>Development </a:t>
            </a:r>
          </a:p>
          <a:p>
            <a:r>
              <a:rPr lang="en-GB" altLang="en-US" i="1" smtClean="0"/>
              <a:t>Outcomes</a:t>
            </a:r>
          </a:p>
          <a:p>
            <a:endParaRPr lang="en-GB" altLang="en-US" i="1" smtClean="0"/>
          </a:p>
          <a:p>
            <a:endParaRPr lang="en-GB" altLang="en-US" i="1" smtClean="0"/>
          </a:p>
        </p:txBody>
      </p:sp>
    </p:spTree>
    <p:extLst>
      <p:ext uri="{BB962C8B-B14F-4D97-AF65-F5344CB8AC3E}">
        <p14:creationId xmlns:p14="http://schemas.microsoft.com/office/powerpoint/2010/main" val="40609695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Elfen</a:t>
            </a:r>
            <a:r>
              <a:rPr lang="en-GB" dirty="0"/>
              <a:t> 4     Element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Pa </a:t>
            </a:r>
            <a:r>
              <a:rPr lang="en-GB" dirty="0" err="1" smtClean="0"/>
              <a:t>agweddau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Which aspects need to be developed?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087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Tasg</a:t>
            </a:r>
            <a:r>
              <a:rPr lang="en-GB" dirty="0" smtClean="0"/>
              <a:t> </a:t>
            </a:r>
            <a:r>
              <a:rPr lang="en-GB" dirty="0" err="1" smtClean="0"/>
              <a:t>ymchwil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Research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erthygl</a:t>
            </a:r>
            <a:r>
              <a:rPr lang="en-GB" dirty="0" smtClean="0"/>
              <a:t> </a:t>
            </a:r>
            <a:r>
              <a:rPr lang="en-GB" dirty="0" err="1" smtClean="0"/>
              <a:t>Venninen</a:t>
            </a:r>
            <a:r>
              <a:rPr lang="en-GB" dirty="0" smtClean="0"/>
              <a:t> et al., 2010 </a:t>
            </a:r>
          </a:p>
          <a:p>
            <a:pPr lvl="1"/>
            <a:r>
              <a:rPr lang="en-GB" dirty="0" err="1" smtClean="0"/>
              <a:t>Ar</a:t>
            </a:r>
            <a:r>
              <a:rPr lang="en-GB" dirty="0" smtClean="0"/>
              <a:t> Moodle</a:t>
            </a:r>
          </a:p>
          <a:p>
            <a:pPr lvl="1"/>
            <a:r>
              <a:rPr lang="en-GB" dirty="0" err="1" smtClean="0"/>
              <a:t>Trafod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ddarlith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endParaRPr lang="en-GB" dirty="0" smtClean="0"/>
          </a:p>
          <a:p>
            <a:pPr lvl="1"/>
            <a:r>
              <a:rPr lang="en-GB" dirty="0" err="1" smtClean="0"/>
              <a:t>Ffynhonnell</a:t>
            </a:r>
            <a:r>
              <a:rPr lang="en-GB" dirty="0" smtClean="0"/>
              <a:t> </a:t>
            </a:r>
            <a:r>
              <a:rPr lang="en-GB" dirty="0" err="1" smtClean="0"/>
              <a:t>gellid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gyfeirnodi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y </a:t>
            </a:r>
            <a:r>
              <a:rPr lang="en-GB" dirty="0" err="1" smtClean="0"/>
              <a:t>portffolio</a:t>
            </a:r>
            <a:r>
              <a:rPr lang="en-GB" dirty="0" smtClean="0"/>
              <a:t> </a:t>
            </a:r>
          </a:p>
          <a:p>
            <a:pPr marL="457200" lvl="1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Read </a:t>
            </a:r>
            <a:r>
              <a:rPr lang="en-GB" dirty="0" err="1" smtClean="0"/>
              <a:t>Vennienen</a:t>
            </a:r>
            <a:r>
              <a:rPr lang="en-GB" dirty="0" smtClean="0"/>
              <a:t> et al., 2010</a:t>
            </a:r>
          </a:p>
          <a:p>
            <a:pPr lvl="1"/>
            <a:r>
              <a:rPr lang="en-GB" dirty="0" smtClean="0"/>
              <a:t>On Moodle</a:t>
            </a:r>
          </a:p>
          <a:p>
            <a:pPr lvl="1"/>
            <a:r>
              <a:rPr lang="en-GB" dirty="0" smtClean="0"/>
              <a:t>Discuss in the </a:t>
            </a:r>
            <a:r>
              <a:rPr lang="en-GB" smtClean="0"/>
              <a:t>next lecture </a:t>
            </a:r>
            <a:endParaRPr lang="en-GB" dirty="0" smtClean="0"/>
          </a:p>
          <a:p>
            <a:pPr lvl="1"/>
            <a:r>
              <a:rPr lang="en-GB" dirty="0" smtClean="0"/>
              <a:t>A source that can be referenced in the portfolio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4305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Cyfeiriadau</a:t>
            </a:r>
            <a:r>
              <a:rPr lang="en-GB" dirty="0" smtClean="0"/>
              <a:t>     References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Lindon</a:t>
            </a:r>
            <a:r>
              <a:rPr lang="en-GB" sz="2800" dirty="0" smtClean="0"/>
              <a:t>, J. (2012) </a:t>
            </a:r>
            <a:r>
              <a:rPr lang="en-GB" sz="2800" i="1" dirty="0" smtClean="0"/>
              <a:t>Reflective practice and early years professionalism.</a:t>
            </a:r>
            <a:r>
              <a:rPr lang="en-GB" sz="2800" dirty="0" smtClean="0"/>
              <a:t> (2</a:t>
            </a:r>
            <a:r>
              <a:rPr lang="en-GB" sz="2800" baseline="30000" dirty="0" smtClean="0"/>
              <a:t>nd</a:t>
            </a:r>
            <a:r>
              <a:rPr lang="en-GB" sz="2800" dirty="0" smtClean="0"/>
              <a:t> Ed.) Hodder Education: Great Britain.</a:t>
            </a:r>
          </a:p>
          <a:p>
            <a:r>
              <a:rPr lang="en-GB" sz="2800" dirty="0"/>
              <a:t>Mitchell, H. and Lloyd, I. (2013) ‘Professionalism – raising the stakes in the Early Years: ‘She’s only going to work with little children,’’ In M. Wild and A. Street (2013) </a:t>
            </a:r>
            <a:r>
              <a:rPr lang="en-GB" sz="2800" i="1" dirty="0"/>
              <a:t>Themes and debates in early childhood.’</a:t>
            </a:r>
            <a:r>
              <a:rPr lang="en-GB" sz="2800" dirty="0"/>
              <a:t> </a:t>
            </a:r>
            <a:r>
              <a:rPr lang="en-GB" sz="2800" dirty="0" err="1"/>
              <a:t>Sage:London</a:t>
            </a:r>
            <a:r>
              <a:rPr lang="en-GB" sz="2800" dirty="0"/>
              <a:t>.  </a:t>
            </a:r>
            <a:r>
              <a:rPr lang="en-GB" sz="2800"/>
              <a:t>pp.126-140.</a:t>
            </a:r>
          </a:p>
          <a:p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9154642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Cyfeiriadau</a:t>
            </a:r>
            <a:r>
              <a:rPr lang="en-GB" dirty="0"/>
              <a:t>    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 err="1" smtClean="0"/>
              <a:t>Nutbrown</a:t>
            </a:r>
            <a:r>
              <a:rPr lang="en-GB" sz="2800" dirty="0" smtClean="0"/>
              <a:t>, C. (2012) </a:t>
            </a:r>
            <a:r>
              <a:rPr lang="en-GB" sz="2800" i="1" dirty="0" smtClean="0"/>
              <a:t>Foundations for quality.  Review of early education and childcare qualifications: Final report.</a:t>
            </a:r>
            <a:r>
              <a:rPr lang="en-GB" sz="2800" dirty="0" smtClean="0"/>
              <a:t>  </a:t>
            </a:r>
            <a:r>
              <a:rPr lang="en-GB" sz="2800" dirty="0" smtClean="0">
                <a:hlinkClick r:id="rId2"/>
              </a:rPr>
              <a:t>http://media.education.gov.uk/MediaFiles/A/0/9/%7BA098ADE7-BA9A-4E18-8802-D8D4B060858D%7DNUTBROWN%20FINAL%20REPORT%20-%20final.pdf</a:t>
            </a:r>
            <a:endParaRPr lang="en-GB" sz="2800" dirty="0" smtClean="0"/>
          </a:p>
          <a:p>
            <a:r>
              <a:rPr lang="en-GB" sz="2800" dirty="0" err="1" smtClean="0"/>
              <a:t>Venninen</a:t>
            </a:r>
            <a:r>
              <a:rPr lang="en-GB" sz="2800" dirty="0"/>
              <a:t>, T., </a:t>
            </a:r>
            <a:r>
              <a:rPr lang="en-GB" sz="2800" dirty="0" err="1"/>
              <a:t>Leinonen</a:t>
            </a:r>
            <a:r>
              <a:rPr lang="en-GB" sz="2800" dirty="0"/>
              <a:t>, M., </a:t>
            </a:r>
            <a:r>
              <a:rPr lang="en-GB" sz="2800" dirty="0" err="1"/>
              <a:t>Ojala</a:t>
            </a:r>
            <a:r>
              <a:rPr lang="en-GB" sz="2800" dirty="0"/>
              <a:t>, M. and </a:t>
            </a:r>
            <a:r>
              <a:rPr lang="en-GB" sz="2800" dirty="0" err="1"/>
              <a:t>Lipponen</a:t>
            </a:r>
            <a:r>
              <a:rPr lang="en-GB" sz="2800" dirty="0"/>
              <a:t>, L.  (2012) ‘Creating conditions for reflective practice in Early Childhood Education</a:t>
            </a:r>
            <a:r>
              <a:rPr lang="en-GB" sz="2800" i="1" dirty="0"/>
              <a:t>.’  International Journal of Child Care and Education Policy, </a:t>
            </a:r>
            <a:r>
              <a:rPr lang="en-GB" sz="2800" dirty="0"/>
              <a:t>6:1, pp.1-15.</a:t>
            </a:r>
          </a:p>
          <a:p>
            <a:endParaRPr lang="en-GB" sz="2800" dirty="0" smtClean="0"/>
          </a:p>
          <a:p>
            <a:endParaRPr lang="en-GB" sz="2800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049121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463</TotalTime>
  <Words>569</Words>
  <Application>Microsoft Office PowerPoint</Application>
  <PresentationFormat>On-screen Show (4:3)</PresentationFormat>
  <Paragraphs>115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ＭＳ Ｐゴシック</vt:lpstr>
      <vt:lpstr>Arial</vt:lpstr>
      <vt:lpstr>Calibri</vt:lpstr>
      <vt:lpstr>Myriad Pro</vt:lpstr>
      <vt:lpstr>20140311PresentationUWTSDTemplate</vt:lpstr>
      <vt:lpstr>   EAEE5002C/EAEE5007C: Adfyfyrio ar ddarpariaeth blynyddoedd cynnar  EAEE5002/EAEE5007: Reflections on early years provision   </vt:lpstr>
      <vt:lpstr>Cysylltiadau NOS EAEE5002/C NOS links</vt:lpstr>
      <vt:lpstr>Tasg adfyfyriol Reflective task</vt:lpstr>
      <vt:lpstr>Datblygiad proffesiynol Professional development</vt:lpstr>
      <vt:lpstr>Arfer proffesiynol Professional practice</vt:lpstr>
      <vt:lpstr>Adfyfyrio        Reflection</vt:lpstr>
      <vt:lpstr>Beth mae ymarferwr adfyfyriol yn gwneud sydd yn wahanol? What does a reflective practitioner do that is different ? </vt:lpstr>
      <vt:lpstr>Rôl yr ymarferwr blynyddoedd cynnar The role of the early years practitioner</vt:lpstr>
      <vt:lpstr>PowerPoint Presentation</vt:lpstr>
      <vt:lpstr>Dysgu o Brofiad Learning From Experience </vt:lpstr>
      <vt:lpstr>Adnabod a mesur Recognising and measuring</vt:lpstr>
      <vt:lpstr>Elfen 4     Element 4</vt:lpstr>
      <vt:lpstr>Tasg ymchwil Research task</vt:lpstr>
      <vt:lpstr>Cyfeiriadau     References</vt:lpstr>
      <vt:lpstr>Cyfeiriadau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Gwyneth Davies</cp:lastModifiedBy>
  <cp:revision>33</cp:revision>
  <cp:lastPrinted>2017-05-30T09:23:07Z</cp:lastPrinted>
  <dcterms:created xsi:type="dcterms:W3CDTF">2015-04-14T15:21:28Z</dcterms:created>
  <dcterms:modified xsi:type="dcterms:W3CDTF">2018-11-30T13:21:51Z</dcterms:modified>
</cp:coreProperties>
</file>