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3" r:id="rId1"/>
  </p:sldMasterIdLst>
  <p:notesMasterIdLst>
    <p:notesMasterId r:id="rId30"/>
  </p:notesMasterIdLst>
  <p:sldIdLst>
    <p:sldId id="263" r:id="rId2"/>
    <p:sldId id="302" r:id="rId3"/>
    <p:sldId id="291" r:id="rId4"/>
    <p:sldId id="274" r:id="rId5"/>
    <p:sldId id="305" r:id="rId6"/>
    <p:sldId id="306" r:id="rId7"/>
    <p:sldId id="307" r:id="rId8"/>
    <p:sldId id="308" r:id="rId9"/>
    <p:sldId id="309" r:id="rId10"/>
    <p:sldId id="310" r:id="rId11"/>
    <p:sldId id="311" r:id="rId12"/>
    <p:sldId id="312" r:id="rId13"/>
    <p:sldId id="313" r:id="rId14"/>
    <p:sldId id="314" r:id="rId15"/>
    <p:sldId id="292" r:id="rId16"/>
    <p:sldId id="286" r:id="rId17"/>
    <p:sldId id="315" r:id="rId18"/>
    <p:sldId id="297" r:id="rId19"/>
    <p:sldId id="285" r:id="rId20"/>
    <p:sldId id="289" r:id="rId21"/>
    <p:sldId id="301" r:id="rId22"/>
    <p:sldId id="290" r:id="rId23"/>
    <p:sldId id="300" r:id="rId24"/>
    <p:sldId id="267" r:id="rId25"/>
    <p:sldId id="257" r:id="rId26"/>
    <p:sldId id="260" r:id="rId27"/>
    <p:sldId id="259" r:id="rId28"/>
    <p:sldId id="258" r:id="rId2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6588"/>
    <p:restoredTop sz="90674" autoAdjust="0"/>
  </p:normalViewPr>
  <p:slideViewPr>
    <p:cSldViewPr>
      <p:cViewPr varScale="1">
        <p:scale>
          <a:sx n="103" d="100"/>
          <a:sy n="103" d="100"/>
        </p:scale>
        <p:origin x="2376" y="11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ata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ata4.xml.rels><?xml version="1.0" encoding="UTF-8" standalone="yes"?>
<Relationships xmlns="http://schemas.openxmlformats.org/package/2006/relationships"><Relationship Id="rId8" Type="http://schemas.openxmlformats.org/officeDocument/2006/relationships/image" Target="../media/image50.svg"/><Relationship Id="rId3" Type="http://schemas.openxmlformats.org/officeDocument/2006/relationships/image" Target="../media/image45.png"/><Relationship Id="rId7" Type="http://schemas.openxmlformats.org/officeDocument/2006/relationships/image" Target="../media/image49.png"/><Relationship Id="rId12" Type="http://schemas.openxmlformats.org/officeDocument/2006/relationships/image" Target="../media/image54.sv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48.svg"/><Relationship Id="rId11" Type="http://schemas.openxmlformats.org/officeDocument/2006/relationships/image" Target="../media/image53.png"/><Relationship Id="rId5" Type="http://schemas.openxmlformats.org/officeDocument/2006/relationships/image" Target="../media/image47.png"/><Relationship Id="rId10" Type="http://schemas.openxmlformats.org/officeDocument/2006/relationships/image" Target="../media/image52.svg"/><Relationship Id="rId4" Type="http://schemas.openxmlformats.org/officeDocument/2006/relationships/image" Target="../media/image46.svg"/><Relationship Id="rId9" Type="http://schemas.openxmlformats.org/officeDocument/2006/relationships/image" Target="../media/image51.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4.xml.rels><?xml version="1.0" encoding="UTF-8" standalone="yes"?>
<Relationships xmlns="http://schemas.openxmlformats.org/package/2006/relationships"><Relationship Id="rId8" Type="http://schemas.openxmlformats.org/officeDocument/2006/relationships/image" Target="../media/image50.svg"/><Relationship Id="rId3" Type="http://schemas.openxmlformats.org/officeDocument/2006/relationships/image" Target="../media/image45.png"/><Relationship Id="rId7" Type="http://schemas.openxmlformats.org/officeDocument/2006/relationships/image" Target="../media/image49.png"/><Relationship Id="rId12" Type="http://schemas.openxmlformats.org/officeDocument/2006/relationships/image" Target="../media/image54.sv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48.svg"/><Relationship Id="rId11" Type="http://schemas.openxmlformats.org/officeDocument/2006/relationships/image" Target="../media/image53.png"/><Relationship Id="rId5" Type="http://schemas.openxmlformats.org/officeDocument/2006/relationships/image" Target="../media/image47.png"/><Relationship Id="rId10" Type="http://schemas.openxmlformats.org/officeDocument/2006/relationships/image" Target="../media/image52.svg"/><Relationship Id="rId4" Type="http://schemas.openxmlformats.org/officeDocument/2006/relationships/image" Target="../media/image46.svg"/><Relationship Id="rId9" Type="http://schemas.openxmlformats.org/officeDocument/2006/relationships/image" Target="../media/image51.pn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EE25145-4F50-4C78-BECC-AF30F0A174E9}" type="doc">
      <dgm:prSet loTypeId="urn:microsoft.com/office/officeart/2018/2/layout/IconCircleList" loCatId="icon" qsTypeId="urn:microsoft.com/office/officeart/2005/8/quickstyle/simple1" qsCatId="simple" csTypeId="urn:microsoft.com/office/officeart/2018/5/colors/Iconchunking_neutralbg_accent1_2" csCatId="accent1" phldr="1"/>
      <dgm:spPr/>
      <dgm:t>
        <a:bodyPr/>
        <a:lstStyle/>
        <a:p>
          <a:endParaRPr lang="en-US"/>
        </a:p>
      </dgm:t>
    </dgm:pt>
    <dgm:pt modelId="{7FABF244-F6FB-4DB2-B34D-C9966BEF1E71}">
      <dgm:prSet/>
      <dgm:spPr/>
      <dgm:t>
        <a:bodyPr/>
        <a:lstStyle/>
        <a:p>
          <a:r>
            <a:rPr lang="en-GB"/>
            <a:t>Always cite your sources when using someone else’s words, thoughts, ideas, graphics or music.  </a:t>
          </a:r>
          <a:endParaRPr lang="en-US"/>
        </a:p>
      </dgm:t>
    </dgm:pt>
    <dgm:pt modelId="{23D1C2E6-8703-481F-917D-C15BB23AAED5}" type="parTrans" cxnId="{4F1658C5-821A-47DF-B8D5-99D1215F1FCC}">
      <dgm:prSet/>
      <dgm:spPr/>
      <dgm:t>
        <a:bodyPr/>
        <a:lstStyle/>
        <a:p>
          <a:endParaRPr lang="en-US"/>
        </a:p>
      </dgm:t>
    </dgm:pt>
    <dgm:pt modelId="{B8EDD18F-E0D5-44B5-B219-DCA46EF70560}" type="sibTrans" cxnId="{4F1658C5-821A-47DF-B8D5-99D1215F1FCC}">
      <dgm:prSet/>
      <dgm:spPr/>
      <dgm:t>
        <a:bodyPr/>
        <a:lstStyle/>
        <a:p>
          <a:endParaRPr lang="en-US"/>
        </a:p>
      </dgm:t>
    </dgm:pt>
    <dgm:pt modelId="{7A7904B2-9949-4F67-BA93-0D80D3E5937A}">
      <dgm:prSet/>
      <dgm:spPr/>
      <dgm:t>
        <a:bodyPr/>
        <a:lstStyle/>
        <a:p>
          <a:r>
            <a:rPr lang="en-GB"/>
            <a:t>Understand the citation style chosen for your field/course and use it for in-text citations and at the end of your document.  </a:t>
          </a:r>
          <a:endParaRPr lang="en-US"/>
        </a:p>
      </dgm:t>
    </dgm:pt>
    <dgm:pt modelId="{D25E7280-D227-433B-A295-C820ACECE3E2}" type="parTrans" cxnId="{7A3A5E29-9E4F-461A-9EAF-CB66F6C19DD4}">
      <dgm:prSet/>
      <dgm:spPr/>
      <dgm:t>
        <a:bodyPr/>
        <a:lstStyle/>
        <a:p>
          <a:endParaRPr lang="en-US"/>
        </a:p>
      </dgm:t>
    </dgm:pt>
    <dgm:pt modelId="{F07B95E8-2A20-4773-B9BA-5F1950B11FC6}" type="sibTrans" cxnId="{7A3A5E29-9E4F-461A-9EAF-CB66F6C19DD4}">
      <dgm:prSet/>
      <dgm:spPr/>
      <dgm:t>
        <a:bodyPr/>
        <a:lstStyle/>
        <a:p>
          <a:endParaRPr lang="en-US"/>
        </a:p>
      </dgm:t>
    </dgm:pt>
    <dgm:pt modelId="{60617A94-2490-477E-A613-FDF0E0AD0058}">
      <dgm:prSet/>
      <dgm:spPr/>
      <dgm:t>
        <a:bodyPr/>
        <a:lstStyle/>
        <a:p>
          <a:r>
            <a:rPr lang="en-GB"/>
            <a:t>At UWTSD within the Institute of Management and Health the Harvard Referencing method is required.  </a:t>
          </a:r>
          <a:endParaRPr lang="en-US"/>
        </a:p>
      </dgm:t>
    </dgm:pt>
    <dgm:pt modelId="{022D3D17-D1F3-4068-9855-2DA3CE0C415D}" type="parTrans" cxnId="{7B063A02-A0F1-484F-8DD9-21A40E14EBFF}">
      <dgm:prSet/>
      <dgm:spPr/>
      <dgm:t>
        <a:bodyPr/>
        <a:lstStyle/>
        <a:p>
          <a:endParaRPr lang="en-US"/>
        </a:p>
      </dgm:t>
    </dgm:pt>
    <dgm:pt modelId="{BACB143F-E169-4D27-9F6F-748E90B9AA65}" type="sibTrans" cxnId="{7B063A02-A0F1-484F-8DD9-21A40E14EBFF}">
      <dgm:prSet/>
      <dgm:spPr/>
      <dgm:t>
        <a:bodyPr/>
        <a:lstStyle/>
        <a:p>
          <a:endParaRPr lang="en-US"/>
        </a:p>
      </dgm:t>
    </dgm:pt>
    <dgm:pt modelId="{43571972-BB82-49C4-9B9F-09D90D1B7D46}">
      <dgm:prSet/>
      <dgm:spPr/>
      <dgm:t>
        <a:bodyPr/>
        <a:lstStyle/>
        <a:p>
          <a:r>
            <a:rPr lang="en-GB"/>
            <a:t>A handbook which includes examples related to this referencing method is provided, ensure that you refer to it to support your work.  </a:t>
          </a:r>
          <a:endParaRPr lang="en-US"/>
        </a:p>
      </dgm:t>
    </dgm:pt>
    <dgm:pt modelId="{33CC485C-3F76-491D-8AFC-9DD40B5531A9}" type="parTrans" cxnId="{16B1E33B-911E-427A-8998-4BFC5BE7941D}">
      <dgm:prSet/>
      <dgm:spPr/>
      <dgm:t>
        <a:bodyPr/>
        <a:lstStyle/>
        <a:p>
          <a:endParaRPr lang="en-US"/>
        </a:p>
      </dgm:t>
    </dgm:pt>
    <dgm:pt modelId="{76DE7206-A443-4843-A2F2-346FAB2AD014}" type="sibTrans" cxnId="{16B1E33B-911E-427A-8998-4BFC5BE7941D}">
      <dgm:prSet/>
      <dgm:spPr/>
      <dgm:t>
        <a:bodyPr/>
        <a:lstStyle/>
        <a:p>
          <a:endParaRPr lang="en-US"/>
        </a:p>
      </dgm:t>
    </dgm:pt>
    <dgm:pt modelId="{5A0C3266-C868-4047-9E5D-F7442D070705}">
      <dgm:prSet/>
      <dgm:spPr/>
      <dgm:t>
        <a:bodyPr/>
        <a:lstStyle/>
        <a:p>
          <a:r>
            <a:rPr lang="en-GB"/>
            <a:t>Plan ahead for writing reports/essays, undertaking presentations and tasks set between lectures.  Students who are prepared are less likely to commit an act of academic dishonesty.   </a:t>
          </a:r>
          <a:endParaRPr lang="en-US"/>
        </a:p>
      </dgm:t>
    </dgm:pt>
    <dgm:pt modelId="{ADBF154E-C2B9-4E58-BC3D-AE34E0807153}" type="parTrans" cxnId="{FA4D9AA5-EB09-4B87-97C8-B4959BF8E5AB}">
      <dgm:prSet/>
      <dgm:spPr/>
      <dgm:t>
        <a:bodyPr/>
        <a:lstStyle/>
        <a:p>
          <a:endParaRPr lang="en-US"/>
        </a:p>
      </dgm:t>
    </dgm:pt>
    <dgm:pt modelId="{658BB3EF-A91C-41E8-A8D5-77E6CD95808F}" type="sibTrans" cxnId="{FA4D9AA5-EB09-4B87-97C8-B4959BF8E5AB}">
      <dgm:prSet/>
      <dgm:spPr/>
      <dgm:t>
        <a:bodyPr/>
        <a:lstStyle/>
        <a:p>
          <a:endParaRPr lang="en-US"/>
        </a:p>
      </dgm:t>
    </dgm:pt>
    <dgm:pt modelId="{81C9F0FD-81D4-4E48-A0D6-35224B66F7C7}" type="pres">
      <dgm:prSet presAssocID="{BEE25145-4F50-4C78-BECC-AF30F0A174E9}" presName="root" presStyleCnt="0">
        <dgm:presLayoutVars>
          <dgm:dir/>
          <dgm:resizeHandles val="exact"/>
        </dgm:presLayoutVars>
      </dgm:prSet>
      <dgm:spPr/>
    </dgm:pt>
    <dgm:pt modelId="{9EC0E311-8302-4159-8A34-A1C23FE5F838}" type="pres">
      <dgm:prSet presAssocID="{BEE25145-4F50-4C78-BECC-AF30F0A174E9}" presName="container" presStyleCnt="0">
        <dgm:presLayoutVars>
          <dgm:dir/>
          <dgm:resizeHandles val="exact"/>
        </dgm:presLayoutVars>
      </dgm:prSet>
      <dgm:spPr/>
    </dgm:pt>
    <dgm:pt modelId="{2B2720A3-0D17-492C-B4E9-6E378421ECBE}" type="pres">
      <dgm:prSet presAssocID="{7FABF244-F6FB-4DB2-B34D-C9966BEF1E71}" presName="compNode" presStyleCnt="0"/>
      <dgm:spPr/>
    </dgm:pt>
    <dgm:pt modelId="{8B710614-42C9-4C15-AB56-8A642E76638F}" type="pres">
      <dgm:prSet presAssocID="{7FABF244-F6FB-4DB2-B34D-C9966BEF1E71}" presName="iconBgRect" presStyleLbl="bgShp" presStyleIdx="0" presStyleCnt="5"/>
      <dgm:spPr/>
    </dgm:pt>
    <dgm:pt modelId="{28AE7A90-A2ED-4C44-8FAC-2B1BA252D958}" type="pres">
      <dgm:prSet presAssocID="{7FABF244-F6FB-4DB2-B34D-C9966BEF1E7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otes"/>
        </a:ext>
      </dgm:extLst>
    </dgm:pt>
    <dgm:pt modelId="{C2F1120C-C336-41B1-9253-685D3C8C5EBC}" type="pres">
      <dgm:prSet presAssocID="{7FABF244-F6FB-4DB2-B34D-C9966BEF1E71}" presName="spaceRect" presStyleCnt="0"/>
      <dgm:spPr/>
    </dgm:pt>
    <dgm:pt modelId="{A12E5D49-2CEC-46CE-B807-6F5C2C8DF37A}" type="pres">
      <dgm:prSet presAssocID="{7FABF244-F6FB-4DB2-B34D-C9966BEF1E71}" presName="textRect" presStyleLbl="revTx" presStyleIdx="0" presStyleCnt="5">
        <dgm:presLayoutVars>
          <dgm:chMax val="1"/>
          <dgm:chPref val="1"/>
        </dgm:presLayoutVars>
      </dgm:prSet>
      <dgm:spPr/>
    </dgm:pt>
    <dgm:pt modelId="{93D31E3B-671E-4B4B-AA81-585C8ADCEED2}" type="pres">
      <dgm:prSet presAssocID="{B8EDD18F-E0D5-44B5-B219-DCA46EF70560}" presName="sibTrans" presStyleLbl="sibTrans2D1" presStyleIdx="0" presStyleCnt="0"/>
      <dgm:spPr/>
    </dgm:pt>
    <dgm:pt modelId="{19ADB873-B2EE-49E0-8B22-A805424D62A4}" type="pres">
      <dgm:prSet presAssocID="{7A7904B2-9949-4F67-BA93-0D80D3E5937A}" presName="compNode" presStyleCnt="0"/>
      <dgm:spPr/>
    </dgm:pt>
    <dgm:pt modelId="{CF57DA35-E6EA-4B71-99A4-E725C90DE8B8}" type="pres">
      <dgm:prSet presAssocID="{7A7904B2-9949-4F67-BA93-0D80D3E5937A}" presName="iconBgRect" presStyleLbl="bgShp" presStyleIdx="1" presStyleCnt="5"/>
      <dgm:spPr/>
    </dgm:pt>
    <dgm:pt modelId="{C69B4708-CAF5-4C99-BFD1-70C6E7735047}" type="pres">
      <dgm:prSet presAssocID="{7A7904B2-9949-4F67-BA93-0D80D3E5937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Quotation Mark"/>
        </a:ext>
      </dgm:extLst>
    </dgm:pt>
    <dgm:pt modelId="{18BF41FE-25F9-4317-88A6-2CF0F3082BC5}" type="pres">
      <dgm:prSet presAssocID="{7A7904B2-9949-4F67-BA93-0D80D3E5937A}" presName="spaceRect" presStyleCnt="0"/>
      <dgm:spPr/>
    </dgm:pt>
    <dgm:pt modelId="{C09A8391-5467-4374-A471-402504B61255}" type="pres">
      <dgm:prSet presAssocID="{7A7904B2-9949-4F67-BA93-0D80D3E5937A}" presName="textRect" presStyleLbl="revTx" presStyleIdx="1" presStyleCnt="5">
        <dgm:presLayoutVars>
          <dgm:chMax val="1"/>
          <dgm:chPref val="1"/>
        </dgm:presLayoutVars>
      </dgm:prSet>
      <dgm:spPr/>
    </dgm:pt>
    <dgm:pt modelId="{9F49F9CA-0E7F-408F-ACCA-0B81215A9319}" type="pres">
      <dgm:prSet presAssocID="{F07B95E8-2A20-4773-B9BA-5F1950B11FC6}" presName="sibTrans" presStyleLbl="sibTrans2D1" presStyleIdx="0" presStyleCnt="0"/>
      <dgm:spPr/>
    </dgm:pt>
    <dgm:pt modelId="{3D96D47B-1706-4F94-811C-E51DD95DA170}" type="pres">
      <dgm:prSet presAssocID="{60617A94-2490-477E-A613-FDF0E0AD0058}" presName="compNode" presStyleCnt="0"/>
      <dgm:spPr/>
    </dgm:pt>
    <dgm:pt modelId="{1FFA470D-C011-4667-ADFB-E7A755941AD1}" type="pres">
      <dgm:prSet presAssocID="{60617A94-2490-477E-A613-FDF0E0AD0058}" presName="iconBgRect" presStyleLbl="bgShp" presStyleIdx="2" presStyleCnt="5"/>
      <dgm:spPr/>
    </dgm:pt>
    <dgm:pt modelId="{36F13407-B376-4F8B-A43D-137FC7A1A2FD}" type="pres">
      <dgm:prSet presAssocID="{60617A94-2490-477E-A613-FDF0E0AD005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C639C458-6765-4DEB-B7BF-75878B34DDF7}" type="pres">
      <dgm:prSet presAssocID="{60617A94-2490-477E-A613-FDF0E0AD0058}" presName="spaceRect" presStyleCnt="0"/>
      <dgm:spPr/>
    </dgm:pt>
    <dgm:pt modelId="{A688F460-887B-403C-8CCF-68A978F05F4F}" type="pres">
      <dgm:prSet presAssocID="{60617A94-2490-477E-A613-FDF0E0AD0058}" presName="textRect" presStyleLbl="revTx" presStyleIdx="2" presStyleCnt="5">
        <dgm:presLayoutVars>
          <dgm:chMax val="1"/>
          <dgm:chPref val="1"/>
        </dgm:presLayoutVars>
      </dgm:prSet>
      <dgm:spPr/>
    </dgm:pt>
    <dgm:pt modelId="{377FAA6F-1183-44B0-AF5A-01CE8900AEE1}" type="pres">
      <dgm:prSet presAssocID="{BACB143F-E169-4D27-9F6F-748E90B9AA65}" presName="sibTrans" presStyleLbl="sibTrans2D1" presStyleIdx="0" presStyleCnt="0"/>
      <dgm:spPr/>
    </dgm:pt>
    <dgm:pt modelId="{5BA18548-778D-40F5-8684-D774EBB8B8CC}" type="pres">
      <dgm:prSet presAssocID="{43571972-BB82-49C4-9B9F-09D90D1B7D46}" presName="compNode" presStyleCnt="0"/>
      <dgm:spPr/>
    </dgm:pt>
    <dgm:pt modelId="{CB187259-22D5-4C13-8359-7728F7D4D62B}" type="pres">
      <dgm:prSet presAssocID="{43571972-BB82-49C4-9B9F-09D90D1B7D46}" presName="iconBgRect" presStyleLbl="bgShp" presStyleIdx="3" presStyleCnt="5"/>
      <dgm:spPr/>
    </dgm:pt>
    <dgm:pt modelId="{6B4DA27C-C167-491A-8F72-EED820B0B0BE}" type="pres">
      <dgm:prSet presAssocID="{43571972-BB82-49C4-9B9F-09D90D1B7D4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AF868657-365E-451A-9BDC-CDCCF075A0E7}" type="pres">
      <dgm:prSet presAssocID="{43571972-BB82-49C4-9B9F-09D90D1B7D46}" presName="spaceRect" presStyleCnt="0"/>
      <dgm:spPr/>
    </dgm:pt>
    <dgm:pt modelId="{FD15EA89-BF87-4321-AD5A-91B26AF91938}" type="pres">
      <dgm:prSet presAssocID="{43571972-BB82-49C4-9B9F-09D90D1B7D46}" presName="textRect" presStyleLbl="revTx" presStyleIdx="3" presStyleCnt="5">
        <dgm:presLayoutVars>
          <dgm:chMax val="1"/>
          <dgm:chPref val="1"/>
        </dgm:presLayoutVars>
      </dgm:prSet>
      <dgm:spPr/>
    </dgm:pt>
    <dgm:pt modelId="{12E51935-BC15-4F95-BD44-7BF9129A7741}" type="pres">
      <dgm:prSet presAssocID="{76DE7206-A443-4843-A2F2-346FAB2AD014}" presName="sibTrans" presStyleLbl="sibTrans2D1" presStyleIdx="0" presStyleCnt="0"/>
      <dgm:spPr/>
    </dgm:pt>
    <dgm:pt modelId="{136541F4-D1A0-487E-9D1E-277F52C45456}" type="pres">
      <dgm:prSet presAssocID="{5A0C3266-C868-4047-9E5D-F7442D070705}" presName="compNode" presStyleCnt="0"/>
      <dgm:spPr/>
    </dgm:pt>
    <dgm:pt modelId="{36816D26-855E-452F-832D-D80D058B2DE7}" type="pres">
      <dgm:prSet presAssocID="{5A0C3266-C868-4047-9E5D-F7442D070705}" presName="iconBgRect" presStyleLbl="bgShp" presStyleIdx="4" presStyleCnt="5"/>
      <dgm:spPr/>
    </dgm:pt>
    <dgm:pt modelId="{DA78A526-F856-4523-9F19-68C129E1C42A}" type="pres">
      <dgm:prSet presAssocID="{5A0C3266-C868-4047-9E5D-F7442D07070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lassroom"/>
        </a:ext>
      </dgm:extLst>
    </dgm:pt>
    <dgm:pt modelId="{CA366F65-B028-4F17-BE3D-256B9794C45D}" type="pres">
      <dgm:prSet presAssocID="{5A0C3266-C868-4047-9E5D-F7442D070705}" presName="spaceRect" presStyleCnt="0"/>
      <dgm:spPr/>
    </dgm:pt>
    <dgm:pt modelId="{7D155EE4-8599-4299-A71E-24411B63B9CF}" type="pres">
      <dgm:prSet presAssocID="{5A0C3266-C868-4047-9E5D-F7442D070705}" presName="textRect" presStyleLbl="revTx" presStyleIdx="4" presStyleCnt="5">
        <dgm:presLayoutVars>
          <dgm:chMax val="1"/>
          <dgm:chPref val="1"/>
        </dgm:presLayoutVars>
      </dgm:prSet>
      <dgm:spPr/>
    </dgm:pt>
  </dgm:ptLst>
  <dgm:cxnLst>
    <dgm:cxn modelId="{7B063A02-A0F1-484F-8DD9-21A40E14EBFF}" srcId="{BEE25145-4F50-4C78-BECC-AF30F0A174E9}" destId="{60617A94-2490-477E-A613-FDF0E0AD0058}" srcOrd="2" destOrd="0" parTransId="{022D3D17-D1F3-4068-9855-2DA3CE0C415D}" sibTransId="{BACB143F-E169-4D27-9F6F-748E90B9AA65}"/>
    <dgm:cxn modelId="{51535807-64AA-439C-8156-120BE79B7F66}" type="presOf" srcId="{BACB143F-E169-4D27-9F6F-748E90B9AA65}" destId="{377FAA6F-1183-44B0-AF5A-01CE8900AEE1}" srcOrd="0" destOrd="0" presId="urn:microsoft.com/office/officeart/2018/2/layout/IconCircleList"/>
    <dgm:cxn modelId="{67C32322-7F1A-45F0-85D6-7FA2C9F5F01F}" type="presOf" srcId="{7A7904B2-9949-4F67-BA93-0D80D3E5937A}" destId="{C09A8391-5467-4374-A471-402504B61255}" srcOrd="0" destOrd="0" presId="urn:microsoft.com/office/officeart/2018/2/layout/IconCircleList"/>
    <dgm:cxn modelId="{E31A8223-AF8A-451F-B3A6-1B43FEF5410D}" type="presOf" srcId="{43571972-BB82-49C4-9B9F-09D90D1B7D46}" destId="{FD15EA89-BF87-4321-AD5A-91B26AF91938}" srcOrd="0" destOrd="0" presId="urn:microsoft.com/office/officeart/2018/2/layout/IconCircleList"/>
    <dgm:cxn modelId="{7A3A5E29-9E4F-461A-9EAF-CB66F6C19DD4}" srcId="{BEE25145-4F50-4C78-BECC-AF30F0A174E9}" destId="{7A7904B2-9949-4F67-BA93-0D80D3E5937A}" srcOrd="1" destOrd="0" parTransId="{D25E7280-D227-433B-A295-C820ACECE3E2}" sibTransId="{F07B95E8-2A20-4773-B9BA-5F1950B11FC6}"/>
    <dgm:cxn modelId="{16B1E33B-911E-427A-8998-4BFC5BE7941D}" srcId="{BEE25145-4F50-4C78-BECC-AF30F0A174E9}" destId="{43571972-BB82-49C4-9B9F-09D90D1B7D46}" srcOrd="3" destOrd="0" parTransId="{33CC485C-3F76-491D-8AFC-9DD40B5531A9}" sibTransId="{76DE7206-A443-4843-A2F2-346FAB2AD014}"/>
    <dgm:cxn modelId="{E6586857-AA41-4298-AE5E-D246FD3505F4}" type="presOf" srcId="{BEE25145-4F50-4C78-BECC-AF30F0A174E9}" destId="{81C9F0FD-81D4-4E48-A0D6-35224B66F7C7}" srcOrd="0" destOrd="0" presId="urn:microsoft.com/office/officeart/2018/2/layout/IconCircleList"/>
    <dgm:cxn modelId="{23D2FF79-0A08-4456-9521-6B25E4F64FBA}" type="presOf" srcId="{5A0C3266-C868-4047-9E5D-F7442D070705}" destId="{7D155EE4-8599-4299-A71E-24411B63B9CF}" srcOrd="0" destOrd="0" presId="urn:microsoft.com/office/officeart/2018/2/layout/IconCircleList"/>
    <dgm:cxn modelId="{B7C80194-A301-4549-9AD0-2475F5E85773}" type="presOf" srcId="{60617A94-2490-477E-A613-FDF0E0AD0058}" destId="{A688F460-887B-403C-8CCF-68A978F05F4F}" srcOrd="0" destOrd="0" presId="urn:microsoft.com/office/officeart/2018/2/layout/IconCircleList"/>
    <dgm:cxn modelId="{FA4D9AA5-EB09-4B87-97C8-B4959BF8E5AB}" srcId="{BEE25145-4F50-4C78-BECC-AF30F0A174E9}" destId="{5A0C3266-C868-4047-9E5D-F7442D070705}" srcOrd="4" destOrd="0" parTransId="{ADBF154E-C2B9-4E58-BC3D-AE34E0807153}" sibTransId="{658BB3EF-A91C-41E8-A8D5-77E6CD95808F}"/>
    <dgm:cxn modelId="{EAFDF8C2-1E44-4914-B812-F2389052BC56}" type="presOf" srcId="{7FABF244-F6FB-4DB2-B34D-C9966BEF1E71}" destId="{A12E5D49-2CEC-46CE-B807-6F5C2C8DF37A}" srcOrd="0" destOrd="0" presId="urn:microsoft.com/office/officeart/2018/2/layout/IconCircleList"/>
    <dgm:cxn modelId="{4F1658C5-821A-47DF-B8D5-99D1215F1FCC}" srcId="{BEE25145-4F50-4C78-BECC-AF30F0A174E9}" destId="{7FABF244-F6FB-4DB2-B34D-C9966BEF1E71}" srcOrd="0" destOrd="0" parTransId="{23D1C2E6-8703-481F-917D-C15BB23AAED5}" sibTransId="{B8EDD18F-E0D5-44B5-B219-DCA46EF70560}"/>
    <dgm:cxn modelId="{BCC57FE1-F048-4D22-A15E-5C28125CFC5E}" type="presOf" srcId="{76DE7206-A443-4843-A2F2-346FAB2AD014}" destId="{12E51935-BC15-4F95-BD44-7BF9129A7741}" srcOrd="0" destOrd="0" presId="urn:microsoft.com/office/officeart/2018/2/layout/IconCircleList"/>
    <dgm:cxn modelId="{E9D675EA-787D-40AC-A727-2C1D73F8606F}" type="presOf" srcId="{B8EDD18F-E0D5-44B5-B219-DCA46EF70560}" destId="{93D31E3B-671E-4B4B-AA81-585C8ADCEED2}" srcOrd="0" destOrd="0" presId="urn:microsoft.com/office/officeart/2018/2/layout/IconCircleList"/>
    <dgm:cxn modelId="{C2ABF9F3-3AF9-4ED9-AE73-EEFE58D2948A}" type="presOf" srcId="{F07B95E8-2A20-4773-B9BA-5F1950B11FC6}" destId="{9F49F9CA-0E7F-408F-ACCA-0B81215A9319}" srcOrd="0" destOrd="0" presId="urn:microsoft.com/office/officeart/2018/2/layout/IconCircleList"/>
    <dgm:cxn modelId="{3D8D11DA-5A3D-4497-8B9F-0954F1E52C5C}" type="presParOf" srcId="{81C9F0FD-81D4-4E48-A0D6-35224B66F7C7}" destId="{9EC0E311-8302-4159-8A34-A1C23FE5F838}" srcOrd="0" destOrd="0" presId="urn:microsoft.com/office/officeart/2018/2/layout/IconCircleList"/>
    <dgm:cxn modelId="{C92E4032-DA88-4D25-83B6-5CBB0A99922F}" type="presParOf" srcId="{9EC0E311-8302-4159-8A34-A1C23FE5F838}" destId="{2B2720A3-0D17-492C-B4E9-6E378421ECBE}" srcOrd="0" destOrd="0" presId="urn:microsoft.com/office/officeart/2018/2/layout/IconCircleList"/>
    <dgm:cxn modelId="{A5500717-B140-41E1-8776-2A5D8221CD75}" type="presParOf" srcId="{2B2720A3-0D17-492C-B4E9-6E378421ECBE}" destId="{8B710614-42C9-4C15-AB56-8A642E76638F}" srcOrd="0" destOrd="0" presId="urn:microsoft.com/office/officeart/2018/2/layout/IconCircleList"/>
    <dgm:cxn modelId="{F6BEB21C-336F-4F21-BCDB-043CFB628EA7}" type="presParOf" srcId="{2B2720A3-0D17-492C-B4E9-6E378421ECBE}" destId="{28AE7A90-A2ED-4C44-8FAC-2B1BA252D958}" srcOrd="1" destOrd="0" presId="urn:microsoft.com/office/officeart/2018/2/layout/IconCircleList"/>
    <dgm:cxn modelId="{1DC826C1-4111-4B04-9BCA-A6A2A5BE19D3}" type="presParOf" srcId="{2B2720A3-0D17-492C-B4E9-6E378421ECBE}" destId="{C2F1120C-C336-41B1-9253-685D3C8C5EBC}" srcOrd="2" destOrd="0" presId="urn:microsoft.com/office/officeart/2018/2/layout/IconCircleList"/>
    <dgm:cxn modelId="{D520A186-4016-4762-935A-430B4B0CE0F3}" type="presParOf" srcId="{2B2720A3-0D17-492C-B4E9-6E378421ECBE}" destId="{A12E5D49-2CEC-46CE-B807-6F5C2C8DF37A}" srcOrd="3" destOrd="0" presId="urn:microsoft.com/office/officeart/2018/2/layout/IconCircleList"/>
    <dgm:cxn modelId="{25AC4923-629A-48F3-9F69-FD0E584C67B2}" type="presParOf" srcId="{9EC0E311-8302-4159-8A34-A1C23FE5F838}" destId="{93D31E3B-671E-4B4B-AA81-585C8ADCEED2}" srcOrd="1" destOrd="0" presId="urn:microsoft.com/office/officeart/2018/2/layout/IconCircleList"/>
    <dgm:cxn modelId="{56938868-9B12-4160-B710-08734E21F53A}" type="presParOf" srcId="{9EC0E311-8302-4159-8A34-A1C23FE5F838}" destId="{19ADB873-B2EE-49E0-8B22-A805424D62A4}" srcOrd="2" destOrd="0" presId="urn:microsoft.com/office/officeart/2018/2/layout/IconCircleList"/>
    <dgm:cxn modelId="{13A1AA2E-DEC9-43BA-87E8-84E3F6574E1B}" type="presParOf" srcId="{19ADB873-B2EE-49E0-8B22-A805424D62A4}" destId="{CF57DA35-E6EA-4B71-99A4-E725C90DE8B8}" srcOrd="0" destOrd="0" presId="urn:microsoft.com/office/officeart/2018/2/layout/IconCircleList"/>
    <dgm:cxn modelId="{C879F023-97E5-48FC-AD96-6EB2AC660E9C}" type="presParOf" srcId="{19ADB873-B2EE-49E0-8B22-A805424D62A4}" destId="{C69B4708-CAF5-4C99-BFD1-70C6E7735047}" srcOrd="1" destOrd="0" presId="urn:microsoft.com/office/officeart/2018/2/layout/IconCircleList"/>
    <dgm:cxn modelId="{1A5F95A2-CAF2-4CFC-9A56-67AC7124F9C5}" type="presParOf" srcId="{19ADB873-B2EE-49E0-8B22-A805424D62A4}" destId="{18BF41FE-25F9-4317-88A6-2CF0F3082BC5}" srcOrd="2" destOrd="0" presId="urn:microsoft.com/office/officeart/2018/2/layout/IconCircleList"/>
    <dgm:cxn modelId="{992CE3A6-0357-4E9C-9A67-E90BD53B6C48}" type="presParOf" srcId="{19ADB873-B2EE-49E0-8B22-A805424D62A4}" destId="{C09A8391-5467-4374-A471-402504B61255}" srcOrd="3" destOrd="0" presId="urn:microsoft.com/office/officeart/2018/2/layout/IconCircleList"/>
    <dgm:cxn modelId="{6E9FAC85-761C-46FB-A438-5891236C5551}" type="presParOf" srcId="{9EC0E311-8302-4159-8A34-A1C23FE5F838}" destId="{9F49F9CA-0E7F-408F-ACCA-0B81215A9319}" srcOrd="3" destOrd="0" presId="urn:microsoft.com/office/officeart/2018/2/layout/IconCircleList"/>
    <dgm:cxn modelId="{D17D3E00-1C11-46B1-81C1-81D1610C0828}" type="presParOf" srcId="{9EC0E311-8302-4159-8A34-A1C23FE5F838}" destId="{3D96D47B-1706-4F94-811C-E51DD95DA170}" srcOrd="4" destOrd="0" presId="urn:microsoft.com/office/officeart/2018/2/layout/IconCircleList"/>
    <dgm:cxn modelId="{52A5C0DE-28BE-4C7B-B38A-C108C17BF8B0}" type="presParOf" srcId="{3D96D47B-1706-4F94-811C-E51DD95DA170}" destId="{1FFA470D-C011-4667-ADFB-E7A755941AD1}" srcOrd="0" destOrd="0" presId="urn:microsoft.com/office/officeart/2018/2/layout/IconCircleList"/>
    <dgm:cxn modelId="{057351E8-0686-49BC-87FF-EA79CF804297}" type="presParOf" srcId="{3D96D47B-1706-4F94-811C-E51DD95DA170}" destId="{36F13407-B376-4F8B-A43D-137FC7A1A2FD}" srcOrd="1" destOrd="0" presId="urn:microsoft.com/office/officeart/2018/2/layout/IconCircleList"/>
    <dgm:cxn modelId="{5A162540-8795-4378-9D8D-F4D99687BB5F}" type="presParOf" srcId="{3D96D47B-1706-4F94-811C-E51DD95DA170}" destId="{C639C458-6765-4DEB-B7BF-75878B34DDF7}" srcOrd="2" destOrd="0" presId="urn:microsoft.com/office/officeart/2018/2/layout/IconCircleList"/>
    <dgm:cxn modelId="{FB393B3F-0EFE-496A-B2A8-0F9833C9F688}" type="presParOf" srcId="{3D96D47B-1706-4F94-811C-E51DD95DA170}" destId="{A688F460-887B-403C-8CCF-68A978F05F4F}" srcOrd="3" destOrd="0" presId="urn:microsoft.com/office/officeart/2018/2/layout/IconCircleList"/>
    <dgm:cxn modelId="{9BEEDA9F-AFB6-4F64-818B-5A4F93CDFDE7}" type="presParOf" srcId="{9EC0E311-8302-4159-8A34-A1C23FE5F838}" destId="{377FAA6F-1183-44B0-AF5A-01CE8900AEE1}" srcOrd="5" destOrd="0" presId="urn:microsoft.com/office/officeart/2018/2/layout/IconCircleList"/>
    <dgm:cxn modelId="{6513ED1B-5CCF-4F86-9A4A-FFA3C6C4FD31}" type="presParOf" srcId="{9EC0E311-8302-4159-8A34-A1C23FE5F838}" destId="{5BA18548-778D-40F5-8684-D774EBB8B8CC}" srcOrd="6" destOrd="0" presId="urn:microsoft.com/office/officeart/2018/2/layout/IconCircleList"/>
    <dgm:cxn modelId="{C3773697-8DFA-4DA4-A283-ECF0EBD230E3}" type="presParOf" srcId="{5BA18548-778D-40F5-8684-D774EBB8B8CC}" destId="{CB187259-22D5-4C13-8359-7728F7D4D62B}" srcOrd="0" destOrd="0" presId="urn:microsoft.com/office/officeart/2018/2/layout/IconCircleList"/>
    <dgm:cxn modelId="{AA726F69-0619-44AD-9A1F-142366DF0EE9}" type="presParOf" srcId="{5BA18548-778D-40F5-8684-D774EBB8B8CC}" destId="{6B4DA27C-C167-491A-8F72-EED820B0B0BE}" srcOrd="1" destOrd="0" presId="urn:microsoft.com/office/officeart/2018/2/layout/IconCircleList"/>
    <dgm:cxn modelId="{D105B572-AA5A-4CE4-9927-A9C5BA1EE361}" type="presParOf" srcId="{5BA18548-778D-40F5-8684-D774EBB8B8CC}" destId="{AF868657-365E-451A-9BDC-CDCCF075A0E7}" srcOrd="2" destOrd="0" presId="urn:microsoft.com/office/officeart/2018/2/layout/IconCircleList"/>
    <dgm:cxn modelId="{08D3BDDC-6A6D-4571-AC1F-24FF541DAC76}" type="presParOf" srcId="{5BA18548-778D-40F5-8684-D774EBB8B8CC}" destId="{FD15EA89-BF87-4321-AD5A-91B26AF91938}" srcOrd="3" destOrd="0" presId="urn:microsoft.com/office/officeart/2018/2/layout/IconCircleList"/>
    <dgm:cxn modelId="{C9F82919-6D48-454C-8D0D-DAF86D2072A5}" type="presParOf" srcId="{9EC0E311-8302-4159-8A34-A1C23FE5F838}" destId="{12E51935-BC15-4F95-BD44-7BF9129A7741}" srcOrd="7" destOrd="0" presId="urn:microsoft.com/office/officeart/2018/2/layout/IconCircleList"/>
    <dgm:cxn modelId="{F907731E-270B-4831-96EA-9C6D53EEAA70}" type="presParOf" srcId="{9EC0E311-8302-4159-8A34-A1C23FE5F838}" destId="{136541F4-D1A0-487E-9D1E-277F52C45456}" srcOrd="8" destOrd="0" presId="urn:microsoft.com/office/officeart/2018/2/layout/IconCircleList"/>
    <dgm:cxn modelId="{E83C9DB7-D2BA-4E48-9F93-82F9A2DC2AF1}" type="presParOf" srcId="{136541F4-D1A0-487E-9D1E-277F52C45456}" destId="{36816D26-855E-452F-832D-D80D058B2DE7}" srcOrd="0" destOrd="0" presId="urn:microsoft.com/office/officeart/2018/2/layout/IconCircleList"/>
    <dgm:cxn modelId="{C6C9EFE9-803D-4966-A359-48EA42381960}" type="presParOf" srcId="{136541F4-D1A0-487E-9D1E-277F52C45456}" destId="{DA78A526-F856-4523-9F19-68C129E1C42A}" srcOrd="1" destOrd="0" presId="urn:microsoft.com/office/officeart/2018/2/layout/IconCircleList"/>
    <dgm:cxn modelId="{26BE8245-E4BB-4D90-BBCD-56AAAF9F480D}" type="presParOf" srcId="{136541F4-D1A0-487E-9D1E-277F52C45456}" destId="{CA366F65-B028-4F17-BE3D-256B9794C45D}" srcOrd="2" destOrd="0" presId="urn:microsoft.com/office/officeart/2018/2/layout/IconCircleList"/>
    <dgm:cxn modelId="{49DAC129-87EE-4A19-81E7-237BE2E72EEA}" type="presParOf" srcId="{136541F4-D1A0-487E-9D1E-277F52C45456}" destId="{7D155EE4-8599-4299-A71E-24411B63B9CF}"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4E8446E-6B51-42D5-8A7B-E68C61545B2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4702A49-E020-4F6E-9222-31528AEF2233}">
      <dgm:prSet/>
      <dgm:spPr/>
      <dgm:t>
        <a:bodyPr/>
        <a:lstStyle/>
        <a:p>
          <a:r>
            <a:rPr lang="en-GB"/>
            <a:t>Yes. </a:t>
          </a:r>
          <a:endParaRPr lang="en-US"/>
        </a:p>
      </dgm:t>
    </dgm:pt>
    <dgm:pt modelId="{80259089-0487-41BA-880D-D69F0367E31A}" type="parTrans" cxnId="{016E298D-F04A-472B-82FF-838C125119EE}">
      <dgm:prSet/>
      <dgm:spPr/>
      <dgm:t>
        <a:bodyPr/>
        <a:lstStyle/>
        <a:p>
          <a:endParaRPr lang="en-US"/>
        </a:p>
      </dgm:t>
    </dgm:pt>
    <dgm:pt modelId="{EC27EC87-9578-455E-9735-BE0EE03D9D2D}" type="sibTrans" cxnId="{016E298D-F04A-472B-82FF-838C125119EE}">
      <dgm:prSet/>
      <dgm:spPr/>
      <dgm:t>
        <a:bodyPr/>
        <a:lstStyle/>
        <a:p>
          <a:endParaRPr lang="en-US"/>
        </a:p>
      </dgm:t>
    </dgm:pt>
    <dgm:pt modelId="{68C3362D-81D3-488C-9ECC-672935242620}">
      <dgm:prSet/>
      <dgm:spPr/>
      <dgm:t>
        <a:bodyPr/>
        <a:lstStyle/>
        <a:p>
          <a:r>
            <a:rPr lang="en-GB"/>
            <a:t>Citing during all stages of the writing process clearly informs your instructor about where your information is coming from and avoids inadvertently taking credit for a source’s information.  </a:t>
          </a:r>
          <a:endParaRPr lang="en-US"/>
        </a:p>
      </dgm:t>
    </dgm:pt>
    <dgm:pt modelId="{9815E019-FDDD-448C-866A-5342A5DE054F}" type="parTrans" cxnId="{83A56098-49B9-42E1-9AE8-41CA06358685}">
      <dgm:prSet/>
      <dgm:spPr/>
      <dgm:t>
        <a:bodyPr/>
        <a:lstStyle/>
        <a:p>
          <a:endParaRPr lang="en-US"/>
        </a:p>
      </dgm:t>
    </dgm:pt>
    <dgm:pt modelId="{0D47ED58-B352-4850-A509-073B5CBAA1B0}" type="sibTrans" cxnId="{83A56098-49B9-42E1-9AE8-41CA06358685}">
      <dgm:prSet/>
      <dgm:spPr/>
      <dgm:t>
        <a:bodyPr/>
        <a:lstStyle/>
        <a:p>
          <a:endParaRPr lang="en-US"/>
        </a:p>
      </dgm:t>
    </dgm:pt>
    <dgm:pt modelId="{CE10F929-CF7C-4D12-B684-05C0D7B7C63E}">
      <dgm:prSet/>
      <dgm:spPr/>
      <dgm:t>
        <a:bodyPr/>
        <a:lstStyle/>
        <a:p>
          <a:r>
            <a:rPr lang="en-GB" dirty="0"/>
            <a:t>Also, you need to be citing your sources in your work as you work through the piece, otherwise you will forget which element relates to each source!</a:t>
          </a:r>
          <a:endParaRPr lang="en-US" dirty="0"/>
        </a:p>
      </dgm:t>
    </dgm:pt>
    <dgm:pt modelId="{A40CB2D7-405D-402B-ABB2-8CE0CCE4AEE1}" type="parTrans" cxnId="{CFAD3FE5-036D-4E41-A9AF-48F51D5A6807}">
      <dgm:prSet/>
      <dgm:spPr/>
      <dgm:t>
        <a:bodyPr/>
        <a:lstStyle/>
        <a:p>
          <a:endParaRPr lang="en-US"/>
        </a:p>
      </dgm:t>
    </dgm:pt>
    <dgm:pt modelId="{6735249D-3223-4530-BEA8-C2FB6F479A4A}" type="sibTrans" cxnId="{CFAD3FE5-036D-4E41-A9AF-48F51D5A6807}">
      <dgm:prSet/>
      <dgm:spPr/>
      <dgm:t>
        <a:bodyPr/>
        <a:lstStyle/>
        <a:p>
          <a:endParaRPr lang="en-US"/>
        </a:p>
      </dgm:t>
    </dgm:pt>
    <dgm:pt modelId="{B503ABBF-4554-4CFF-9F3F-7E555E673470}" type="pres">
      <dgm:prSet presAssocID="{D4E8446E-6B51-42D5-8A7B-E68C61545B20}" presName="root" presStyleCnt="0">
        <dgm:presLayoutVars>
          <dgm:dir/>
          <dgm:resizeHandles val="exact"/>
        </dgm:presLayoutVars>
      </dgm:prSet>
      <dgm:spPr/>
    </dgm:pt>
    <dgm:pt modelId="{A35420A3-23BA-438D-AC7B-6E68DFB6A439}" type="pres">
      <dgm:prSet presAssocID="{84702A49-E020-4F6E-9222-31528AEF2233}" presName="compNode" presStyleCnt="0"/>
      <dgm:spPr/>
    </dgm:pt>
    <dgm:pt modelId="{5E17EDF7-E91C-4C8C-B124-C5278D73DDAC}" type="pres">
      <dgm:prSet presAssocID="{84702A49-E020-4F6E-9222-31528AEF2233}" presName="bgRect" presStyleLbl="bgShp" presStyleIdx="0" presStyleCnt="3"/>
      <dgm:spPr/>
    </dgm:pt>
    <dgm:pt modelId="{EB1FBDBD-3CC4-406A-BE95-A4B6B8ED6E7B}" type="pres">
      <dgm:prSet presAssocID="{84702A49-E020-4F6E-9222-31528AEF223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87E7189F-D141-4D26-A10E-B73A55C5ADE2}" type="pres">
      <dgm:prSet presAssocID="{84702A49-E020-4F6E-9222-31528AEF2233}" presName="spaceRect" presStyleCnt="0"/>
      <dgm:spPr/>
    </dgm:pt>
    <dgm:pt modelId="{91A677FB-4AA6-4FB7-8598-4CE4E066F9E4}" type="pres">
      <dgm:prSet presAssocID="{84702A49-E020-4F6E-9222-31528AEF2233}" presName="parTx" presStyleLbl="revTx" presStyleIdx="0" presStyleCnt="3">
        <dgm:presLayoutVars>
          <dgm:chMax val="0"/>
          <dgm:chPref val="0"/>
        </dgm:presLayoutVars>
      </dgm:prSet>
      <dgm:spPr/>
    </dgm:pt>
    <dgm:pt modelId="{B97E046E-79C0-45D0-9144-B60956CA3FBF}" type="pres">
      <dgm:prSet presAssocID="{EC27EC87-9578-455E-9735-BE0EE03D9D2D}" presName="sibTrans" presStyleCnt="0"/>
      <dgm:spPr/>
    </dgm:pt>
    <dgm:pt modelId="{4FF911EC-B32B-4C24-8060-C7E5A1394274}" type="pres">
      <dgm:prSet presAssocID="{68C3362D-81D3-488C-9ECC-672935242620}" presName="compNode" presStyleCnt="0"/>
      <dgm:spPr/>
    </dgm:pt>
    <dgm:pt modelId="{599A1116-4D22-4EA7-B8B6-2038BBEA4D71}" type="pres">
      <dgm:prSet presAssocID="{68C3362D-81D3-488C-9ECC-672935242620}" presName="bgRect" presStyleLbl="bgShp" presStyleIdx="1" presStyleCnt="3"/>
      <dgm:spPr/>
    </dgm:pt>
    <dgm:pt modelId="{6B6F5FCC-7715-4A1E-B332-20EE3B3F6A76}" type="pres">
      <dgm:prSet presAssocID="{68C3362D-81D3-488C-9ECC-67293524262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4B3E2423-BFB6-48B9-9EDB-38745D6F01F7}" type="pres">
      <dgm:prSet presAssocID="{68C3362D-81D3-488C-9ECC-672935242620}" presName="spaceRect" presStyleCnt="0"/>
      <dgm:spPr/>
    </dgm:pt>
    <dgm:pt modelId="{B6D62A1E-373F-4326-9227-2993FEC271ED}" type="pres">
      <dgm:prSet presAssocID="{68C3362D-81D3-488C-9ECC-672935242620}" presName="parTx" presStyleLbl="revTx" presStyleIdx="1" presStyleCnt="3">
        <dgm:presLayoutVars>
          <dgm:chMax val="0"/>
          <dgm:chPref val="0"/>
        </dgm:presLayoutVars>
      </dgm:prSet>
      <dgm:spPr/>
    </dgm:pt>
    <dgm:pt modelId="{AD83A8C7-CD76-4C38-8A66-921E4B613A14}" type="pres">
      <dgm:prSet presAssocID="{0D47ED58-B352-4850-A509-073B5CBAA1B0}" presName="sibTrans" presStyleCnt="0"/>
      <dgm:spPr/>
    </dgm:pt>
    <dgm:pt modelId="{73608A10-1BF5-4BF7-8E07-24DF91BFECE0}" type="pres">
      <dgm:prSet presAssocID="{CE10F929-CF7C-4D12-B684-05C0D7B7C63E}" presName="compNode" presStyleCnt="0"/>
      <dgm:spPr/>
    </dgm:pt>
    <dgm:pt modelId="{4F3A48B7-F0C0-420A-8D5C-981A24048B14}" type="pres">
      <dgm:prSet presAssocID="{CE10F929-CF7C-4D12-B684-05C0D7B7C63E}" presName="bgRect" presStyleLbl="bgShp" presStyleIdx="2" presStyleCnt="3"/>
      <dgm:spPr/>
    </dgm:pt>
    <dgm:pt modelId="{65D2CDFD-6834-4C75-8AD9-9382C83137F8}" type="pres">
      <dgm:prSet presAssocID="{CE10F929-CF7C-4D12-B684-05C0D7B7C63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 Bulb and Gear"/>
        </a:ext>
      </dgm:extLst>
    </dgm:pt>
    <dgm:pt modelId="{22B2F2FD-230D-499B-AA61-E2C826A5B330}" type="pres">
      <dgm:prSet presAssocID="{CE10F929-CF7C-4D12-B684-05C0D7B7C63E}" presName="spaceRect" presStyleCnt="0"/>
      <dgm:spPr/>
    </dgm:pt>
    <dgm:pt modelId="{2C7D148E-162D-44C5-BA70-4023BD498FF2}" type="pres">
      <dgm:prSet presAssocID="{CE10F929-CF7C-4D12-B684-05C0D7B7C63E}" presName="parTx" presStyleLbl="revTx" presStyleIdx="2" presStyleCnt="3">
        <dgm:presLayoutVars>
          <dgm:chMax val="0"/>
          <dgm:chPref val="0"/>
        </dgm:presLayoutVars>
      </dgm:prSet>
      <dgm:spPr/>
    </dgm:pt>
  </dgm:ptLst>
  <dgm:cxnLst>
    <dgm:cxn modelId="{21AE6F25-BE4E-4E45-A76B-27E733F1ACD7}" type="presOf" srcId="{D4E8446E-6B51-42D5-8A7B-E68C61545B20}" destId="{B503ABBF-4554-4CFF-9F3F-7E555E673470}" srcOrd="0" destOrd="0" presId="urn:microsoft.com/office/officeart/2018/2/layout/IconVerticalSolidList"/>
    <dgm:cxn modelId="{016E298D-F04A-472B-82FF-838C125119EE}" srcId="{D4E8446E-6B51-42D5-8A7B-E68C61545B20}" destId="{84702A49-E020-4F6E-9222-31528AEF2233}" srcOrd="0" destOrd="0" parTransId="{80259089-0487-41BA-880D-D69F0367E31A}" sibTransId="{EC27EC87-9578-455E-9735-BE0EE03D9D2D}"/>
    <dgm:cxn modelId="{83A56098-49B9-42E1-9AE8-41CA06358685}" srcId="{D4E8446E-6B51-42D5-8A7B-E68C61545B20}" destId="{68C3362D-81D3-488C-9ECC-672935242620}" srcOrd="1" destOrd="0" parTransId="{9815E019-FDDD-448C-866A-5342A5DE054F}" sibTransId="{0D47ED58-B352-4850-A509-073B5CBAA1B0}"/>
    <dgm:cxn modelId="{059EB9B7-92CC-4111-8214-17BE14D0D4FC}" type="presOf" srcId="{84702A49-E020-4F6E-9222-31528AEF2233}" destId="{91A677FB-4AA6-4FB7-8598-4CE4E066F9E4}" srcOrd="0" destOrd="0" presId="urn:microsoft.com/office/officeart/2018/2/layout/IconVerticalSolidList"/>
    <dgm:cxn modelId="{C63FA4CB-6F5F-47F9-8A82-F57351788908}" type="presOf" srcId="{68C3362D-81D3-488C-9ECC-672935242620}" destId="{B6D62A1E-373F-4326-9227-2993FEC271ED}" srcOrd="0" destOrd="0" presId="urn:microsoft.com/office/officeart/2018/2/layout/IconVerticalSolidList"/>
    <dgm:cxn modelId="{C4FC83E1-7123-4303-B68A-A48AB682B9FD}" type="presOf" srcId="{CE10F929-CF7C-4D12-B684-05C0D7B7C63E}" destId="{2C7D148E-162D-44C5-BA70-4023BD498FF2}" srcOrd="0" destOrd="0" presId="urn:microsoft.com/office/officeart/2018/2/layout/IconVerticalSolidList"/>
    <dgm:cxn modelId="{CFAD3FE5-036D-4E41-A9AF-48F51D5A6807}" srcId="{D4E8446E-6B51-42D5-8A7B-E68C61545B20}" destId="{CE10F929-CF7C-4D12-B684-05C0D7B7C63E}" srcOrd="2" destOrd="0" parTransId="{A40CB2D7-405D-402B-ABB2-8CE0CCE4AEE1}" sibTransId="{6735249D-3223-4530-BEA8-C2FB6F479A4A}"/>
    <dgm:cxn modelId="{5E053043-5ED5-4AD2-B454-03D7428C64D4}" type="presParOf" srcId="{B503ABBF-4554-4CFF-9F3F-7E555E673470}" destId="{A35420A3-23BA-438D-AC7B-6E68DFB6A439}" srcOrd="0" destOrd="0" presId="urn:microsoft.com/office/officeart/2018/2/layout/IconVerticalSolidList"/>
    <dgm:cxn modelId="{68D3D12F-7A84-4BE0-A7A8-94735E19CAE2}" type="presParOf" srcId="{A35420A3-23BA-438D-AC7B-6E68DFB6A439}" destId="{5E17EDF7-E91C-4C8C-B124-C5278D73DDAC}" srcOrd="0" destOrd="0" presId="urn:microsoft.com/office/officeart/2018/2/layout/IconVerticalSolidList"/>
    <dgm:cxn modelId="{491B0EDA-4F7F-42B8-8908-E221999731CB}" type="presParOf" srcId="{A35420A3-23BA-438D-AC7B-6E68DFB6A439}" destId="{EB1FBDBD-3CC4-406A-BE95-A4B6B8ED6E7B}" srcOrd="1" destOrd="0" presId="urn:microsoft.com/office/officeart/2018/2/layout/IconVerticalSolidList"/>
    <dgm:cxn modelId="{E236B6E3-DE42-4D83-B34C-A1F3650309FC}" type="presParOf" srcId="{A35420A3-23BA-438D-AC7B-6E68DFB6A439}" destId="{87E7189F-D141-4D26-A10E-B73A55C5ADE2}" srcOrd="2" destOrd="0" presId="urn:microsoft.com/office/officeart/2018/2/layout/IconVerticalSolidList"/>
    <dgm:cxn modelId="{A4AC32C2-1D24-4ED3-987F-C967490AFDA7}" type="presParOf" srcId="{A35420A3-23BA-438D-AC7B-6E68DFB6A439}" destId="{91A677FB-4AA6-4FB7-8598-4CE4E066F9E4}" srcOrd="3" destOrd="0" presId="urn:microsoft.com/office/officeart/2018/2/layout/IconVerticalSolidList"/>
    <dgm:cxn modelId="{4ECD479E-E1F4-488F-8E47-379CA1DC4D35}" type="presParOf" srcId="{B503ABBF-4554-4CFF-9F3F-7E555E673470}" destId="{B97E046E-79C0-45D0-9144-B60956CA3FBF}" srcOrd="1" destOrd="0" presId="urn:microsoft.com/office/officeart/2018/2/layout/IconVerticalSolidList"/>
    <dgm:cxn modelId="{88649C7D-BDCF-4A50-8186-9A7A17B1A3E5}" type="presParOf" srcId="{B503ABBF-4554-4CFF-9F3F-7E555E673470}" destId="{4FF911EC-B32B-4C24-8060-C7E5A1394274}" srcOrd="2" destOrd="0" presId="urn:microsoft.com/office/officeart/2018/2/layout/IconVerticalSolidList"/>
    <dgm:cxn modelId="{98ECF6F4-ECCD-4734-9C51-2BFA014FA15A}" type="presParOf" srcId="{4FF911EC-B32B-4C24-8060-C7E5A1394274}" destId="{599A1116-4D22-4EA7-B8B6-2038BBEA4D71}" srcOrd="0" destOrd="0" presId="urn:microsoft.com/office/officeart/2018/2/layout/IconVerticalSolidList"/>
    <dgm:cxn modelId="{88985203-8101-42B6-9BBC-C793E511BA1D}" type="presParOf" srcId="{4FF911EC-B32B-4C24-8060-C7E5A1394274}" destId="{6B6F5FCC-7715-4A1E-B332-20EE3B3F6A76}" srcOrd="1" destOrd="0" presId="urn:microsoft.com/office/officeart/2018/2/layout/IconVerticalSolidList"/>
    <dgm:cxn modelId="{27C99933-F812-4115-B894-0994FDA27582}" type="presParOf" srcId="{4FF911EC-B32B-4C24-8060-C7E5A1394274}" destId="{4B3E2423-BFB6-48B9-9EDB-38745D6F01F7}" srcOrd="2" destOrd="0" presId="urn:microsoft.com/office/officeart/2018/2/layout/IconVerticalSolidList"/>
    <dgm:cxn modelId="{D9C502B0-DA34-473D-9AE5-17AD2FB7AA3D}" type="presParOf" srcId="{4FF911EC-B32B-4C24-8060-C7E5A1394274}" destId="{B6D62A1E-373F-4326-9227-2993FEC271ED}" srcOrd="3" destOrd="0" presId="urn:microsoft.com/office/officeart/2018/2/layout/IconVerticalSolidList"/>
    <dgm:cxn modelId="{D1B1B62F-C0F2-4C28-BF20-4973E092A50D}" type="presParOf" srcId="{B503ABBF-4554-4CFF-9F3F-7E555E673470}" destId="{AD83A8C7-CD76-4C38-8A66-921E4B613A14}" srcOrd="3" destOrd="0" presId="urn:microsoft.com/office/officeart/2018/2/layout/IconVerticalSolidList"/>
    <dgm:cxn modelId="{65B83E4A-9CB6-4590-94CF-9A7C38EF5D58}" type="presParOf" srcId="{B503ABBF-4554-4CFF-9F3F-7E555E673470}" destId="{73608A10-1BF5-4BF7-8E07-24DF91BFECE0}" srcOrd="4" destOrd="0" presId="urn:microsoft.com/office/officeart/2018/2/layout/IconVerticalSolidList"/>
    <dgm:cxn modelId="{A9F8547A-C841-42A6-AD94-9D798EAFEE1E}" type="presParOf" srcId="{73608A10-1BF5-4BF7-8E07-24DF91BFECE0}" destId="{4F3A48B7-F0C0-420A-8D5C-981A24048B14}" srcOrd="0" destOrd="0" presId="urn:microsoft.com/office/officeart/2018/2/layout/IconVerticalSolidList"/>
    <dgm:cxn modelId="{AB6759BE-A133-43A3-9523-CF66E030FE1D}" type="presParOf" srcId="{73608A10-1BF5-4BF7-8E07-24DF91BFECE0}" destId="{65D2CDFD-6834-4C75-8AD9-9382C83137F8}" srcOrd="1" destOrd="0" presId="urn:microsoft.com/office/officeart/2018/2/layout/IconVerticalSolidList"/>
    <dgm:cxn modelId="{341DA8E6-B78C-4ABD-ACB6-F201C22F9356}" type="presParOf" srcId="{73608A10-1BF5-4BF7-8E07-24DF91BFECE0}" destId="{22B2F2FD-230D-499B-AA61-E2C826A5B330}" srcOrd="2" destOrd="0" presId="urn:microsoft.com/office/officeart/2018/2/layout/IconVerticalSolidList"/>
    <dgm:cxn modelId="{28749295-AC39-452F-9255-061D62AC3733}" type="presParOf" srcId="{73608A10-1BF5-4BF7-8E07-24DF91BFECE0}" destId="{2C7D148E-162D-44C5-BA70-4023BD498FF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DE16B2B-C0C1-43BD-9B8B-69B8BE0A4516}"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6479A7D-CDE8-42DC-AB44-192F94DEB60F}">
      <dgm:prSet/>
      <dgm:spPr/>
      <dgm:t>
        <a:bodyPr/>
        <a:lstStyle/>
        <a:p>
          <a:r>
            <a:rPr lang="en-GB"/>
            <a:t>No.  </a:t>
          </a:r>
          <a:endParaRPr lang="en-US"/>
        </a:p>
      </dgm:t>
    </dgm:pt>
    <dgm:pt modelId="{5CF8EF7B-C614-44F3-97D5-DC3A702B08F1}" type="parTrans" cxnId="{1969177E-82BC-4269-A0AC-FAA4503259BB}">
      <dgm:prSet/>
      <dgm:spPr/>
      <dgm:t>
        <a:bodyPr/>
        <a:lstStyle/>
        <a:p>
          <a:endParaRPr lang="en-US"/>
        </a:p>
      </dgm:t>
    </dgm:pt>
    <dgm:pt modelId="{992759C6-227E-488B-BEAB-C1BFDE6B2441}" type="sibTrans" cxnId="{1969177E-82BC-4269-A0AC-FAA4503259BB}">
      <dgm:prSet/>
      <dgm:spPr/>
      <dgm:t>
        <a:bodyPr/>
        <a:lstStyle/>
        <a:p>
          <a:endParaRPr lang="en-US"/>
        </a:p>
      </dgm:t>
    </dgm:pt>
    <dgm:pt modelId="{7473E6E1-DE88-4812-8DCE-8C52B84643C6}">
      <dgm:prSet/>
      <dgm:spPr/>
      <dgm:t>
        <a:bodyPr/>
        <a:lstStyle/>
        <a:p>
          <a:r>
            <a:rPr lang="en-GB"/>
            <a:t>Resubmitting your work is considered self-plagiarism, which is another form of plagiarism.  </a:t>
          </a:r>
          <a:endParaRPr lang="en-US"/>
        </a:p>
      </dgm:t>
    </dgm:pt>
    <dgm:pt modelId="{AE639AC0-9444-4961-B121-2D1C2E84EF30}" type="parTrans" cxnId="{3FD7AE35-9CF7-4240-875F-89029C17C91C}">
      <dgm:prSet/>
      <dgm:spPr/>
      <dgm:t>
        <a:bodyPr/>
        <a:lstStyle/>
        <a:p>
          <a:endParaRPr lang="en-US"/>
        </a:p>
      </dgm:t>
    </dgm:pt>
    <dgm:pt modelId="{3B0F1258-AD79-4970-A03F-14F854E1C712}" type="sibTrans" cxnId="{3FD7AE35-9CF7-4240-875F-89029C17C91C}">
      <dgm:prSet/>
      <dgm:spPr/>
      <dgm:t>
        <a:bodyPr/>
        <a:lstStyle/>
        <a:p>
          <a:endParaRPr lang="en-US"/>
        </a:p>
      </dgm:t>
    </dgm:pt>
    <dgm:pt modelId="{9916790C-4F3E-4BBF-BE8E-A0484A3B8E1D}">
      <dgm:prSet/>
      <dgm:spPr/>
      <dgm:t>
        <a:bodyPr/>
        <a:lstStyle/>
        <a:p>
          <a:r>
            <a:rPr lang="en-GB"/>
            <a:t>Lecturers expect you to submit work that is original to the current module you are enrolled in and that reflects the current material you are learning. However, in some programs, student work builds on previous work (not this programme).</a:t>
          </a:r>
          <a:endParaRPr lang="en-US"/>
        </a:p>
      </dgm:t>
    </dgm:pt>
    <dgm:pt modelId="{0C8D9EEB-EE2E-4801-A8CE-618EEC5D7C67}" type="parTrans" cxnId="{C7B64E20-A781-4A71-BA58-FC0D634EBA0B}">
      <dgm:prSet/>
      <dgm:spPr/>
      <dgm:t>
        <a:bodyPr/>
        <a:lstStyle/>
        <a:p>
          <a:endParaRPr lang="en-US"/>
        </a:p>
      </dgm:t>
    </dgm:pt>
    <dgm:pt modelId="{5A4444FC-2FBE-4D0D-99F4-B26F5C2F4970}" type="sibTrans" cxnId="{C7B64E20-A781-4A71-BA58-FC0D634EBA0B}">
      <dgm:prSet/>
      <dgm:spPr/>
      <dgm:t>
        <a:bodyPr/>
        <a:lstStyle/>
        <a:p>
          <a:endParaRPr lang="en-US"/>
        </a:p>
      </dgm:t>
    </dgm:pt>
    <dgm:pt modelId="{AD405897-E4AD-4853-846F-8BD34DFA4B11}" type="pres">
      <dgm:prSet presAssocID="{CDE16B2B-C0C1-43BD-9B8B-69B8BE0A4516}" presName="root" presStyleCnt="0">
        <dgm:presLayoutVars>
          <dgm:dir/>
          <dgm:resizeHandles val="exact"/>
        </dgm:presLayoutVars>
      </dgm:prSet>
      <dgm:spPr/>
    </dgm:pt>
    <dgm:pt modelId="{90A88173-EDB7-4C42-8A7B-4F24CE3ADA1C}" type="pres">
      <dgm:prSet presAssocID="{76479A7D-CDE8-42DC-AB44-192F94DEB60F}" presName="compNode" presStyleCnt="0"/>
      <dgm:spPr/>
    </dgm:pt>
    <dgm:pt modelId="{ED852D06-738A-4E43-B842-30A41EB2BB14}" type="pres">
      <dgm:prSet presAssocID="{76479A7D-CDE8-42DC-AB44-192F94DEB60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o sign"/>
        </a:ext>
      </dgm:extLst>
    </dgm:pt>
    <dgm:pt modelId="{00F728FA-8FED-4F52-A6B0-4426A549B04B}" type="pres">
      <dgm:prSet presAssocID="{76479A7D-CDE8-42DC-AB44-192F94DEB60F}" presName="spaceRect" presStyleCnt="0"/>
      <dgm:spPr/>
    </dgm:pt>
    <dgm:pt modelId="{5314370E-4154-4171-83C1-99260373C3DC}" type="pres">
      <dgm:prSet presAssocID="{76479A7D-CDE8-42DC-AB44-192F94DEB60F}" presName="textRect" presStyleLbl="revTx" presStyleIdx="0" presStyleCnt="3">
        <dgm:presLayoutVars>
          <dgm:chMax val="1"/>
          <dgm:chPref val="1"/>
        </dgm:presLayoutVars>
      </dgm:prSet>
      <dgm:spPr/>
    </dgm:pt>
    <dgm:pt modelId="{5D8E3084-6BC8-477F-AB20-1CA382439F96}" type="pres">
      <dgm:prSet presAssocID="{992759C6-227E-488B-BEAB-C1BFDE6B2441}" presName="sibTrans" presStyleCnt="0"/>
      <dgm:spPr/>
    </dgm:pt>
    <dgm:pt modelId="{9D4A0B71-C96A-4FBC-A4B9-811DCFC74181}" type="pres">
      <dgm:prSet presAssocID="{7473E6E1-DE88-4812-8DCE-8C52B84643C6}" presName="compNode" presStyleCnt="0"/>
      <dgm:spPr/>
    </dgm:pt>
    <dgm:pt modelId="{240BCBC8-1E9C-4104-BE4F-5E37BC490A2A}" type="pres">
      <dgm:prSet presAssocID="{7473E6E1-DE88-4812-8DCE-8C52B84643C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2766C068-BE33-455D-86F7-C090D0070A94}" type="pres">
      <dgm:prSet presAssocID="{7473E6E1-DE88-4812-8DCE-8C52B84643C6}" presName="spaceRect" presStyleCnt="0"/>
      <dgm:spPr/>
    </dgm:pt>
    <dgm:pt modelId="{6A81E858-833E-4059-9CB6-85D81CF5B270}" type="pres">
      <dgm:prSet presAssocID="{7473E6E1-DE88-4812-8DCE-8C52B84643C6}" presName="textRect" presStyleLbl="revTx" presStyleIdx="1" presStyleCnt="3">
        <dgm:presLayoutVars>
          <dgm:chMax val="1"/>
          <dgm:chPref val="1"/>
        </dgm:presLayoutVars>
      </dgm:prSet>
      <dgm:spPr/>
    </dgm:pt>
    <dgm:pt modelId="{735FCA59-CA8A-4644-AE65-8E86DB4D66BE}" type="pres">
      <dgm:prSet presAssocID="{3B0F1258-AD79-4970-A03F-14F854E1C712}" presName="sibTrans" presStyleCnt="0"/>
      <dgm:spPr/>
    </dgm:pt>
    <dgm:pt modelId="{DC7248A1-AB07-450E-ACFC-FB36D28531E3}" type="pres">
      <dgm:prSet presAssocID="{9916790C-4F3E-4BBF-BE8E-A0484A3B8E1D}" presName="compNode" presStyleCnt="0"/>
      <dgm:spPr/>
    </dgm:pt>
    <dgm:pt modelId="{8942F9D8-7793-4977-BC9F-8ECD97934EF5}" type="pres">
      <dgm:prSet presAssocID="{9916790C-4F3E-4BBF-BE8E-A0484A3B8E1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30D83D83-C4C2-4AAB-B89D-ABB22E32D44A}" type="pres">
      <dgm:prSet presAssocID="{9916790C-4F3E-4BBF-BE8E-A0484A3B8E1D}" presName="spaceRect" presStyleCnt="0"/>
      <dgm:spPr/>
    </dgm:pt>
    <dgm:pt modelId="{0A2962A0-6F4A-4B8A-A737-5962F32EE54C}" type="pres">
      <dgm:prSet presAssocID="{9916790C-4F3E-4BBF-BE8E-A0484A3B8E1D}" presName="textRect" presStyleLbl="revTx" presStyleIdx="2" presStyleCnt="3">
        <dgm:presLayoutVars>
          <dgm:chMax val="1"/>
          <dgm:chPref val="1"/>
        </dgm:presLayoutVars>
      </dgm:prSet>
      <dgm:spPr/>
    </dgm:pt>
  </dgm:ptLst>
  <dgm:cxnLst>
    <dgm:cxn modelId="{C7B64E20-A781-4A71-BA58-FC0D634EBA0B}" srcId="{CDE16B2B-C0C1-43BD-9B8B-69B8BE0A4516}" destId="{9916790C-4F3E-4BBF-BE8E-A0484A3B8E1D}" srcOrd="2" destOrd="0" parTransId="{0C8D9EEB-EE2E-4801-A8CE-618EEC5D7C67}" sibTransId="{5A4444FC-2FBE-4D0D-99F4-B26F5C2F4970}"/>
    <dgm:cxn modelId="{04AAF124-6030-4B6F-8A05-A0D4B8C7CC11}" type="presOf" srcId="{CDE16B2B-C0C1-43BD-9B8B-69B8BE0A4516}" destId="{AD405897-E4AD-4853-846F-8BD34DFA4B11}" srcOrd="0" destOrd="0" presId="urn:microsoft.com/office/officeart/2018/2/layout/IconLabelList"/>
    <dgm:cxn modelId="{32D31F25-2CB9-4B8A-A0FC-9EEFA22D2F77}" type="presOf" srcId="{76479A7D-CDE8-42DC-AB44-192F94DEB60F}" destId="{5314370E-4154-4171-83C1-99260373C3DC}" srcOrd="0" destOrd="0" presId="urn:microsoft.com/office/officeart/2018/2/layout/IconLabelList"/>
    <dgm:cxn modelId="{55B0062D-8415-4D4B-8902-B943FE5EA7A3}" type="presOf" srcId="{7473E6E1-DE88-4812-8DCE-8C52B84643C6}" destId="{6A81E858-833E-4059-9CB6-85D81CF5B270}" srcOrd="0" destOrd="0" presId="urn:microsoft.com/office/officeart/2018/2/layout/IconLabelList"/>
    <dgm:cxn modelId="{3FD7AE35-9CF7-4240-875F-89029C17C91C}" srcId="{CDE16B2B-C0C1-43BD-9B8B-69B8BE0A4516}" destId="{7473E6E1-DE88-4812-8DCE-8C52B84643C6}" srcOrd="1" destOrd="0" parTransId="{AE639AC0-9444-4961-B121-2D1C2E84EF30}" sibTransId="{3B0F1258-AD79-4970-A03F-14F854E1C712}"/>
    <dgm:cxn modelId="{1969177E-82BC-4269-A0AC-FAA4503259BB}" srcId="{CDE16B2B-C0C1-43BD-9B8B-69B8BE0A4516}" destId="{76479A7D-CDE8-42DC-AB44-192F94DEB60F}" srcOrd="0" destOrd="0" parTransId="{5CF8EF7B-C614-44F3-97D5-DC3A702B08F1}" sibTransId="{992759C6-227E-488B-BEAB-C1BFDE6B2441}"/>
    <dgm:cxn modelId="{5F11319C-8D2B-4326-AFA5-5E7062953E78}" type="presOf" srcId="{9916790C-4F3E-4BBF-BE8E-A0484A3B8E1D}" destId="{0A2962A0-6F4A-4B8A-A737-5962F32EE54C}" srcOrd="0" destOrd="0" presId="urn:microsoft.com/office/officeart/2018/2/layout/IconLabelList"/>
    <dgm:cxn modelId="{8D1B8267-A632-43BA-A6B4-E804FDF6D670}" type="presParOf" srcId="{AD405897-E4AD-4853-846F-8BD34DFA4B11}" destId="{90A88173-EDB7-4C42-8A7B-4F24CE3ADA1C}" srcOrd="0" destOrd="0" presId="urn:microsoft.com/office/officeart/2018/2/layout/IconLabelList"/>
    <dgm:cxn modelId="{ABEEDD3B-2252-4C24-9C1E-5571FDC55313}" type="presParOf" srcId="{90A88173-EDB7-4C42-8A7B-4F24CE3ADA1C}" destId="{ED852D06-738A-4E43-B842-30A41EB2BB14}" srcOrd="0" destOrd="0" presId="urn:microsoft.com/office/officeart/2018/2/layout/IconLabelList"/>
    <dgm:cxn modelId="{27C8CF47-12D0-48FF-9E1D-8C52064BF59F}" type="presParOf" srcId="{90A88173-EDB7-4C42-8A7B-4F24CE3ADA1C}" destId="{00F728FA-8FED-4F52-A6B0-4426A549B04B}" srcOrd="1" destOrd="0" presId="urn:microsoft.com/office/officeart/2018/2/layout/IconLabelList"/>
    <dgm:cxn modelId="{B9924992-7EB2-49EE-97B9-2CB7FE7A10FB}" type="presParOf" srcId="{90A88173-EDB7-4C42-8A7B-4F24CE3ADA1C}" destId="{5314370E-4154-4171-83C1-99260373C3DC}" srcOrd="2" destOrd="0" presId="urn:microsoft.com/office/officeart/2018/2/layout/IconLabelList"/>
    <dgm:cxn modelId="{79FCC67E-ABCD-4D64-A463-B7AB17ACCE4A}" type="presParOf" srcId="{AD405897-E4AD-4853-846F-8BD34DFA4B11}" destId="{5D8E3084-6BC8-477F-AB20-1CA382439F96}" srcOrd="1" destOrd="0" presId="urn:microsoft.com/office/officeart/2018/2/layout/IconLabelList"/>
    <dgm:cxn modelId="{04C723B8-5B23-4F49-96B6-240B51560636}" type="presParOf" srcId="{AD405897-E4AD-4853-846F-8BD34DFA4B11}" destId="{9D4A0B71-C96A-4FBC-A4B9-811DCFC74181}" srcOrd="2" destOrd="0" presId="urn:microsoft.com/office/officeart/2018/2/layout/IconLabelList"/>
    <dgm:cxn modelId="{CC596322-C0EC-48E9-8BBC-C0E9278C73D1}" type="presParOf" srcId="{9D4A0B71-C96A-4FBC-A4B9-811DCFC74181}" destId="{240BCBC8-1E9C-4104-BE4F-5E37BC490A2A}" srcOrd="0" destOrd="0" presId="urn:microsoft.com/office/officeart/2018/2/layout/IconLabelList"/>
    <dgm:cxn modelId="{4C7EE090-BFC4-4F0D-8A6D-0F5FC4CC2A74}" type="presParOf" srcId="{9D4A0B71-C96A-4FBC-A4B9-811DCFC74181}" destId="{2766C068-BE33-455D-86F7-C090D0070A94}" srcOrd="1" destOrd="0" presId="urn:microsoft.com/office/officeart/2018/2/layout/IconLabelList"/>
    <dgm:cxn modelId="{BE903C51-57EA-4DD5-B662-9DC98EF28209}" type="presParOf" srcId="{9D4A0B71-C96A-4FBC-A4B9-811DCFC74181}" destId="{6A81E858-833E-4059-9CB6-85D81CF5B270}" srcOrd="2" destOrd="0" presId="urn:microsoft.com/office/officeart/2018/2/layout/IconLabelList"/>
    <dgm:cxn modelId="{23F43099-CBEE-4210-8C57-9F76BFAF9990}" type="presParOf" srcId="{AD405897-E4AD-4853-846F-8BD34DFA4B11}" destId="{735FCA59-CA8A-4644-AE65-8E86DB4D66BE}" srcOrd="3" destOrd="0" presId="urn:microsoft.com/office/officeart/2018/2/layout/IconLabelList"/>
    <dgm:cxn modelId="{89072752-FA80-42DE-A695-41BF3178A5BA}" type="presParOf" srcId="{AD405897-E4AD-4853-846F-8BD34DFA4B11}" destId="{DC7248A1-AB07-450E-ACFC-FB36D28531E3}" srcOrd="4" destOrd="0" presId="urn:microsoft.com/office/officeart/2018/2/layout/IconLabelList"/>
    <dgm:cxn modelId="{EA70AE00-7C52-4773-B226-1EBF852B28B4}" type="presParOf" srcId="{DC7248A1-AB07-450E-ACFC-FB36D28531E3}" destId="{8942F9D8-7793-4977-BC9F-8ECD97934EF5}" srcOrd="0" destOrd="0" presId="urn:microsoft.com/office/officeart/2018/2/layout/IconLabelList"/>
    <dgm:cxn modelId="{D388EF44-AF51-4DFD-88CB-7CB852BABE3E}" type="presParOf" srcId="{DC7248A1-AB07-450E-ACFC-FB36D28531E3}" destId="{30D83D83-C4C2-4AAB-B89D-ABB22E32D44A}" srcOrd="1" destOrd="0" presId="urn:microsoft.com/office/officeart/2018/2/layout/IconLabelList"/>
    <dgm:cxn modelId="{1BAC98A4-DE4F-4B22-B87C-8C54F64F87AD}" type="presParOf" srcId="{DC7248A1-AB07-450E-ACFC-FB36D28531E3}" destId="{0A2962A0-6F4A-4B8A-A737-5962F32EE54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B66AA1E-D048-4FAD-A491-96A263F563A2}"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A16589CB-21A8-4BC9-B460-7D865A1E51CE}">
      <dgm:prSet/>
      <dgm:spPr/>
      <dgm:t>
        <a:bodyPr/>
        <a:lstStyle/>
        <a:p>
          <a:r>
            <a:rPr lang="en-GB"/>
            <a:t>Increased confidence</a:t>
          </a:r>
          <a:endParaRPr lang="en-US"/>
        </a:p>
      </dgm:t>
    </dgm:pt>
    <dgm:pt modelId="{53709417-8C27-4134-AD82-F4CAE8C220D8}" type="parTrans" cxnId="{AD158DB4-C73B-4E10-8FE3-1ADA2E90D045}">
      <dgm:prSet/>
      <dgm:spPr/>
      <dgm:t>
        <a:bodyPr/>
        <a:lstStyle/>
        <a:p>
          <a:endParaRPr lang="en-US"/>
        </a:p>
      </dgm:t>
    </dgm:pt>
    <dgm:pt modelId="{8D9638DF-BC0E-4143-93E6-5AD0D3B71795}" type="sibTrans" cxnId="{AD158DB4-C73B-4E10-8FE3-1ADA2E90D045}">
      <dgm:prSet/>
      <dgm:spPr/>
      <dgm:t>
        <a:bodyPr/>
        <a:lstStyle/>
        <a:p>
          <a:endParaRPr lang="en-US"/>
        </a:p>
      </dgm:t>
    </dgm:pt>
    <dgm:pt modelId="{F462ABDE-4051-4C10-96E5-5E806301516A}">
      <dgm:prSet/>
      <dgm:spPr/>
      <dgm:t>
        <a:bodyPr/>
        <a:lstStyle/>
        <a:p>
          <a:r>
            <a:rPr lang="en-GB"/>
            <a:t>Increased self-awareness</a:t>
          </a:r>
          <a:endParaRPr lang="en-US"/>
        </a:p>
      </dgm:t>
    </dgm:pt>
    <dgm:pt modelId="{2EE5B799-E5D6-4483-B8DD-07890C7DE371}" type="parTrans" cxnId="{E51BF493-0E94-4057-B3A7-13632D58906B}">
      <dgm:prSet/>
      <dgm:spPr/>
      <dgm:t>
        <a:bodyPr/>
        <a:lstStyle/>
        <a:p>
          <a:endParaRPr lang="en-US"/>
        </a:p>
      </dgm:t>
    </dgm:pt>
    <dgm:pt modelId="{557442DB-E41A-4230-9C0F-C25A33D32580}" type="sibTrans" cxnId="{E51BF493-0E94-4057-B3A7-13632D58906B}">
      <dgm:prSet/>
      <dgm:spPr/>
      <dgm:t>
        <a:bodyPr/>
        <a:lstStyle/>
        <a:p>
          <a:endParaRPr lang="en-US"/>
        </a:p>
      </dgm:t>
    </dgm:pt>
    <dgm:pt modelId="{67CD147E-6103-4289-B40C-285A51507009}">
      <dgm:prSet/>
      <dgm:spPr/>
      <dgm:t>
        <a:bodyPr/>
        <a:lstStyle/>
        <a:p>
          <a:r>
            <a:rPr lang="en-GB"/>
            <a:t>Increased strategic awareness</a:t>
          </a:r>
          <a:endParaRPr lang="en-US"/>
        </a:p>
      </dgm:t>
    </dgm:pt>
    <dgm:pt modelId="{5B48EEA9-0A42-46BC-AF82-47401DFFCBD9}" type="parTrans" cxnId="{052EF7C9-27E6-4713-AF2E-4C13120D0CE5}">
      <dgm:prSet/>
      <dgm:spPr/>
      <dgm:t>
        <a:bodyPr/>
        <a:lstStyle/>
        <a:p>
          <a:endParaRPr lang="en-US"/>
        </a:p>
      </dgm:t>
    </dgm:pt>
    <dgm:pt modelId="{D9B4B7A0-0B4D-4ADD-8FC9-FDEADF4A00B3}" type="sibTrans" cxnId="{052EF7C9-27E6-4713-AF2E-4C13120D0CE5}">
      <dgm:prSet/>
      <dgm:spPr/>
      <dgm:t>
        <a:bodyPr/>
        <a:lstStyle/>
        <a:p>
          <a:endParaRPr lang="en-US"/>
        </a:p>
      </dgm:t>
    </dgm:pt>
    <dgm:pt modelId="{C67D9AC1-1569-438A-8543-2B6706CF6515}">
      <dgm:prSet/>
      <dgm:spPr/>
      <dgm:t>
        <a:bodyPr/>
        <a:lstStyle/>
        <a:p>
          <a:r>
            <a:rPr lang="en-GB"/>
            <a:t>Enhanced people management skills</a:t>
          </a:r>
          <a:endParaRPr lang="en-US"/>
        </a:p>
      </dgm:t>
    </dgm:pt>
    <dgm:pt modelId="{012E78C5-C70B-4B04-9B2B-AF801C2967B2}" type="parTrans" cxnId="{FDF6292D-41D4-4106-9C21-E995E2280946}">
      <dgm:prSet/>
      <dgm:spPr/>
      <dgm:t>
        <a:bodyPr/>
        <a:lstStyle/>
        <a:p>
          <a:endParaRPr lang="en-US"/>
        </a:p>
      </dgm:t>
    </dgm:pt>
    <dgm:pt modelId="{47DD9D4D-A93E-4DA5-A6A7-BF4D47932E29}" type="sibTrans" cxnId="{FDF6292D-41D4-4106-9C21-E995E2280946}">
      <dgm:prSet/>
      <dgm:spPr/>
      <dgm:t>
        <a:bodyPr/>
        <a:lstStyle/>
        <a:p>
          <a:endParaRPr lang="en-US"/>
        </a:p>
      </dgm:t>
    </dgm:pt>
    <dgm:pt modelId="{3117351E-7D0F-4F41-9959-E1EA2A628D7C}">
      <dgm:prSet/>
      <dgm:spPr/>
      <dgm:t>
        <a:bodyPr/>
        <a:lstStyle/>
        <a:p>
          <a:r>
            <a:rPr lang="en-GB"/>
            <a:t>Managing change more effectively</a:t>
          </a:r>
          <a:endParaRPr lang="en-US"/>
        </a:p>
      </dgm:t>
    </dgm:pt>
    <dgm:pt modelId="{22994DE1-6713-4805-B903-2C6A61504533}" type="parTrans" cxnId="{8361D209-7C16-4283-A96E-9214C48CCE02}">
      <dgm:prSet/>
      <dgm:spPr/>
      <dgm:t>
        <a:bodyPr/>
        <a:lstStyle/>
        <a:p>
          <a:endParaRPr lang="en-US"/>
        </a:p>
      </dgm:t>
    </dgm:pt>
    <dgm:pt modelId="{199F5A1B-4479-494C-8EF3-06FB16D3C7AA}" type="sibTrans" cxnId="{8361D209-7C16-4283-A96E-9214C48CCE02}">
      <dgm:prSet/>
      <dgm:spPr/>
      <dgm:t>
        <a:bodyPr/>
        <a:lstStyle/>
        <a:p>
          <a:endParaRPr lang="en-US"/>
        </a:p>
      </dgm:t>
    </dgm:pt>
    <dgm:pt modelId="{45A56E5D-C845-4695-8C7C-200B7615C173}">
      <dgm:prSet/>
      <dgm:spPr/>
      <dgm:t>
        <a:bodyPr/>
        <a:lstStyle/>
        <a:p>
          <a:r>
            <a:rPr lang="en-GB"/>
            <a:t>Improved networks</a:t>
          </a:r>
          <a:endParaRPr lang="en-US"/>
        </a:p>
      </dgm:t>
    </dgm:pt>
    <dgm:pt modelId="{4DB8853D-7C92-4FB4-910F-C80243378C20}" type="parTrans" cxnId="{53292EA4-E307-4BA4-9E28-10981072E927}">
      <dgm:prSet/>
      <dgm:spPr/>
      <dgm:t>
        <a:bodyPr/>
        <a:lstStyle/>
        <a:p>
          <a:endParaRPr lang="en-US"/>
        </a:p>
      </dgm:t>
    </dgm:pt>
    <dgm:pt modelId="{D708098D-4709-4A01-A110-CDADD146714E}" type="sibTrans" cxnId="{53292EA4-E307-4BA4-9E28-10981072E927}">
      <dgm:prSet/>
      <dgm:spPr/>
      <dgm:t>
        <a:bodyPr/>
        <a:lstStyle/>
        <a:p>
          <a:endParaRPr lang="en-US"/>
        </a:p>
      </dgm:t>
    </dgm:pt>
    <dgm:pt modelId="{5CA3F4DB-80F5-418E-B0D0-97807B94B6EB}" type="pres">
      <dgm:prSet presAssocID="{5B66AA1E-D048-4FAD-A491-96A263F563A2}" presName="root" presStyleCnt="0">
        <dgm:presLayoutVars>
          <dgm:dir/>
          <dgm:resizeHandles val="exact"/>
        </dgm:presLayoutVars>
      </dgm:prSet>
      <dgm:spPr/>
    </dgm:pt>
    <dgm:pt modelId="{B07D00E2-2171-47B6-9FFB-AB896AA35DD5}" type="pres">
      <dgm:prSet presAssocID="{A16589CB-21A8-4BC9-B460-7D865A1E51CE}" presName="compNode" presStyleCnt="0"/>
      <dgm:spPr/>
    </dgm:pt>
    <dgm:pt modelId="{FB1491AC-1F14-4ACE-8E4B-B2CF94515E6A}" type="pres">
      <dgm:prSet presAssocID="{A16589CB-21A8-4BC9-B460-7D865A1E51CE}"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pward trend"/>
        </a:ext>
      </dgm:extLst>
    </dgm:pt>
    <dgm:pt modelId="{47D8E1A5-1617-4087-A9B7-647C5F0E735F}" type="pres">
      <dgm:prSet presAssocID="{A16589CB-21A8-4BC9-B460-7D865A1E51CE}" presName="spaceRect" presStyleCnt="0"/>
      <dgm:spPr/>
    </dgm:pt>
    <dgm:pt modelId="{143C71DF-D375-4F3B-9296-B5AD61D7EBEC}" type="pres">
      <dgm:prSet presAssocID="{A16589CB-21A8-4BC9-B460-7D865A1E51CE}" presName="textRect" presStyleLbl="revTx" presStyleIdx="0" presStyleCnt="6">
        <dgm:presLayoutVars>
          <dgm:chMax val="1"/>
          <dgm:chPref val="1"/>
        </dgm:presLayoutVars>
      </dgm:prSet>
      <dgm:spPr/>
    </dgm:pt>
    <dgm:pt modelId="{98E5BCA4-F0C2-418D-A0F3-7C751807880B}" type="pres">
      <dgm:prSet presAssocID="{8D9638DF-BC0E-4143-93E6-5AD0D3B71795}" presName="sibTrans" presStyleCnt="0"/>
      <dgm:spPr/>
    </dgm:pt>
    <dgm:pt modelId="{8A871874-F13D-425C-AD40-F0B3EF06E36D}" type="pres">
      <dgm:prSet presAssocID="{F462ABDE-4051-4C10-96E5-5E806301516A}" presName="compNode" presStyleCnt="0"/>
      <dgm:spPr/>
    </dgm:pt>
    <dgm:pt modelId="{69CD1B6E-4CB6-46B8-A0DF-8031BA68C3D9}" type="pres">
      <dgm:prSet presAssocID="{F462ABDE-4051-4C10-96E5-5E806301516A}"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hooting star"/>
        </a:ext>
      </dgm:extLst>
    </dgm:pt>
    <dgm:pt modelId="{4C8000C6-4ACD-4BD5-9970-D2F580C58ED6}" type="pres">
      <dgm:prSet presAssocID="{F462ABDE-4051-4C10-96E5-5E806301516A}" presName="spaceRect" presStyleCnt="0"/>
      <dgm:spPr/>
    </dgm:pt>
    <dgm:pt modelId="{1BA1C16F-B585-4504-9CC0-EB508ADD1E2A}" type="pres">
      <dgm:prSet presAssocID="{F462ABDE-4051-4C10-96E5-5E806301516A}" presName="textRect" presStyleLbl="revTx" presStyleIdx="1" presStyleCnt="6">
        <dgm:presLayoutVars>
          <dgm:chMax val="1"/>
          <dgm:chPref val="1"/>
        </dgm:presLayoutVars>
      </dgm:prSet>
      <dgm:spPr/>
    </dgm:pt>
    <dgm:pt modelId="{1D0654BF-2507-4267-A0E6-BB8C1996B217}" type="pres">
      <dgm:prSet presAssocID="{557442DB-E41A-4230-9C0F-C25A33D32580}" presName="sibTrans" presStyleCnt="0"/>
      <dgm:spPr/>
    </dgm:pt>
    <dgm:pt modelId="{C8E2AB95-0AAF-47C1-9CA7-1701D3524AD2}" type="pres">
      <dgm:prSet presAssocID="{67CD147E-6103-4289-B40C-285A51507009}" presName="compNode" presStyleCnt="0"/>
      <dgm:spPr/>
    </dgm:pt>
    <dgm:pt modelId="{66FA099F-F16A-4531-84E0-6487E1FE00BE}" type="pres">
      <dgm:prSet presAssocID="{67CD147E-6103-4289-B40C-285A51507009}"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1990DBE8-D525-406D-A119-F3DC757ECB53}" type="pres">
      <dgm:prSet presAssocID="{67CD147E-6103-4289-B40C-285A51507009}" presName="spaceRect" presStyleCnt="0"/>
      <dgm:spPr/>
    </dgm:pt>
    <dgm:pt modelId="{B4684212-FC27-4927-A001-1BD063EE302C}" type="pres">
      <dgm:prSet presAssocID="{67CD147E-6103-4289-B40C-285A51507009}" presName="textRect" presStyleLbl="revTx" presStyleIdx="2" presStyleCnt="6">
        <dgm:presLayoutVars>
          <dgm:chMax val="1"/>
          <dgm:chPref val="1"/>
        </dgm:presLayoutVars>
      </dgm:prSet>
      <dgm:spPr/>
    </dgm:pt>
    <dgm:pt modelId="{C878BE94-2A4C-4E11-B280-D3472836F5BA}" type="pres">
      <dgm:prSet presAssocID="{D9B4B7A0-0B4D-4ADD-8FC9-FDEADF4A00B3}" presName="sibTrans" presStyleCnt="0"/>
      <dgm:spPr/>
    </dgm:pt>
    <dgm:pt modelId="{DB5846D9-57E8-4AE4-912D-04F97D4DD1C8}" type="pres">
      <dgm:prSet presAssocID="{C67D9AC1-1569-438A-8543-2B6706CF6515}" presName="compNode" presStyleCnt="0"/>
      <dgm:spPr/>
    </dgm:pt>
    <dgm:pt modelId="{874413DB-4E2B-4EF3-B1FD-4BD86D85718B}" type="pres">
      <dgm:prSet presAssocID="{C67D9AC1-1569-438A-8543-2B6706CF6515}"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s"/>
        </a:ext>
      </dgm:extLst>
    </dgm:pt>
    <dgm:pt modelId="{5EB371A3-B7DF-4D83-A4AA-99F5A7727390}" type="pres">
      <dgm:prSet presAssocID="{C67D9AC1-1569-438A-8543-2B6706CF6515}" presName="spaceRect" presStyleCnt="0"/>
      <dgm:spPr/>
    </dgm:pt>
    <dgm:pt modelId="{5DF01290-6E95-40FF-B87E-2A4DEB060CA1}" type="pres">
      <dgm:prSet presAssocID="{C67D9AC1-1569-438A-8543-2B6706CF6515}" presName="textRect" presStyleLbl="revTx" presStyleIdx="3" presStyleCnt="6">
        <dgm:presLayoutVars>
          <dgm:chMax val="1"/>
          <dgm:chPref val="1"/>
        </dgm:presLayoutVars>
      </dgm:prSet>
      <dgm:spPr/>
    </dgm:pt>
    <dgm:pt modelId="{2D24C4BA-4592-413B-8557-143409F07562}" type="pres">
      <dgm:prSet presAssocID="{47DD9D4D-A93E-4DA5-A6A7-BF4D47932E29}" presName="sibTrans" presStyleCnt="0"/>
      <dgm:spPr/>
    </dgm:pt>
    <dgm:pt modelId="{CDA3292E-1663-49A6-98DE-3E29E821B999}" type="pres">
      <dgm:prSet presAssocID="{3117351E-7D0F-4F41-9959-E1EA2A628D7C}" presName="compNode" presStyleCnt="0"/>
      <dgm:spPr/>
    </dgm:pt>
    <dgm:pt modelId="{5B5B0C61-2185-4EFD-9572-234EF6317AD2}" type="pres">
      <dgm:prSet presAssocID="{3117351E-7D0F-4F41-9959-E1EA2A628D7C}"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 with Gears"/>
        </a:ext>
      </dgm:extLst>
    </dgm:pt>
    <dgm:pt modelId="{4EEA000B-3FE7-40CA-94EA-C66A5CA820C9}" type="pres">
      <dgm:prSet presAssocID="{3117351E-7D0F-4F41-9959-E1EA2A628D7C}" presName="spaceRect" presStyleCnt="0"/>
      <dgm:spPr/>
    </dgm:pt>
    <dgm:pt modelId="{76E03C2B-0BBD-4FD2-88DD-E2D5560064AE}" type="pres">
      <dgm:prSet presAssocID="{3117351E-7D0F-4F41-9959-E1EA2A628D7C}" presName="textRect" presStyleLbl="revTx" presStyleIdx="4" presStyleCnt="6">
        <dgm:presLayoutVars>
          <dgm:chMax val="1"/>
          <dgm:chPref val="1"/>
        </dgm:presLayoutVars>
      </dgm:prSet>
      <dgm:spPr/>
    </dgm:pt>
    <dgm:pt modelId="{C3E9A6A4-26E2-4B18-A92A-970CFF27FF7B}" type="pres">
      <dgm:prSet presAssocID="{199F5A1B-4479-494C-8EF3-06FB16D3C7AA}" presName="sibTrans" presStyleCnt="0"/>
      <dgm:spPr/>
    </dgm:pt>
    <dgm:pt modelId="{4162A05E-9EC1-47AC-9230-85E22898CB29}" type="pres">
      <dgm:prSet presAssocID="{45A56E5D-C845-4695-8C7C-200B7615C173}" presName="compNode" presStyleCnt="0"/>
      <dgm:spPr/>
    </dgm:pt>
    <dgm:pt modelId="{EC4948FE-24D8-4F57-82DB-B0FF4A48F395}" type="pres">
      <dgm:prSet presAssocID="{45A56E5D-C845-4695-8C7C-200B7615C173}"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Network"/>
        </a:ext>
      </dgm:extLst>
    </dgm:pt>
    <dgm:pt modelId="{B913715F-DE73-4FE9-B6C4-4E4CEF4F4DE4}" type="pres">
      <dgm:prSet presAssocID="{45A56E5D-C845-4695-8C7C-200B7615C173}" presName="spaceRect" presStyleCnt="0"/>
      <dgm:spPr/>
    </dgm:pt>
    <dgm:pt modelId="{56D05541-9539-4217-8837-754E899B5E1C}" type="pres">
      <dgm:prSet presAssocID="{45A56E5D-C845-4695-8C7C-200B7615C173}" presName="textRect" presStyleLbl="revTx" presStyleIdx="5" presStyleCnt="6">
        <dgm:presLayoutVars>
          <dgm:chMax val="1"/>
          <dgm:chPref val="1"/>
        </dgm:presLayoutVars>
      </dgm:prSet>
      <dgm:spPr/>
    </dgm:pt>
  </dgm:ptLst>
  <dgm:cxnLst>
    <dgm:cxn modelId="{8361D209-7C16-4283-A96E-9214C48CCE02}" srcId="{5B66AA1E-D048-4FAD-A491-96A263F563A2}" destId="{3117351E-7D0F-4F41-9959-E1EA2A628D7C}" srcOrd="4" destOrd="0" parTransId="{22994DE1-6713-4805-B903-2C6A61504533}" sibTransId="{199F5A1B-4479-494C-8EF3-06FB16D3C7AA}"/>
    <dgm:cxn modelId="{FDF6292D-41D4-4106-9C21-E995E2280946}" srcId="{5B66AA1E-D048-4FAD-A491-96A263F563A2}" destId="{C67D9AC1-1569-438A-8543-2B6706CF6515}" srcOrd="3" destOrd="0" parTransId="{012E78C5-C70B-4B04-9B2B-AF801C2967B2}" sibTransId="{47DD9D4D-A93E-4DA5-A6A7-BF4D47932E29}"/>
    <dgm:cxn modelId="{11F7F276-7F75-4D04-9FFE-F3F99430FED6}" type="presOf" srcId="{F462ABDE-4051-4C10-96E5-5E806301516A}" destId="{1BA1C16F-B585-4504-9CC0-EB508ADD1E2A}" srcOrd="0" destOrd="0" presId="urn:microsoft.com/office/officeart/2018/2/layout/IconLabelList"/>
    <dgm:cxn modelId="{BD2B5F7C-D4B9-44E5-814C-30BAEDA6208D}" type="presOf" srcId="{5B66AA1E-D048-4FAD-A491-96A263F563A2}" destId="{5CA3F4DB-80F5-418E-B0D0-97807B94B6EB}" srcOrd="0" destOrd="0" presId="urn:microsoft.com/office/officeart/2018/2/layout/IconLabelList"/>
    <dgm:cxn modelId="{E51BF493-0E94-4057-B3A7-13632D58906B}" srcId="{5B66AA1E-D048-4FAD-A491-96A263F563A2}" destId="{F462ABDE-4051-4C10-96E5-5E806301516A}" srcOrd="1" destOrd="0" parTransId="{2EE5B799-E5D6-4483-B8DD-07890C7DE371}" sibTransId="{557442DB-E41A-4230-9C0F-C25A33D32580}"/>
    <dgm:cxn modelId="{C346A895-A7F7-40B4-95F1-CDBD9F3B6A3E}" type="presOf" srcId="{45A56E5D-C845-4695-8C7C-200B7615C173}" destId="{56D05541-9539-4217-8837-754E899B5E1C}" srcOrd="0" destOrd="0" presId="urn:microsoft.com/office/officeart/2018/2/layout/IconLabelList"/>
    <dgm:cxn modelId="{53292EA4-E307-4BA4-9E28-10981072E927}" srcId="{5B66AA1E-D048-4FAD-A491-96A263F563A2}" destId="{45A56E5D-C845-4695-8C7C-200B7615C173}" srcOrd="5" destOrd="0" parTransId="{4DB8853D-7C92-4FB4-910F-C80243378C20}" sibTransId="{D708098D-4709-4A01-A110-CDADD146714E}"/>
    <dgm:cxn modelId="{AD158DB4-C73B-4E10-8FE3-1ADA2E90D045}" srcId="{5B66AA1E-D048-4FAD-A491-96A263F563A2}" destId="{A16589CB-21A8-4BC9-B460-7D865A1E51CE}" srcOrd="0" destOrd="0" parTransId="{53709417-8C27-4134-AD82-F4CAE8C220D8}" sibTransId="{8D9638DF-BC0E-4143-93E6-5AD0D3B71795}"/>
    <dgm:cxn modelId="{B4201DBB-81E3-44FE-8FAF-7F9EFA567CCB}" type="presOf" srcId="{3117351E-7D0F-4F41-9959-E1EA2A628D7C}" destId="{76E03C2B-0BBD-4FD2-88DD-E2D5560064AE}" srcOrd="0" destOrd="0" presId="urn:microsoft.com/office/officeart/2018/2/layout/IconLabelList"/>
    <dgm:cxn modelId="{D02444C7-6E62-4AC0-B8CC-509AC1F3760C}" type="presOf" srcId="{67CD147E-6103-4289-B40C-285A51507009}" destId="{B4684212-FC27-4927-A001-1BD063EE302C}" srcOrd="0" destOrd="0" presId="urn:microsoft.com/office/officeart/2018/2/layout/IconLabelList"/>
    <dgm:cxn modelId="{052EF7C9-27E6-4713-AF2E-4C13120D0CE5}" srcId="{5B66AA1E-D048-4FAD-A491-96A263F563A2}" destId="{67CD147E-6103-4289-B40C-285A51507009}" srcOrd="2" destOrd="0" parTransId="{5B48EEA9-0A42-46BC-AF82-47401DFFCBD9}" sibTransId="{D9B4B7A0-0B4D-4ADD-8FC9-FDEADF4A00B3}"/>
    <dgm:cxn modelId="{710D8FDD-F180-4EB7-8085-B07E5ACD5AB1}" type="presOf" srcId="{A16589CB-21A8-4BC9-B460-7D865A1E51CE}" destId="{143C71DF-D375-4F3B-9296-B5AD61D7EBEC}" srcOrd="0" destOrd="0" presId="urn:microsoft.com/office/officeart/2018/2/layout/IconLabelList"/>
    <dgm:cxn modelId="{F0F924F6-1017-41A6-9B06-9DDAA750924B}" type="presOf" srcId="{C67D9AC1-1569-438A-8543-2B6706CF6515}" destId="{5DF01290-6E95-40FF-B87E-2A4DEB060CA1}" srcOrd="0" destOrd="0" presId="urn:microsoft.com/office/officeart/2018/2/layout/IconLabelList"/>
    <dgm:cxn modelId="{4D7300B0-1EBA-4317-AB19-91DA392102F7}" type="presParOf" srcId="{5CA3F4DB-80F5-418E-B0D0-97807B94B6EB}" destId="{B07D00E2-2171-47B6-9FFB-AB896AA35DD5}" srcOrd="0" destOrd="0" presId="urn:microsoft.com/office/officeart/2018/2/layout/IconLabelList"/>
    <dgm:cxn modelId="{94671E5C-EDED-4B89-A75E-207EA164B92B}" type="presParOf" srcId="{B07D00E2-2171-47B6-9FFB-AB896AA35DD5}" destId="{FB1491AC-1F14-4ACE-8E4B-B2CF94515E6A}" srcOrd="0" destOrd="0" presId="urn:microsoft.com/office/officeart/2018/2/layout/IconLabelList"/>
    <dgm:cxn modelId="{A2F69320-7404-4673-8AF4-E721CC103953}" type="presParOf" srcId="{B07D00E2-2171-47B6-9FFB-AB896AA35DD5}" destId="{47D8E1A5-1617-4087-A9B7-647C5F0E735F}" srcOrd="1" destOrd="0" presId="urn:microsoft.com/office/officeart/2018/2/layout/IconLabelList"/>
    <dgm:cxn modelId="{93870767-33C5-4290-87B3-04E8BD03326D}" type="presParOf" srcId="{B07D00E2-2171-47B6-9FFB-AB896AA35DD5}" destId="{143C71DF-D375-4F3B-9296-B5AD61D7EBEC}" srcOrd="2" destOrd="0" presId="urn:microsoft.com/office/officeart/2018/2/layout/IconLabelList"/>
    <dgm:cxn modelId="{94AC3870-AA5A-4CE9-A828-60FDE8902177}" type="presParOf" srcId="{5CA3F4DB-80F5-418E-B0D0-97807B94B6EB}" destId="{98E5BCA4-F0C2-418D-A0F3-7C751807880B}" srcOrd="1" destOrd="0" presId="urn:microsoft.com/office/officeart/2018/2/layout/IconLabelList"/>
    <dgm:cxn modelId="{EF82568A-52B5-4D78-84C5-190E29D9F0F8}" type="presParOf" srcId="{5CA3F4DB-80F5-418E-B0D0-97807B94B6EB}" destId="{8A871874-F13D-425C-AD40-F0B3EF06E36D}" srcOrd="2" destOrd="0" presId="urn:microsoft.com/office/officeart/2018/2/layout/IconLabelList"/>
    <dgm:cxn modelId="{8B1DFA6E-CF05-4CE4-932F-53477B4597AA}" type="presParOf" srcId="{8A871874-F13D-425C-AD40-F0B3EF06E36D}" destId="{69CD1B6E-4CB6-46B8-A0DF-8031BA68C3D9}" srcOrd="0" destOrd="0" presId="urn:microsoft.com/office/officeart/2018/2/layout/IconLabelList"/>
    <dgm:cxn modelId="{6CBAA2A1-EE02-41FC-9BA1-FF31A1D2C4AF}" type="presParOf" srcId="{8A871874-F13D-425C-AD40-F0B3EF06E36D}" destId="{4C8000C6-4ACD-4BD5-9970-D2F580C58ED6}" srcOrd="1" destOrd="0" presId="urn:microsoft.com/office/officeart/2018/2/layout/IconLabelList"/>
    <dgm:cxn modelId="{CAE81F19-33CD-4F3B-A03F-47BF0792076C}" type="presParOf" srcId="{8A871874-F13D-425C-AD40-F0B3EF06E36D}" destId="{1BA1C16F-B585-4504-9CC0-EB508ADD1E2A}" srcOrd="2" destOrd="0" presId="urn:microsoft.com/office/officeart/2018/2/layout/IconLabelList"/>
    <dgm:cxn modelId="{E4EC1BB6-C963-4867-B96F-500F39E4B8E5}" type="presParOf" srcId="{5CA3F4DB-80F5-418E-B0D0-97807B94B6EB}" destId="{1D0654BF-2507-4267-A0E6-BB8C1996B217}" srcOrd="3" destOrd="0" presId="urn:microsoft.com/office/officeart/2018/2/layout/IconLabelList"/>
    <dgm:cxn modelId="{E155ADFC-50EC-412D-8CF9-7E6808237C7A}" type="presParOf" srcId="{5CA3F4DB-80F5-418E-B0D0-97807B94B6EB}" destId="{C8E2AB95-0AAF-47C1-9CA7-1701D3524AD2}" srcOrd="4" destOrd="0" presId="urn:microsoft.com/office/officeart/2018/2/layout/IconLabelList"/>
    <dgm:cxn modelId="{D187CC8B-A904-4685-9819-13A3CB7E74C5}" type="presParOf" srcId="{C8E2AB95-0AAF-47C1-9CA7-1701D3524AD2}" destId="{66FA099F-F16A-4531-84E0-6487E1FE00BE}" srcOrd="0" destOrd="0" presId="urn:microsoft.com/office/officeart/2018/2/layout/IconLabelList"/>
    <dgm:cxn modelId="{B855B341-112A-48B7-8C43-DE1852215233}" type="presParOf" srcId="{C8E2AB95-0AAF-47C1-9CA7-1701D3524AD2}" destId="{1990DBE8-D525-406D-A119-F3DC757ECB53}" srcOrd="1" destOrd="0" presId="urn:microsoft.com/office/officeart/2018/2/layout/IconLabelList"/>
    <dgm:cxn modelId="{86F3EB9E-4CEE-4117-AEEC-9CA499FEA5AF}" type="presParOf" srcId="{C8E2AB95-0AAF-47C1-9CA7-1701D3524AD2}" destId="{B4684212-FC27-4927-A001-1BD063EE302C}" srcOrd="2" destOrd="0" presId="urn:microsoft.com/office/officeart/2018/2/layout/IconLabelList"/>
    <dgm:cxn modelId="{F1F105D7-004F-43E9-9DB8-165D33E26440}" type="presParOf" srcId="{5CA3F4DB-80F5-418E-B0D0-97807B94B6EB}" destId="{C878BE94-2A4C-4E11-B280-D3472836F5BA}" srcOrd="5" destOrd="0" presId="urn:microsoft.com/office/officeart/2018/2/layout/IconLabelList"/>
    <dgm:cxn modelId="{FDA2ECDE-34F3-4311-93D6-FA039635AB43}" type="presParOf" srcId="{5CA3F4DB-80F5-418E-B0D0-97807B94B6EB}" destId="{DB5846D9-57E8-4AE4-912D-04F97D4DD1C8}" srcOrd="6" destOrd="0" presId="urn:microsoft.com/office/officeart/2018/2/layout/IconLabelList"/>
    <dgm:cxn modelId="{1FC58F02-B56E-4C30-813E-CD91248C2A06}" type="presParOf" srcId="{DB5846D9-57E8-4AE4-912D-04F97D4DD1C8}" destId="{874413DB-4E2B-4EF3-B1FD-4BD86D85718B}" srcOrd="0" destOrd="0" presId="urn:microsoft.com/office/officeart/2018/2/layout/IconLabelList"/>
    <dgm:cxn modelId="{0FB17A4D-4F72-4D53-A633-C93497B5DA0A}" type="presParOf" srcId="{DB5846D9-57E8-4AE4-912D-04F97D4DD1C8}" destId="{5EB371A3-B7DF-4D83-A4AA-99F5A7727390}" srcOrd="1" destOrd="0" presId="urn:microsoft.com/office/officeart/2018/2/layout/IconLabelList"/>
    <dgm:cxn modelId="{4D8C0BCF-2004-4A00-A68F-449D35EC06C0}" type="presParOf" srcId="{DB5846D9-57E8-4AE4-912D-04F97D4DD1C8}" destId="{5DF01290-6E95-40FF-B87E-2A4DEB060CA1}" srcOrd="2" destOrd="0" presId="urn:microsoft.com/office/officeart/2018/2/layout/IconLabelList"/>
    <dgm:cxn modelId="{38035454-1AD8-44E6-8058-1C8D6A731EFF}" type="presParOf" srcId="{5CA3F4DB-80F5-418E-B0D0-97807B94B6EB}" destId="{2D24C4BA-4592-413B-8557-143409F07562}" srcOrd="7" destOrd="0" presId="urn:microsoft.com/office/officeart/2018/2/layout/IconLabelList"/>
    <dgm:cxn modelId="{8D6D5D12-19AA-4FA4-B96D-79387C92A96A}" type="presParOf" srcId="{5CA3F4DB-80F5-418E-B0D0-97807B94B6EB}" destId="{CDA3292E-1663-49A6-98DE-3E29E821B999}" srcOrd="8" destOrd="0" presId="urn:microsoft.com/office/officeart/2018/2/layout/IconLabelList"/>
    <dgm:cxn modelId="{38768BB4-4ECF-4553-807A-41136F4C6B78}" type="presParOf" srcId="{CDA3292E-1663-49A6-98DE-3E29E821B999}" destId="{5B5B0C61-2185-4EFD-9572-234EF6317AD2}" srcOrd="0" destOrd="0" presId="urn:microsoft.com/office/officeart/2018/2/layout/IconLabelList"/>
    <dgm:cxn modelId="{69CC8E07-70D5-4313-9828-4552CC429076}" type="presParOf" srcId="{CDA3292E-1663-49A6-98DE-3E29E821B999}" destId="{4EEA000B-3FE7-40CA-94EA-C66A5CA820C9}" srcOrd="1" destOrd="0" presId="urn:microsoft.com/office/officeart/2018/2/layout/IconLabelList"/>
    <dgm:cxn modelId="{BF9CFCB5-E61B-4A90-86EC-3FF29F23926D}" type="presParOf" srcId="{CDA3292E-1663-49A6-98DE-3E29E821B999}" destId="{76E03C2B-0BBD-4FD2-88DD-E2D5560064AE}" srcOrd="2" destOrd="0" presId="urn:microsoft.com/office/officeart/2018/2/layout/IconLabelList"/>
    <dgm:cxn modelId="{F67EC67B-07BF-4357-B236-9B83B040A138}" type="presParOf" srcId="{5CA3F4DB-80F5-418E-B0D0-97807B94B6EB}" destId="{C3E9A6A4-26E2-4B18-A92A-970CFF27FF7B}" srcOrd="9" destOrd="0" presId="urn:microsoft.com/office/officeart/2018/2/layout/IconLabelList"/>
    <dgm:cxn modelId="{A6C960E2-B942-43F9-AF7D-FDA65DE43AEF}" type="presParOf" srcId="{5CA3F4DB-80F5-418E-B0D0-97807B94B6EB}" destId="{4162A05E-9EC1-47AC-9230-85E22898CB29}" srcOrd="10" destOrd="0" presId="urn:microsoft.com/office/officeart/2018/2/layout/IconLabelList"/>
    <dgm:cxn modelId="{D463E999-04EF-4291-BC34-5A06CE4C0F4C}" type="presParOf" srcId="{4162A05E-9EC1-47AC-9230-85E22898CB29}" destId="{EC4948FE-24D8-4F57-82DB-B0FF4A48F395}" srcOrd="0" destOrd="0" presId="urn:microsoft.com/office/officeart/2018/2/layout/IconLabelList"/>
    <dgm:cxn modelId="{59A47D56-0339-43FF-93E1-0CCA19B95C12}" type="presParOf" srcId="{4162A05E-9EC1-47AC-9230-85E22898CB29}" destId="{B913715F-DE73-4FE9-B6C4-4E4CEF4F4DE4}" srcOrd="1" destOrd="0" presId="urn:microsoft.com/office/officeart/2018/2/layout/IconLabelList"/>
    <dgm:cxn modelId="{015EE6A4-07D7-4113-9B71-AD3EFE557C5F}" type="presParOf" srcId="{4162A05E-9EC1-47AC-9230-85E22898CB29}" destId="{56D05541-9539-4217-8837-754E899B5E1C}"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710614-42C9-4C15-AB56-8A642E76638F}">
      <dsp:nvSpPr>
        <dsp:cNvPr id="0" name=""/>
        <dsp:cNvSpPr/>
      </dsp:nvSpPr>
      <dsp:spPr>
        <a:xfrm>
          <a:off x="682750" y="16841"/>
          <a:ext cx="784356" cy="78435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AE7A90-A2ED-4C44-8FAC-2B1BA252D958}">
      <dsp:nvSpPr>
        <dsp:cNvPr id="0" name=""/>
        <dsp:cNvSpPr/>
      </dsp:nvSpPr>
      <dsp:spPr>
        <a:xfrm>
          <a:off x="847465" y="181555"/>
          <a:ext cx="454926" cy="4549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12E5D49-2CEC-46CE-B807-6F5C2C8DF37A}">
      <dsp:nvSpPr>
        <dsp:cNvPr id="0" name=""/>
        <dsp:cNvSpPr/>
      </dsp:nvSpPr>
      <dsp:spPr>
        <a:xfrm>
          <a:off x="1635183" y="16841"/>
          <a:ext cx="1848841" cy="784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Always cite your sources when using someone else’s words, thoughts, ideas, graphics or music.  </a:t>
          </a:r>
          <a:endParaRPr lang="en-US" sz="1100" kern="1200"/>
        </a:p>
      </dsp:txBody>
      <dsp:txXfrm>
        <a:off x="1635183" y="16841"/>
        <a:ext cx="1848841" cy="784356"/>
      </dsp:txXfrm>
    </dsp:sp>
    <dsp:sp modelId="{CF57DA35-E6EA-4B71-99A4-E725C90DE8B8}">
      <dsp:nvSpPr>
        <dsp:cNvPr id="0" name=""/>
        <dsp:cNvSpPr/>
      </dsp:nvSpPr>
      <dsp:spPr>
        <a:xfrm>
          <a:off x="3806171" y="16841"/>
          <a:ext cx="784356" cy="78435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9B4708-CAF5-4C99-BFD1-70C6E7735047}">
      <dsp:nvSpPr>
        <dsp:cNvPr id="0" name=""/>
        <dsp:cNvSpPr/>
      </dsp:nvSpPr>
      <dsp:spPr>
        <a:xfrm>
          <a:off x="3970886" y="181555"/>
          <a:ext cx="454926" cy="4549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09A8391-5467-4374-A471-402504B61255}">
      <dsp:nvSpPr>
        <dsp:cNvPr id="0" name=""/>
        <dsp:cNvSpPr/>
      </dsp:nvSpPr>
      <dsp:spPr>
        <a:xfrm>
          <a:off x="4758605" y="16841"/>
          <a:ext cx="1848841" cy="784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Understand the citation style chosen for your field/course and use it for in-text citations and at the end of your document.  </a:t>
          </a:r>
          <a:endParaRPr lang="en-US" sz="1100" kern="1200"/>
        </a:p>
      </dsp:txBody>
      <dsp:txXfrm>
        <a:off x="4758605" y="16841"/>
        <a:ext cx="1848841" cy="784356"/>
      </dsp:txXfrm>
    </dsp:sp>
    <dsp:sp modelId="{1FFA470D-C011-4667-ADFB-E7A755941AD1}">
      <dsp:nvSpPr>
        <dsp:cNvPr id="0" name=""/>
        <dsp:cNvSpPr/>
      </dsp:nvSpPr>
      <dsp:spPr>
        <a:xfrm>
          <a:off x="682750" y="1415967"/>
          <a:ext cx="784356" cy="78435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F13407-B376-4F8B-A43D-137FC7A1A2FD}">
      <dsp:nvSpPr>
        <dsp:cNvPr id="0" name=""/>
        <dsp:cNvSpPr/>
      </dsp:nvSpPr>
      <dsp:spPr>
        <a:xfrm>
          <a:off x="847465" y="1580682"/>
          <a:ext cx="454926" cy="4549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688F460-887B-403C-8CCF-68A978F05F4F}">
      <dsp:nvSpPr>
        <dsp:cNvPr id="0" name=""/>
        <dsp:cNvSpPr/>
      </dsp:nvSpPr>
      <dsp:spPr>
        <a:xfrm>
          <a:off x="1635183" y="1415967"/>
          <a:ext cx="1848841" cy="784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At UWTSD within the Institute of Management and Health the Harvard Referencing method is required.  </a:t>
          </a:r>
          <a:endParaRPr lang="en-US" sz="1100" kern="1200"/>
        </a:p>
      </dsp:txBody>
      <dsp:txXfrm>
        <a:off x="1635183" y="1415967"/>
        <a:ext cx="1848841" cy="784356"/>
      </dsp:txXfrm>
    </dsp:sp>
    <dsp:sp modelId="{CB187259-22D5-4C13-8359-7728F7D4D62B}">
      <dsp:nvSpPr>
        <dsp:cNvPr id="0" name=""/>
        <dsp:cNvSpPr/>
      </dsp:nvSpPr>
      <dsp:spPr>
        <a:xfrm>
          <a:off x="3806171" y="1415967"/>
          <a:ext cx="784356" cy="78435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4DA27C-C167-491A-8F72-EED820B0B0BE}">
      <dsp:nvSpPr>
        <dsp:cNvPr id="0" name=""/>
        <dsp:cNvSpPr/>
      </dsp:nvSpPr>
      <dsp:spPr>
        <a:xfrm>
          <a:off x="3970886" y="1580682"/>
          <a:ext cx="454926" cy="4549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D15EA89-BF87-4321-AD5A-91B26AF91938}">
      <dsp:nvSpPr>
        <dsp:cNvPr id="0" name=""/>
        <dsp:cNvSpPr/>
      </dsp:nvSpPr>
      <dsp:spPr>
        <a:xfrm>
          <a:off x="4758605" y="1415967"/>
          <a:ext cx="1848841" cy="784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A handbook which includes examples related to this referencing method is provided, ensure that you refer to it to support your work.  </a:t>
          </a:r>
          <a:endParaRPr lang="en-US" sz="1100" kern="1200"/>
        </a:p>
      </dsp:txBody>
      <dsp:txXfrm>
        <a:off x="4758605" y="1415967"/>
        <a:ext cx="1848841" cy="784356"/>
      </dsp:txXfrm>
    </dsp:sp>
    <dsp:sp modelId="{36816D26-855E-452F-832D-D80D058B2DE7}">
      <dsp:nvSpPr>
        <dsp:cNvPr id="0" name=""/>
        <dsp:cNvSpPr/>
      </dsp:nvSpPr>
      <dsp:spPr>
        <a:xfrm>
          <a:off x="682750" y="2815094"/>
          <a:ext cx="784356" cy="784356"/>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78A526-F856-4523-9F19-68C129E1C42A}">
      <dsp:nvSpPr>
        <dsp:cNvPr id="0" name=""/>
        <dsp:cNvSpPr/>
      </dsp:nvSpPr>
      <dsp:spPr>
        <a:xfrm>
          <a:off x="847465" y="2979809"/>
          <a:ext cx="454926" cy="45492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D155EE4-8599-4299-A71E-24411B63B9CF}">
      <dsp:nvSpPr>
        <dsp:cNvPr id="0" name=""/>
        <dsp:cNvSpPr/>
      </dsp:nvSpPr>
      <dsp:spPr>
        <a:xfrm>
          <a:off x="1635183" y="2815094"/>
          <a:ext cx="1848841" cy="784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Plan ahead for writing reports/essays, undertaking presentations and tasks set between lectures.  Students who are prepared are less likely to commit an act of academic dishonesty.   </a:t>
          </a:r>
          <a:endParaRPr lang="en-US" sz="1100" kern="1200"/>
        </a:p>
      </dsp:txBody>
      <dsp:txXfrm>
        <a:off x="1635183" y="2815094"/>
        <a:ext cx="1848841" cy="7843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17EDF7-E91C-4C8C-B124-C5278D73DDAC}">
      <dsp:nvSpPr>
        <dsp:cNvPr id="0" name=""/>
        <dsp:cNvSpPr/>
      </dsp:nvSpPr>
      <dsp:spPr>
        <a:xfrm>
          <a:off x="0" y="4128"/>
          <a:ext cx="4231481" cy="141422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1FBDBD-3CC4-406A-BE95-A4B6B8ED6E7B}">
      <dsp:nvSpPr>
        <dsp:cNvPr id="0" name=""/>
        <dsp:cNvSpPr/>
      </dsp:nvSpPr>
      <dsp:spPr>
        <a:xfrm>
          <a:off x="427803" y="322329"/>
          <a:ext cx="778584" cy="7778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1A677FB-4AA6-4FB7-8598-4CE4E066F9E4}">
      <dsp:nvSpPr>
        <dsp:cNvPr id="0" name=""/>
        <dsp:cNvSpPr/>
      </dsp:nvSpPr>
      <dsp:spPr>
        <a:xfrm>
          <a:off x="1634191" y="4128"/>
          <a:ext cx="2511444" cy="1415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819" tIns="149819" rIns="149819" bIns="149819" numCol="1" spcCol="1270" anchor="ctr" anchorCtr="0">
          <a:noAutofit/>
        </a:bodyPr>
        <a:lstStyle/>
        <a:p>
          <a:pPr marL="0" lvl="0" indent="0" algn="l" defTabSz="622300">
            <a:lnSpc>
              <a:spcPct val="90000"/>
            </a:lnSpc>
            <a:spcBef>
              <a:spcPct val="0"/>
            </a:spcBef>
            <a:spcAft>
              <a:spcPct val="35000"/>
            </a:spcAft>
            <a:buNone/>
          </a:pPr>
          <a:r>
            <a:rPr lang="en-GB" sz="1400" kern="1200"/>
            <a:t>Yes. </a:t>
          </a:r>
          <a:endParaRPr lang="en-US" sz="1400" kern="1200"/>
        </a:p>
      </dsp:txBody>
      <dsp:txXfrm>
        <a:off x="1634191" y="4128"/>
        <a:ext cx="2511444" cy="1415608"/>
      </dsp:txXfrm>
    </dsp:sp>
    <dsp:sp modelId="{599A1116-4D22-4EA7-B8B6-2038BBEA4D71}">
      <dsp:nvSpPr>
        <dsp:cNvPr id="0" name=""/>
        <dsp:cNvSpPr/>
      </dsp:nvSpPr>
      <dsp:spPr>
        <a:xfrm>
          <a:off x="0" y="1752820"/>
          <a:ext cx="4231481" cy="141422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6F5FCC-7715-4A1E-B332-20EE3B3F6A76}">
      <dsp:nvSpPr>
        <dsp:cNvPr id="0" name=""/>
        <dsp:cNvSpPr/>
      </dsp:nvSpPr>
      <dsp:spPr>
        <a:xfrm>
          <a:off x="427803" y="2071021"/>
          <a:ext cx="778584" cy="7778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6D62A1E-373F-4326-9227-2993FEC271ED}">
      <dsp:nvSpPr>
        <dsp:cNvPr id="0" name=""/>
        <dsp:cNvSpPr/>
      </dsp:nvSpPr>
      <dsp:spPr>
        <a:xfrm>
          <a:off x="1634191" y="1752820"/>
          <a:ext cx="2511444" cy="1415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819" tIns="149819" rIns="149819" bIns="149819" numCol="1" spcCol="1270" anchor="ctr" anchorCtr="0">
          <a:noAutofit/>
        </a:bodyPr>
        <a:lstStyle/>
        <a:p>
          <a:pPr marL="0" lvl="0" indent="0" algn="l" defTabSz="622300">
            <a:lnSpc>
              <a:spcPct val="90000"/>
            </a:lnSpc>
            <a:spcBef>
              <a:spcPct val="0"/>
            </a:spcBef>
            <a:spcAft>
              <a:spcPct val="35000"/>
            </a:spcAft>
            <a:buNone/>
          </a:pPr>
          <a:r>
            <a:rPr lang="en-GB" sz="1400" kern="1200"/>
            <a:t>Citing during all stages of the writing process clearly informs your instructor about where your information is coming from and avoids inadvertently taking credit for a source’s information.  </a:t>
          </a:r>
          <a:endParaRPr lang="en-US" sz="1400" kern="1200"/>
        </a:p>
      </dsp:txBody>
      <dsp:txXfrm>
        <a:off x="1634191" y="1752820"/>
        <a:ext cx="2511444" cy="1415608"/>
      </dsp:txXfrm>
    </dsp:sp>
    <dsp:sp modelId="{4F3A48B7-F0C0-420A-8D5C-981A24048B14}">
      <dsp:nvSpPr>
        <dsp:cNvPr id="0" name=""/>
        <dsp:cNvSpPr/>
      </dsp:nvSpPr>
      <dsp:spPr>
        <a:xfrm>
          <a:off x="0" y="3501513"/>
          <a:ext cx="4231481" cy="141422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D2CDFD-6834-4C75-8AD9-9382C83137F8}">
      <dsp:nvSpPr>
        <dsp:cNvPr id="0" name=""/>
        <dsp:cNvSpPr/>
      </dsp:nvSpPr>
      <dsp:spPr>
        <a:xfrm>
          <a:off x="427803" y="3819714"/>
          <a:ext cx="778584" cy="7778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C7D148E-162D-44C5-BA70-4023BD498FF2}">
      <dsp:nvSpPr>
        <dsp:cNvPr id="0" name=""/>
        <dsp:cNvSpPr/>
      </dsp:nvSpPr>
      <dsp:spPr>
        <a:xfrm>
          <a:off x="1634191" y="3501513"/>
          <a:ext cx="2511444" cy="1415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819" tIns="149819" rIns="149819" bIns="149819" numCol="1" spcCol="1270" anchor="ctr" anchorCtr="0">
          <a:noAutofit/>
        </a:bodyPr>
        <a:lstStyle/>
        <a:p>
          <a:pPr marL="0" lvl="0" indent="0" algn="l" defTabSz="622300">
            <a:lnSpc>
              <a:spcPct val="90000"/>
            </a:lnSpc>
            <a:spcBef>
              <a:spcPct val="0"/>
            </a:spcBef>
            <a:spcAft>
              <a:spcPct val="35000"/>
            </a:spcAft>
            <a:buNone/>
          </a:pPr>
          <a:r>
            <a:rPr lang="en-GB" sz="1400" kern="1200" dirty="0"/>
            <a:t>Also, you need to be citing your sources in your work as you work through the piece, otherwise you will forget which element relates to each source!</a:t>
          </a:r>
          <a:endParaRPr lang="en-US" sz="1400" kern="1200" dirty="0"/>
        </a:p>
      </dsp:txBody>
      <dsp:txXfrm>
        <a:off x="1634191" y="3501513"/>
        <a:ext cx="2511444" cy="14156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852D06-738A-4E43-B842-30A41EB2BB14}">
      <dsp:nvSpPr>
        <dsp:cNvPr id="0" name=""/>
        <dsp:cNvSpPr/>
      </dsp:nvSpPr>
      <dsp:spPr>
        <a:xfrm>
          <a:off x="733220" y="120811"/>
          <a:ext cx="765703" cy="7657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314370E-4154-4171-83C1-99260373C3DC}">
      <dsp:nvSpPr>
        <dsp:cNvPr id="0" name=""/>
        <dsp:cNvSpPr/>
      </dsp:nvSpPr>
      <dsp:spPr>
        <a:xfrm>
          <a:off x="265291" y="1205722"/>
          <a:ext cx="1701562" cy="10422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No.  </a:t>
          </a:r>
          <a:endParaRPr lang="en-US" sz="1100" kern="1200"/>
        </a:p>
      </dsp:txBody>
      <dsp:txXfrm>
        <a:off x="265291" y="1205722"/>
        <a:ext cx="1701562" cy="1042207"/>
      </dsp:txXfrm>
    </dsp:sp>
    <dsp:sp modelId="{240BCBC8-1E9C-4104-BE4F-5E37BC490A2A}">
      <dsp:nvSpPr>
        <dsp:cNvPr id="0" name=""/>
        <dsp:cNvSpPr/>
      </dsp:nvSpPr>
      <dsp:spPr>
        <a:xfrm>
          <a:off x="2732556" y="120811"/>
          <a:ext cx="765703" cy="7657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A81E858-833E-4059-9CB6-85D81CF5B270}">
      <dsp:nvSpPr>
        <dsp:cNvPr id="0" name=""/>
        <dsp:cNvSpPr/>
      </dsp:nvSpPr>
      <dsp:spPr>
        <a:xfrm>
          <a:off x="2264627" y="1205722"/>
          <a:ext cx="1701562" cy="10422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Resubmitting your work is considered self-plagiarism, which is another form of plagiarism.  </a:t>
          </a:r>
          <a:endParaRPr lang="en-US" sz="1100" kern="1200"/>
        </a:p>
      </dsp:txBody>
      <dsp:txXfrm>
        <a:off x="2264627" y="1205722"/>
        <a:ext cx="1701562" cy="1042207"/>
      </dsp:txXfrm>
    </dsp:sp>
    <dsp:sp modelId="{8942F9D8-7793-4977-BC9F-8ECD97934EF5}">
      <dsp:nvSpPr>
        <dsp:cNvPr id="0" name=""/>
        <dsp:cNvSpPr/>
      </dsp:nvSpPr>
      <dsp:spPr>
        <a:xfrm>
          <a:off x="1732888" y="2673320"/>
          <a:ext cx="765703" cy="7657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A2962A0-6F4A-4B8A-A737-5962F32EE54C}">
      <dsp:nvSpPr>
        <dsp:cNvPr id="0" name=""/>
        <dsp:cNvSpPr/>
      </dsp:nvSpPr>
      <dsp:spPr>
        <a:xfrm>
          <a:off x="1264959" y="3758231"/>
          <a:ext cx="1701562" cy="10422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Lecturers expect you to submit work that is original to the current module you are enrolled in and that reflects the current material you are learning. However, in some programs, student work builds on previous work (not this programme).</a:t>
          </a:r>
          <a:endParaRPr lang="en-US" sz="1100" kern="1200"/>
        </a:p>
      </dsp:txBody>
      <dsp:txXfrm>
        <a:off x="1264959" y="3758231"/>
        <a:ext cx="1701562" cy="104220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1491AC-1F14-4ACE-8E4B-B2CF94515E6A}">
      <dsp:nvSpPr>
        <dsp:cNvPr id="0" name=""/>
        <dsp:cNvSpPr/>
      </dsp:nvSpPr>
      <dsp:spPr>
        <a:xfrm>
          <a:off x="1070281" y="177809"/>
          <a:ext cx="579023" cy="57902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43C71DF-D375-4F3B-9296-B5AD61D7EBEC}">
      <dsp:nvSpPr>
        <dsp:cNvPr id="0" name=""/>
        <dsp:cNvSpPr/>
      </dsp:nvSpPr>
      <dsp:spPr>
        <a:xfrm>
          <a:off x="716433" y="970545"/>
          <a:ext cx="1286718" cy="51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t>Increased confidence</a:t>
          </a:r>
          <a:endParaRPr lang="en-US" sz="1300" kern="1200"/>
        </a:p>
      </dsp:txBody>
      <dsp:txXfrm>
        <a:off x="716433" y="970545"/>
        <a:ext cx="1286718" cy="514687"/>
      </dsp:txXfrm>
    </dsp:sp>
    <dsp:sp modelId="{69CD1B6E-4CB6-46B8-A0DF-8031BA68C3D9}">
      <dsp:nvSpPr>
        <dsp:cNvPr id="0" name=""/>
        <dsp:cNvSpPr/>
      </dsp:nvSpPr>
      <dsp:spPr>
        <a:xfrm>
          <a:off x="2582176" y="177809"/>
          <a:ext cx="579023" cy="57902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BA1C16F-B585-4504-9CC0-EB508ADD1E2A}">
      <dsp:nvSpPr>
        <dsp:cNvPr id="0" name=""/>
        <dsp:cNvSpPr/>
      </dsp:nvSpPr>
      <dsp:spPr>
        <a:xfrm>
          <a:off x="2228328" y="970545"/>
          <a:ext cx="1286718" cy="51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t>Increased self-awareness</a:t>
          </a:r>
          <a:endParaRPr lang="en-US" sz="1300" kern="1200"/>
        </a:p>
      </dsp:txBody>
      <dsp:txXfrm>
        <a:off x="2228328" y="970545"/>
        <a:ext cx="1286718" cy="514687"/>
      </dsp:txXfrm>
    </dsp:sp>
    <dsp:sp modelId="{66FA099F-F16A-4531-84E0-6487E1FE00BE}">
      <dsp:nvSpPr>
        <dsp:cNvPr id="0" name=""/>
        <dsp:cNvSpPr/>
      </dsp:nvSpPr>
      <dsp:spPr>
        <a:xfrm>
          <a:off x="1070281" y="1806913"/>
          <a:ext cx="579023" cy="57902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4684212-FC27-4927-A001-1BD063EE302C}">
      <dsp:nvSpPr>
        <dsp:cNvPr id="0" name=""/>
        <dsp:cNvSpPr/>
      </dsp:nvSpPr>
      <dsp:spPr>
        <a:xfrm>
          <a:off x="716433" y="2599649"/>
          <a:ext cx="1286718" cy="51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t>Increased strategic awareness</a:t>
          </a:r>
          <a:endParaRPr lang="en-US" sz="1300" kern="1200"/>
        </a:p>
      </dsp:txBody>
      <dsp:txXfrm>
        <a:off x="716433" y="2599649"/>
        <a:ext cx="1286718" cy="514687"/>
      </dsp:txXfrm>
    </dsp:sp>
    <dsp:sp modelId="{874413DB-4E2B-4EF3-B1FD-4BD86D85718B}">
      <dsp:nvSpPr>
        <dsp:cNvPr id="0" name=""/>
        <dsp:cNvSpPr/>
      </dsp:nvSpPr>
      <dsp:spPr>
        <a:xfrm>
          <a:off x="2582176" y="1806913"/>
          <a:ext cx="579023" cy="57902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DF01290-6E95-40FF-B87E-2A4DEB060CA1}">
      <dsp:nvSpPr>
        <dsp:cNvPr id="0" name=""/>
        <dsp:cNvSpPr/>
      </dsp:nvSpPr>
      <dsp:spPr>
        <a:xfrm>
          <a:off x="2228328" y="2599649"/>
          <a:ext cx="1286718" cy="51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t>Enhanced people management skills</a:t>
          </a:r>
          <a:endParaRPr lang="en-US" sz="1300" kern="1200"/>
        </a:p>
      </dsp:txBody>
      <dsp:txXfrm>
        <a:off x="2228328" y="2599649"/>
        <a:ext cx="1286718" cy="514687"/>
      </dsp:txXfrm>
    </dsp:sp>
    <dsp:sp modelId="{5B5B0C61-2185-4EFD-9572-234EF6317AD2}">
      <dsp:nvSpPr>
        <dsp:cNvPr id="0" name=""/>
        <dsp:cNvSpPr/>
      </dsp:nvSpPr>
      <dsp:spPr>
        <a:xfrm>
          <a:off x="1070281" y="3436016"/>
          <a:ext cx="579023" cy="57902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6E03C2B-0BBD-4FD2-88DD-E2D5560064AE}">
      <dsp:nvSpPr>
        <dsp:cNvPr id="0" name=""/>
        <dsp:cNvSpPr/>
      </dsp:nvSpPr>
      <dsp:spPr>
        <a:xfrm>
          <a:off x="716433" y="4228753"/>
          <a:ext cx="1286718" cy="51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t>Managing change more effectively</a:t>
          </a:r>
          <a:endParaRPr lang="en-US" sz="1300" kern="1200"/>
        </a:p>
      </dsp:txBody>
      <dsp:txXfrm>
        <a:off x="716433" y="4228753"/>
        <a:ext cx="1286718" cy="514687"/>
      </dsp:txXfrm>
    </dsp:sp>
    <dsp:sp modelId="{EC4948FE-24D8-4F57-82DB-B0FF4A48F395}">
      <dsp:nvSpPr>
        <dsp:cNvPr id="0" name=""/>
        <dsp:cNvSpPr/>
      </dsp:nvSpPr>
      <dsp:spPr>
        <a:xfrm>
          <a:off x="2582176" y="3436016"/>
          <a:ext cx="579023" cy="57902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6D05541-9539-4217-8837-754E899B5E1C}">
      <dsp:nvSpPr>
        <dsp:cNvPr id="0" name=""/>
        <dsp:cNvSpPr/>
      </dsp:nvSpPr>
      <dsp:spPr>
        <a:xfrm>
          <a:off x="2228328" y="4228753"/>
          <a:ext cx="1286718" cy="514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t>Improved networks</a:t>
          </a:r>
          <a:endParaRPr lang="en-US" sz="1300" kern="1200"/>
        </a:p>
      </dsp:txBody>
      <dsp:txXfrm>
        <a:off x="2228328" y="4228753"/>
        <a:ext cx="1286718" cy="514687"/>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smtClean="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72AB1D35-83F9-47A4-89F8-B940080D27BB}" type="datetimeFigureOut">
              <a:rPr lang="en-GB"/>
              <a:pPr>
                <a:defRPr/>
              </a:pPr>
              <a:t>07/10/2020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smtClean="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DE9871A0-518B-41B6-911E-6E36390881AF}" type="slidenum">
              <a:rPr lang="en-GB"/>
              <a:pPr>
                <a:defRPr/>
              </a:pPr>
              <a:t>‹#›</a:t>
            </a:fld>
            <a:endParaRPr lang="en-GB"/>
          </a:p>
        </p:txBody>
      </p:sp>
    </p:spTree>
    <p:extLst>
      <p:ext uri="{BB962C8B-B14F-4D97-AF65-F5344CB8AC3E}">
        <p14:creationId xmlns:p14="http://schemas.microsoft.com/office/powerpoint/2010/main" val="1503807688"/>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8">
            <a:extLst>
              <a:ext uri="{FF2B5EF4-FFF2-40B4-BE49-F238E27FC236}">
                <a16:creationId xmlns:a16="http://schemas.microsoft.com/office/drawing/2014/main" id="{97A571D7-A9BD-5E4D-B141-3750C67426C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3CE59FFA-4ED5-8943-ADE5-06450CACB10A}" type="slidenum">
              <a:rPr lang="en-GB" altLang="en-US" smtClean="0"/>
              <a:pPr fontAlgn="base">
                <a:spcBef>
                  <a:spcPct val="0"/>
                </a:spcBef>
                <a:spcAft>
                  <a:spcPct val="0"/>
                </a:spcAft>
              </a:pPr>
              <a:t>4</a:t>
            </a:fld>
            <a:endParaRPr lang="en-GB" altLang="en-US"/>
          </a:p>
        </p:txBody>
      </p:sp>
      <p:sp>
        <p:nvSpPr>
          <p:cNvPr id="19459" name="Rectangle 2">
            <a:extLst>
              <a:ext uri="{FF2B5EF4-FFF2-40B4-BE49-F238E27FC236}">
                <a16:creationId xmlns:a16="http://schemas.microsoft.com/office/drawing/2014/main" id="{66CB96A2-1661-8E4A-AB34-5F40C901B9B8}"/>
              </a:ext>
            </a:extLst>
          </p:cNvPr>
          <p:cNvSpPr>
            <a:spLocks noGrp="1" noRot="1" noChangeAspect="1" noChangeArrowheads="1" noTextEdit="1"/>
          </p:cNvSpPr>
          <p:nvPr>
            <p:ph type="sldImg"/>
          </p:nvPr>
        </p:nvSpPr>
        <p:spPr bwMode="auto">
          <a:xfrm>
            <a:off x="1144588" y="685800"/>
            <a:ext cx="4567237" cy="3425825"/>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60" name="Rectangle 3">
            <a:extLst>
              <a:ext uri="{FF2B5EF4-FFF2-40B4-BE49-F238E27FC236}">
                <a16:creationId xmlns:a16="http://schemas.microsoft.com/office/drawing/2014/main" id="{E59126C2-EFCA-984F-BED6-B7236B62221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extLst>
      <p:ext uri="{BB962C8B-B14F-4D97-AF65-F5344CB8AC3E}">
        <p14:creationId xmlns:p14="http://schemas.microsoft.com/office/powerpoint/2010/main" val="33645841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8">
            <a:extLst>
              <a:ext uri="{FF2B5EF4-FFF2-40B4-BE49-F238E27FC236}">
                <a16:creationId xmlns:a16="http://schemas.microsoft.com/office/drawing/2014/main" id="{D623A770-0213-2D4D-BD94-F81DA7A6ACE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70B55E0A-D6C6-7C4A-A89B-5572C1735FC2}" type="slidenum">
              <a:rPr lang="en-GB" altLang="en-US" smtClean="0"/>
              <a:pPr fontAlgn="base">
                <a:spcBef>
                  <a:spcPct val="0"/>
                </a:spcBef>
                <a:spcAft>
                  <a:spcPct val="0"/>
                </a:spcAft>
              </a:pPr>
              <a:t>23</a:t>
            </a:fld>
            <a:endParaRPr lang="en-GB" altLang="en-US"/>
          </a:p>
        </p:txBody>
      </p:sp>
      <p:sp>
        <p:nvSpPr>
          <p:cNvPr id="13315" name="Rectangle 2">
            <a:extLst>
              <a:ext uri="{FF2B5EF4-FFF2-40B4-BE49-F238E27FC236}">
                <a16:creationId xmlns:a16="http://schemas.microsoft.com/office/drawing/2014/main" id="{34F6F769-4B46-F149-AF0B-334A6482B51D}"/>
              </a:ext>
            </a:extLst>
          </p:cNvPr>
          <p:cNvSpPr>
            <a:spLocks noGrp="1" noRot="1" noChangeAspect="1" noChangeArrowheads="1" noTextEdit="1"/>
          </p:cNvSpPr>
          <p:nvPr>
            <p:ph type="sldImg"/>
          </p:nvPr>
        </p:nvSpPr>
        <p:spPr bwMode="auto">
          <a:xfrm>
            <a:off x="1144588" y="685800"/>
            <a:ext cx="4567237" cy="3425825"/>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6" name="Rectangle 3">
            <a:extLst>
              <a:ext uri="{FF2B5EF4-FFF2-40B4-BE49-F238E27FC236}">
                <a16:creationId xmlns:a16="http://schemas.microsoft.com/office/drawing/2014/main" id="{CA5A3F9E-42E5-5344-A7A9-A30D72BE93B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extLst>
      <p:ext uri="{BB962C8B-B14F-4D97-AF65-F5344CB8AC3E}">
        <p14:creationId xmlns:p14="http://schemas.microsoft.com/office/powerpoint/2010/main" val="24428854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sz="900" dirty="0"/>
              <a:t>Source: Bradley, Woodman and Hutchings (2012), </a:t>
            </a:r>
            <a:r>
              <a:rPr lang="en-GB" sz="900" dirty="0"/>
              <a:t>The Value of </a:t>
            </a:r>
            <a:br>
              <a:rPr lang="en-GB" sz="900" dirty="0"/>
            </a:br>
            <a:r>
              <a:rPr lang="en-GB" sz="900" dirty="0"/>
              <a:t>Management and Leadership </a:t>
            </a:r>
            <a:br>
              <a:rPr lang="en-GB" sz="900" dirty="0"/>
            </a:br>
            <a:r>
              <a:rPr lang="en-GB" sz="900" dirty="0"/>
              <a:t>Qualifications</a:t>
            </a:r>
            <a:endParaRPr lang="en-GB" altLang="en-US" sz="900" dirty="0"/>
          </a:p>
        </p:txBody>
      </p:sp>
      <p:sp>
        <p:nvSpPr>
          <p:cNvPr id="174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itchFamily="34" charset="0"/>
              </a:defRPr>
            </a:lvl1pPr>
            <a:lvl2pPr marL="742950" indent="-285750">
              <a:defRPr>
                <a:solidFill>
                  <a:schemeClr val="tx1"/>
                </a:solidFill>
                <a:latin typeface="Corbel" pitchFamily="34" charset="0"/>
              </a:defRPr>
            </a:lvl2pPr>
            <a:lvl3pPr marL="1143000" indent="-228600">
              <a:defRPr>
                <a:solidFill>
                  <a:schemeClr val="tx1"/>
                </a:solidFill>
                <a:latin typeface="Corbel" pitchFamily="34" charset="0"/>
              </a:defRPr>
            </a:lvl3pPr>
            <a:lvl4pPr marL="1600200" indent="-228600">
              <a:defRPr>
                <a:solidFill>
                  <a:schemeClr val="tx1"/>
                </a:solidFill>
                <a:latin typeface="Corbel" pitchFamily="34" charset="0"/>
              </a:defRPr>
            </a:lvl4pPr>
            <a:lvl5pPr marL="2057400" indent="-228600">
              <a:defRPr>
                <a:solidFill>
                  <a:schemeClr val="tx1"/>
                </a:solidFill>
                <a:latin typeface="Corbel" pitchFamily="34" charset="0"/>
              </a:defRPr>
            </a:lvl5pPr>
            <a:lvl6pPr marL="2514600" indent="-228600" fontAlgn="base">
              <a:spcBef>
                <a:spcPct val="0"/>
              </a:spcBef>
              <a:spcAft>
                <a:spcPct val="0"/>
              </a:spcAft>
              <a:defRPr>
                <a:solidFill>
                  <a:schemeClr val="tx1"/>
                </a:solidFill>
                <a:latin typeface="Corbel" pitchFamily="34" charset="0"/>
              </a:defRPr>
            </a:lvl6pPr>
            <a:lvl7pPr marL="2971800" indent="-228600" fontAlgn="base">
              <a:spcBef>
                <a:spcPct val="0"/>
              </a:spcBef>
              <a:spcAft>
                <a:spcPct val="0"/>
              </a:spcAft>
              <a:defRPr>
                <a:solidFill>
                  <a:schemeClr val="tx1"/>
                </a:solidFill>
                <a:latin typeface="Corbel" pitchFamily="34" charset="0"/>
              </a:defRPr>
            </a:lvl7pPr>
            <a:lvl8pPr marL="3429000" indent="-228600" fontAlgn="base">
              <a:spcBef>
                <a:spcPct val="0"/>
              </a:spcBef>
              <a:spcAft>
                <a:spcPct val="0"/>
              </a:spcAft>
              <a:defRPr>
                <a:solidFill>
                  <a:schemeClr val="tx1"/>
                </a:solidFill>
                <a:latin typeface="Corbel" pitchFamily="34" charset="0"/>
              </a:defRPr>
            </a:lvl8pPr>
            <a:lvl9pPr marL="3886200" indent="-228600" fontAlgn="base">
              <a:spcBef>
                <a:spcPct val="0"/>
              </a:spcBef>
              <a:spcAft>
                <a:spcPct val="0"/>
              </a:spcAft>
              <a:defRPr>
                <a:solidFill>
                  <a:schemeClr val="tx1"/>
                </a:solidFill>
                <a:latin typeface="Corbel" pitchFamily="34" charset="0"/>
              </a:defRPr>
            </a:lvl9pPr>
          </a:lstStyle>
          <a:p>
            <a:pPr fontAlgn="base">
              <a:spcBef>
                <a:spcPct val="0"/>
              </a:spcBef>
              <a:spcAft>
                <a:spcPct val="0"/>
              </a:spcAft>
            </a:pPr>
            <a:fld id="{5DBF061A-78F3-4E9B-9CC8-61AC3EC6FD1B}" type="slidenum">
              <a:rPr lang="en-GB" altLang="en-US">
                <a:latin typeface="Calibri" pitchFamily="34" charset="0"/>
              </a:rPr>
              <a:pPr fontAlgn="base">
                <a:spcBef>
                  <a:spcPct val="0"/>
                </a:spcBef>
                <a:spcAft>
                  <a:spcPct val="0"/>
                </a:spcAft>
              </a:pPr>
              <a:t>25</a:t>
            </a:fld>
            <a:endParaRPr lang="en-GB" altLang="en-US">
              <a:latin typeface="Calibri" pitchFamily="34" charset="0"/>
            </a:endParaRPr>
          </a:p>
        </p:txBody>
      </p:sp>
    </p:spTree>
    <p:extLst>
      <p:ext uri="{BB962C8B-B14F-4D97-AF65-F5344CB8AC3E}">
        <p14:creationId xmlns:p14="http://schemas.microsoft.com/office/powerpoint/2010/main" val="5057999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a:t>Increasing confidence - </a:t>
            </a:r>
            <a:r>
              <a:rPr lang="en-GB" altLang="en-US"/>
              <a:t>is a very important concept in organisational psychology as it is closely linked to “self-efficacy” ,a person’s belief in their ability to succeed in specific situations. </a:t>
            </a:r>
            <a:r>
              <a:rPr lang="en-GB" altLang="en-US" dirty="0"/>
              <a:t>People with a high level of self-efficacy will readily undertake challenging activities and will be more motivated to</a:t>
            </a:r>
          </a:p>
          <a:p>
            <a:pPr>
              <a:spcBef>
                <a:spcPct val="0"/>
              </a:spcBef>
            </a:pPr>
            <a:r>
              <a:rPr lang="en-GB" altLang="en-US" dirty="0"/>
              <a:t>persist in these activities (Wood and Bandura 1989).</a:t>
            </a:r>
          </a:p>
          <a:p>
            <a:pPr>
              <a:spcBef>
                <a:spcPct val="0"/>
              </a:spcBef>
            </a:pPr>
            <a:r>
              <a:rPr lang="en-GB" altLang="en-US" b="1" dirty="0"/>
              <a:t>Increased </a:t>
            </a:r>
            <a:r>
              <a:rPr lang="en-GB" altLang="en-US" b="1" dirty="0" err="1"/>
              <a:t>self awareness</a:t>
            </a:r>
            <a:r>
              <a:rPr lang="en-GB" altLang="en-US" b="1" dirty="0"/>
              <a:t>  -</a:t>
            </a:r>
            <a:r>
              <a:rPr lang="en-GB" altLang="en-US" dirty="0"/>
              <a:t>MLQs had provided the opportunity to reflect on their behaviour in relation to theory and best practice, and how they may be perceived by others. This was especially pertinent in relation to people management</a:t>
            </a:r>
          </a:p>
          <a:p>
            <a:pPr>
              <a:spcBef>
                <a:spcPct val="0"/>
              </a:spcBef>
            </a:pPr>
            <a:r>
              <a:rPr lang="en-GB" altLang="en-US" b="1" dirty="0"/>
              <a:t>Increased strategic awareness </a:t>
            </a:r>
            <a:r>
              <a:rPr lang="en-GB" altLang="en-US" dirty="0"/>
              <a:t>- Numerous participants described how their qualification had helped them to develop a broader outlook on their business, beyond the immediate concerns of their department. This helped them understand their role in the wider organisational context and gave them strategic awareness of the organisation’s aims, hence enhancing their effectiveness.</a:t>
            </a:r>
          </a:p>
          <a:p>
            <a:pPr>
              <a:spcBef>
                <a:spcPct val="0"/>
              </a:spcBef>
            </a:pPr>
            <a:r>
              <a:rPr lang="en-GB" altLang="en-US" b="1" dirty="0"/>
              <a:t>Enhanced people management skills </a:t>
            </a:r>
            <a:r>
              <a:rPr lang="en-GB" altLang="en-US" dirty="0"/>
              <a:t>- These enhanced people management skills are evidence of an engaging transformational style of leadership, which is known to not only increase employee engagement and motivation, but has also been shown to enhance team performance (</a:t>
            </a:r>
            <a:r>
              <a:rPr lang="en-GB" altLang="en-US" dirty="0" err="1"/>
              <a:t>Alimo</a:t>
            </a:r>
            <a:r>
              <a:rPr lang="en-GB" altLang="en-US" dirty="0"/>
              <a:t>-Metcalfe at al.</a:t>
            </a:r>
          </a:p>
          <a:p>
            <a:pPr>
              <a:spcBef>
                <a:spcPct val="0"/>
              </a:spcBef>
            </a:pPr>
            <a:r>
              <a:rPr lang="en-GB" altLang="en-US" dirty="0"/>
              <a:t>2008; </a:t>
            </a:r>
            <a:r>
              <a:rPr lang="en-GB" altLang="en-US" dirty="0" err="1"/>
              <a:t>Alimo</a:t>
            </a:r>
            <a:r>
              <a:rPr lang="en-GB" altLang="en-US" dirty="0"/>
              <a:t>-Metcalfe and Alban-Metcalfe 2011).</a:t>
            </a:r>
          </a:p>
          <a:p>
            <a:pPr>
              <a:spcBef>
                <a:spcPct val="0"/>
              </a:spcBef>
            </a:pPr>
            <a:r>
              <a:rPr lang="en-GB" altLang="en-US" b="1" dirty="0"/>
              <a:t>Managing change more effectively </a:t>
            </a:r>
            <a:r>
              <a:rPr lang="en-GB" altLang="en-US" dirty="0"/>
              <a:t>- MLQ had equipped them to manage change better, a particularly relevant benefit given the prevailing economic conditions. This increased effectiveness was largely attributed to enhanced people management skills, which enabled them to communicate change more positively and in a way that engaged staff rather than de-motivated them </a:t>
            </a:r>
          </a:p>
          <a:p>
            <a:pPr>
              <a:spcBef>
                <a:spcPct val="0"/>
              </a:spcBef>
            </a:pPr>
            <a:r>
              <a:rPr lang="en-GB" altLang="en-US" b="1" dirty="0"/>
              <a:t>Improved networks </a:t>
            </a:r>
            <a:r>
              <a:rPr lang="en-GB" altLang="en-US" dirty="0"/>
              <a:t>- Undertaking courses gave participants the opportunity to meet people within the organisation that they would otherwise not have met; they valued the opportunity to build relationships with their colleagues and have a wider network of “friends” internally to call on when needed.</a:t>
            </a:r>
          </a:p>
          <a:p>
            <a:pPr>
              <a:spcBef>
                <a:spcPct val="0"/>
              </a:spcBef>
            </a:pPr>
            <a:endParaRPr lang="en-GB" altLang="en-US" dirty="0"/>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itchFamily="34" charset="0"/>
              </a:defRPr>
            </a:lvl1pPr>
            <a:lvl2pPr marL="742950" indent="-285750">
              <a:defRPr>
                <a:solidFill>
                  <a:schemeClr val="tx1"/>
                </a:solidFill>
                <a:latin typeface="Corbel" pitchFamily="34" charset="0"/>
              </a:defRPr>
            </a:lvl2pPr>
            <a:lvl3pPr marL="1143000" indent="-228600">
              <a:defRPr>
                <a:solidFill>
                  <a:schemeClr val="tx1"/>
                </a:solidFill>
                <a:latin typeface="Corbel" pitchFamily="34" charset="0"/>
              </a:defRPr>
            </a:lvl3pPr>
            <a:lvl4pPr marL="1600200" indent="-228600">
              <a:defRPr>
                <a:solidFill>
                  <a:schemeClr val="tx1"/>
                </a:solidFill>
                <a:latin typeface="Corbel" pitchFamily="34" charset="0"/>
              </a:defRPr>
            </a:lvl4pPr>
            <a:lvl5pPr marL="2057400" indent="-228600">
              <a:defRPr>
                <a:solidFill>
                  <a:schemeClr val="tx1"/>
                </a:solidFill>
                <a:latin typeface="Corbel" pitchFamily="34" charset="0"/>
              </a:defRPr>
            </a:lvl5pPr>
            <a:lvl6pPr marL="2514600" indent="-228600" fontAlgn="base">
              <a:spcBef>
                <a:spcPct val="0"/>
              </a:spcBef>
              <a:spcAft>
                <a:spcPct val="0"/>
              </a:spcAft>
              <a:defRPr>
                <a:solidFill>
                  <a:schemeClr val="tx1"/>
                </a:solidFill>
                <a:latin typeface="Corbel" pitchFamily="34" charset="0"/>
              </a:defRPr>
            </a:lvl6pPr>
            <a:lvl7pPr marL="2971800" indent="-228600" fontAlgn="base">
              <a:spcBef>
                <a:spcPct val="0"/>
              </a:spcBef>
              <a:spcAft>
                <a:spcPct val="0"/>
              </a:spcAft>
              <a:defRPr>
                <a:solidFill>
                  <a:schemeClr val="tx1"/>
                </a:solidFill>
                <a:latin typeface="Corbel" pitchFamily="34" charset="0"/>
              </a:defRPr>
            </a:lvl7pPr>
            <a:lvl8pPr marL="3429000" indent="-228600" fontAlgn="base">
              <a:spcBef>
                <a:spcPct val="0"/>
              </a:spcBef>
              <a:spcAft>
                <a:spcPct val="0"/>
              </a:spcAft>
              <a:defRPr>
                <a:solidFill>
                  <a:schemeClr val="tx1"/>
                </a:solidFill>
                <a:latin typeface="Corbel" pitchFamily="34" charset="0"/>
              </a:defRPr>
            </a:lvl8pPr>
            <a:lvl9pPr marL="3886200" indent="-228600" fontAlgn="base">
              <a:spcBef>
                <a:spcPct val="0"/>
              </a:spcBef>
              <a:spcAft>
                <a:spcPct val="0"/>
              </a:spcAft>
              <a:defRPr>
                <a:solidFill>
                  <a:schemeClr val="tx1"/>
                </a:solidFill>
                <a:latin typeface="Corbel" pitchFamily="34" charset="0"/>
              </a:defRPr>
            </a:lvl9pPr>
          </a:lstStyle>
          <a:p>
            <a:pPr fontAlgn="base">
              <a:spcBef>
                <a:spcPct val="0"/>
              </a:spcBef>
              <a:spcAft>
                <a:spcPct val="0"/>
              </a:spcAft>
            </a:pPr>
            <a:fld id="{94E931E9-F55E-4B23-82DE-5C36C1047B2B}" type="slidenum">
              <a:rPr lang="en-GB" altLang="en-US">
                <a:latin typeface="Calibri" pitchFamily="34" charset="0"/>
              </a:rPr>
              <a:pPr fontAlgn="base">
                <a:spcBef>
                  <a:spcPct val="0"/>
                </a:spcBef>
                <a:spcAft>
                  <a:spcPct val="0"/>
                </a:spcAft>
              </a:pPr>
              <a:t>28</a:t>
            </a:fld>
            <a:endParaRPr lang="en-GB" altLang="en-US">
              <a:latin typeface="Calibri" pitchFamily="34" charset="0"/>
            </a:endParaRPr>
          </a:p>
        </p:txBody>
      </p:sp>
    </p:spTree>
    <p:extLst>
      <p:ext uri="{BB962C8B-B14F-4D97-AF65-F5344CB8AC3E}">
        <p14:creationId xmlns:p14="http://schemas.microsoft.com/office/powerpoint/2010/main" val="4579121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1"/>
            <a:ext cx="9144000" cy="4572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0000"/>
                    <a:lumOff val="10000"/>
                  </a:schemeClr>
                </a:solidFill>
              </a:defRPr>
            </a:lvl1pPr>
            <a:lvl2pPr marL="457189" indent="0" algn="ctr">
              <a:buNone/>
              <a:defRPr sz="1600"/>
            </a:lvl2pPr>
            <a:lvl3pPr marL="914377" indent="0" algn="ctr">
              <a:buNone/>
              <a:defRPr sz="16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pPr>
              <a:defRPr/>
            </a:pPr>
            <a:fld id="{4908F19B-3057-4558-A76C-5E092891AD71}" type="datetimeFigureOut">
              <a:rPr lang="en-GB" smtClean="0"/>
              <a:pPr>
                <a:defRPr/>
              </a:pPr>
              <a:t>07/10/2020</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CBE2BC3E-5565-4413-B352-D2D12C8853C2}" type="slidenum">
              <a:rPr lang="en-GB" smtClean="0"/>
              <a:pPr>
                <a:defRPr/>
              </a:pPr>
              <a:t>‹#›</a:t>
            </a:fld>
            <a:endParaRPr lang="en-GB"/>
          </a:p>
        </p:txBody>
      </p:sp>
      <p:cxnSp>
        <p:nvCxnSpPr>
          <p:cNvPr id="8" name="Straight Connector 7"/>
          <p:cNvCxnSpPr/>
          <p:nvPr/>
        </p:nvCxnSpPr>
        <p:spPr>
          <a:xfrm flipV="1">
            <a:off x="629013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665837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C2D68B7E-024B-4F75-ACB5-27525B99FA66}" type="datetimeFigureOut">
              <a:rPr lang="en-GB" smtClean="0"/>
              <a:pPr>
                <a:defRPr/>
              </a:pPr>
              <a:t>07/10/2020</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0C79AA6D-10F2-4C30-849F-BCCCB9BA83A6}" type="slidenum">
              <a:rPr lang="en-GB" smtClean="0"/>
              <a:pPr>
                <a:defRPr/>
              </a:pPr>
              <a:t>‹#›</a:t>
            </a:fld>
            <a:endParaRPr lang="en-GB"/>
          </a:p>
        </p:txBody>
      </p:sp>
    </p:spTree>
    <p:extLst>
      <p:ext uri="{BB962C8B-B14F-4D97-AF65-F5344CB8AC3E}">
        <p14:creationId xmlns:p14="http://schemas.microsoft.com/office/powerpoint/2010/main" val="37644051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1"/>
            <a:ext cx="9144000" cy="4572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0000"/>
                    <a:lumOff val="10000"/>
                  </a:schemeClr>
                </a:solidFill>
              </a:defRPr>
            </a:lvl1pPr>
            <a:lvl2pPr marL="457189" indent="0">
              <a:buNone/>
              <a:defRPr sz="1600">
                <a:solidFill>
                  <a:schemeClr val="tx1">
                    <a:tint val="75000"/>
                  </a:schemeClr>
                </a:solidFill>
              </a:defRPr>
            </a:lvl2pPr>
            <a:lvl3pPr marL="914377" indent="0">
              <a:buNone/>
              <a:defRPr sz="1600">
                <a:solidFill>
                  <a:schemeClr val="tx1">
                    <a:tint val="75000"/>
                  </a:schemeClr>
                </a:solidFill>
              </a:defRPr>
            </a:lvl3pPr>
            <a:lvl4pPr marL="1371566" indent="0">
              <a:buNone/>
              <a:defRPr sz="1400">
                <a:solidFill>
                  <a:schemeClr val="tx1">
                    <a:tint val="75000"/>
                  </a:schemeClr>
                </a:solidFill>
              </a:defRPr>
            </a:lvl4pPr>
            <a:lvl5pPr marL="1828754" indent="0">
              <a:buNone/>
              <a:defRPr sz="1400">
                <a:solidFill>
                  <a:schemeClr val="tx1">
                    <a:tint val="75000"/>
                  </a:schemeClr>
                </a:solidFill>
              </a:defRPr>
            </a:lvl5pPr>
            <a:lvl6pPr marL="2285943" indent="0">
              <a:buNone/>
              <a:defRPr sz="1400">
                <a:solidFill>
                  <a:schemeClr val="tx1">
                    <a:tint val="75000"/>
                  </a:schemeClr>
                </a:solidFill>
              </a:defRPr>
            </a:lvl6pPr>
            <a:lvl7pPr marL="2743131" indent="0">
              <a:buNone/>
              <a:defRPr sz="1400">
                <a:solidFill>
                  <a:schemeClr val="tx1">
                    <a:tint val="75000"/>
                  </a:schemeClr>
                </a:solidFill>
              </a:defRPr>
            </a:lvl7pPr>
            <a:lvl8pPr marL="3200320" indent="0">
              <a:buNone/>
              <a:defRPr sz="1400">
                <a:solidFill>
                  <a:schemeClr val="tx1">
                    <a:tint val="75000"/>
                  </a:schemeClr>
                </a:solidFill>
              </a:defRPr>
            </a:lvl8pPr>
            <a:lvl9pPr marL="3657509"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1D0F14D8-47EA-4D4F-A9A2-AD80C0250A83}" type="datetimeFigureOut">
              <a:rPr lang="en-GB" smtClean="0"/>
              <a:pPr>
                <a:defRPr/>
              </a:pPr>
              <a:t>07/10/2020</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B8AE2928-7436-4DE7-9B7C-C940EF7842F8}" type="slidenum">
              <a:rPr lang="en-GB" smtClean="0"/>
              <a:pPr>
                <a:defRPr/>
              </a:pPr>
              <a:t>‹#›</a:t>
            </a:fld>
            <a:endParaRPr lang="en-GB"/>
          </a:p>
        </p:txBody>
      </p:sp>
      <p:cxnSp>
        <p:nvCxnSpPr>
          <p:cNvPr id="8" name="Straight Connector 7"/>
          <p:cNvCxnSpPr/>
          <p:nvPr/>
        </p:nvCxnSpPr>
        <p:spPr>
          <a:xfrm flipV="1">
            <a:off x="629013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84537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AE47057F-DC6D-4814-8E2A-AE2C9024A933}" type="datetimeFigureOut">
              <a:rPr lang="en-GB" smtClean="0"/>
              <a:pPr>
                <a:defRPr/>
              </a:pPr>
              <a:t>07/10/2020</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EB321168-5FDE-4571-8779-84AEBAC86911}" type="slidenum">
              <a:rPr lang="en-GB" smtClean="0"/>
              <a:pPr>
                <a:defRPr/>
              </a:pPr>
              <a:t>‹#›</a:t>
            </a:fld>
            <a:endParaRPr lang="en-GB"/>
          </a:p>
        </p:txBody>
      </p:sp>
    </p:spTree>
    <p:extLst>
      <p:ext uri="{BB962C8B-B14F-4D97-AF65-F5344CB8AC3E}">
        <p14:creationId xmlns:p14="http://schemas.microsoft.com/office/powerpoint/2010/main" val="14489913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2">
                    <a:lumMod val="75000"/>
                  </a:schemeClr>
                </a:solidFill>
                <a:latin typeface="+mn-lt"/>
              </a:defRPr>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2">
                    <a:lumMod val="75000"/>
                  </a:schemeClr>
                </a:solidFill>
                <a:latin typeface="+mn-lt"/>
                <a:ea typeface="+mn-ea"/>
                <a:cs typeface="+mn-cs"/>
              </a:defRPr>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marL="0" lvl="0" indent="0" algn="l" defTabSz="914377"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994EB3B7-11E8-4B0F-8360-0C697E1E7979}" type="datetimeFigureOut">
              <a:rPr lang="en-GB" smtClean="0"/>
              <a:pPr>
                <a:defRPr/>
              </a:pPr>
              <a:t>07/10/2020</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defRPr/>
            </a:pPr>
            <a:fld id="{B83AAC6C-F47F-4E08-883B-073273FD972E}" type="slidenum">
              <a:rPr lang="en-GB" smtClean="0"/>
              <a:pPr>
                <a:defRPr/>
              </a:pPr>
              <a:t>‹#›</a:t>
            </a:fld>
            <a:endParaRPr lang="en-GB"/>
          </a:p>
        </p:txBody>
      </p:sp>
    </p:spTree>
    <p:extLst>
      <p:ext uri="{BB962C8B-B14F-4D97-AF65-F5344CB8AC3E}">
        <p14:creationId xmlns:p14="http://schemas.microsoft.com/office/powerpoint/2010/main" val="1747774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E082E962-E3A5-4203-BA6E-664669C01FE6}" type="datetimeFigureOut">
              <a:rPr lang="en-GB" smtClean="0"/>
              <a:pPr>
                <a:defRPr/>
              </a:pPr>
              <a:t>07/10/2020</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C92F3D88-C136-4943-AB93-F9B82A4B7E8D}" type="slidenum">
              <a:rPr lang="en-GB" smtClean="0"/>
              <a:pPr>
                <a:defRPr/>
              </a:pPr>
              <a:t>‹#›</a:t>
            </a:fld>
            <a:endParaRPr lang="en-GB"/>
          </a:p>
        </p:txBody>
      </p:sp>
    </p:spTree>
    <p:extLst>
      <p:ext uri="{BB962C8B-B14F-4D97-AF65-F5344CB8AC3E}">
        <p14:creationId xmlns:p14="http://schemas.microsoft.com/office/powerpoint/2010/main" val="24499876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407D5D9C-D303-48E9-A406-AD8D549A55B0}" type="datetimeFigureOut">
              <a:rPr lang="en-GB" smtClean="0"/>
              <a:pPr>
                <a:defRPr/>
              </a:pPr>
              <a:t>07/10/2020</a:t>
            </a:fld>
            <a:endParaRPr lang="en-GB"/>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a:defRPr/>
            </a:pPr>
            <a:fld id="{4550ACF8-0D57-4422-928A-D83F0C35007D}" type="slidenum">
              <a:rPr lang="en-GB" smtClean="0"/>
              <a:pPr>
                <a:defRPr/>
              </a:pPr>
              <a:t>‹#›</a:t>
            </a:fld>
            <a:endParaRPr lang="en-GB"/>
          </a:p>
        </p:txBody>
      </p:sp>
    </p:spTree>
    <p:extLst>
      <p:ext uri="{BB962C8B-B14F-4D97-AF65-F5344CB8AC3E}">
        <p14:creationId xmlns:p14="http://schemas.microsoft.com/office/powerpoint/2010/main" val="2889930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189" indent="0">
              <a:buNone/>
              <a:defRPr sz="1200"/>
            </a:lvl2pPr>
            <a:lvl3pPr marL="914377" indent="0">
              <a:buNone/>
              <a:defRPr sz="1000"/>
            </a:lvl3pPr>
            <a:lvl4pPr marL="1371566" indent="0">
              <a:buNone/>
              <a:defRPr sz="900"/>
            </a:lvl4pPr>
            <a:lvl5pPr marL="1828754" indent="0">
              <a:buNone/>
              <a:defRPr sz="900"/>
            </a:lvl5pPr>
            <a:lvl6pPr marL="2285943" indent="0">
              <a:buNone/>
              <a:defRPr sz="900"/>
            </a:lvl6pPr>
            <a:lvl7pPr marL="2743131" indent="0">
              <a:buNone/>
              <a:defRPr sz="900"/>
            </a:lvl7pPr>
            <a:lvl8pPr marL="3200320" indent="0">
              <a:buNone/>
              <a:defRPr sz="900"/>
            </a:lvl8pPr>
            <a:lvl9pPr marL="3657509"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F492F42C-2FEE-4550-9A1E-D24F040C5199}" type="datetimeFigureOut">
              <a:rPr lang="en-GB" smtClean="0"/>
              <a:pPr>
                <a:defRPr/>
              </a:pPr>
              <a:t>07/10/2020</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560FA4FB-F0EF-4BBC-B462-550A9900853F}" type="slidenum">
              <a:rPr lang="en-GB" smtClean="0"/>
              <a:pPr>
                <a:defRPr/>
              </a:pPr>
              <a:t>‹#›</a:t>
            </a:fld>
            <a:endParaRPr lang="en-GB"/>
          </a:p>
        </p:txBody>
      </p:sp>
    </p:spTree>
    <p:extLst>
      <p:ext uri="{BB962C8B-B14F-4D97-AF65-F5344CB8AC3E}">
        <p14:creationId xmlns:p14="http://schemas.microsoft.com/office/powerpoint/2010/main" val="27702760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2">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0000"/>
                    <a:lumOff val="10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062543EF-A6BB-4D57-9863-5C178E5F39AC}" type="datetimeFigureOut">
              <a:rPr lang="en-GB" smtClean="0"/>
              <a:pPr>
                <a:defRPr/>
              </a:pPr>
              <a:t>07/10/2020</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C25DBA12-0AD4-492B-856F-731F28A52AAC}" type="slidenum">
              <a:rPr lang="en-GB" smtClean="0"/>
              <a:pPr>
                <a:defRPr/>
              </a:pPr>
              <a:t>‹#›</a:t>
            </a:fld>
            <a:endParaRPr lang="en-GB"/>
          </a:p>
        </p:txBody>
      </p:sp>
      <p:cxnSp>
        <p:nvCxnSpPr>
          <p:cNvPr id="9" name="Straight Connector 8"/>
          <p:cNvCxnSpPr/>
          <p:nvPr/>
        </p:nvCxnSpPr>
        <p:spPr>
          <a:xfrm flipV="1">
            <a:off x="629013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557754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0B6CB8B6-FC8B-44F5-B7DA-77C3EE65952D}" type="datetimeFigureOut">
              <a:rPr lang="en-GB" smtClean="0"/>
              <a:pPr>
                <a:defRPr/>
              </a:pPr>
              <a:t>07/10/2020</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30B593BF-135C-40B2-94FD-6397498AD301}" type="slidenum">
              <a:rPr lang="en-GB" smtClean="0"/>
              <a:pPr>
                <a:defRPr/>
              </a:pPr>
              <a:t>‹#›</a:t>
            </a:fld>
            <a:endParaRPr lang="en-GB"/>
          </a:p>
        </p:txBody>
      </p:sp>
    </p:spTree>
    <p:extLst>
      <p:ext uri="{BB962C8B-B14F-4D97-AF65-F5344CB8AC3E}">
        <p14:creationId xmlns:p14="http://schemas.microsoft.com/office/powerpoint/2010/main" val="25108605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B55D429C-C447-4ED0-B910-CF229D280D0B}" type="datetimeFigureOut">
              <a:rPr lang="en-GB" smtClean="0"/>
              <a:pPr>
                <a:defRPr/>
              </a:pPr>
              <a:t>07/10/2020</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559C7178-6626-4808-AC81-83ED1E5169DC}" type="slidenum">
              <a:rPr lang="en-GB" smtClean="0"/>
              <a:pPr>
                <a:defRPr/>
              </a:pPr>
              <a:t>‹#›</a:t>
            </a:fld>
            <a:endParaRPr lang="en-GB"/>
          </a:p>
        </p:txBody>
      </p:sp>
      <p:cxnSp>
        <p:nvCxnSpPr>
          <p:cNvPr id="7" name="Straight Connector 6"/>
          <p:cNvCxnSpPr/>
          <p:nvPr/>
        </p:nvCxnSpPr>
        <p:spPr>
          <a:xfrm rot="5400000" flipV="1">
            <a:off x="7543800" y="173563"/>
            <a:ext cx="0" cy="6858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858832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0000"/>
                    <a:lumOff val="10000"/>
                  </a:schemeClr>
                </a:solidFill>
                <a:latin typeface="+mj-lt"/>
              </a:defRPr>
            </a:lvl1pPr>
          </a:lstStyle>
          <a:p>
            <a:pPr>
              <a:defRPr/>
            </a:pPr>
            <a:fld id="{A3462AFA-8D6E-4A06-BE3F-4FC0C7261DC6}" type="datetimeFigureOut">
              <a:rPr lang="en-GB" smtClean="0"/>
              <a:pPr>
                <a:defRPr/>
              </a:pPr>
              <a:t>07/10/2020</a:t>
            </a:fld>
            <a:endParaRPr lang="en-GB"/>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0000"/>
                    <a:lumOff val="10000"/>
                  </a:schemeClr>
                </a:solidFill>
                <a:latin typeface="+mj-lt"/>
              </a:defRPr>
            </a:lvl1pPr>
          </a:lstStyle>
          <a:p>
            <a:endParaRPr lang="en-US" dirty="0"/>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0000"/>
                    <a:lumOff val="10000"/>
                  </a:schemeClr>
                </a:solidFill>
                <a:latin typeface="+mj-lt"/>
              </a:defRPr>
            </a:lvl1pPr>
          </a:lstStyle>
          <a:p>
            <a:pPr>
              <a:defRPr/>
            </a:pPr>
            <a:fld id="{9FAAB697-3407-4B2C-B195-CD78B8E487A8}" type="slidenum">
              <a:rPr lang="en-GB" smtClean="0"/>
              <a:pPr>
                <a:defRPr/>
              </a:pPr>
              <a:t>‹#›</a:t>
            </a:fld>
            <a:endParaRPr lang="en-GB"/>
          </a:p>
        </p:txBody>
      </p:sp>
      <p:cxnSp>
        <p:nvCxnSpPr>
          <p:cNvPr id="7" name="Straight Connector 6"/>
          <p:cNvCxnSpPr/>
          <p:nvPr/>
        </p:nvCxnSpPr>
        <p:spPr>
          <a:xfrm flipV="1">
            <a:off x="5715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6976745"/>
      </p:ext>
    </p:extLst>
  </p:cSld>
  <p:clrMap bg1="lt1" tx1="dk1" bg2="lt2" tx2="dk2" accent1="accent1" accent2="accent2" accent3="accent3" accent4="accent4" accent5="accent5" accent6="accent6" hlink="hlink" folHlink="folHlink"/>
  <p:sldLayoutIdLst>
    <p:sldLayoutId id="2147483774" r:id="rId1"/>
    <p:sldLayoutId id="2147483775" r:id="rId2"/>
    <p:sldLayoutId id="2147483776" r:id="rId3"/>
    <p:sldLayoutId id="2147483777" r:id="rId4"/>
    <p:sldLayoutId id="2147483778" r:id="rId5"/>
    <p:sldLayoutId id="2147483779" r:id="rId6"/>
    <p:sldLayoutId id="2147483780" r:id="rId7"/>
    <p:sldLayoutId id="2147483781" r:id="rId8"/>
    <p:sldLayoutId id="2147483782" r:id="rId9"/>
    <p:sldLayoutId id="2147483783" r:id="rId10"/>
    <p:sldLayoutId id="2147483784" r:id="rId11"/>
  </p:sldLayoutIdLst>
  <p:txStyles>
    <p:titleStyle>
      <a:lvl1pPr algn="l" defTabSz="914377" rtl="0" eaLnBrk="1" latinLnBrk="0" hangingPunct="1">
        <a:lnSpc>
          <a:spcPct val="80000"/>
        </a:lnSpc>
        <a:spcBef>
          <a:spcPct val="0"/>
        </a:spcBef>
        <a:buNone/>
        <a:defRPr sz="4400" kern="1200" cap="all" spc="100" baseline="0">
          <a:solidFill>
            <a:schemeClr val="tx1">
              <a:lumMod val="90000"/>
              <a:lumOff val="10000"/>
            </a:schemeClr>
          </a:solidFill>
          <a:latin typeface="+mj-lt"/>
          <a:ea typeface="+mj-ea"/>
          <a:cs typeface="+mj-cs"/>
        </a:defRPr>
      </a:lvl1pPr>
    </p:titleStyle>
    <p:bodyStyle>
      <a:lvl1pPr marL="91440" indent="-91440" algn="l" defTabSz="914377" rtl="0" eaLnBrk="1" latinLnBrk="0" hangingPunct="1">
        <a:lnSpc>
          <a:spcPct val="90000"/>
        </a:lnSpc>
        <a:spcBef>
          <a:spcPts val="1200"/>
        </a:spcBef>
        <a:spcAft>
          <a:spcPts val="200"/>
        </a:spcAft>
        <a:buClr>
          <a:schemeClr val="accent2"/>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57" algn="l" defTabSz="914377" rtl="0" eaLnBrk="1" latinLnBrk="0" hangingPunct="1">
        <a:lnSpc>
          <a:spcPct val="90000"/>
        </a:lnSpc>
        <a:spcBef>
          <a:spcPts val="200"/>
        </a:spcBef>
        <a:spcAft>
          <a:spcPts val="400"/>
        </a:spcAft>
        <a:buClr>
          <a:schemeClr val="accent2"/>
        </a:buClr>
        <a:buFont typeface="Wingdings 3" pitchFamily="18" charset="2"/>
        <a:buChar char=""/>
        <a:defRPr sz="1600" kern="1200">
          <a:solidFill>
            <a:schemeClr val="tx1"/>
          </a:solidFill>
          <a:latin typeface="+mn-lt"/>
          <a:ea typeface="+mn-ea"/>
          <a:cs typeface="+mn-cs"/>
        </a:defRPr>
      </a:lvl2pPr>
      <a:lvl3pPr marL="448056" indent="-137157" algn="l" defTabSz="914377"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3pPr>
      <a:lvl4pPr marL="594360" indent="-137157" algn="l" defTabSz="914377"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4pPr>
      <a:lvl5pPr marL="777240" indent="-137157" algn="l" defTabSz="914377"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5pPr>
      <a:lvl6pPr marL="914400" indent="-137157" algn="l" defTabSz="914377"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6pPr>
      <a:lvl7pPr marL="1060704" indent="-137157" algn="l" defTabSz="914377"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7pPr>
      <a:lvl8pPr marL="1216152" indent="-137157" algn="l" defTabSz="914377"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8pPr>
      <a:lvl9pPr marL="1362456" indent="-137157" algn="l" defTabSz="914377"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theguardian.com/politics/blog/live/2017/oct/19/uk-should-give-up-hope-of-trade-deal-with-eu-tory-grandees-tell-may-politics-live"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8.gi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2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2.png"/><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28.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6.png"/><Relationship Id="rId7" Type="http://schemas.openxmlformats.org/officeDocument/2006/relationships/diagramColors" Target="../diagrams/colors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5F40173-F096-49CC-A730-A2DF1F04E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544"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06CEF0B-5733-482C-9868-4C57AF79D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10141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5707" y="640080"/>
            <a:ext cx="3156492" cy="3034857"/>
          </a:xfrm>
        </p:spPr>
        <p:txBody>
          <a:bodyPr anchor="b">
            <a:normAutofit/>
          </a:bodyPr>
          <a:lstStyle/>
          <a:p>
            <a:r>
              <a:rPr lang="en-GB" sz="3800" dirty="0">
                <a:solidFill>
                  <a:srgbClr val="FFFFFF"/>
                </a:solidFill>
              </a:rPr>
              <a:t>BMSw5102 </a:t>
            </a:r>
            <a:br>
              <a:rPr lang="en-GB" sz="3800" dirty="0">
                <a:solidFill>
                  <a:srgbClr val="FFFFFF"/>
                </a:solidFill>
              </a:rPr>
            </a:br>
            <a:r>
              <a:rPr lang="en-GB" sz="3800" dirty="0">
                <a:solidFill>
                  <a:srgbClr val="FFFFFF"/>
                </a:solidFill>
              </a:rPr>
              <a:t>Developing relationships and workplace achievement</a:t>
            </a:r>
          </a:p>
        </p:txBody>
      </p:sp>
      <p:sp>
        <p:nvSpPr>
          <p:cNvPr id="3" name="Subtitle 2"/>
          <p:cNvSpPr>
            <a:spLocks noGrp="1"/>
          </p:cNvSpPr>
          <p:nvPr>
            <p:ph type="subTitle" idx="1"/>
          </p:nvPr>
        </p:nvSpPr>
        <p:spPr>
          <a:xfrm>
            <a:off x="479190" y="3849539"/>
            <a:ext cx="3153009" cy="2359417"/>
          </a:xfrm>
        </p:spPr>
        <p:txBody>
          <a:bodyPr anchor="t">
            <a:normAutofit/>
          </a:bodyPr>
          <a:lstStyle/>
          <a:p>
            <a:pPr algn="r"/>
            <a:r>
              <a:rPr lang="en-GB" sz="1400" dirty="0">
                <a:solidFill>
                  <a:srgbClr val="FFFFFF"/>
                </a:solidFill>
              </a:rPr>
              <a:t>Module Introduction</a:t>
            </a:r>
          </a:p>
        </p:txBody>
      </p:sp>
      <p:cxnSp>
        <p:nvCxnSpPr>
          <p:cNvPr id="14" name="Straight Connector 13">
            <a:extLst>
              <a:ext uri="{FF2B5EF4-FFF2-40B4-BE49-F238E27FC236}">
                <a16:creationId xmlns:a16="http://schemas.microsoft.com/office/drawing/2014/main" id="{FC5D3B4D-9BAC-482B-A34B-01BB35CB53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0009" y="3765314"/>
            <a:ext cx="2948940" cy="0"/>
          </a:xfrm>
          <a:prstGeom prst="line">
            <a:avLst/>
          </a:prstGeom>
          <a:ln w="19050">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pic>
        <p:nvPicPr>
          <p:cNvPr id="7" name="Graphic 6" descr="Group">
            <a:extLst>
              <a:ext uri="{FF2B5EF4-FFF2-40B4-BE49-F238E27FC236}">
                <a16:creationId xmlns:a16="http://schemas.microsoft.com/office/drawing/2014/main" id="{6232C71B-EEF2-49DE-AF56-426907F273A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572000" y="1382187"/>
            <a:ext cx="4094602" cy="4094602"/>
          </a:xfrm>
          <a:prstGeom prst="rect">
            <a:avLst/>
          </a:prstGeom>
        </p:spPr>
      </p:pic>
    </p:spTree>
    <p:extLst>
      <p:ext uri="{BB962C8B-B14F-4D97-AF65-F5344CB8AC3E}">
        <p14:creationId xmlns:p14="http://schemas.microsoft.com/office/powerpoint/2010/main" val="4023702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238970C-19DE-438D-80D2-5CF969055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4B1E3F6-167B-40F3-B303-9A931BAB97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0196" y="484632"/>
            <a:ext cx="8433027" cy="588091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274017" y="810275"/>
            <a:ext cx="5265560" cy="5229630"/>
          </a:xfrm>
        </p:spPr>
        <p:txBody>
          <a:bodyPr>
            <a:normAutofit/>
          </a:bodyPr>
          <a:lstStyle/>
          <a:p>
            <a:pPr algn="l"/>
            <a:r>
              <a:rPr lang="en-GB" sz="5700" dirty="0">
                <a:solidFill>
                  <a:srgbClr val="FFFFFF"/>
                </a:solidFill>
              </a:rPr>
              <a:t>To be successful at levels 5 and 6</a:t>
            </a:r>
          </a:p>
        </p:txBody>
      </p:sp>
      <p:cxnSp>
        <p:nvCxnSpPr>
          <p:cNvPr id="11" name="Straight Connector 10">
            <a:extLst>
              <a:ext uri="{FF2B5EF4-FFF2-40B4-BE49-F238E27FC236}">
                <a16:creationId xmlns:a16="http://schemas.microsoft.com/office/drawing/2014/main" id="{40465A9A-0B0E-4D7B-8150-D098AC71B3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044951" y="1596290"/>
            <a:ext cx="0" cy="3657600"/>
          </a:xfrm>
          <a:prstGeom prst="line">
            <a:avLst/>
          </a:prstGeom>
          <a:ln w="19050">
            <a:solidFill>
              <a:srgbClr val="FFFFFF">
                <a:alpha val="7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048561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C51136FD-BBB2-4EB4-A240-3E21EECF7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10141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0" name="Title 1">
            <a:extLst>
              <a:ext uri="{FF2B5EF4-FFF2-40B4-BE49-F238E27FC236}">
                <a16:creationId xmlns:a16="http://schemas.microsoft.com/office/drawing/2014/main" id="{817EA657-5ED2-FC4B-844F-2980394337BA}"/>
              </a:ext>
            </a:extLst>
          </p:cNvPr>
          <p:cNvSpPr>
            <a:spLocks noGrp="1" noChangeArrowheads="1"/>
          </p:cNvSpPr>
          <p:nvPr>
            <p:ph type="title"/>
          </p:nvPr>
        </p:nvSpPr>
        <p:spPr>
          <a:xfrm>
            <a:off x="768096" y="585216"/>
            <a:ext cx="2834314" cy="1499616"/>
          </a:xfrm>
        </p:spPr>
        <p:txBody>
          <a:bodyPr>
            <a:normAutofit/>
          </a:bodyPr>
          <a:lstStyle/>
          <a:p>
            <a:r>
              <a:rPr lang="en-GB" sz="3700">
                <a:solidFill>
                  <a:srgbClr val="FFFFFF"/>
                </a:solidFill>
              </a:rPr>
              <a:t>Students Should ……</a:t>
            </a:r>
            <a:br>
              <a:rPr lang="en-GB" sz="3700">
                <a:solidFill>
                  <a:srgbClr val="FFFFFF"/>
                </a:solidFill>
              </a:rPr>
            </a:br>
            <a:endParaRPr lang="en-GB" altLang="en-US" sz="3700">
              <a:solidFill>
                <a:srgbClr val="FFFFFF"/>
              </a:solidFill>
            </a:endParaRPr>
          </a:p>
        </p:txBody>
      </p:sp>
      <p:cxnSp>
        <p:nvCxnSpPr>
          <p:cNvPr id="73" name="Straight Connector 72">
            <a:extLst>
              <a:ext uri="{FF2B5EF4-FFF2-40B4-BE49-F238E27FC236}">
                <a16:creationId xmlns:a16="http://schemas.microsoft.com/office/drawing/2014/main" id="{C6826B28-36B0-4CC1-8EC8-EF9B88B356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7E1C05F-9A96-4DA4-BD27-6A15ED6E3AFE}"/>
              </a:ext>
            </a:extLst>
          </p:cNvPr>
          <p:cNvSpPr>
            <a:spLocks noGrp="1"/>
          </p:cNvSpPr>
          <p:nvPr>
            <p:ph idx="1"/>
          </p:nvPr>
        </p:nvSpPr>
        <p:spPr>
          <a:xfrm>
            <a:off x="768096" y="2286000"/>
            <a:ext cx="2843784" cy="3931920"/>
          </a:xfrm>
        </p:spPr>
        <p:txBody>
          <a:bodyPr rtlCol="0">
            <a:normAutofit/>
          </a:bodyPr>
          <a:lstStyle/>
          <a:p>
            <a:pPr eaLnBrk="1" fontAlgn="auto" hangingPunct="1">
              <a:spcAft>
                <a:spcPts val="0"/>
              </a:spcAft>
              <a:defRPr/>
            </a:pPr>
            <a:r>
              <a:rPr lang="en-GB" altLang="en-US">
                <a:solidFill>
                  <a:srgbClr val="FFFFFF"/>
                </a:solidFill>
              </a:rPr>
              <a:t>Evidence in depth </a:t>
            </a:r>
          </a:p>
          <a:p>
            <a:pPr eaLnBrk="1" fontAlgn="auto" hangingPunct="1">
              <a:spcAft>
                <a:spcPts val="0"/>
              </a:spcAft>
              <a:defRPr/>
            </a:pPr>
            <a:r>
              <a:rPr lang="en-GB" altLang="en-US">
                <a:solidFill>
                  <a:srgbClr val="FFFFFF"/>
                </a:solidFill>
              </a:rPr>
              <a:t>High quality research has been demonstrated throughout the assignment</a:t>
            </a:r>
          </a:p>
          <a:p>
            <a:pPr eaLnBrk="1" fontAlgn="auto" hangingPunct="1">
              <a:spcAft>
                <a:spcPts val="0"/>
              </a:spcAft>
              <a:defRPr/>
            </a:pPr>
            <a:r>
              <a:rPr lang="en-GB" altLang="en-US">
                <a:solidFill>
                  <a:srgbClr val="FFFFFF"/>
                </a:solidFill>
              </a:rPr>
              <a:t>Using relevant theorists</a:t>
            </a:r>
          </a:p>
          <a:p>
            <a:pPr eaLnBrk="1" fontAlgn="auto" hangingPunct="1">
              <a:spcAft>
                <a:spcPts val="0"/>
              </a:spcAft>
              <a:defRPr/>
            </a:pPr>
            <a:r>
              <a:rPr lang="en-GB" altLang="en-US">
                <a:solidFill>
                  <a:srgbClr val="FFFFFF"/>
                </a:solidFill>
              </a:rPr>
              <a:t>Using a variety of quality resources (web, book, article, newspaper, TV, etc)</a:t>
            </a:r>
          </a:p>
          <a:p>
            <a:pPr eaLnBrk="1" fontAlgn="auto" hangingPunct="1">
              <a:spcAft>
                <a:spcPts val="0"/>
              </a:spcAft>
              <a:defRPr/>
            </a:pPr>
            <a:endParaRPr lang="en-GB">
              <a:solidFill>
                <a:srgbClr val="FFFFFF"/>
              </a:solidFill>
            </a:endParaRPr>
          </a:p>
        </p:txBody>
      </p:sp>
      <p:pic>
        <p:nvPicPr>
          <p:cNvPr id="6" name="Picture 5" descr="A person sitting in front of a book shelf&#10;&#10;Description generated with high confidence">
            <a:extLst>
              <a:ext uri="{FF2B5EF4-FFF2-40B4-BE49-F238E27FC236}">
                <a16:creationId xmlns:a16="http://schemas.microsoft.com/office/drawing/2014/main" id="{71616FB4-8A94-6E47-B3D4-4D1F5C174AE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3797" r="27601" b="-2"/>
          <a:stretch/>
        </p:blipFill>
        <p:spPr bwMode="auto">
          <a:xfrm>
            <a:off x="4572000" y="640080"/>
            <a:ext cx="4091940" cy="557784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Slide Number Placeholder 3">
            <a:extLst>
              <a:ext uri="{FF2B5EF4-FFF2-40B4-BE49-F238E27FC236}">
                <a16:creationId xmlns:a16="http://schemas.microsoft.com/office/drawing/2014/main" id="{60586869-D50F-4D32-B959-BA12F3AB4FC6}"/>
              </a:ext>
            </a:extLst>
          </p:cNvPr>
          <p:cNvSpPr>
            <a:spLocks noGrp="1"/>
          </p:cNvSpPr>
          <p:nvPr>
            <p:ph type="sldNum" sz="quarter" idx="12"/>
          </p:nvPr>
        </p:nvSpPr>
        <p:spPr>
          <a:xfrm>
            <a:off x="8128000" y="6470704"/>
            <a:ext cx="730250" cy="274320"/>
          </a:xfrm>
        </p:spPr>
        <p:txBody>
          <a:bodyPr>
            <a:normAutofit/>
          </a:bodyPr>
          <a:lstStyle/>
          <a:p>
            <a:pPr>
              <a:spcAft>
                <a:spcPts val="600"/>
              </a:spcAft>
              <a:defRPr/>
            </a:pPr>
            <a:fld id="{C20681A5-6046-D44F-9EEA-BD93FC175993}" type="slidenum">
              <a:rPr lang="en-GB" altLang="en-US"/>
              <a:pPr>
                <a:spcAft>
                  <a:spcPts val="600"/>
                </a:spcAft>
                <a:defRPr/>
              </a:pPr>
              <a:t>3</a:t>
            </a:fld>
            <a:endParaRPr lang="en-GB" altLang="en-US"/>
          </a:p>
        </p:txBody>
      </p:sp>
    </p:spTree>
    <p:extLst>
      <p:ext uri="{BB962C8B-B14F-4D97-AF65-F5344CB8AC3E}">
        <p14:creationId xmlns:p14="http://schemas.microsoft.com/office/powerpoint/2010/main" val="107938122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5" name="Rectangle 74">
            <a:extLst>
              <a:ext uri="{FF2B5EF4-FFF2-40B4-BE49-F238E27FC236}">
                <a16:creationId xmlns:a16="http://schemas.microsoft.com/office/drawing/2014/main" id="{B5068B1C-1A28-475A-A0E0-4C23200D8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34" name="Rectangle 2">
            <a:extLst>
              <a:ext uri="{FF2B5EF4-FFF2-40B4-BE49-F238E27FC236}">
                <a16:creationId xmlns:a16="http://schemas.microsoft.com/office/drawing/2014/main" id="{C363C838-17A4-974D-B8E9-14E4BD0A1906}"/>
              </a:ext>
            </a:extLst>
          </p:cNvPr>
          <p:cNvSpPr>
            <a:spLocks noGrp="1" noChangeArrowheads="1"/>
          </p:cNvSpPr>
          <p:nvPr>
            <p:ph type="title"/>
          </p:nvPr>
        </p:nvSpPr>
        <p:spPr>
          <a:xfrm>
            <a:off x="482600" y="804333"/>
            <a:ext cx="3718717" cy="5249334"/>
          </a:xfrm>
        </p:spPr>
        <p:txBody>
          <a:bodyPr>
            <a:normAutofit/>
          </a:bodyPr>
          <a:lstStyle/>
          <a:p>
            <a:pPr algn="r" eaLnBrk="1" hangingPunct="1"/>
            <a:r>
              <a:rPr lang="en-GB" altLang="en-US" dirty="0">
                <a:solidFill>
                  <a:srgbClr val="404040"/>
                </a:solidFill>
              </a:rPr>
              <a:t>Academic validity</a:t>
            </a:r>
          </a:p>
        </p:txBody>
      </p:sp>
      <p:sp>
        <p:nvSpPr>
          <p:cNvPr id="77" name="Rectangle 76">
            <a:extLst>
              <a:ext uri="{FF2B5EF4-FFF2-40B4-BE49-F238E27FC236}">
                <a16:creationId xmlns:a16="http://schemas.microsoft.com/office/drawing/2014/main" id="{6D428773-F789-43B7-B5FD-AE49E5BD2E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0" y="0"/>
            <a:ext cx="4572000" cy="6858000"/>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19" name="Rectangle 3">
            <a:extLst>
              <a:ext uri="{FF2B5EF4-FFF2-40B4-BE49-F238E27FC236}">
                <a16:creationId xmlns:a16="http://schemas.microsoft.com/office/drawing/2014/main" id="{CA5744AF-BDEB-E24D-BC2E-E064E17B8863}"/>
              </a:ext>
            </a:extLst>
          </p:cNvPr>
          <p:cNvSpPr>
            <a:spLocks noGrp="1" noChangeArrowheads="1"/>
          </p:cNvSpPr>
          <p:nvPr>
            <p:ph idx="1"/>
          </p:nvPr>
        </p:nvSpPr>
        <p:spPr>
          <a:xfrm>
            <a:off x="4933950" y="804333"/>
            <a:ext cx="3848100" cy="5249334"/>
          </a:xfrm>
        </p:spPr>
        <p:txBody>
          <a:bodyPr anchor="ctr">
            <a:normAutofit/>
          </a:bodyPr>
          <a:lstStyle/>
          <a:p>
            <a:pPr marL="0" indent="0" eaLnBrk="1" hangingPunct="1">
              <a:buFont typeface="Arial" panose="020B0604020202020204" pitchFamily="34" charset="0"/>
              <a:buNone/>
            </a:pPr>
            <a:r>
              <a:rPr lang="en-GB" altLang="en-US" dirty="0">
                <a:solidFill>
                  <a:srgbClr val="FFFFFF"/>
                </a:solidFill>
              </a:rPr>
              <a:t>Citation/ referencing, report structure, syntax, grammar and punctuation.</a:t>
            </a:r>
            <a:endParaRPr lang="en-GB" altLang="en-US" dirty="0">
              <a:solidFill>
                <a:srgbClr val="FFFFFF"/>
              </a:solidFill>
              <a:latin typeface="Tahoma" panose="020B0604030504040204" pitchFamily="34" charset="0"/>
              <a:cs typeface="Times New Roman" panose="02020603050405020304" pitchFamily="18" charset="0"/>
            </a:endParaRPr>
          </a:p>
        </p:txBody>
      </p:sp>
      <p:sp>
        <p:nvSpPr>
          <p:cNvPr id="18436" name="Slide Number Placeholder 4">
            <a:extLst>
              <a:ext uri="{FF2B5EF4-FFF2-40B4-BE49-F238E27FC236}">
                <a16:creationId xmlns:a16="http://schemas.microsoft.com/office/drawing/2014/main" id="{1AA5C2BC-CFC2-AF47-89D4-4A4A79B52EDF}"/>
              </a:ext>
            </a:extLst>
          </p:cNvPr>
          <p:cNvSpPr>
            <a:spLocks noGrp="1"/>
          </p:cNvSpPr>
          <p:nvPr>
            <p:ph type="sldNum" sz="quarter" idx="12"/>
          </p:nvPr>
        </p:nvSpPr>
        <p:spPr bwMode="auto">
          <a:xfrm>
            <a:off x="8128000" y="6470704"/>
            <a:ext cx="730250" cy="27432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nchorCtr="0" compatLnSpc="1">
            <a:prstTxWarp prst="textNoShape">
              <a:avLst/>
            </a:prstTxWarp>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lnSpc>
                <a:spcPct val="90000"/>
              </a:lnSpc>
              <a:spcBef>
                <a:spcPct val="0"/>
              </a:spcBef>
              <a:spcAft>
                <a:spcPts val="600"/>
              </a:spcAft>
              <a:buFontTx/>
              <a:buNone/>
            </a:pPr>
            <a:fld id="{FB5E6416-8E1D-5742-8C04-69A40E20AE31}" type="slidenum">
              <a:rPr lang="en-GB" altLang="en-US" sz="1300">
                <a:solidFill>
                  <a:srgbClr val="FFFFFF"/>
                </a:solidFill>
                <a:latin typeface="Arial" panose="020B0604020202020204" pitchFamily="34" charset="0"/>
              </a:rPr>
              <a:pPr fontAlgn="base">
                <a:lnSpc>
                  <a:spcPct val="90000"/>
                </a:lnSpc>
                <a:spcBef>
                  <a:spcPct val="0"/>
                </a:spcBef>
                <a:spcAft>
                  <a:spcPts val="600"/>
                </a:spcAft>
                <a:buFontTx/>
                <a:buNone/>
              </a:pPr>
              <a:t>4</a:t>
            </a:fld>
            <a:endParaRPr lang="en-GB" altLang="en-US" sz="1300">
              <a:solidFill>
                <a:srgbClr val="FFFFFF"/>
              </a:solidFill>
              <a:latin typeface="Arial" panose="020B0604020202020204" pitchFamily="34" charset="0"/>
            </a:endParaRPr>
          </a:p>
        </p:txBody>
      </p:sp>
      <p:pic>
        <p:nvPicPr>
          <p:cNvPr id="18437" name="Picture 3">
            <a:extLst>
              <a:ext uri="{FF2B5EF4-FFF2-40B4-BE49-F238E27FC236}">
                <a16:creationId xmlns:a16="http://schemas.microsoft.com/office/drawing/2014/main" id="{6D55C20C-5070-5F4C-8A06-3381B2DD8A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7988" y="106363"/>
            <a:ext cx="1030287"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6584338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fade">
                                      <p:cBhvr>
                                        <p:cTn id="7" dur="500"/>
                                        <p:tgtEl>
                                          <p:spTgt spid="921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5967D-3A8D-4EDD-9319-05B4FD3A9675}"/>
              </a:ext>
            </a:extLst>
          </p:cNvPr>
          <p:cNvSpPr>
            <a:spLocks noGrp="1"/>
          </p:cNvSpPr>
          <p:nvPr>
            <p:ph type="title"/>
          </p:nvPr>
        </p:nvSpPr>
        <p:spPr/>
        <p:txBody>
          <a:bodyPr/>
          <a:lstStyle/>
          <a:p>
            <a:r>
              <a:rPr lang="en-GB" dirty="0"/>
              <a:t>Which of the following are NOT CONSIDERED VALID ACADEMIC SOURCES?</a:t>
            </a:r>
          </a:p>
        </p:txBody>
      </p:sp>
      <p:sp>
        <p:nvSpPr>
          <p:cNvPr id="3" name="Content Placeholder 2">
            <a:extLst>
              <a:ext uri="{FF2B5EF4-FFF2-40B4-BE49-F238E27FC236}">
                <a16:creationId xmlns:a16="http://schemas.microsoft.com/office/drawing/2014/main" id="{C45C10E7-E5DE-4F09-926E-AAF27F19B386}"/>
              </a:ext>
            </a:extLst>
          </p:cNvPr>
          <p:cNvSpPr>
            <a:spLocks noGrp="1"/>
          </p:cNvSpPr>
          <p:nvPr>
            <p:ph sz="half" idx="1"/>
          </p:nvPr>
        </p:nvSpPr>
        <p:spPr/>
        <p:txBody>
          <a:bodyPr/>
          <a:lstStyle/>
          <a:p>
            <a:r>
              <a:rPr lang="en-GB" dirty="0"/>
              <a:t>WIKAEPEDIA</a:t>
            </a:r>
          </a:p>
          <a:p>
            <a:r>
              <a:rPr lang="en-GB" dirty="0"/>
              <a:t>THE SUN</a:t>
            </a:r>
          </a:p>
          <a:p>
            <a:r>
              <a:rPr lang="en-GB" dirty="0"/>
              <a:t>THE MIRROR</a:t>
            </a:r>
          </a:p>
          <a:p>
            <a:r>
              <a:rPr lang="en-GB" dirty="0"/>
              <a:t>THE TELEGRAPH</a:t>
            </a:r>
          </a:p>
          <a:p>
            <a:r>
              <a:rPr lang="en-GB" dirty="0"/>
              <a:t>THE MAIL</a:t>
            </a:r>
          </a:p>
          <a:p>
            <a:r>
              <a:rPr lang="en-GB" dirty="0"/>
              <a:t>THE OBSERVER</a:t>
            </a:r>
          </a:p>
          <a:p>
            <a:r>
              <a:rPr lang="en-GB" dirty="0"/>
              <a:t>JOURNAL OF MANAGEMENT EDUCATION</a:t>
            </a:r>
          </a:p>
        </p:txBody>
      </p:sp>
      <p:sp>
        <p:nvSpPr>
          <p:cNvPr id="4" name="Content Placeholder 3">
            <a:extLst>
              <a:ext uri="{FF2B5EF4-FFF2-40B4-BE49-F238E27FC236}">
                <a16:creationId xmlns:a16="http://schemas.microsoft.com/office/drawing/2014/main" id="{008B6159-3DDD-4254-A71D-8717EA880DE0}"/>
              </a:ext>
            </a:extLst>
          </p:cNvPr>
          <p:cNvSpPr>
            <a:spLocks noGrp="1"/>
          </p:cNvSpPr>
          <p:nvPr>
            <p:ph sz="half" idx="2"/>
          </p:nvPr>
        </p:nvSpPr>
        <p:spPr/>
        <p:txBody>
          <a:bodyPr/>
          <a:lstStyle/>
          <a:p>
            <a:r>
              <a:rPr lang="en-GB" dirty="0"/>
              <a:t>THE GUARDIAN</a:t>
            </a:r>
          </a:p>
          <a:p>
            <a:r>
              <a:rPr lang="en-GB" dirty="0"/>
              <a:t>THE BBC</a:t>
            </a:r>
          </a:p>
          <a:p>
            <a:r>
              <a:rPr lang="en-GB" dirty="0"/>
              <a:t>SKY NEWS</a:t>
            </a:r>
          </a:p>
          <a:p>
            <a:r>
              <a:rPr lang="en-GB" dirty="0"/>
              <a:t>WALES ONLINE</a:t>
            </a:r>
          </a:p>
          <a:p>
            <a:r>
              <a:rPr lang="en-GB" dirty="0"/>
              <a:t>JOURNAL OF MANAGEMENT</a:t>
            </a:r>
          </a:p>
          <a:p>
            <a:r>
              <a:rPr lang="en-GB" dirty="0"/>
              <a:t>ORGANISATIONAL RESEARCH METHODS</a:t>
            </a:r>
          </a:p>
          <a:p>
            <a:r>
              <a:rPr lang="en-GB" dirty="0"/>
              <a:t>THE EXPRESS</a:t>
            </a:r>
          </a:p>
        </p:txBody>
      </p:sp>
    </p:spTree>
    <p:extLst>
      <p:ext uri="{BB962C8B-B14F-4D97-AF65-F5344CB8AC3E}">
        <p14:creationId xmlns:p14="http://schemas.microsoft.com/office/powerpoint/2010/main" val="5763875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072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A75BE3-E66A-456B-9035-DCF1A3E520A6}"/>
              </a:ext>
            </a:extLst>
          </p:cNvPr>
          <p:cNvSpPr>
            <a:spLocks noGrp="1"/>
          </p:cNvSpPr>
          <p:nvPr>
            <p:ph type="title"/>
          </p:nvPr>
        </p:nvSpPr>
        <p:spPr>
          <a:xfrm>
            <a:off x="723591" y="804333"/>
            <a:ext cx="2476809" cy="5249334"/>
          </a:xfrm>
        </p:spPr>
        <p:txBody>
          <a:bodyPr>
            <a:normAutofit/>
          </a:bodyPr>
          <a:lstStyle/>
          <a:p>
            <a:pPr algn="r"/>
            <a:r>
              <a:rPr lang="en-GB">
                <a:solidFill>
                  <a:srgbClr val="FFFFFF"/>
                </a:solidFill>
              </a:rPr>
              <a:t> Q. Why should I care about academic integrity?</a:t>
            </a:r>
            <a:r>
              <a:rPr lang="en-GB" b="1">
                <a:solidFill>
                  <a:srgbClr val="FFFFFF"/>
                </a:solidFill>
              </a:rPr>
              <a:t> </a:t>
            </a:r>
            <a:br>
              <a:rPr lang="en-GB">
                <a:solidFill>
                  <a:srgbClr val="FFFFFF"/>
                </a:solidFill>
              </a:rPr>
            </a:br>
            <a:endParaRPr lang="en-GB">
              <a:solidFill>
                <a:srgbClr val="FFFFFF"/>
              </a:solidFill>
            </a:endParaRPr>
          </a:p>
        </p:txBody>
      </p:sp>
      <p:sp>
        <p:nvSpPr>
          <p:cNvPr id="3" name="Content Placeholder 2">
            <a:extLst>
              <a:ext uri="{FF2B5EF4-FFF2-40B4-BE49-F238E27FC236}">
                <a16:creationId xmlns:a16="http://schemas.microsoft.com/office/drawing/2014/main" id="{144FE8DE-60BE-4496-93C2-2D91BAA480CC}"/>
              </a:ext>
            </a:extLst>
          </p:cNvPr>
          <p:cNvSpPr>
            <a:spLocks noGrp="1"/>
          </p:cNvSpPr>
          <p:nvPr>
            <p:ph idx="1"/>
          </p:nvPr>
        </p:nvSpPr>
        <p:spPr>
          <a:xfrm>
            <a:off x="3832411" y="804333"/>
            <a:ext cx="4610377" cy="5249334"/>
          </a:xfrm>
        </p:spPr>
        <p:txBody>
          <a:bodyPr anchor="ctr">
            <a:normAutofit/>
          </a:bodyPr>
          <a:lstStyle/>
          <a:p>
            <a:pPr fontAlgn="base"/>
            <a:r>
              <a:rPr lang="en-GB" sz="1400" dirty="0"/>
              <a:t>University of Wales Trinity Saint David (UWTSD) ensures high quality learning experiences for all students.  In order to achieve this, UWTSD prides itself on promoting academic integrity for all students.  </a:t>
            </a:r>
          </a:p>
          <a:p>
            <a:pPr fontAlgn="base"/>
            <a:r>
              <a:rPr lang="en-GB" sz="1400" dirty="0"/>
              <a:t>The concept of Academic integrity encompasses five characteristics: </a:t>
            </a:r>
          </a:p>
          <a:p>
            <a:pPr fontAlgn="base"/>
            <a:r>
              <a:rPr lang="en-GB" sz="1400" dirty="0"/>
              <a:t>- honesty</a:t>
            </a:r>
          </a:p>
          <a:p>
            <a:pPr fontAlgn="base"/>
            <a:r>
              <a:rPr lang="en-GB" sz="1400" dirty="0"/>
              <a:t>- trust</a:t>
            </a:r>
          </a:p>
          <a:p>
            <a:pPr fontAlgn="base"/>
            <a:r>
              <a:rPr lang="en-GB" sz="1400" dirty="0"/>
              <a:t>- fairness</a:t>
            </a:r>
          </a:p>
          <a:p>
            <a:pPr fontAlgn="base"/>
            <a:r>
              <a:rPr lang="en-GB" sz="1400" dirty="0"/>
              <a:t>- respect</a:t>
            </a:r>
          </a:p>
          <a:p>
            <a:pPr fontAlgn="base"/>
            <a:r>
              <a:rPr lang="en-GB" sz="1400" dirty="0"/>
              <a:t>- responsibility</a:t>
            </a:r>
          </a:p>
          <a:p>
            <a:pPr fontAlgn="base"/>
            <a:r>
              <a:rPr lang="en-GB" sz="1400" dirty="0"/>
              <a:t>Maintaining these values means that students are committed to completing and representing their own work with integrity.  This same integrity will help student develop and build life skills that will serve them in their Academic and Professional career.</a:t>
            </a:r>
          </a:p>
          <a:p>
            <a:pPr fontAlgn="base"/>
            <a:r>
              <a:rPr lang="en-GB" sz="1400" dirty="0"/>
              <a:t> </a:t>
            </a:r>
          </a:p>
          <a:p>
            <a:endParaRPr lang="en-GB" sz="1400" dirty="0"/>
          </a:p>
        </p:txBody>
      </p:sp>
    </p:spTree>
    <p:extLst>
      <p:ext uri="{BB962C8B-B14F-4D97-AF65-F5344CB8AC3E}">
        <p14:creationId xmlns:p14="http://schemas.microsoft.com/office/powerpoint/2010/main" val="17001701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314A70A-2974-46E2-BF4B-2C6335A630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12BAEE-C293-4F83-A646-356AC59B9E29}"/>
              </a:ext>
            </a:extLst>
          </p:cNvPr>
          <p:cNvSpPr>
            <a:spLocks noGrp="1"/>
          </p:cNvSpPr>
          <p:nvPr>
            <p:ph type="title"/>
          </p:nvPr>
        </p:nvSpPr>
        <p:spPr>
          <a:xfrm>
            <a:off x="768096" y="4952954"/>
            <a:ext cx="7290054" cy="1499616"/>
          </a:xfrm>
        </p:spPr>
        <p:txBody>
          <a:bodyPr>
            <a:normAutofit/>
          </a:bodyPr>
          <a:lstStyle/>
          <a:p>
            <a:r>
              <a:rPr lang="en-GB" sz="3700"/>
              <a:t>Q. How can I avoid academic dishonesty? </a:t>
            </a:r>
            <a:br>
              <a:rPr lang="en-GB" sz="3700"/>
            </a:br>
            <a:endParaRPr lang="en-GB" sz="3700"/>
          </a:p>
        </p:txBody>
      </p:sp>
      <p:cxnSp>
        <p:nvCxnSpPr>
          <p:cNvPr id="11" name="Straight Connector 10">
            <a:extLst>
              <a:ext uri="{FF2B5EF4-FFF2-40B4-BE49-F238E27FC236}">
                <a16:creationId xmlns:a16="http://schemas.microsoft.com/office/drawing/2014/main" id="{8E5681ED-8D38-489E-BF75-8BFBC350AF4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5262137"/>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FE7DC52-9671-429A-8542-2D40BE8DCE90}"/>
              </a:ext>
            </a:extLst>
          </p:cNvPr>
          <p:cNvGraphicFramePr>
            <a:graphicFrameLocks noGrp="1"/>
          </p:cNvGraphicFramePr>
          <p:nvPr>
            <p:ph idx="1"/>
            <p:extLst>
              <p:ext uri="{D42A27DB-BD31-4B8C-83A1-F6EECF244321}">
                <p14:modId xmlns:p14="http://schemas.microsoft.com/office/powerpoint/2010/main" val="369437296"/>
              </p:ext>
            </p:extLst>
          </p:nvPr>
        </p:nvGraphicFramePr>
        <p:xfrm>
          <a:off x="767953" y="992221"/>
          <a:ext cx="7290197" cy="36162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926514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C82E0D7-37D0-4C31-B2DA-233C8F10C9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321732"/>
            <a:ext cx="6823143" cy="6148972"/>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598EB0-A6C7-4F29-8AF6-A37B25C86F71}"/>
              </a:ext>
            </a:extLst>
          </p:cNvPr>
          <p:cNvSpPr>
            <a:spLocks noGrp="1"/>
          </p:cNvSpPr>
          <p:nvPr>
            <p:ph type="title"/>
          </p:nvPr>
        </p:nvSpPr>
        <p:spPr>
          <a:xfrm>
            <a:off x="768096" y="585216"/>
            <a:ext cx="6051821" cy="1499616"/>
          </a:xfrm>
        </p:spPr>
        <p:txBody>
          <a:bodyPr>
            <a:normAutofit/>
          </a:bodyPr>
          <a:lstStyle/>
          <a:p>
            <a:r>
              <a:rPr lang="en-GB" sz="2800" dirty="0">
                <a:solidFill>
                  <a:srgbClr val="FFFFFF"/>
                </a:solidFill>
              </a:rPr>
              <a:t>Q. Does paraphrasing or copying words or ideas from the Internet count as cheating?</a:t>
            </a:r>
            <a:br>
              <a:rPr lang="en-GB" sz="2800" dirty="0">
                <a:solidFill>
                  <a:srgbClr val="FFFFFF"/>
                </a:solidFill>
              </a:rPr>
            </a:br>
            <a:endParaRPr lang="en-GB" sz="2800" dirty="0">
              <a:solidFill>
                <a:srgbClr val="FFFFFF"/>
              </a:solidFill>
            </a:endParaRPr>
          </a:p>
        </p:txBody>
      </p:sp>
      <p:cxnSp>
        <p:nvCxnSpPr>
          <p:cNvPr id="10" name="Straight Connector 9">
            <a:extLst>
              <a:ext uri="{FF2B5EF4-FFF2-40B4-BE49-F238E27FC236}">
                <a16:creationId xmlns:a16="http://schemas.microsoft.com/office/drawing/2014/main" id="{1AD3A364-FD48-4C42-B623-DAD0C3ED6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C300576-861B-4128-BB50-0A80C72AD3E6}"/>
              </a:ext>
            </a:extLst>
          </p:cNvPr>
          <p:cNvSpPr>
            <a:spLocks noGrp="1"/>
          </p:cNvSpPr>
          <p:nvPr>
            <p:ph idx="1"/>
          </p:nvPr>
        </p:nvSpPr>
        <p:spPr>
          <a:xfrm>
            <a:off x="768096" y="2286000"/>
            <a:ext cx="6055614" cy="3862971"/>
          </a:xfrm>
        </p:spPr>
        <p:txBody>
          <a:bodyPr>
            <a:normAutofit/>
          </a:bodyPr>
          <a:lstStyle/>
          <a:p>
            <a:pPr fontAlgn="base"/>
            <a:r>
              <a:rPr lang="en-GB" sz="1700" dirty="0">
                <a:solidFill>
                  <a:srgbClr val="FFFFFF"/>
                </a:solidFill>
              </a:rPr>
              <a:t>Copying or using someone else's ideas or words without attributing the original source is always considered plagiarism, even if you’ve attempted to paraphrase.   </a:t>
            </a:r>
          </a:p>
          <a:p>
            <a:pPr fontAlgn="base"/>
            <a:r>
              <a:rPr lang="en-GB" sz="1700" dirty="0">
                <a:solidFill>
                  <a:srgbClr val="FFFFFF"/>
                </a:solidFill>
              </a:rPr>
              <a:t>Any time you use a book, journal article, television programme, podcast or the internet for any assignment you must cite that source both within the text and at the end of your document.  </a:t>
            </a:r>
          </a:p>
          <a:p>
            <a:pPr fontAlgn="base"/>
            <a:r>
              <a:rPr lang="en-GB" sz="1700" dirty="0">
                <a:solidFill>
                  <a:srgbClr val="FFFFFF"/>
                </a:solidFill>
              </a:rPr>
              <a:t>Many students lose marks because they either do not cite sources or do so incorrectly.</a:t>
            </a:r>
          </a:p>
          <a:p>
            <a:pPr fontAlgn="base"/>
            <a:r>
              <a:rPr lang="en-GB" sz="1700" dirty="0">
                <a:solidFill>
                  <a:srgbClr val="FFFFFF"/>
                </a:solidFill>
              </a:rPr>
              <a:t>EVERY PARAGRAPH SHOULD BE SUPPORTED BY A MINIMUM OF ONE SOURCE.  AT LEVELS 5 AND 6 WE EXPECT EXTENSIVE READING TO BE UNDERTAKEN AND EVIDENCED.</a:t>
            </a:r>
          </a:p>
          <a:p>
            <a:pPr fontAlgn="base"/>
            <a:r>
              <a:rPr lang="en-GB" sz="1700" dirty="0">
                <a:solidFill>
                  <a:srgbClr val="FFFFFF"/>
                </a:solidFill>
              </a:rPr>
              <a:t> </a:t>
            </a:r>
          </a:p>
          <a:p>
            <a:endParaRPr lang="en-GB" sz="1700" dirty="0">
              <a:solidFill>
                <a:srgbClr val="FFFFFF"/>
              </a:solidFill>
            </a:endParaRPr>
          </a:p>
        </p:txBody>
      </p:sp>
      <p:sp>
        <p:nvSpPr>
          <p:cNvPr id="12" name="Rectangle 11">
            <a:extLst>
              <a:ext uri="{FF2B5EF4-FFF2-40B4-BE49-F238E27FC236}">
                <a16:creationId xmlns:a16="http://schemas.microsoft.com/office/drawing/2014/main" id="{F9F40211-4307-4706-AE59-83AC153FBF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325601"/>
            <a:ext cx="1715190" cy="6145103"/>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0732444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A7C513-277B-4325-9779-116946C0D3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474" y="484632"/>
            <a:ext cx="8405876" cy="35119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20F6923-DC2F-4143-ACA0-519D0FE6C7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474" y="4150596"/>
            <a:ext cx="2436391" cy="2219668"/>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319B32C-704E-4A0B-BD7B-186B70511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3308" y="4150596"/>
            <a:ext cx="5846042" cy="221966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18064C-F3FA-4AED-94BC-287910A5B731}"/>
              </a:ext>
            </a:extLst>
          </p:cNvPr>
          <p:cNvSpPr>
            <a:spLocks noGrp="1"/>
          </p:cNvSpPr>
          <p:nvPr>
            <p:ph type="title"/>
          </p:nvPr>
        </p:nvSpPr>
        <p:spPr>
          <a:xfrm>
            <a:off x="3133725" y="4391025"/>
            <a:ext cx="5394083" cy="1738808"/>
          </a:xfrm>
        </p:spPr>
        <p:txBody>
          <a:bodyPr>
            <a:normAutofit/>
          </a:bodyPr>
          <a:lstStyle/>
          <a:p>
            <a:r>
              <a:rPr lang="en-GB" sz="3700">
                <a:solidFill>
                  <a:srgbClr val="FFFFFF"/>
                </a:solidFill>
              </a:rPr>
              <a:t>Q. Does copying a sentence or two count as plagiarism?</a:t>
            </a:r>
            <a:br>
              <a:rPr lang="en-GB" sz="3700">
                <a:solidFill>
                  <a:srgbClr val="FFFFFF"/>
                </a:solidFill>
              </a:rPr>
            </a:br>
            <a:endParaRPr lang="en-GB" sz="3700">
              <a:solidFill>
                <a:srgbClr val="FFFFFF"/>
              </a:solidFill>
            </a:endParaRPr>
          </a:p>
        </p:txBody>
      </p:sp>
      <p:sp>
        <p:nvSpPr>
          <p:cNvPr id="3" name="Content Placeholder 2">
            <a:extLst>
              <a:ext uri="{FF2B5EF4-FFF2-40B4-BE49-F238E27FC236}">
                <a16:creationId xmlns:a16="http://schemas.microsoft.com/office/drawing/2014/main" id="{1AF42231-D6BC-42BE-8A2A-B97C9B7D5381}"/>
              </a:ext>
            </a:extLst>
          </p:cNvPr>
          <p:cNvSpPr>
            <a:spLocks noGrp="1"/>
          </p:cNvSpPr>
          <p:nvPr>
            <p:ph idx="1"/>
          </p:nvPr>
        </p:nvSpPr>
        <p:spPr>
          <a:xfrm>
            <a:off x="861948" y="966217"/>
            <a:ext cx="7440676" cy="2545732"/>
          </a:xfrm>
        </p:spPr>
        <p:txBody>
          <a:bodyPr anchor="ctr">
            <a:normAutofit/>
          </a:bodyPr>
          <a:lstStyle/>
          <a:p>
            <a:pPr fontAlgn="base"/>
            <a:r>
              <a:rPr lang="en-GB" dirty="0"/>
              <a:t>Yes.  You must cite any words or ideas that are not your own.  Even copying a few sentences is considered engaging in the act of plagiarism.</a:t>
            </a:r>
          </a:p>
          <a:p>
            <a:pPr fontAlgn="base"/>
            <a:r>
              <a:rPr lang="en-GB" dirty="0"/>
              <a:t> </a:t>
            </a:r>
          </a:p>
          <a:p>
            <a:endParaRPr lang="en-GB" dirty="0"/>
          </a:p>
        </p:txBody>
      </p:sp>
    </p:spTree>
    <p:extLst>
      <p:ext uri="{BB962C8B-B14F-4D97-AF65-F5344CB8AC3E}">
        <p14:creationId xmlns:p14="http://schemas.microsoft.com/office/powerpoint/2010/main" val="27296428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C695245-44E3-4A14-900A-D06036644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8614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668513-F330-4A96-A526-80592E55CBA7}"/>
              </a:ext>
            </a:extLst>
          </p:cNvPr>
          <p:cNvSpPr>
            <a:spLocks noGrp="1"/>
          </p:cNvSpPr>
          <p:nvPr>
            <p:ph type="title"/>
          </p:nvPr>
        </p:nvSpPr>
        <p:spPr>
          <a:xfrm>
            <a:off x="482601" y="643467"/>
            <a:ext cx="2561709" cy="5571066"/>
          </a:xfrm>
        </p:spPr>
        <p:txBody>
          <a:bodyPr>
            <a:normAutofit/>
          </a:bodyPr>
          <a:lstStyle/>
          <a:p>
            <a:r>
              <a:rPr lang="en-GB" sz="4100">
                <a:solidFill>
                  <a:srgbClr val="FFFFFF"/>
                </a:solidFill>
              </a:rPr>
              <a:t>Q. Do I have to cite sources even when I am submitting a rough draft (or outline, PowerPoint, etc.)?</a:t>
            </a:r>
            <a:br>
              <a:rPr lang="en-GB" sz="4100">
                <a:solidFill>
                  <a:srgbClr val="FFFFFF"/>
                </a:solidFill>
              </a:rPr>
            </a:br>
            <a:endParaRPr lang="en-GB" sz="4100">
              <a:solidFill>
                <a:srgbClr val="FFFFFF"/>
              </a:solidFill>
            </a:endParaRPr>
          </a:p>
        </p:txBody>
      </p:sp>
      <p:graphicFrame>
        <p:nvGraphicFramePr>
          <p:cNvPr id="5" name="Content Placeholder 2">
            <a:extLst>
              <a:ext uri="{FF2B5EF4-FFF2-40B4-BE49-F238E27FC236}">
                <a16:creationId xmlns:a16="http://schemas.microsoft.com/office/drawing/2014/main" id="{F11EE3A5-9CDD-44F4-A2AA-55363EB20334}"/>
              </a:ext>
            </a:extLst>
          </p:cNvPr>
          <p:cNvGraphicFramePr>
            <a:graphicFrameLocks noGrp="1"/>
          </p:cNvGraphicFramePr>
          <p:nvPr>
            <p:ph idx="1"/>
            <p:extLst>
              <p:ext uri="{D42A27DB-BD31-4B8C-83A1-F6EECF244321}">
                <p14:modId xmlns:p14="http://schemas.microsoft.com/office/powerpoint/2010/main" val="3445701875"/>
              </p:ext>
            </p:extLst>
          </p:nvPr>
        </p:nvGraphicFramePr>
        <p:xfrm>
          <a:off x="4202906" y="954088"/>
          <a:ext cx="4231481" cy="492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905901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C695245-44E3-4A14-900A-D06036644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8614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EC6C8F-2D4E-4290-9AFF-88DB73D30B44}"/>
              </a:ext>
            </a:extLst>
          </p:cNvPr>
          <p:cNvSpPr>
            <a:spLocks noGrp="1"/>
          </p:cNvSpPr>
          <p:nvPr>
            <p:ph type="title"/>
          </p:nvPr>
        </p:nvSpPr>
        <p:spPr>
          <a:xfrm>
            <a:off x="482601" y="643467"/>
            <a:ext cx="2561709" cy="5571066"/>
          </a:xfrm>
        </p:spPr>
        <p:txBody>
          <a:bodyPr>
            <a:normAutofit/>
          </a:bodyPr>
          <a:lstStyle/>
          <a:p>
            <a:r>
              <a:rPr lang="en-GB">
                <a:solidFill>
                  <a:srgbClr val="FFFFFF"/>
                </a:solidFill>
              </a:rPr>
              <a:t>Q. Can I resubmit work I’ve submitted in another class?</a:t>
            </a:r>
            <a:br>
              <a:rPr lang="en-GB">
                <a:solidFill>
                  <a:srgbClr val="FFFFFF"/>
                </a:solidFill>
              </a:rPr>
            </a:br>
            <a:endParaRPr lang="en-GB">
              <a:solidFill>
                <a:srgbClr val="FFFFFF"/>
              </a:solidFill>
            </a:endParaRPr>
          </a:p>
        </p:txBody>
      </p:sp>
      <p:graphicFrame>
        <p:nvGraphicFramePr>
          <p:cNvPr id="5" name="Content Placeholder 2">
            <a:extLst>
              <a:ext uri="{FF2B5EF4-FFF2-40B4-BE49-F238E27FC236}">
                <a16:creationId xmlns:a16="http://schemas.microsoft.com/office/drawing/2014/main" id="{F97D3A48-81F9-412C-868D-5C0A0C1A29DC}"/>
              </a:ext>
            </a:extLst>
          </p:cNvPr>
          <p:cNvGraphicFramePr>
            <a:graphicFrameLocks noGrp="1"/>
          </p:cNvGraphicFramePr>
          <p:nvPr>
            <p:ph idx="1"/>
            <p:extLst>
              <p:ext uri="{D42A27DB-BD31-4B8C-83A1-F6EECF244321}">
                <p14:modId xmlns:p14="http://schemas.microsoft.com/office/powerpoint/2010/main" val="1369418318"/>
              </p:ext>
            </p:extLst>
          </p:nvPr>
        </p:nvGraphicFramePr>
        <p:xfrm>
          <a:off x="4202906" y="954088"/>
          <a:ext cx="4231481" cy="492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175722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C82E0D7-37D0-4C31-B2DA-233C8F10C9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321732"/>
            <a:ext cx="6823143" cy="6148972"/>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3672FA-38CB-4D07-AC41-384FBAC380D2}"/>
              </a:ext>
            </a:extLst>
          </p:cNvPr>
          <p:cNvSpPr>
            <a:spLocks noGrp="1"/>
          </p:cNvSpPr>
          <p:nvPr>
            <p:ph type="title"/>
          </p:nvPr>
        </p:nvSpPr>
        <p:spPr>
          <a:xfrm>
            <a:off x="768096" y="585216"/>
            <a:ext cx="6051821" cy="1499616"/>
          </a:xfrm>
        </p:spPr>
        <p:txBody>
          <a:bodyPr>
            <a:normAutofit/>
          </a:bodyPr>
          <a:lstStyle/>
          <a:p>
            <a:r>
              <a:rPr lang="en-GB" sz="3100">
                <a:solidFill>
                  <a:srgbClr val="FFFFFF"/>
                </a:solidFill>
              </a:rPr>
              <a:t>Q. What are typical academic consequences of academic dishonesty?</a:t>
            </a:r>
            <a:br>
              <a:rPr lang="en-GB" sz="3100">
                <a:solidFill>
                  <a:srgbClr val="FFFFFF"/>
                </a:solidFill>
              </a:rPr>
            </a:br>
            <a:endParaRPr lang="en-GB" sz="3100">
              <a:solidFill>
                <a:srgbClr val="FFFFFF"/>
              </a:solidFill>
            </a:endParaRPr>
          </a:p>
        </p:txBody>
      </p:sp>
      <p:cxnSp>
        <p:nvCxnSpPr>
          <p:cNvPr id="10" name="Straight Connector 9">
            <a:extLst>
              <a:ext uri="{FF2B5EF4-FFF2-40B4-BE49-F238E27FC236}">
                <a16:creationId xmlns:a16="http://schemas.microsoft.com/office/drawing/2014/main" id="{1AD3A364-FD48-4C42-B623-DAD0C3ED6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88D3CE2-0789-4F83-9004-EDF8CF408ECF}"/>
              </a:ext>
            </a:extLst>
          </p:cNvPr>
          <p:cNvSpPr>
            <a:spLocks noGrp="1"/>
          </p:cNvSpPr>
          <p:nvPr>
            <p:ph idx="1"/>
          </p:nvPr>
        </p:nvSpPr>
        <p:spPr>
          <a:xfrm>
            <a:off x="768096" y="2286000"/>
            <a:ext cx="6055614" cy="3862971"/>
          </a:xfrm>
        </p:spPr>
        <p:txBody>
          <a:bodyPr>
            <a:normAutofit/>
          </a:bodyPr>
          <a:lstStyle/>
          <a:p>
            <a:pPr fontAlgn="base"/>
            <a:r>
              <a:rPr lang="en-GB" dirty="0">
                <a:solidFill>
                  <a:srgbClr val="FFFFFF"/>
                </a:solidFill>
              </a:rPr>
              <a:t>Academic consequences for plagiarism and cheating are decided by the student’s lecturer, academic team and on occasion the University Academic Office.  </a:t>
            </a:r>
          </a:p>
          <a:p>
            <a:pPr fontAlgn="base"/>
            <a:r>
              <a:rPr lang="en-GB" dirty="0">
                <a:solidFill>
                  <a:srgbClr val="FFFFFF"/>
                </a:solidFill>
              </a:rPr>
              <a:t>A student may receive a reduced or failing mark for the assignment in question and can also be invited to attend a VIVA.  </a:t>
            </a:r>
          </a:p>
          <a:p>
            <a:pPr fontAlgn="base"/>
            <a:r>
              <a:rPr lang="en-GB" dirty="0">
                <a:solidFill>
                  <a:srgbClr val="FFFFFF"/>
                </a:solidFill>
              </a:rPr>
              <a:t>This is determined on a case by case basis.</a:t>
            </a:r>
          </a:p>
          <a:p>
            <a:pPr fontAlgn="base"/>
            <a:r>
              <a:rPr lang="en-GB" dirty="0">
                <a:solidFill>
                  <a:srgbClr val="FFFFFF"/>
                </a:solidFill>
              </a:rPr>
              <a:t> </a:t>
            </a:r>
          </a:p>
          <a:p>
            <a:endParaRPr lang="en-GB" dirty="0">
              <a:solidFill>
                <a:srgbClr val="FFFFFF"/>
              </a:solidFill>
            </a:endParaRPr>
          </a:p>
        </p:txBody>
      </p:sp>
      <p:sp>
        <p:nvSpPr>
          <p:cNvPr id="12" name="Rectangle 11">
            <a:extLst>
              <a:ext uri="{FF2B5EF4-FFF2-40B4-BE49-F238E27FC236}">
                <a16:creationId xmlns:a16="http://schemas.microsoft.com/office/drawing/2014/main" id="{F9F40211-4307-4706-AE59-83AC153FBF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325601"/>
            <a:ext cx="1715190" cy="6145103"/>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0528917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C82E0D7-37D0-4C31-B2DA-233C8F10C9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321732"/>
            <a:ext cx="6823143" cy="6148972"/>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A53F80-3757-4158-A577-58970B64E65A}"/>
              </a:ext>
            </a:extLst>
          </p:cNvPr>
          <p:cNvSpPr>
            <a:spLocks noGrp="1"/>
          </p:cNvSpPr>
          <p:nvPr>
            <p:ph type="title"/>
          </p:nvPr>
        </p:nvSpPr>
        <p:spPr>
          <a:xfrm>
            <a:off x="768096" y="585216"/>
            <a:ext cx="6051821" cy="1499616"/>
          </a:xfrm>
        </p:spPr>
        <p:txBody>
          <a:bodyPr>
            <a:normAutofit/>
          </a:bodyPr>
          <a:lstStyle/>
          <a:p>
            <a:r>
              <a:rPr lang="en-GB">
                <a:solidFill>
                  <a:srgbClr val="FFFFFF"/>
                </a:solidFill>
              </a:rPr>
              <a:t>WHICH OF THE FOLLOWING ARE INCORRECT AND WHY?</a:t>
            </a:r>
          </a:p>
        </p:txBody>
      </p:sp>
      <p:cxnSp>
        <p:nvCxnSpPr>
          <p:cNvPr id="10" name="Straight Connector 9">
            <a:extLst>
              <a:ext uri="{FF2B5EF4-FFF2-40B4-BE49-F238E27FC236}">
                <a16:creationId xmlns:a16="http://schemas.microsoft.com/office/drawing/2014/main" id="{1AD3A364-FD48-4C42-B623-DAD0C3ED6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2AEEA81-57A4-4790-AE95-D7AF8372881F}"/>
              </a:ext>
            </a:extLst>
          </p:cNvPr>
          <p:cNvSpPr>
            <a:spLocks noGrp="1"/>
          </p:cNvSpPr>
          <p:nvPr>
            <p:ph idx="1"/>
          </p:nvPr>
        </p:nvSpPr>
        <p:spPr>
          <a:xfrm>
            <a:off x="768096" y="1916832"/>
            <a:ext cx="6055614" cy="4232139"/>
          </a:xfrm>
        </p:spPr>
        <p:txBody>
          <a:bodyPr>
            <a:normAutofit/>
          </a:bodyPr>
          <a:lstStyle/>
          <a:p>
            <a:r>
              <a:rPr lang="en-GB" sz="1300" dirty="0">
                <a:solidFill>
                  <a:srgbClr val="FFFFFF"/>
                </a:solidFill>
              </a:rPr>
              <a:t>1.</a:t>
            </a:r>
            <a:r>
              <a:rPr lang="en-US" sz="1300" dirty="0">
                <a:solidFill>
                  <a:srgbClr val="FFFFFF"/>
                </a:solidFill>
              </a:rPr>
              <a:t> Bailey, S. (2015), </a:t>
            </a:r>
            <a:r>
              <a:rPr lang="en-US" sz="1300" i="1" dirty="0">
                <a:solidFill>
                  <a:srgbClr val="FFFFFF"/>
                </a:solidFill>
              </a:rPr>
              <a:t>Academic Writing – A Handbook for International Students</a:t>
            </a:r>
            <a:r>
              <a:rPr lang="en-US" sz="1300" dirty="0">
                <a:solidFill>
                  <a:srgbClr val="FFFFFF"/>
                </a:solidFill>
              </a:rPr>
              <a:t>, (Fourth Edition), Oxon: Routledge</a:t>
            </a:r>
          </a:p>
          <a:p>
            <a:r>
              <a:rPr lang="en-US" sz="1300" dirty="0">
                <a:solidFill>
                  <a:srgbClr val="FFFFFF"/>
                </a:solidFill>
              </a:rPr>
              <a:t>2. M. Marchington, A, Wilkinson,. </a:t>
            </a:r>
            <a:r>
              <a:rPr lang="en-US" sz="1300" u="sng" dirty="0">
                <a:solidFill>
                  <a:srgbClr val="FFFFFF"/>
                </a:solidFill>
              </a:rPr>
              <a:t>Human Resource Management at Work – People Management and Development,</a:t>
            </a:r>
            <a:r>
              <a:rPr lang="en-US" sz="1300" dirty="0">
                <a:solidFill>
                  <a:srgbClr val="FFFFFF"/>
                </a:solidFill>
              </a:rPr>
              <a:t> (Fourth Edition) London: CIPD, (2008), </a:t>
            </a:r>
          </a:p>
          <a:p>
            <a:r>
              <a:rPr lang="en-GB" sz="1300" u="sng" dirty="0">
                <a:solidFill>
                  <a:srgbClr val="FFFFFF"/>
                </a:solidFill>
              </a:rPr>
              <a:t>3. https://www.theguardian.com/politics/blog/live/2017/oct/19/uk-should-give-up-hope-of-trade-deal-with-eu-tory-grandees-tell-may-politics-live</a:t>
            </a:r>
            <a:r>
              <a:rPr lang="en-GB" sz="1300" dirty="0">
                <a:solidFill>
                  <a:srgbClr val="FFFFFF"/>
                </a:solidFill>
              </a:rPr>
              <a:t>,</a:t>
            </a:r>
          </a:p>
          <a:p>
            <a:endParaRPr lang="en-US" sz="1300" dirty="0">
              <a:solidFill>
                <a:srgbClr val="FFFFFF"/>
              </a:solidFill>
            </a:endParaRPr>
          </a:p>
          <a:p>
            <a:r>
              <a:rPr lang="en-US" sz="1300" dirty="0">
                <a:solidFill>
                  <a:srgbClr val="FFFFFF"/>
                </a:solidFill>
              </a:rPr>
              <a:t>4. </a:t>
            </a:r>
            <a:r>
              <a:rPr lang="en-US" sz="1300" dirty="0" err="1">
                <a:solidFill>
                  <a:srgbClr val="FFFFFF"/>
                </a:solidFill>
              </a:rPr>
              <a:t>Gettinger</a:t>
            </a:r>
            <a:r>
              <a:rPr lang="en-US" sz="1300" dirty="0">
                <a:solidFill>
                  <a:srgbClr val="FFFFFF"/>
                </a:solidFill>
              </a:rPr>
              <a:t>, M. and Seibert, J K. (2002), ‘Contributions of Study Skills to Academic Competence’, </a:t>
            </a:r>
            <a:r>
              <a:rPr lang="en-US" sz="1300" u="sng" dirty="0">
                <a:solidFill>
                  <a:srgbClr val="FFFFFF"/>
                </a:solidFill>
              </a:rPr>
              <a:t>School of Psychology Review</a:t>
            </a:r>
            <a:r>
              <a:rPr lang="en-US" sz="1300" dirty="0">
                <a:solidFill>
                  <a:srgbClr val="FFFFFF"/>
                </a:solidFill>
              </a:rPr>
              <a:t>, 31:3, pp. 350-365</a:t>
            </a:r>
            <a:endParaRPr lang="en-GB" sz="1300" dirty="0">
              <a:solidFill>
                <a:srgbClr val="FFFFFF"/>
              </a:solidFill>
            </a:endParaRPr>
          </a:p>
          <a:p>
            <a:endParaRPr lang="en-GB" sz="1300" dirty="0">
              <a:solidFill>
                <a:srgbClr val="FFFFFF"/>
              </a:solidFill>
            </a:endParaRPr>
          </a:p>
          <a:p>
            <a:r>
              <a:rPr lang="en-US" sz="1300" dirty="0">
                <a:solidFill>
                  <a:srgbClr val="FFFFFF"/>
                </a:solidFill>
              </a:rPr>
              <a:t>5. Sparrow, M. (2017) ‘</a:t>
            </a:r>
            <a:r>
              <a:rPr lang="en-GB" sz="1300" dirty="0">
                <a:solidFill>
                  <a:srgbClr val="FFFFFF"/>
                </a:solidFill>
              </a:rPr>
              <a:t>Merkel raises hopes of Brexit talks being able to move on to trade in December’ [Online] Available: </a:t>
            </a:r>
            <a:r>
              <a:rPr lang="en-GB" sz="1300" u="sng" dirty="0">
                <a:solidFill>
                  <a:srgbClr val="FFFFFF"/>
                </a:solidFill>
              </a:rPr>
              <a:t>https://www.theguardian.com/politics/blog/live/2017/oct/19/uk-should-give-up-hope-of-trade-deal-with-eu-tory-grandees-tell-may-politics-live</a:t>
            </a:r>
            <a:r>
              <a:rPr lang="en-GB" sz="1300" dirty="0">
                <a:solidFill>
                  <a:srgbClr val="FFFFFF"/>
                </a:solidFill>
              </a:rPr>
              <a:t>, Accessed 2017, October, 19</a:t>
            </a:r>
            <a:r>
              <a:rPr lang="en-GB" sz="1300" baseline="30000" dirty="0">
                <a:solidFill>
                  <a:srgbClr val="FFFFFF"/>
                </a:solidFill>
              </a:rPr>
              <a:t>th</a:t>
            </a:r>
            <a:endParaRPr lang="en-GB" sz="1300" dirty="0">
              <a:solidFill>
                <a:srgbClr val="FFFFFF"/>
              </a:solidFill>
            </a:endParaRPr>
          </a:p>
          <a:p>
            <a:endParaRPr lang="en-GB" sz="1300" dirty="0">
              <a:solidFill>
                <a:srgbClr val="FFFFFF"/>
              </a:solidFill>
            </a:endParaRPr>
          </a:p>
        </p:txBody>
      </p:sp>
      <p:sp>
        <p:nvSpPr>
          <p:cNvPr id="12" name="Rectangle 11">
            <a:extLst>
              <a:ext uri="{FF2B5EF4-FFF2-40B4-BE49-F238E27FC236}">
                <a16:creationId xmlns:a16="http://schemas.microsoft.com/office/drawing/2014/main" id="{F9F40211-4307-4706-AE59-83AC153FBF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325601"/>
            <a:ext cx="1715190" cy="6145103"/>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7922203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C82E0D7-37D0-4C31-B2DA-233C8F10C9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321732"/>
            <a:ext cx="6823143" cy="6148972"/>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E8A53F80-3757-4158-A577-58970B64E65A}"/>
              </a:ext>
            </a:extLst>
          </p:cNvPr>
          <p:cNvSpPr>
            <a:spLocks noGrp="1"/>
          </p:cNvSpPr>
          <p:nvPr>
            <p:ph type="title"/>
          </p:nvPr>
        </p:nvSpPr>
        <p:spPr>
          <a:xfrm>
            <a:off x="768096" y="585216"/>
            <a:ext cx="6051821" cy="1499616"/>
          </a:xfrm>
        </p:spPr>
        <p:txBody>
          <a:bodyPr>
            <a:normAutofit/>
          </a:bodyPr>
          <a:lstStyle/>
          <a:p>
            <a:r>
              <a:rPr lang="en-GB">
                <a:solidFill>
                  <a:srgbClr val="FFFFFF"/>
                </a:solidFill>
              </a:rPr>
              <a:t>WHICH OF THE FOLLOWING ARE INCORRECT AND WHY?</a:t>
            </a:r>
          </a:p>
        </p:txBody>
      </p:sp>
      <p:cxnSp>
        <p:nvCxnSpPr>
          <p:cNvPr id="10" name="Straight Connector 9">
            <a:extLst>
              <a:ext uri="{FF2B5EF4-FFF2-40B4-BE49-F238E27FC236}">
                <a16:creationId xmlns:a16="http://schemas.microsoft.com/office/drawing/2014/main" id="{1AD3A364-FD48-4C42-B623-DAD0C3ED6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2AEEA81-57A4-4790-AE95-D7AF8372881F}"/>
              </a:ext>
            </a:extLst>
          </p:cNvPr>
          <p:cNvSpPr>
            <a:spLocks noGrp="1"/>
          </p:cNvSpPr>
          <p:nvPr>
            <p:ph idx="1"/>
          </p:nvPr>
        </p:nvSpPr>
        <p:spPr>
          <a:xfrm>
            <a:off x="768096" y="1916832"/>
            <a:ext cx="6055614" cy="4232139"/>
          </a:xfrm>
        </p:spPr>
        <p:txBody>
          <a:bodyPr>
            <a:normAutofit/>
          </a:bodyPr>
          <a:lstStyle/>
          <a:p>
            <a:r>
              <a:rPr lang="en-GB" sz="1300" dirty="0">
                <a:solidFill>
                  <a:srgbClr val="FFFFFF"/>
                </a:solidFill>
              </a:rPr>
              <a:t>1.</a:t>
            </a:r>
            <a:r>
              <a:rPr lang="en-US" sz="1300" dirty="0">
                <a:solidFill>
                  <a:srgbClr val="FFFFFF"/>
                </a:solidFill>
              </a:rPr>
              <a:t> Bailey, S. (2015), </a:t>
            </a:r>
            <a:r>
              <a:rPr lang="en-US" sz="1300" i="1" dirty="0">
                <a:solidFill>
                  <a:srgbClr val="FFFFFF"/>
                </a:solidFill>
              </a:rPr>
              <a:t>Academic Writing – A Handbook for International Students</a:t>
            </a:r>
            <a:r>
              <a:rPr lang="en-US" sz="1300" dirty="0">
                <a:solidFill>
                  <a:srgbClr val="FFFFFF"/>
                </a:solidFill>
              </a:rPr>
              <a:t>, (Fourth Edition), Oxon: Routledge</a:t>
            </a:r>
          </a:p>
          <a:p>
            <a:r>
              <a:rPr lang="en-US" sz="1300" dirty="0">
                <a:solidFill>
                  <a:srgbClr val="FFFFFF"/>
                </a:solidFill>
              </a:rPr>
              <a:t>2. Marchington, M. &amp; Wilkinson, A. (2008), </a:t>
            </a:r>
            <a:r>
              <a:rPr lang="en-US" sz="1300" i="1" dirty="0">
                <a:solidFill>
                  <a:srgbClr val="FFFFFF"/>
                </a:solidFill>
              </a:rPr>
              <a:t>Human Resource Management at Work – People Management and Development</a:t>
            </a:r>
            <a:r>
              <a:rPr lang="en-US" sz="1300" u="sng" dirty="0">
                <a:solidFill>
                  <a:srgbClr val="FFFFFF"/>
                </a:solidFill>
              </a:rPr>
              <a:t>,</a:t>
            </a:r>
            <a:r>
              <a:rPr lang="en-US" sz="1300" dirty="0">
                <a:solidFill>
                  <a:srgbClr val="FFFFFF"/>
                </a:solidFill>
              </a:rPr>
              <a:t> (Fourth Edition) London: CIPD</a:t>
            </a:r>
          </a:p>
          <a:p>
            <a:r>
              <a:rPr lang="en-GB" sz="1300" u="sng" dirty="0">
                <a:solidFill>
                  <a:srgbClr val="FF0000"/>
                </a:solidFill>
              </a:rPr>
              <a:t>3. </a:t>
            </a:r>
            <a:r>
              <a:rPr lang="en-GB" sz="1300" u="sng" dirty="0">
                <a:solidFill>
                  <a:srgbClr val="FF0000"/>
                </a:solidFill>
                <a:hlinkClick r:id="rId2"/>
              </a:rPr>
              <a:t>https://www.theguardian.com/politics/blog/live/2017/oct/19/uk-should-give-up-hope-of-trade-deal-with-eu-tory-grandees-tell-may-politics-live</a:t>
            </a:r>
            <a:r>
              <a:rPr lang="en-GB" sz="1300" dirty="0">
                <a:solidFill>
                  <a:srgbClr val="FF0000"/>
                </a:solidFill>
              </a:rPr>
              <a:t>,  - SEE EXAMPLE 5</a:t>
            </a:r>
          </a:p>
          <a:p>
            <a:endParaRPr lang="en-US" sz="1300" dirty="0">
              <a:solidFill>
                <a:srgbClr val="FF0000"/>
              </a:solidFill>
            </a:endParaRPr>
          </a:p>
          <a:p>
            <a:r>
              <a:rPr lang="en-US" sz="1300" dirty="0">
                <a:solidFill>
                  <a:srgbClr val="FFFFFF"/>
                </a:solidFill>
              </a:rPr>
              <a:t>4. </a:t>
            </a:r>
            <a:r>
              <a:rPr lang="en-US" sz="1300" dirty="0" err="1">
                <a:solidFill>
                  <a:srgbClr val="FFFFFF"/>
                </a:solidFill>
              </a:rPr>
              <a:t>Gettinger</a:t>
            </a:r>
            <a:r>
              <a:rPr lang="en-US" sz="1300" dirty="0">
                <a:solidFill>
                  <a:srgbClr val="FFFFFF"/>
                </a:solidFill>
              </a:rPr>
              <a:t>, M. and Seibert, J K. (2002), ‘Contributions of Study Skills to Academic Competence’, </a:t>
            </a:r>
            <a:r>
              <a:rPr lang="en-US" sz="1300" u="sng" dirty="0">
                <a:solidFill>
                  <a:srgbClr val="FFFFFF"/>
                </a:solidFill>
              </a:rPr>
              <a:t>School of Psychology Review</a:t>
            </a:r>
            <a:r>
              <a:rPr lang="en-US" sz="1300" dirty="0">
                <a:solidFill>
                  <a:srgbClr val="FFFFFF"/>
                </a:solidFill>
              </a:rPr>
              <a:t>, 31:3, pp. 350-365</a:t>
            </a:r>
            <a:endParaRPr lang="en-GB" sz="1300" dirty="0">
              <a:solidFill>
                <a:srgbClr val="FFFFFF"/>
              </a:solidFill>
            </a:endParaRPr>
          </a:p>
          <a:p>
            <a:endParaRPr lang="en-GB" sz="1300" dirty="0">
              <a:solidFill>
                <a:srgbClr val="FFFFFF"/>
              </a:solidFill>
            </a:endParaRPr>
          </a:p>
          <a:p>
            <a:r>
              <a:rPr lang="en-US" sz="1300" dirty="0">
                <a:solidFill>
                  <a:srgbClr val="FFFFFF"/>
                </a:solidFill>
              </a:rPr>
              <a:t>5. Sparrow, M. (2017) ‘</a:t>
            </a:r>
            <a:r>
              <a:rPr lang="en-GB" sz="1300" dirty="0">
                <a:solidFill>
                  <a:srgbClr val="FFFFFF"/>
                </a:solidFill>
              </a:rPr>
              <a:t>Merkel raises hopes of Brexit talks being able to move on to trade in December’ [Online] Available: </a:t>
            </a:r>
            <a:r>
              <a:rPr lang="en-GB" sz="1300" u="sng" dirty="0">
                <a:solidFill>
                  <a:srgbClr val="FFFFFF"/>
                </a:solidFill>
              </a:rPr>
              <a:t>https://www.theguardian.com/politics/blog/live/2017/oct/19/uk-should-give-up-hope-of-trade-deal-with-eu-tory-grandees-tell-may-politics-live</a:t>
            </a:r>
            <a:r>
              <a:rPr lang="en-GB" sz="1300" dirty="0">
                <a:solidFill>
                  <a:srgbClr val="FFFFFF"/>
                </a:solidFill>
              </a:rPr>
              <a:t>, Accessed 2017, October, 19</a:t>
            </a:r>
            <a:r>
              <a:rPr lang="en-GB" sz="1300" baseline="30000" dirty="0">
                <a:solidFill>
                  <a:srgbClr val="FFFFFF"/>
                </a:solidFill>
              </a:rPr>
              <a:t>th</a:t>
            </a:r>
            <a:endParaRPr lang="en-GB" sz="1300" dirty="0">
              <a:solidFill>
                <a:srgbClr val="FFFFFF"/>
              </a:solidFill>
            </a:endParaRPr>
          </a:p>
          <a:p>
            <a:endParaRPr lang="en-GB" sz="1300" dirty="0">
              <a:solidFill>
                <a:srgbClr val="FFFFFF"/>
              </a:solidFill>
            </a:endParaRPr>
          </a:p>
        </p:txBody>
      </p:sp>
      <p:sp>
        <p:nvSpPr>
          <p:cNvPr id="12" name="Rectangle 11">
            <a:extLst>
              <a:ext uri="{FF2B5EF4-FFF2-40B4-BE49-F238E27FC236}">
                <a16:creationId xmlns:a16="http://schemas.microsoft.com/office/drawing/2014/main" id="{F9F40211-4307-4706-AE59-83AC153FBF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325601"/>
            <a:ext cx="1715190" cy="6145103"/>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Tw Cen MT" panose="020B0602020104020603"/>
              <a:ea typeface="+mn-ea"/>
              <a:cs typeface="+mn-cs"/>
            </a:endParaRPr>
          </a:p>
        </p:txBody>
      </p:sp>
    </p:spTree>
    <p:extLst>
      <p:ext uri="{BB962C8B-B14F-4D97-AF65-F5344CB8AC3E}">
        <p14:creationId xmlns:p14="http://schemas.microsoft.com/office/powerpoint/2010/main" val="38641121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7B2A1016-34C3-4BE4-94F4-F4215EA18E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4BBFA14D-8E4F-42D4-B5A0-9588A6A454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8" y="321731"/>
            <a:ext cx="8663391" cy="6214535"/>
          </a:xfrm>
          <a:prstGeom prst="rect">
            <a:avLst/>
          </a:prstGeom>
          <a:solidFill>
            <a:schemeClr val="accent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2" name="Title 1">
            <a:extLst>
              <a:ext uri="{FF2B5EF4-FFF2-40B4-BE49-F238E27FC236}">
                <a16:creationId xmlns:a16="http://schemas.microsoft.com/office/drawing/2014/main" id="{098B3FC8-A814-B04A-B27C-FCB8CD19298E}"/>
              </a:ext>
            </a:extLst>
          </p:cNvPr>
          <p:cNvSpPr>
            <a:spLocks noGrp="1" noChangeArrowheads="1"/>
          </p:cNvSpPr>
          <p:nvPr>
            <p:ph type="title"/>
          </p:nvPr>
        </p:nvSpPr>
        <p:spPr>
          <a:xfrm>
            <a:off x="768096" y="585216"/>
            <a:ext cx="7747254" cy="1499616"/>
          </a:xfrm>
        </p:spPr>
        <p:txBody>
          <a:bodyPr>
            <a:normAutofit/>
          </a:bodyPr>
          <a:lstStyle/>
          <a:p>
            <a:pPr eaLnBrk="1" hangingPunct="1"/>
            <a:r>
              <a:rPr lang="en-GB" altLang="en-US">
                <a:solidFill>
                  <a:srgbClr val="FFFFFF"/>
                </a:solidFill>
              </a:rPr>
              <a:t>Harvard Referencing and academic writing</a:t>
            </a:r>
          </a:p>
        </p:txBody>
      </p:sp>
      <p:cxnSp>
        <p:nvCxnSpPr>
          <p:cNvPr id="75" name="Straight Connector 74">
            <a:extLst>
              <a:ext uri="{FF2B5EF4-FFF2-40B4-BE49-F238E27FC236}">
                <a16:creationId xmlns:a16="http://schemas.microsoft.com/office/drawing/2014/main" id="{610B2B88-1A1B-486B-9366-918FE2E71D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19E74B3-192F-4A8D-95EF-7AF1A91E474E}"/>
              </a:ext>
            </a:extLst>
          </p:cNvPr>
          <p:cNvSpPr>
            <a:spLocks noGrp="1"/>
          </p:cNvSpPr>
          <p:nvPr>
            <p:ph idx="1"/>
          </p:nvPr>
        </p:nvSpPr>
        <p:spPr>
          <a:xfrm>
            <a:off x="768096" y="2286000"/>
            <a:ext cx="7747254" cy="3862971"/>
          </a:xfrm>
        </p:spPr>
        <p:txBody>
          <a:bodyPr rtlCol="0">
            <a:normAutofit/>
          </a:bodyPr>
          <a:lstStyle/>
          <a:p>
            <a:pPr eaLnBrk="1" fontAlgn="auto" hangingPunct="1">
              <a:spcAft>
                <a:spcPts val="0"/>
              </a:spcAft>
              <a:defRPr/>
            </a:pPr>
            <a:r>
              <a:rPr lang="en-GB" altLang="en-US" dirty="0">
                <a:solidFill>
                  <a:srgbClr val="FFFFFF"/>
                </a:solidFill>
              </a:rPr>
              <a:t>Correct citation in the text</a:t>
            </a:r>
          </a:p>
          <a:p>
            <a:pPr eaLnBrk="1" fontAlgn="auto" hangingPunct="1">
              <a:spcAft>
                <a:spcPts val="0"/>
              </a:spcAft>
              <a:defRPr/>
            </a:pPr>
            <a:r>
              <a:rPr lang="en-GB" altLang="en-US" dirty="0">
                <a:solidFill>
                  <a:srgbClr val="FFFFFF"/>
                </a:solidFill>
              </a:rPr>
              <a:t>Good quality Bibliography</a:t>
            </a:r>
          </a:p>
          <a:p>
            <a:pPr eaLnBrk="1" fontAlgn="auto" hangingPunct="1">
              <a:spcAft>
                <a:spcPts val="0"/>
              </a:spcAft>
              <a:defRPr/>
            </a:pPr>
            <a:r>
              <a:rPr lang="en-GB" altLang="en-US" dirty="0">
                <a:solidFill>
                  <a:srgbClr val="FFFFFF"/>
                </a:solidFill>
              </a:rPr>
              <a:t>Assignments should be presented professionally, including a front page</a:t>
            </a:r>
          </a:p>
          <a:p>
            <a:pPr eaLnBrk="1" fontAlgn="auto" hangingPunct="1">
              <a:spcAft>
                <a:spcPts val="0"/>
              </a:spcAft>
              <a:defRPr/>
            </a:pPr>
            <a:r>
              <a:rPr lang="en-GB" altLang="en-US" dirty="0">
                <a:solidFill>
                  <a:srgbClr val="FFFFFF"/>
                </a:solidFill>
              </a:rPr>
              <a:t>Writing should run logically throughout</a:t>
            </a:r>
          </a:p>
          <a:p>
            <a:pPr eaLnBrk="1" fontAlgn="auto" hangingPunct="1">
              <a:spcAft>
                <a:spcPts val="0"/>
              </a:spcAft>
              <a:defRPr/>
            </a:pPr>
            <a:r>
              <a:rPr lang="en-GB" altLang="en-US" dirty="0">
                <a:solidFill>
                  <a:srgbClr val="FFFFFF"/>
                </a:solidFill>
              </a:rPr>
              <a:t>Spelling, grammar and punctuation correct – if in doubt book an appointment with student services</a:t>
            </a:r>
          </a:p>
          <a:p>
            <a:pPr eaLnBrk="1" fontAlgn="auto" hangingPunct="1">
              <a:spcAft>
                <a:spcPts val="0"/>
              </a:spcAft>
              <a:defRPr/>
            </a:pPr>
            <a:endParaRPr lang="en-GB" dirty="0">
              <a:solidFill>
                <a:srgbClr val="FFFFFF"/>
              </a:solidFill>
            </a:endParaRPr>
          </a:p>
        </p:txBody>
      </p:sp>
      <p:sp>
        <p:nvSpPr>
          <p:cNvPr id="4" name="Slide Number Placeholder 3">
            <a:extLst>
              <a:ext uri="{FF2B5EF4-FFF2-40B4-BE49-F238E27FC236}">
                <a16:creationId xmlns:a16="http://schemas.microsoft.com/office/drawing/2014/main" id="{F5464F99-3B72-45B7-84C6-9DD930487336}"/>
              </a:ext>
            </a:extLst>
          </p:cNvPr>
          <p:cNvSpPr>
            <a:spLocks noGrp="1"/>
          </p:cNvSpPr>
          <p:nvPr>
            <p:ph type="sldNum" sz="quarter" idx="12"/>
          </p:nvPr>
        </p:nvSpPr>
        <p:spPr>
          <a:xfrm>
            <a:off x="8127999" y="6536693"/>
            <a:ext cx="730251" cy="274320"/>
          </a:xfrm>
        </p:spPr>
        <p:txBody>
          <a:bodyPr>
            <a:normAutofit/>
          </a:bodyPr>
          <a:lstStyle/>
          <a:p>
            <a:pPr>
              <a:spcAft>
                <a:spcPts val="600"/>
              </a:spcAft>
              <a:defRPr/>
            </a:pPr>
            <a:fld id="{6A63C1F8-09FF-CB47-B356-3E3DAAE877CF}" type="slidenum">
              <a:rPr lang="en-GB" altLang="en-US">
                <a:solidFill>
                  <a:schemeClr val="accent2"/>
                </a:solidFill>
              </a:rPr>
              <a:pPr>
                <a:spcAft>
                  <a:spcPts val="600"/>
                </a:spcAft>
                <a:defRPr/>
              </a:pPr>
              <a:t>15</a:t>
            </a:fld>
            <a:endParaRPr lang="en-GB" altLang="en-US">
              <a:solidFill>
                <a:schemeClr val="accent2"/>
              </a:solidFill>
            </a:endParaRPr>
          </a:p>
        </p:txBody>
      </p:sp>
    </p:spTree>
    <p:extLst>
      <p:ext uri="{BB962C8B-B14F-4D97-AF65-F5344CB8AC3E}">
        <p14:creationId xmlns:p14="http://schemas.microsoft.com/office/powerpoint/2010/main" val="80457214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C51136FD-BBB2-4EB4-A240-3E21EECF7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10141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6" name="Title 1">
            <a:extLst>
              <a:ext uri="{FF2B5EF4-FFF2-40B4-BE49-F238E27FC236}">
                <a16:creationId xmlns:a16="http://schemas.microsoft.com/office/drawing/2014/main" id="{D27406C1-C85C-3648-8301-E1190F293E57}"/>
              </a:ext>
            </a:extLst>
          </p:cNvPr>
          <p:cNvSpPr>
            <a:spLocks noGrp="1" noChangeArrowheads="1"/>
          </p:cNvSpPr>
          <p:nvPr>
            <p:ph type="title"/>
          </p:nvPr>
        </p:nvSpPr>
        <p:spPr>
          <a:xfrm>
            <a:off x="768096" y="585216"/>
            <a:ext cx="2834314" cy="1499616"/>
          </a:xfrm>
        </p:spPr>
        <p:txBody>
          <a:bodyPr>
            <a:normAutofit/>
          </a:bodyPr>
          <a:lstStyle/>
          <a:p>
            <a:pPr eaLnBrk="1" hangingPunct="1"/>
            <a:r>
              <a:rPr lang="en-GB" altLang="en-US" dirty="0">
                <a:solidFill>
                  <a:srgbClr val="FFFFFF"/>
                </a:solidFill>
              </a:rPr>
              <a:t>Assignment Strategy</a:t>
            </a:r>
          </a:p>
        </p:txBody>
      </p:sp>
      <p:cxnSp>
        <p:nvCxnSpPr>
          <p:cNvPr id="76" name="Straight Connector 75">
            <a:extLst>
              <a:ext uri="{FF2B5EF4-FFF2-40B4-BE49-F238E27FC236}">
                <a16:creationId xmlns:a16="http://schemas.microsoft.com/office/drawing/2014/main" id="{C6826B28-36B0-4CC1-8EC8-EF9B88B356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16387" name="Content Placeholder 2">
            <a:extLst>
              <a:ext uri="{FF2B5EF4-FFF2-40B4-BE49-F238E27FC236}">
                <a16:creationId xmlns:a16="http://schemas.microsoft.com/office/drawing/2014/main" id="{17169E2E-7050-8D42-A8FF-38E161B95191}"/>
              </a:ext>
            </a:extLst>
          </p:cNvPr>
          <p:cNvSpPr>
            <a:spLocks noGrp="1" noChangeArrowheads="1"/>
          </p:cNvSpPr>
          <p:nvPr>
            <p:ph idx="1"/>
          </p:nvPr>
        </p:nvSpPr>
        <p:spPr>
          <a:xfrm>
            <a:off x="768096" y="2286000"/>
            <a:ext cx="2843784" cy="3931920"/>
          </a:xfrm>
        </p:spPr>
        <p:txBody>
          <a:bodyPr>
            <a:normAutofit/>
          </a:bodyPr>
          <a:lstStyle/>
          <a:p>
            <a:pPr eaLnBrk="1" hangingPunct="1"/>
            <a:r>
              <a:rPr lang="en-GB" altLang="en-US" dirty="0">
                <a:solidFill>
                  <a:srgbClr val="FFFFFF"/>
                </a:solidFill>
              </a:rPr>
              <a:t>What are the key components to address?</a:t>
            </a:r>
          </a:p>
          <a:p>
            <a:pPr eaLnBrk="1" hangingPunct="1"/>
            <a:r>
              <a:rPr lang="en-GB" altLang="en-US" dirty="0">
                <a:solidFill>
                  <a:srgbClr val="FFFFFF"/>
                </a:solidFill>
              </a:rPr>
              <a:t>How can you do it?</a:t>
            </a:r>
          </a:p>
          <a:p>
            <a:pPr eaLnBrk="1" hangingPunct="1"/>
            <a:r>
              <a:rPr lang="en-GB" altLang="en-US" dirty="0">
                <a:solidFill>
                  <a:srgbClr val="FFFFFF"/>
                </a:solidFill>
              </a:rPr>
              <a:t>What are the steps you need to take?</a:t>
            </a:r>
          </a:p>
          <a:p>
            <a:pPr eaLnBrk="1" hangingPunct="1"/>
            <a:r>
              <a:rPr lang="en-GB" altLang="en-US" dirty="0">
                <a:solidFill>
                  <a:srgbClr val="FFFFFF"/>
                </a:solidFill>
              </a:rPr>
              <a:t>What’s your plan? </a:t>
            </a:r>
          </a:p>
          <a:p>
            <a:pPr eaLnBrk="1" hangingPunct="1"/>
            <a:r>
              <a:rPr lang="en-GB" altLang="en-US" dirty="0">
                <a:solidFill>
                  <a:srgbClr val="FFFFFF"/>
                </a:solidFill>
              </a:rPr>
              <a:t>Check Submission Date?</a:t>
            </a:r>
          </a:p>
          <a:p>
            <a:pPr eaLnBrk="1" hangingPunct="1"/>
            <a:r>
              <a:rPr lang="en-GB" altLang="en-US" dirty="0">
                <a:solidFill>
                  <a:srgbClr val="FFFFFF"/>
                </a:solidFill>
              </a:rPr>
              <a:t>Word count?</a:t>
            </a:r>
          </a:p>
          <a:p>
            <a:pPr eaLnBrk="1" hangingPunct="1"/>
            <a:endParaRPr lang="en-GB" altLang="en-US" dirty="0">
              <a:solidFill>
                <a:srgbClr val="FFFFFF"/>
              </a:solidFill>
            </a:endParaRPr>
          </a:p>
        </p:txBody>
      </p:sp>
      <p:pic>
        <p:nvPicPr>
          <p:cNvPr id="3" name="Picture 2" descr="A group of people around each other&#10;&#10;Description generated with very high confidence">
            <a:extLst>
              <a:ext uri="{FF2B5EF4-FFF2-40B4-BE49-F238E27FC236}">
                <a16:creationId xmlns:a16="http://schemas.microsoft.com/office/drawing/2014/main" id="{3FF51A02-AC44-3E4E-BC2F-4BD92CF12408}"/>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34732" r="16483" b="-2"/>
          <a:stretch/>
        </p:blipFill>
        <p:spPr bwMode="auto">
          <a:xfrm>
            <a:off x="4572000" y="640080"/>
            <a:ext cx="4091940" cy="557784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8" name="Slide Number Placeholder 3">
            <a:extLst>
              <a:ext uri="{FF2B5EF4-FFF2-40B4-BE49-F238E27FC236}">
                <a16:creationId xmlns:a16="http://schemas.microsoft.com/office/drawing/2014/main" id="{D7A2B917-2A16-4E44-AE4C-4488923421F8}"/>
              </a:ext>
            </a:extLst>
          </p:cNvPr>
          <p:cNvSpPr>
            <a:spLocks noGrp="1"/>
          </p:cNvSpPr>
          <p:nvPr>
            <p:ph type="sldNum" sz="quarter" idx="12"/>
          </p:nvPr>
        </p:nvSpPr>
        <p:spPr bwMode="auto">
          <a:xfrm>
            <a:off x="8128000" y="6470704"/>
            <a:ext cx="730250" cy="27432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nchorCtr="0" compatLnSpc="1">
            <a:prstTxWarp prst="textNoShape">
              <a:avLst/>
            </a:prstTxWarp>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lnSpc>
                <a:spcPct val="90000"/>
              </a:lnSpc>
              <a:spcBef>
                <a:spcPct val="0"/>
              </a:spcBef>
              <a:spcAft>
                <a:spcPts val="600"/>
              </a:spcAft>
              <a:buFontTx/>
              <a:buNone/>
            </a:pPr>
            <a:fld id="{F21570EA-91F9-AF43-A552-CB5429832CDF}" type="slidenum">
              <a:rPr lang="en-GB" altLang="en-US" sz="1300" smtClean="0">
                <a:latin typeface="Arial" panose="020B0604020202020204" pitchFamily="34" charset="0"/>
              </a:rPr>
              <a:pPr fontAlgn="base">
                <a:lnSpc>
                  <a:spcPct val="90000"/>
                </a:lnSpc>
                <a:spcBef>
                  <a:spcPct val="0"/>
                </a:spcBef>
                <a:spcAft>
                  <a:spcPts val="600"/>
                </a:spcAft>
                <a:buFontTx/>
                <a:buNone/>
              </a:pPr>
              <a:t>16</a:t>
            </a:fld>
            <a:endParaRPr lang="en-GB" altLang="en-US" sz="1300">
              <a:latin typeface="Arial" panose="020B0604020202020204" pitchFamily="34" charset="0"/>
            </a:endParaRPr>
          </a:p>
        </p:txBody>
      </p:sp>
    </p:spTree>
    <p:extLst>
      <p:ext uri="{BB962C8B-B14F-4D97-AF65-F5344CB8AC3E}">
        <p14:creationId xmlns:p14="http://schemas.microsoft.com/office/powerpoint/2010/main" val="104202357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16387">
                                            <p:txEl>
                                              <p:pRg st="0" end="0"/>
                                            </p:txEl>
                                          </p:spTgt>
                                        </p:tgtEl>
                                        <p:attrNameLst>
                                          <p:attrName>style.visibility</p:attrName>
                                        </p:attrNameLst>
                                      </p:cBhvr>
                                      <p:to>
                                        <p:strVal val="visible"/>
                                      </p:to>
                                    </p:set>
                                    <p:animEffect transition="in" filter="fade">
                                      <p:cBhvr>
                                        <p:cTn id="12" dur="500"/>
                                        <p:tgtEl>
                                          <p:spTgt spid="16387">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16387">
                                            <p:txEl>
                                              <p:pRg st="1" end="1"/>
                                            </p:txEl>
                                          </p:spTgt>
                                        </p:tgtEl>
                                        <p:attrNameLst>
                                          <p:attrName>style.visibility</p:attrName>
                                        </p:attrNameLst>
                                      </p:cBhvr>
                                      <p:to>
                                        <p:strVal val="visible"/>
                                      </p:to>
                                    </p:set>
                                    <p:animEffect transition="in" filter="fade">
                                      <p:cBhvr>
                                        <p:cTn id="17" dur="500"/>
                                        <p:tgtEl>
                                          <p:spTgt spid="16387">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16387">
                                            <p:txEl>
                                              <p:pRg st="2" end="2"/>
                                            </p:txEl>
                                          </p:spTgt>
                                        </p:tgtEl>
                                        <p:attrNameLst>
                                          <p:attrName>style.visibility</p:attrName>
                                        </p:attrNameLst>
                                      </p:cBhvr>
                                      <p:to>
                                        <p:strVal val="visible"/>
                                      </p:to>
                                    </p:set>
                                    <p:animEffect transition="in" filter="fade">
                                      <p:cBhvr>
                                        <p:cTn id="22" dur="500"/>
                                        <p:tgtEl>
                                          <p:spTgt spid="16387">
                                            <p:txEl>
                                              <p:pRg st="2" end="2"/>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16387">
                                            <p:txEl>
                                              <p:pRg st="3" end="3"/>
                                            </p:txEl>
                                          </p:spTgt>
                                        </p:tgtEl>
                                        <p:attrNameLst>
                                          <p:attrName>style.visibility</p:attrName>
                                        </p:attrNameLst>
                                      </p:cBhvr>
                                      <p:to>
                                        <p:strVal val="visible"/>
                                      </p:to>
                                    </p:set>
                                    <p:animEffect transition="in" filter="fade">
                                      <p:cBhvr>
                                        <p:cTn id="27" dur="500"/>
                                        <p:tgtEl>
                                          <p:spTgt spid="16387">
                                            <p:txEl>
                                              <p:pRg st="3" end="3"/>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16387">
                                            <p:txEl>
                                              <p:pRg st="4" end="4"/>
                                            </p:txEl>
                                          </p:spTgt>
                                        </p:tgtEl>
                                        <p:attrNameLst>
                                          <p:attrName>style.visibility</p:attrName>
                                        </p:attrNameLst>
                                      </p:cBhvr>
                                      <p:to>
                                        <p:strVal val="visible"/>
                                      </p:to>
                                    </p:set>
                                    <p:animEffect transition="in" filter="fade">
                                      <p:cBhvr>
                                        <p:cTn id="32" dur="500"/>
                                        <p:tgtEl>
                                          <p:spTgt spid="16387">
                                            <p:txEl>
                                              <p:pRg st="4" end="4"/>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0"/>
                                  </p:stCondLst>
                                  <p:childTnLst>
                                    <p:set>
                                      <p:cBhvr>
                                        <p:cTn id="36" dur="1" fill="hold">
                                          <p:stCondLst>
                                            <p:cond delay="0"/>
                                          </p:stCondLst>
                                        </p:cTn>
                                        <p:tgtEl>
                                          <p:spTgt spid="16387">
                                            <p:txEl>
                                              <p:pRg st="5" end="5"/>
                                            </p:txEl>
                                          </p:spTgt>
                                        </p:tgtEl>
                                        <p:attrNameLst>
                                          <p:attrName>style.visibility</p:attrName>
                                        </p:attrNameLst>
                                      </p:cBhvr>
                                      <p:to>
                                        <p:strVal val="visible"/>
                                      </p:to>
                                    </p:set>
                                    <p:animEffect transition="in" filter="fade">
                                      <p:cBhvr>
                                        <p:cTn id="37" dur="500"/>
                                        <p:tgtEl>
                                          <p:spTgt spid="1638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212F1-294A-45C7-824D-AA58AD1077A0}"/>
              </a:ext>
            </a:extLst>
          </p:cNvPr>
          <p:cNvSpPr>
            <a:spLocks noGrp="1"/>
          </p:cNvSpPr>
          <p:nvPr>
            <p:ph type="ctrTitle"/>
          </p:nvPr>
        </p:nvSpPr>
        <p:spPr/>
        <p:txBody>
          <a:bodyPr/>
          <a:lstStyle/>
          <a:p>
            <a:r>
              <a:rPr lang="en-GB" dirty="0"/>
              <a:t>DEVELOPING RELATIONSHPS</a:t>
            </a:r>
          </a:p>
        </p:txBody>
      </p:sp>
      <p:sp>
        <p:nvSpPr>
          <p:cNvPr id="3" name="Subtitle 2">
            <a:extLst>
              <a:ext uri="{FF2B5EF4-FFF2-40B4-BE49-F238E27FC236}">
                <a16:creationId xmlns:a16="http://schemas.microsoft.com/office/drawing/2014/main" id="{34CD6638-E49E-4D9C-9707-7F9C86F1A09E}"/>
              </a:ext>
            </a:extLst>
          </p:cNvPr>
          <p:cNvSpPr>
            <a:spLocks noGrp="1"/>
          </p:cNvSpPr>
          <p:nvPr>
            <p:ph type="subTitle" idx="1"/>
          </p:nvPr>
        </p:nvSpPr>
        <p:spPr/>
        <p:txBody>
          <a:bodyPr/>
          <a:lstStyle/>
          <a:p>
            <a:r>
              <a:rPr lang="en-GB" dirty="0"/>
              <a:t>MODULE INTRODUCTION</a:t>
            </a:r>
          </a:p>
        </p:txBody>
      </p:sp>
    </p:spTree>
    <p:extLst>
      <p:ext uri="{BB962C8B-B14F-4D97-AF65-F5344CB8AC3E}">
        <p14:creationId xmlns:p14="http://schemas.microsoft.com/office/powerpoint/2010/main" val="23797725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1" name="Rectangle 140">
            <a:extLst>
              <a:ext uri="{FF2B5EF4-FFF2-40B4-BE49-F238E27FC236}">
                <a16:creationId xmlns:a16="http://schemas.microsoft.com/office/drawing/2014/main" id="{8880BE9B-2849-495A-AB0E-E80D71B324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3052452"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 name="Title 1">
            <a:extLst>
              <a:ext uri="{FF2B5EF4-FFF2-40B4-BE49-F238E27FC236}">
                <a16:creationId xmlns:a16="http://schemas.microsoft.com/office/drawing/2014/main" id="{BFAD9F10-1736-AD44-8AD8-EAF62D8FEAF4}"/>
              </a:ext>
            </a:extLst>
          </p:cNvPr>
          <p:cNvSpPr>
            <a:spLocks noGrp="1" noChangeArrowheads="1"/>
          </p:cNvSpPr>
          <p:nvPr>
            <p:ph type="title"/>
          </p:nvPr>
        </p:nvSpPr>
        <p:spPr>
          <a:xfrm>
            <a:off x="232529" y="640080"/>
            <a:ext cx="2572391" cy="5613236"/>
          </a:xfrm>
        </p:spPr>
        <p:txBody>
          <a:bodyPr anchor="ctr">
            <a:normAutofit/>
          </a:bodyPr>
          <a:lstStyle/>
          <a:p>
            <a:pPr eaLnBrk="1" hangingPunct="1"/>
            <a:r>
              <a:rPr lang="en-GB" altLang="en-US">
                <a:solidFill>
                  <a:srgbClr val="FFFFFF"/>
                </a:solidFill>
              </a:rPr>
              <a:t>Module Aim &amp; Learning Outcomes</a:t>
            </a:r>
          </a:p>
        </p:txBody>
      </p:sp>
      <p:sp>
        <p:nvSpPr>
          <p:cNvPr id="3" name="Content Placeholder 2">
            <a:extLst>
              <a:ext uri="{FF2B5EF4-FFF2-40B4-BE49-F238E27FC236}">
                <a16:creationId xmlns:a16="http://schemas.microsoft.com/office/drawing/2014/main" id="{60F66827-0678-F741-87D1-538149161FE5}"/>
              </a:ext>
            </a:extLst>
          </p:cNvPr>
          <p:cNvSpPr>
            <a:spLocks noGrp="1"/>
          </p:cNvSpPr>
          <p:nvPr>
            <p:ph idx="1"/>
          </p:nvPr>
        </p:nvSpPr>
        <p:spPr>
          <a:xfrm>
            <a:off x="3524863" y="640080"/>
            <a:ext cx="5379104" cy="3745107"/>
          </a:xfrm>
        </p:spPr>
        <p:txBody>
          <a:bodyPr>
            <a:normAutofit/>
          </a:bodyPr>
          <a:lstStyle/>
          <a:p>
            <a:pPr marL="0" indent="0" eaLnBrk="1" hangingPunct="1">
              <a:buFont typeface="Arial" panose="020B0604020202020204" pitchFamily="34" charset="0"/>
              <a:buNone/>
              <a:defRPr/>
            </a:pPr>
            <a:r>
              <a:rPr lang="en-GB" sz="1300" b="1"/>
              <a:t>AIM(S)</a:t>
            </a:r>
          </a:p>
          <a:p>
            <a:pPr lvl="1">
              <a:defRPr/>
            </a:pPr>
            <a:r>
              <a:rPr lang="en-GB" sz="1300" b="1"/>
              <a:t>To develop strategies for the personal and career development of individuals</a:t>
            </a:r>
          </a:p>
          <a:p>
            <a:pPr marL="0" indent="0" eaLnBrk="1" hangingPunct="1">
              <a:buFont typeface="Arial" panose="020B0604020202020204" pitchFamily="34" charset="0"/>
              <a:buNone/>
              <a:defRPr/>
            </a:pPr>
            <a:r>
              <a:rPr lang="en-GB" sz="1300" b="1"/>
              <a:t>LEARNING OUTCOMES </a:t>
            </a:r>
          </a:p>
          <a:p>
            <a:pPr marL="0" indent="0" eaLnBrk="1" hangingPunct="1">
              <a:buFont typeface="Arial" panose="020B0604020202020204" pitchFamily="34" charset="0"/>
              <a:buNone/>
              <a:defRPr/>
            </a:pPr>
            <a:r>
              <a:rPr lang="en-GB" sz="1300" b="1"/>
              <a:t>Upon the successful completion of this module, the student should be able to demonstrate the ability to:</a:t>
            </a:r>
          </a:p>
          <a:p>
            <a:r>
              <a:rPr lang="en-GB" sz="1300" b="1"/>
              <a:t>Critically assess the potential benefits to the organisation of developing individuals in the workplace</a:t>
            </a:r>
          </a:p>
          <a:p>
            <a:r>
              <a:rPr lang="en-GB" sz="1300" b="1"/>
              <a:t>Manage the individual's expectations in respect of personal development</a:t>
            </a:r>
          </a:p>
          <a:p>
            <a:r>
              <a:rPr lang="en-GB" sz="1300" b="1"/>
              <a:t>Critically evaluate  development vehicles available to an organisation appropriate to the development needs of the individual</a:t>
            </a:r>
          </a:p>
          <a:p>
            <a:r>
              <a:rPr lang="en-GB" sz="1300" b="1"/>
              <a:t>Generate a detailed plan to meet the development  needs of the individual in the workplace </a:t>
            </a:r>
          </a:p>
          <a:p>
            <a:pPr marL="457200" lvl="1" indent="0">
              <a:buNone/>
              <a:defRPr/>
            </a:pPr>
            <a:endParaRPr lang="en-GB" sz="1300" b="1"/>
          </a:p>
        </p:txBody>
      </p:sp>
      <p:pic>
        <p:nvPicPr>
          <p:cNvPr id="73" name="Graphic 72" descr="Bullseye">
            <a:extLst>
              <a:ext uri="{FF2B5EF4-FFF2-40B4-BE49-F238E27FC236}">
                <a16:creationId xmlns:a16="http://schemas.microsoft.com/office/drawing/2014/main" id="{6F3EED59-D016-4A29-B0A9-4E84188F67D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374430" y="4553084"/>
            <a:ext cx="1685977" cy="1685977"/>
          </a:xfrm>
          <a:prstGeom prst="rect">
            <a:avLst/>
          </a:prstGeom>
        </p:spPr>
      </p:pic>
      <p:sp>
        <p:nvSpPr>
          <p:cNvPr id="4" name="Slide Number Placeholder 3">
            <a:extLst>
              <a:ext uri="{FF2B5EF4-FFF2-40B4-BE49-F238E27FC236}">
                <a16:creationId xmlns:a16="http://schemas.microsoft.com/office/drawing/2014/main" id="{0A137256-C754-374B-B56E-652A9067284A}"/>
              </a:ext>
            </a:extLst>
          </p:cNvPr>
          <p:cNvSpPr>
            <a:spLocks noGrp="1"/>
          </p:cNvSpPr>
          <p:nvPr>
            <p:ph type="sldNum" sz="quarter" idx="12"/>
          </p:nvPr>
        </p:nvSpPr>
        <p:spPr>
          <a:xfrm>
            <a:off x="8128000" y="6470704"/>
            <a:ext cx="730250" cy="274320"/>
          </a:xfrm>
        </p:spPr>
        <p:txBody>
          <a:bodyPr>
            <a:normAutofit/>
          </a:bodyPr>
          <a:lstStyle/>
          <a:p>
            <a:pPr>
              <a:spcAft>
                <a:spcPts val="600"/>
              </a:spcAft>
              <a:defRPr/>
            </a:pPr>
            <a:fld id="{9FCF0220-3DFC-184B-A831-D82BDBC26456}" type="slidenum">
              <a:rPr lang="en-GB" altLang="en-US" smtClean="0"/>
              <a:pPr>
                <a:spcAft>
                  <a:spcPts val="600"/>
                </a:spcAft>
                <a:defRPr/>
              </a:pPr>
              <a:t>18</a:t>
            </a:fld>
            <a:endParaRPr lang="en-GB" altLang="en-US"/>
          </a:p>
        </p:txBody>
      </p:sp>
    </p:spTree>
    <p:extLst>
      <p:ext uri="{BB962C8B-B14F-4D97-AF65-F5344CB8AC3E}">
        <p14:creationId xmlns:p14="http://schemas.microsoft.com/office/powerpoint/2010/main" val="36319081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5" name="Rectangle 76">
            <a:extLst>
              <a:ext uri="{FF2B5EF4-FFF2-40B4-BE49-F238E27FC236}">
                <a16:creationId xmlns:a16="http://schemas.microsoft.com/office/drawing/2014/main" id="{BC82E0D7-37D0-4C31-B2DA-233C8F10C9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321732"/>
            <a:ext cx="6823143" cy="6148972"/>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2" name="Title 1">
            <a:extLst>
              <a:ext uri="{FF2B5EF4-FFF2-40B4-BE49-F238E27FC236}">
                <a16:creationId xmlns:a16="http://schemas.microsoft.com/office/drawing/2014/main" id="{85F10570-C7B2-4E96-ACFB-D395C8B3808E}"/>
              </a:ext>
            </a:extLst>
          </p:cNvPr>
          <p:cNvSpPr>
            <a:spLocks noGrp="1"/>
          </p:cNvSpPr>
          <p:nvPr>
            <p:ph type="title"/>
          </p:nvPr>
        </p:nvSpPr>
        <p:spPr>
          <a:xfrm>
            <a:off x="768096" y="585216"/>
            <a:ext cx="6051821" cy="1499616"/>
          </a:xfrm>
        </p:spPr>
        <p:txBody>
          <a:bodyPr rtlCol="0">
            <a:normAutofit/>
          </a:bodyPr>
          <a:lstStyle/>
          <a:p>
            <a:pPr>
              <a:defRPr/>
            </a:pPr>
            <a:r>
              <a:rPr lang="en-GB" b="1" cap="small">
                <a:solidFill>
                  <a:srgbClr val="FFFFFF"/>
                </a:solidFill>
              </a:rPr>
              <a:t>Developing Relationships </a:t>
            </a:r>
            <a:br>
              <a:rPr lang="en-GB" b="1" cap="small">
                <a:solidFill>
                  <a:srgbClr val="FFFFFF"/>
                </a:solidFill>
              </a:rPr>
            </a:br>
            <a:r>
              <a:rPr lang="en-GB" b="1" cap="small">
                <a:solidFill>
                  <a:srgbClr val="FFFFFF"/>
                </a:solidFill>
              </a:rPr>
              <a:t>&amp; Workplace Achievement</a:t>
            </a:r>
            <a:endParaRPr lang="en-GB" altLang="en-US" cap="small">
              <a:solidFill>
                <a:srgbClr val="FFFFFF"/>
              </a:solidFill>
            </a:endParaRPr>
          </a:p>
        </p:txBody>
      </p:sp>
      <p:cxnSp>
        <p:nvCxnSpPr>
          <p:cNvPr id="7176" name="Straight Connector 79">
            <a:extLst>
              <a:ext uri="{FF2B5EF4-FFF2-40B4-BE49-F238E27FC236}">
                <a16:creationId xmlns:a16="http://schemas.microsoft.com/office/drawing/2014/main" id="{1AD3A364-FD48-4C42-B623-DAD0C3ED6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8728ED0-418B-4202-9EC7-E24D3DB0FD48}"/>
              </a:ext>
            </a:extLst>
          </p:cNvPr>
          <p:cNvSpPr>
            <a:spLocks noGrp="1"/>
          </p:cNvSpPr>
          <p:nvPr>
            <p:ph idx="1"/>
          </p:nvPr>
        </p:nvSpPr>
        <p:spPr>
          <a:xfrm>
            <a:off x="768096" y="2286000"/>
            <a:ext cx="6055614" cy="3862971"/>
          </a:xfrm>
        </p:spPr>
        <p:txBody>
          <a:bodyPr rtlCol="0">
            <a:normAutofit/>
          </a:bodyPr>
          <a:lstStyle/>
          <a:p>
            <a:pPr eaLnBrk="1" fontAlgn="auto" hangingPunct="1">
              <a:spcAft>
                <a:spcPts val="0"/>
              </a:spcAft>
              <a:defRPr/>
            </a:pPr>
            <a:r>
              <a:rPr lang="en-GB">
                <a:solidFill>
                  <a:srgbClr val="FFFFFF"/>
                </a:solidFill>
              </a:rPr>
              <a:t>What do </a:t>
            </a:r>
            <a:r>
              <a:rPr lang="en-GB" i="1">
                <a:solidFill>
                  <a:srgbClr val="FFFFFF"/>
                </a:solidFill>
              </a:rPr>
              <a:t>you think </a:t>
            </a:r>
            <a:r>
              <a:rPr lang="en-GB">
                <a:solidFill>
                  <a:srgbClr val="FFFFFF"/>
                </a:solidFill>
              </a:rPr>
              <a:t>this means?</a:t>
            </a:r>
          </a:p>
          <a:p>
            <a:pPr eaLnBrk="1" fontAlgn="auto" hangingPunct="1">
              <a:spcAft>
                <a:spcPts val="0"/>
              </a:spcAft>
              <a:defRPr/>
            </a:pPr>
            <a:endParaRPr lang="en-GB">
              <a:solidFill>
                <a:srgbClr val="FFFFFF"/>
              </a:solidFill>
            </a:endParaRPr>
          </a:p>
          <a:p>
            <a:pPr lvl="1" eaLnBrk="1" fontAlgn="auto" hangingPunct="1">
              <a:spcAft>
                <a:spcPts val="0"/>
              </a:spcAft>
              <a:defRPr/>
            </a:pPr>
            <a:r>
              <a:rPr lang="en-GB">
                <a:solidFill>
                  <a:srgbClr val="FFFFFF"/>
                </a:solidFill>
              </a:rPr>
              <a:t>What relationship?</a:t>
            </a:r>
          </a:p>
          <a:p>
            <a:pPr lvl="1" eaLnBrk="1" fontAlgn="auto" hangingPunct="1">
              <a:spcAft>
                <a:spcPts val="0"/>
              </a:spcAft>
              <a:defRPr/>
            </a:pPr>
            <a:r>
              <a:rPr lang="en-GB">
                <a:solidFill>
                  <a:srgbClr val="FFFFFF"/>
                </a:solidFill>
              </a:rPr>
              <a:t>Why develop them?</a:t>
            </a:r>
          </a:p>
          <a:p>
            <a:pPr lvl="1" eaLnBrk="1" fontAlgn="auto" hangingPunct="1">
              <a:spcAft>
                <a:spcPts val="0"/>
              </a:spcAft>
              <a:defRPr/>
            </a:pPr>
            <a:r>
              <a:rPr lang="en-GB">
                <a:solidFill>
                  <a:srgbClr val="FFFFFF"/>
                </a:solidFill>
              </a:rPr>
              <a:t>How could they affect workplace achievement?</a:t>
            </a:r>
          </a:p>
          <a:p>
            <a:pPr lvl="1" eaLnBrk="1" fontAlgn="auto" hangingPunct="1">
              <a:spcAft>
                <a:spcPts val="0"/>
              </a:spcAft>
              <a:defRPr/>
            </a:pPr>
            <a:endParaRPr lang="en-GB">
              <a:solidFill>
                <a:srgbClr val="FFFFFF"/>
              </a:solidFill>
            </a:endParaRPr>
          </a:p>
          <a:p>
            <a:pPr marL="0" indent="0" eaLnBrk="1" fontAlgn="auto" hangingPunct="1">
              <a:spcAft>
                <a:spcPts val="0"/>
              </a:spcAft>
              <a:buFont typeface="Arial" panose="020B0604020202020204" pitchFamily="34" charset="0"/>
              <a:buNone/>
              <a:defRPr/>
            </a:pPr>
            <a:r>
              <a:rPr lang="en-GB" i="1" u="sng">
                <a:solidFill>
                  <a:srgbClr val="FFFFFF"/>
                </a:solidFill>
              </a:rPr>
              <a:t>10 mins </a:t>
            </a:r>
            <a:r>
              <a:rPr lang="en-GB">
                <a:solidFill>
                  <a:srgbClr val="FFFFFF"/>
                </a:solidFill>
              </a:rPr>
              <a:t>to discuss and record your thoughts</a:t>
            </a:r>
          </a:p>
        </p:txBody>
      </p:sp>
      <p:sp>
        <p:nvSpPr>
          <p:cNvPr id="7173" name="Slide Number Placeholder 3">
            <a:extLst>
              <a:ext uri="{FF2B5EF4-FFF2-40B4-BE49-F238E27FC236}">
                <a16:creationId xmlns:a16="http://schemas.microsoft.com/office/drawing/2014/main" id="{0CBC5847-0D0D-054D-8968-BF112E49522A}"/>
              </a:ext>
            </a:extLst>
          </p:cNvPr>
          <p:cNvSpPr>
            <a:spLocks noGrp="1"/>
          </p:cNvSpPr>
          <p:nvPr>
            <p:ph type="sldNum" sz="quarter" idx="12"/>
          </p:nvPr>
        </p:nvSpPr>
        <p:spPr bwMode="auto">
          <a:xfrm>
            <a:off x="8410174" y="6470704"/>
            <a:ext cx="448076" cy="27432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nchorCtr="0" compatLnSpc="1">
            <a:prstTxWarp prst="textNoShape">
              <a:avLst/>
            </a:prstTxWarp>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lnSpc>
                <a:spcPct val="90000"/>
              </a:lnSpc>
              <a:spcBef>
                <a:spcPct val="0"/>
              </a:spcBef>
              <a:spcAft>
                <a:spcPts val="600"/>
              </a:spcAft>
              <a:buFontTx/>
              <a:buNone/>
            </a:pPr>
            <a:fld id="{F5A46440-D9F8-984E-8692-67A253F18A0B}" type="slidenum">
              <a:rPr lang="en-GB" altLang="en-US" sz="1300" smtClean="0">
                <a:latin typeface="Arial" panose="020B0604020202020204" pitchFamily="34" charset="0"/>
              </a:rPr>
              <a:pPr fontAlgn="base">
                <a:lnSpc>
                  <a:spcPct val="90000"/>
                </a:lnSpc>
                <a:spcBef>
                  <a:spcPct val="0"/>
                </a:spcBef>
                <a:spcAft>
                  <a:spcPts val="600"/>
                </a:spcAft>
                <a:buFontTx/>
                <a:buNone/>
              </a:pPr>
              <a:t>19</a:t>
            </a:fld>
            <a:endParaRPr lang="en-GB" altLang="en-US" sz="1300">
              <a:latin typeface="Arial" panose="020B0604020202020204" pitchFamily="34" charset="0"/>
            </a:endParaRPr>
          </a:p>
        </p:txBody>
      </p:sp>
      <p:sp>
        <p:nvSpPr>
          <p:cNvPr id="7177" name="Rectangle 80">
            <a:extLst>
              <a:ext uri="{FF2B5EF4-FFF2-40B4-BE49-F238E27FC236}">
                <a16:creationId xmlns:a16="http://schemas.microsoft.com/office/drawing/2014/main" id="{F9F40211-4307-4706-AE59-83AC153FBF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325601"/>
            <a:ext cx="1715190" cy="6145103"/>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67574544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BB717F82-1948-4BF5-B31E-F8E018DE40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1998"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66" name="Title 1">
            <a:extLst>
              <a:ext uri="{FF2B5EF4-FFF2-40B4-BE49-F238E27FC236}">
                <a16:creationId xmlns:a16="http://schemas.microsoft.com/office/drawing/2014/main" id="{B22D9DD3-B871-B246-B7FA-969443722998}"/>
              </a:ext>
            </a:extLst>
          </p:cNvPr>
          <p:cNvSpPr>
            <a:spLocks noGrp="1" noChangeArrowheads="1"/>
          </p:cNvSpPr>
          <p:nvPr>
            <p:ph type="title"/>
          </p:nvPr>
        </p:nvSpPr>
        <p:spPr>
          <a:xfrm>
            <a:off x="768096" y="459317"/>
            <a:ext cx="3291840" cy="1749552"/>
          </a:xfrm>
        </p:spPr>
        <p:txBody>
          <a:bodyPr>
            <a:normAutofit/>
          </a:bodyPr>
          <a:lstStyle/>
          <a:p>
            <a:pPr eaLnBrk="1" hangingPunct="1"/>
            <a:r>
              <a:rPr lang="en-GB" altLang="en-US" sz="3800" dirty="0"/>
              <a:t>Developing Relationships</a:t>
            </a:r>
          </a:p>
        </p:txBody>
      </p:sp>
      <p:cxnSp>
        <p:nvCxnSpPr>
          <p:cNvPr id="75" name="Straight Connector 74">
            <a:extLst>
              <a:ext uri="{FF2B5EF4-FFF2-40B4-BE49-F238E27FC236}">
                <a16:creationId xmlns:a16="http://schemas.microsoft.com/office/drawing/2014/main" id="{07AAE15F-6D59-4252-8427-D134C0066F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FA30D66-545C-40EA-A51C-5DEFC1592B6D}"/>
              </a:ext>
            </a:extLst>
          </p:cNvPr>
          <p:cNvSpPr>
            <a:spLocks noGrp="1"/>
          </p:cNvSpPr>
          <p:nvPr>
            <p:ph idx="1"/>
          </p:nvPr>
        </p:nvSpPr>
        <p:spPr>
          <a:xfrm>
            <a:off x="768096" y="2286000"/>
            <a:ext cx="3291840" cy="3931920"/>
          </a:xfrm>
        </p:spPr>
        <p:txBody>
          <a:bodyPr rtlCol="0">
            <a:normAutofit/>
          </a:bodyPr>
          <a:lstStyle/>
          <a:p>
            <a:pPr eaLnBrk="1" fontAlgn="auto" hangingPunct="1">
              <a:spcAft>
                <a:spcPts val="0"/>
              </a:spcAft>
              <a:defRPr/>
            </a:pPr>
            <a:r>
              <a:rPr lang="en-GB" altLang="en-US" sz="1600"/>
              <a:t>Who are the individuals in the Workplace?</a:t>
            </a:r>
          </a:p>
          <a:p>
            <a:pPr eaLnBrk="1" fontAlgn="auto" hangingPunct="1">
              <a:spcAft>
                <a:spcPts val="0"/>
              </a:spcAft>
              <a:defRPr/>
            </a:pPr>
            <a:r>
              <a:rPr lang="en-GB" altLang="en-US" sz="1600"/>
              <a:t>What is Personal Development?  </a:t>
            </a:r>
          </a:p>
          <a:p>
            <a:pPr eaLnBrk="1" fontAlgn="auto" hangingPunct="1">
              <a:spcAft>
                <a:spcPts val="0"/>
              </a:spcAft>
              <a:defRPr/>
            </a:pPr>
            <a:r>
              <a:rPr lang="en-GB" altLang="en-US" sz="1600"/>
              <a:t>What are the potential benefits?  </a:t>
            </a:r>
          </a:p>
          <a:p>
            <a:pPr eaLnBrk="1" fontAlgn="auto" hangingPunct="1">
              <a:spcAft>
                <a:spcPts val="0"/>
              </a:spcAft>
              <a:defRPr/>
            </a:pPr>
            <a:r>
              <a:rPr lang="en-GB" altLang="en-US" sz="1600"/>
              <a:t>How would the Organisation Benefit?  </a:t>
            </a:r>
          </a:p>
          <a:p>
            <a:pPr>
              <a:defRPr/>
            </a:pPr>
            <a:r>
              <a:rPr lang="en-GB" altLang="en-US" sz="1600"/>
              <a:t>How would the Individual Benefit?  </a:t>
            </a:r>
          </a:p>
          <a:p>
            <a:pPr marL="0" indent="0" eaLnBrk="1" fontAlgn="auto" hangingPunct="1">
              <a:spcAft>
                <a:spcPts val="0"/>
              </a:spcAft>
              <a:buNone/>
              <a:defRPr/>
            </a:pPr>
            <a:endParaRPr lang="en-GB" sz="1600"/>
          </a:p>
        </p:txBody>
      </p:sp>
      <p:pic>
        <p:nvPicPr>
          <p:cNvPr id="70" name="Graphic 69" descr="Office Worker">
            <a:extLst>
              <a:ext uri="{FF2B5EF4-FFF2-40B4-BE49-F238E27FC236}">
                <a16:creationId xmlns:a16="http://schemas.microsoft.com/office/drawing/2014/main" id="{81E72A30-3686-4DD9-8CCF-0964329B4DF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292087" y="1864635"/>
            <a:ext cx="3131821" cy="3131821"/>
          </a:xfrm>
          <a:prstGeom prst="rect">
            <a:avLst/>
          </a:prstGeom>
        </p:spPr>
      </p:pic>
      <p:sp>
        <p:nvSpPr>
          <p:cNvPr id="4" name="Slide Number Placeholder 3">
            <a:extLst>
              <a:ext uri="{FF2B5EF4-FFF2-40B4-BE49-F238E27FC236}">
                <a16:creationId xmlns:a16="http://schemas.microsoft.com/office/drawing/2014/main" id="{72BBBCED-8DDF-4442-8118-F157275F1DBE}"/>
              </a:ext>
            </a:extLst>
          </p:cNvPr>
          <p:cNvSpPr>
            <a:spLocks noGrp="1"/>
          </p:cNvSpPr>
          <p:nvPr>
            <p:ph type="sldNum" sz="quarter" idx="12"/>
          </p:nvPr>
        </p:nvSpPr>
        <p:spPr>
          <a:xfrm>
            <a:off x="8128000" y="6470704"/>
            <a:ext cx="730250" cy="274320"/>
          </a:xfrm>
        </p:spPr>
        <p:txBody>
          <a:bodyPr>
            <a:normAutofit/>
          </a:bodyPr>
          <a:lstStyle/>
          <a:p>
            <a:pPr>
              <a:spcAft>
                <a:spcPts val="600"/>
              </a:spcAft>
              <a:defRPr/>
            </a:pPr>
            <a:fld id="{82800B02-77F5-1544-A3A3-DB2489258A01}" type="slidenum">
              <a:rPr lang="en-GB" altLang="en-US"/>
              <a:pPr>
                <a:spcAft>
                  <a:spcPts val="600"/>
                </a:spcAft>
                <a:defRPr/>
              </a:pPr>
              <a:t>20</a:t>
            </a:fld>
            <a:endParaRPr lang="en-GB" altLang="en-US"/>
          </a:p>
        </p:txBody>
      </p:sp>
    </p:spTree>
    <p:extLst>
      <p:ext uri="{BB962C8B-B14F-4D97-AF65-F5344CB8AC3E}">
        <p14:creationId xmlns:p14="http://schemas.microsoft.com/office/powerpoint/2010/main" val="218813093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81CE8CA9-D6D2-4C46-8070-9566F894E5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10141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39" name="Title 1">
            <a:extLst>
              <a:ext uri="{FF2B5EF4-FFF2-40B4-BE49-F238E27FC236}">
                <a16:creationId xmlns:a16="http://schemas.microsoft.com/office/drawing/2014/main" id="{1479CC2D-1A20-164A-AC1C-9E50A58053C9}"/>
              </a:ext>
            </a:extLst>
          </p:cNvPr>
          <p:cNvSpPr>
            <a:spLocks noGrp="1" noChangeArrowheads="1"/>
          </p:cNvSpPr>
          <p:nvPr>
            <p:ph type="title"/>
          </p:nvPr>
        </p:nvSpPr>
        <p:spPr>
          <a:xfrm>
            <a:off x="768096" y="585216"/>
            <a:ext cx="2834314" cy="1499616"/>
          </a:xfrm>
        </p:spPr>
        <p:txBody>
          <a:bodyPr>
            <a:normAutofit/>
          </a:bodyPr>
          <a:lstStyle/>
          <a:p>
            <a:r>
              <a:rPr lang="en-GB" altLang="en-US" sz="3800" dirty="0"/>
              <a:t>Developing Relationships</a:t>
            </a:r>
            <a:endParaRPr lang="en-GB" altLang="en-US" sz="3800" dirty="0">
              <a:solidFill>
                <a:schemeClr val="tx1"/>
              </a:solidFill>
            </a:endParaRPr>
          </a:p>
        </p:txBody>
      </p:sp>
      <p:cxnSp>
        <p:nvCxnSpPr>
          <p:cNvPr id="76" name="Straight Connector 75">
            <a:extLst>
              <a:ext uri="{FF2B5EF4-FFF2-40B4-BE49-F238E27FC236}">
                <a16:creationId xmlns:a16="http://schemas.microsoft.com/office/drawing/2014/main" id="{72B31CF5-BEC2-457D-A52F-6A5CCB066FE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51A448E-4CEB-453F-B80A-E790CE31D8A0}"/>
              </a:ext>
            </a:extLst>
          </p:cNvPr>
          <p:cNvSpPr>
            <a:spLocks noGrp="1"/>
          </p:cNvSpPr>
          <p:nvPr>
            <p:ph idx="1"/>
          </p:nvPr>
        </p:nvSpPr>
        <p:spPr>
          <a:xfrm>
            <a:off x="768096" y="2286000"/>
            <a:ext cx="2843784" cy="3931920"/>
          </a:xfrm>
        </p:spPr>
        <p:txBody>
          <a:bodyPr rtlCol="0">
            <a:normAutofit/>
          </a:bodyPr>
          <a:lstStyle/>
          <a:p>
            <a:pPr eaLnBrk="1" fontAlgn="auto" hangingPunct="1">
              <a:spcAft>
                <a:spcPts val="0"/>
              </a:spcAft>
              <a:defRPr/>
            </a:pPr>
            <a:r>
              <a:rPr lang="en-GB" altLang="en-US">
                <a:solidFill>
                  <a:srgbClr val="FFFFFF"/>
                </a:solidFill>
              </a:rPr>
              <a:t>What is a  development vehicle? </a:t>
            </a:r>
          </a:p>
          <a:p>
            <a:pPr eaLnBrk="1" fontAlgn="auto" hangingPunct="1">
              <a:spcAft>
                <a:spcPts val="0"/>
              </a:spcAft>
              <a:defRPr/>
            </a:pPr>
            <a:r>
              <a:rPr lang="en-GB" altLang="en-US">
                <a:solidFill>
                  <a:srgbClr val="FFFFFF"/>
                </a:solidFill>
              </a:rPr>
              <a:t>What sorts of development vehicles do companies use?</a:t>
            </a:r>
          </a:p>
          <a:p>
            <a:pPr eaLnBrk="1" fontAlgn="auto" hangingPunct="1">
              <a:spcAft>
                <a:spcPts val="0"/>
              </a:spcAft>
              <a:defRPr/>
            </a:pPr>
            <a:r>
              <a:rPr lang="en-GB" altLang="en-US">
                <a:solidFill>
                  <a:srgbClr val="FFFFFF"/>
                </a:solidFill>
              </a:rPr>
              <a:t>How do you determine the appropriate vehicle?</a:t>
            </a:r>
          </a:p>
          <a:p>
            <a:pPr eaLnBrk="1" fontAlgn="auto" hangingPunct="1">
              <a:spcAft>
                <a:spcPts val="0"/>
              </a:spcAft>
              <a:defRPr/>
            </a:pPr>
            <a:r>
              <a:rPr lang="en-GB" altLang="en-US">
                <a:solidFill>
                  <a:srgbClr val="FFFFFF"/>
                </a:solidFill>
              </a:rPr>
              <a:t>What does your organisation use?</a:t>
            </a:r>
          </a:p>
          <a:p>
            <a:pPr eaLnBrk="1" fontAlgn="auto" hangingPunct="1">
              <a:spcAft>
                <a:spcPts val="0"/>
              </a:spcAft>
              <a:defRPr/>
            </a:pPr>
            <a:endParaRPr lang="en-GB">
              <a:solidFill>
                <a:srgbClr val="FFFFFF"/>
              </a:solidFill>
            </a:endParaRPr>
          </a:p>
        </p:txBody>
      </p:sp>
      <p:pic>
        <p:nvPicPr>
          <p:cNvPr id="71" name="Graphic 70" descr="Robot">
            <a:extLst>
              <a:ext uri="{FF2B5EF4-FFF2-40B4-BE49-F238E27FC236}">
                <a16:creationId xmlns:a16="http://schemas.microsoft.com/office/drawing/2014/main" id="{DCE15A9F-598F-4896-92B1-12F38008E90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572000" y="1383030"/>
            <a:ext cx="4091940" cy="4091940"/>
          </a:xfrm>
          <a:prstGeom prst="rect">
            <a:avLst/>
          </a:prstGeom>
        </p:spPr>
      </p:pic>
      <p:sp>
        <p:nvSpPr>
          <p:cNvPr id="4" name="Slide Number Placeholder 3">
            <a:extLst>
              <a:ext uri="{FF2B5EF4-FFF2-40B4-BE49-F238E27FC236}">
                <a16:creationId xmlns:a16="http://schemas.microsoft.com/office/drawing/2014/main" id="{405F1C18-C4C7-422C-90CF-718B19901E45}"/>
              </a:ext>
            </a:extLst>
          </p:cNvPr>
          <p:cNvSpPr>
            <a:spLocks noGrp="1"/>
          </p:cNvSpPr>
          <p:nvPr>
            <p:ph type="sldNum" sz="quarter" idx="12"/>
          </p:nvPr>
        </p:nvSpPr>
        <p:spPr>
          <a:xfrm>
            <a:off x="8128000" y="6470704"/>
            <a:ext cx="730250" cy="274320"/>
          </a:xfrm>
        </p:spPr>
        <p:txBody>
          <a:bodyPr>
            <a:normAutofit/>
          </a:bodyPr>
          <a:lstStyle/>
          <a:p>
            <a:pPr>
              <a:spcAft>
                <a:spcPts val="600"/>
              </a:spcAft>
              <a:defRPr/>
            </a:pPr>
            <a:fld id="{89B586A0-8AC2-864E-A512-F1BFFC65A8EE}" type="slidenum">
              <a:rPr lang="en-GB" altLang="en-US"/>
              <a:pPr>
                <a:spcAft>
                  <a:spcPts val="600"/>
                </a:spcAft>
                <a:defRPr/>
              </a:pPr>
              <a:t>21</a:t>
            </a:fld>
            <a:endParaRPr lang="en-GB" altLang="en-US"/>
          </a:p>
        </p:txBody>
      </p:sp>
    </p:spTree>
    <p:extLst>
      <p:ext uri="{BB962C8B-B14F-4D97-AF65-F5344CB8AC3E}">
        <p14:creationId xmlns:p14="http://schemas.microsoft.com/office/powerpoint/2010/main" val="283277177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BB717F82-1948-4BF5-B31E-F8E018DE40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1998"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39" name="Title 1">
            <a:extLst>
              <a:ext uri="{FF2B5EF4-FFF2-40B4-BE49-F238E27FC236}">
                <a16:creationId xmlns:a16="http://schemas.microsoft.com/office/drawing/2014/main" id="{1479CC2D-1A20-164A-AC1C-9E50A58053C9}"/>
              </a:ext>
            </a:extLst>
          </p:cNvPr>
          <p:cNvSpPr>
            <a:spLocks noGrp="1" noChangeArrowheads="1"/>
          </p:cNvSpPr>
          <p:nvPr>
            <p:ph type="title"/>
          </p:nvPr>
        </p:nvSpPr>
        <p:spPr>
          <a:xfrm>
            <a:off x="768096" y="459317"/>
            <a:ext cx="3291840" cy="1749552"/>
          </a:xfrm>
        </p:spPr>
        <p:txBody>
          <a:bodyPr>
            <a:normAutofit/>
          </a:bodyPr>
          <a:lstStyle/>
          <a:p>
            <a:pPr eaLnBrk="1" hangingPunct="1"/>
            <a:r>
              <a:rPr lang="en-GB" altLang="en-US" sz="3800"/>
              <a:t>We will be asking ourselves</a:t>
            </a:r>
          </a:p>
        </p:txBody>
      </p:sp>
      <p:cxnSp>
        <p:nvCxnSpPr>
          <p:cNvPr id="76" name="Straight Connector 75">
            <a:extLst>
              <a:ext uri="{FF2B5EF4-FFF2-40B4-BE49-F238E27FC236}">
                <a16:creationId xmlns:a16="http://schemas.microsoft.com/office/drawing/2014/main" id="{07AAE15F-6D59-4252-8427-D134C0066F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51A448E-4CEB-453F-B80A-E790CE31D8A0}"/>
              </a:ext>
            </a:extLst>
          </p:cNvPr>
          <p:cNvSpPr>
            <a:spLocks noGrp="1"/>
          </p:cNvSpPr>
          <p:nvPr>
            <p:ph idx="1"/>
          </p:nvPr>
        </p:nvSpPr>
        <p:spPr>
          <a:xfrm>
            <a:off x="768096" y="2286000"/>
            <a:ext cx="3291840" cy="3931920"/>
          </a:xfrm>
        </p:spPr>
        <p:txBody>
          <a:bodyPr rtlCol="0">
            <a:normAutofit/>
          </a:bodyPr>
          <a:lstStyle/>
          <a:p>
            <a:pPr eaLnBrk="1" fontAlgn="auto" hangingPunct="1">
              <a:spcAft>
                <a:spcPts val="0"/>
              </a:spcAft>
              <a:defRPr/>
            </a:pPr>
            <a:r>
              <a:rPr lang="en-GB" altLang="en-US" sz="1600"/>
              <a:t>How do you identify the needs?</a:t>
            </a:r>
          </a:p>
          <a:p>
            <a:pPr eaLnBrk="1" fontAlgn="auto" hangingPunct="1">
              <a:spcAft>
                <a:spcPts val="0"/>
              </a:spcAft>
              <a:defRPr/>
            </a:pPr>
            <a:r>
              <a:rPr lang="en-GB" altLang="en-US" sz="1600"/>
              <a:t>What information do you need?</a:t>
            </a:r>
          </a:p>
          <a:p>
            <a:pPr eaLnBrk="1" fontAlgn="auto" hangingPunct="1">
              <a:spcAft>
                <a:spcPts val="0"/>
              </a:spcAft>
              <a:defRPr/>
            </a:pPr>
            <a:r>
              <a:rPr lang="en-GB" altLang="en-US" sz="1600"/>
              <a:t>How is it Captured?</a:t>
            </a:r>
          </a:p>
          <a:p>
            <a:pPr eaLnBrk="1" fontAlgn="auto" hangingPunct="1">
              <a:spcAft>
                <a:spcPts val="0"/>
              </a:spcAft>
              <a:defRPr/>
            </a:pPr>
            <a:r>
              <a:rPr lang="en-GB" altLang="en-US" sz="1600"/>
              <a:t>How is the plan presented?</a:t>
            </a:r>
          </a:p>
          <a:p>
            <a:pPr eaLnBrk="1" fontAlgn="auto" hangingPunct="1">
              <a:spcAft>
                <a:spcPts val="0"/>
              </a:spcAft>
              <a:defRPr/>
            </a:pPr>
            <a:r>
              <a:rPr lang="en-GB" altLang="en-US" sz="1600"/>
              <a:t>How is the plan implemented and monitored?</a:t>
            </a:r>
          </a:p>
          <a:p>
            <a:pPr>
              <a:defRPr/>
            </a:pPr>
            <a:r>
              <a:rPr lang="en-GB" altLang="en-US" sz="1600"/>
              <a:t>How is the effectiveness evaluated?</a:t>
            </a:r>
          </a:p>
          <a:p>
            <a:pPr marL="0" indent="0" eaLnBrk="1" fontAlgn="auto" hangingPunct="1">
              <a:spcAft>
                <a:spcPts val="0"/>
              </a:spcAft>
              <a:buNone/>
              <a:defRPr/>
            </a:pPr>
            <a:endParaRPr lang="en-GB" sz="1600"/>
          </a:p>
        </p:txBody>
      </p:sp>
      <p:pic>
        <p:nvPicPr>
          <p:cNvPr id="71" name="Graphic 70" descr="Skeleton">
            <a:extLst>
              <a:ext uri="{FF2B5EF4-FFF2-40B4-BE49-F238E27FC236}">
                <a16:creationId xmlns:a16="http://schemas.microsoft.com/office/drawing/2014/main" id="{EC7D0D6A-6C48-459B-8860-1815BFE68EC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292087" y="1864635"/>
            <a:ext cx="3131821" cy="3131821"/>
          </a:xfrm>
          <a:prstGeom prst="rect">
            <a:avLst/>
          </a:prstGeom>
        </p:spPr>
      </p:pic>
      <p:sp>
        <p:nvSpPr>
          <p:cNvPr id="4" name="Slide Number Placeholder 3">
            <a:extLst>
              <a:ext uri="{FF2B5EF4-FFF2-40B4-BE49-F238E27FC236}">
                <a16:creationId xmlns:a16="http://schemas.microsoft.com/office/drawing/2014/main" id="{405F1C18-C4C7-422C-90CF-718B19901E45}"/>
              </a:ext>
            </a:extLst>
          </p:cNvPr>
          <p:cNvSpPr>
            <a:spLocks noGrp="1"/>
          </p:cNvSpPr>
          <p:nvPr>
            <p:ph type="sldNum" sz="quarter" idx="12"/>
          </p:nvPr>
        </p:nvSpPr>
        <p:spPr>
          <a:xfrm>
            <a:off x="8128000" y="6470704"/>
            <a:ext cx="730250" cy="274320"/>
          </a:xfrm>
        </p:spPr>
        <p:txBody>
          <a:bodyPr>
            <a:normAutofit/>
          </a:bodyPr>
          <a:lstStyle/>
          <a:p>
            <a:pPr>
              <a:spcAft>
                <a:spcPts val="600"/>
              </a:spcAft>
              <a:defRPr/>
            </a:pPr>
            <a:fld id="{89B586A0-8AC2-864E-A512-F1BFFC65A8EE}" type="slidenum">
              <a:rPr lang="en-GB" altLang="en-US"/>
              <a:pPr>
                <a:spcAft>
                  <a:spcPts val="600"/>
                </a:spcAft>
                <a:defRPr/>
              </a:pPr>
              <a:t>22</a:t>
            </a:fld>
            <a:endParaRPr lang="en-GB" altLang="en-US"/>
          </a:p>
        </p:txBody>
      </p:sp>
    </p:spTree>
    <p:extLst>
      <p:ext uri="{BB962C8B-B14F-4D97-AF65-F5344CB8AC3E}">
        <p14:creationId xmlns:p14="http://schemas.microsoft.com/office/powerpoint/2010/main" val="393060617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5" name="Rectangle 74">
            <a:extLst>
              <a:ext uri="{FF2B5EF4-FFF2-40B4-BE49-F238E27FC236}">
                <a16:creationId xmlns:a16="http://schemas.microsoft.com/office/drawing/2014/main" id="{B5068B1C-1A28-475A-A0E0-4C23200D8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0" name="Rectangle 2">
            <a:extLst>
              <a:ext uri="{FF2B5EF4-FFF2-40B4-BE49-F238E27FC236}">
                <a16:creationId xmlns:a16="http://schemas.microsoft.com/office/drawing/2014/main" id="{A6B92E91-8B66-2044-B499-1BDCCD05BDA6}"/>
              </a:ext>
            </a:extLst>
          </p:cNvPr>
          <p:cNvSpPr>
            <a:spLocks noGrp="1" noChangeArrowheads="1"/>
          </p:cNvSpPr>
          <p:nvPr>
            <p:ph type="title"/>
          </p:nvPr>
        </p:nvSpPr>
        <p:spPr>
          <a:xfrm>
            <a:off x="482600" y="804333"/>
            <a:ext cx="3718717" cy="5249334"/>
          </a:xfrm>
        </p:spPr>
        <p:txBody>
          <a:bodyPr>
            <a:normAutofit/>
          </a:bodyPr>
          <a:lstStyle/>
          <a:p>
            <a:pPr algn="r" eaLnBrk="1" hangingPunct="1"/>
            <a:r>
              <a:rPr lang="en-GB" altLang="en-US" dirty="0">
                <a:solidFill>
                  <a:srgbClr val="404040"/>
                </a:solidFill>
              </a:rPr>
              <a:t>Developing relationships - assignment</a:t>
            </a:r>
          </a:p>
        </p:txBody>
      </p:sp>
      <p:sp>
        <p:nvSpPr>
          <p:cNvPr id="77" name="Rectangle 76">
            <a:extLst>
              <a:ext uri="{FF2B5EF4-FFF2-40B4-BE49-F238E27FC236}">
                <a16:creationId xmlns:a16="http://schemas.microsoft.com/office/drawing/2014/main" id="{6D428773-F789-43B7-B5FD-AE49E5BD2E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0" y="0"/>
            <a:ext cx="4572000" cy="6858000"/>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19" name="Rectangle 3">
            <a:extLst>
              <a:ext uri="{FF2B5EF4-FFF2-40B4-BE49-F238E27FC236}">
                <a16:creationId xmlns:a16="http://schemas.microsoft.com/office/drawing/2014/main" id="{031F91DF-27CC-AA4F-B2C2-5458B847A767}"/>
              </a:ext>
            </a:extLst>
          </p:cNvPr>
          <p:cNvSpPr>
            <a:spLocks noGrp="1" noChangeArrowheads="1"/>
          </p:cNvSpPr>
          <p:nvPr>
            <p:ph idx="1"/>
          </p:nvPr>
        </p:nvSpPr>
        <p:spPr>
          <a:xfrm>
            <a:off x="4933950" y="804333"/>
            <a:ext cx="3848100" cy="5249334"/>
          </a:xfrm>
        </p:spPr>
        <p:txBody>
          <a:bodyPr anchor="ctr">
            <a:normAutofit/>
          </a:bodyPr>
          <a:lstStyle/>
          <a:p>
            <a:pPr marL="0" indent="0">
              <a:buNone/>
            </a:pPr>
            <a:r>
              <a:rPr lang="en-US">
                <a:solidFill>
                  <a:srgbClr val="FFFFFF"/>
                </a:solidFill>
              </a:rPr>
              <a:t>The assessment will require you to develop a plan to meet the identified development needs and expectations of an individual.</a:t>
            </a:r>
            <a:r>
              <a:rPr lang="en-GB" altLang="en-US">
                <a:solidFill>
                  <a:srgbClr val="FFFFFF"/>
                </a:solidFill>
              </a:rPr>
              <a:t> </a:t>
            </a:r>
            <a:endParaRPr lang="en-GB" altLang="en-US">
              <a:solidFill>
                <a:srgbClr val="FFFFFF"/>
              </a:solidFill>
              <a:latin typeface="Tahoma" panose="020B0604030504040204" pitchFamily="34" charset="0"/>
              <a:cs typeface="Times New Roman" panose="02020603050405020304" pitchFamily="18" charset="0"/>
            </a:endParaRPr>
          </a:p>
        </p:txBody>
      </p:sp>
      <p:sp>
        <p:nvSpPr>
          <p:cNvPr id="12292" name="Slide Number Placeholder 4">
            <a:extLst>
              <a:ext uri="{FF2B5EF4-FFF2-40B4-BE49-F238E27FC236}">
                <a16:creationId xmlns:a16="http://schemas.microsoft.com/office/drawing/2014/main" id="{186E1B0C-0573-0445-A53C-2C9F36201CED}"/>
              </a:ext>
            </a:extLst>
          </p:cNvPr>
          <p:cNvSpPr>
            <a:spLocks noGrp="1"/>
          </p:cNvSpPr>
          <p:nvPr>
            <p:ph type="sldNum" sz="quarter" idx="12"/>
          </p:nvPr>
        </p:nvSpPr>
        <p:spPr bwMode="auto">
          <a:xfrm>
            <a:off x="8128000" y="6470704"/>
            <a:ext cx="730250" cy="27432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nchorCtr="0" compatLnSpc="1">
            <a:prstTxWarp prst="textNoShape">
              <a:avLst/>
            </a:prstTxWarp>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lnSpc>
                <a:spcPct val="90000"/>
              </a:lnSpc>
              <a:spcBef>
                <a:spcPct val="0"/>
              </a:spcBef>
              <a:spcAft>
                <a:spcPts val="600"/>
              </a:spcAft>
              <a:buFontTx/>
              <a:buNone/>
            </a:pPr>
            <a:fld id="{B5431929-C15A-BD43-8EE5-58502DDDC9E7}" type="slidenum">
              <a:rPr lang="en-GB" altLang="en-US" sz="1300">
                <a:solidFill>
                  <a:srgbClr val="FFFFFF"/>
                </a:solidFill>
                <a:latin typeface="Arial" panose="020B0604020202020204" pitchFamily="34" charset="0"/>
              </a:rPr>
              <a:pPr fontAlgn="base">
                <a:lnSpc>
                  <a:spcPct val="90000"/>
                </a:lnSpc>
                <a:spcBef>
                  <a:spcPct val="0"/>
                </a:spcBef>
                <a:spcAft>
                  <a:spcPts val="600"/>
                </a:spcAft>
                <a:buFontTx/>
                <a:buNone/>
              </a:pPr>
              <a:t>23</a:t>
            </a:fld>
            <a:endParaRPr lang="en-GB" altLang="en-US" sz="1300">
              <a:solidFill>
                <a:srgbClr val="FFFFFF"/>
              </a:solidFill>
              <a:latin typeface="Arial" panose="020B0604020202020204" pitchFamily="34" charset="0"/>
            </a:endParaRPr>
          </a:p>
        </p:txBody>
      </p:sp>
    </p:spTree>
    <p:extLst>
      <p:ext uri="{BB962C8B-B14F-4D97-AF65-F5344CB8AC3E}">
        <p14:creationId xmlns:p14="http://schemas.microsoft.com/office/powerpoint/2010/main" val="269956320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fade">
                                      <p:cBhvr>
                                        <p:cTn id="7" dur="500"/>
                                        <p:tgtEl>
                                          <p:spTgt spid="921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FD12A5BA-B063-4B33-AB08-86CF7D23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4572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0" name="Straight Connector 19">
            <a:extLst>
              <a:ext uri="{FF2B5EF4-FFF2-40B4-BE49-F238E27FC236}">
                <a16:creationId xmlns:a16="http://schemas.microsoft.com/office/drawing/2014/main" id="{07DFAF29-6BD8-4A93-A292-D6A8C6EFB5D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1"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FB24EDA8-DF72-4C37-9EC2-D92134F72F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457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76F64638-3523-4975-845C-48099809A6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1998"/>
            <a:ext cx="9141714" cy="228554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42900" y="4960137"/>
            <a:ext cx="5829300" cy="1463040"/>
          </a:xfrm>
        </p:spPr>
        <p:txBody>
          <a:bodyPr vert="horz" lIns="91440" tIns="45720" rIns="91440" bIns="45720" rtlCol="0" anchor="ctr">
            <a:normAutofit/>
          </a:bodyPr>
          <a:lstStyle/>
          <a:p>
            <a:pPr algn="r" defTabSz="914400"/>
            <a:r>
              <a:rPr lang="en-US" sz="3900" spc="200">
                <a:solidFill>
                  <a:srgbClr val="FFFFFF"/>
                </a:solidFill>
              </a:rPr>
              <a:t>Aligning people development with business strategy</a:t>
            </a:r>
          </a:p>
        </p:txBody>
      </p:sp>
      <p:pic>
        <p:nvPicPr>
          <p:cNvPr id="4"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9593" y="640080"/>
            <a:ext cx="7128792" cy="3597128"/>
          </a:xfrm>
          <a:prstGeom prst="rect">
            <a:avLst/>
          </a:prstGeom>
        </p:spPr>
      </p:pic>
      <p:cxnSp>
        <p:nvCxnSpPr>
          <p:cNvPr id="26" name="Straight Connector 25">
            <a:extLst>
              <a:ext uri="{FF2B5EF4-FFF2-40B4-BE49-F238E27FC236}">
                <a16:creationId xmlns:a16="http://schemas.microsoft.com/office/drawing/2014/main" id="{0A046F70-04DA-4509-A661-28463B63FF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304880" y="5220212"/>
            <a:ext cx="0" cy="914400"/>
          </a:xfrm>
          <a:prstGeom prst="line">
            <a:avLst/>
          </a:prstGeom>
          <a:ln w="19050">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419731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5124" y="513937"/>
            <a:ext cx="8229600" cy="1143000"/>
          </a:xfrm>
        </p:spPr>
        <p:txBody>
          <a:bodyPr>
            <a:normAutofit fontScale="90000"/>
          </a:bodyPr>
          <a:lstStyle/>
          <a:p>
            <a:pPr fontAlgn="auto">
              <a:spcAft>
                <a:spcPts val="0"/>
              </a:spcAft>
              <a:defRPr/>
            </a:pPr>
            <a:r>
              <a:rPr lang="en-GB" dirty="0"/>
              <a:t>Why qualifications have become more important, by sector</a:t>
            </a:r>
          </a:p>
        </p:txBody>
      </p:sp>
      <p:sp>
        <p:nvSpPr>
          <p:cNvPr id="10243" name="TextBox 2"/>
          <p:cNvSpPr txBox="1">
            <a:spLocks noChangeArrowheads="1"/>
          </p:cNvSpPr>
          <p:nvPr/>
        </p:nvSpPr>
        <p:spPr bwMode="auto">
          <a:xfrm>
            <a:off x="3563938" y="6381750"/>
            <a:ext cx="48958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orbel" pitchFamily="34" charset="0"/>
              </a:defRPr>
            </a:lvl1pPr>
            <a:lvl2pPr marL="742950" indent="-285750">
              <a:defRPr>
                <a:solidFill>
                  <a:schemeClr val="tx1"/>
                </a:solidFill>
                <a:latin typeface="Corbel" pitchFamily="34" charset="0"/>
              </a:defRPr>
            </a:lvl2pPr>
            <a:lvl3pPr marL="1143000" indent="-228600">
              <a:defRPr>
                <a:solidFill>
                  <a:schemeClr val="tx1"/>
                </a:solidFill>
                <a:latin typeface="Corbel" pitchFamily="34" charset="0"/>
              </a:defRPr>
            </a:lvl3pPr>
            <a:lvl4pPr marL="1600200" indent="-228600">
              <a:defRPr>
                <a:solidFill>
                  <a:schemeClr val="tx1"/>
                </a:solidFill>
                <a:latin typeface="Corbel" pitchFamily="34" charset="0"/>
              </a:defRPr>
            </a:lvl4pPr>
            <a:lvl5pPr marL="2057400" indent="-228600">
              <a:defRPr>
                <a:solidFill>
                  <a:schemeClr val="tx1"/>
                </a:solidFill>
                <a:latin typeface="Corbel" pitchFamily="34" charset="0"/>
              </a:defRPr>
            </a:lvl5pPr>
            <a:lvl6pPr marL="2514600" indent="-228600" fontAlgn="base">
              <a:spcBef>
                <a:spcPct val="0"/>
              </a:spcBef>
              <a:spcAft>
                <a:spcPct val="0"/>
              </a:spcAft>
              <a:defRPr>
                <a:solidFill>
                  <a:schemeClr val="tx1"/>
                </a:solidFill>
                <a:latin typeface="Corbel" pitchFamily="34" charset="0"/>
              </a:defRPr>
            </a:lvl6pPr>
            <a:lvl7pPr marL="2971800" indent="-228600" fontAlgn="base">
              <a:spcBef>
                <a:spcPct val="0"/>
              </a:spcBef>
              <a:spcAft>
                <a:spcPct val="0"/>
              </a:spcAft>
              <a:defRPr>
                <a:solidFill>
                  <a:schemeClr val="tx1"/>
                </a:solidFill>
                <a:latin typeface="Corbel" pitchFamily="34" charset="0"/>
              </a:defRPr>
            </a:lvl7pPr>
            <a:lvl8pPr marL="3429000" indent="-228600" fontAlgn="base">
              <a:spcBef>
                <a:spcPct val="0"/>
              </a:spcBef>
              <a:spcAft>
                <a:spcPct val="0"/>
              </a:spcAft>
              <a:defRPr>
                <a:solidFill>
                  <a:schemeClr val="tx1"/>
                </a:solidFill>
                <a:latin typeface="Corbel" pitchFamily="34" charset="0"/>
              </a:defRPr>
            </a:lvl8pPr>
            <a:lvl9pPr marL="3886200" indent="-228600" fontAlgn="base">
              <a:spcBef>
                <a:spcPct val="0"/>
              </a:spcBef>
              <a:spcAft>
                <a:spcPct val="0"/>
              </a:spcAft>
              <a:defRPr>
                <a:solidFill>
                  <a:schemeClr val="tx1"/>
                </a:solidFill>
                <a:latin typeface="Corbel" pitchFamily="34" charset="0"/>
              </a:defRPr>
            </a:lvl9pPr>
          </a:lstStyle>
          <a:p>
            <a:r>
              <a:rPr lang="en-GB" altLang="en-US" dirty="0"/>
              <a:t>Source: Bradley, Woodman and Hutchings (2012)</a:t>
            </a:r>
          </a:p>
        </p:txBody>
      </p:sp>
      <p:pic>
        <p:nvPicPr>
          <p:cNvPr id="1024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3648" y="1685139"/>
            <a:ext cx="6535667" cy="39442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356303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a:t>Learners reasons for study</a:t>
            </a:r>
          </a:p>
        </p:txBody>
      </p:sp>
      <p:pic>
        <p:nvPicPr>
          <p:cNvPr id="11267"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3648" y="1628800"/>
            <a:ext cx="6058184" cy="39207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8"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56100" y="6364288"/>
            <a:ext cx="4949825" cy="493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591419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fontAlgn="auto">
              <a:spcAft>
                <a:spcPts val="0"/>
              </a:spcAft>
              <a:defRPr/>
            </a:pPr>
            <a:r>
              <a:rPr lang="en-GB" dirty="0"/>
              <a:t>Value of qualifications from an employer perspective</a:t>
            </a:r>
          </a:p>
        </p:txBody>
      </p:sp>
      <p:pic>
        <p:nvPicPr>
          <p:cNvPr id="12291"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8313" y="2565400"/>
            <a:ext cx="8205787" cy="12239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94175" y="6364288"/>
            <a:ext cx="4949825" cy="493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925114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FC695245-44E3-4A14-900A-D06036644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8614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2601" y="643467"/>
            <a:ext cx="2561709" cy="5571066"/>
          </a:xfrm>
        </p:spPr>
        <p:txBody>
          <a:bodyPr>
            <a:normAutofit/>
          </a:bodyPr>
          <a:lstStyle/>
          <a:p>
            <a:pPr fontAlgn="auto">
              <a:spcAft>
                <a:spcPts val="0"/>
              </a:spcAft>
              <a:defRPr/>
            </a:pPr>
            <a:r>
              <a:rPr lang="en-GB" sz="3400">
                <a:solidFill>
                  <a:srgbClr val="FFFFFF"/>
                </a:solidFill>
              </a:rPr>
              <a:t>Impact of management qualifications on </a:t>
            </a:r>
            <a:br>
              <a:rPr lang="en-GB" sz="3400">
                <a:solidFill>
                  <a:srgbClr val="FFFFFF"/>
                </a:solidFill>
              </a:rPr>
            </a:br>
            <a:r>
              <a:rPr lang="en-GB" sz="3400">
                <a:solidFill>
                  <a:srgbClr val="FFFFFF"/>
                </a:solidFill>
              </a:rPr>
              <a:t>work based skills, knowledge &amp; behaviours</a:t>
            </a:r>
          </a:p>
        </p:txBody>
      </p:sp>
      <p:pic>
        <p:nvPicPr>
          <p:cNvPr id="5"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13317" name="Content Placeholder 2">
            <a:extLst>
              <a:ext uri="{FF2B5EF4-FFF2-40B4-BE49-F238E27FC236}">
                <a16:creationId xmlns:a16="http://schemas.microsoft.com/office/drawing/2014/main" id="{5343AD55-C2D3-4F3B-AFAC-A9FD99F1C2D9}"/>
              </a:ext>
            </a:extLst>
          </p:cNvPr>
          <p:cNvGraphicFramePr>
            <a:graphicFrameLocks noGrp="1"/>
          </p:cNvGraphicFramePr>
          <p:nvPr>
            <p:ph idx="1"/>
            <p:extLst>
              <p:ext uri="{D42A27DB-BD31-4B8C-83A1-F6EECF244321}">
                <p14:modId xmlns:p14="http://schemas.microsoft.com/office/powerpoint/2010/main" val="3337207748"/>
              </p:ext>
            </p:extLst>
          </p:nvPr>
        </p:nvGraphicFramePr>
        <p:xfrm>
          <a:off x="4202906" y="954088"/>
          <a:ext cx="4231481" cy="49212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0741690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rgbClr val="2E2B21"/>
      </a:dk1>
      <a:lt1>
        <a:srgbClr val="FFFFFF"/>
      </a:lt1>
      <a:dk2>
        <a:srgbClr val="605B4F"/>
      </a:dk2>
      <a:lt2>
        <a:srgbClr val="D8D6BE"/>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blipFill rotWithShape="1">
          <a:blip xmlns:r="http://schemas.openxmlformats.org/officeDocument/2006/relationships" r:embed="rId1">
            <a:duotone>
              <a:schemeClr val="phClr">
                <a:tint val="98000"/>
              </a:schemeClr>
              <a:schemeClr val="phClr">
                <a:shade val="89000"/>
                <a:satMod val="145000"/>
              </a:schemeClr>
            </a:duotone>
          </a:blip>
          <a:tile tx="0" ty="0" sx="32000" sy="32000" flip="none" algn="tl"/>
        </a:blipFill>
        <a:blipFill rotWithShape="1">
          <a:blip xmlns:r="http://schemas.openxmlformats.org/officeDocument/2006/relationships" r:embed="rId2">
            <a:duotone>
              <a:schemeClr val="phClr">
                <a:tint val="98000"/>
              </a:schemeClr>
              <a:schemeClr val="phClr">
                <a:shade val="95000"/>
              </a:schemeClr>
            </a:duotone>
          </a:blip>
          <a:tile tx="0" ty="0" sx="32000" sy="32000" flip="none" algn="tl"/>
        </a:blipFill>
      </a:bgFillStyleLst>
    </a:fmtScheme>
  </a:themeElements>
  <a:objectDefaults/>
  <a:extraClrSchemeLst/>
  <a:extLst>
    <a:ext uri="{05A4C25C-085E-4340-85A3-A5531E510DB2}">
      <thm15:themeFamily xmlns:thm15="http://schemas.microsoft.com/office/thememl/2012/main" name="Integral" id="{3577F8C9-A904-41D8-97D2-FD898F53F20E}" vid="{090DCB5F-146D-478A-852A-34B16FE9F3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TotalTime>
  <Words>1602</Words>
  <Application>Microsoft Office PowerPoint</Application>
  <PresentationFormat>On-screen Show (4:3)</PresentationFormat>
  <Paragraphs>166</Paragraphs>
  <Slides>28</Slides>
  <Notes>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28</vt:i4>
      </vt:variant>
    </vt:vector>
  </HeadingPairs>
  <TitlesOfParts>
    <vt:vector size="36" baseType="lpstr">
      <vt:lpstr>Arial</vt:lpstr>
      <vt:lpstr>Calibri</vt:lpstr>
      <vt:lpstr>Corbel</vt:lpstr>
      <vt:lpstr>Tahoma</vt:lpstr>
      <vt:lpstr>Tw Cen MT</vt:lpstr>
      <vt:lpstr>Tw Cen MT Condensed</vt:lpstr>
      <vt:lpstr>Wingdings 3</vt:lpstr>
      <vt:lpstr>Integral</vt:lpstr>
      <vt:lpstr>BMSw5102  Developing relationships and workplace achievement</vt:lpstr>
      <vt:lpstr>To be successful at levels 5 and 6</vt:lpstr>
      <vt:lpstr>Students Should …… </vt:lpstr>
      <vt:lpstr>Academic validity</vt:lpstr>
      <vt:lpstr>Which of the following are NOT CONSIDERED VALID ACADEMIC SOURCES?</vt:lpstr>
      <vt:lpstr> Q. Why should I care about academic integrity?  </vt:lpstr>
      <vt:lpstr>Q. How can I avoid academic dishonesty?  </vt:lpstr>
      <vt:lpstr>Q. Does paraphrasing or copying words or ideas from the Internet count as cheating? </vt:lpstr>
      <vt:lpstr>Q. Does copying a sentence or two count as plagiarism? </vt:lpstr>
      <vt:lpstr>Q. Do I have to cite sources even when I am submitting a rough draft (or outline, PowerPoint, etc.)? </vt:lpstr>
      <vt:lpstr>Q. Can I resubmit work I’ve submitted in another class? </vt:lpstr>
      <vt:lpstr>Q. What are typical academic consequences of academic dishonesty? </vt:lpstr>
      <vt:lpstr>WHICH OF THE FOLLOWING ARE INCORRECT AND WHY?</vt:lpstr>
      <vt:lpstr>WHICH OF THE FOLLOWING ARE INCORRECT AND WHY?</vt:lpstr>
      <vt:lpstr>Harvard Referencing and academic writing</vt:lpstr>
      <vt:lpstr>Assignment Strategy</vt:lpstr>
      <vt:lpstr>DEVELOPING RELATIONSHPS</vt:lpstr>
      <vt:lpstr>Module Aim &amp; Learning Outcomes</vt:lpstr>
      <vt:lpstr>Developing Relationships  &amp; Workplace Achievement</vt:lpstr>
      <vt:lpstr>Developing Relationships</vt:lpstr>
      <vt:lpstr>Developing Relationships</vt:lpstr>
      <vt:lpstr>We will be asking ourselves</vt:lpstr>
      <vt:lpstr>Developing relationships - assignment</vt:lpstr>
      <vt:lpstr>Aligning people development with business strategy</vt:lpstr>
      <vt:lpstr>Why qualifications have become more important, by sector</vt:lpstr>
      <vt:lpstr>Learners reasons for study</vt:lpstr>
      <vt:lpstr>Value of qualifications from an employer perspective</vt:lpstr>
      <vt:lpstr>Impact of management qualifications on  work based skills, knowledge &amp; behaviours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BMSw5102  Developing relationships and workplace achievement</dc:title>
  <dc:creator>Marie Pitson</dc:creator>
  <cp:lastModifiedBy>Marie Pitson</cp:lastModifiedBy>
  <cp:revision>2</cp:revision>
  <dcterms:created xsi:type="dcterms:W3CDTF">2020-10-07T07:31:44Z</dcterms:created>
  <dcterms:modified xsi:type="dcterms:W3CDTF">2020-10-07T07:37:33Z</dcterms:modified>
</cp:coreProperties>
</file>