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 id="2147483752" r:id="rId2"/>
    <p:sldMasterId id="2147483765" r:id="rId3"/>
    <p:sldMasterId id="2147483782" r:id="rId4"/>
    <p:sldMasterId id="2147483794" r:id="rId5"/>
  </p:sldMasterIdLst>
  <p:notesMasterIdLst>
    <p:notesMasterId r:id="rId44"/>
  </p:notesMasterIdLst>
  <p:sldIdLst>
    <p:sldId id="270" r:id="rId6"/>
    <p:sldId id="256" r:id="rId7"/>
    <p:sldId id="257" r:id="rId8"/>
    <p:sldId id="263" r:id="rId9"/>
    <p:sldId id="259" r:id="rId10"/>
    <p:sldId id="260" r:id="rId11"/>
    <p:sldId id="261" r:id="rId12"/>
    <p:sldId id="264" r:id="rId13"/>
    <p:sldId id="265" r:id="rId14"/>
    <p:sldId id="266" r:id="rId15"/>
    <p:sldId id="258" r:id="rId16"/>
    <p:sldId id="267" r:id="rId17"/>
    <p:sldId id="268" r:id="rId18"/>
    <p:sldId id="269" r:id="rId19"/>
    <p:sldId id="271" r:id="rId20"/>
    <p:sldId id="272" r:id="rId21"/>
    <p:sldId id="273" r:id="rId22"/>
    <p:sldId id="274" r:id="rId23"/>
    <p:sldId id="275" r:id="rId24"/>
    <p:sldId id="262"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B32EC0-E2BC-4271-A2D6-682ABB19E9E1}" v="24" dt="2026-06-11T15:15:59.6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0" autoAdjust="0"/>
    <p:restoredTop sz="94660"/>
  </p:normalViewPr>
  <p:slideViewPr>
    <p:cSldViewPr snapToGrid="0">
      <p:cViewPr varScale="1">
        <p:scale>
          <a:sx n="64" d="100"/>
          <a:sy n="64" d="100"/>
        </p:scale>
        <p:origin x="8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F25527-CB07-408D-9E56-E417834AA7A3}" type="doc">
      <dgm:prSet loTypeId="urn:microsoft.com/office/officeart/2005/8/layout/hProcess9" loCatId="process" qsTypeId="urn:microsoft.com/office/officeart/2005/8/quickstyle/3d2" qsCatId="3D" csTypeId="urn:microsoft.com/office/officeart/2005/8/colors/accent1_1" csCatId="accent1" phldr="1"/>
      <dgm:spPr/>
      <dgm:t>
        <a:bodyPr/>
        <a:lstStyle/>
        <a:p>
          <a:endParaRPr lang="en-US"/>
        </a:p>
      </dgm:t>
    </dgm:pt>
    <dgm:pt modelId="{19CB8843-D13E-4E26-BBCD-8AFC06AFF90A}">
      <dgm:prSet custT="1"/>
      <dgm:spPr/>
      <dgm:t>
        <a:bodyPr/>
        <a:lstStyle/>
        <a:p>
          <a:pPr>
            <a:buFont typeface="Arial" panose="020B0604020202020204" pitchFamily="34" charset="0"/>
            <a:buChar char="•"/>
          </a:pPr>
          <a:r>
            <a:rPr lang="en-US" sz="2000" b="0" i="0" dirty="0"/>
            <a:t>Appointing a carer, nurse and senior carer to work days, evenings and night shifts in both buildings at Riverdale. </a:t>
          </a:r>
          <a:endParaRPr lang="en-US" sz="2000" dirty="0"/>
        </a:p>
      </dgm:t>
    </dgm:pt>
    <dgm:pt modelId="{4BCEB92F-B6F5-44EC-A4F4-8A8E243F18C1}" type="parTrans" cxnId="{ACB27199-5D00-4D5F-A435-B63448CF4606}">
      <dgm:prSet/>
      <dgm:spPr/>
      <dgm:t>
        <a:bodyPr/>
        <a:lstStyle/>
        <a:p>
          <a:endParaRPr lang="en-US"/>
        </a:p>
      </dgm:t>
    </dgm:pt>
    <dgm:pt modelId="{3138BB53-F345-4799-8314-3820987F24F5}" type="sibTrans" cxnId="{ACB27199-5D00-4D5F-A435-B63448CF4606}">
      <dgm:prSet/>
      <dgm:spPr/>
      <dgm:t>
        <a:bodyPr/>
        <a:lstStyle/>
        <a:p>
          <a:endParaRPr lang="en-US"/>
        </a:p>
      </dgm:t>
    </dgm:pt>
    <dgm:pt modelId="{1BF0582A-8C5F-4A03-BF10-4985C469F4EC}">
      <dgm:prSet custT="1"/>
      <dgm:spPr/>
      <dgm:t>
        <a:bodyPr/>
        <a:lstStyle/>
        <a:p>
          <a:pPr>
            <a:buFont typeface="Arial" panose="020B0604020202020204" pitchFamily="34" charset="0"/>
            <a:buChar char="•"/>
          </a:pPr>
          <a:r>
            <a:rPr lang="en-US" sz="2000" b="0" i="0"/>
            <a:t>Planning annual leave, sickness and shift changes. </a:t>
          </a:r>
          <a:endParaRPr lang="en-US" sz="2000" dirty="0"/>
        </a:p>
      </dgm:t>
    </dgm:pt>
    <dgm:pt modelId="{A74E51B9-800D-417B-9204-7C93890DBF82}" type="parTrans" cxnId="{53028C68-F070-4DF7-8B64-A0D23EBB99AD}">
      <dgm:prSet/>
      <dgm:spPr/>
      <dgm:t>
        <a:bodyPr/>
        <a:lstStyle/>
        <a:p>
          <a:endParaRPr lang="en-US"/>
        </a:p>
      </dgm:t>
    </dgm:pt>
    <dgm:pt modelId="{699398F2-B79B-46E5-A234-7960C50F3796}" type="sibTrans" cxnId="{53028C68-F070-4DF7-8B64-A0D23EBB99AD}">
      <dgm:prSet/>
      <dgm:spPr/>
      <dgm:t>
        <a:bodyPr/>
        <a:lstStyle/>
        <a:p>
          <a:endParaRPr lang="en-US"/>
        </a:p>
      </dgm:t>
    </dgm:pt>
    <dgm:pt modelId="{DD2391FB-324F-4554-A4A7-FDCD8ADE0C36}">
      <dgm:prSet custT="1"/>
      <dgm:spPr/>
      <dgm:t>
        <a:bodyPr/>
        <a:lstStyle/>
        <a:p>
          <a:pPr>
            <a:buFont typeface="Arial" panose="020B0604020202020204" pitchFamily="34" charset="0"/>
            <a:buChar char="•"/>
          </a:pPr>
          <a:r>
            <a:rPr lang="en-US" sz="2000" b="0" i="0"/>
            <a:t>Ensuring safe staffing to facilitate medication administration and personal care. </a:t>
          </a:r>
          <a:endParaRPr lang="en-US" sz="2000" dirty="0"/>
        </a:p>
      </dgm:t>
    </dgm:pt>
    <dgm:pt modelId="{64BFB884-C9A7-44B6-9A51-6129EF3E866A}" type="parTrans" cxnId="{26705411-5CB9-4F24-BF3F-C8EB98B1557F}">
      <dgm:prSet/>
      <dgm:spPr/>
      <dgm:t>
        <a:bodyPr/>
        <a:lstStyle/>
        <a:p>
          <a:endParaRPr lang="en-US"/>
        </a:p>
      </dgm:t>
    </dgm:pt>
    <dgm:pt modelId="{EA20F958-46C9-4590-95E3-DF8CDD4DE42B}" type="sibTrans" cxnId="{26705411-5CB9-4F24-BF3F-C8EB98B1557F}">
      <dgm:prSet/>
      <dgm:spPr/>
      <dgm:t>
        <a:bodyPr/>
        <a:lstStyle/>
        <a:p>
          <a:endParaRPr lang="en-US"/>
        </a:p>
      </dgm:t>
    </dgm:pt>
    <dgm:pt modelId="{842CC434-9CF1-4F74-80B0-D66FC814CAB2}">
      <dgm:prSet custT="1"/>
      <dgm:spPr/>
      <dgm:t>
        <a:bodyPr/>
        <a:lstStyle/>
        <a:p>
          <a:pPr>
            <a:buFont typeface="Arial" panose="020B0604020202020204" pitchFamily="34" charset="0"/>
            <a:buChar char="•"/>
          </a:pPr>
          <a:r>
            <a:rPr lang="en-US" sz="2000" b="0" i="0" dirty="0"/>
            <a:t>Anticipating staffing needs before they impact resident monitoring and quality of care (Morse et al., 2024). </a:t>
          </a:r>
          <a:endParaRPr lang="en-US" sz="2000" dirty="0"/>
        </a:p>
      </dgm:t>
    </dgm:pt>
    <dgm:pt modelId="{CFDAB361-1CB0-4084-A643-628B8B5544EE}" type="parTrans" cxnId="{CD3C0654-E319-4F06-9660-C2C989154918}">
      <dgm:prSet/>
      <dgm:spPr/>
      <dgm:t>
        <a:bodyPr/>
        <a:lstStyle/>
        <a:p>
          <a:endParaRPr lang="en-US"/>
        </a:p>
      </dgm:t>
    </dgm:pt>
    <dgm:pt modelId="{3F47F8D7-A43D-4CF6-857B-D14000AC1979}" type="sibTrans" cxnId="{CD3C0654-E319-4F06-9660-C2C989154918}">
      <dgm:prSet/>
      <dgm:spPr/>
      <dgm:t>
        <a:bodyPr/>
        <a:lstStyle/>
        <a:p>
          <a:endParaRPr lang="en-US"/>
        </a:p>
      </dgm:t>
    </dgm:pt>
    <dgm:pt modelId="{5B0B56C1-AD3A-4295-88CA-6E529FBA4541}">
      <dgm:prSet custT="1"/>
      <dgm:spPr/>
      <dgm:t>
        <a:bodyPr/>
        <a:lstStyle/>
        <a:p>
          <a:pPr>
            <a:buFont typeface="Arial" panose="020B0604020202020204" pitchFamily="34" charset="0"/>
            <a:buChar char="•"/>
          </a:pPr>
          <a:r>
            <a:rPr lang="en-US" sz="2000" b="0" i="0" dirty="0"/>
            <a:t>Establishing continuity of care through effective workforce planning (Kumar et al., 2025)</a:t>
          </a:r>
          <a:endParaRPr lang="en-US" sz="2000" dirty="0"/>
        </a:p>
      </dgm:t>
    </dgm:pt>
    <dgm:pt modelId="{D4FF4BDD-6E73-4BC1-A482-E2628AE40EB9}" type="parTrans" cxnId="{54985903-D52D-4FBE-9823-25256400D890}">
      <dgm:prSet/>
      <dgm:spPr/>
      <dgm:t>
        <a:bodyPr/>
        <a:lstStyle/>
        <a:p>
          <a:endParaRPr lang="en-US"/>
        </a:p>
      </dgm:t>
    </dgm:pt>
    <dgm:pt modelId="{0A9DB157-ECDE-4291-B1B2-80B716CCE92A}" type="sibTrans" cxnId="{54985903-D52D-4FBE-9823-25256400D890}">
      <dgm:prSet/>
      <dgm:spPr/>
      <dgm:t>
        <a:bodyPr/>
        <a:lstStyle/>
        <a:p>
          <a:endParaRPr lang="en-US"/>
        </a:p>
      </dgm:t>
    </dgm:pt>
    <dgm:pt modelId="{4B3B0AC9-5EE6-4F2F-8F11-08E5F2272488}" type="pres">
      <dgm:prSet presAssocID="{36F25527-CB07-408D-9E56-E417834AA7A3}" presName="CompostProcess" presStyleCnt="0">
        <dgm:presLayoutVars>
          <dgm:dir/>
          <dgm:resizeHandles val="exact"/>
        </dgm:presLayoutVars>
      </dgm:prSet>
      <dgm:spPr/>
    </dgm:pt>
    <dgm:pt modelId="{E2A67390-9051-4C26-9EF8-0F3AAA1422D0}" type="pres">
      <dgm:prSet presAssocID="{36F25527-CB07-408D-9E56-E417834AA7A3}" presName="arrow" presStyleLbl="bgShp" presStyleIdx="0" presStyleCnt="1"/>
      <dgm:spPr/>
    </dgm:pt>
    <dgm:pt modelId="{B11B7EA2-0BAF-46F5-82F1-F34095C4F74A}" type="pres">
      <dgm:prSet presAssocID="{36F25527-CB07-408D-9E56-E417834AA7A3}" presName="linearProcess" presStyleCnt="0"/>
      <dgm:spPr/>
    </dgm:pt>
    <dgm:pt modelId="{6219E5D1-0159-4520-9095-039B073965C6}" type="pres">
      <dgm:prSet presAssocID="{19CB8843-D13E-4E26-BBCD-8AFC06AFF90A}" presName="textNode" presStyleLbl="node1" presStyleIdx="0" presStyleCnt="5" custScaleY="122674">
        <dgm:presLayoutVars>
          <dgm:bulletEnabled val="1"/>
        </dgm:presLayoutVars>
      </dgm:prSet>
      <dgm:spPr/>
    </dgm:pt>
    <dgm:pt modelId="{BCE562C9-6332-44EC-B010-F0FA128F8994}" type="pres">
      <dgm:prSet presAssocID="{3138BB53-F345-4799-8314-3820987F24F5}" presName="sibTrans" presStyleCnt="0"/>
      <dgm:spPr/>
    </dgm:pt>
    <dgm:pt modelId="{50001671-F32B-4A3A-9CB2-9CE7672DBCE8}" type="pres">
      <dgm:prSet presAssocID="{1BF0582A-8C5F-4A03-BF10-4985C469F4EC}" presName="textNode" presStyleLbl="node1" presStyleIdx="1" presStyleCnt="5" custScaleY="122674">
        <dgm:presLayoutVars>
          <dgm:bulletEnabled val="1"/>
        </dgm:presLayoutVars>
      </dgm:prSet>
      <dgm:spPr/>
    </dgm:pt>
    <dgm:pt modelId="{45928C2A-BBDA-41D7-AA22-A48C2609A901}" type="pres">
      <dgm:prSet presAssocID="{699398F2-B79B-46E5-A234-7960C50F3796}" presName="sibTrans" presStyleCnt="0"/>
      <dgm:spPr/>
    </dgm:pt>
    <dgm:pt modelId="{2DCE5ED9-5146-49C1-94FD-7D53D4AFF3AD}" type="pres">
      <dgm:prSet presAssocID="{DD2391FB-324F-4554-A4A7-FDCD8ADE0C36}" presName="textNode" presStyleLbl="node1" presStyleIdx="2" presStyleCnt="5" custScaleY="122674">
        <dgm:presLayoutVars>
          <dgm:bulletEnabled val="1"/>
        </dgm:presLayoutVars>
      </dgm:prSet>
      <dgm:spPr/>
    </dgm:pt>
    <dgm:pt modelId="{070C0553-A970-47E3-B271-E2412FCE2046}" type="pres">
      <dgm:prSet presAssocID="{EA20F958-46C9-4590-95E3-DF8CDD4DE42B}" presName="sibTrans" presStyleCnt="0"/>
      <dgm:spPr/>
    </dgm:pt>
    <dgm:pt modelId="{FEBBD1D7-8FA9-4E12-8B73-0F2471518AD8}" type="pres">
      <dgm:prSet presAssocID="{842CC434-9CF1-4F74-80B0-D66FC814CAB2}" presName="textNode" presStyleLbl="node1" presStyleIdx="3" presStyleCnt="5" custScaleY="122674">
        <dgm:presLayoutVars>
          <dgm:bulletEnabled val="1"/>
        </dgm:presLayoutVars>
      </dgm:prSet>
      <dgm:spPr/>
    </dgm:pt>
    <dgm:pt modelId="{9B7342A7-5329-417D-9D35-E7251AE689C3}" type="pres">
      <dgm:prSet presAssocID="{3F47F8D7-A43D-4CF6-857B-D14000AC1979}" presName="sibTrans" presStyleCnt="0"/>
      <dgm:spPr/>
    </dgm:pt>
    <dgm:pt modelId="{7886C1FF-B215-4FF0-B385-1BA05A17AA37}" type="pres">
      <dgm:prSet presAssocID="{5B0B56C1-AD3A-4295-88CA-6E529FBA4541}" presName="textNode" presStyleLbl="node1" presStyleIdx="4" presStyleCnt="5" custScaleY="122674">
        <dgm:presLayoutVars>
          <dgm:bulletEnabled val="1"/>
        </dgm:presLayoutVars>
      </dgm:prSet>
      <dgm:spPr/>
    </dgm:pt>
  </dgm:ptLst>
  <dgm:cxnLst>
    <dgm:cxn modelId="{3FA5A100-2C35-46D9-B1B9-E2E4806DB4A6}" type="presOf" srcId="{19CB8843-D13E-4E26-BBCD-8AFC06AFF90A}" destId="{6219E5D1-0159-4520-9095-039B073965C6}" srcOrd="0" destOrd="0" presId="urn:microsoft.com/office/officeart/2005/8/layout/hProcess9"/>
    <dgm:cxn modelId="{54985903-D52D-4FBE-9823-25256400D890}" srcId="{36F25527-CB07-408D-9E56-E417834AA7A3}" destId="{5B0B56C1-AD3A-4295-88CA-6E529FBA4541}" srcOrd="4" destOrd="0" parTransId="{D4FF4BDD-6E73-4BC1-A482-E2628AE40EB9}" sibTransId="{0A9DB157-ECDE-4291-B1B2-80B716CCE92A}"/>
    <dgm:cxn modelId="{36BDC80D-1E37-4121-B7A9-FDE38D10CC13}" type="presOf" srcId="{1BF0582A-8C5F-4A03-BF10-4985C469F4EC}" destId="{50001671-F32B-4A3A-9CB2-9CE7672DBCE8}" srcOrd="0" destOrd="0" presId="urn:microsoft.com/office/officeart/2005/8/layout/hProcess9"/>
    <dgm:cxn modelId="{26705411-5CB9-4F24-BF3F-C8EB98B1557F}" srcId="{36F25527-CB07-408D-9E56-E417834AA7A3}" destId="{DD2391FB-324F-4554-A4A7-FDCD8ADE0C36}" srcOrd="2" destOrd="0" parTransId="{64BFB884-C9A7-44B6-9A51-6129EF3E866A}" sibTransId="{EA20F958-46C9-4590-95E3-DF8CDD4DE42B}"/>
    <dgm:cxn modelId="{4AACB22D-E69E-4A02-B066-DD450ADA37DF}" type="presOf" srcId="{5B0B56C1-AD3A-4295-88CA-6E529FBA4541}" destId="{7886C1FF-B215-4FF0-B385-1BA05A17AA37}" srcOrd="0" destOrd="0" presId="urn:microsoft.com/office/officeart/2005/8/layout/hProcess9"/>
    <dgm:cxn modelId="{74EFC22E-817B-43B6-9959-04BFE0435685}" type="presOf" srcId="{DD2391FB-324F-4554-A4A7-FDCD8ADE0C36}" destId="{2DCE5ED9-5146-49C1-94FD-7D53D4AFF3AD}" srcOrd="0" destOrd="0" presId="urn:microsoft.com/office/officeart/2005/8/layout/hProcess9"/>
    <dgm:cxn modelId="{53028C68-F070-4DF7-8B64-A0D23EBB99AD}" srcId="{36F25527-CB07-408D-9E56-E417834AA7A3}" destId="{1BF0582A-8C5F-4A03-BF10-4985C469F4EC}" srcOrd="1" destOrd="0" parTransId="{A74E51B9-800D-417B-9204-7C93890DBF82}" sibTransId="{699398F2-B79B-46E5-A234-7960C50F3796}"/>
    <dgm:cxn modelId="{CD3C0654-E319-4F06-9660-C2C989154918}" srcId="{36F25527-CB07-408D-9E56-E417834AA7A3}" destId="{842CC434-9CF1-4F74-80B0-D66FC814CAB2}" srcOrd="3" destOrd="0" parTransId="{CFDAB361-1CB0-4084-A643-628B8B5544EE}" sibTransId="{3F47F8D7-A43D-4CF6-857B-D14000AC1979}"/>
    <dgm:cxn modelId="{ACB27199-5D00-4D5F-A435-B63448CF4606}" srcId="{36F25527-CB07-408D-9E56-E417834AA7A3}" destId="{19CB8843-D13E-4E26-BBCD-8AFC06AFF90A}" srcOrd="0" destOrd="0" parTransId="{4BCEB92F-B6F5-44EC-A4F4-8A8E243F18C1}" sibTransId="{3138BB53-F345-4799-8314-3820987F24F5}"/>
    <dgm:cxn modelId="{BB975CAF-EDB7-4513-8EA1-55D2B16F1747}" type="presOf" srcId="{842CC434-9CF1-4F74-80B0-D66FC814CAB2}" destId="{FEBBD1D7-8FA9-4E12-8B73-0F2471518AD8}" srcOrd="0" destOrd="0" presId="urn:microsoft.com/office/officeart/2005/8/layout/hProcess9"/>
    <dgm:cxn modelId="{51EBC9D6-A533-4A18-A0D8-9F066AF871AB}" type="presOf" srcId="{36F25527-CB07-408D-9E56-E417834AA7A3}" destId="{4B3B0AC9-5EE6-4F2F-8F11-08E5F2272488}" srcOrd="0" destOrd="0" presId="urn:microsoft.com/office/officeart/2005/8/layout/hProcess9"/>
    <dgm:cxn modelId="{D24E5426-99FF-4DC6-8595-E6A2DE8695C4}" type="presParOf" srcId="{4B3B0AC9-5EE6-4F2F-8F11-08E5F2272488}" destId="{E2A67390-9051-4C26-9EF8-0F3AAA1422D0}" srcOrd="0" destOrd="0" presId="urn:microsoft.com/office/officeart/2005/8/layout/hProcess9"/>
    <dgm:cxn modelId="{84BD4CC3-CD9B-439C-AB1B-8989CD9E60C4}" type="presParOf" srcId="{4B3B0AC9-5EE6-4F2F-8F11-08E5F2272488}" destId="{B11B7EA2-0BAF-46F5-82F1-F34095C4F74A}" srcOrd="1" destOrd="0" presId="urn:microsoft.com/office/officeart/2005/8/layout/hProcess9"/>
    <dgm:cxn modelId="{D409778B-FE04-4BE1-A742-3AF8809BBE10}" type="presParOf" srcId="{B11B7EA2-0BAF-46F5-82F1-F34095C4F74A}" destId="{6219E5D1-0159-4520-9095-039B073965C6}" srcOrd="0" destOrd="0" presId="urn:microsoft.com/office/officeart/2005/8/layout/hProcess9"/>
    <dgm:cxn modelId="{3864A473-BB7F-4D6C-B1AA-BE924E90686D}" type="presParOf" srcId="{B11B7EA2-0BAF-46F5-82F1-F34095C4F74A}" destId="{BCE562C9-6332-44EC-B010-F0FA128F8994}" srcOrd="1" destOrd="0" presId="urn:microsoft.com/office/officeart/2005/8/layout/hProcess9"/>
    <dgm:cxn modelId="{E28A542E-F8FB-47F0-AEF0-1A98F9032BD5}" type="presParOf" srcId="{B11B7EA2-0BAF-46F5-82F1-F34095C4F74A}" destId="{50001671-F32B-4A3A-9CB2-9CE7672DBCE8}" srcOrd="2" destOrd="0" presId="urn:microsoft.com/office/officeart/2005/8/layout/hProcess9"/>
    <dgm:cxn modelId="{04F9BBBF-998B-42A2-8865-647EAE40C30D}" type="presParOf" srcId="{B11B7EA2-0BAF-46F5-82F1-F34095C4F74A}" destId="{45928C2A-BBDA-41D7-AA22-A48C2609A901}" srcOrd="3" destOrd="0" presId="urn:microsoft.com/office/officeart/2005/8/layout/hProcess9"/>
    <dgm:cxn modelId="{312B6986-036E-4F4D-84BD-4858110859E2}" type="presParOf" srcId="{B11B7EA2-0BAF-46F5-82F1-F34095C4F74A}" destId="{2DCE5ED9-5146-49C1-94FD-7D53D4AFF3AD}" srcOrd="4" destOrd="0" presId="urn:microsoft.com/office/officeart/2005/8/layout/hProcess9"/>
    <dgm:cxn modelId="{3801B38A-E7A7-4D02-9E0D-67F4CBFD461D}" type="presParOf" srcId="{B11B7EA2-0BAF-46F5-82F1-F34095C4F74A}" destId="{070C0553-A970-47E3-B271-E2412FCE2046}" srcOrd="5" destOrd="0" presId="urn:microsoft.com/office/officeart/2005/8/layout/hProcess9"/>
    <dgm:cxn modelId="{866553D2-FEFA-465E-B1F4-4EF4D42C2E18}" type="presParOf" srcId="{B11B7EA2-0BAF-46F5-82F1-F34095C4F74A}" destId="{FEBBD1D7-8FA9-4E12-8B73-0F2471518AD8}" srcOrd="6" destOrd="0" presId="urn:microsoft.com/office/officeart/2005/8/layout/hProcess9"/>
    <dgm:cxn modelId="{CF9674B7-7CB2-43C1-9B10-2E94D61FA0AE}" type="presParOf" srcId="{B11B7EA2-0BAF-46F5-82F1-F34095C4F74A}" destId="{9B7342A7-5329-417D-9D35-E7251AE689C3}" srcOrd="7" destOrd="0" presId="urn:microsoft.com/office/officeart/2005/8/layout/hProcess9"/>
    <dgm:cxn modelId="{AD8F80E1-9676-4C3E-A4D5-CC6944CDC61E}" type="presParOf" srcId="{B11B7EA2-0BAF-46F5-82F1-F34095C4F74A}" destId="{7886C1FF-B215-4FF0-B385-1BA05A17AA37}"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EAA86A-6AFC-43F7-AE68-85FD588F8988}" type="doc">
      <dgm:prSet loTypeId="urn:microsoft.com/office/officeart/2005/8/layout/process2" loCatId="process" qsTypeId="urn:microsoft.com/office/officeart/2005/8/quickstyle/simple1" qsCatId="simple" csTypeId="urn:microsoft.com/office/officeart/2005/8/colors/accent6_1" csCatId="accent6" phldr="1"/>
      <dgm:spPr/>
      <dgm:t>
        <a:bodyPr/>
        <a:lstStyle/>
        <a:p>
          <a:endParaRPr lang="en-US"/>
        </a:p>
      </dgm:t>
    </dgm:pt>
    <dgm:pt modelId="{6C5CE143-0834-4EBB-88C6-8BBF14B8FDDF}">
      <dgm:prSet phldrT="[Text]" custT="1"/>
      <dgm:spPr/>
      <dgm:t>
        <a:bodyPr/>
        <a:lstStyle/>
        <a:p>
          <a:pPr>
            <a:buFont typeface="Arial" panose="020B0604020202020204" pitchFamily="34" charset="0"/>
            <a:buChar char="•"/>
          </a:pPr>
          <a:r>
            <a:rPr lang="en-US" sz="2000" dirty="0"/>
            <a:t>MS-Excel is considered appropriated for efficient staff and </a:t>
          </a:r>
          <a:r>
            <a:rPr lang="en-US" sz="2000" dirty="0" err="1"/>
            <a:t>rota</a:t>
          </a:r>
          <a:r>
            <a:rPr lang="en-US" sz="2000" dirty="0"/>
            <a:t> management </a:t>
          </a:r>
          <a:r>
            <a:rPr lang="en-US" sz="2000" i="0" dirty="0"/>
            <a:t>(</a:t>
          </a:r>
          <a:r>
            <a:rPr lang="en-US" sz="2000" b="0" i="0" dirty="0"/>
            <a:t>Tuominen et al., 2016)</a:t>
          </a:r>
          <a:endParaRPr lang="en-US" sz="2000" i="0" dirty="0"/>
        </a:p>
      </dgm:t>
    </dgm:pt>
    <dgm:pt modelId="{2C35E74F-7B00-4E29-A1ED-B9CFBD6445E5}" type="parTrans" cxnId="{36568FAC-F127-4C72-BB98-ADD53D18E12B}">
      <dgm:prSet/>
      <dgm:spPr/>
      <dgm:t>
        <a:bodyPr/>
        <a:lstStyle/>
        <a:p>
          <a:endParaRPr lang="en-US"/>
        </a:p>
      </dgm:t>
    </dgm:pt>
    <dgm:pt modelId="{721A97A3-40CD-48E3-B02E-9C9F38978C61}" type="sibTrans" cxnId="{36568FAC-F127-4C72-BB98-ADD53D18E12B}">
      <dgm:prSet/>
      <dgm:spPr/>
      <dgm:t>
        <a:bodyPr/>
        <a:lstStyle/>
        <a:p>
          <a:endParaRPr lang="en-US"/>
        </a:p>
      </dgm:t>
    </dgm:pt>
    <dgm:pt modelId="{35D6A590-6E5B-430B-AFB8-35039884CCC6}">
      <dgm:prSet custT="1"/>
      <dgm:spPr/>
      <dgm:t>
        <a:bodyPr/>
        <a:lstStyle/>
        <a:p>
          <a:r>
            <a:rPr lang="en-US" sz="2000" b="0" i="0" dirty="0"/>
            <a:t>Coordinating workers' schedules and improving the operational efficiency of the workforce (Youn, Geismar and Pinedo, 2022)</a:t>
          </a:r>
          <a:endParaRPr lang="en-US" sz="2000" dirty="0"/>
        </a:p>
      </dgm:t>
    </dgm:pt>
    <dgm:pt modelId="{06182F1C-C6E4-4C46-941C-49AA458A9D95}" type="parTrans" cxnId="{E92142C2-BB5D-4E88-BCE7-586D1D25C0D8}">
      <dgm:prSet/>
      <dgm:spPr/>
      <dgm:t>
        <a:bodyPr/>
        <a:lstStyle/>
        <a:p>
          <a:endParaRPr lang="en-US"/>
        </a:p>
      </dgm:t>
    </dgm:pt>
    <dgm:pt modelId="{59BD2FD2-AE55-4D53-8AE9-80DB8A35448D}" type="sibTrans" cxnId="{E92142C2-BB5D-4E88-BCE7-586D1D25C0D8}">
      <dgm:prSet/>
      <dgm:spPr/>
      <dgm:t>
        <a:bodyPr/>
        <a:lstStyle/>
        <a:p>
          <a:endParaRPr lang="en-US"/>
        </a:p>
      </dgm:t>
    </dgm:pt>
    <dgm:pt modelId="{A836EB85-FDFC-48DB-AE5E-A517F06FFF3A}">
      <dgm:prSet custT="1"/>
      <dgm:spPr/>
      <dgm:t>
        <a:bodyPr/>
        <a:lstStyle/>
        <a:p>
          <a:r>
            <a:rPr lang="en-US" sz="2000" b="0" i="0" dirty="0"/>
            <a:t>MS-Teams can be used for communication, but for </a:t>
          </a:r>
          <a:r>
            <a:rPr lang="en-US" sz="2000" b="0" i="0" dirty="0" err="1"/>
            <a:t>rota</a:t>
          </a:r>
          <a:r>
            <a:rPr lang="en-US" sz="2000" b="0" i="0" dirty="0"/>
            <a:t> management, it should be MS-Excel as there needs to be </a:t>
          </a:r>
          <a:r>
            <a:rPr lang="en-US" sz="2000" b="0" i="0" dirty="0" err="1"/>
            <a:t>organised</a:t>
          </a:r>
          <a:r>
            <a:rPr lang="en-US" sz="2000" b="0" i="0" dirty="0"/>
            <a:t> workforce data (</a:t>
          </a:r>
          <a:r>
            <a:rPr lang="en-US" sz="2000" dirty="0"/>
            <a:t>Microsoft, 2025)</a:t>
          </a:r>
        </a:p>
      </dgm:t>
    </dgm:pt>
    <dgm:pt modelId="{2CBFFB3B-7BFF-42A4-9675-F03B9C950256}" type="parTrans" cxnId="{22847B77-69E4-4D55-9BE7-5C3DB9E9CDE8}">
      <dgm:prSet/>
      <dgm:spPr/>
      <dgm:t>
        <a:bodyPr/>
        <a:lstStyle/>
        <a:p>
          <a:endParaRPr lang="en-US"/>
        </a:p>
      </dgm:t>
    </dgm:pt>
    <dgm:pt modelId="{00D21A74-87B8-4867-B918-6F7E881990D5}" type="sibTrans" cxnId="{22847B77-69E4-4D55-9BE7-5C3DB9E9CDE8}">
      <dgm:prSet/>
      <dgm:spPr/>
      <dgm:t>
        <a:bodyPr/>
        <a:lstStyle/>
        <a:p>
          <a:endParaRPr lang="en-US"/>
        </a:p>
      </dgm:t>
    </dgm:pt>
    <dgm:pt modelId="{A3FECB34-CC0E-419B-B7AE-F837C1DB6561}" type="pres">
      <dgm:prSet presAssocID="{ECEAA86A-6AFC-43F7-AE68-85FD588F8988}" presName="linearFlow" presStyleCnt="0">
        <dgm:presLayoutVars>
          <dgm:resizeHandles val="exact"/>
        </dgm:presLayoutVars>
      </dgm:prSet>
      <dgm:spPr/>
    </dgm:pt>
    <dgm:pt modelId="{34A67191-434A-4A6F-B5C2-16A4D2F428CD}" type="pres">
      <dgm:prSet presAssocID="{6C5CE143-0834-4EBB-88C6-8BBF14B8FDDF}" presName="node" presStyleLbl="node1" presStyleIdx="0" presStyleCnt="3" custScaleX="138204">
        <dgm:presLayoutVars>
          <dgm:bulletEnabled val="1"/>
        </dgm:presLayoutVars>
      </dgm:prSet>
      <dgm:spPr/>
    </dgm:pt>
    <dgm:pt modelId="{C43C74F7-C0CF-445E-8A42-089E583488B8}" type="pres">
      <dgm:prSet presAssocID="{721A97A3-40CD-48E3-B02E-9C9F38978C61}" presName="sibTrans" presStyleLbl="sibTrans2D1" presStyleIdx="0" presStyleCnt="2"/>
      <dgm:spPr/>
    </dgm:pt>
    <dgm:pt modelId="{2C4D1429-4DDE-4150-BAFA-3BC6E7D0DB08}" type="pres">
      <dgm:prSet presAssocID="{721A97A3-40CD-48E3-B02E-9C9F38978C61}" presName="connectorText" presStyleLbl="sibTrans2D1" presStyleIdx="0" presStyleCnt="2"/>
      <dgm:spPr/>
    </dgm:pt>
    <dgm:pt modelId="{5A803D2C-89C4-40BE-A251-08F88D02DB07}" type="pres">
      <dgm:prSet presAssocID="{35D6A590-6E5B-430B-AFB8-35039884CCC6}" presName="node" presStyleLbl="node1" presStyleIdx="1" presStyleCnt="3" custScaleX="138204">
        <dgm:presLayoutVars>
          <dgm:bulletEnabled val="1"/>
        </dgm:presLayoutVars>
      </dgm:prSet>
      <dgm:spPr/>
    </dgm:pt>
    <dgm:pt modelId="{6F0D66AF-345F-4568-9A74-75B20DA42FF8}" type="pres">
      <dgm:prSet presAssocID="{59BD2FD2-AE55-4D53-8AE9-80DB8A35448D}" presName="sibTrans" presStyleLbl="sibTrans2D1" presStyleIdx="1" presStyleCnt="2"/>
      <dgm:spPr/>
    </dgm:pt>
    <dgm:pt modelId="{529ED0D1-8954-4955-B6F2-63986244B755}" type="pres">
      <dgm:prSet presAssocID="{59BD2FD2-AE55-4D53-8AE9-80DB8A35448D}" presName="connectorText" presStyleLbl="sibTrans2D1" presStyleIdx="1" presStyleCnt="2"/>
      <dgm:spPr/>
    </dgm:pt>
    <dgm:pt modelId="{44378EF7-10FA-48E4-AEF7-8BD65F18F3B5}" type="pres">
      <dgm:prSet presAssocID="{A836EB85-FDFC-48DB-AE5E-A517F06FFF3A}" presName="node" presStyleLbl="node1" presStyleIdx="2" presStyleCnt="3" custScaleX="138204">
        <dgm:presLayoutVars>
          <dgm:bulletEnabled val="1"/>
        </dgm:presLayoutVars>
      </dgm:prSet>
      <dgm:spPr/>
    </dgm:pt>
  </dgm:ptLst>
  <dgm:cxnLst>
    <dgm:cxn modelId="{EA095709-A75F-43BD-99EC-C3331B7A91DA}" type="presOf" srcId="{721A97A3-40CD-48E3-B02E-9C9F38978C61}" destId="{C43C74F7-C0CF-445E-8A42-089E583488B8}" srcOrd="0" destOrd="0" presId="urn:microsoft.com/office/officeart/2005/8/layout/process2"/>
    <dgm:cxn modelId="{549A1915-D08E-4EDD-8AFF-E8240FDCCE92}" type="presOf" srcId="{6C5CE143-0834-4EBB-88C6-8BBF14B8FDDF}" destId="{34A67191-434A-4A6F-B5C2-16A4D2F428CD}" srcOrd="0" destOrd="0" presId="urn:microsoft.com/office/officeart/2005/8/layout/process2"/>
    <dgm:cxn modelId="{EE72CF2C-B9D2-4E47-95A1-00C7339FD2D6}" type="presOf" srcId="{35D6A590-6E5B-430B-AFB8-35039884CCC6}" destId="{5A803D2C-89C4-40BE-A251-08F88D02DB07}" srcOrd="0" destOrd="0" presId="urn:microsoft.com/office/officeart/2005/8/layout/process2"/>
    <dgm:cxn modelId="{6B789135-D644-45ED-90BF-C9094CC794FD}" type="presOf" srcId="{ECEAA86A-6AFC-43F7-AE68-85FD588F8988}" destId="{A3FECB34-CC0E-419B-B7AE-F837C1DB6561}" srcOrd="0" destOrd="0" presId="urn:microsoft.com/office/officeart/2005/8/layout/process2"/>
    <dgm:cxn modelId="{22847B77-69E4-4D55-9BE7-5C3DB9E9CDE8}" srcId="{ECEAA86A-6AFC-43F7-AE68-85FD588F8988}" destId="{A836EB85-FDFC-48DB-AE5E-A517F06FFF3A}" srcOrd="2" destOrd="0" parTransId="{2CBFFB3B-7BFF-42A4-9675-F03B9C950256}" sibTransId="{00D21A74-87B8-4867-B918-6F7E881990D5}"/>
    <dgm:cxn modelId="{74CACC7D-68D4-4F42-8421-39D48664BC31}" type="presOf" srcId="{59BD2FD2-AE55-4D53-8AE9-80DB8A35448D}" destId="{6F0D66AF-345F-4568-9A74-75B20DA42FF8}" srcOrd="0" destOrd="0" presId="urn:microsoft.com/office/officeart/2005/8/layout/process2"/>
    <dgm:cxn modelId="{B2304093-7B7D-4635-9155-0176732001DD}" type="presOf" srcId="{A836EB85-FDFC-48DB-AE5E-A517F06FFF3A}" destId="{44378EF7-10FA-48E4-AEF7-8BD65F18F3B5}" srcOrd="0" destOrd="0" presId="urn:microsoft.com/office/officeart/2005/8/layout/process2"/>
    <dgm:cxn modelId="{36568FAC-F127-4C72-BB98-ADD53D18E12B}" srcId="{ECEAA86A-6AFC-43F7-AE68-85FD588F8988}" destId="{6C5CE143-0834-4EBB-88C6-8BBF14B8FDDF}" srcOrd="0" destOrd="0" parTransId="{2C35E74F-7B00-4E29-A1ED-B9CFBD6445E5}" sibTransId="{721A97A3-40CD-48E3-B02E-9C9F38978C61}"/>
    <dgm:cxn modelId="{D87FF3BC-F5B8-4C01-89A6-9F17332B4FB8}" type="presOf" srcId="{59BD2FD2-AE55-4D53-8AE9-80DB8A35448D}" destId="{529ED0D1-8954-4955-B6F2-63986244B755}" srcOrd="1" destOrd="0" presId="urn:microsoft.com/office/officeart/2005/8/layout/process2"/>
    <dgm:cxn modelId="{556CCABF-FD19-41A9-9F21-ED44022FEAAB}" type="presOf" srcId="{721A97A3-40CD-48E3-B02E-9C9F38978C61}" destId="{2C4D1429-4DDE-4150-BAFA-3BC6E7D0DB08}" srcOrd="1" destOrd="0" presId="urn:microsoft.com/office/officeart/2005/8/layout/process2"/>
    <dgm:cxn modelId="{E92142C2-BB5D-4E88-BCE7-586D1D25C0D8}" srcId="{ECEAA86A-6AFC-43F7-AE68-85FD588F8988}" destId="{35D6A590-6E5B-430B-AFB8-35039884CCC6}" srcOrd="1" destOrd="0" parTransId="{06182F1C-C6E4-4C46-941C-49AA458A9D95}" sibTransId="{59BD2FD2-AE55-4D53-8AE9-80DB8A35448D}"/>
    <dgm:cxn modelId="{9474AA4D-C948-4B21-AE97-03870C08D281}" type="presParOf" srcId="{A3FECB34-CC0E-419B-B7AE-F837C1DB6561}" destId="{34A67191-434A-4A6F-B5C2-16A4D2F428CD}" srcOrd="0" destOrd="0" presId="urn:microsoft.com/office/officeart/2005/8/layout/process2"/>
    <dgm:cxn modelId="{8949512E-A8BF-4859-B751-2922C73CCB74}" type="presParOf" srcId="{A3FECB34-CC0E-419B-B7AE-F837C1DB6561}" destId="{C43C74F7-C0CF-445E-8A42-089E583488B8}" srcOrd="1" destOrd="0" presId="urn:microsoft.com/office/officeart/2005/8/layout/process2"/>
    <dgm:cxn modelId="{69D2BEF9-2324-4723-A165-4A08E9919C0C}" type="presParOf" srcId="{C43C74F7-C0CF-445E-8A42-089E583488B8}" destId="{2C4D1429-4DDE-4150-BAFA-3BC6E7D0DB08}" srcOrd="0" destOrd="0" presId="urn:microsoft.com/office/officeart/2005/8/layout/process2"/>
    <dgm:cxn modelId="{20838A7A-8A2F-4CCA-BF94-385D0161B8B3}" type="presParOf" srcId="{A3FECB34-CC0E-419B-B7AE-F837C1DB6561}" destId="{5A803D2C-89C4-40BE-A251-08F88D02DB07}" srcOrd="2" destOrd="0" presId="urn:microsoft.com/office/officeart/2005/8/layout/process2"/>
    <dgm:cxn modelId="{F3EF25BF-6795-48BF-BE55-B6BA1C34E90D}" type="presParOf" srcId="{A3FECB34-CC0E-419B-B7AE-F837C1DB6561}" destId="{6F0D66AF-345F-4568-9A74-75B20DA42FF8}" srcOrd="3" destOrd="0" presId="urn:microsoft.com/office/officeart/2005/8/layout/process2"/>
    <dgm:cxn modelId="{5E5D45B3-3597-4277-962D-040130690693}" type="presParOf" srcId="{6F0D66AF-345F-4568-9A74-75B20DA42FF8}" destId="{529ED0D1-8954-4955-B6F2-63986244B755}" srcOrd="0" destOrd="0" presId="urn:microsoft.com/office/officeart/2005/8/layout/process2"/>
    <dgm:cxn modelId="{E6D73E29-20DD-4097-9C79-B3B99DB2A3B1}" type="presParOf" srcId="{A3FECB34-CC0E-419B-B7AE-F837C1DB6561}" destId="{44378EF7-10FA-48E4-AEF7-8BD65F18F3B5}" srcOrd="4" destOrd="0" presId="urn:microsoft.com/office/officeart/2005/8/layout/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095BB7-2B7B-4BE7-8786-F692587AADFE}" type="doc">
      <dgm:prSet loTypeId="urn:microsoft.com/office/officeart/2005/8/layout/process5" loCatId="process" qsTypeId="urn:microsoft.com/office/officeart/2005/8/quickstyle/simple5" qsCatId="simple" csTypeId="urn:microsoft.com/office/officeart/2005/8/colors/accent1_1" csCatId="accent1" phldr="1"/>
      <dgm:spPr/>
      <dgm:t>
        <a:bodyPr/>
        <a:lstStyle/>
        <a:p>
          <a:endParaRPr lang="en-US"/>
        </a:p>
      </dgm:t>
    </dgm:pt>
    <dgm:pt modelId="{C23136CE-384F-4DE5-B1A0-7C79779C9D0F}">
      <dgm:prSet phldrT="[Text]" custT="1"/>
      <dgm:spPr/>
      <dgm:t>
        <a:bodyPr/>
        <a:lstStyle/>
        <a:p>
          <a:pPr>
            <a:buNone/>
          </a:pPr>
          <a:r>
            <a:rPr lang="en-US" sz="2000" b="0" i="0" dirty="0"/>
            <a:t>Minimizes maintaining separate </a:t>
          </a:r>
          <a:r>
            <a:rPr lang="en-US" sz="2000" b="0" i="0" dirty="0" err="1"/>
            <a:t>rota</a:t>
          </a:r>
          <a:r>
            <a:rPr lang="en-US" sz="2000" b="0" i="0" dirty="0"/>
            <a:t> versions in the two buildings</a:t>
          </a:r>
          <a:r>
            <a:rPr lang="en-US" sz="2000" dirty="0"/>
            <a:t>.</a:t>
          </a:r>
        </a:p>
      </dgm:t>
    </dgm:pt>
    <dgm:pt modelId="{E589126D-F09F-4F7C-84CF-780D34F79D71}" type="parTrans" cxnId="{DE7B0841-1D04-45FC-82AC-B96424BA6C0A}">
      <dgm:prSet/>
      <dgm:spPr/>
      <dgm:t>
        <a:bodyPr/>
        <a:lstStyle/>
        <a:p>
          <a:endParaRPr lang="en-US"/>
        </a:p>
      </dgm:t>
    </dgm:pt>
    <dgm:pt modelId="{E10E4B85-7DB9-4A45-8734-40FC7897E74B}" type="sibTrans" cxnId="{DE7B0841-1D04-45FC-82AC-B96424BA6C0A}">
      <dgm:prSet/>
      <dgm:spPr/>
      <dgm:t>
        <a:bodyPr/>
        <a:lstStyle/>
        <a:p>
          <a:endParaRPr lang="en-US"/>
        </a:p>
      </dgm:t>
    </dgm:pt>
    <dgm:pt modelId="{B8E0FCB2-E8B8-410D-900D-F7C0C4B84A2C}">
      <dgm:prSet phldrT="[Text]" custT="1"/>
      <dgm:spPr/>
      <dgm:t>
        <a:bodyPr/>
        <a:lstStyle/>
        <a:p>
          <a:pPr>
            <a:buNone/>
          </a:pPr>
          <a:r>
            <a:rPr lang="en-US" sz="2000" b="0" i="0" dirty="0"/>
            <a:t>Provides sufficient staffing to ensure care of residents and medication support</a:t>
          </a:r>
          <a:endParaRPr lang="en-US" sz="2000" dirty="0"/>
        </a:p>
      </dgm:t>
    </dgm:pt>
    <dgm:pt modelId="{2E66DF51-97FF-44B7-95ED-114579F41818}" type="parTrans" cxnId="{73EEADE7-186A-4FA0-A97E-AC6D9145D8C5}">
      <dgm:prSet/>
      <dgm:spPr/>
      <dgm:t>
        <a:bodyPr/>
        <a:lstStyle/>
        <a:p>
          <a:endParaRPr lang="en-US"/>
        </a:p>
      </dgm:t>
    </dgm:pt>
    <dgm:pt modelId="{D4687198-2C23-4F38-97C3-62E503FA0872}" type="sibTrans" cxnId="{73EEADE7-186A-4FA0-A97E-AC6D9145D8C5}">
      <dgm:prSet/>
      <dgm:spPr/>
      <dgm:t>
        <a:bodyPr/>
        <a:lstStyle/>
        <a:p>
          <a:endParaRPr lang="en-US"/>
        </a:p>
      </dgm:t>
    </dgm:pt>
    <dgm:pt modelId="{251B5F83-6E4E-4151-9640-30565E35A034}">
      <dgm:prSet phldrT="[Text]" custT="1"/>
      <dgm:spPr/>
      <dgm:t>
        <a:bodyPr/>
        <a:lstStyle/>
        <a:p>
          <a:pPr>
            <a:buNone/>
          </a:pPr>
          <a:r>
            <a:rPr lang="en-US" sz="2000" b="0" i="0" dirty="0"/>
            <a:t>Clear overview of carers, nurses and senior carers allocated to shifts (</a:t>
          </a:r>
          <a:r>
            <a:rPr lang="en-US" sz="2000" dirty="0"/>
            <a:t>Microsoft Excel, 2025).</a:t>
          </a:r>
        </a:p>
      </dgm:t>
    </dgm:pt>
    <dgm:pt modelId="{55AE0FF1-3B1F-41AB-984A-E1017E93E666}" type="sibTrans" cxnId="{1B2F79C6-19B6-44DF-A175-95C6AE1B7D2A}">
      <dgm:prSet/>
      <dgm:spPr/>
      <dgm:t>
        <a:bodyPr/>
        <a:lstStyle/>
        <a:p>
          <a:endParaRPr lang="en-US"/>
        </a:p>
      </dgm:t>
    </dgm:pt>
    <dgm:pt modelId="{44CDBF82-DFB5-47D7-BA9C-1451E880C9CE}" type="parTrans" cxnId="{1B2F79C6-19B6-44DF-A175-95C6AE1B7D2A}">
      <dgm:prSet/>
      <dgm:spPr/>
      <dgm:t>
        <a:bodyPr/>
        <a:lstStyle/>
        <a:p>
          <a:endParaRPr lang="en-US"/>
        </a:p>
      </dgm:t>
    </dgm:pt>
    <dgm:pt modelId="{8F264509-CCE7-4B2C-AEEC-E83B6D27B49D}">
      <dgm:prSet phldrT="[Text]" custT="1"/>
      <dgm:spPr/>
      <dgm:t>
        <a:bodyPr/>
        <a:lstStyle/>
        <a:p>
          <a:pPr>
            <a:buNone/>
          </a:pPr>
          <a:r>
            <a:rPr lang="en-US" sz="2000" b="0" i="0"/>
            <a:t>Assists in rapid staffing identification.</a:t>
          </a:r>
          <a:endParaRPr lang="en-US" sz="2000" dirty="0"/>
        </a:p>
      </dgm:t>
    </dgm:pt>
    <dgm:pt modelId="{B9E5107A-A99E-4F23-BF4E-94F47644F574}" type="sibTrans" cxnId="{6BE5BC17-1F76-4E89-8875-39D1ED5D9EE2}">
      <dgm:prSet/>
      <dgm:spPr/>
      <dgm:t>
        <a:bodyPr/>
        <a:lstStyle/>
        <a:p>
          <a:endParaRPr lang="en-US"/>
        </a:p>
      </dgm:t>
    </dgm:pt>
    <dgm:pt modelId="{579749DC-A580-495D-91C6-79CE32E5D2E7}" type="parTrans" cxnId="{6BE5BC17-1F76-4E89-8875-39D1ED5D9EE2}">
      <dgm:prSet/>
      <dgm:spPr/>
      <dgm:t>
        <a:bodyPr/>
        <a:lstStyle/>
        <a:p>
          <a:endParaRPr lang="en-US"/>
        </a:p>
      </dgm:t>
    </dgm:pt>
    <dgm:pt modelId="{1B329C82-1D95-4DE2-9059-EDE9E3DCDD29}">
      <dgm:prSet phldrT="[Text]" custT="1"/>
      <dgm:spPr/>
      <dgm:t>
        <a:bodyPr/>
        <a:lstStyle/>
        <a:p>
          <a:pPr>
            <a:buNone/>
          </a:pPr>
          <a:r>
            <a:rPr lang="en-US" sz="2000" b="0" i="0" dirty="0"/>
            <a:t>Enables more timely updates on sickness absence and annual leave.</a:t>
          </a:r>
          <a:endParaRPr lang="en-US" sz="2000" dirty="0"/>
        </a:p>
      </dgm:t>
    </dgm:pt>
    <dgm:pt modelId="{970DC621-DE1C-40B4-879D-577BA4E0F63B}" type="sibTrans" cxnId="{2C70EFA6-69C7-424F-9883-835268D78C5B}">
      <dgm:prSet/>
      <dgm:spPr/>
      <dgm:t>
        <a:bodyPr/>
        <a:lstStyle/>
        <a:p>
          <a:endParaRPr lang="en-US"/>
        </a:p>
      </dgm:t>
    </dgm:pt>
    <dgm:pt modelId="{9B8767D9-751C-4403-8328-59304F9E2408}" type="parTrans" cxnId="{2C70EFA6-69C7-424F-9883-835268D78C5B}">
      <dgm:prSet/>
      <dgm:spPr/>
      <dgm:t>
        <a:bodyPr/>
        <a:lstStyle/>
        <a:p>
          <a:endParaRPr lang="en-US"/>
        </a:p>
      </dgm:t>
    </dgm:pt>
    <dgm:pt modelId="{FC645DB0-8B4E-4087-93A4-55C229FA0DA8}" type="pres">
      <dgm:prSet presAssocID="{08095BB7-2B7B-4BE7-8786-F692587AADFE}" presName="diagram" presStyleCnt="0">
        <dgm:presLayoutVars>
          <dgm:dir/>
          <dgm:resizeHandles val="exact"/>
        </dgm:presLayoutVars>
      </dgm:prSet>
      <dgm:spPr/>
    </dgm:pt>
    <dgm:pt modelId="{D20AA008-3699-405E-BFED-A615F4E6DB86}" type="pres">
      <dgm:prSet presAssocID="{C23136CE-384F-4DE5-B1A0-7C79779C9D0F}" presName="node" presStyleLbl="node1" presStyleIdx="0" presStyleCnt="5" custScaleX="235189" custScaleY="132036">
        <dgm:presLayoutVars>
          <dgm:bulletEnabled val="1"/>
        </dgm:presLayoutVars>
      </dgm:prSet>
      <dgm:spPr/>
    </dgm:pt>
    <dgm:pt modelId="{AB9074E7-FCA5-4AE0-9F46-295FC17A79F9}" type="pres">
      <dgm:prSet presAssocID="{E10E4B85-7DB9-4A45-8734-40FC7897E74B}" presName="sibTrans" presStyleLbl="sibTrans2D1" presStyleIdx="0" presStyleCnt="4"/>
      <dgm:spPr/>
    </dgm:pt>
    <dgm:pt modelId="{CF20E076-4A91-4DCD-9A3C-51418D9CB48F}" type="pres">
      <dgm:prSet presAssocID="{E10E4B85-7DB9-4A45-8734-40FC7897E74B}" presName="connectorText" presStyleLbl="sibTrans2D1" presStyleIdx="0" presStyleCnt="4"/>
      <dgm:spPr/>
    </dgm:pt>
    <dgm:pt modelId="{EBD1C724-9715-48A4-9CD0-B436E7CC3165}" type="pres">
      <dgm:prSet presAssocID="{251B5F83-6E4E-4151-9640-30565E35A034}" presName="node" presStyleLbl="node1" presStyleIdx="1" presStyleCnt="5" custScaleX="235189" custScaleY="132036">
        <dgm:presLayoutVars>
          <dgm:bulletEnabled val="1"/>
        </dgm:presLayoutVars>
      </dgm:prSet>
      <dgm:spPr/>
    </dgm:pt>
    <dgm:pt modelId="{B89C6CF3-7D31-40CC-9F68-77FC8E291854}" type="pres">
      <dgm:prSet presAssocID="{55AE0FF1-3B1F-41AB-984A-E1017E93E666}" presName="sibTrans" presStyleLbl="sibTrans2D1" presStyleIdx="1" presStyleCnt="4"/>
      <dgm:spPr/>
    </dgm:pt>
    <dgm:pt modelId="{501DF91A-200E-4837-B63C-B456E6BC4DE3}" type="pres">
      <dgm:prSet presAssocID="{55AE0FF1-3B1F-41AB-984A-E1017E93E666}" presName="connectorText" presStyleLbl="sibTrans2D1" presStyleIdx="1" presStyleCnt="4"/>
      <dgm:spPr/>
    </dgm:pt>
    <dgm:pt modelId="{AB785DC1-24B1-4C49-B7B8-686DADE83379}" type="pres">
      <dgm:prSet presAssocID="{8F264509-CCE7-4B2C-AEEC-E83B6D27B49D}" presName="node" presStyleLbl="node1" presStyleIdx="2" presStyleCnt="5" custScaleX="235189" custScaleY="132036">
        <dgm:presLayoutVars>
          <dgm:bulletEnabled val="1"/>
        </dgm:presLayoutVars>
      </dgm:prSet>
      <dgm:spPr/>
    </dgm:pt>
    <dgm:pt modelId="{3E77A7AC-BFAF-4D20-995C-55A7F522D066}" type="pres">
      <dgm:prSet presAssocID="{B9E5107A-A99E-4F23-BF4E-94F47644F574}" presName="sibTrans" presStyleLbl="sibTrans2D1" presStyleIdx="2" presStyleCnt="4"/>
      <dgm:spPr/>
    </dgm:pt>
    <dgm:pt modelId="{B4AA45D8-B7A5-47FA-9428-8C51D42D997F}" type="pres">
      <dgm:prSet presAssocID="{B9E5107A-A99E-4F23-BF4E-94F47644F574}" presName="connectorText" presStyleLbl="sibTrans2D1" presStyleIdx="2" presStyleCnt="4"/>
      <dgm:spPr/>
    </dgm:pt>
    <dgm:pt modelId="{1E67D619-236F-460B-AE0E-97810B0213F9}" type="pres">
      <dgm:prSet presAssocID="{1B329C82-1D95-4DE2-9059-EDE9E3DCDD29}" presName="node" presStyleLbl="node1" presStyleIdx="3" presStyleCnt="5" custScaleX="235189" custScaleY="132036">
        <dgm:presLayoutVars>
          <dgm:bulletEnabled val="1"/>
        </dgm:presLayoutVars>
      </dgm:prSet>
      <dgm:spPr/>
    </dgm:pt>
    <dgm:pt modelId="{4A98C7D9-212E-4B5A-ADD0-C1BAFF756A2E}" type="pres">
      <dgm:prSet presAssocID="{970DC621-DE1C-40B4-879D-577BA4E0F63B}" presName="sibTrans" presStyleLbl="sibTrans2D1" presStyleIdx="3" presStyleCnt="4"/>
      <dgm:spPr/>
    </dgm:pt>
    <dgm:pt modelId="{A3230ECD-656D-4EFD-A916-09A5D8640639}" type="pres">
      <dgm:prSet presAssocID="{970DC621-DE1C-40B4-879D-577BA4E0F63B}" presName="connectorText" presStyleLbl="sibTrans2D1" presStyleIdx="3" presStyleCnt="4"/>
      <dgm:spPr/>
    </dgm:pt>
    <dgm:pt modelId="{BB1BD575-6BDE-4031-81D6-8EEF2ED81BB7}" type="pres">
      <dgm:prSet presAssocID="{B8E0FCB2-E8B8-410D-900D-F7C0C4B84A2C}" presName="node" presStyleLbl="node1" presStyleIdx="4" presStyleCnt="5" custScaleX="235189" custScaleY="132036">
        <dgm:presLayoutVars>
          <dgm:bulletEnabled val="1"/>
        </dgm:presLayoutVars>
      </dgm:prSet>
      <dgm:spPr/>
    </dgm:pt>
  </dgm:ptLst>
  <dgm:cxnLst>
    <dgm:cxn modelId="{8F85180A-1BAD-46E4-B740-44180F532CB8}" type="presOf" srcId="{970DC621-DE1C-40B4-879D-577BA4E0F63B}" destId="{4A98C7D9-212E-4B5A-ADD0-C1BAFF756A2E}" srcOrd="0" destOrd="0" presId="urn:microsoft.com/office/officeart/2005/8/layout/process5"/>
    <dgm:cxn modelId="{6BE5BC17-1F76-4E89-8875-39D1ED5D9EE2}" srcId="{08095BB7-2B7B-4BE7-8786-F692587AADFE}" destId="{8F264509-CCE7-4B2C-AEEC-E83B6D27B49D}" srcOrd="2" destOrd="0" parTransId="{579749DC-A580-495D-91C6-79CE32E5D2E7}" sibTransId="{B9E5107A-A99E-4F23-BF4E-94F47644F574}"/>
    <dgm:cxn modelId="{7241A819-AF72-468D-B046-700244DB2104}" type="presOf" srcId="{55AE0FF1-3B1F-41AB-984A-E1017E93E666}" destId="{501DF91A-200E-4837-B63C-B456E6BC4DE3}" srcOrd="1" destOrd="0" presId="urn:microsoft.com/office/officeart/2005/8/layout/process5"/>
    <dgm:cxn modelId="{EE7BE51C-C5A8-4EE8-B47D-5D6636092D59}" type="presOf" srcId="{1B329C82-1D95-4DE2-9059-EDE9E3DCDD29}" destId="{1E67D619-236F-460B-AE0E-97810B0213F9}" srcOrd="0" destOrd="0" presId="urn:microsoft.com/office/officeart/2005/8/layout/process5"/>
    <dgm:cxn modelId="{005A122A-8DCE-45B0-86FF-DED0C6F2ED67}" type="presOf" srcId="{970DC621-DE1C-40B4-879D-577BA4E0F63B}" destId="{A3230ECD-656D-4EFD-A916-09A5D8640639}" srcOrd="1" destOrd="0" presId="urn:microsoft.com/office/officeart/2005/8/layout/process5"/>
    <dgm:cxn modelId="{10CDE932-E7CC-4B05-926A-31DE306B9DEC}" type="presOf" srcId="{E10E4B85-7DB9-4A45-8734-40FC7897E74B}" destId="{CF20E076-4A91-4DCD-9A3C-51418D9CB48F}" srcOrd="1" destOrd="0" presId="urn:microsoft.com/office/officeart/2005/8/layout/process5"/>
    <dgm:cxn modelId="{81070738-EFC3-4AB2-A594-11E57CC9F254}" type="presOf" srcId="{B9E5107A-A99E-4F23-BF4E-94F47644F574}" destId="{3E77A7AC-BFAF-4D20-995C-55A7F522D066}" srcOrd="0" destOrd="0" presId="urn:microsoft.com/office/officeart/2005/8/layout/process5"/>
    <dgm:cxn modelId="{DE7B0841-1D04-45FC-82AC-B96424BA6C0A}" srcId="{08095BB7-2B7B-4BE7-8786-F692587AADFE}" destId="{C23136CE-384F-4DE5-B1A0-7C79779C9D0F}" srcOrd="0" destOrd="0" parTransId="{E589126D-F09F-4F7C-84CF-780D34F79D71}" sibTransId="{E10E4B85-7DB9-4A45-8734-40FC7897E74B}"/>
    <dgm:cxn modelId="{F10F2B63-474E-4761-94CF-A48623B431EC}" type="presOf" srcId="{8F264509-CCE7-4B2C-AEEC-E83B6D27B49D}" destId="{AB785DC1-24B1-4C49-B7B8-686DADE83379}" srcOrd="0" destOrd="0" presId="urn:microsoft.com/office/officeart/2005/8/layout/process5"/>
    <dgm:cxn modelId="{8593E272-9CFD-463A-AA04-65BF66D07F6D}" type="presOf" srcId="{E10E4B85-7DB9-4A45-8734-40FC7897E74B}" destId="{AB9074E7-FCA5-4AE0-9F46-295FC17A79F9}" srcOrd="0" destOrd="0" presId="urn:microsoft.com/office/officeart/2005/8/layout/process5"/>
    <dgm:cxn modelId="{D08BD076-7E29-46D4-8336-56931597A485}" type="presOf" srcId="{C23136CE-384F-4DE5-B1A0-7C79779C9D0F}" destId="{D20AA008-3699-405E-BFED-A615F4E6DB86}" srcOrd="0" destOrd="0" presId="urn:microsoft.com/office/officeart/2005/8/layout/process5"/>
    <dgm:cxn modelId="{0F63F983-9D72-4E4F-BA4E-603CC2ADF135}" type="presOf" srcId="{251B5F83-6E4E-4151-9640-30565E35A034}" destId="{EBD1C724-9715-48A4-9CD0-B436E7CC3165}" srcOrd="0" destOrd="0" presId="urn:microsoft.com/office/officeart/2005/8/layout/process5"/>
    <dgm:cxn modelId="{C2D9AE90-CB44-4BEF-B17A-09D8FF563CB6}" type="presOf" srcId="{55AE0FF1-3B1F-41AB-984A-E1017E93E666}" destId="{B89C6CF3-7D31-40CC-9F68-77FC8E291854}" srcOrd="0" destOrd="0" presId="urn:microsoft.com/office/officeart/2005/8/layout/process5"/>
    <dgm:cxn modelId="{DFCE2B97-7427-4A19-AB8C-C853E9C73B99}" type="presOf" srcId="{B9E5107A-A99E-4F23-BF4E-94F47644F574}" destId="{B4AA45D8-B7A5-47FA-9428-8C51D42D997F}" srcOrd="1" destOrd="0" presId="urn:microsoft.com/office/officeart/2005/8/layout/process5"/>
    <dgm:cxn modelId="{2C70EFA6-69C7-424F-9883-835268D78C5B}" srcId="{08095BB7-2B7B-4BE7-8786-F692587AADFE}" destId="{1B329C82-1D95-4DE2-9059-EDE9E3DCDD29}" srcOrd="3" destOrd="0" parTransId="{9B8767D9-751C-4403-8328-59304F9E2408}" sibTransId="{970DC621-DE1C-40B4-879D-577BA4E0F63B}"/>
    <dgm:cxn modelId="{BCE1DCBF-36F6-48B2-A811-C5DB847E4731}" type="presOf" srcId="{B8E0FCB2-E8B8-410D-900D-F7C0C4B84A2C}" destId="{BB1BD575-6BDE-4031-81D6-8EEF2ED81BB7}" srcOrd="0" destOrd="0" presId="urn:microsoft.com/office/officeart/2005/8/layout/process5"/>
    <dgm:cxn modelId="{1B2F79C6-19B6-44DF-A175-95C6AE1B7D2A}" srcId="{08095BB7-2B7B-4BE7-8786-F692587AADFE}" destId="{251B5F83-6E4E-4151-9640-30565E35A034}" srcOrd="1" destOrd="0" parTransId="{44CDBF82-DFB5-47D7-BA9C-1451E880C9CE}" sibTransId="{55AE0FF1-3B1F-41AB-984A-E1017E93E666}"/>
    <dgm:cxn modelId="{73EEADE7-186A-4FA0-A97E-AC6D9145D8C5}" srcId="{08095BB7-2B7B-4BE7-8786-F692587AADFE}" destId="{B8E0FCB2-E8B8-410D-900D-F7C0C4B84A2C}" srcOrd="4" destOrd="0" parTransId="{2E66DF51-97FF-44B7-95ED-114579F41818}" sibTransId="{D4687198-2C23-4F38-97C3-62E503FA0872}"/>
    <dgm:cxn modelId="{0ABB3AFF-2898-407E-8180-9201FAD8B606}" type="presOf" srcId="{08095BB7-2B7B-4BE7-8786-F692587AADFE}" destId="{FC645DB0-8B4E-4087-93A4-55C229FA0DA8}" srcOrd="0" destOrd="0" presId="urn:microsoft.com/office/officeart/2005/8/layout/process5"/>
    <dgm:cxn modelId="{2AF59355-AC6C-4511-A696-EED1644AA848}" type="presParOf" srcId="{FC645DB0-8B4E-4087-93A4-55C229FA0DA8}" destId="{D20AA008-3699-405E-BFED-A615F4E6DB86}" srcOrd="0" destOrd="0" presId="urn:microsoft.com/office/officeart/2005/8/layout/process5"/>
    <dgm:cxn modelId="{CA16F881-2D5A-4D13-AD6D-B7B5B9A9971F}" type="presParOf" srcId="{FC645DB0-8B4E-4087-93A4-55C229FA0DA8}" destId="{AB9074E7-FCA5-4AE0-9F46-295FC17A79F9}" srcOrd="1" destOrd="0" presId="urn:microsoft.com/office/officeart/2005/8/layout/process5"/>
    <dgm:cxn modelId="{98758FBB-8DA7-46FB-9632-44B23C5DD7AF}" type="presParOf" srcId="{AB9074E7-FCA5-4AE0-9F46-295FC17A79F9}" destId="{CF20E076-4A91-4DCD-9A3C-51418D9CB48F}" srcOrd="0" destOrd="0" presId="urn:microsoft.com/office/officeart/2005/8/layout/process5"/>
    <dgm:cxn modelId="{0B9D25C8-276A-4767-94B2-602C3C29A9A7}" type="presParOf" srcId="{FC645DB0-8B4E-4087-93A4-55C229FA0DA8}" destId="{EBD1C724-9715-48A4-9CD0-B436E7CC3165}" srcOrd="2" destOrd="0" presId="urn:microsoft.com/office/officeart/2005/8/layout/process5"/>
    <dgm:cxn modelId="{CFF44670-9B83-48C4-9CDF-B3C4D3624D4F}" type="presParOf" srcId="{FC645DB0-8B4E-4087-93A4-55C229FA0DA8}" destId="{B89C6CF3-7D31-40CC-9F68-77FC8E291854}" srcOrd="3" destOrd="0" presId="urn:microsoft.com/office/officeart/2005/8/layout/process5"/>
    <dgm:cxn modelId="{E927E8B3-9613-4818-9FCA-118EC894A36E}" type="presParOf" srcId="{B89C6CF3-7D31-40CC-9F68-77FC8E291854}" destId="{501DF91A-200E-4837-B63C-B456E6BC4DE3}" srcOrd="0" destOrd="0" presId="urn:microsoft.com/office/officeart/2005/8/layout/process5"/>
    <dgm:cxn modelId="{C6C79B5E-89FB-4641-BF80-0C84079CC7B2}" type="presParOf" srcId="{FC645DB0-8B4E-4087-93A4-55C229FA0DA8}" destId="{AB785DC1-24B1-4C49-B7B8-686DADE83379}" srcOrd="4" destOrd="0" presId="urn:microsoft.com/office/officeart/2005/8/layout/process5"/>
    <dgm:cxn modelId="{DEFE0E93-0085-4923-B598-25C8A08AF580}" type="presParOf" srcId="{FC645DB0-8B4E-4087-93A4-55C229FA0DA8}" destId="{3E77A7AC-BFAF-4D20-995C-55A7F522D066}" srcOrd="5" destOrd="0" presId="urn:microsoft.com/office/officeart/2005/8/layout/process5"/>
    <dgm:cxn modelId="{79D2E326-694F-4D8C-BCF8-FBA68B14C821}" type="presParOf" srcId="{3E77A7AC-BFAF-4D20-995C-55A7F522D066}" destId="{B4AA45D8-B7A5-47FA-9428-8C51D42D997F}" srcOrd="0" destOrd="0" presId="urn:microsoft.com/office/officeart/2005/8/layout/process5"/>
    <dgm:cxn modelId="{3BE2066B-4FBF-4322-A90A-8513C863A294}" type="presParOf" srcId="{FC645DB0-8B4E-4087-93A4-55C229FA0DA8}" destId="{1E67D619-236F-460B-AE0E-97810B0213F9}" srcOrd="6" destOrd="0" presId="urn:microsoft.com/office/officeart/2005/8/layout/process5"/>
    <dgm:cxn modelId="{EEEAF25D-D28D-4F22-A198-EC87FE0C3FB2}" type="presParOf" srcId="{FC645DB0-8B4E-4087-93A4-55C229FA0DA8}" destId="{4A98C7D9-212E-4B5A-ADD0-C1BAFF756A2E}" srcOrd="7" destOrd="0" presId="urn:microsoft.com/office/officeart/2005/8/layout/process5"/>
    <dgm:cxn modelId="{F465D062-023B-488A-A96F-063E411300E9}" type="presParOf" srcId="{4A98C7D9-212E-4B5A-ADD0-C1BAFF756A2E}" destId="{A3230ECD-656D-4EFD-A916-09A5D8640639}" srcOrd="0" destOrd="0" presId="urn:microsoft.com/office/officeart/2005/8/layout/process5"/>
    <dgm:cxn modelId="{6435283D-2EDC-435C-B105-97428D6B26FA}" type="presParOf" srcId="{FC645DB0-8B4E-4087-93A4-55C229FA0DA8}" destId="{BB1BD575-6BDE-4031-81D6-8EEF2ED81BB7}"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A67390-9051-4C26-9EF8-0F3AAA1422D0}">
      <dsp:nvSpPr>
        <dsp:cNvPr id="0" name=""/>
        <dsp:cNvSpPr/>
      </dsp:nvSpPr>
      <dsp:spPr>
        <a:xfrm>
          <a:off x="903027" y="0"/>
          <a:ext cx="10234313" cy="5020324"/>
        </a:xfrm>
        <a:prstGeom prst="rightArrow">
          <a:avLst/>
        </a:prstGeom>
        <a:gradFill rotWithShape="0">
          <a:gsLst>
            <a:gs pos="0">
              <a:schemeClr val="accent1">
                <a:tint val="40000"/>
                <a:hueOff val="0"/>
                <a:satOff val="0"/>
                <a:lumOff val="0"/>
                <a:alphaOff val="0"/>
                <a:tint val="97000"/>
                <a:satMod val="100000"/>
                <a:lumMod val="102000"/>
              </a:schemeClr>
            </a:gs>
            <a:gs pos="50000">
              <a:schemeClr val="accent1">
                <a:tint val="40000"/>
                <a:hueOff val="0"/>
                <a:satOff val="0"/>
                <a:lumOff val="0"/>
                <a:alphaOff val="0"/>
                <a:shade val="100000"/>
                <a:satMod val="100000"/>
                <a:lumMod val="100000"/>
              </a:schemeClr>
            </a:gs>
            <a:gs pos="100000">
              <a:schemeClr val="accent1">
                <a:tint val="40000"/>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6219E5D1-0159-4520-9095-039B073965C6}">
      <dsp:nvSpPr>
        <dsp:cNvPr id="0" name=""/>
        <dsp:cNvSpPr/>
      </dsp:nvSpPr>
      <dsp:spPr>
        <a:xfrm>
          <a:off x="3527" y="1278435"/>
          <a:ext cx="2123526" cy="2463452"/>
        </a:xfrm>
        <a:prstGeom prst="roundRect">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kern="1200" dirty="0"/>
            <a:t>Appointing a carer, nurse and senior carer to work days, evenings and night shifts in both buildings at Riverdale. </a:t>
          </a:r>
          <a:endParaRPr lang="en-US" sz="2000" kern="1200" dirty="0"/>
        </a:p>
      </dsp:txBody>
      <dsp:txXfrm>
        <a:off x="107189" y="1382097"/>
        <a:ext cx="1916202" cy="2256128"/>
      </dsp:txXfrm>
    </dsp:sp>
    <dsp:sp modelId="{50001671-F32B-4A3A-9CB2-9CE7672DBCE8}">
      <dsp:nvSpPr>
        <dsp:cNvPr id="0" name=""/>
        <dsp:cNvSpPr/>
      </dsp:nvSpPr>
      <dsp:spPr>
        <a:xfrm>
          <a:off x="2480974" y="1278435"/>
          <a:ext cx="2123526" cy="2463452"/>
        </a:xfrm>
        <a:prstGeom prst="roundRect">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kern="1200"/>
            <a:t>Planning annual leave, sickness and shift changes. </a:t>
          </a:r>
          <a:endParaRPr lang="en-US" sz="2000" kern="1200" dirty="0"/>
        </a:p>
      </dsp:txBody>
      <dsp:txXfrm>
        <a:off x="2584636" y="1382097"/>
        <a:ext cx="1916202" cy="2256128"/>
      </dsp:txXfrm>
    </dsp:sp>
    <dsp:sp modelId="{2DCE5ED9-5146-49C1-94FD-7D53D4AFF3AD}">
      <dsp:nvSpPr>
        <dsp:cNvPr id="0" name=""/>
        <dsp:cNvSpPr/>
      </dsp:nvSpPr>
      <dsp:spPr>
        <a:xfrm>
          <a:off x="4958421" y="1278435"/>
          <a:ext cx="2123526" cy="2463452"/>
        </a:xfrm>
        <a:prstGeom prst="roundRect">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kern="1200"/>
            <a:t>Ensuring safe staffing to facilitate medication administration and personal care. </a:t>
          </a:r>
          <a:endParaRPr lang="en-US" sz="2000" kern="1200" dirty="0"/>
        </a:p>
      </dsp:txBody>
      <dsp:txXfrm>
        <a:off x="5062083" y="1382097"/>
        <a:ext cx="1916202" cy="2256128"/>
      </dsp:txXfrm>
    </dsp:sp>
    <dsp:sp modelId="{FEBBD1D7-8FA9-4E12-8B73-0F2471518AD8}">
      <dsp:nvSpPr>
        <dsp:cNvPr id="0" name=""/>
        <dsp:cNvSpPr/>
      </dsp:nvSpPr>
      <dsp:spPr>
        <a:xfrm>
          <a:off x="7435868" y="1278435"/>
          <a:ext cx="2123526" cy="2463452"/>
        </a:xfrm>
        <a:prstGeom prst="roundRect">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kern="1200" dirty="0"/>
            <a:t>Anticipating staffing needs before they impact resident monitoring and quality of care (Morse et al., 2024). </a:t>
          </a:r>
          <a:endParaRPr lang="en-US" sz="2000" kern="1200" dirty="0"/>
        </a:p>
      </dsp:txBody>
      <dsp:txXfrm>
        <a:off x="7539530" y="1382097"/>
        <a:ext cx="1916202" cy="2256128"/>
      </dsp:txXfrm>
    </dsp:sp>
    <dsp:sp modelId="{7886C1FF-B215-4FF0-B385-1BA05A17AA37}">
      <dsp:nvSpPr>
        <dsp:cNvPr id="0" name=""/>
        <dsp:cNvSpPr/>
      </dsp:nvSpPr>
      <dsp:spPr>
        <a:xfrm>
          <a:off x="9913315" y="1278435"/>
          <a:ext cx="2123526" cy="2463452"/>
        </a:xfrm>
        <a:prstGeom prst="roundRect">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kern="1200" dirty="0"/>
            <a:t>Establishing continuity of care through effective workforce planning (Kumar et al., 2025)</a:t>
          </a:r>
          <a:endParaRPr lang="en-US" sz="2000" kern="1200" dirty="0"/>
        </a:p>
      </dsp:txBody>
      <dsp:txXfrm>
        <a:off x="10016977" y="1382097"/>
        <a:ext cx="1916202" cy="22561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67191-434A-4A6F-B5C2-16A4D2F428CD}">
      <dsp:nvSpPr>
        <dsp:cNvPr id="0" name=""/>
        <dsp:cNvSpPr/>
      </dsp:nvSpPr>
      <dsp:spPr>
        <a:xfrm>
          <a:off x="156998" y="1950"/>
          <a:ext cx="5515661" cy="997739"/>
        </a:xfrm>
        <a:prstGeom prst="roundRect">
          <a:avLst>
            <a:gd name="adj" fmla="val 10000"/>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kern="1200" dirty="0"/>
            <a:t>MS-Excel is considered appropriated for efficient staff and </a:t>
          </a:r>
          <a:r>
            <a:rPr lang="en-US" sz="2000" kern="1200" dirty="0" err="1"/>
            <a:t>rota</a:t>
          </a:r>
          <a:r>
            <a:rPr lang="en-US" sz="2000" kern="1200" dirty="0"/>
            <a:t> management </a:t>
          </a:r>
          <a:r>
            <a:rPr lang="en-US" sz="2000" i="0" kern="1200" dirty="0"/>
            <a:t>(</a:t>
          </a:r>
          <a:r>
            <a:rPr lang="en-US" sz="2000" b="0" i="0" kern="1200" dirty="0"/>
            <a:t>Tuominen et al., 2016)</a:t>
          </a:r>
          <a:endParaRPr lang="en-US" sz="2000" i="0" kern="1200" dirty="0"/>
        </a:p>
      </dsp:txBody>
      <dsp:txXfrm>
        <a:off x="186221" y="31173"/>
        <a:ext cx="5457215" cy="939293"/>
      </dsp:txXfrm>
    </dsp:sp>
    <dsp:sp modelId="{C43C74F7-C0CF-445E-8A42-089E583488B8}">
      <dsp:nvSpPr>
        <dsp:cNvPr id="0" name=""/>
        <dsp:cNvSpPr/>
      </dsp:nvSpPr>
      <dsp:spPr>
        <a:xfrm rot="5400000">
          <a:off x="2727753" y="1024633"/>
          <a:ext cx="374152" cy="448982"/>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2780134" y="1062048"/>
        <a:ext cx="269390" cy="261906"/>
      </dsp:txXfrm>
    </dsp:sp>
    <dsp:sp modelId="{5A803D2C-89C4-40BE-A251-08F88D02DB07}">
      <dsp:nvSpPr>
        <dsp:cNvPr id="0" name=""/>
        <dsp:cNvSpPr/>
      </dsp:nvSpPr>
      <dsp:spPr>
        <a:xfrm>
          <a:off x="156998" y="1498559"/>
          <a:ext cx="5515661" cy="997739"/>
        </a:xfrm>
        <a:prstGeom prst="roundRect">
          <a:avLst>
            <a:gd name="adj" fmla="val 10000"/>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Coordinating workers' schedules and improving the operational efficiency of the workforce (Youn, Geismar and Pinedo, 2022)</a:t>
          </a:r>
          <a:endParaRPr lang="en-US" sz="2000" kern="1200" dirty="0"/>
        </a:p>
      </dsp:txBody>
      <dsp:txXfrm>
        <a:off x="186221" y="1527782"/>
        <a:ext cx="5457215" cy="939293"/>
      </dsp:txXfrm>
    </dsp:sp>
    <dsp:sp modelId="{6F0D66AF-345F-4568-9A74-75B20DA42FF8}">
      <dsp:nvSpPr>
        <dsp:cNvPr id="0" name=""/>
        <dsp:cNvSpPr/>
      </dsp:nvSpPr>
      <dsp:spPr>
        <a:xfrm rot="5400000">
          <a:off x="2727753" y="2521242"/>
          <a:ext cx="374152" cy="448982"/>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2780134" y="2558657"/>
        <a:ext cx="269390" cy="261906"/>
      </dsp:txXfrm>
    </dsp:sp>
    <dsp:sp modelId="{44378EF7-10FA-48E4-AEF7-8BD65F18F3B5}">
      <dsp:nvSpPr>
        <dsp:cNvPr id="0" name=""/>
        <dsp:cNvSpPr/>
      </dsp:nvSpPr>
      <dsp:spPr>
        <a:xfrm>
          <a:off x="156998" y="2995168"/>
          <a:ext cx="5515661" cy="997739"/>
        </a:xfrm>
        <a:prstGeom prst="roundRect">
          <a:avLst>
            <a:gd name="adj" fmla="val 10000"/>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MS-Teams can be used for communication, but for </a:t>
          </a:r>
          <a:r>
            <a:rPr lang="en-US" sz="2000" b="0" i="0" kern="1200" dirty="0" err="1"/>
            <a:t>rota</a:t>
          </a:r>
          <a:r>
            <a:rPr lang="en-US" sz="2000" b="0" i="0" kern="1200" dirty="0"/>
            <a:t> management, it should be MS-Excel as there needs to be </a:t>
          </a:r>
          <a:r>
            <a:rPr lang="en-US" sz="2000" b="0" i="0" kern="1200" dirty="0" err="1"/>
            <a:t>organised</a:t>
          </a:r>
          <a:r>
            <a:rPr lang="en-US" sz="2000" b="0" i="0" kern="1200" dirty="0"/>
            <a:t> workforce data (</a:t>
          </a:r>
          <a:r>
            <a:rPr lang="en-US" sz="2000" kern="1200" dirty="0"/>
            <a:t>Microsoft, 2025)</a:t>
          </a:r>
        </a:p>
      </dsp:txBody>
      <dsp:txXfrm>
        <a:off x="186221" y="3024391"/>
        <a:ext cx="5457215" cy="9392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0AA008-3699-405E-BFED-A615F4E6DB86}">
      <dsp:nvSpPr>
        <dsp:cNvPr id="0" name=""/>
        <dsp:cNvSpPr/>
      </dsp:nvSpPr>
      <dsp:spPr>
        <a:xfrm>
          <a:off x="354116" y="170"/>
          <a:ext cx="3861519" cy="1300723"/>
        </a:xfrm>
        <a:prstGeom prst="roundRect">
          <a:avLst>
            <a:gd name="adj" fmla="val 10000"/>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Minimizes maintaining separate </a:t>
          </a:r>
          <a:r>
            <a:rPr lang="en-US" sz="2000" b="0" i="0" kern="1200" dirty="0" err="1"/>
            <a:t>rota</a:t>
          </a:r>
          <a:r>
            <a:rPr lang="en-US" sz="2000" b="0" i="0" kern="1200" dirty="0"/>
            <a:t> versions in the two buildings</a:t>
          </a:r>
          <a:r>
            <a:rPr lang="en-US" sz="2000" kern="1200" dirty="0"/>
            <a:t>.</a:t>
          </a:r>
        </a:p>
      </dsp:txBody>
      <dsp:txXfrm>
        <a:off x="392213" y="38267"/>
        <a:ext cx="3785325" cy="1224529"/>
      </dsp:txXfrm>
    </dsp:sp>
    <dsp:sp modelId="{AB9074E7-FCA5-4AE0-9F46-295FC17A79F9}">
      <dsp:nvSpPr>
        <dsp:cNvPr id="0" name=""/>
        <dsp:cNvSpPr/>
      </dsp:nvSpPr>
      <dsp:spPr>
        <a:xfrm>
          <a:off x="4360121" y="446939"/>
          <a:ext cx="348078" cy="407186"/>
        </a:xfrm>
        <a:prstGeom prst="rightArrow">
          <a:avLst>
            <a:gd name="adj1" fmla="val 60000"/>
            <a:gd name="adj2" fmla="val 50000"/>
          </a:avLst>
        </a:prstGeom>
        <a:gradFill rotWithShape="0">
          <a:gsLst>
            <a:gs pos="0">
              <a:schemeClr val="accent1">
                <a:tint val="60000"/>
                <a:hueOff val="0"/>
                <a:satOff val="0"/>
                <a:lumOff val="0"/>
                <a:alphaOff val="0"/>
                <a:tint val="97000"/>
                <a:satMod val="100000"/>
                <a:lumMod val="102000"/>
              </a:schemeClr>
            </a:gs>
            <a:gs pos="50000">
              <a:schemeClr val="accent1">
                <a:tint val="60000"/>
                <a:hueOff val="0"/>
                <a:satOff val="0"/>
                <a:lumOff val="0"/>
                <a:alphaOff val="0"/>
                <a:shade val="100000"/>
                <a:satMod val="100000"/>
                <a:lumMod val="100000"/>
              </a:schemeClr>
            </a:gs>
            <a:gs pos="100000">
              <a:schemeClr val="accent1">
                <a:tint val="60000"/>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360121" y="528376"/>
        <a:ext cx="243655" cy="244312"/>
      </dsp:txXfrm>
    </dsp:sp>
    <dsp:sp modelId="{EBD1C724-9715-48A4-9CD0-B436E7CC3165}">
      <dsp:nvSpPr>
        <dsp:cNvPr id="0" name=""/>
        <dsp:cNvSpPr/>
      </dsp:nvSpPr>
      <dsp:spPr>
        <a:xfrm>
          <a:off x="4872387" y="170"/>
          <a:ext cx="3861519" cy="1300723"/>
        </a:xfrm>
        <a:prstGeom prst="roundRect">
          <a:avLst>
            <a:gd name="adj" fmla="val 10000"/>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Clear overview of carers, nurses and senior carers allocated to shifts (</a:t>
          </a:r>
          <a:r>
            <a:rPr lang="en-US" sz="2000" kern="1200" dirty="0"/>
            <a:t>Microsoft Excel, 2025).</a:t>
          </a:r>
        </a:p>
      </dsp:txBody>
      <dsp:txXfrm>
        <a:off x="4910484" y="38267"/>
        <a:ext cx="3785325" cy="1224529"/>
      </dsp:txXfrm>
    </dsp:sp>
    <dsp:sp modelId="{B89C6CF3-7D31-40CC-9F68-77FC8E291854}">
      <dsp:nvSpPr>
        <dsp:cNvPr id="0" name=""/>
        <dsp:cNvSpPr/>
      </dsp:nvSpPr>
      <dsp:spPr>
        <a:xfrm rot="5400000">
          <a:off x="6629108" y="1415825"/>
          <a:ext cx="348078" cy="407186"/>
        </a:xfrm>
        <a:prstGeom prst="rightArrow">
          <a:avLst>
            <a:gd name="adj1" fmla="val 60000"/>
            <a:gd name="adj2" fmla="val 50000"/>
          </a:avLst>
        </a:prstGeom>
        <a:gradFill rotWithShape="0">
          <a:gsLst>
            <a:gs pos="0">
              <a:schemeClr val="accent1">
                <a:tint val="60000"/>
                <a:hueOff val="0"/>
                <a:satOff val="0"/>
                <a:lumOff val="0"/>
                <a:alphaOff val="0"/>
                <a:tint val="97000"/>
                <a:satMod val="100000"/>
                <a:lumMod val="102000"/>
              </a:schemeClr>
            </a:gs>
            <a:gs pos="50000">
              <a:schemeClr val="accent1">
                <a:tint val="60000"/>
                <a:hueOff val="0"/>
                <a:satOff val="0"/>
                <a:lumOff val="0"/>
                <a:alphaOff val="0"/>
                <a:shade val="100000"/>
                <a:satMod val="100000"/>
                <a:lumMod val="100000"/>
              </a:schemeClr>
            </a:gs>
            <a:gs pos="100000">
              <a:schemeClr val="accent1">
                <a:tint val="60000"/>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6680992" y="1445379"/>
        <a:ext cx="244312" cy="243655"/>
      </dsp:txXfrm>
    </dsp:sp>
    <dsp:sp modelId="{AB785DC1-24B1-4C49-B7B8-686DADE83379}">
      <dsp:nvSpPr>
        <dsp:cNvPr id="0" name=""/>
        <dsp:cNvSpPr/>
      </dsp:nvSpPr>
      <dsp:spPr>
        <a:xfrm>
          <a:off x="4872387" y="1957645"/>
          <a:ext cx="3861519" cy="1300723"/>
        </a:xfrm>
        <a:prstGeom prst="roundRect">
          <a:avLst>
            <a:gd name="adj" fmla="val 10000"/>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t>Assists in rapid staffing identification.</a:t>
          </a:r>
          <a:endParaRPr lang="en-US" sz="2000" kern="1200" dirty="0"/>
        </a:p>
      </dsp:txBody>
      <dsp:txXfrm>
        <a:off x="4910484" y="1995742"/>
        <a:ext cx="3785325" cy="1224529"/>
      </dsp:txXfrm>
    </dsp:sp>
    <dsp:sp modelId="{3E77A7AC-BFAF-4D20-995C-55A7F522D066}">
      <dsp:nvSpPr>
        <dsp:cNvPr id="0" name=""/>
        <dsp:cNvSpPr/>
      </dsp:nvSpPr>
      <dsp:spPr>
        <a:xfrm rot="10800000">
          <a:off x="4379824" y="2404413"/>
          <a:ext cx="348078" cy="407186"/>
        </a:xfrm>
        <a:prstGeom prst="rightArrow">
          <a:avLst>
            <a:gd name="adj1" fmla="val 60000"/>
            <a:gd name="adj2" fmla="val 50000"/>
          </a:avLst>
        </a:prstGeom>
        <a:gradFill rotWithShape="0">
          <a:gsLst>
            <a:gs pos="0">
              <a:schemeClr val="accent1">
                <a:tint val="60000"/>
                <a:hueOff val="0"/>
                <a:satOff val="0"/>
                <a:lumOff val="0"/>
                <a:alphaOff val="0"/>
                <a:tint val="97000"/>
                <a:satMod val="100000"/>
                <a:lumMod val="102000"/>
              </a:schemeClr>
            </a:gs>
            <a:gs pos="50000">
              <a:schemeClr val="accent1">
                <a:tint val="60000"/>
                <a:hueOff val="0"/>
                <a:satOff val="0"/>
                <a:lumOff val="0"/>
                <a:alphaOff val="0"/>
                <a:shade val="100000"/>
                <a:satMod val="100000"/>
                <a:lumMod val="100000"/>
              </a:schemeClr>
            </a:gs>
            <a:gs pos="100000">
              <a:schemeClr val="accent1">
                <a:tint val="60000"/>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4484247" y="2485850"/>
        <a:ext cx="243655" cy="244312"/>
      </dsp:txXfrm>
    </dsp:sp>
    <dsp:sp modelId="{1E67D619-236F-460B-AE0E-97810B0213F9}">
      <dsp:nvSpPr>
        <dsp:cNvPr id="0" name=""/>
        <dsp:cNvSpPr/>
      </dsp:nvSpPr>
      <dsp:spPr>
        <a:xfrm>
          <a:off x="354116" y="1957645"/>
          <a:ext cx="3861519" cy="1300723"/>
        </a:xfrm>
        <a:prstGeom prst="roundRect">
          <a:avLst>
            <a:gd name="adj" fmla="val 10000"/>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Enables more timely updates on sickness absence and annual leave.</a:t>
          </a:r>
          <a:endParaRPr lang="en-US" sz="2000" kern="1200" dirty="0"/>
        </a:p>
      </dsp:txBody>
      <dsp:txXfrm>
        <a:off x="392213" y="1995742"/>
        <a:ext cx="3785325" cy="1224529"/>
      </dsp:txXfrm>
    </dsp:sp>
    <dsp:sp modelId="{4A98C7D9-212E-4B5A-ADD0-C1BAFF756A2E}">
      <dsp:nvSpPr>
        <dsp:cNvPr id="0" name=""/>
        <dsp:cNvSpPr/>
      </dsp:nvSpPr>
      <dsp:spPr>
        <a:xfrm rot="5400000">
          <a:off x="2110837" y="3373300"/>
          <a:ext cx="348078" cy="407186"/>
        </a:xfrm>
        <a:prstGeom prst="rightArrow">
          <a:avLst>
            <a:gd name="adj1" fmla="val 60000"/>
            <a:gd name="adj2" fmla="val 50000"/>
          </a:avLst>
        </a:prstGeom>
        <a:gradFill rotWithShape="0">
          <a:gsLst>
            <a:gs pos="0">
              <a:schemeClr val="accent1">
                <a:tint val="60000"/>
                <a:hueOff val="0"/>
                <a:satOff val="0"/>
                <a:lumOff val="0"/>
                <a:alphaOff val="0"/>
                <a:tint val="97000"/>
                <a:satMod val="100000"/>
                <a:lumMod val="102000"/>
              </a:schemeClr>
            </a:gs>
            <a:gs pos="50000">
              <a:schemeClr val="accent1">
                <a:tint val="60000"/>
                <a:hueOff val="0"/>
                <a:satOff val="0"/>
                <a:lumOff val="0"/>
                <a:alphaOff val="0"/>
                <a:shade val="100000"/>
                <a:satMod val="100000"/>
                <a:lumMod val="100000"/>
              </a:schemeClr>
            </a:gs>
            <a:gs pos="100000">
              <a:schemeClr val="accent1">
                <a:tint val="60000"/>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2162721" y="3402854"/>
        <a:ext cx="244312" cy="243655"/>
      </dsp:txXfrm>
    </dsp:sp>
    <dsp:sp modelId="{BB1BD575-6BDE-4031-81D6-8EEF2ED81BB7}">
      <dsp:nvSpPr>
        <dsp:cNvPr id="0" name=""/>
        <dsp:cNvSpPr/>
      </dsp:nvSpPr>
      <dsp:spPr>
        <a:xfrm>
          <a:off x="354116" y="3915120"/>
          <a:ext cx="3861519" cy="1300723"/>
        </a:xfrm>
        <a:prstGeom prst="roundRect">
          <a:avLst>
            <a:gd name="adj" fmla="val 10000"/>
          </a:avLst>
        </a:prstGeom>
        <a:gradFill rotWithShape="0">
          <a:gsLst>
            <a:gs pos="0">
              <a:schemeClr val="lt1">
                <a:hueOff val="0"/>
                <a:satOff val="0"/>
                <a:lumOff val="0"/>
                <a:alphaOff val="0"/>
                <a:tint val="97000"/>
                <a:satMod val="100000"/>
                <a:lumMod val="102000"/>
              </a:schemeClr>
            </a:gs>
            <a:gs pos="50000">
              <a:schemeClr val="lt1">
                <a:hueOff val="0"/>
                <a:satOff val="0"/>
                <a:lumOff val="0"/>
                <a:alphaOff val="0"/>
                <a:shade val="100000"/>
                <a:satMod val="100000"/>
                <a:lumMod val="100000"/>
              </a:schemeClr>
            </a:gs>
            <a:gs pos="100000">
              <a:schemeClr val="lt1">
                <a:hueOff val="0"/>
                <a:satOff val="0"/>
                <a:lumOff val="0"/>
                <a:alphaOff val="0"/>
                <a:shade val="80000"/>
                <a:satMod val="100000"/>
                <a:lumMod val="99000"/>
              </a:schemeClr>
            </a:gs>
          </a:gsLst>
          <a:lin ang="27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Provides sufficient staffing to ensure care of residents and medication support</a:t>
          </a:r>
          <a:endParaRPr lang="en-US" sz="2000" kern="1200" dirty="0"/>
        </a:p>
      </dsp:txBody>
      <dsp:txXfrm>
        <a:off x="392213" y="3953217"/>
        <a:ext cx="3785325" cy="122452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0CF8E8-DA67-419E-8737-198004978B2F}" type="datetimeFigureOut">
              <a:rPr lang="en-GB" smtClean="0"/>
              <a:t>13/06/2026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FEA389-15C7-473C-9000-7C03A2E40BAB}" type="slidenum">
              <a:rPr lang="en-GB" smtClean="0"/>
              <a:t>‹#›</a:t>
            </a:fld>
            <a:endParaRPr lang="en-GB"/>
          </a:p>
        </p:txBody>
      </p:sp>
    </p:spTree>
    <p:extLst>
      <p:ext uri="{BB962C8B-B14F-4D97-AF65-F5344CB8AC3E}">
        <p14:creationId xmlns:p14="http://schemas.microsoft.com/office/powerpoint/2010/main" val="2571856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Staff communications</a:t>
            </a:r>
          </a:p>
        </p:txBody>
      </p:sp>
      <p:sp>
        <p:nvSpPr>
          <p:cNvPr id="4" name="Slide Number Placeholder 3"/>
          <p:cNvSpPr>
            <a:spLocks noGrp="1"/>
          </p:cNvSpPr>
          <p:nvPr>
            <p:ph type="sldNum" sz="quarter" idx="5"/>
          </p:nvPr>
        </p:nvSpPr>
        <p:spPr/>
        <p:txBody>
          <a:bodyPr/>
          <a:lstStyle/>
          <a:p>
            <a:fld id="{4AFEA389-15C7-473C-9000-7C03A2E40BAB}" type="slidenum">
              <a:rPr lang="en-GB" smtClean="0"/>
              <a:t>2</a:t>
            </a:fld>
            <a:endParaRPr lang="en-GB"/>
          </a:p>
        </p:txBody>
      </p:sp>
    </p:spTree>
    <p:extLst>
      <p:ext uri="{BB962C8B-B14F-4D97-AF65-F5344CB8AC3E}">
        <p14:creationId xmlns:p14="http://schemas.microsoft.com/office/powerpoint/2010/main" val="3866267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FEA389-15C7-473C-9000-7C03A2E40BAB}" type="slidenum">
              <a:rPr lang="en-GB" smtClean="0"/>
              <a:t>4</a:t>
            </a:fld>
            <a:endParaRPr lang="en-GB"/>
          </a:p>
        </p:txBody>
      </p:sp>
    </p:spTree>
    <p:extLst>
      <p:ext uri="{BB962C8B-B14F-4D97-AF65-F5344CB8AC3E}">
        <p14:creationId xmlns:p14="http://schemas.microsoft.com/office/powerpoint/2010/main" val="55208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Hello everyone. Today I’ll be presenting how Microsoft OneDrive can solve secure file storage and sharing challenges at Riverdale Nursing Home. I’ll cover what the task involves, why OneDrive is the right tool, real shift-handover scenarios, and practical recommendations.</a:t>
            </a:r>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Riverdale has two buildings, with staff working in shifts. Secure file storage covers: resident care plans, medication records, handover documents, and inspection files. The key goal is to prevent data breaches from lost USBs or paper files.</a:t>
            </a:r>
            <a:br>
              <a:rPr lang="en-US" sz="1200" b="0" i="0"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Riverdale’s Challenge</a:t>
            </a:r>
          </a:p>
          <a:p>
            <a:r>
              <a:rPr lang="en-US" sz="1200" b="0" i="0" kern="1200" dirty="0">
                <a:solidFill>
                  <a:schemeClr val="tx1"/>
                </a:solidFill>
                <a:effectLst/>
                <a:latin typeface="+mn-lt"/>
                <a:ea typeface="+mn-ea"/>
                <a:cs typeface="+mn-cs"/>
              </a:rPr>
              <a:t>“Staff are unsure which tool to use. This leads to duplicate work, multiple versions of care plans in circulation, and a real risk of using outdated plans during handover – which could affect resident safety.</a:t>
            </a:r>
          </a:p>
          <a:p>
            <a:endParaRPr lang="en-US" sz="1200" b="0" i="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OneDrive – Chosen Tool</a:t>
            </a:r>
          </a:p>
          <a:p>
            <a:r>
              <a:rPr lang="en-US" sz="1200" b="0" i="0" kern="1200" dirty="0">
                <a:solidFill>
                  <a:schemeClr val="tx1"/>
                </a:solidFill>
                <a:effectLst/>
                <a:latin typeface="+mn-lt"/>
                <a:ea typeface="+mn-ea"/>
                <a:cs typeface="+mn-cs"/>
              </a:rPr>
              <a:t>“OneDrive is Microsoft 365 cloud storage. Files are saved online and accessible from any device in either building. It also allows controlled sharing with passwords and expiry dates – perfect for sensitive health data.</a:t>
            </a: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First, it’s GDPR and NHS compliant – only authorized staff can access resident records. </a:t>
            </a:r>
            <a:r>
              <a:rPr lang="en-US" sz="1200" b="0" i="0" kern="1200" dirty="0" err="1">
                <a:solidFill>
                  <a:schemeClr val="tx1"/>
                </a:solidFill>
                <a:effectLst/>
                <a:latin typeface="+mn-lt"/>
                <a:ea typeface="+mn-ea"/>
                <a:cs typeface="+mn-cs"/>
              </a:rPr>
              <a:t>Onedrive</a:t>
            </a:r>
            <a:r>
              <a:rPr lang="en-US" sz="1200" b="0" i="0" kern="1200" dirty="0">
                <a:solidFill>
                  <a:schemeClr val="tx1"/>
                </a:solidFill>
                <a:effectLst/>
                <a:latin typeface="+mn-lt"/>
                <a:ea typeface="+mn-ea"/>
                <a:cs typeface="+mn-cs"/>
              </a:rPr>
              <a:t> directly links with Microsoft teams , allowing only staff to share care documents without switching apps. Keeps all communications in one secure Microsoft 365 environment.</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 staff can access records. Second, it integrates directly with Teams and Word, so carers can share care documents inside shift channels without switching apps. That keeps everything in one secure environment.</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Let’s walk through a real scenario: night carer updates notes → OneDrive auto-syncs → morning nurse opens the latest file. No missed messages, no version confusion. As Smith (2023) notes, cloud-based storage reduces clinical errors during handover.</a:t>
            </a: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Key advantages: </a:t>
            </a:r>
          </a:p>
          <a:p>
            <a:r>
              <a:rPr lang="en-US" sz="1200" b="0" i="0" kern="1200" dirty="0">
                <a:solidFill>
                  <a:schemeClr val="tx1"/>
                </a:solidFill>
                <a:effectLst/>
                <a:latin typeface="+mn-lt"/>
                <a:ea typeface="+mn-ea"/>
                <a:cs typeface="+mn-cs"/>
              </a:rPr>
              <a:t>one version for all staff, GDPR/NHS compliance with role-based permissions, works across both buildings, no extra cost as it’s already in Microsoft 365, and seamless integration with Teams and Word.</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But there are limitations. </a:t>
            </a:r>
          </a:p>
          <a:p>
            <a:r>
              <a:rPr lang="en-US" sz="1200" b="0" i="0" kern="1200" dirty="0">
                <a:solidFill>
                  <a:schemeClr val="tx1"/>
                </a:solidFill>
                <a:effectLst/>
                <a:latin typeface="+mn-lt"/>
                <a:ea typeface="+mn-ea"/>
                <a:cs typeface="+mn-cs"/>
              </a:rPr>
              <a:t>You need internet – Wi-Fi failure means no access. Some care staff may be uncomfortable with cloud tools. Incorrect permissions could expose resident data. And setup plus training takes time before full use.</a:t>
            </a:r>
          </a:p>
          <a:p>
            <a:endParaRPr lang="en-US" sz="1200" b="0" i="0" kern="1200" dirty="0">
              <a:solidFill>
                <a:schemeClr val="tx1"/>
              </a:solidFill>
              <a:effectLst/>
              <a:latin typeface="+mn-lt"/>
              <a:ea typeface="+mn-ea"/>
              <a:cs typeface="+mn-cs"/>
            </a:endParaRPr>
          </a:p>
          <a:p>
            <a:r>
              <a:rPr lang="en-US" sz="1200" b="0" i="0" kern="1200">
                <a:solidFill>
                  <a:schemeClr val="tx1"/>
                </a:solidFill>
                <a:effectLst/>
                <a:latin typeface="+mn-lt"/>
                <a:ea typeface="+mn-ea"/>
                <a:cs typeface="+mn-cs"/>
              </a:rPr>
              <a:t>Recommendations</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To overcome this: First, pilot with day shift for two weeks. Second, provide 30-minute hands-on training. Third, keep a paper backup for Wi-Fi failures. Fourth, have managers set sharing permissions clearly.</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6F5E2-B1A3-EE7C-8E7C-A91F990A8A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BAF450-6233-6033-575E-31DA2EC93C4D}"/>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395F2052-AB7F-1986-7795-AD0CAE37976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F2530712-5A4E-4474-A9BF-EB68DCE8B9FA}"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15</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AEDA45-D900-FE56-EEC4-2F3CA9154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9BAC35-7EA9-6EA1-39B2-505B91D19C48}"/>
              </a:ext>
            </a:extLst>
          </p:cNvPr>
          <p:cNvSpPr txBox="1">
            <a:spLocks noGrp="1"/>
          </p:cNvSpPr>
          <p:nvPr>
            <p:ph type="body" sz="quarter" idx="1"/>
          </p:nvPr>
        </p:nvSpPr>
        <p:spPr/>
        <p:txBody>
          <a:bodyPr/>
          <a:lstStyle/>
          <a:p>
            <a:pPr lvl="0"/>
            <a:r>
              <a:rPr lang="en-GB"/>
              <a:t>Care related document is important in Riverdale nursing home as it is one of the way where staffs can have the evidence of the quality care that they are providing to the service users. This would allow the staffs to have up to date information of the service user that could be their record their health and wellbeing. </a:t>
            </a:r>
          </a:p>
        </p:txBody>
      </p:sp>
      <p:sp>
        <p:nvSpPr>
          <p:cNvPr id="4" name="Slide Number Placeholder 3">
            <a:extLst>
              <a:ext uri="{FF2B5EF4-FFF2-40B4-BE49-F238E27FC236}">
                <a16:creationId xmlns:a16="http://schemas.microsoft.com/office/drawing/2014/main" id="{3FA2DB92-BBF0-2701-0425-7AE1E777CF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D1FDBD32-C94E-4231-8EFA-55C7A497FEAA}"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16</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78B7F5-8BDA-D1FD-9862-F2260ED84B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781E66-28C7-3DFE-C642-C1CB2F30F0A1}"/>
              </a:ext>
            </a:extLst>
          </p:cNvPr>
          <p:cNvSpPr txBox="1">
            <a:spLocks noGrp="1"/>
          </p:cNvSpPr>
          <p:nvPr>
            <p:ph type="body" sz="quarter" idx="1"/>
          </p:nvPr>
        </p:nvSpPr>
        <p:spPr/>
        <p:txBody>
          <a:bodyPr/>
          <a:lstStyle/>
          <a:p>
            <a:pPr lvl="0"/>
            <a:r>
              <a:rPr lang="en-GB"/>
              <a:t>Microsoft 365-Word document has a crucial part when it comes to delivering care in Riverdale nursing home as the care setting would have electronic health record. It also enhance communication within health care teams. </a:t>
            </a:r>
          </a:p>
        </p:txBody>
      </p:sp>
      <p:sp>
        <p:nvSpPr>
          <p:cNvPr id="4" name="Slide Number Placeholder 3">
            <a:extLst>
              <a:ext uri="{FF2B5EF4-FFF2-40B4-BE49-F238E27FC236}">
                <a16:creationId xmlns:a16="http://schemas.microsoft.com/office/drawing/2014/main" id="{9F39B14A-CBFD-AD44-B9FF-A77F354AD2C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7E496F34-62A8-4B92-9838-DB076ABCF4CD}"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17</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DE2509-5FB0-7237-54FF-0AE9AAEB2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1DB237-F355-29FF-5218-5FA2C268283F}"/>
              </a:ext>
            </a:extLst>
          </p:cNvPr>
          <p:cNvSpPr txBox="1">
            <a:spLocks noGrp="1"/>
          </p:cNvSpPr>
          <p:nvPr>
            <p:ph type="body" sz="quarter" idx="1"/>
          </p:nvPr>
        </p:nvSpPr>
        <p:spPr/>
        <p:txBody>
          <a:bodyPr/>
          <a:lstStyle/>
          <a:p>
            <a:pPr lvl="0"/>
            <a:r>
              <a:rPr lang="en-GB"/>
              <a:t>Word document is the suitable for care related document in Riverdale because it allows the staffs to have residents' documents that could be their health record. It also keeps documents template</a:t>
            </a:r>
            <a:r>
              <a:rPr lang="en-GB">
                <a:solidFill>
                  <a:srgbClr val="FFFF00"/>
                </a:solidFill>
                <a:highlight>
                  <a:srgbClr val="FFFF00"/>
                </a:highlight>
              </a:rPr>
              <a:t>. Templates are there to monitor residents' health and wellbeing.  </a:t>
            </a:r>
          </a:p>
        </p:txBody>
      </p:sp>
      <p:sp>
        <p:nvSpPr>
          <p:cNvPr id="4" name="Slide Number Placeholder 3">
            <a:extLst>
              <a:ext uri="{FF2B5EF4-FFF2-40B4-BE49-F238E27FC236}">
                <a16:creationId xmlns:a16="http://schemas.microsoft.com/office/drawing/2014/main" id="{DC08B96D-8F86-20DE-06EE-9D0217CAA5B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C3798A5F-064C-4ECA-87D0-5AB28E327037}"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18</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662BCE-053E-F1B1-36CD-2FD07D108A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E51252-7FE5-D804-BF4A-C10A25C253A6}"/>
              </a:ext>
            </a:extLst>
          </p:cNvPr>
          <p:cNvSpPr txBox="1">
            <a:spLocks noGrp="1"/>
          </p:cNvSpPr>
          <p:nvPr>
            <p:ph type="body" sz="quarter" idx="1"/>
          </p:nvPr>
        </p:nvSpPr>
        <p:spPr/>
        <p:txBody>
          <a:bodyPr/>
          <a:lstStyle/>
          <a:p>
            <a:pPr lvl="0"/>
            <a:r>
              <a:rPr lang="en-GB"/>
              <a:t>One of the ways document can </a:t>
            </a:r>
          </a:p>
        </p:txBody>
      </p:sp>
      <p:sp>
        <p:nvSpPr>
          <p:cNvPr id="4" name="Slide Number Placeholder 3">
            <a:extLst>
              <a:ext uri="{FF2B5EF4-FFF2-40B4-BE49-F238E27FC236}">
                <a16:creationId xmlns:a16="http://schemas.microsoft.com/office/drawing/2014/main" id="{CE8397CE-C8F1-74B5-EF4D-ED23B6642C6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257757D-C320-4177-B29A-A7619839F996}"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19</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19CB82-D263-2374-E41E-F7F69C7B0B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AC3B01-F20C-74F0-2229-648BC676F33A}"/>
              </a:ext>
            </a:extLst>
          </p:cNvPr>
          <p:cNvSpPr txBox="1">
            <a:spLocks noGrp="1"/>
          </p:cNvSpPr>
          <p:nvPr>
            <p:ph type="body" sz="quarter" idx="1"/>
          </p:nvPr>
        </p:nvSpPr>
        <p:spPr/>
        <p:txBody>
          <a:bodyPr/>
          <a:lstStyle/>
          <a:p>
            <a:pPr lvl="0"/>
            <a:r>
              <a:rPr lang="en-GB"/>
              <a:t>Conclusion: overall word document is one of the best tool for staffs at Riverdale as it allows them to deliver safeguarding to the service users by keeping their health records safe and secure with passwords. </a:t>
            </a:r>
          </a:p>
        </p:txBody>
      </p:sp>
      <p:sp>
        <p:nvSpPr>
          <p:cNvPr id="4" name="Slide Number Placeholder 3">
            <a:extLst>
              <a:ext uri="{FF2B5EF4-FFF2-40B4-BE49-F238E27FC236}">
                <a16:creationId xmlns:a16="http://schemas.microsoft.com/office/drawing/2014/main" id="{153928F4-ECB0-F0EC-CDA9-1D28802EA70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333E7CF2-4F16-43F6-A48B-9EDAE696D1A0}" type="slidenum">
              <a:rPr kumimoji="0" lang="en-GB"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20</a:t>
            </a:fld>
            <a:endParaRPr kumimoji="0" lang="en-GB"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C315E01-4F3E-442E-8FC1-470D4CE62A2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0729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presentation concerns an evaluation of the </a:t>
            </a:r>
            <a:r>
              <a:rPr lang="en-US" dirty="0" err="1"/>
              <a:t>issue”Staff</a:t>
            </a:r>
            <a:r>
              <a:rPr lang="en-US" dirty="0"/>
              <a:t> Training and Technology Tools for HealthCare Communication” in Riverdale Nursing </a:t>
            </a:r>
            <a:r>
              <a:rPr lang="en-US" dirty="0" err="1"/>
              <a:t>Home.My</a:t>
            </a:r>
            <a:r>
              <a:rPr lang="en-US" dirty="0"/>
              <a:t> presentation consists of </a:t>
            </a:r>
            <a:r>
              <a:rPr lang="en-US" dirty="0" err="1"/>
              <a:t>analysis,solution</a:t>
            </a:r>
            <a:r>
              <a:rPr lang="en-US" dirty="0"/>
              <a:t> and its implementation with the help of Microsoft 365 products.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Riverdale Nursing Home suffers from the communication issue that requires solving urgently . Using of variety of tools leads to waste and poor communication . According to research ,improper tool allocation leads to decreased productivity . Our assignment will focus on choosing the most suitable tool among Microsoft 365 products.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problem includes three elements .Firstly , scheduling staff training sessions through emails and telephone proves to be ineffective. Secondly, the training material is stored in different places, which confuses staff members.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Microsoft 365 tools were examined. Outlook used for emailing but not collaboration. OneDrive is for data storage but has no collaboration functions. Word is used to create documents but cannot  be used to manage activities. Teams should be chosen because of real-time messaging, video calling , file sharing, persistent messages, and guest users.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 it allows for centralized communication since all the training-related information will be in ONE place and automatic notifications will be sent . Second the flexible approach of live training and recording sessions for other shifts for people working in healthcare around the clock . Third , Teams provides an option for documenting sessions necessary for regulators.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WITHOUT Teams: emails, phone calls, and notices are scattered; training material is stored in several locations;40% attendance; lack of evidence that employees have completed their training. </a:t>
            </a:r>
          </a:p>
          <a:p>
            <a:r>
              <a:rPr lang="en-US" dirty="0"/>
              <a:t>WITH Teams : automatic notifications and material will be centralized , recording sessions will be automated. Results : attendance was 95% there is only one site available , complete audit trail , and no duplicate communications.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Teams are used:</a:t>
            </a:r>
          </a:p>
          <a:p>
            <a:r>
              <a:rPr lang="en-US" dirty="0"/>
              <a:t>1.Seamless integration with Office 365,which Riverdale uses.</a:t>
            </a:r>
          </a:p>
          <a:p>
            <a:r>
              <a:rPr lang="en-US" dirty="0"/>
              <a:t>2.Cheap to install; </a:t>
            </a:r>
          </a:p>
          <a:p>
            <a:r>
              <a:rPr lang="en-US" dirty="0"/>
              <a:t>it comes free with subscription.</a:t>
            </a:r>
          </a:p>
          <a:p>
            <a:r>
              <a:rPr lang="en-US" dirty="0"/>
              <a:t>3.User-friendly,intuitive software  that requires little training.</a:t>
            </a:r>
          </a:p>
          <a:p>
            <a:r>
              <a:rPr lang="en-US" dirty="0"/>
              <a:t>4.Secure,HIPPA-complaint with audit logs . Finally, scalable solution.</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Microsoft Teams rely on internet that Riverdale needs to check its capabilities . Older employees might require training and </a:t>
            </a:r>
            <a:r>
              <a:rPr lang="en-US" dirty="0" err="1"/>
              <a:t>support.Guidelines</a:t>
            </a:r>
            <a:r>
              <a:rPr lang="en-US" dirty="0"/>
              <a:t> regarding notifications need to be put in place to avoid overwhelming users . Every meeting needs to be recorded for shift workers who will not participate in live sessions.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Microsoft Teams as tool for employee training . Five steps are necessary:</a:t>
            </a:r>
          </a:p>
          <a:p>
            <a:r>
              <a:rPr lang="en-US" dirty="0"/>
              <a:t>1.Check network capabilities for two weeks;</a:t>
            </a:r>
          </a:p>
          <a:p>
            <a:r>
              <a:rPr lang="en-US" dirty="0"/>
              <a:t>2.Prepare training content including videos and manuals;</a:t>
            </a:r>
          </a:p>
          <a:p>
            <a:r>
              <a:rPr lang="en-US" dirty="0"/>
              <a:t>3.Create a structure of channels and rights of access;</a:t>
            </a:r>
          </a:p>
          <a:p>
            <a:r>
              <a:rPr lang="en-US" dirty="0"/>
              <a:t>4.Organize training sessions for all shifts with recordings;</a:t>
            </a:r>
          </a:p>
          <a:p>
            <a:r>
              <a:rPr lang="en-US" dirty="0"/>
              <a:t>5.Monitor progress and adjust schedule.</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a:t>
            </a:r>
          </a:p>
          <a:p>
            <a:r>
              <a:rPr lang="en-US" dirty="0"/>
              <a:t>Based on peer-reviewed studies from five different sources (2023-2025),Microsoft Teams will address all the problems associated with training the employees at Riverdale . Even though some planning may be required during the implementation process, there are many advantages including improved communication,</a:t>
            </a:r>
          </a:p>
          <a:p>
            <a:r>
              <a:rPr lang="en-US" dirty="0"/>
              <a:t>better results during training ,</a:t>
            </a:r>
          </a:p>
          <a:p>
            <a:r>
              <a:rPr lang="en-US" dirty="0"/>
              <a:t>compliance with the regulations and </a:t>
            </a:r>
            <a:r>
              <a:rPr lang="en-US"/>
              <a:t>money saving . It </a:t>
            </a:r>
            <a:r>
              <a:rPr lang="en-US" dirty="0"/>
              <a:t>supports both structured learning and ongoing knowledge sharing-ideal for in-office , remote , or hybrid teams.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395471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3813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42616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479067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504162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263094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993708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285454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21315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965600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6/13/2026</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653134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6BFDF-82FF-FAF1-CCE7-D1647135EF9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02EBB11-9806-6986-907D-A450EB5FB8DC}"/>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150F842-E910-5330-EA5B-89442FECD673}"/>
              </a:ext>
            </a:extLst>
          </p:cNvPr>
          <p:cNvSpPr>
            <a:spLocks noGrp="1"/>
          </p:cNvSpPr>
          <p:nvPr>
            <p:ph type="dt" sz="half" idx="10"/>
          </p:nvPr>
        </p:nvSpPr>
        <p:spPr/>
        <p:txBody>
          <a:bodyPr/>
          <a:lstStyle/>
          <a:p>
            <a:fld id="{6AD6EE87-EBD5-4F12-A48A-63ACA297AC8F}" type="datetimeFigureOut">
              <a:rPr lang="en-US" smtClean="0"/>
              <a:t>6/13/2026</a:t>
            </a:fld>
            <a:endParaRPr lang="en-US" dirty="0"/>
          </a:p>
        </p:txBody>
      </p:sp>
      <p:sp>
        <p:nvSpPr>
          <p:cNvPr id="5" name="Footer Placeholder 4">
            <a:extLst>
              <a:ext uri="{FF2B5EF4-FFF2-40B4-BE49-F238E27FC236}">
                <a16:creationId xmlns:a16="http://schemas.microsoft.com/office/drawing/2014/main" id="{3B1BF064-AE26-A670-9BDF-8D9690897AB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EE6FA7F-625E-80A1-166C-CB950CEE3F67}"/>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520166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B8E33-B54A-6ABD-87DA-45DDB0264F3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2EEF48A-3C6F-A25C-935C-4B87FC8CEAD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54CE1B-E6E0-CCB0-A118-F962CE9F00A9}"/>
              </a:ext>
            </a:extLst>
          </p:cNvPr>
          <p:cNvSpPr>
            <a:spLocks noGrp="1"/>
          </p:cNvSpPr>
          <p:nvPr>
            <p:ph type="dt" sz="half" idx="10"/>
          </p:nvPr>
        </p:nvSpPr>
        <p:spPr/>
        <p:txBody>
          <a:bodyPr/>
          <a:lstStyle/>
          <a:p>
            <a:fld id="{A5D3794B-289A-4A80-97D7-111025398D45}" type="datetimeFigureOut">
              <a:rPr lang="en-US" smtClean="0"/>
              <a:t>6/13/2026</a:t>
            </a:fld>
            <a:endParaRPr lang="en-US" dirty="0"/>
          </a:p>
        </p:txBody>
      </p:sp>
      <p:sp>
        <p:nvSpPr>
          <p:cNvPr id="5" name="Footer Placeholder 4">
            <a:extLst>
              <a:ext uri="{FF2B5EF4-FFF2-40B4-BE49-F238E27FC236}">
                <a16:creationId xmlns:a16="http://schemas.microsoft.com/office/drawing/2014/main" id="{8378F76F-1E37-057D-27DE-DA3BACBD41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155AA4-B6B4-05B3-E58C-0B4C8440EFFE}"/>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1832373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E46F2-F908-37E8-95C0-98336EB335A5}"/>
              </a:ext>
            </a:extLst>
          </p:cNvPr>
          <p:cNvSpPr>
            <a:spLocks noGrp="1"/>
          </p:cNvSpPr>
          <p:nvPr>
            <p:ph type="title"/>
          </p:nvPr>
        </p:nvSpPr>
        <p:spPr>
          <a:xfrm>
            <a:off x="831851" y="1709740"/>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4E0B0E1-CCDE-033C-613D-D49471063C1B}"/>
              </a:ext>
            </a:extLst>
          </p:cNvPr>
          <p:cNvSpPr>
            <a:spLocks noGrp="1"/>
          </p:cNvSpPr>
          <p:nvPr>
            <p:ph type="body" idx="1"/>
          </p:nvPr>
        </p:nvSpPr>
        <p:spPr>
          <a:xfrm>
            <a:off x="831851" y="4589464"/>
            <a:ext cx="10515600" cy="1500187"/>
          </a:xfrm>
        </p:spPr>
        <p:txBody>
          <a:bodyPr/>
          <a:lstStyle>
            <a:lvl1pPr marL="0" indent="0">
              <a:buNone/>
              <a:defRPr sz="2400">
                <a:solidFill>
                  <a:schemeClr val="tx1">
                    <a:tint val="82000"/>
                  </a:schemeClr>
                </a:solidFill>
              </a:defRPr>
            </a:lvl1pPr>
            <a:lvl2pPr marL="457189" indent="0">
              <a:buNone/>
              <a:defRPr sz="2000">
                <a:solidFill>
                  <a:schemeClr val="tx1">
                    <a:tint val="82000"/>
                  </a:schemeClr>
                </a:solidFill>
              </a:defRPr>
            </a:lvl2pPr>
            <a:lvl3pPr marL="914377" indent="0">
              <a:buNone/>
              <a:defRPr sz="1800">
                <a:solidFill>
                  <a:schemeClr val="tx1">
                    <a:tint val="82000"/>
                  </a:schemeClr>
                </a:solidFill>
              </a:defRPr>
            </a:lvl3pPr>
            <a:lvl4pPr marL="1371566" indent="0">
              <a:buNone/>
              <a:defRPr sz="1600">
                <a:solidFill>
                  <a:schemeClr val="tx1">
                    <a:tint val="82000"/>
                  </a:schemeClr>
                </a:solidFill>
              </a:defRPr>
            </a:lvl4pPr>
            <a:lvl5pPr marL="1828754" indent="0">
              <a:buNone/>
              <a:defRPr sz="1600">
                <a:solidFill>
                  <a:schemeClr val="tx1">
                    <a:tint val="82000"/>
                  </a:schemeClr>
                </a:solidFill>
              </a:defRPr>
            </a:lvl5pPr>
            <a:lvl6pPr marL="2285943" indent="0">
              <a:buNone/>
              <a:defRPr sz="1600">
                <a:solidFill>
                  <a:schemeClr val="tx1">
                    <a:tint val="82000"/>
                  </a:schemeClr>
                </a:solidFill>
              </a:defRPr>
            </a:lvl6pPr>
            <a:lvl7pPr marL="2743131" indent="0">
              <a:buNone/>
              <a:defRPr sz="1600">
                <a:solidFill>
                  <a:schemeClr val="tx1">
                    <a:tint val="82000"/>
                  </a:schemeClr>
                </a:solidFill>
              </a:defRPr>
            </a:lvl7pPr>
            <a:lvl8pPr marL="3200320" indent="0">
              <a:buNone/>
              <a:defRPr sz="1600">
                <a:solidFill>
                  <a:schemeClr val="tx1">
                    <a:tint val="82000"/>
                  </a:schemeClr>
                </a:solidFill>
              </a:defRPr>
            </a:lvl8pPr>
            <a:lvl9pPr marL="3657509"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9B02943-EC17-6844-9C8A-9DAE6FABEEC6}"/>
              </a:ext>
            </a:extLst>
          </p:cNvPr>
          <p:cNvSpPr>
            <a:spLocks noGrp="1"/>
          </p:cNvSpPr>
          <p:nvPr>
            <p:ph type="dt" sz="half" idx="10"/>
          </p:nvPr>
        </p:nvSpPr>
        <p:spPr/>
        <p:txBody>
          <a:bodyPr/>
          <a:lstStyle/>
          <a:p>
            <a:fld id="{5A61015F-7CC6-4D0A-9D87-873EA4C304CC}" type="datetimeFigureOut">
              <a:rPr lang="en-US" smtClean="0"/>
              <a:t>6/13/2026</a:t>
            </a:fld>
            <a:endParaRPr lang="en-US" dirty="0"/>
          </a:p>
        </p:txBody>
      </p:sp>
      <p:sp>
        <p:nvSpPr>
          <p:cNvPr id="5" name="Footer Placeholder 4">
            <a:extLst>
              <a:ext uri="{FF2B5EF4-FFF2-40B4-BE49-F238E27FC236}">
                <a16:creationId xmlns:a16="http://schemas.microsoft.com/office/drawing/2014/main" id="{4046F814-C0E0-0A18-1BC7-42F4F87D866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D40D632-8093-3213-166D-8DF54C7332F3}"/>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1995917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E2E8A-7CF8-D466-9DEE-828443E5A9B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8647B70-45B5-B7FA-A9D3-275284843CD8}"/>
              </a:ext>
            </a:extLst>
          </p:cNvPr>
          <p:cNvSpPr>
            <a:spLocks noGrp="1"/>
          </p:cNvSpPr>
          <p:nvPr>
            <p:ph sz="half" idx="1"/>
          </p:nvPr>
        </p:nvSpPr>
        <p:spPr>
          <a:xfrm>
            <a:off x="838200" y="1825625"/>
            <a:ext cx="5181600" cy="43513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8DA61E8-238C-ABD6-E860-D9521F877B59}"/>
              </a:ext>
            </a:extLst>
          </p:cNvPr>
          <p:cNvSpPr>
            <a:spLocks noGrp="1"/>
          </p:cNvSpPr>
          <p:nvPr>
            <p:ph sz="half" idx="2"/>
          </p:nvPr>
        </p:nvSpPr>
        <p:spPr>
          <a:xfrm>
            <a:off x="6172200" y="1825625"/>
            <a:ext cx="5181600" cy="43513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A8C8746-9D7F-9B90-3E6C-BB8B9AE71282}"/>
              </a:ext>
            </a:extLst>
          </p:cNvPr>
          <p:cNvSpPr>
            <a:spLocks noGrp="1"/>
          </p:cNvSpPr>
          <p:nvPr>
            <p:ph type="dt" sz="half" idx="10"/>
          </p:nvPr>
        </p:nvSpPr>
        <p:spPr/>
        <p:txBody>
          <a:bodyPr/>
          <a:lstStyle/>
          <a:p>
            <a:fld id="{93C6A301-0538-44EC-B09D-202E1042A48B}" type="datetimeFigureOut">
              <a:rPr lang="en-US" smtClean="0"/>
              <a:t>6/13/2026</a:t>
            </a:fld>
            <a:endParaRPr lang="en-US" dirty="0"/>
          </a:p>
        </p:txBody>
      </p:sp>
      <p:sp>
        <p:nvSpPr>
          <p:cNvPr id="6" name="Footer Placeholder 5">
            <a:extLst>
              <a:ext uri="{FF2B5EF4-FFF2-40B4-BE49-F238E27FC236}">
                <a16:creationId xmlns:a16="http://schemas.microsoft.com/office/drawing/2014/main" id="{09033DEF-517E-C771-939A-F3F06ED6E54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29AF4F-567B-E197-5C10-C3575E8BC0BE}"/>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2995273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8490-7BBA-F5DE-9760-7D9C88D2B6B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6B42712-E6B4-6B5E-5967-5E7A759B74D8}"/>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5F24D8E-C32C-1A63-B15D-AE60263511D7}"/>
              </a:ext>
            </a:extLst>
          </p:cNvPr>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950E06B-534C-0E9A-B463-D9ECAB03563B}"/>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2911FC0-6B6F-ACFA-120F-DC3247D53161}"/>
              </a:ext>
            </a:extLst>
          </p:cNvPr>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0384541-0DD6-140A-96F6-068C5BC43DF2}"/>
              </a:ext>
            </a:extLst>
          </p:cNvPr>
          <p:cNvSpPr>
            <a:spLocks noGrp="1"/>
          </p:cNvSpPr>
          <p:nvPr>
            <p:ph type="dt" sz="half" idx="10"/>
          </p:nvPr>
        </p:nvSpPr>
        <p:spPr/>
        <p:txBody>
          <a:bodyPr/>
          <a:lstStyle/>
          <a:p>
            <a:fld id="{D789574A-8875-45EF-8EA2-3CAA0F7ABC4C}" type="datetimeFigureOut">
              <a:rPr lang="en-US" smtClean="0"/>
              <a:t>6/13/2026</a:t>
            </a:fld>
            <a:endParaRPr lang="en-US" dirty="0"/>
          </a:p>
        </p:txBody>
      </p:sp>
      <p:sp>
        <p:nvSpPr>
          <p:cNvPr id="8" name="Footer Placeholder 7">
            <a:extLst>
              <a:ext uri="{FF2B5EF4-FFF2-40B4-BE49-F238E27FC236}">
                <a16:creationId xmlns:a16="http://schemas.microsoft.com/office/drawing/2014/main" id="{50FB7C55-07BC-19B4-02E6-CC9439B9A9B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0A92E674-9975-A5E4-8B1E-1ABD7F717C3F}"/>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1226839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72AD9-7E4E-5DFE-F7E5-0D487863F3D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5F20CBC-B3C6-BE99-0610-A1B1E735322F}"/>
              </a:ext>
            </a:extLst>
          </p:cNvPr>
          <p:cNvSpPr>
            <a:spLocks noGrp="1"/>
          </p:cNvSpPr>
          <p:nvPr>
            <p:ph type="dt" sz="half" idx="10"/>
          </p:nvPr>
        </p:nvSpPr>
        <p:spPr/>
        <p:txBody>
          <a:bodyPr/>
          <a:lstStyle/>
          <a:p>
            <a:fld id="{67EF4D4C-5367-4C26-9E2B-D8088D7FCA81}" type="datetimeFigureOut">
              <a:rPr lang="en-US" smtClean="0"/>
              <a:t>6/13/2026</a:t>
            </a:fld>
            <a:endParaRPr lang="en-US" dirty="0"/>
          </a:p>
        </p:txBody>
      </p:sp>
      <p:sp>
        <p:nvSpPr>
          <p:cNvPr id="4" name="Footer Placeholder 3">
            <a:extLst>
              <a:ext uri="{FF2B5EF4-FFF2-40B4-BE49-F238E27FC236}">
                <a16:creationId xmlns:a16="http://schemas.microsoft.com/office/drawing/2014/main" id="{457339F9-370C-8795-721F-40359AF762E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3C779BB-2CCF-1953-A0E7-AE78FCDD3E5D}"/>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2842922"/>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FA51C2-5899-672B-0BBE-8DD453016F13}"/>
              </a:ext>
            </a:extLst>
          </p:cNvPr>
          <p:cNvSpPr>
            <a:spLocks noGrp="1"/>
          </p:cNvSpPr>
          <p:nvPr>
            <p:ph type="dt" sz="half" idx="10"/>
          </p:nvPr>
        </p:nvSpPr>
        <p:spPr/>
        <p:txBody>
          <a:bodyPr/>
          <a:lstStyle/>
          <a:p>
            <a:fld id="{56E91E96-98B0-4413-9547-46F3504108EF}" type="datetimeFigureOut">
              <a:rPr lang="en-US" smtClean="0"/>
              <a:t>6/13/2026</a:t>
            </a:fld>
            <a:endParaRPr lang="en-US" dirty="0"/>
          </a:p>
        </p:txBody>
      </p:sp>
      <p:sp>
        <p:nvSpPr>
          <p:cNvPr id="3" name="Footer Placeholder 2">
            <a:extLst>
              <a:ext uri="{FF2B5EF4-FFF2-40B4-BE49-F238E27FC236}">
                <a16:creationId xmlns:a16="http://schemas.microsoft.com/office/drawing/2014/main" id="{07634AFD-1F9A-4F38-EC94-5CD0476BE13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F3459F7-2B00-D6BD-4FC1-E176765DAB0F}"/>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67685584"/>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9A385-70B4-E5CE-374C-3A5C604D8D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5E4260A-D794-CCF5-2D76-38BB488A52E6}"/>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8940B9D-B7C8-E9E7-B732-8561242E576E}"/>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AD87C64-0400-98AD-45D2-6EF7EBC018B0}"/>
              </a:ext>
            </a:extLst>
          </p:cNvPr>
          <p:cNvSpPr>
            <a:spLocks noGrp="1"/>
          </p:cNvSpPr>
          <p:nvPr>
            <p:ph type="dt" sz="half" idx="10"/>
          </p:nvPr>
        </p:nvSpPr>
        <p:spPr/>
        <p:txBody>
          <a:bodyPr/>
          <a:lstStyle/>
          <a:p>
            <a:fld id="{05C68B11-C5A8-448C-8CE9-B1A273C79CFC}" type="datetimeFigureOut">
              <a:rPr lang="en-US" smtClean="0"/>
              <a:t>6/13/2026</a:t>
            </a:fld>
            <a:endParaRPr lang="en-US" dirty="0"/>
          </a:p>
        </p:txBody>
      </p:sp>
      <p:sp>
        <p:nvSpPr>
          <p:cNvPr id="6" name="Footer Placeholder 5">
            <a:extLst>
              <a:ext uri="{FF2B5EF4-FFF2-40B4-BE49-F238E27FC236}">
                <a16:creationId xmlns:a16="http://schemas.microsoft.com/office/drawing/2014/main" id="{38ECF368-DCF7-4E93-E118-4D8E46D7FC9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CE640D5-EEF0-912B-EBAF-9528A76AD3DD}"/>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29157024"/>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60A28-EBAB-8402-9313-84EE99E56C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C14303D-0918-C3F3-5C18-983044FEDE56}"/>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a:extLst>
              <a:ext uri="{FF2B5EF4-FFF2-40B4-BE49-F238E27FC236}">
                <a16:creationId xmlns:a16="http://schemas.microsoft.com/office/drawing/2014/main" id="{224A107D-AEA2-766E-B62F-FC0A5140B798}"/>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75B6FE-C6D7-5838-41A1-F9D0DE78C5A9}"/>
              </a:ext>
            </a:extLst>
          </p:cNvPr>
          <p:cNvSpPr>
            <a:spLocks noGrp="1"/>
          </p:cNvSpPr>
          <p:nvPr>
            <p:ph type="dt" sz="half" idx="10"/>
          </p:nvPr>
        </p:nvSpPr>
        <p:spPr/>
        <p:txBody>
          <a:bodyPr/>
          <a:lstStyle/>
          <a:p>
            <a:fld id="{C7616CA0-919D-4A49-9C8A-62FDFB3A5183}" type="datetimeFigureOut">
              <a:rPr lang="en-US" smtClean="0"/>
              <a:t>6/13/2026</a:t>
            </a:fld>
            <a:endParaRPr lang="en-US" dirty="0"/>
          </a:p>
        </p:txBody>
      </p:sp>
      <p:sp>
        <p:nvSpPr>
          <p:cNvPr id="6" name="Footer Placeholder 5">
            <a:extLst>
              <a:ext uri="{FF2B5EF4-FFF2-40B4-BE49-F238E27FC236}">
                <a16:creationId xmlns:a16="http://schemas.microsoft.com/office/drawing/2014/main" id="{EC5B792B-F643-18A9-02F3-E172D772487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3DD365A-0CBB-03B5-35CE-3B49CBFA6959}"/>
              </a:ext>
            </a:extLst>
          </p:cNvPr>
          <p:cNvSpPr>
            <a:spLocks noGrp="1"/>
          </p:cNvSpPr>
          <p:nvPr>
            <p:ph type="sldNum" sz="quarter" idx="12"/>
          </p:nvPr>
        </p:nvSpPr>
        <p:spPr/>
        <p:txBody>
          <a:bodyPr/>
          <a:lstStyle/>
          <a:p>
            <a:fld id="{867E5644-1E61-4311-A31E-84CB9C7AA8A9}" type="slidenum">
              <a:rPr lang="en-US" smtClean="0"/>
              <a:t>‹#›</a:t>
            </a:fld>
            <a:endParaRPr lang="en-US" dirty="0"/>
          </a:p>
        </p:txBody>
      </p:sp>
    </p:spTree>
    <p:extLst>
      <p:ext uri="{BB962C8B-B14F-4D97-AF65-F5344CB8AC3E}">
        <p14:creationId xmlns:p14="http://schemas.microsoft.com/office/powerpoint/2010/main" val="3707604669"/>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71372-2D65-36AA-D49E-9DD4F16D565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2FC25C6-688F-AADD-2EE4-7341306FDCB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683F510-14BA-DC8A-98B7-4885D21D519B}"/>
              </a:ext>
            </a:extLst>
          </p:cNvPr>
          <p:cNvSpPr>
            <a:spLocks noGrp="1"/>
          </p:cNvSpPr>
          <p:nvPr>
            <p:ph type="dt" sz="half" idx="10"/>
          </p:nvPr>
        </p:nvSpPr>
        <p:spPr/>
        <p:txBody>
          <a:bodyPr/>
          <a:lstStyle/>
          <a:p>
            <a:fld id="{4CD73815-2707-4475-8F1A-B873CB631BB4}" type="datetimeFigureOut">
              <a:rPr lang="en-US" smtClean="0"/>
              <a:t>6/13/2026</a:t>
            </a:fld>
            <a:endParaRPr lang="en-US" dirty="0"/>
          </a:p>
        </p:txBody>
      </p:sp>
      <p:sp>
        <p:nvSpPr>
          <p:cNvPr id="5" name="Footer Placeholder 4">
            <a:extLst>
              <a:ext uri="{FF2B5EF4-FFF2-40B4-BE49-F238E27FC236}">
                <a16:creationId xmlns:a16="http://schemas.microsoft.com/office/drawing/2014/main" id="{7764C72B-B700-DEA6-D50E-C6235498BCC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5D3989-7237-BF6D-6B1D-671764BDE347}"/>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82952674"/>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000AC4-AE1A-0F6F-B6B4-776ADCFD0149}"/>
              </a:ext>
            </a:extLst>
          </p:cNvPr>
          <p:cNvSpPr>
            <a:spLocks noGrp="1"/>
          </p:cNvSpPr>
          <p:nvPr>
            <p:ph type="title" orient="vert"/>
          </p:nvPr>
        </p:nvSpPr>
        <p:spPr>
          <a:xfrm>
            <a:off x="8724901" y="365126"/>
            <a:ext cx="2628900" cy="5811839"/>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58611AC-A4C7-A7D4-9F71-998E77628A53}"/>
              </a:ext>
            </a:extLst>
          </p:cNvPr>
          <p:cNvSpPr>
            <a:spLocks noGrp="1"/>
          </p:cNvSpPr>
          <p:nvPr>
            <p:ph type="body" orient="vert" idx="1"/>
          </p:nvPr>
        </p:nvSpPr>
        <p:spPr>
          <a:xfrm>
            <a:off x="838201" y="365126"/>
            <a:ext cx="7734300" cy="581183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B8A8ADF-9274-E1E5-1622-33B6B1585AF6}"/>
              </a:ext>
            </a:extLst>
          </p:cNvPr>
          <p:cNvSpPr>
            <a:spLocks noGrp="1"/>
          </p:cNvSpPr>
          <p:nvPr>
            <p:ph type="dt" sz="half" idx="10"/>
          </p:nvPr>
        </p:nvSpPr>
        <p:spPr/>
        <p:txBody>
          <a:bodyPr/>
          <a:lstStyle/>
          <a:p>
            <a:fld id="{2A4AFB99-0EAB-4182-AFF8-E214C82A68F6}" type="datetimeFigureOut">
              <a:rPr lang="en-US" smtClean="0"/>
              <a:t>6/13/2026</a:t>
            </a:fld>
            <a:endParaRPr lang="en-US" dirty="0"/>
          </a:p>
        </p:txBody>
      </p:sp>
      <p:sp>
        <p:nvSpPr>
          <p:cNvPr id="5" name="Footer Placeholder 4">
            <a:extLst>
              <a:ext uri="{FF2B5EF4-FFF2-40B4-BE49-F238E27FC236}">
                <a16:creationId xmlns:a16="http://schemas.microsoft.com/office/drawing/2014/main" id="{ED8E1F6A-CDED-2ABC-C767-3B92374A64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32809F-0B78-72B7-A61D-F3437CE06C26}"/>
              </a:ext>
            </a:extLst>
          </p:cNvPr>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05851720"/>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53096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B391AB52-EB4A-482D-DA82-B4E9DE41C44B}"/>
              </a:ext>
            </a:extLst>
          </p:cNvPr>
          <p:cNvGrpSpPr/>
          <p:nvPr/>
        </p:nvGrpSpPr>
        <p:grpSpPr>
          <a:xfrm>
            <a:off x="-56" y="-8467"/>
            <a:ext cx="12192061" cy="6866467"/>
            <a:chOff x="-56" y="-8467"/>
            <a:chExt cx="12192061" cy="6866467"/>
          </a:xfrm>
        </p:grpSpPr>
        <p:cxnSp>
          <p:nvCxnSpPr>
            <p:cNvPr id="3" name="Straight Connector 31">
              <a:extLst>
                <a:ext uri="{FF2B5EF4-FFF2-40B4-BE49-F238E27FC236}">
                  <a16:creationId xmlns:a16="http://schemas.microsoft.com/office/drawing/2014/main" id="{EE1F46A5-FB77-A086-7241-BD160171EACD}"/>
                </a:ext>
              </a:extLst>
            </p:cNvPr>
            <p:cNvCxnSpPr/>
            <p:nvPr/>
          </p:nvCxnSpPr>
          <p:spPr>
            <a:xfrm>
              <a:off x="9371008" y="0"/>
              <a:ext cx="1219207" cy="6858000"/>
            </a:xfrm>
            <a:prstGeom prst="straightConnector1">
              <a:avLst/>
            </a:prstGeom>
            <a:noFill/>
            <a:ln w="9528" cap="rnd">
              <a:solidFill>
                <a:srgbClr val="BFBFBF"/>
              </a:solidFill>
              <a:prstDash val="solid"/>
              <a:miter/>
            </a:ln>
          </p:spPr>
        </p:cxnSp>
        <p:cxnSp>
          <p:nvCxnSpPr>
            <p:cNvPr id="4" name="Straight Connector 20">
              <a:extLst>
                <a:ext uri="{FF2B5EF4-FFF2-40B4-BE49-F238E27FC236}">
                  <a16:creationId xmlns:a16="http://schemas.microsoft.com/office/drawing/2014/main" id="{06B1D3AD-4C37-8554-3AD0-C7CEF9F1B055}"/>
                </a:ext>
              </a:extLst>
            </p:cNvPr>
            <p:cNvCxnSpPr/>
            <p:nvPr/>
          </p:nvCxnSpPr>
          <p:spPr>
            <a:xfrm flipH="1">
              <a:off x="7425266" y="3681410"/>
              <a:ext cx="4763557" cy="3176590"/>
            </a:xfrm>
            <a:prstGeom prst="straightConnector1">
              <a:avLst/>
            </a:prstGeom>
            <a:noFill/>
            <a:ln w="9528" cap="rnd">
              <a:solidFill>
                <a:srgbClr val="D9D9D9"/>
              </a:solidFill>
              <a:prstDash val="solid"/>
              <a:miter/>
            </a:ln>
          </p:spPr>
        </p:cxnSp>
        <p:sp>
          <p:nvSpPr>
            <p:cNvPr id="5" name="Rectangle 23">
              <a:extLst>
                <a:ext uri="{FF2B5EF4-FFF2-40B4-BE49-F238E27FC236}">
                  <a16:creationId xmlns:a16="http://schemas.microsoft.com/office/drawing/2014/main" id="{CF97A444-2412-A6EF-19CC-4AC6F3BAD7FF}"/>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0C226">
                <a:alpha val="3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Rectangle 25">
              <a:extLst>
                <a:ext uri="{FF2B5EF4-FFF2-40B4-BE49-F238E27FC236}">
                  <a16:creationId xmlns:a16="http://schemas.microsoft.com/office/drawing/2014/main" id="{2B093B8E-DA3F-B53E-B1D5-A120E32913B3}"/>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0C226">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Isosceles Triangle 26">
              <a:extLst>
                <a:ext uri="{FF2B5EF4-FFF2-40B4-BE49-F238E27FC236}">
                  <a16:creationId xmlns:a16="http://schemas.microsoft.com/office/drawing/2014/main" id="{6541F482-2D59-A3A7-6743-0AEF01EE797F}"/>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54A021">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Rectangle 27">
              <a:extLst>
                <a:ext uri="{FF2B5EF4-FFF2-40B4-BE49-F238E27FC236}">
                  <a16:creationId xmlns:a16="http://schemas.microsoft.com/office/drawing/2014/main" id="{F6145891-60EB-4518-BD16-5787680875B7}"/>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F7819">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Rectangle 28">
              <a:extLst>
                <a:ext uri="{FF2B5EF4-FFF2-40B4-BE49-F238E27FC236}">
                  <a16:creationId xmlns:a16="http://schemas.microsoft.com/office/drawing/2014/main" id="{33C4B6CF-C6DE-8FE4-9A02-6DD170C4B76E}"/>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C0E47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Rectangle 29">
              <a:extLst>
                <a:ext uri="{FF2B5EF4-FFF2-40B4-BE49-F238E27FC236}">
                  <a16:creationId xmlns:a16="http://schemas.microsoft.com/office/drawing/2014/main" id="{B6026967-123F-1BF7-E243-19A356510212}"/>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90C226">
                <a:alpha val="6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Isosceles Triangle 30">
              <a:extLst>
                <a:ext uri="{FF2B5EF4-FFF2-40B4-BE49-F238E27FC236}">
                  <a16:creationId xmlns:a16="http://schemas.microsoft.com/office/drawing/2014/main" id="{A8E7433D-C27E-0C7E-262E-06614D26BB1D}"/>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Isosceles Triangle 18">
              <a:extLst>
                <a:ext uri="{FF2B5EF4-FFF2-40B4-BE49-F238E27FC236}">
                  <a16:creationId xmlns:a16="http://schemas.microsoft.com/office/drawing/2014/main" id="{D52783F4-EF92-4A01-5037-6548FEEC178C}"/>
                </a:ext>
              </a:extLst>
            </p:cNvPr>
            <p:cNvSpPr/>
            <p:nvPr/>
          </p:nvSpPr>
          <p:spPr>
            <a:xfrm rot="10799991">
              <a:off x="-56" y="0"/>
              <a:ext cx="842592" cy="5666152"/>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3" name="Title 1">
            <a:extLst>
              <a:ext uri="{FF2B5EF4-FFF2-40B4-BE49-F238E27FC236}">
                <a16:creationId xmlns:a16="http://schemas.microsoft.com/office/drawing/2014/main" id="{B2EE1AB6-A643-1391-C1B5-5C9F60C9126D}"/>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GB"/>
              <a:t>Click to edit Master title style</a:t>
            </a:r>
            <a:endParaRPr lang="en-US"/>
          </a:p>
        </p:txBody>
      </p:sp>
      <p:sp>
        <p:nvSpPr>
          <p:cNvPr id="14" name="Subtitle 2">
            <a:extLst>
              <a:ext uri="{FF2B5EF4-FFF2-40B4-BE49-F238E27FC236}">
                <a16:creationId xmlns:a16="http://schemas.microsoft.com/office/drawing/2014/main" id="{4A2322C2-8D18-A299-286D-02ECAB0A4C42}"/>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GB"/>
              <a:t>Click to edit Master subtitle style</a:t>
            </a:r>
            <a:endParaRPr lang="en-US"/>
          </a:p>
        </p:txBody>
      </p:sp>
      <p:sp>
        <p:nvSpPr>
          <p:cNvPr id="15" name="Date Placeholder 3">
            <a:extLst>
              <a:ext uri="{FF2B5EF4-FFF2-40B4-BE49-F238E27FC236}">
                <a16:creationId xmlns:a16="http://schemas.microsoft.com/office/drawing/2014/main" id="{BE053761-9620-01D8-B072-3136AA145E6E}"/>
              </a:ext>
            </a:extLst>
          </p:cNvPr>
          <p:cNvSpPr txBox="1">
            <a:spLocks noGrp="1"/>
          </p:cNvSpPr>
          <p:nvPr>
            <p:ph type="dt" sz="half" idx="7"/>
          </p:nvPr>
        </p:nvSpPr>
        <p:spPr/>
        <p:txBody>
          <a:bodyPr/>
          <a:lstStyle>
            <a:lvl1pPr>
              <a:defRPr/>
            </a:lvl1pPr>
          </a:lstStyle>
          <a:p>
            <a:pPr lvl="0"/>
            <a:fld id="{782C5494-17AC-4E5B-9529-A3C4F2FFA960}" type="datetime1">
              <a:rPr lang="en-GB"/>
              <a:pPr lvl="0"/>
              <a:t>13/06/2026</a:t>
            </a:fld>
            <a:endParaRPr lang="en-GB"/>
          </a:p>
        </p:txBody>
      </p:sp>
      <p:sp>
        <p:nvSpPr>
          <p:cNvPr id="16" name="Footer Placeholder 4">
            <a:extLst>
              <a:ext uri="{FF2B5EF4-FFF2-40B4-BE49-F238E27FC236}">
                <a16:creationId xmlns:a16="http://schemas.microsoft.com/office/drawing/2014/main" id="{2FBF0397-D140-1DBC-5129-EB055ECA0380}"/>
              </a:ext>
            </a:extLst>
          </p:cNvPr>
          <p:cNvSpPr txBox="1">
            <a:spLocks noGrp="1"/>
          </p:cNvSpPr>
          <p:nvPr>
            <p:ph type="ftr" sz="quarter" idx="9"/>
          </p:nvPr>
        </p:nvSpPr>
        <p:spPr/>
        <p:txBody>
          <a:bodyPr/>
          <a:lstStyle>
            <a:lvl1pPr>
              <a:defRPr/>
            </a:lvl1pPr>
          </a:lstStyle>
          <a:p>
            <a:pPr lvl="0"/>
            <a:endParaRPr lang="en-GB"/>
          </a:p>
        </p:txBody>
      </p:sp>
      <p:sp>
        <p:nvSpPr>
          <p:cNvPr id="17" name="Slide Number Placeholder 5">
            <a:extLst>
              <a:ext uri="{FF2B5EF4-FFF2-40B4-BE49-F238E27FC236}">
                <a16:creationId xmlns:a16="http://schemas.microsoft.com/office/drawing/2014/main" id="{5C1FF5F0-FB20-DAD3-5154-873636F3E0D4}"/>
              </a:ext>
            </a:extLst>
          </p:cNvPr>
          <p:cNvSpPr txBox="1">
            <a:spLocks noGrp="1"/>
          </p:cNvSpPr>
          <p:nvPr>
            <p:ph type="sldNum" sz="quarter" idx="8"/>
          </p:nvPr>
        </p:nvSpPr>
        <p:spPr/>
        <p:txBody>
          <a:bodyPr/>
          <a:lstStyle>
            <a:lvl1pPr>
              <a:defRPr/>
            </a:lvl1pPr>
          </a:lstStyle>
          <a:p>
            <a:pPr lvl="0"/>
            <a:fld id="{E8E20749-83AA-4727-8828-6036E416129C}" type="slidenum">
              <a:t>‹#›</a:t>
            </a:fld>
            <a:endParaRPr lang="en-GB"/>
          </a:p>
        </p:txBody>
      </p:sp>
    </p:spTree>
    <p:extLst>
      <p:ext uri="{BB962C8B-B14F-4D97-AF65-F5344CB8AC3E}">
        <p14:creationId xmlns:p14="http://schemas.microsoft.com/office/powerpoint/2010/main" val="3484476432"/>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F1E21-E47C-68FB-E500-DAF6B5EA8881}"/>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5E7254B0-F6B9-7702-AC8F-91B0E42944F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59A1C3F-8074-CF94-AE90-A1E996E1686F}"/>
              </a:ext>
            </a:extLst>
          </p:cNvPr>
          <p:cNvSpPr txBox="1">
            <a:spLocks noGrp="1"/>
          </p:cNvSpPr>
          <p:nvPr>
            <p:ph type="dt" sz="half" idx="7"/>
          </p:nvPr>
        </p:nvSpPr>
        <p:spPr/>
        <p:txBody>
          <a:bodyPr/>
          <a:lstStyle>
            <a:lvl1pPr>
              <a:defRPr/>
            </a:lvl1pPr>
          </a:lstStyle>
          <a:p>
            <a:pPr lvl="0"/>
            <a:fld id="{733977EB-82CB-4BC7-9019-6E34664F59C7}" type="datetime1">
              <a:rPr lang="en-GB"/>
              <a:pPr lvl="0"/>
              <a:t>13/06/2026</a:t>
            </a:fld>
            <a:endParaRPr lang="en-GB"/>
          </a:p>
        </p:txBody>
      </p:sp>
      <p:sp>
        <p:nvSpPr>
          <p:cNvPr id="5" name="Footer Placeholder 4">
            <a:extLst>
              <a:ext uri="{FF2B5EF4-FFF2-40B4-BE49-F238E27FC236}">
                <a16:creationId xmlns:a16="http://schemas.microsoft.com/office/drawing/2014/main" id="{BFB97882-5B73-B5F9-2853-E5F0C5CB389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CCF9BEA-7CED-B885-FE11-EAD21485F67E}"/>
              </a:ext>
            </a:extLst>
          </p:cNvPr>
          <p:cNvSpPr txBox="1">
            <a:spLocks noGrp="1"/>
          </p:cNvSpPr>
          <p:nvPr>
            <p:ph type="sldNum" sz="quarter" idx="8"/>
          </p:nvPr>
        </p:nvSpPr>
        <p:spPr/>
        <p:txBody>
          <a:bodyPr/>
          <a:lstStyle>
            <a:lvl1pPr>
              <a:defRPr/>
            </a:lvl1pPr>
          </a:lstStyle>
          <a:p>
            <a:pPr lvl="0"/>
            <a:fld id="{F6D6DA09-6128-403B-8673-FDE243FC9FEA}" type="slidenum">
              <a:t>‹#›</a:t>
            </a:fld>
            <a:endParaRPr lang="en-GB"/>
          </a:p>
        </p:txBody>
      </p:sp>
    </p:spTree>
    <p:extLst>
      <p:ext uri="{BB962C8B-B14F-4D97-AF65-F5344CB8AC3E}">
        <p14:creationId xmlns:p14="http://schemas.microsoft.com/office/powerpoint/2010/main" val="845779390"/>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49E7F-78F2-3640-0CD9-867090F0176C}"/>
              </a:ext>
            </a:extLst>
          </p:cNvPr>
          <p:cNvSpPr txBox="1">
            <a:spLocks noGrp="1"/>
          </p:cNvSpPr>
          <p:nvPr>
            <p:ph type="title"/>
          </p:nvPr>
        </p:nvSpPr>
        <p:spPr>
          <a:xfrm>
            <a:off x="677332" y="2700863"/>
            <a:ext cx="8596667" cy="1826578"/>
          </a:xfrm>
        </p:spPr>
        <p:txBody>
          <a:bodyPr anchor="b"/>
          <a:lstStyle>
            <a:lvl1pPr>
              <a:defRPr sz="40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B4A969B3-EB75-0303-602E-3CF720423F62}"/>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2555509F-F00B-D974-D177-9ED2D4851FD0}"/>
              </a:ext>
            </a:extLst>
          </p:cNvPr>
          <p:cNvSpPr txBox="1">
            <a:spLocks noGrp="1"/>
          </p:cNvSpPr>
          <p:nvPr>
            <p:ph type="dt" sz="half" idx="7"/>
          </p:nvPr>
        </p:nvSpPr>
        <p:spPr/>
        <p:txBody>
          <a:bodyPr/>
          <a:lstStyle>
            <a:lvl1pPr>
              <a:defRPr/>
            </a:lvl1pPr>
          </a:lstStyle>
          <a:p>
            <a:pPr lvl="0"/>
            <a:fld id="{4A7AB547-27F3-4578-92A5-92C8180665CA}" type="datetime1">
              <a:rPr lang="en-GB"/>
              <a:pPr lvl="0"/>
              <a:t>13/06/2026</a:t>
            </a:fld>
            <a:endParaRPr lang="en-GB"/>
          </a:p>
        </p:txBody>
      </p:sp>
      <p:sp>
        <p:nvSpPr>
          <p:cNvPr id="5" name="Footer Placeholder 4">
            <a:extLst>
              <a:ext uri="{FF2B5EF4-FFF2-40B4-BE49-F238E27FC236}">
                <a16:creationId xmlns:a16="http://schemas.microsoft.com/office/drawing/2014/main" id="{581FC6F1-E82D-EBA6-D5BB-943759CC301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64F0F69-4C84-D27F-9413-C1836D2875E9}"/>
              </a:ext>
            </a:extLst>
          </p:cNvPr>
          <p:cNvSpPr txBox="1">
            <a:spLocks noGrp="1"/>
          </p:cNvSpPr>
          <p:nvPr>
            <p:ph type="sldNum" sz="quarter" idx="8"/>
          </p:nvPr>
        </p:nvSpPr>
        <p:spPr/>
        <p:txBody>
          <a:bodyPr/>
          <a:lstStyle>
            <a:lvl1pPr>
              <a:defRPr/>
            </a:lvl1pPr>
          </a:lstStyle>
          <a:p>
            <a:pPr lvl="0"/>
            <a:fld id="{D47B64CF-7706-4EAF-AAB6-75094603370D}" type="slidenum">
              <a:t>‹#›</a:t>
            </a:fld>
            <a:endParaRPr lang="en-GB"/>
          </a:p>
        </p:txBody>
      </p:sp>
    </p:spTree>
    <p:extLst>
      <p:ext uri="{BB962C8B-B14F-4D97-AF65-F5344CB8AC3E}">
        <p14:creationId xmlns:p14="http://schemas.microsoft.com/office/powerpoint/2010/main" val="27753744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50AF0-C29D-5EA4-3ED4-039A7ADADDC6}"/>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84F8740D-7B29-AF5B-B293-D5B945D365FA}"/>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C556ABC-7E93-34CB-56C7-4CB5EC73D45E}"/>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7654561-0063-46A8-4F76-D30049FD8B30}"/>
              </a:ext>
            </a:extLst>
          </p:cNvPr>
          <p:cNvSpPr txBox="1">
            <a:spLocks noGrp="1"/>
          </p:cNvSpPr>
          <p:nvPr>
            <p:ph type="dt" sz="half" idx="7"/>
          </p:nvPr>
        </p:nvSpPr>
        <p:spPr/>
        <p:txBody>
          <a:bodyPr/>
          <a:lstStyle>
            <a:lvl1pPr>
              <a:defRPr/>
            </a:lvl1pPr>
          </a:lstStyle>
          <a:p>
            <a:pPr lvl="0"/>
            <a:fld id="{D9F3003E-847D-4C83-9EE1-16AD869D95B2}" type="datetime1">
              <a:rPr lang="en-GB"/>
              <a:pPr lvl="0"/>
              <a:t>13/06/2026</a:t>
            </a:fld>
            <a:endParaRPr lang="en-GB"/>
          </a:p>
        </p:txBody>
      </p:sp>
      <p:sp>
        <p:nvSpPr>
          <p:cNvPr id="6" name="Footer Placeholder 5">
            <a:extLst>
              <a:ext uri="{FF2B5EF4-FFF2-40B4-BE49-F238E27FC236}">
                <a16:creationId xmlns:a16="http://schemas.microsoft.com/office/drawing/2014/main" id="{8072DCBF-106B-3308-542C-D876C4067DD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0D10A9E-6A92-F4CE-35A7-C56FEAFDF103}"/>
              </a:ext>
            </a:extLst>
          </p:cNvPr>
          <p:cNvSpPr txBox="1">
            <a:spLocks noGrp="1"/>
          </p:cNvSpPr>
          <p:nvPr>
            <p:ph type="sldNum" sz="quarter" idx="8"/>
          </p:nvPr>
        </p:nvSpPr>
        <p:spPr/>
        <p:txBody>
          <a:bodyPr/>
          <a:lstStyle>
            <a:lvl1pPr>
              <a:defRPr/>
            </a:lvl1pPr>
          </a:lstStyle>
          <a:p>
            <a:pPr lvl="0"/>
            <a:fld id="{08625BFB-F97D-48D5-80AB-A6B2CD01D3E4}" type="slidenum">
              <a:t>‹#›</a:t>
            </a:fld>
            <a:endParaRPr lang="en-GB"/>
          </a:p>
        </p:txBody>
      </p:sp>
    </p:spTree>
    <p:extLst>
      <p:ext uri="{BB962C8B-B14F-4D97-AF65-F5344CB8AC3E}">
        <p14:creationId xmlns:p14="http://schemas.microsoft.com/office/powerpoint/2010/main" val="21168507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81495-CB45-3241-5BEF-C2B75C77BC86}"/>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163A2BFE-1BD9-35D2-0ABD-0832A51D5455}"/>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GB"/>
              <a:t>Click to edit Master text styles</a:t>
            </a:r>
          </a:p>
        </p:txBody>
      </p:sp>
      <p:sp>
        <p:nvSpPr>
          <p:cNvPr id="4" name="Content Placeholder 3">
            <a:extLst>
              <a:ext uri="{FF2B5EF4-FFF2-40B4-BE49-F238E27FC236}">
                <a16:creationId xmlns:a16="http://schemas.microsoft.com/office/drawing/2014/main" id="{ECD1C996-2E2B-37E5-C284-AD6128E48981}"/>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D8060C5-DD53-15AB-ED6A-36E38E00BFBD}"/>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GB"/>
              <a:t>Click to edit Master text styles</a:t>
            </a:r>
          </a:p>
        </p:txBody>
      </p:sp>
      <p:sp>
        <p:nvSpPr>
          <p:cNvPr id="6" name="Content Placeholder 5">
            <a:extLst>
              <a:ext uri="{FF2B5EF4-FFF2-40B4-BE49-F238E27FC236}">
                <a16:creationId xmlns:a16="http://schemas.microsoft.com/office/drawing/2014/main" id="{3010CF35-0917-F7DC-F569-F8AE78412A1D}"/>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C3C4EEA-93EE-9900-F8BB-9E3FA381B090}"/>
              </a:ext>
            </a:extLst>
          </p:cNvPr>
          <p:cNvSpPr txBox="1">
            <a:spLocks noGrp="1"/>
          </p:cNvSpPr>
          <p:nvPr>
            <p:ph type="dt" sz="half" idx="7"/>
          </p:nvPr>
        </p:nvSpPr>
        <p:spPr/>
        <p:txBody>
          <a:bodyPr/>
          <a:lstStyle>
            <a:lvl1pPr>
              <a:defRPr/>
            </a:lvl1pPr>
          </a:lstStyle>
          <a:p>
            <a:pPr lvl="0"/>
            <a:fld id="{97CDAF5C-06DA-486D-A6FD-797E075CB068}" type="datetime1">
              <a:rPr lang="en-GB"/>
              <a:pPr lvl="0"/>
              <a:t>13/06/2026</a:t>
            </a:fld>
            <a:endParaRPr lang="en-GB"/>
          </a:p>
        </p:txBody>
      </p:sp>
      <p:sp>
        <p:nvSpPr>
          <p:cNvPr id="8" name="Footer Placeholder 7">
            <a:extLst>
              <a:ext uri="{FF2B5EF4-FFF2-40B4-BE49-F238E27FC236}">
                <a16:creationId xmlns:a16="http://schemas.microsoft.com/office/drawing/2014/main" id="{DEC544CE-BFBA-B9A2-0630-2ACB36BF0DF9}"/>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370D6623-E9B0-8307-DA99-1A0BF93A9D5B}"/>
              </a:ext>
            </a:extLst>
          </p:cNvPr>
          <p:cNvSpPr txBox="1">
            <a:spLocks noGrp="1"/>
          </p:cNvSpPr>
          <p:nvPr>
            <p:ph type="sldNum" sz="quarter" idx="8"/>
          </p:nvPr>
        </p:nvSpPr>
        <p:spPr/>
        <p:txBody>
          <a:bodyPr/>
          <a:lstStyle>
            <a:lvl1pPr>
              <a:defRPr/>
            </a:lvl1pPr>
          </a:lstStyle>
          <a:p>
            <a:pPr lvl="0"/>
            <a:fld id="{99A410F8-F2E8-4197-9205-9127DAD4E03B}" type="slidenum">
              <a:t>‹#›</a:t>
            </a:fld>
            <a:endParaRPr lang="en-GB"/>
          </a:p>
        </p:txBody>
      </p:sp>
    </p:spTree>
    <p:extLst>
      <p:ext uri="{BB962C8B-B14F-4D97-AF65-F5344CB8AC3E}">
        <p14:creationId xmlns:p14="http://schemas.microsoft.com/office/powerpoint/2010/main" val="12320598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D371E-17CD-6104-0173-3249FE3F8EB1}"/>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Date Placeholder 2">
            <a:extLst>
              <a:ext uri="{FF2B5EF4-FFF2-40B4-BE49-F238E27FC236}">
                <a16:creationId xmlns:a16="http://schemas.microsoft.com/office/drawing/2014/main" id="{F4D50E0E-27F4-78D7-E469-5350FF59E4DE}"/>
              </a:ext>
            </a:extLst>
          </p:cNvPr>
          <p:cNvSpPr txBox="1">
            <a:spLocks noGrp="1"/>
          </p:cNvSpPr>
          <p:nvPr>
            <p:ph type="dt" sz="half" idx="7"/>
          </p:nvPr>
        </p:nvSpPr>
        <p:spPr/>
        <p:txBody>
          <a:bodyPr/>
          <a:lstStyle>
            <a:lvl1pPr>
              <a:defRPr/>
            </a:lvl1pPr>
          </a:lstStyle>
          <a:p>
            <a:pPr lvl="0"/>
            <a:fld id="{6AE6C4BB-D482-4FFA-9AB5-AB8672D8245D}" type="datetime1">
              <a:rPr lang="en-GB"/>
              <a:pPr lvl="0"/>
              <a:t>13/06/2026</a:t>
            </a:fld>
            <a:endParaRPr lang="en-GB"/>
          </a:p>
        </p:txBody>
      </p:sp>
      <p:sp>
        <p:nvSpPr>
          <p:cNvPr id="4" name="Footer Placeholder 3">
            <a:extLst>
              <a:ext uri="{FF2B5EF4-FFF2-40B4-BE49-F238E27FC236}">
                <a16:creationId xmlns:a16="http://schemas.microsoft.com/office/drawing/2014/main" id="{FBD812FE-8ADB-4A4B-6E54-FFF74D1AF689}"/>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2E69AF41-83A7-1215-4ADF-543EEE7BB1B8}"/>
              </a:ext>
            </a:extLst>
          </p:cNvPr>
          <p:cNvSpPr txBox="1">
            <a:spLocks noGrp="1"/>
          </p:cNvSpPr>
          <p:nvPr>
            <p:ph type="sldNum" sz="quarter" idx="8"/>
          </p:nvPr>
        </p:nvSpPr>
        <p:spPr/>
        <p:txBody>
          <a:bodyPr/>
          <a:lstStyle>
            <a:lvl1pPr>
              <a:defRPr/>
            </a:lvl1pPr>
          </a:lstStyle>
          <a:p>
            <a:pPr lvl="0"/>
            <a:fld id="{5D3977DB-6241-424B-B15D-AFA9A0B94F92}" type="slidenum">
              <a:t>‹#›</a:t>
            </a:fld>
            <a:endParaRPr lang="en-GB"/>
          </a:p>
        </p:txBody>
      </p:sp>
    </p:spTree>
    <p:extLst>
      <p:ext uri="{BB962C8B-B14F-4D97-AF65-F5344CB8AC3E}">
        <p14:creationId xmlns:p14="http://schemas.microsoft.com/office/powerpoint/2010/main" val="28029193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3B0FC6-6059-0D63-3047-ABF311B0C928}"/>
              </a:ext>
            </a:extLst>
          </p:cNvPr>
          <p:cNvSpPr txBox="1">
            <a:spLocks noGrp="1"/>
          </p:cNvSpPr>
          <p:nvPr>
            <p:ph type="dt" sz="half" idx="7"/>
          </p:nvPr>
        </p:nvSpPr>
        <p:spPr/>
        <p:txBody>
          <a:bodyPr/>
          <a:lstStyle>
            <a:lvl1pPr>
              <a:defRPr/>
            </a:lvl1pPr>
          </a:lstStyle>
          <a:p>
            <a:pPr lvl="0"/>
            <a:fld id="{E0C0F32F-7644-4740-ABCF-B251152EC49A}" type="datetime1">
              <a:rPr lang="en-GB"/>
              <a:pPr lvl="0"/>
              <a:t>13/06/2026</a:t>
            </a:fld>
            <a:endParaRPr lang="en-GB"/>
          </a:p>
        </p:txBody>
      </p:sp>
      <p:sp>
        <p:nvSpPr>
          <p:cNvPr id="3" name="Footer Placeholder 2">
            <a:extLst>
              <a:ext uri="{FF2B5EF4-FFF2-40B4-BE49-F238E27FC236}">
                <a16:creationId xmlns:a16="http://schemas.microsoft.com/office/drawing/2014/main" id="{361B008D-7192-87E8-4B39-495E087EA83F}"/>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0D98E7D0-8728-5960-27A7-CC65602C69AB}"/>
              </a:ext>
            </a:extLst>
          </p:cNvPr>
          <p:cNvSpPr txBox="1">
            <a:spLocks noGrp="1"/>
          </p:cNvSpPr>
          <p:nvPr>
            <p:ph type="sldNum" sz="quarter" idx="8"/>
          </p:nvPr>
        </p:nvSpPr>
        <p:spPr/>
        <p:txBody>
          <a:bodyPr/>
          <a:lstStyle>
            <a:lvl1pPr>
              <a:defRPr/>
            </a:lvl1pPr>
          </a:lstStyle>
          <a:p>
            <a:pPr lvl="0"/>
            <a:fld id="{A4EAE6D4-ED96-4BA0-BAA9-C3C162E72CC2}" type="slidenum">
              <a:t>‹#›</a:t>
            </a:fld>
            <a:endParaRPr lang="en-GB"/>
          </a:p>
        </p:txBody>
      </p:sp>
    </p:spTree>
    <p:extLst>
      <p:ext uri="{BB962C8B-B14F-4D97-AF65-F5344CB8AC3E}">
        <p14:creationId xmlns:p14="http://schemas.microsoft.com/office/powerpoint/2010/main" val="11032153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F8D95-F15A-203A-A004-D62057AB701E}"/>
              </a:ext>
            </a:extLst>
          </p:cNvPr>
          <p:cNvSpPr txBox="1">
            <a:spLocks noGrp="1"/>
          </p:cNvSpPr>
          <p:nvPr>
            <p:ph type="title"/>
          </p:nvPr>
        </p:nvSpPr>
        <p:spPr>
          <a:xfrm>
            <a:off x="677332" y="1498601"/>
            <a:ext cx="3854525" cy="1278468"/>
          </a:xfrm>
        </p:spPr>
        <p:txBody>
          <a:bodyPr anchor="b"/>
          <a:lstStyle>
            <a:lvl1pPr>
              <a:defRPr sz="2000"/>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801BCEF0-2552-9FF3-DA73-37B13F273EE5}"/>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0B7D995-DF89-2271-85A9-38D217989977}"/>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GB"/>
              <a:t>Click to edit Master text styles</a:t>
            </a:r>
          </a:p>
        </p:txBody>
      </p:sp>
      <p:sp>
        <p:nvSpPr>
          <p:cNvPr id="5" name="Date Placeholder 4">
            <a:extLst>
              <a:ext uri="{FF2B5EF4-FFF2-40B4-BE49-F238E27FC236}">
                <a16:creationId xmlns:a16="http://schemas.microsoft.com/office/drawing/2014/main" id="{43F14922-627D-1FF1-DE0E-4B1232D3AB1C}"/>
              </a:ext>
            </a:extLst>
          </p:cNvPr>
          <p:cNvSpPr txBox="1">
            <a:spLocks noGrp="1"/>
          </p:cNvSpPr>
          <p:nvPr>
            <p:ph type="dt" sz="half" idx="7"/>
          </p:nvPr>
        </p:nvSpPr>
        <p:spPr/>
        <p:txBody>
          <a:bodyPr/>
          <a:lstStyle>
            <a:lvl1pPr>
              <a:defRPr/>
            </a:lvl1pPr>
          </a:lstStyle>
          <a:p>
            <a:pPr lvl="0"/>
            <a:fld id="{CA9012EA-36E0-4A79-BC00-93BBC5CFC96B}" type="datetime1">
              <a:rPr lang="en-GB"/>
              <a:pPr lvl="0"/>
              <a:t>13/06/2026</a:t>
            </a:fld>
            <a:endParaRPr lang="en-GB"/>
          </a:p>
        </p:txBody>
      </p:sp>
      <p:sp>
        <p:nvSpPr>
          <p:cNvPr id="6" name="Footer Placeholder 5">
            <a:extLst>
              <a:ext uri="{FF2B5EF4-FFF2-40B4-BE49-F238E27FC236}">
                <a16:creationId xmlns:a16="http://schemas.microsoft.com/office/drawing/2014/main" id="{BD92BE90-96EE-AAC2-2FA1-F3E327C15D9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AF50AF9-B289-6905-74A8-424AB5BAC0BC}"/>
              </a:ext>
            </a:extLst>
          </p:cNvPr>
          <p:cNvSpPr txBox="1">
            <a:spLocks noGrp="1"/>
          </p:cNvSpPr>
          <p:nvPr>
            <p:ph type="sldNum" sz="quarter" idx="8"/>
          </p:nvPr>
        </p:nvSpPr>
        <p:spPr/>
        <p:txBody>
          <a:bodyPr/>
          <a:lstStyle>
            <a:lvl1pPr>
              <a:defRPr/>
            </a:lvl1pPr>
          </a:lstStyle>
          <a:p>
            <a:pPr lvl="0"/>
            <a:fld id="{81D2EA60-38D3-401C-98D7-B50132A2C43A}" type="slidenum">
              <a:t>‹#›</a:t>
            </a:fld>
            <a:endParaRPr lang="en-GB"/>
          </a:p>
        </p:txBody>
      </p:sp>
    </p:spTree>
    <p:extLst>
      <p:ext uri="{BB962C8B-B14F-4D97-AF65-F5344CB8AC3E}">
        <p14:creationId xmlns:p14="http://schemas.microsoft.com/office/powerpoint/2010/main" val="22680473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473B6-8287-47F1-8CB7-28A59729F912}"/>
              </a:ext>
            </a:extLst>
          </p:cNvPr>
          <p:cNvSpPr txBox="1">
            <a:spLocks noGrp="1"/>
          </p:cNvSpPr>
          <p:nvPr>
            <p:ph type="title"/>
          </p:nvPr>
        </p:nvSpPr>
        <p:spPr>
          <a:xfrm>
            <a:off x="677332" y="4800600"/>
            <a:ext cx="8596667" cy="566735"/>
          </a:xfrm>
        </p:spPr>
        <p:txBody>
          <a:bodyPr anchor="b"/>
          <a:lstStyle>
            <a:lvl1pPr>
              <a:defRPr sz="2400"/>
            </a:lvl1pPr>
          </a:lstStyle>
          <a:p>
            <a:pPr lvl="0"/>
            <a:r>
              <a:rPr lang="en-GB"/>
              <a:t>Click to edit Master title style</a:t>
            </a:r>
            <a:endParaRPr lang="en-US"/>
          </a:p>
        </p:txBody>
      </p:sp>
      <p:sp>
        <p:nvSpPr>
          <p:cNvPr id="3" name="Picture Placeholder 2">
            <a:extLst>
              <a:ext uri="{FF2B5EF4-FFF2-40B4-BE49-F238E27FC236}">
                <a16:creationId xmlns:a16="http://schemas.microsoft.com/office/drawing/2014/main" id="{C1C349A8-884F-0E69-6AB9-DEA13EA9EDB6}"/>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GB"/>
              <a:t>Click icon to add picture</a:t>
            </a:r>
            <a:endParaRPr lang="en-US"/>
          </a:p>
        </p:txBody>
      </p:sp>
      <p:sp>
        <p:nvSpPr>
          <p:cNvPr id="4" name="Text Placeholder 3">
            <a:extLst>
              <a:ext uri="{FF2B5EF4-FFF2-40B4-BE49-F238E27FC236}">
                <a16:creationId xmlns:a16="http://schemas.microsoft.com/office/drawing/2014/main" id="{54820205-25B6-595F-6C42-67DA64A82B2A}"/>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GB"/>
              <a:t>Click to edit Master text styles</a:t>
            </a:r>
          </a:p>
        </p:txBody>
      </p:sp>
      <p:sp>
        <p:nvSpPr>
          <p:cNvPr id="5" name="Date Placeholder 4">
            <a:extLst>
              <a:ext uri="{FF2B5EF4-FFF2-40B4-BE49-F238E27FC236}">
                <a16:creationId xmlns:a16="http://schemas.microsoft.com/office/drawing/2014/main" id="{E47D0215-5118-789D-66C9-F509215DDF9E}"/>
              </a:ext>
            </a:extLst>
          </p:cNvPr>
          <p:cNvSpPr txBox="1">
            <a:spLocks noGrp="1"/>
          </p:cNvSpPr>
          <p:nvPr>
            <p:ph type="dt" sz="half" idx="7"/>
          </p:nvPr>
        </p:nvSpPr>
        <p:spPr/>
        <p:txBody>
          <a:bodyPr/>
          <a:lstStyle>
            <a:lvl1pPr>
              <a:defRPr/>
            </a:lvl1pPr>
          </a:lstStyle>
          <a:p>
            <a:pPr lvl="0"/>
            <a:fld id="{3A59B913-E23B-4D98-9131-8693CFA09F6B}" type="datetime1">
              <a:rPr lang="en-GB"/>
              <a:pPr lvl="0"/>
              <a:t>13/06/2026</a:t>
            </a:fld>
            <a:endParaRPr lang="en-GB"/>
          </a:p>
        </p:txBody>
      </p:sp>
      <p:sp>
        <p:nvSpPr>
          <p:cNvPr id="6" name="Footer Placeholder 5">
            <a:extLst>
              <a:ext uri="{FF2B5EF4-FFF2-40B4-BE49-F238E27FC236}">
                <a16:creationId xmlns:a16="http://schemas.microsoft.com/office/drawing/2014/main" id="{1F58010F-7F22-66FC-E41E-587F93DB14A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5B44D138-3B2A-CFD8-3E73-F6763BBBAEC3}"/>
              </a:ext>
            </a:extLst>
          </p:cNvPr>
          <p:cNvSpPr txBox="1">
            <a:spLocks noGrp="1"/>
          </p:cNvSpPr>
          <p:nvPr>
            <p:ph type="sldNum" sz="quarter" idx="8"/>
          </p:nvPr>
        </p:nvSpPr>
        <p:spPr/>
        <p:txBody>
          <a:bodyPr/>
          <a:lstStyle>
            <a:lvl1pPr>
              <a:defRPr/>
            </a:lvl1pPr>
          </a:lstStyle>
          <a:p>
            <a:pPr lvl="0"/>
            <a:fld id="{F7B568FB-44D4-4705-9FC0-222DE50412B9}" type="slidenum">
              <a:t>‹#›</a:t>
            </a:fld>
            <a:endParaRPr lang="en-GB"/>
          </a:p>
        </p:txBody>
      </p:sp>
    </p:spTree>
    <p:extLst>
      <p:ext uri="{BB962C8B-B14F-4D97-AF65-F5344CB8AC3E}">
        <p14:creationId xmlns:p14="http://schemas.microsoft.com/office/powerpoint/2010/main" val="1049217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9441D-171E-5295-C96E-5A7A250C221C}"/>
              </a:ext>
            </a:extLst>
          </p:cNvPr>
          <p:cNvSpPr txBox="1">
            <a:spLocks noGrp="1"/>
          </p:cNvSpPr>
          <p:nvPr>
            <p:ph type="title"/>
          </p:nvPr>
        </p:nvSpPr>
        <p:spPr>
          <a:xfrm>
            <a:off x="677332" y="609603"/>
            <a:ext cx="8596667" cy="3403597"/>
          </a:xfrm>
        </p:spPr>
        <p:txBody>
          <a:bodyPr anchor="ctr"/>
          <a:lstStyle>
            <a:lvl1pPr>
              <a:defRPr sz="44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EF193FB1-2A0A-1C39-D58B-33C00C13E979}"/>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GB"/>
              <a:t>Click to edit Master text styles</a:t>
            </a:r>
          </a:p>
        </p:txBody>
      </p:sp>
      <p:sp>
        <p:nvSpPr>
          <p:cNvPr id="4" name="Date Placeholder 3">
            <a:extLst>
              <a:ext uri="{FF2B5EF4-FFF2-40B4-BE49-F238E27FC236}">
                <a16:creationId xmlns:a16="http://schemas.microsoft.com/office/drawing/2014/main" id="{7B32A482-0B46-23A9-D01C-E7CB33203B25}"/>
              </a:ext>
            </a:extLst>
          </p:cNvPr>
          <p:cNvSpPr txBox="1">
            <a:spLocks noGrp="1"/>
          </p:cNvSpPr>
          <p:nvPr>
            <p:ph type="dt" sz="half" idx="7"/>
          </p:nvPr>
        </p:nvSpPr>
        <p:spPr/>
        <p:txBody>
          <a:bodyPr/>
          <a:lstStyle>
            <a:lvl1pPr>
              <a:defRPr/>
            </a:lvl1pPr>
          </a:lstStyle>
          <a:p>
            <a:pPr lvl="0"/>
            <a:fld id="{31FB3766-668A-4FCE-A18A-32673EFF693A}" type="datetime1">
              <a:rPr lang="en-GB"/>
              <a:pPr lvl="0"/>
              <a:t>13/06/2026</a:t>
            </a:fld>
            <a:endParaRPr lang="en-GB"/>
          </a:p>
        </p:txBody>
      </p:sp>
      <p:sp>
        <p:nvSpPr>
          <p:cNvPr id="5" name="Footer Placeholder 4">
            <a:extLst>
              <a:ext uri="{FF2B5EF4-FFF2-40B4-BE49-F238E27FC236}">
                <a16:creationId xmlns:a16="http://schemas.microsoft.com/office/drawing/2014/main" id="{0868DAFD-5E1F-6099-9676-7FD5341F5DC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54D540E-53C1-AE64-5831-9B8C9084EF8D}"/>
              </a:ext>
            </a:extLst>
          </p:cNvPr>
          <p:cNvSpPr txBox="1">
            <a:spLocks noGrp="1"/>
          </p:cNvSpPr>
          <p:nvPr>
            <p:ph type="sldNum" sz="quarter" idx="8"/>
          </p:nvPr>
        </p:nvSpPr>
        <p:spPr/>
        <p:txBody>
          <a:bodyPr/>
          <a:lstStyle>
            <a:lvl1pPr>
              <a:defRPr/>
            </a:lvl1pPr>
          </a:lstStyle>
          <a:p>
            <a:pPr lvl="0"/>
            <a:fld id="{D05704DF-241B-40E8-8E39-6D869B2F075C}" type="slidenum">
              <a:t>‹#›</a:t>
            </a:fld>
            <a:endParaRPr lang="en-GB"/>
          </a:p>
        </p:txBody>
      </p:sp>
    </p:spTree>
    <p:extLst>
      <p:ext uri="{BB962C8B-B14F-4D97-AF65-F5344CB8AC3E}">
        <p14:creationId xmlns:p14="http://schemas.microsoft.com/office/powerpoint/2010/main" val="38995907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20C71-383F-314E-0244-0C06CC77C7F3}"/>
              </a:ext>
            </a:extLst>
          </p:cNvPr>
          <p:cNvSpPr txBox="1">
            <a:spLocks noGrp="1"/>
          </p:cNvSpPr>
          <p:nvPr>
            <p:ph type="title"/>
          </p:nvPr>
        </p:nvSpPr>
        <p:spPr>
          <a:xfrm>
            <a:off x="931334" y="609603"/>
            <a:ext cx="8094131"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AF8E4B0B-B15E-C10F-261A-3534235CB1CD}"/>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89916B54-1321-7341-9E8B-C4A49D7E4B16}"/>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GB"/>
              <a:t>Click to edit Master text styles</a:t>
            </a:r>
          </a:p>
        </p:txBody>
      </p:sp>
      <p:sp>
        <p:nvSpPr>
          <p:cNvPr id="5" name="Date Placeholder 3">
            <a:extLst>
              <a:ext uri="{FF2B5EF4-FFF2-40B4-BE49-F238E27FC236}">
                <a16:creationId xmlns:a16="http://schemas.microsoft.com/office/drawing/2014/main" id="{302BFFB5-084E-EAFD-33C6-8E0FE65E9EF0}"/>
              </a:ext>
            </a:extLst>
          </p:cNvPr>
          <p:cNvSpPr txBox="1">
            <a:spLocks noGrp="1"/>
          </p:cNvSpPr>
          <p:nvPr>
            <p:ph type="dt" sz="half" idx="7"/>
          </p:nvPr>
        </p:nvSpPr>
        <p:spPr/>
        <p:txBody>
          <a:bodyPr/>
          <a:lstStyle>
            <a:lvl1pPr>
              <a:defRPr/>
            </a:lvl1pPr>
          </a:lstStyle>
          <a:p>
            <a:pPr lvl="0"/>
            <a:fld id="{DF627067-C592-4F4F-A2C1-677AA3051FBA}" type="datetime1">
              <a:rPr lang="en-GB"/>
              <a:pPr lvl="0"/>
              <a:t>13/06/2026</a:t>
            </a:fld>
            <a:endParaRPr lang="en-GB"/>
          </a:p>
        </p:txBody>
      </p:sp>
      <p:sp>
        <p:nvSpPr>
          <p:cNvPr id="6" name="Footer Placeholder 4">
            <a:extLst>
              <a:ext uri="{FF2B5EF4-FFF2-40B4-BE49-F238E27FC236}">
                <a16:creationId xmlns:a16="http://schemas.microsoft.com/office/drawing/2014/main" id="{BAC9F936-9D90-C3AC-2FA0-11ED13FE8C08}"/>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FD8F464C-45D3-F232-B887-E50B08CD57BB}"/>
              </a:ext>
            </a:extLst>
          </p:cNvPr>
          <p:cNvSpPr txBox="1">
            <a:spLocks noGrp="1"/>
          </p:cNvSpPr>
          <p:nvPr>
            <p:ph type="sldNum" sz="quarter" idx="8"/>
          </p:nvPr>
        </p:nvSpPr>
        <p:spPr/>
        <p:txBody>
          <a:bodyPr/>
          <a:lstStyle>
            <a:lvl1pPr>
              <a:defRPr/>
            </a:lvl1pPr>
          </a:lstStyle>
          <a:p>
            <a:pPr lvl="0"/>
            <a:fld id="{F45B4A3C-8B5D-4BAB-9FAD-A729476AE98B}" type="slidenum">
              <a:t>‹#›</a:t>
            </a:fld>
            <a:endParaRPr lang="en-GB"/>
          </a:p>
        </p:txBody>
      </p:sp>
      <p:sp>
        <p:nvSpPr>
          <p:cNvPr id="8" name="TextBox 19">
            <a:extLst>
              <a:ext uri="{FF2B5EF4-FFF2-40B4-BE49-F238E27FC236}">
                <a16:creationId xmlns:a16="http://schemas.microsoft.com/office/drawing/2014/main" id="{A97684EA-0F3A-8D94-F7BD-94D424195F41}"/>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1">
            <a:extLst>
              <a:ext uri="{FF2B5EF4-FFF2-40B4-BE49-F238E27FC236}">
                <a16:creationId xmlns:a16="http://schemas.microsoft.com/office/drawing/2014/main" id="{5E4E85B6-7345-914A-A738-426322544051}"/>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endParaRPr lang="en-US" sz="1800" b="0" i="0" u="none" strike="noStrike" kern="1200" cap="none" spc="0" baseline="0">
              <a:solidFill>
                <a:srgbClr val="C0E474"/>
              </a:solidFill>
              <a:uFillTx/>
              <a:latin typeface="Arial"/>
            </a:endParaRPr>
          </a:p>
        </p:txBody>
      </p:sp>
    </p:spTree>
    <p:extLst>
      <p:ext uri="{BB962C8B-B14F-4D97-AF65-F5344CB8AC3E}">
        <p14:creationId xmlns:p14="http://schemas.microsoft.com/office/powerpoint/2010/main" val="4092556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CAC37-ED84-34F4-D959-152014F5BB01}"/>
              </a:ext>
            </a:extLst>
          </p:cNvPr>
          <p:cNvSpPr txBox="1">
            <a:spLocks noGrp="1"/>
          </p:cNvSpPr>
          <p:nvPr>
            <p:ph type="title"/>
          </p:nvPr>
        </p:nvSpPr>
        <p:spPr>
          <a:xfrm>
            <a:off x="677332" y="1931990"/>
            <a:ext cx="8596667" cy="2595460"/>
          </a:xfrm>
        </p:spPr>
        <p:txBody>
          <a:bodyPr anchor="b"/>
          <a:lstStyle>
            <a:lvl1pPr>
              <a:defRPr sz="44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05AF0B04-E726-E982-8D26-635EBBE2F099}"/>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GB"/>
              <a:t>Click to edit Master text styles</a:t>
            </a:r>
          </a:p>
        </p:txBody>
      </p:sp>
      <p:sp>
        <p:nvSpPr>
          <p:cNvPr id="4" name="Date Placeholder 3">
            <a:extLst>
              <a:ext uri="{FF2B5EF4-FFF2-40B4-BE49-F238E27FC236}">
                <a16:creationId xmlns:a16="http://schemas.microsoft.com/office/drawing/2014/main" id="{9CB5D5AD-977D-3E19-8063-1BC394E3BA12}"/>
              </a:ext>
            </a:extLst>
          </p:cNvPr>
          <p:cNvSpPr txBox="1">
            <a:spLocks noGrp="1"/>
          </p:cNvSpPr>
          <p:nvPr>
            <p:ph type="dt" sz="half" idx="7"/>
          </p:nvPr>
        </p:nvSpPr>
        <p:spPr/>
        <p:txBody>
          <a:bodyPr/>
          <a:lstStyle>
            <a:lvl1pPr>
              <a:defRPr/>
            </a:lvl1pPr>
          </a:lstStyle>
          <a:p>
            <a:pPr lvl="0"/>
            <a:fld id="{DBE121E1-9EC8-438F-AB91-5B44CEE0F9DB}" type="datetime1">
              <a:rPr lang="en-GB"/>
              <a:pPr lvl="0"/>
              <a:t>13/06/2026</a:t>
            </a:fld>
            <a:endParaRPr lang="en-GB"/>
          </a:p>
        </p:txBody>
      </p:sp>
      <p:sp>
        <p:nvSpPr>
          <p:cNvPr id="5" name="Footer Placeholder 4">
            <a:extLst>
              <a:ext uri="{FF2B5EF4-FFF2-40B4-BE49-F238E27FC236}">
                <a16:creationId xmlns:a16="http://schemas.microsoft.com/office/drawing/2014/main" id="{FD13354C-A95E-2E68-4B21-53F403E309F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E212F70-06CA-E0BC-4BD6-25A309BDC47C}"/>
              </a:ext>
            </a:extLst>
          </p:cNvPr>
          <p:cNvSpPr txBox="1">
            <a:spLocks noGrp="1"/>
          </p:cNvSpPr>
          <p:nvPr>
            <p:ph type="sldNum" sz="quarter" idx="8"/>
          </p:nvPr>
        </p:nvSpPr>
        <p:spPr/>
        <p:txBody>
          <a:bodyPr/>
          <a:lstStyle>
            <a:lvl1pPr>
              <a:defRPr/>
            </a:lvl1pPr>
          </a:lstStyle>
          <a:p>
            <a:pPr lvl="0"/>
            <a:fld id="{DF8E44DE-1EDA-41A0-9141-45E6ACE9F6EA}" type="slidenum">
              <a:t>‹#›</a:t>
            </a:fld>
            <a:endParaRPr lang="en-GB"/>
          </a:p>
        </p:txBody>
      </p:sp>
    </p:spTree>
    <p:extLst>
      <p:ext uri="{BB962C8B-B14F-4D97-AF65-F5344CB8AC3E}">
        <p14:creationId xmlns:p14="http://schemas.microsoft.com/office/powerpoint/2010/main" val="4475603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8DAF4-BB0F-AC09-0F52-E5DEA3A1A9D8}"/>
              </a:ext>
            </a:extLst>
          </p:cNvPr>
          <p:cNvSpPr txBox="1">
            <a:spLocks noGrp="1"/>
          </p:cNvSpPr>
          <p:nvPr>
            <p:ph type="title"/>
          </p:nvPr>
        </p:nvSpPr>
        <p:spPr>
          <a:xfrm>
            <a:off x="931334" y="609603"/>
            <a:ext cx="8094131"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FFEEF781-8D3A-28A2-299B-E3B0227E08E4}"/>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3A26F4D7-DFD9-8BB7-873D-4FB6D590A99F}"/>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GB"/>
              <a:t>Click to edit Master text styles</a:t>
            </a:r>
          </a:p>
        </p:txBody>
      </p:sp>
      <p:sp>
        <p:nvSpPr>
          <p:cNvPr id="5" name="Date Placeholder 3">
            <a:extLst>
              <a:ext uri="{FF2B5EF4-FFF2-40B4-BE49-F238E27FC236}">
                <a16:creationId xmlns:a16="http://schemas.microsoft.com/office/drawing/2014/main" id="{00196C1A-414E-D055-EA4E-181D04D682A3}"/>
              </a:ext>
            </a:extLst>
          </p:cNvPr>
          <p:cNvSpPr txBox="1">
            <a:spLocks noGrp="1"/>
          </p:cNvSpPr>
          <p:nvPr>
            <p:ph type="dt" sz="half" idx="7"/>
          </p:nvPr>
        </p:nvSpPr>
        <p:spPr/>
        <p:txBody>
          <a:bodyPr/>
          <a:lstStyle>
            <a:lvl1pPr>
              <a:defRPr/>
            </a:lvl1pPr>
          </a:lstStyle>
          <a:p>
            <a:pPr lvl="0"/>
            <a:fld id="{2F049972-9892-4065-A0E4-3A7AA93A1AB9}" type="datetime1">
              <a:rPr lang="en-GB"/>
              <a:pPr lvl="0"/>
              <a:t>13/06/2026</a:t>
            </a:fld>
            <a:endParaRPr lang="en-GB"/>
          </a:p>
        </p:txBody>
      </p:sp>
      <p:sp>
        <p:nvSpPr>
          <p:cNvPr id="6" name="Footer Placeholder 4">
            <a:extLst>
              <a:ext uri="{FF2B5EF4-FFF2-40B4-BE49-F238E27FC236}">
                <a16:creationId xmlns:a16="http://schemas.microsoft.com/office/drawing/2014/main" id="{56CDAF8C-408E-AABF-7E55-491F730A3E89}"/>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1920D5D8-CD9D-3633-5D65-11D23339D937}"/>
              </a:ext>
            </a:extLst>
          </p:cNvPr>
          <p:cNvSpPr txBox="1">
            <a:spLocks noGrp="1"/>
          </p:cNvSpPr>
          <p:nvPr>
            <p:ph type="sldNum" sz="quarter" idx="8"/>
          </p:nvPr>
        </p:nvSpPr>
        <p:spPr/>
        <p:txBody>
          <a:bodyPr/>
          <a:lstStyle>
            <a:lvl1pPr>
              <a:defRPr/>
            </a:lvl1pPr>
          </a:lstStyle>
          <a:p>
            <a:pPr lvl="0"/>
            <a:fld id="{8AB4EB44-CB48-4AFA-8F0B-98F53AB78A8A}" type="slidenum">
              <a:t>‹#›</a:t>
            </a:fld>
            <a:endParaRPr lang="en-GB"/>
          </a:p>
        </p:txBody>
      </p:sp>
      <p:sp>
        <p:nvSpPr>
          <p:cNvPr id="8" name="TextBox 23">
            <a:extLst>
              <a:ext uri="{FF2B5EF4-FFF2-40B4-BE49-F238E27FC236}">
                <a16:creationId xmlns:a16="http://schemas.microsoft.com/office/drawing/2014/main" id="{506BD310-2DD3-49D1-91D8-E9D4B3E56B9D}"/>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4">
            <a:extLst>
              <a:ext uri="{FF2B5EF4-FFF2-40B4-BE49-F238E27FC236}">
                <a16:creationId xmlns:a16="http://schemas.microsoft.com/office/drawing/2014/main" id="{8D7A56FB-6DB8-CAFF-191B-27D1121DAD3E}"/>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Tree>
    <p:extLst>
      <p:ext uri="{BB962C8B-B14F-4D97-AF65-F5344CB8AC3E}">
        <p14:creationId xmlns:p14="http://schemas.microsoft.com/office/powerpoint/2010/main" val="23128601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F2146-0380-F860-8864-D5DDF2A7A4F6}"/>
              </a:ext>
            </a:extLst>
          </p:cNvPr>
          <p:cNvSpPr txBox="1">
            <a:spLocks noGrp="1"/>
          </p:cNvSpPr>
          <p:nvPr>
            <p:ph type="title"/>
          </p:nvPr>
        </p:nvSpPr>
        <p:spPr>
          <a:xfrm>
            <a:off x="685800" y="609603"/>
            <a:ext cx="8588200" cy="3022604"/>
          </a:xfrm>
        </p:spPr>
        <p:txBody>
          <a:bodyPr anchor="ctr"/>
          <a:lstStyle>
            <a:lvl1pPr>
              <a:defRPr sz="4400"/>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514051D6-5496-F8B5-EE3A-135E242E290B}"/>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90C226"/>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2525AD4-F915-5B2B-C2A9-F020447EABCD}"/>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GB"/>
              <a:t>Click to edit Master text styles</a:t>
            </a:r>
          </a:p>
        </p:txBody>
      </p:sp>
      <p:sp>
        <p:nvSpPr>
          <p:cNvPr id="5" name="Date Placeholder 3">
            <a:extLst>
              <a:ext uri="{FF2B5EF4-FFF2-40B4-BE49-F238E27FC236}">
                <a16:creationId xmlns:a16="http://schemas.microsoft.com/office/drawing/2014/main" id="{85BFADC2-1DFD-2446-A2D0-1A5C5E2D9DA7}"/>
              </a:ext>
            </a:extLst>
          </p:cNvPr>
          <p:cNvSpPr txBox="1">
            <a:spLocks noGrp="1"/>
          </p:cNvSpPr>
          <p:nvPr>
            <p:ph type="dt" sz="half" idx="7"/>
          </p:nvPr>
        </p:nvSpPr>
        <p:spPr/>
        <p:txBody>
          <a:bodyPr/>
          <a:lstStyle>
            <a:lvl1pPr>
              <a:defRPr/>
            </a:lvl1pPr>
          </a:lstStyle>
          <a:p>
            <a:pPr lvl="0"/>
            <a:fld id="{2392F773-0EC2-49DB-AB33-510990018349}" type="datetime1">
              <a:rPr lang="en-GB"/>
              <a:pPr lvl="0"/>
              <a:t>13/06/2026</a:t>
            </a:fld>
            <a:endParaRPr lang="en-GB"/>
          </a:p>
        </p:txBody>
      </p:sp>
      <p:sp>
        <p:nvSpPr>
          <p:cNvPr id="6" name="Footer Placeholder 4">
            <a:extLst>
              <a:ext uri="{FF2B5EF4-FFF2-40B4-BE49-F238E27FC236}">
                <a16:creationId xmlns:a16="http://schemas.microsoft.com/office/drawing/2014/main" id="{689A415C-5D17-B04B-A948-34A66A93C0F2}"/>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F897B307-8497-6389-F8C6-BAD6D6DEB34E}"/>
              </a:ext>
            </a:extLst>
          </p:cNvPr>
          <p:cNvSpPr txBox="1">
            <a:spLocks noGrp="1"/>
          </p:cNvSpPr>
          <p:nvPr>
            <p:ph type="sldNum" sz="quarter" idx="8"/>
          </p:nvPr>
        </p:nvSpPr>
        <p:spPr/>
        <p:txBody>
          <a:bodyPr/>
          <a:lstStyle>
            <a:lvl1pPr>
              <a:defRPr/>
            </a:lvl1pPr>
          </a:lstStyle>
          <a:p>
            <a:pPr lvl="0"/>
            <a:fld id="{AD2DDC57-0275-4C0F-84B6-802CC4F51981}" type="slidenum">
              <a:t>‹#›</a:t>
            </a:fld>
            <a:endParaRPr lang="en-GB"/>
          </a:p>
        </p:txBody>
      </p:sp>
    </p:spTree>
    <p:extLst>
      <p:ext uri="{BB962C8B-B14F-4D97-AF65-F5344CB8AC3E}">
        <p14:creationId xmlns:p14="http://schemas.microsoft.com/office/powerpoint/2010/main" val="25405885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2AC8E-4EF5-5D65-2D57-BE4A9670E741}"/>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632AE7B5-B5F7-D587-1F31-5435179C686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1CC0CA-D0CA-72D3-D9A4-F7FED22324C7}"/>
              </a:ext>
            </a:extLst>
          </p:cNvPr>
          <p:cNvSpPr txBox="1">
            <a:spLocks noGrp="1"/>
          </p:cNvSpPr>
          <p:nvPr>
            <p:ph type="dt" sz="half" idx="7"/>
          </p:nvPr>
        </p:nvSpPr>
        <p:spPr/>
        <p:txBody>
          <a:bodyPr/>
          <a:lstStyle>
            <a:lvl1pPr>
              <a:defRPr/>
            </a:lvl1pPr>
          </a:lstStyle>
          <a:p>
            <a:pPr lvl="0"/>
            <a:fld id="{5F83F45E-AF41-4B39-B4A2-CBCDDEE95E0E}" type="datetime1">
              <a:rPr lang="en-GB"/>
              <a:pPr lvl="0"/>
              <a:t>13/06/2026</a:t>
            </a:fld>
            <a:endParaRPr lang="en-GB"/>
          </a:p>
        </p:txBody>
      </p:sp>
      <p:sp>
        <p:nvSpPr>
          <p:cNvPr id="5" name="Footer Placeholder 4">
            <a:extLst>
              <a:ext uri="{FF2B5EF4-FFF2-40B4-BE49-F238E27FC236}">
                <a16:creationId xmlns:a16="http://schemas.microsoft.com/office/drawing/2014/main" id="{896B06EC-F198-F288-280F-3E71DB17453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B690B7D-E52E-0F9F-47A3-D94B9C14041F}"/>
              </a:ext>
            </a:extLst>
          </p:cNvPr>
          <p:cNvSpPr txBox="1">
            <a:spLocks noGrp="1"/>
          </p:cNvSpPr>
          <p:nvPr>
            <p:ph type="sldNum" sz="quarter" idx="8"/>
          </p:nvPr>
        </p:nvSpPr>
        <p:spPr/>
        <p:txBody>
          <a:bodyPr/>
          <a:lstStyle>
            <a:lvl1pPr>
              <a:defRPr/>
            </a:lvl1pPr>
          </a:lstStyle>
          <a:p>
            <a:pPr lvl="0"/>
            <a:fld id="{7A06D764-C228-4FA5-9C26-5AAB2F6FE981}" type="slidenum">
              <a:t>‹#›</a:t>
            </a:fld>
            <a:endParaRPr lang="en-GB"/>
          </a:p>
        </p:txBody>
      </p:sp>
    </p:spTree>
    <p:extLst>
      <p:ext uri="{BB962C8B-B14F-4D97-AF65-F5344CB8AC3E}">
        <p14:creationId xmlns:p14="http://schemas.microsoft.com/office/powerpoint/2010/main" val="7997568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A4BFA8-FACB-68CF-16E5-070CCA14864C}"/>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070AEA65-F90D-0E4E-A172-FF756FA5C321}"/>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3EF23AC-C8C7-4C07-25F5-0C88E84D0F83}"/>
              </a:ext>
            </a:extLst>
          </p:cNvPr>
          <p:cNvSpPr txBox="1">
            <a:spLocks noGrp="1"/>
          </p:cNvSpPr>
          <p:nvPr>
            <p:ph type="dt" sz="half" idx="7"/>
          </p:nvPr>
        </p:nvSpPr>
        <p:spPr/>
        <p:txBody>
          <a:bodyPr/>
          <a:lstStyle>
            <a:lvl1pPr>
              <a:defRPr/>
            </a:lvl1pPr>
          </a:lstStyle>
          <a:p>
            <a:pPr lvl="0"/>
            <a:fld id="{9ACC54F1-CC76-46EA-9FF0-22C88F95A062}" type="datetime1">
              <a:rPr lang="en-GB"/>
              <a:pPr lvl="0"/>
              <a:t>13/06/2026</a:t>
            </a:fld>
            <a:endParaRPr lang="en-GB"/>
          </a:p>
        </p:txBody>
      </p:sp>
      <p:sp>
        <p:nvSpPr>
          <p:cNvPr id="5" name="Footer Placeholder 4">
            <a:extLst>
              <a:ext uri="{FF2B5EF4-FFF2-40B4-BE49-F238E27FC236}">
                <a16:creationId xmlns:a16="http://schemas.microsoft.com/office/drawing/2014/main" id="{FA7F33A5-18DF-C7AC-7B8B-779189A3CEB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549AD7A-CB6C-F7D6-59CB-F6B6AED8856A}"/>
              </a:ext>
            </a:extLst>
          </p:cNvPr>
          <p:cNvSpPr txBox="1">
            <a:spLocks noGrp="1"/>
          </p:cNvSpPr>
          <p:nvPr>
            <p:ph type="sldNum" sz="quarter" idx="8"/>
          </p:nvPr>
        </p:nvSpPr>
        <p:spPr/>
        <p:txBody>
          <a:bodyPr/>
          <a:lstStyle>
            <a:lvl1pPr>
              <a:defRPr/>
            </a:lvl1pPr>
          </a:lstStyle>
          <a:p>
            <a:pPr lvl="0"/>
            <a:fld id="{0985EE46-0748-4F53-B987-5225DF6AE82A}" type="slidenum">
              <a:t>‹#›</a:t>
            </a:fld>
            <a:endParaRPr lang="en-GB"/>
          </a:p>
        </p:txBody>
      </p:sp>
    </p:spTree>
    <p:extLst>
      <p:ext uri="{BB962C8B-B14F-4D97-AF65-F5344CB8AC3E}">
        <p14:creationId xmlns:p14="http://schemas.microsoft.com/office/powerpoint/2010/main" val="12078819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GB"/>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397F7B7B-A59F-4CAF-8E16-4D3661815DF9}" type="datetime1">
              <a:rPr lang="en-US" smtClean="0"/>
              <a:t>6/13/2026</a:t>
            </a:fld>
            <a:endParaRPr lang="en-US"/>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3A92385C-D399-414B-AD4E-A2C080CFC41A}" type="slidenum">
              <a:rPr lang="en-US" smtClean="0"/>
              <a:t>‹#›</a:t>
            </a:fld>
            <a:endParaRPr lang="en-US"/>
          </a:p>
        </p:txBody>
      </p:sp>
    </p:spTree>
    <p:extLst>
      <p:ext uri="{BB962C8B-B14F-4D97-AF65-F5344CB8AC3E}">
        <p14:creationId xmlns:p14="http://schemas.microsoft.com/office/powerpoint/2010/main" val="9606652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2F2D4E7-7109-4AA0-95B9-0E7BBBA514EB}" type="datetime1">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17397064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D63AB2-E06E-4F1C-900C-CED0BBBCBAFF}" type="datetime1">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25992943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332E4B8-39E8-41C3-93E1-FB4CF56C01DC}" type="datetime1">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13436329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EE96B37-8E78-48D2-A315-EC368992D0AC}" type="datetime1">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42940874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EF7D0F9-01A5-434A-9813-CB273441D7A9}" type="datetime1">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39271646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95AC0-DD77-4380-85AB-B5D01D63ACE5}" type="datetime1">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38076718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GB"/>
              <a:t>Click to edit Master text styles</a:t>
            </a:r>
          </a:p>
        </p:txBody>
      </p:sp>
      <p:sp>
        <p:nvSpPr>
          <p:cNvPr id="5" name="Date Placeholder 4"/>
          <p:cNvSpPr>
            <a:spLocks noGrp="1"/>
          </p:cNvSpPr>
          <p:nvPr>
            <p:ph type="dt" sz="half" idx="10"/>
          </p:nvPr>
        </p:nvSpPr>
        <p:spPr/>
        <p:txBody>
          <a:bodyPr/>
          <a:lstStyle/>
          <a:p>
            <a:fld id="{7D074D9D-CE16-4F51-A3C7-CF7D023A92B0}" type="datetime1">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3A92385C-D399-414B-AD4E-A2C080CFC41A}" type="slidenum">
              <a:rPr lang="en-US" smtClean="0"/>
              <a:t>‹#›</a:t>
            </a:fld>
            <a:endParaRPr lang="en-US"/>
          </a:p>
        </p:txBody>
      </p:sp>
    </p:spTree>
    <p:extLst>
      <p:ext uri="{BB962C8B-B14F-4D97-AF65-F5344CB8AC3E}">
        <p14:creationId xmlns:p14="http://schemas.microsoft.com/office/powerpoint/2010/main" val="18225217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13AB4A71-2EEF-4D64-A771-29565C5174E0}" type="datetime1">
              <a:rPr lang="en-US" smtClean="0"/>
              <a:t>6/13/2026</a:t>
            </a:fld>
            <a:endParaRPr lang="en-US"/>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3A92385C-D399-414B-AD4E-A2C080CFC41A}" type="slidenum">
              <a:rPr lang="en-US" smtClean="0"/>
              <a:t>‹#›</a:t>
            </a:fld>
            <a:endParaRPr lang="en-US"/>
          </a:p>
        </p:txBody>
      </p:sp>
    </p:spTree>
    <p:extLst>
      <p:ext uri="{BB962C8B-B14F-4D97-AF65-F5344CB8AC3E}">
        <p14:creationId xmlns:p14="http://schemas.microsoft.com/office/powerpoint/2010/main" val="1817404991"/>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14BB7EF-BC54-40CE-A171-82B55C06C88A}" type="datetime1">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342625540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A25CEB2-6679-41F2-891E-2182DA77FC0D}" type="datetime1">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2385C-D399-414B-AD4E-A2C080CFC41A}" type="slidenum">
              <a:rPr lang="en-US" smtClean="0"/>
              <a:t>‹#›</a:t>
            </a:fld>
            <a:endParaRPr lang="en-US"/>
          </a:p>
        </p:txBody>
      </p:sp>
    </p:spTree>
    <p:extLst>
      <p:ext uri="{BB962C8B-B14F-4D97-AF65-F5344CB8AC3E}">
        <p14:creationId xmlns:p14="http://schemas.microsoft.com/office/powerpoint/2010/main" val="37393763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948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theme" Target="../theme/theme3.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AA70F276-1833-4A75-9C1D-A56E2295A68D}" type="datetimeFigureOut">
              <a:rPr lang="en-US" smtClean="0"/>
              <a:pPr/>
              <a:t>6/13/2026</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745935513"/>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DA4B33-E163-61EC-D8EC-CCE4595D59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DD73B10-7C7F-DAD3-28B0-A0EE6E7AB30D}"/>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EB4913-C2B5-19BE-4EE7-793DFBD9474A}"/>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298CD5-6C1E-4009-B41F-6DF62E31D3BE}" type="datetimeFigureOut">
              <a:rPr lang="en-US" smtClean="0"/>
              <a:pPr/>
              <a:t>6/13/2026</a:t>
            </a:fld>
            <a:endParaRPr lang="en-US" dirty="0"/>
          </a:p>
        </p:txBody>
      </p:sp>
      <p:sp>
        <p:nvSpPr>
          <p:cNvPr id="5" name="Footer Placeholder 4">
            <a:extLst>
              <a:ext uri="{FF2B5EF4-FFF2-40B4-BE49-F238E27FC236}">
                <a16:creationId xmlns:a16="http://schemas.microsoft.com/office/drawing/2014/main" id="{282445A1-F65C-CE8D-52AC-1CD43411737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506EB98C-3294-480E-D000-F108A607A64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45239587"/>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hf sldNum="0"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A95CEBE0-D3E9-B7EB-313E-C4511DB2044E}"/>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3456341A-EF19-46EC-99C7-F803BEF11FB7}"/>
                </a:ext>
              </a:extLst>
            </p:cNvPr>
            <p:cNvCxnSpPr/>
            <p:nvPr/>
          </p:nvCxnSpPr>
          <p:spPr>
            <a:xfrm>
              <a:off x="9371008" y="0"/>
              <a:ext cx="1219207" cy="6858000"/>
            </a:xfrm>
            <a:prstGeom prst="straightConnector1">
              <a:avLst/>
            </a:prstGeom>
            <a:noFill/>
            <a:ln w="9528" cap="rnd">
              <a:solidFill>
                <a:srgbClr val="BFBFBF"/>
              </a:solidFill>
              <a:prstDash val="solid"/>
              <a:miter/>
            </a:ln>
          </p:spPr>
        </p:cxnSp>
        <p:cxnSp>
          <p:nvCxnSpPr>
            <p:cNvPr id="4" name="Straight Connector 20">
              <a:extLst>
                <a:ext uri="{FF2B5EF4-FFF2-40B4-BE49-F238E27FC236}">
                  <a16:creationId xmlns:a16="http://schemas.microsoft.com/office/drawing/2014/main" id="{BC72EF51-295E-F0B1-DECB-301461087145}"/>
                </a:ext>
              </a:extLst>
            </p:cNvPr>
            <p:cNvCxnSpPr/>
            <p:nvPr/>
          </p:nvCxnSpPr>
          <p:spPr>
            <a:xfrm flipH="1">
              <a:off x="7425266" y="3681410"/>
              <a:ext cx="4763557" cy="3176590"/>
            </a:xfrm>
            <a:prstGeom prst="straightConnector1">
              <a:avLst/>
            </a:prstGeom>
            <a:noFill/>
            <a:ln w="9528" cap="rnd">
              <a:solidFill>
                <a:srgbClr val="D9D9D9"/>
              </a:solidFill>
              <a:prstDash val="solid"/>
              <a:miter/>
            </a:ln>
          </p:spPr>
        </p:cxnSp>
        <p:sp>
          <p:nvSpPr>
            <p:cNvPr id="5" name="Rectangle 23">
              <a:extLst>
                <a:ext uri="{FF2B5EF4-FFF2-40B4-BE49-F238E27FC236}">
                  <a16:creationId xmlns:a16="http://schemas.microsoft.com/office/drawing/2014/main" id="{38529F76-EEC1-50CB-FDEB-8B612617ACE0}"/>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0C226">
                <a:alpha val="3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Rectangle 25">
              <a:extLst>
                <a:ext uri="{FF2B5EF4-FFF2-40B4-BE49-F238E27FC236}">
                  <a16:creationId xmlns:a16="http://schemas.microsoft.com/office/drawing/2014/main" id="{58140131-E6AE-521A-DCA8-34F28FE41A8F}"/>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0C226">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Isosceles Triangle 23">
              <a:extLst>
                <a:ext uri="{FF2B5EF4-FFF2-40B4-BE49-F238E27FC236}">
                  <a16:creationId xmlns:a16="http://schemas.microsoft.com/office/drawing/2014/main" id="{3EC99B91-22CB-8AA3-49A2-E23FB0715D5A}"/>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54A021">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Rectangle 27">
              <a:extLst>
                <a:ext uri="{FF2B5EF4-FFF2-40B4-BE49-F238E27FC236}">
                  <a16:creationId xmlns:a16="http://schemas.microsoft.com/office/drawing/2014/main" id="{AE8FE997-33A7-2797-5453-4964FF106365}"/>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F7819">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Rectangle 28">
              <a:extLst>
                <a:ext uri="{FF2B5EF4-FFF2-40B4-BE49-F238E27FC236}">
                  <a16:creationId xmlns:a16="http://schemas.microsoft.com/office/drawing/2014/main" id="{06D60398-7DD2-43CB-F616-9C1E97E3F15A}"/>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C0E47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Rectangle 29">
              <a:extLst>
                <a:ext uri="{FF2B5EF4-FFF2-40B4-BE49-F238E27FC236}">
                  <a16:creationId xmlns:a16="http://schemas.microsoft.com/office/drawing/2014/main" id="{1CA405D3-3ABA-5532-06E4-E86F4B1CC395}"/>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90C226">
                <a:alpha val="6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Isosceles Triangle 27">
              <a:extLst>
                <a:ext uri="{FF2B5EF4-FFF2-40B4-BE49-F238E27FC236}">
                  <a16:creationId xmlns:a16="http://schemas.microsoft.com/office/drawing/2014/main" id="{8A1E17C4-03DE-13F4-2CB1-904D3CF32501}"/>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Isosceles Triangle 28">
              <a:extLst>
                <a:ext uri="{FF2B5EF4-FFF2-40B4-BE49-F238E27FC236}">
                  <a16:creationId xmlns:a16="http://schemas.microsoft.com/office/drawing/2014/main" id="{8C4C4649-AF45-E4B9-8F14-B1A4C054DFCD}"/>
                </a:ext>
              </a:extLst>
            </p:cNvPr>
            <p:cNvSpPr/>
            <p:nvPr/>
          </p:nvSpPr>
          <p:spPr>
            <a:xfrm>
              <a:off x="0" y="4013201"/>
              <a:ext cx="448732" cy="2844798"/>
            </a:xfrm>
            <a:custGeom>
              <a:avLst/>
              <a:gdLst>
                <a:gd name="f0" fmla="val 10800000"/>
                <a:gd name="f1" fmla="val 5400000"/>
                <a:gd name="f2" fmla="val 180"/>
                <a:gd name="f3" fmla="val w"/>
                <a:gd name="f4" fmla="val h"/>
                <a:gd name="f5" fmla="val ss"/>
                <a:gd name="f6" fmla="val 0"/>
                <a:gd name="f7" fmla="+- 0 0 -360"/>
                <a:gd name="f8" fmla="+- 0 0 -270"/>
                <a:gd name="f9" fmla="+- 0 0 -180"/>
                <a:gd name="f10" fmla="+- 0 0 -90"/>
                <a:gd name="f11" fmla="abs f3"/>
                <a:gd name="f12" fmla="abs f4"/>
                <a:gd name="f13" fmla="abs f5"/>
                <a:gd name="f14" fmla="*/ f7 f0 1"/>
                <a:gd name="f15" fmla="*/ f8 f0 1"/>
                <a:gd name="f16" fmla="*/ f9 f0 1"/>
                <a:gd name="f17" fmla="*/ f10 f0 1"/>
                <a:gd name="f18" fmla="?: f11 f3 1"/>
                <a:gd name="f19" fmla="?: f12 f4 1"/>
                <a:gd name="f20" fmla="?: f13 f5 1"/>
                <a:gd name="f21" fmla="*/ f14 1 f2"/>
                <a:gd name="f22" fmla="*/ f15 1 f2"/>
                <a:gd name="f23" fmla="*/ f16 1 f2"/>
                <a:gd name="f24" fmla="*/ f17 1 f2"/>
                <a:gd name="f25" fmla="*/ f18 1 21600"/>
                <a:gd name="f26" fmla="*/ f19 1 21600"/>
                <a:gd name="f27" fmla="*/ 21600 f18 1"/>
                <a:gd name="f28" fmla="*/ 21600 f19 1"/>
                <a:gd name="f29" fmla="+- f21 0 f1"/>
                <a:gd name="f30" fmla="+- f22 0 f1"/>
                <a:gd name="f31" fmla="+- f23 0 f1"/>
                <a:gd name="f32" fmla="+- f24 0 f1"/>
                <a:gd name="f33" fmla="min f26 f25"/>
                <a:gd name="f34" fmla="*/ f27 1 f20"/>
                <a:gd name="f35" fmla="*/ f28 1 f20"/>
                <a:gd name="f36" fmla="val f34"/>
                <a:gd name="f37" fmla="val f35"/>
                <a:gd name="f38" fmla="*/ f6 f33 1"/>
                <a:gd name="f39" fmla="+- f37 0 f6"/>
                <a:gd name="f40" fmla="+- f36 0 f6"/>
                <a:gd name="f41" fmla="*/ f37 f33 1"/>
                <a:gd name="f42" fmla="*/ f36 f33 1"/>
                <a:gd name="f43" fmla="*/ f39 1 2"/>
                <a:gd name="f44" fmla="*/ f40 1 2"/>
                <a:gd name="f45" fmla="*/ f40 f6 1"/>
                <a:gd name="f46" fmla="+- f6 f43 0"/>
                <a:gd name="f47" fmla="*/ f45 1 200000"/>
                <a:gd name="f48" fmla="*/ f45 1 100000"/>
                <a:gd name="f49" fmla="+- f47 f44 0"/>
                <a:gd name="f50" fmla="*/ f47 f33 1"/>
                <a:gd name="f51" fmla="*/ f46 f33 1"/>
                <a:gd name="f52" fmla="*/ f48 f33 1"/>
                <a:gd name="f53" fmla="*/ f49 f33 1"/>
              </a:gdLst>
              <a:ahLst/>
              <a:cxnLst>
                <a:cxn ang="3cd4">
                  <a:pos x="hc" y="t"/>
                </a:cxn>
                <a:cxn ang="0">
                  <a:pos x="r" y="vc"/>
                </a:cxn>
                <a:cxn ang="cd4">
                  <a:pos x="hc" y="b"/>
                </a:cxn>
                <a:cxn ang="cd2">
                  <a:pos x="l" y="vc"/>
                </a:cxn>
                <a:cxn ang="f29">
                  <a:pos x="f52" y="f38"/>
                </a:cxn>
                <a:cxn ang="f30">
                  <a:pos x="f50" y="f51"/>
                </a:cxn>
                <a:cxn ang="f31">
                  <a:pos x="f38" y="f41"/>
                </a:cxn>
                <a:cxn ang="f31">
                  <a:pos x="f52" y="f41"/>
                </a:cxn>
                <a:cxn ang="f31">
                  <a:pos x="f42" y="f41"/>
                </a:cxn>
                <a:cxn ang="f32">
                  <a:pos x="f53" y="f51"/>
                </a:cxn>
              </a:cxnLst>
              <a:rect l="f50" t="f51" r="f53" b="f41"/>
              <a:pathLst>
                <a:path>
                  <a:moveTo>
                    <a:pt x="f38" y="f41"/>
                  </a:moveTo>
                  <a:lnTo>
                    <a:pt x="f52" y="f38"/>
                  </a:lnTo>
                  <a:lnTo>
                    <a:pt x="f42" y="f41"/>
                  </a:lnTo>
                  <a:close/>
                </a:path>
              </a:pathLst>
            </a:custGeom>
            <a:solidFill>
              <a:srgbClr val="90C226">
                <a:alpha val="8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3" name="Title Placeholder 1">
            <a:extLst>
              <a:ext uri="{FF2B5EF4-FFF2-40B4-BE49-F238E27FC236}">
                <a16:creationId xmlns:a16="http://schemas.microsoft.com/office/drawing/2014/main" id="{CAC83599-6BE4-FBCB-6D7A-EFDD8692FED7}"/>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GB"/>
              <a:t>Click to edit Master title style</a:t>
            </a:r>
            <a:endParaRPr lang="en-US"/>
          </a:p>
        </p:txBody>
      </p:sp>
      <p:sp>
        <p:nvSpPr>
          <p:cNvPr id="14" name="Text Placeholder 2">
            <a:extLst>
              <a:ext uri="{FF2B5EF4-FFF2-40B4-BE49-F238E27FC236}">
                <a16:creationId xmlns:a16="http://schemas.microsoft.com/office/drawing/2014/main" id="{BA59D615-B14F-BDA6-05CD-3899FD81C1E4}"/>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Date Placeholder 3">
            <a:extLst>
              <a:ext uri="{FF2B5EF4-FFF2-40B4-BE49-F238E27FC236}">
                <a16:creationId xmlns:a16="http://schemas.microsoft.com/office/drawing/2014/main" id="{47914C10-01B6-EACB-3300-212C5BEA5965}"/>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fld id="{7D03BC6A-48BA-4CC9-97BA-A204FF7300C7}" type="datetime1">
              <a:rPr lang="en-GB"/>
              <a:pPr lvl="0"/>
              <a:t>13/06/2026</a:t>
            </a:fld>
            <a:endParaRPr lang="en-GB"/>
          </a:p>
        </p:txBody>
      </p:sp>
      <p:sp>
        <p:nvSpPr>
          <p:cNvPr id="16" name="Footer Placeholder 4">
            <a:extLst>
              <a:ext uri="{FF2B5EF4-FFF2-40B4-BE49-F238E27FC236}">
                <a16:creationId xmlns:a16="http://schemas.microsoft.com/office/drawing/2014/main" id="{1F8EA302-E4EC-7B65-6BB5-FE45D23313A8}"/>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endParaRPr lang="en-GB"/>
          </a:p>
        </p:txBody>
      </p:sp>
      <p:sp>
        <p:nvSpPr>
          <p:cNvPr id="17" name="Slide Number Placeholder 5">
            <a:extLst>
              <a:ext uri="{FF2B5EF4-FFF2-40B4-BE49-F238E27FC236}">
                <a16:creationId xmlns:a16="http://schemas.microsoft.com/office/drawing/2014/main" id="{4F6E0F65-945F-FE88-784F-42D197B8C7FB}"/>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90C226"/>
                </a:solidFill>
                <a:uFillTx/>
                <a:latin typeface="Trebuchet MS"/>
              </a:defRPr>
            </a:lvl1pPr>
          </a:lstStyle>
          <a:p>
            <a:pPr lvl="0"/>
            <a:fld id="{18700BE8-BDC4-4C9B-B7E9-F578CE1F2E0E}" type="slidenum">
              <a:t>‹#›</a:t>
            </a:fld>
            <a:endParaRPr lang="en-GB"/>
          </a:p>
        </p:txBody>
      </p:sp>
    </p:spTree>
    <p:extLst>
      <p:ext uri="{BB962C8B-B14F-4D97-AF65-F5344CB8AC3E}">
        <p14:creationId xmlns:p14="http://schemas.microsoft.com/office/powerpoint/2010/main" val="2514670528"/>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marL="0" marR="0" lvl="0" indent="0" algn="l" defTabSz="457200" rtl="0" fontAlgn="auto" hangingPunct="1">
        <a:lnSpc>
          <a:spcPct val="100000"/>
        </a:lnSpc>
        <a:spcBef>
          <a:spcPts val="0"/>
        </a:spcBef>
        <a:spcAft>
          <a:spcPts val="0"/>
        </a:spcAft>
        <a:buNone/>
        <a:tabLst/>
        <a:defRPr lang="en-GB" sz="3600" b="0" i="0" u="none" strike="noStrike" kern="1200" cap="none" spc="0" baseline="0">
          <a:solidFill>
            <a:srgbClr val="90C226"/>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90C226"/>
        </a:buClr>
        <a:buSzPct val="80000"/>
        <a:buFont typeface="Wingdings 3"/>
        <a:buChar char=""/>
        <a:tabLst/>
        <a:defRPr lang="en-GB"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90C226"/>
        </a:buClr>
        <a:buSzPct val="80000"/>
        <a:buFont typeface="Wingdings 3"/>
        <a:buChar char=""/>
        <a:tabLst/>
        <a:defRPr lang="en-GB"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90C226"/>
        </a:buClr>
        <a:buSzPct val="80000"/>
        <a:buFont typeface="Wingdings 3"/>
        <a:buChar char=""/>
        <a:tabLst/>
        <a:defRPr lang="en-GB"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90C226"/>
        </a:buClr>
        <a:buSzPct val="80000"/>
        <a:buFont typeface="Wingdings 3"/>
        <a:buChar char=""/>
        <a:tabLst/>
        <a:defRPr lang="en-GB"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90C226"/>
        </a:buClr>
        <a:buSzPct val="80000"/>
        <a:buFont typeface="Wingdings 3"/>
        <a:buChar char=""/>
        <a:tabLst/>
        <a:defRPr lang="en-GB"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158B16E3-1B9C-42A3-AE2F-59696BF1F6AF}" type="datetime1">
              <a:rPr lang="en-US" smtClean="0"/>
              <a:t>6/13/2026</a:t>
            </a:fld>
            <a:endParaRPr lang="en-US"/>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3A92385C-D399-414B-AD4E-A2C080CFC41A}" type="slidenum">
              <a:rPr lang="en-US" smtClean="0"/>
              <a:t>‹#›</a:t>
            </a:fld>
            <a:endParaRPr lang="en-US"/>
          </a:p>
        </p:txBody>
      </p:sp>
    </p:spTree>
    <p:extLst>
      <p:ext uri="{BB962C8B-B14F-4D97-AF65-F5344CB8AC3E}">
        <p14:creationId xmlns:p14="http://schemas.microsoft.com/office/powerpoint/2010/main" val="2896868463"/>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hf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3962291"/>
      </p:ext>
    </p:extLst>
  </p:cSld>
  <p:clrMap bg1="lt1" tx1="dk1" bg2="lt2" tx2="dk2" accent1="accent1" accent2="accent2" accent3="accent3" accent4="accent4" accent5="accent5" accent6="accent6" hlink="hlink" folHlink="folHlink"/>
  <p:sldLayoutIdLst>
    <p:sldLayoutId id="2147483795" r:id="rId1"/>
  </p:sldLayoutIdLst>
  <p:hf sldNum="0"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blog.workrowd.com/2026/05/26/communication-tips-for-managers-in-the-age-of-ai/"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creativecommons.org/licenses/by-nc/3.0/" TargetMode="External"/><Relationship Id="rId4" Type="http://schemas.openxmlformats.org/officeDocument/2006/relationships/hyperlink" Target="https://www.ticerun.com/2018/05/teams-como-gestor-de-aula.htm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indowsreport.com/microsoft-confirms-new-teams-performance-issues-in-asia-pacific/"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rawpixel.com/search/benefit?page=1&amp;sort=curated"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thebluediamondgallery.com/hand-held-card/l/limitations.html" TargetMode="External"/><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gsouto-digitalteacher.blogspot.com/2017/09/schools-international-literacy-day-in.html" TargetMode="External"/><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3.xml"/><Relationship Id="rId5" Type="http://schemas.openxmlformats.org/officeDocument/2006/relationships/hyperlink" Target="https://creativecommons.org/licenses/by-nc-sa/3.0/" TargetMode="External"/><Relationship Id="rId4" Type="http://schemas.openxmlformats.org/officeDocument/2006/relationships/hyperlink" Target="https://webinserzionista.altervista.org/onedrive/gratis-5-gb-spazio.html"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3.xml"/><Relationship Id="rId5" Type="http://schemas.openxmlformats.org/officeDocument/2006/relationships/hyperlink" Target="https://creativecommons.org/licenses/by-nd/3.0/" TargetMode="External"/><Relationship Id="rId4" Type="http://schemas.openxmlformats.org/officeDocument/2006/relationships/hyperlink" Target="https://www.nexsys.it/servizio-backup-aziendale/"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hyperlink" Target="https://nuagecare.co.uk/document-library/" TargetMode="External"/><Relationship Id="rId2" Type="http://schemas.openxmlformats.org/officeDocument/2006/relationships/hyperlink" Target="https://www.ashberry-care-homes.co.uk/articles/why-is-record-keeping-important-in-care-homes" TargetMode="External"/><Relationship Id="rId1" Type="http://schemas.openxmlformats.org/officeDocument/2006/relationships/slideLayout" Target="../slideLayouts/slideLayout24.xml"/><Relationship Id="rId6" Type="http://schemas.openxmlformats.org/officeDocument/2006/relationships/hyperlink" Target="https://umatechnology.org/how-is-microsoft-word-used-in-the-medical-field/" TargetMode="External"/><Relationship Id="rId5" Type="http://schemas.openxmlformats.org/officeDocument/2006/relationships/hyperlink" Target="https://www.presentationskills.me/advantages-and-disadvantages-of-microsoft-word/" TargetMode="External"/><Relationship Id="rId4" Type="http://schemas.openxmlformats.org/officeDocument/2006/relationships/hyperlink" Target="https://nexxo.tech/en/blog/improve-work-productivity-with-microsoft-word-11-tips-to-optimize-your-use-of-the-progra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0.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4.png"/><Relationship Id="rId2" Type="http://schemas.openxmlformats.org/officeDocument/2006/relationships/diagramData" Target="../diagrams/data1.xml"/><Relationship Id="rId1" Type="http://schemas.openxmlformats.org/officeDocument/2006/relationships/slideLayout" Target="../slideLayouts/slideLayout4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5.jpeg"/><Relationship Id="rId7" Type="http://schemas.openxmlformats.org/officeDocument/2006/relationships/diagramQuickStyle" Target="../diagrams/quickStyle2.xml"/><Relationship Id="rId2" Type="http://schemas.openxmlformats.org/officeDocument/2006/relationships/notesSlide" Target="../notesSlides/notesSlide15.xml"/><Relationship Id="rId1" Type="http://schemas.openxmlformats.org/officeDocument/2006/relationships/slideLayout" Target="../slideLayouts/slideLayout45.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6.png"/><Relationship Id="rId9" Type="http://schemas.microsoft.com/office/2007/relationships/diagramDrawing" Target="../diagrams/drawing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7.png"/><Relationship Id="rId2" Type="http://schemas.openxmlformats.org/officeDocument/2006/relationships/diagramData" Target="../diagrams/data3.xml"/><Relationship Id="rId1" Type="http://schemas.openxmlformats.org/officeDocument/2006/relationships/slideLayout" Target="../slideLayouts/slideLayout4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8" Type="http://schemas.openxmlformats.org/officeDocument/2006/relationships/hyperlink" Target="https://medium.com/@ben.brak4/manual-data-entry-cripples-your-business-4db8e14d5d44" TargetMode="External"/><Relationship Id="rId3" Type="http://schemas.openxmlformats.org/officeDocument/2006/relationships/hyperlink" Target="https://doi.org/10.1097/NAQ.0000000000000653" TargetMode="External"/><Relationship Id="rId7" Type="http://schemas.openxmlformats.org/officeDocument/2006/relationships/hyperlink" Target="https://excel.cloud.microsoft/create/en/schedule-templates/" TargetMode="External"/><Relationship Id="rId2" Type="http://schemas.openxmlformats.org/officeDocument/2006/relationships/hyperlink" Target="https://doi.org/10.1177/21501319251369674" TargetMode="External"/><Relationship Id="rId1" Type="http://schemas.openxmlformats.org/officeDocument/2006/relationships/slideLayout" Target="../slideLayouts/slideLayout45.xml"/><Relationship Id="rId6" Type="http://schemas.openxmlformats.org/officeDocument/2006/relationships/hyperlink" Target="https://www.microsoft.com/en-us/microsoft-teams/staff-scheduling-shift-management/" TargetMode="External"/><Relationship Id="rId5" Type="http://schemas.openxmlformats.org/officeDocument/2006/relationships/hyperlink" Target="https://doi.org/10.1111/poms.13867" TargetMode="External"/><Relationship Id="rId4" Type="http://schemas.openxmlformats.org/officeDocument/2006/relationships/hyperlink" Target="https://doi.org/10.7748/nm.2016.e1516"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59425-95B3-27F1-B2A3-A9D370E9071C}"/>
              </a:ext>
            </a:extLst>
          </p:cNvPr>
          <p:cNvSpPr txBox="1">
            <a:spLocks noGrp="1"/>
          </p:cNvSpPr>
          <p:nvPr>
            <p:ph type="title"/>
          </p:nvPr>
        </p:nvSpPr>
        <p:spPr/>
        <p:txBody>
          <a:bodyPr/>
          <a:lstStyle/>
          <a:p>
            <a:pPr lvl="0"/>
            <a:r>
              <a:rPr lang="en-GB" b="1">
                <a:solidFill>
                  <a:srgbClr val="000000"/>
                </a:solidFill>
              </a:rPr>
              <a:t>Digital skills and Research Methods (LCHS4007)</a:t>
            </a:r>
          </a:p>
        </p:txBody>
      </p:sp>
      <p:sp>
        <p:nvSpPr>
          <p:cNvPr id="3" name="Content Placeholder 2">
            <a:extLst>
              <a:ext uri="{FF2B5EF4-FFF2-40B4-BE49-F238E27FC236}">
                <a16:creationId xmlns:a16="http://schemas.microsoft.com/office/drawing/2014/main" id="{E41B4BF3-91E9-9F8A-0A1E-53D204178615}"/>
              </a:ext>
            </a:extLst>
          </p:cNvPr>
          <p:cNvSpPr txBox="1">
            <a:spLocks noGrp="1"/>
          </p:cNvSpPr>
          <p:nvPr>
            <p:ph idx="1"/>
          </p:nvPr>
        </p:nvSpPr>
        <p:spPr/>
        <p:txBody>
          <a:bodyPr/>
          <a:lstStyle/>
          <a:p>
            <a:pPr lvl="0"/>
            <a:r>
              <a:rPr lang="en-GB" sz="2000"/>
              <a:t>                                Component 1: Group 2 Presentation </a:t>
            </a:r>
          </a:p>
          <a:p>
            <a:pPr lvl="0"/>
            <a:r>
              <a:rPr lang="en-GB" sz="2000"/>
              <a:t>                                   Kalsom Mohammadi 2521701</a:t>
            </a:r>
          </a:p>
          <a:p>
            <a:pPr lvl="0"/>
            <a:r>
              <a:rPr lang="en-GB" sz="2000"/>
              <a:t>                                   Sidra Shahzadi 2539710</a:t>
            </a:r>
          </a:p>
          <a:p>
            <a:pPr lvl="0"/>
            <a:r>
              <a:rPr lang="en-GB" sz="2000"/>
              <a:t>                                   Khadija Abubacar 2520985</a:t>
            </a:r>
          </a:p>
          <a:p>
            <a:pPr lvl="0"/>
            <a:r>
              <a:rPr lang="en-GB" sz="2000"/>
              <a:t>                                   Samina Niazi 2539712</a:t>
            </a:r>
          </a:p>
          <a:p>
            <a:pPr lvl="0"/>
            <a:r>
              <a:rPr lang="en-GB" sz="2000"/>
              <a:t>                                   Huma Ismail 2508175</a:t>
            </a:r>
          </a:p>
          <a:p>
            <a:pPr lvl="0"/>
            <a:r>
              <a:rPr lang="en-GB" sz="2000"/>
              <a:t>                                   Submitted on: 13</a:t>
            </a:r>
            <a:r>
              <a:rPr lang="en-GB" sz="2000" baseline="30000"/>
              <a:t>th</a:t>
            </a:r>
            <a:r>
              <a:rPr lang="en-GB" sz="2000"/>
              <a:t> June 2026</a:t>
            </a:r>
          </a:p>
          <a:p>
            <a:pPr lvl="0"/>
            <a:r>
              <a:rPr lang="en-GB" sz="2000"/>
              <a:t>                                   Lecturer: Dr Masud Siddiqui</a:t>
            </a:r>
          </a:p>
        </p:txBody>
      </p:sp>
      <p:pic>
        <p:nvPicPr>
          <p:cNvPr id="4" name="Picture 5">
            <a:extLst>
              <a:ext uri="{FF2B5EF4-FFF2-40B4-BE49-F238E27FC236}">
                <a16:creationId xmlns:a16="http://schemas.microsoft.com/office/drawing/2014/main" id="{54AC912B-2AB7-AD0A-6B1F-5B7272367E0C}"/>
              </a:ext>
            </a:extLst>
          </p:cNvPr>
          <p:cNvPicPr>
            <a:picLocks noChangeAspect="1"/>
          </p:cNvPicPr>
          <p:nvPr/>
        </p:nvPicPr>
        <p:blipFill>
          <a:blip r:embed="rId2"/>
          <a:stretch>
            <a:fillRect/>
          </a:stretch>
        </p:blipFill>
        <p:spPr>
          <a:xfrm>
            <a:off x="8031303" y="1537353"/>
            <a:ext cx="4160702" cy="1891646"/>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11884203-7A1F-4059-B697-23D53FA8A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A5C31099-1BBD-40CE-BC60-FCE5074194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6" name="Freeform: Shape 27">
            <a:extLst>
              <a:ext uri="{FF2B5EF4-FFF2-40B4-BE49-F238E27FC236}">
                <a16:creationId xmlns:a16="http://schemas.microsoft.com/office/drawing/2014/main" id="{AE12D6A8-795F-441C-B70F-F3E0D262F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909" y="1"/>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ame 36">
            <a:extLst>
              <a:ext uri="{FF2B5EF4-FFF2-40B4-BE49-F238E27FC236}">
                <a16:creationId xmlns:a16="http://schemas.microsoft.com/office/drawing/2014/main" id="{77E975BE-D56B-41D7-A042-1DB14B6EB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3BE631B-A094-9BAD-13ED-57E2CA6937BA}"/>
              </a:ext>
            </a:extLst>
          </p:cNvPr>
          <p:cNvSpPr>
            <a:spLocks noGrp="1"/>
          </p:cNvSpPr>
          <p:nvPr>
            <p:ph type="ctrTitle"/>
          </p:nvPr>
        </p:nvSpPr>
        <p:spPr>
          <a:xfrm>
            <a:off x="838200" y="1122363"/>
            <a:ext cx="5322618" cy="2387600"/>
          </a:xfrm>
        </p:spPr>
        <p:txBody>
          <a:bodyPr>
            <a:normAutofit/>
          </a:bodyPr>
          <a:lstStyle/>
          <a:p>
            <a:pPr algn="l"/>
            <a:r>
              <a:rPr lang="en-GB" sz="5000" b="1" dirty="0">
                <a:solidFill>
                  <a:srgbClr val="FFFFFF"/>
                </a:solidFill>
              </a:rPr>
              <a:t>Staff Communications</a:t>
            </a:r>
            <a:br>
              <a:rPr lang="en-GB" sz="5000" dirty="0">
                <a:solidFill>
                  <a:srgbClr val="FFFFFF"/>
                </a:solidFill>
              </a:rPr>
            </a:br>
            <a:endParaRPr lang="en-GB" sz="5000" dirty="0">
              <a:solidFill>
                <a:srgbClr val="FFFFFF"/>
              </a:solidFill>
            </a:endParaRPr>
          </a:p>
        </p:txBody>
      </p:sp>
      <p:sp>
        <p:nvSpPr>
          <p:cNvPr id="3" name="Subtitle 2">
            <a:extLst>
              <a:ext uri="{FF2B5EF4-FFF2-40B4-BE49-F238E27FC236}">
                <a16:creationId xmlns:a16="http://schemas.microsoft.com/office/drawing/2014/main" id="{0F4B7E81-D4D8-60AE-E4FA-057B2F0D12A5}"/>
              </a:ext>
            </a:extLst>
          </p:cNvPr>
          <p:cNvSpPr>
            <a:spLocks noGrp="1"/>
          </p:cNvSpPr>
          <p:nvPr>
            <p:ph type="subTitle" idx="1"/>
          </p:nvPr>
        </p:nvSpPr>
        <p:spPr>
          <a:xfrm>
            <a:off x="838200" y="3602038"/>
            <a:ext cx="5322618" cy="1655762"/>
          </a:xfrm>
        </p:spPr>
        <p:txBody>
          <a:bodyPr>
            <a:normAutofit fontScale="40000" lnSpcReduction="20000"/>
          </a:bodyPr>
          <a:lstStyle/>
          <a:p>
            <a:pPr algn="l"/>
            <a:r>
              <a:rPr lang="en-GB" sz="5100" b="1" dirty="0">
                <a:solidFill>
                  <a:srgbClr val="FFFFFF"/>
                </a:solidFill>
              </a:rPr>
              <a:t>Riverdale Nursing Home</a:t>
            </a:r>
          </a:p>
          <a:p>
            <a:pPr algn="l"/>
            <a:endParaRPr lang="en-GB" sz="5100" b="1" dirty="0">
              <a:solidFill>
                <a:srgbClr val="FFFFFF"/>
              </a:solidFill>
            </a:endParaRPr>
          </a:p>
          <a:p>
            <a:pPr algn="l"/>
            <a:endParaRPr lang="en-GB" sz="2200" b="1" dirty="0">
              <a:solidFill>
                <a:srgbClr val="FFFFFF"/>
              </a:solidFill>
            </a:endParaRPr>
          </a:p>
          <a:p>
            <a:pPr algn="l"/>
            <a:r>
              <a:rPr lang="en-GB" sz="2200" b="1" dirty="0">
                <a:solidFill>
                  <a:srgbClr val="FFFFFF"/>
                </a:solidFill>
              </a:rPr>
              <a:t>Khadija Abubacar</a:t>
            </a:r>
          </a:p>
          <a:p>
            <a:pPr algn="l"/>
            <a:r>
              <a:rPr lang="en-GB" sz="2200" b="1" dirty="0">
                <a:solidFill>
                  <a:srgbClr val="FFFFFF"/>
                </a:solidFill>
              </a:rPr>
              <a:t>Student number 2520985</a:t>
            </a:r>
          </a:p>
        </p:txBody>
      </p:sp>
      <p:sp>
        <p:nvSpPr>
          <p:cNvPr id="32" name="Rectangle 31">
            <a:extLst>
              <a:ext uri="{FF2B5EF4-FFF2-40B4-BE49-F238E27FC236}">
                <a16:creationId xmlns:a16="http://schemas.microsoft.com/office/drawing/2014/main" id="{B808ECD8-A5EE-467E-B00D-34ABB1B389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77309" y="504908"/>
            <a:ext cx="4911108" cy="5860967"/>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362CB54-9D23-98B5-49DB-6374BEA8D1E7}"/>
              </a:ext>
            </a:extLst>
          </p:cNvPr>
          <p:cNvPicPr>
            <a:picLocks noChangeAspect="1"/>
          </p:cNvPicPr>
          <p:nvPr/>
        </p:nvPicPr>
        <p:blipFill>
          <a:blip r:embed="rId3">
            <a:alphaModFix amt="6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4618" r="2" b="6185"/>
          <a:stretch>
            <a:fillRect/>
          </a:stretch>
        </p:blipFill>
        <p:spPr>
          <a:xfrm>
            <a:off x="6774261" y="3424319"/>
            <a:ext cx="4911108" cy="2924093"/>
          </a:xfrm>
          <a:prstGeom prst="rect">
            <a:avLst/>
          </a:prstGeom>
        </p:spPr>
      </p:pic>
      <p:pic>
        <p:nvPicPr>
          <p:cNvPr id="7" name="Picture 6">
            <a:extLst>
              <a:ext uri="{FF2B5EF4-FFF2-40B4-BE49-F238E27FC236}">
                <a16:creationId xmlns:a16="http://schemas.microsoft.com/office/drawing/2014/main" id="{3FA9B1EC-41F9-9A85-E154-7F95E85937C3}"/>
              </a:ext>
            </a:extLst>
          </p:cNvPr>
          <p:cNvPicPr>
            <a:picLocks noChangeAspect="1"/>
          </p:cNvPicPr>
          <p:nvPr/>
        </p:nvPicPr>
        <p:blipFill>
          <a:blip r:embed="rId5">
            <a:alphaModFix amt="60000"/>
          </a:blip>
          <a:srcRect r="5527"/>
          <a:stretch>
            <a:fillRect/>
          </a:stretch>
        </p:blipFill>
        <p:spPr>
          <a:xfrm>
            <a:off x="6774261" y="504907"/>
            <a:ext cx="4911108" cy="2924093"/>
          </a:xfrm>
          <a:prstGeom prst="rect">
            <a:avLst/>
          </a:prstGeom>
        </p:spPr>
      </p:pic>
    </p:spTree>
    <p:extLst>
      <p:ext uri="{BB962C8B-B14F-4D97-AF65-F5344CB8AC3E}">
        <p14:creationId xmlns:p14="http://schemas.microsoft.com/office/powerpoint/2010/main" val="2288113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32BE33-5DEF-6D9E-1233-8ED2FB7B006B}"/>
              </a:ext>
            </a:extLst>
          </p:cNvPr>
          <p:cNvSpPr txBox="1"/>
          <p:nvPr/>
        </p:nvSpPr>
        <p:spPr>
          <a:xfrm>
            <a:off x="691697" y="1161078"/>
            <a:ext cx="6556248" cy="369332"/>
          </a:xfrm>
          <a:prstGeom prst="rect">
            <a:avLst/>
          </a:prstGeom>
          <a:noFill/>
        </p:spPr>
        <p:txBody>
          <a:bodyPr wrap="square">
            <a:spAutoFit/>
          </a:bodyPr>
          <a:lstStyle/>
          <a:p>
            <a:r>
              <a:rPr lang="en-GB" dirty="0"/>
              <a:t>Staff Communication: what it involves</a:t>
            </a:r>
          </a:p>
        </p:txBody>
      </p:sp>
      <p:sp>
        <p:nvSpPr>
          <p:cNvPr id="5" name="TextBox 4">
            <a:extLst>
              <a:ext uri="{FF2B5EF4-FFF2-40B4-BE49-F238E27FC236}">
                <a16:creationId xmlns:a16="http://schemas.microsoft.com/office/drawing/2014/main" id="{9E21D42D-0252-FF91-6D50-48D6EFFCF9AD}"/>
              </a:ext>
            </a:extLst>
          </p:cNvPr>
          <p:cNvSpPr txBox="1"/>
          <p:nvPr/>
        </p:nvSpPr>
        <p:spPr>
          <a:xfrm>
            <a:off x="5326601" y="5405679"/>
            <a:ext cx="6099048" cy="369332"/>
          </a:xfrm>
          <a:prstGeom prst="rect">
            <a:avLst/>
          </a:prstGeom>
          <a:noFill/>
        </p:spPr>
        <p:txBody>
          <a:bodyPr wrap="square">
            <a:spAutoFit/>
          </a:bodyPr>
          <a:lstStyle/>
          <a:p>
            <a:pPr algn="r"/>
            <a:r>
              <a:rPr lang="en-GB" dirty="0">
                <a:solidFill>
                  <a:srgbClr val="FFFFFF"/>
                </a:solidFill>
              </a:rPr>
              <a:t>The Knowledge Academy  02 April 2026</a:t>
            </a:r>
          </a:p>
        </p:txBody>
      </p:sp>
      <p:sp>
        <p:nvSpPr>
          <p:cNvPr id="4" name="TextBox 3">
            <a:extLst>
              <a:ext uri="{FF2B5EF4-FFF2-40B4-BE49-F238E27FC236}">
                <a16:creationId xmlns:a16="http://schemas.microsoft.com/office/drawing/2014/main" id="{DE6202BD-6EBD-B34E-3741-9439CD6F02E5}"/>
              </a:ext>
            </a:extLst>
          </p:cNvPr>
          <p:cNvSpPr txBox="1"/>
          <p:nvPr/>
        </p:nvSpPr>
        <p:spPr>
          <a:xfrm>
            <a:off x="611052" y="1762603"/>
            <a:ext cx="6121908" cy="369332"/>
          </a:xfrm>
          <a:prstGeom prst="rect">
            <a:avLst/>
          </a:prstGeom>
          <a:noFill/>
        </p:spPr>
        <p:txBody>
          <a:bodyPr wrap="square">
            <a:spAutoFit/>
          </a:bodyPr>
          <a:lstStyle/>
          <a:p>
            <a:pPr marL="285750" indent="-285750">
              <a:buFont typeface="Arial" panose="020B0604020202020204" pitchFamily="34" charset="0"/>
              <a:buChar char="•"/>
            </a:pPr>
            <a:r>
              <a:rPr lang="en-GB" dirty="0"/>
              <a:t>Patient care tasks Communication and teamwork</a:t>
            </a:r>
          </a:p>
        </p:txBody>
      </p:sp>
      <p:sp>
        <p:nvSpPr>
          <p:cNvPr id="9" name="TextBox 8">
            <a:extLst>
              <a:ext uri="{FF2B5EF4-FFF2-40B4-BE49-F238E27FC236}">
                <a16:creationId xmlns:a16="http://schemas.microsoft.com/office/drawing/2014/main" id="{88320A90-9B4E-A5BD-0FF7-8479690EF0CC}"/>
              </a:ext>
            </a:extLst>
          </p:cNvPr>
          <p:cNvSpPr txBox="1"/>
          <p:nvPr/>
        </p:nvSpPr>
        <p:spPr>
          <a:xfrm>
            <a:off x="-295275" y="2067443"/>
            <a:ext cx="6121908" cy="369332"/>
          </a:xfrm>
          <a:prstGeom prst="rect">
            <a:avLst/>
          </a:prstGeom>
          <a:noFill/>
        </p:spPr>
        <p:txBody>
          <a:bodyPr wrap="square">
            <a:spAutoFit/>
          </a:bodyPr>
          <a:lstStyle/>
          <a:p>
            <a:pPr marL="1200150" lvl="2" indent="-285750">
              <a:buFont typeface="Arial" panose="020B0604020202020204" pitchFamily="34" charset="0"/>
              <a:buChar char="•"/>
            </a:pPr>
            <a:r>
              <a:rPr lang="en-GB" dirty="0"/>
              <a:t>Medication and treatment</a:t>
            </a:r>
          </a:p>
        </p:txBody>
      </p:sp>
      <p:sp>
        <p:nvSpPr>
          <p:cNvPr id="11" name="TextBox 10">
            <a:extLst>
              <a:ext uri="{FF2B5EF4-FFF2-40B4-BE49-F238E27FC236}">
                <a16:creationId xmlns:a16="http://schemas.microsoft.com/office/drawing/2014/main" id="{9FFF3E2C-BB1E-ACD7-6F6E-6E9C83E61794}"/>
              </a:ext>
            </a:extLst>
          </p:cNvPr>
          <p:cNvSpPr txBox="1"/>
          <p:nvPr/>
        </p:nvSpPr>
        <p:spPr>
          <a:xfrm>
            <a:off x="598479" y="2365939"/>
            <a:ext cx="6121908" cy="369332"/>
          </a:xfrm>
          <a:prstGeom prst="rect">
            <a:avLst/>
          </a:prstGeom>
          <a:noFill/>
        </p:spPr>
        <p:txBody>
          <a:bodyPr wrap="square">
            <a:spAutoFit/>
          </a:bodyPr>
          <a:lstStyle/>
          <a:p>
            <a:pPr marL="285750" indent="-285750">
              <a:buFont typeface="Arial" panose="020B0604020202020204" pitchFamily="34" charset="0"/>
              <a:buChar char="•"/>
            </a:pPr>
            <a:r>
              <a:rPr lang="en-GB" dirty="0"/>
              <a:t>Care planning</a:t>
            </a:r>
          </a:p>
        </p:txBody>
      </p:sp>
      <p:sp>
        <p:nvSpPr>
          <p:cNvPr id="13" name="TextBox 12">
            <a:extLst>
              <a:ext uri="{FF2B5EF4-FFF2-40B4-BE49-F238E27FC236}">
                <a16:creationId xmlns:a16="http://schemas.microsoft.com/office/drawing/2014/main" id="{38CACA61-560B-EBB1-EBD8-36007331FF0C}"/>
              </a:ext>
            </a:extLst>
          </p:cNvPr>
          <p:cNvSpPr txBox="1"/>
          <p:nvPr/>
        </p:nvSpPr>
        <p:spPr>
          <a:xfrm>
            <a:off x="598479" y="2593600"/>
            <a:ext cx="6121908" cy="369332"/>
          </a:xfrm>
          <a:prstGeom prst="rect">
            <a:avLst/>
          </a:prstGeom>
          <a:noFill/>
        </p:spPr>
        <p:txBody>
          <a:bodyPr wrap="square">
            <a:spAutoFit/>
          </a:bodyPr>
          <a:lstStyle/>
          <a:p>
            <a:pPr marL="285750" indent="-285750">
              <a:buFont typeface="Arial" panose="020B0604020202020204" pitchFamily="34" charset="0"/>
              <a:buChar char="•"/>
            </a:pPr>
            <a:r>
              <a:rPr lang="en-GB" dirty="0"/>
              <a:t>Team collaboration</a:t>
            </a:r>
          </a:p>
        </p:txBody>
      </p:sp>
      <p:pic>
        <p:nvPicPr>
          <p:cNvPr id="15" name="Picture 14" descr="The image depicts a group of diverse medical professionals, including doctors, nurses, and technicians, standing in a teamwork setting.&#10;&#10;AI-generated content may be incorrect.">
            <a:extLst>
              <a:ext uri="{FF2B5EF4-FFF2-40B4-BE49-F238E27FC236}">
                <a16:creationId xmlns:a16="http://schemas.microsoft.com/office/drawing/2014/main" id="{0A6BEBE4-F7FD-4AEE-BA56-33A6B4A5E3B5}"/>
              </a:ext>
            </a:extLst>
          </p:cNvPr>
          <p:cNvPicPr>
            <a:picLocks noChangeAspect="1"/>
          </p:cNvPicPr>
          <p:nvPr/>
        </p:nvPicPr>
        <p:blipFill>
          <a:blip r:embed="rId2"/>
          <a:stretch>
            <a:fillRect/>
          </a:stretch>
        </p:blipFill>
        <p:spPr>
          <a:xfrm>
            <a:off x="6909617" y="416644"/>
            <a:ext cx="4590686" cy="3968840"/>
          </a:xfrm>
          <a:prstGeom prst="rect">
            <a:avLst/>
          </a:prstGeom>
        </p:spPr>
      </p:pic>
      <p:pic>
        <p:nvPicPr>
          <p:cNvPr id="18" name="Picture 17" descr="The image depicts a group of diverse medical professionals, including doctors, nurses, and technicians, standing in a teamwork setting.&#10;&#10;AI-generated content may be incorrect.">
            <a:extLst>
              <a:ext uri="{FF2B5EF4-FFF2-40B4-BE49-F238E27FC236}">
                <a16:creationId xmlns:a16="http://schemas.microsoft.com/office/drawing/2014/main" id="{3FD7A3FF-9327-47BA-BACD-818FDF5DB3AE}"/>
              </a:ext>
            </a:extLst>
          </p:cNvPr>
          <p:cNvPicPr>
            <a:picLocks noChangeAspect="1"/>
          </p:cNvPicPr>
          <p:nvPr/>
        </p:nvPicPr>
        <p:blipFill>
          <a:blip r:embed="rId2"/>
          <a:stretch>
            <a:fillRect/>
          </a:stretch>
        </p:blipFill>
        <p:spPr>
          <a:xfrm>
            <a:off x="9423278" y="3631013"/>
            <a:ext cx="2170243" cy="1876266"/>
          </a:xfrm>
          <a:prstGeom prst="rect">
            <a:avLst/>
          </a:prstGeom>
        </p:spPr>
      </p:pic>
      <p:sp>
        <p:nvSpPr>
          <p:cNvPr id="20" name="TextBox 19">
            <a:extLst>
              <a:ext uri="{FF2B5EF4-FFF2-40B4-BE49-F238E27FC236}">
                <a16:creationId xmlns:a16="http://schemas.microsoft.com/office/drawing/2014/main" id="{87DCF4D9-FBE3-3BE5-BCE1-E2AF04D4E277}"/>
              </a:ext>
            </a:extLst>
          </p:cNvPr>
          <p:cNvSpPr txBox="1"/>
          <p:nvPr/>
        </p:nvSpPr>
        <p:spPr>
          <a:xfrm>
            <a:off x="598479" y="3048922"/>
            <a:ext cx="6126480" cy="923330"/>
          </a:xfrm>
          <a:prstGeom prst="rect">
            <a:avLst/>
          </a:prstGeom>
          <a:noFill/>
        </p:spPr>
        <p:txBody>
          <a:bodyPr wrap="square">
            <a:spAutoFit/>
          </a:bodyPr>
          <a:lstStyle/>
          <a:p>
            <a:r>
              <a:rPr lang="en-GB" dirty="0"/>
              <a:t>In a healthcare workplace, task involvement includes many important activities that require teamwork and responsibility. </a:t>
            </a:r>
          </a:p>
        </p:txBody>
      </p:sp>
      <p:sp>
        <p:nvSpPr>
          <p:cNvPr id="24" name="TextBox 23">
            <a:extLst>
              <a:ext uri="{FF2B5EF4-FFF2-40B4-BE49-F238E27FC236}">
                <a16:creationId xmlns:a16="http://schemas.microsoft.com/office/drawing/2014/main" id="{50AA0AD7-33E8-3A53-4752-99F29F046CAE}"/>
              </a:ext>
            </a:extLst>
          </p:cNvPr>
          <p:cNvSpPr txBox="1"/>
          <p:nvPr/>
        </p:nvSpPr>
        <p:spPr>
          <a:xfrm>
            <a:off x="598479" y="3972252"/>
            <a:ext cx="6126480" cy="923330"/>
          </a:xfrm>
          <a:prstGeom prst="rect">
            <a:avLst/>
          </a:prstGeom>
          <a:noFill/>
        </p:spPr>
        <p:txBody>
          <a:bodyPr wrap="square">
            <a:spAutoFit/>
          </a:bodyPr>
          <a:lstStyle/>
          <a:p>
            <a:r>
              <a:rPr kumimoji="0" lang="en-GB" sz="1800" b="0" i="0" u="none" strike="noStrike" kern="1200" cap="none" spc="0" normalizeH="0" baseline="0" noProof="0" dirty="0">
                <a:ln>
                  <a:noFill/>
                </a:ln>
                <a:solidFill>
                  <a:prstClr val="black"/>
                </a:solidFill>
                <a:effectLst/>
                <a:uLnTx/>
                <a:uFillTx/>
                <a:latin typeface="Avenir Next LT Pro"/>
                <a:ea typeface="+mn-ea"/>
                <a:cs typeface="+mn-cs"/>
              </a:rPr>
              <a:t>For example, staff provide patient care, monitor health conditions, and communicate with each</a:t>
            </a:r>
            <a:r>
              <a:rPr lang="en-GB" dirty="0">
                <a:solidFill>
                  <a:prstClr val="black"/>
                </a:solidFill>
                <a:latin typeface="Avenir Next LT Pro"/>
              </a:rPr>
              <a:t>others</a:t>
            </a:r>
            <a:r>
              <a:rPr kumimoji="0" lang="en-GB" sz="1800" b="0" i="0" u="none" strike="noStrike" kern="1200" cap="none" spc="0" normalizeH="0" baseline="0" noProof="0" dirty="0">
                <a:ln>
                  <a:noFill/>
                </a:ln>
                <a:solidFill>
                  <a:prstClr val="black"/>
                </a:solidFill>
                <a:effectLst/>
                <a:uLnTx/>
                <a:uFillTx/>
                <a:latin typeface="Avenir Next LT Pro"/>
                <a:ea typeface="+mn-ea"/>
                <a:cs typeface="+mn-cs"/>
              </a:rPr>
              <a:t> during shift handovers. </a:t>
            </a:r>
            <a:endParaRPr lang="en-GB" dirty="0"/>
          </a:p>
        </p:txBody>
      </p:sp>
      <p:sp>
        <p:nvSpPr>
          <p:cNvPr id="26" name="TextBox 25">
            <a:extLst>
              <a:ext uri="{FF2B5EF4-FFF2-40B4-BE49-F238E27FC236}">
                <a16:creationId xmlns:a16="http://schemas.microsoft.com/office/drawing/2014/main" id="{2CB69C2C-EDEA-DB8A-3737-2ADD9EFC4D83}"/>
              </a:ext>
            </a:extLst>
          </p:cNvPr>
          <p:cNvSpPr txBox="1"/>
          <p:nvPr/>
        </p:nvSpPr>
        <p:spPr>
          <a:xfrm>
            <a:off x="598479" y="4904387"/>
            <a:ext cx="6126480" cy="1477328"/>
          </a:xfrm>
          <a:prstGeom prst="rect">
            <a:avLst/>
          </a:prstGeom>
          <a:noFill/>
        </p:spPr>
        <p:txBody>
          <a:bodyPr wrap="square">
            <a:spAutoFit/>
          </a:bodyPr>
          <a:lstStyle/>
          <a:p>
            <a:r>
              <a:rPr kumimoji="0" lang="en-GB" sz="1800" b="0" i="0" u="none" strike="noStrike" kern="1200" cap="none" spc="0" normalizeH="0" baseline="0" noProof="0" dirty="0">
                <a:ln>
                  <a:noFill/>
                </a:ln>
                <a:solidFill>
                  <a:prstClr val="black"/>
                </a:solidFill>
                <a:effectLst/>
                <a:uLnTx/>
                <a:uFillTx/>
                <a:latin typeface="Avenir Next LT Pro"/>
                <a:ea typeface="+mn-ea"/>
                <a:cs typeface="+mn-cs"/>
              </a:rPr>
              <a:t>Healthcare professionals also work together to </a:t>
            </a:r>
            <a:r>
              <a:rPr lang="en-GB" dirty="0">
                <a:solidFill>
                  <a:prstClr val="black"/>
                </a:solidFill>
                <a:latin typeface="Avenir Next LT Pro"/>
              </a:rPr>
              <a:t>give</a:t>
            </a:r>
            <a:r>
              <a:rPr kumimoji="0" lang="en-GB" sz="1800" b="0" i="0" u="none" strike="noStrike" kern="1200" cap="none" spc="0" normalizeH="0" baseline="0" noProof="0" dirty="0">
                <a:ln>
                  <a:noFill/>
                </a:ln>
                <a:solidFill>
                  <a:prstClr val="black"/>
                </a:solidFill>
                <a:effectLst/>
                <a:uLnTx/>
                <a:uFillTx/>
                <a:latin typeface="Avenir Next LT Pro"/>
                <a:ea typeface="+mn-ea"/>
                <a:cs typeface="+mn-cs"/>
              </a:rPr>
              <a:t> medication and plan treatments. In addition, different team members collaborate to ensure patients receive safe and effective care.</a:t>
            </a:r>
            <a:br>
              <a:rPr kumimoji="0" lang="en-GB" sz="1800" b="0" i="0" u="none" strike="noStrike" kern="1200" cap="none" spc="0" normalizeH="0" baseline="0" noProof="0" dirty="0">
                <a:ln>
                  <a:noFill/>
                </a:ln>
                <a:solidFill>
                  <a:prstClr val="black"/>
                </a:solidFill>
                <a:effectLst/>
                <a:uLnTx/>
                <a:uFillTx/>
                <a:latin typeface="Avenir Next LT Pro"/>
                <a:ea typeface="+mn-ea"/>
                <a:cs typeface="+mn-cs"/>
              </a:rPr>
            </a:br>
            <a:endParaRPr lang="en-GB" dirty="0"/>
          </a:p>
        </p:txBody>
      </p:sp>
      <p:sp>
        <p:nvSpPr>
          <p:cNvPr id="6" name="TextBox 5">
            <a:extLst>
              <a:ext uri="{FF2B5EF4-FFF2-40B4-BE49-F238E27FC236}">
                <a16:creationId xmlns:a16="http://schemas.microsoft.com/office/drawing/2014/main" id="{263C27A3-E1A5-A2C2-8654-579DAFF5D985}"/>
              </a:ext>
            </a:extLst>
          </p:cNvPr>
          <p:cNvSpPr txBox="1"/>
          <p:nvPr/>
        </p:nvSpPr>
        <p:spPr>
          <a:xfrm>
            <a:off x="999545" y="543711"/>
            <a:ext cx="6248400" cy="523220"/>
          </a:xfrm>
          <a:prstGeom prst="rect">
            <a:avLst/>
          </a:prstGeom>
          <a:noFill/>
        </p:spPr>
        <p:txBody>
          <a:bodyPr wrap="square">
            <a:spAutoFit/>
          </a:bodyPr>
          <a:lstStyle/>
          <a:p>
            <a:r>
              <a:rPr lang="en-GB" sz="2800" b="1" dirty="0"/>
              <a:t>Riverdale Nursing Home</a:t>
            </a:r>
          </a:p>
        </p:txBody>
      </p:sp>
    </p:spTree>
    <p:extLst>
      <p:ext uri="{BB962C8B-B14F-4D97-AF65-F5344CB8AC3E}">
        <p14:creationId xmlns:p14="http://schemas.microsoft.com/office/powerpoint/2010/main" val="627013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9E884-F1AA-75C7-818D-60112A23055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F1E0D3E-AD86-5A35-B1FD-655F3A62DA2E}"/>
              </a:ext>
            </a:extLst>
          </p:cNvPr>
          <p:cNvSpPr txBox="1"/>
          <p:nvPr/>
        </p:nvSpPr>
        <p:spPr>
          <a:xfrm>
            <a:off x="537646" y="1682859"/>
            <a:ext cx="6556248" cy="1723549"/>
          </a:xfrm>
          <a:prstGeom prst="rect">
            <a:avLst/>
          </a:prstGeom>
          <a:noFill/>
        </p:spPr>
        <p:txBody>
          <a:bodyPr wrap="square">
            <a:spAutoFit/>
          </a:bodyPr>
          <a:lstStyle/>
          <a:p>
            <a:r>
              <a:rPr lang="en-GB" sz="1600" b="1" dirty="0"/>
              <a:t>Microsoft Team tools for communication.</a:t>
            </a:r>
            <a:br>
              <a:rPr lang="en-GB" sz="1600" b="1" dirty="0"/>
            </a:br>
            <a:br>
              <a:rPr lang="en-GB" dirty="0"/>
            </a:br>
            <a:r>
              <a:rPr lang="en-GB" dirty="0"/>
              <a:t>Microsoft Teams is a popular communication tool provided by Microsoft that enables businesses to communicate and collaborate smoothly.</a:t>
            </a:r>
          </a:p>
          <a:p>
            <a:endParaRPr lang="en-GB" dirty="0"/>
          </a:p>
        </p:txBody>
      </p:sp>
      <p:pic>
        <p:nvPicPr>
          <p:cNvPr id="7" name="Picture 6">
            <a:extLst>
              <a:ext uri="{FF2B5EF4-FFF2-40B4-BE49-F238E27FC236}">
                <a16:creationId xmlns:a16="http://schemas.microsoft.com/office/drawing/2014/main" id="{40F4531D-059B-0D27-3540-2EA838D8E63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64721" y="460220"/>
            <a:ext cx="4856308" cy="3226410"/>
          </a:xfrm>
          <a:prstGeom prst="rect">
            <a:avLst/>
          </a:prstGeom>
        </p:spPr>
      </p:pic>
      <p:sp>
        <p:nvSpPr>
          <p:cNvPr id="8" name="TextBox 7">
            <a:extLst>
              <a:ext uri="{FF2B5EF4-FFF2-40B4-BE49-F238E27FC236}">
                <a16:creationId xmlns:a16="http://schemas.microsoft.com/office/drawing/2014/main" id="{49C11370-BD0C-9822-71AD-52B19582678A}"/>
              </a:ext>
            </a:extLst>
          </p:cNvPr>
          <p:cNvSpPr txBox="1"/>
          <p:nvPr/>
        </p:nvSpPr>
        <p:spPr>
          <a:xfrm rot="10800000" flipV="1">
            <a:off x="9097927" y="5983838"/>
            <a:ext cx="1951982" cy="369332"/>
          </a:xfrm>
          <a:prstGeom prst="rect">
            <a:avLst/>
          </a:prstGeom>
          <a:noFill/>
        </p:spPr>
        <p:txBody>
          <a:bodyPr wrap="square" rtlCol="0">
            <a:spAutoFit/>
          </a:bodyPr>
          <a:lstStyle/>
          <a:p>
            <a:r>
              <a:rPr lang="en-GB" sz="900" dirty="0">
                <a:hlinkClick r:id="rId4" tooltip="https://www.ticerun.com/2018/05/teams-como-gestor-de-aula.html"/>
              </a:rPr>
              <a:t>This Photo</a:t>
            </a:r>
            <a:r>
              <a:rPr lang="en-GB" sz="900" dirty="0"/>
              <a:t> by Unknown Author is licensed under </a:t>
            </a:r>
            <a:r>
              <a:rPr lang="en-GB" sz="900" dirty="0">
                <a:hlinkClick r:id="rId5" tooltip="https://creativecommons.org/licenses/by-nc/3.0/"/>
              </a:rPr>
              <a:t>CC BY-NC</a:t>
            </a:r>
            <a:endParaRPr lang="en-GB" sz="900" dirty="0"/>
          </a:p>
        </p:txBody>
      </p:sp>
      <p:sp>
        <p:nvSpPr>
          <p:cNvPr id="4" name="TextBox 3">
            <a:extLst>
              <a:ext uri="{FF2B5EF4-FFF2-40B4-BE49-F238E27FC236}">
                <a16:creationId xmlns:a16="http://schemas.microsoft.com/office/drawing/2014/main" id="{42D35CDB-6831-EB13-5AD9-67E6945E4594}"/>
              </a:ext>
            </a:extLst>
          </p:cNvPr>
          <p:cNvSpPr txBox="1"/>
          <p:nvPr/>
        </p:nvSpPr>
        <p:spPr>
          <a:xfrm>
            <a:off x="537646" y="3124146"/>
            <a:ext cx="6101080" cy="1477328"/>
          </a:xfrm>
          <a:prstGeom prst="rect">
            <a:avLst/>
          </a:prstGeom>
          <a:noFill/>
        </p:spPr>
        <p:txBody>
          <a:bodyPr wrap="square">
            <a:spAutoFit/>
          </a:bodyPr>
          <a:lstStyle/>
          <a:p>
            <a:r>
              <a:rPr lang="en-GB" dirty="0"/>
              <a:t>Healthcare professionals strive to provide the best possible care, and Microsoft Office 365 for healthcare is a widely-used tool of choice that enables them to work productively, collaboratively and securely from anywhere, and on multiple devices.</a:t>
            </a:r>
          </a:p>
        </p:txBody>
      </p:sp>
      <p:sp>
        <p:nvSpPr>
          <p:cNvPr id="9" name="TextBox 8">
            <a:extLst>
              <a:ext uri="{FF2B5EF4-FFF2-40B4-BE49-F238E27FC236}">
                <a16:creationId xmlns:a16="http://schemas.microsoft.com/office/drawing/2014/main" id="{4B0D44BB-DDB6-2AE6-459B-1E34D052EDA8}"/>
              </a:ext>
            </a:extLst>
          </p:cNvPr>
          <p:cNvSpPr txBox="1"/>
          <p:nvPr/>
        </p:nvSpPr>
        <p:spPr>
          <a:xfrm>
            <a:off x="5619949" y="4601474"/>
            <a:ext cx="6101080" cy="646331"/>
          </a:xfrm>
          <a:prstGeom prst="rect">
            <a:avLst/>
          </a:prstGeom>
          <a:noFill/>
        </p:spPr>
        <p:txBody>
          <a:bodyPr wrap="square">
            <a:spAutoFit/>
          </a:bodyPr>
          <a:lstStyle/>
          <a:p>
            <a:r>
              <a:rPr lang="en-GB" dirty="0"/>
              <a:t>https://www.this.nhs.uk/insights/article/microsoft-office-365-benefits</a:t>
            </a:r>
          </a:p>
        </p:txBody>
      </p:sp>
      <p:sp>
        <p:nvSpPr>
          <p:cNvPr id="6" name="TextBox 5">
            <a:extLst>
              <a:ext uri="{FF2B5EF4-FFF2-40B4-BE49-F238E27FC236}">
                <a16:creationId xmlns:a16="http://schemas.microsoft.com/office/drawing/2014/main" id="{8AD783C6-21CA-A1B2-B365-06AC564E876B}"/>
              </a:ext>
            </a:extLst>
          </p:cNvPr>
          <p:cNvSpPr txBox="1"/>
          <p:nvPr/>
        </p:nvSpPr>
        <p:spPr>
          <a:xfrm>
            <a:off x="1450181" y="900956"/>
            <a:ext cx="6100762" cy="584775"/>
          </a:xfrm>
          <a:prstGeom prst="rect">
            <a:avLst/>
          </a:prstGeom>
          <a:noFill/>
        </p:spPr>
        <p:txBody>
          <a:bodyPr wrap="square">
            <a:spAutoFit/>
          </a:bodyPr>
          <a:lstStyle/>
          <a:p>
            <a:r>
              <a:rPr lang="en-GB" sz="3200" b="1" dirty="0"/>
              <a:t>Riverdale Nursing Home</a:t>
            </a:r>
          </a:p>
        </p:txBody>
      </p:sp>
    </p:spTree>
    <p:extLst>
      <p:ext uri="{BB962C8B-B14F-4D97-AF65-F5344CB8AC3E}">
        <p14:creationId xmlns:p14="http://schemas.microsoft.com/office/powerpoint/2010/main" val="396688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A8FBA3-98F1-8CB4-9005-973439B77F1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932372" y="-1424896"/>
            <a:ext cx="15101307" cy="8643253"/>
          </a:xfrm>
          <a:prstGeom prst="rect">
            <a:avLst/>
          </a:prstGeom>
        </p:spPr>
      </p:pic>
      <p:sp>
        <p:nvSpPr>
          <p:cNvPr id="4" name="TextBox 3">
            <a:extLst>
              <a:ext uri="{FF2B5EF4-FFF2-40B4-BE49-F238E27FC236}">
                <a16:creationId xmlns:a16="http://schemas.microsoft.com/office/drawing/2014/main" id="{BC2826D0-826C-8BF2-2534-A89FA819F183}"/>
              </a:ext>
            </a:extLst>
          </p:cNvPr>
          <p:cNvSpPr txBox="1"/>
          <p:nvPr/>
        </p:nvSpPr>
        <p:spPr>
          <a:xfrm>
            <a:off x="323850" y="5591308"/>
            <a:ext cx="10282237" cy="369332"/>
          </a:xfrm>
          <a:prstGeom prst="rect">
            <a:avLst/>
          </a:prstGeom>
          <a:noFill/>
        </p:spPr>
        <p:txBody>
          <a:bodyPr wrap="square">
            <a:spAutoFit/>
          </a:bodyPr>
          <a:lstStyle/>
          <a:p>
            <a:r>
              <a:rPr lang="en-GB"/>
              <a:t>https://ecerttraining.co.uk/resources/key-communication-skills-for-care-home-staff/</a:t>
            </a:r>
            <a:endParaRPr lang="en-GB" dirty="0"/>
          </a:p>
        </p:txBody>
      </p:sp>
      <p:sp>
        <p:nvSpPr>
          <p:cNvPr id="5" name="TextBox 4">
            <a:extLst>
              <a:ext uri="{FF2B5EF4-FFF2-40B4-BE49-F238E27FC236}">
                <a16:creationId xmlns:a16="http://schemas.microsoft.com/office/drawing/2014/main" id="{A1A226A1-75AD-633A-3C20-DFFB9F3F24D8}"/>
              </a:ext>
            </a:extLst>
          </p:cNvPr>
          <p:cNvSpPr txBox="1"/>
          <p:nvPr/>
        </p:nvSpPr>
        <p:spPr>
          <a:xfrm>
            <a:off x="697706" y="-576434"/>
            <a:ext cx="7643812" cy="2677656"/>
          </a:xfrm>
          <a:prstGeom prst="rect">
            <a:avLst/>
          </a:prstGeom>
          <a:noFill/>
        </p:spPr>
        <p:txBody>
          <a:bodyPr wrap="square">
            <a:spAutoFit/>
          </a:bodyPr>
          <a:lstStyle/>
          <a:p>
            <a:r>
              <a:rPr lang="en-GB" sz="2400" dirty="0"/>
              <a:t>Effective communication is the cornerstone of quality care in any setting, particularly within care homes where residents often rely on staff for their emotional and physical well-being. Strong communication skills enable staff to connect with residents, understand their needs, and foster a supportive environment that enhances the quality of life for everyone involved.</a:t>
            </a:r>
          </a:p>
        </p:txBody>
      </p:sp>
      <p:sp>
        <p:nvSpPr>
          <p:cNvPr id="7" name="TextBox 6">
            <a:extLst>
              <a:ext uri="{FF2B5EF4-FFF2-40B4-BE49-F238E27FC236}">
                <a16:creationId xmlns:a16="http://schemas.microsoft.com/office/drawing/2014/main" id="{63ACE779-65F9-FC91-DDDF-E88A94AF06A4}"/>
              </a:ext>
            </a:extLst>
          </p:cNvPr>
          <p:cNvSpPr txBox="1"/>
          <p:nvPr/>
        </p:nvSpPr>
        <p:spPr>
          <a:xfrm>
            <a:off x="3107531" y="5082504"/>
            <a:ext cx="7643812" cy="369332"/>
          </a:xfrm>
          <a:prstGeom prst="rect">
            <a:avLst/>
          </a:prstGeom>
          <a:noFill/>
        </p:spPr>
        <p:txBody>
          <a:bodyPr wrap="square">
            <a:spAutoFit/>
          </a:bodyPr>
          <a:lstStyle/>
          <a:p>
            <a:r>
              <a:rPr lang="en-GB" dirty="0"/>
              <a:t>October 16, 2024</a:t>
            </a:r>
          </a:p>
        </p:txBody>
      </p:sp>
      <p:sp>
        <p:nvSpPr>
          <p:cNvPr id="9" name="TextBox 8">
            <a:extLst>
              <a:ext uri="{FF2B5EF4-FFF2-40B4-BE49-F238E27FC236}">
                <a16:creationId xmlns:a16="http://schemas.microsoft.com/office/drawing/2014/main" id="{8DFF2068-89F9-019F-AAC4-5CB6EB600203}"/>
              </a:ext>
            </a:extLst>
          </p:cNvPr>
          <p:cNvSpPr txBox="1"/>
          <p:nvPr/>
        </p:nvSpPr>
        <p:spPr>
          <a:xfrm>
            <a:off x="697706" y="2219820"/>
            <a:ext cx="7643812" cy="2677656"/>
          </a:xfrm>
          <a:prstGeom prst="rect">
            <a:avLst/>
          </a:prstGeom>
          <a:noFill/>
        </p:spPr>
        <p:txBody>
          <a:bodyPr wrap="square">
            <a:spAutoFit/>
          </a:bodyPr>
          <a:lstStyle/>
          <a:p>
            <a:r>
              <a:rPr lang="en-GB" sz="2400" dirty="0"/>
              <a:t>Facilitating Team Collaboration</a:t>
            </a:r>
          </a:p>
          <a:p>
            <a:r>
              <a:rPr lang="en-GB" sz="2400" dirty="0"/>
              <a:t>In care homes, effective communication extends beyond interactions with residents. Clear communication within the team ensures everyone is informed about residents’ needs and care plans, leading to a more coordinated approach. This helps minimise errors and improves overall care delivery.</a:t>
            </a:r>
          </a:p>
        </p:txBody>
      </p:sp>
      <p:sp>
        <p:nvSpPr>
          <p:cNvPr id="6" name="TextBox 5">
            <a:extLst>
              <a:ext uri="{FF2B5EF4-FFF2-40B4-BE49-F238E27FC236}">
                <a16:creationId xmlns:a16="http://schemas.microsoft.com/office/drawing/2014/main" id="{0DB7B1CF-41BE-C3E3-67BA-8E903BBE47E8}"/>
              </a:ext>
            </a:extLst>
          </p:cNvPr>
          <p:cNvSpPr txBox="1"/>
          <p:nvPr/>
        </p:nvSpPr>
        <p:spPr>
          <a:xfrm>
            <a:off x="2183606" y="-1218252"/>
            <a:ext cx="7648574" cy="523220"/>
          </a:xfrm>
          <a:prstGeom prst="rect">
            <a:avLst/>
          </a:prstGeom>
          <a:noFill/>
        </p:spPr>
        <p:txBody>
          <a:bodyPr wrap="square">
            <a:spAutoFit/>
          </a:bodyPr>
          <a:lstStyle/>
          <a:p>
            <a:r>
              <a:rPr lang="en-GB" sz="2800" b="1" dirty="0"/>
              <a:t>Riverdale Nursing Home</a:t>
            </a:r>
          </a:p>
        </p:txBody>
      </p:sp>
    </p:spTree>
    <p:extLst>
      <p:ext uri="{BB962C8B-B14F-4D97-AF65-F5344CB8AC3E}">
        <p14:creationId xmlns:p14="http://schemas.microsoft.com/office/powerpoint/2010/main" val="599197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8E1124-816B-C7E3-FCEC-9E105E627C4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407283" y="1792050"/>
            <a:ext cx="4861317" cy="3237637"/>
          </a:xfrm>
          <a:prstGeom prst="rect">
            <a:avLst/>
          </a:prstGeom>
        </p:spPr>
      </p:pic>
      <p:sp>
        <p:nvSpPr>
          <p:cNvPr id="5" name="TextBox 4">
            <a:extLst>
              <a:ext uri="{FF2B5EF4-FFF2-40B4-BE49-F238E27FC236}">
                <a16:creationId xmlns:a16="http://schemas.microsoft.com/office/drawing/2014/main" id="{85497FD2-3A29-BF0E-5E48-56974FF92079}"/>
              </a:ext>
            </a:extLst>
          </p:cNvPr>
          <p:cNvSpPr txBox="1"/>
          <p:nvPr/>
        </p:nvSpPr>
        <p:spPr>
          <a:xfrm>
            <a:off x="8354325" y="787841"/>
            <a:ext cx="6097836" cy="369332"/>
          </a:xfrm>
          <a:prstGeom prst="rect">
            <a:avLst/>
          </a:prstGeom>
          <a:noFill/>
        </p:spPr>
        <p:txBody>
          <a:bodyPr wrap="square">
            <a:spAutoFit/>
          </a:bodyPr>
          <a:lstStyle/>
          <a:p>
            <a:r>
              <a:rPr lang="en-GB" b="1" dirty="0"/>
              <a:t>Instant messaging</a:t>
            </a:r>
          </a:p>
        </p:txBody>
      </p:sp>
      <p:sp>
        <p:nvSpPr>
          <p:cNvPr id="7" name="TextBox 6">
            <a:extLst>
              <a:ext uri="{FF2B5EF4-FFF2-40B4-BE49-F238E27FC236}">
                <a16:creationId xmlns:a16="http://schemas.microsoft.com/office/drawing/2014/main" id="{A3AB47DD-3388-3703-6842-575005D4CD85}"/>
              </a:ext>
            </a:extLst>
          </p:cNvPr>
          <p:cNvSpPr txBox="1"/>
          <p:nvPr/>
        </p:nvSpPr>
        <p:spPr>
          <a:xfrm>
            <a:off x="590486" y="787841"/>
            <a:ext cx="6099048" cy="369332"/>
          </a:xfrm>
          <a:prstGeom prst="rect">
            <a:avLst/>
          </a:prstGeom>
          <a:noFill/>
        </p:spPr>
        <p:txBody>
          <a:bodyPr wrap="square">
            <a:spAutoFit/>
          </a:bodyPr>
          <a:lstStyle/>
          <a:p>
            <a:r>
              <a:rPr lang="en-GB" b="1" dirty="0"/>
              <a:t>Effective conversations</a:t>
            </a:r>
          </a:p>
        </p:txBody>
      </p:sp>
      <p:sp>
        <p:nvSpPr>
          <p:cNvPr id="9" name="TextBox 8">
            <a:extLst>
              <a:ext uri="{FF2B5EF4-FFF2-40B4-BE49-F238E27FC236}">
                <a16:creationId xmlns:a16="http://schemas.microsoft.com/office/drawing/2014/main" id="{149605B9-1F84-B39A-FDEC-A4FB4D884AF3}"/>
              </a:ext>
            </a:extLst>
          </p:cNvPr>
          <p:cNvSpPr txBox="1"/>
          <p:nvPr/>
        </p:nvSpPr>
        <p:spPr>
          <a:xfrm>
            <a:off x="443484" y="3041537"/>
            <a:ext cx="6099048" cy="369332"/>
          </a:xfrm>
          <a:prstGeom prst="rect">
            <a:avLst/>
          </a:prstGeom>
          <a:noFill/>
        </p:spPr>
        <p:txBody>
          <a:bodyPr wrap="square">
            <a:spAutoFit/>
          </a:bodyPr>
          <a:lstStyle/>
          <a:p>
            <a:r>
              <a:rPr lang="en-GB" dirty="0"/>
              <a:t> @</a:t>
            </a:r>
            <a:r>
              <a:rPr lang="en-GB" b="1" dirty="0"/>
              <a:t>Mentions</a:t>
            </a:r>
          </a:p>
        </p:txBody>
      </p:sp>
      <p:sp>
        <p:nvSpPr>
          <p:cNvPr id="11" name="TextBox 10">
            <a:extLst>
              <a:ext uri="{FF2B5EF4-FFF2-40B4-BE49-F238E27FC236}">
                <a16:creationId xmlns:a16="http://schemas.microsoft.com/office/drawing/2014/main" id="{535D79E2-D481-2995-C0A3-811CC8550224}"/>
              </a:ext>
            </a:extLst>
          </p:cNvPr>
          <p:cNvSpPr txBox="1"/>
          <p:nvPr/>
        </p:nvSpPr>
        <p:spPr>
          <a:xfrm>
            <a:off x="8953013" y="3041537"/>
            <a:ext cx="6099048" cy="369332"/>
          </a:xfrm>
          <a:prstGeom prst="rect">
            <a:avLst/>
          </a:prstGeom>
          <a:noFill/>
        </p:spPr>
        <p:txBody>
          <a:bodyPr wrap="square">
            <a:spAutoFit/>
          </a:bodyPr>
          <a:lstStyle/>
          <a:p>
            <a:r>
              <a:rPr lang="en-GB" b="1" dirty="0"/>
              <a:t>Presence and status</a:t>
            </a:r>
          </a:p>
        </p:txBody>
      </p:sp>
      <p:sp>
        <p:nvSpPr>
          <p:cNvPr id="13" name="TextBox 12">
            <a:extLst>
              <a:ext uri="{FF2B5EF4-FFF2-40B4-BE49-F238E27FC236}">
                <a16:creationId xmlns:a16="http://schemas.microsoft.com/office/drawing/2014/main" id="{3DE20369-B140-B9F1-4C77-A89AF1E5FE18}"/>
              </a:ext>
            </a:extLst>
          </p:cNvPr>
          <p:cNvSpPr txBox="1"/>
          <p:nvPr/>
        </p:nvSpPr>
        <p:spPr>
          <a:xfrm>
            <a:off x="8076163" y="5240163"/>
            <a:ext cx="6099048" cy="369332"/>
          </a:xfrm>
          <a:prstGeom prst="rect">
            <a:avLst/>
          </a:prstGeom>
          <a:noFill/>
        </p:spPr>
        <p:txBody>
          <a:bodyPr wrap="square">
            <a:spAutoFit/>
          </a:bodyPr>
          <a:lstStyle/>
          <a:p>
            <a:r>
              <a:rPr lang="en-GB" b="1" dirty="0"/>
              <a:t>Audio and video calls</a:t>
            </a:r>
          </a:p>
        </p:txBody>
      </p:sp>
      <p:sp>
        <p:nvSpPr>
          <p:cNvPr id="19" name="TextBox 18">
            <a:extLst>
              <a:ext uri="{FF2B5EF4-FFF2-40B4-BE49-F238E27FC236}">
                <a16:creationId xmlns:a16="http://schemas.microsoft.com/office/drawing/2014/main" id="{17F3CC12-F3BB-A9F7-0CCF-469255FA2B7E}"/>
              </a:ext>
            </a:extLst>
          </p:cNvPr>
          <p:cNvSpPr txBox="1"/>
          <p:nvPr/>
        </p:nvSpPr>
        <p:spPr>
          <a:xfrm>
            <a:off x="583628" y="5240163"/>
            <a:ext cx="6409944" cy="369332"/>
          </a:xfrm>
          <a:prstGeom prst="rect">
            <a:avLst/>
          </a:prstGeom>
          <a:noFill/>
        </p:spPr>
        <p:txBody>
          <a:bodyPr wrap="square">
            <a:spAutoFit/>
          </a:bodyPr>
          <a:lstStyle/>
          <a:p>
            <a:r>
              <a:rPr lang="en-GB" u="sng" dirty="0"/>
              <a:t> </a:t>
            </a:r>
            <a:r>
              <a:rPr lang="en-GB" b="1" u="sng" dirty="0"/>
              <a:t>Mobile A</a:t>
            </a:r>
            <a:r>
              <a:rPr lang="en-GB" b="1" dirty="0"/>
              <a:t>ccessibility</a:t>
            </a:r>
          </a:p>
        </p:txBody>
      </p:sp>
      <p:sp>
        <p:nvSpPr>
          <p:cNvPr id="4" name="TextBox 3">
            <a:extLst>
              <a:ext uri="{FF2B5EF4-FFF2-40B4-BE49-F238E27FC236}">
                <a16:creationId xmlns:a16="http://schemas.microsoft.com/office/drawing/2014/main" id="{1227932E-4803-00CF-E39B-E5AA4F6BC11F}"/>
              </a:ext>
            </a:extLst>
          </p:cNvPr>
          <p:cNvSpPr txBox="1"/>
          <p:nvPr/>
        </p:nvSpPr>
        <p:spPr>
          <a:xfrm>
            <a:off x="3759555" y="510842"/>
            <a:ext cx="7524750" cy="461665"/>
          </a:xfrm>
          <a:prstGeom prst="rect">
            <a:avLst/>
          </a:prstGeom>
          <a:noFill/>
        </p:spPr>
        <p:txBody>
          <a:bodyPr wrap="square">
            <a:spAutoFit/>
          </a:bodyPr>
          <a:lstStyle/>
          <a:p>
            <a:r>
              <a:rPr lang="en-GB" sz="2400" b="1" dirty="0"/>
              <a:t>Riverdale Nursing Home </a:t>
            </a:r>
          </a:p>
        </p:txBody>
      </p:sp>
    </p:spTree>
    <p:extLst>
      <p:ext uri="{BB962C8B-B14F-4D97-AF65-F5344CB8AC3E}">
        <p14:creationId xmlns:p14="http://schemas.microsoft.com/office/powerpoint/2010/main" val="845842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4F014D9-F021-9FD9-1462-8859C147F66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984" y="-249643"/>
            <a:ext cx="12208984" cy="7590928"/>
          </a:xfrm>
          <a:prstGeom prst="rect">
            <a:avLst/>
          </a:prstGeom>
        </p:spPr>
      </p:pic>
      <p:sp>
        <p:nvSpPr>
          <p:cNvPr id="7" name="TextBox 6">
            <a:extLst>
              <a:ext uri="{FF2B5EF4-FFF2-40B4-BE49-F238E27FC236}">
                <a16:creationId xmlns:a16="http://schemas.microsoft.com/office/drawing/2014/main" id="{949E640E-099E-7360-AA54-C16F0DDDAD1F}"/>
              </a:ext>
            </a:extLst>
          </p:cNvPr>
          <p:cNvSpPr txBox="1"/>
          <p:nvPr/>
        </p:nvSpPr>
        <p:spPr>
          <a:xfrm>
            <a:off x="952500" y="6858000"/>
            <a:ext cx="10287000" cy="230832"/>
          </a:xfrm>
          <a:prstGeom prst="rect">
            <a:avLst/>
          </a:prstGeom>
          <a:noFill/>
        </p:spPr>
        <p:txBody>
          <a:bodyPr wrap="square" rtlCol="0">
            <a:spAutoFit/>
          </a:bodyPr>
          <a:lstStyle/>
          <a:p>
            <a:r>
              <a:rPr lang="en-GB" sz="900">
                <a:hlinkClick r:id="rId3" tooltip="https://thebluediamondgallery.com/hand-held-card/l/limitations.html"/>
              </a:rPr>
              <a:t>This Photo</a:t>
            </a:r>
            <a:r>
              <a:rPr lang="en-GB" sz="900"/>
              <a:t> by Unknown Author is licensed under </a:t>
            </a:r>
            <a:r>
              <a:rPr lang="en-GB" sz="900">
                <a:hlinkClick r:id="rId4" tooltip="https://creativecommons.org/licenses/by-sa/3.0/"/>
              </a:rPr>
              <a:t>CC BY-SA</a:t>
            </a:r>
            <a:endParaRPr lang="en-GB" sz="900"/>
          </a:p>
        </p:txBody>
      </p:sp>
      <p:pic>
        <p:nvPicPr>
          <p:cNvPr id="15" name="Picture 14">
            <a:extLst>
              <a:ext uri="{FF2B5EF4-FFF2-40B4-BE49-F238E27FC236}">
                <a16:creationId xmlns:a16="http://schemas.microsoft.com/office/drawing/2014/main" id="{57D92611-B02C-77BF-4E05-EA1474CAAA44}"/>
              </a:ext>
            </a:extLst>
          </p:cNvPr>
          <p:cNvPicPr>
            <a:picLocks noChangeAspect="1"/>
          </p:cNvPicPr>
          <p:nvPr/>
        </p:nvPicPr>
        <p:blipFill>
          <a:blip r:embed="rId5"/>
          <a:stretch>
            <a:fillRect/>
          </a:stretch>
        </p:blipFill>
        <p:spPr>
          <a:xfrm>
            <a:off x="-237115" y="1209674"/>
            <a:ext cx="10710937" cy="5103495"/>
          </a:xfrm>
          <a:prstGeom prst="rect">
            <a:avLst/>
          </a:prstGeom>
        </p:spPr>
      </p:pic>
      <p:sp>
        <p:nvSpPr>
          <p:cNvPr id="5" name="TextBox 4">
            <a:extLst>
              <a:ext uri="{FF2B5EF4-FFF2-40B4-BE49-F238E27FC236}">
                <a16:creationId xmlns:a16="http://schemas.microsoft.com/office/drawing/2014/main" id="{247C1F07-729B-6A41-539D-90FF9A4771E9}"/>
              </a:ext>
            </a:extLst>
          </p:cNvPr>
          <p:cNvSpPr txBox="1"/>
          <p:nvPr/>
        </p:nvSpPr>
        <p:spPr>
          <a:xfrm>
            <a:off x="1771650" y="-116962"/>
            <a:ext cx="7841455" cy="646331"/>
          </a:xfrm>
          <a:prstGeom prst="rect">
            <a:avLst/>
          </a:prstGeom>
          <a:noFill/>
        </p:spPr>
        <p:txBody>
          <a:bodyPr wrap="square">
            <a:spAutoFit/>
          </a:bodyPr>
          <a:lstStyle/>
          <a:p>
            <a:r>
              <a:rPr lang="en-GB" sz="3600" b="1" dirty="0"/>
              <a:t>Riverdale Nursing Home </a:t>
            </a:r>
          </a:p>
        </p:txBody>
      </p:sp>
    </p:spTree>
    <p:extLst>
      <p:ext uri="{BB962C8B-B14F-4D97-AF65-F5344CB8AC3E}">
        <p14:creationId xmlns:p14="http://schemas.microsoft.com/office/powerpoint/2010/main" val="4235482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9891D5C-522F-9960-5CE7-AF4E7B5E9485}"/>
              </a:ext>
            </a:extLst>
          </p:cNvPr>
          <p:cNvGraphicFramePr>
            <a:graphicFrameLocks noGrp="1"/>
          </p:cNvGraphicFramePr>
          <p:nvPr/>
        </p:nvGraphicFramePr>
        <p:xfrm>
          <a:off x="233819" y="267222"/>
          <a:ext cx="11791168" cy="6396625"/>
        </p:xfrm>
        <a:graphic>
          <a:graphicData uri="http://schemas.openxmlformats.org/drawingml/2006/table">
            <a:tbl>
              <a:tblPr firstRow="1" bandRow="1">
                <a:tableStyleId>{5C22544A-7EE6-4342-B048-85BDC9FD1C3A}</a:tableStyleId>
              </a:tblPr>
              <a:tblGrid>
                <a:gridCol w="11791168">
                  <a:extLst>
                    <a:ext uri="{9D8B030D-6E8A-4147-A177-3AD203B41FA5}">
                      <a16:colId xmlns:a16="http://schemas.microsoft.com/office/drawing/2014/main" val="4235568146"/>
                    </a:ext>
                  </a:extLst>
                </a:gridCol>
              </a:tblGrid>
              <a:tr h="6396625">
                <a:tc>
                  <a:txBody>
                    <a:bodyPr/>
                    <a:lstStyle/>
                    <a:p>
                      <a:pPr algn="l"/>
                      <a:r>
                        <a:rPr lang="en-GB" sz="2700" b="1" dirty="0"/>
                        <a:t>               </a:t>
                      </a:r>
                    </a:p>
                    <a:p>
                      <a:pPr algn="l"/>
                      <a:endParaRPr lang="en-GB" sz="2700" b="1" dirty="0"/>
                    </a:p>
                    <a:p>
                      <a:pPr algn="l"/>
                      <a:r>
                        <a:rPr lang="en-GB" sz="2700" b="1" dirty="0"/>
                        <a:t>                              </a:t>
                      </a:r>
                      <a:r>
                        <a:rPr lang="en-GB" sz="4800" b="1" dirty="0"/>
                        <a:t>Introduction</a:t>
                      </a:r>
                    </a:p>
                    <a:p>
                      <a:pPr algn="l"/>
                      <a:endParaRPr lang="en-GB" sz="1400" b="0" dirty="0"/>
                    </a:p>
                    <a:p>
                      <a:pPr algn="l"/>
                      <a:r>
                        <a:rPr lang="en-GB" sz="4800" b="1" dirty="0"/>
                        <a:t>            </a:t>
                      </a:r>
                      <a:r>
                        <a:rPr lang="en-GB" sz="1900" b="1" dirty="0"/>
                        <a:t>Digital Skills and Research Methods</a:t>
                      </a:r>
                    </a:p>
                    <a:p>
                      <a:pPr algn="l"/>
                      <a:endParaRPr lang="en-GB" sz="1900" b="1" dirty="0"/>
                    </a:p>
                    <a:p>
                      <a:pPr algn="l"/>
                      <a:r>
                        <a:rPr lang="en-GB" sz="1900" b="1" dirty="0"/>
                        <a:t>                                                          LCHS 4007  </a:t>
                      </a:r>
                    </a:p>
                    <a:p>
                      <a:pPr algn="l"/>
                      <a:endParaRPr lang="en-GB" sz="1900" b="1" dirty="0"/>
                    </a:p>
                    <a:p>
                      <a:pPr algn="l"/>
                      <a:r>
                        <a:rPr lang="en-GB" sz="1900" b="1"/>
                        <a:t>                                          [ DR . MASUD  </a:t>
                      </a:r>
                      <a:r>
                        <a:rPr lang="en-GB" sz="1900" b="1" dirty="0"/>
                        <a:t>SIDDIQUI ]</a:t>
                      </a:r>
                    </a:p>
                    <a:p>
                      <a:pPr algn="l"/>
                      <a:endParaRPr lang="en-GB" sz="1900" b="1" dirty="0"/>
                    </a:p>
                    <a:p>
                      <a:pPr algn="l"/>
                      <a:r>
                        <a:rPr lang="en-GB" sz="1900" b="1" dirty="0"/>
                        <a:t>                                      SIDRA SHAHZADI - ID 2539710</a:t>
                      </a:r>
                    </a:p>
                    <a:p>
                      <a:pPr algn="l"/>
                      <a:endParaRPr lang="en-GB" sz="1900" b="1" dirty="0"/>
                    </a:p>
                    <a:p>
                      <a:pPr algn="l"/>
                      <a:r>
                        <a:rPr lang="en-GB" sz="1900" b="1" dirty="0"/>
                        <a:t>                                                  </a:t>
                      </a:r>
                    </a:p>
                    <a:p>
                      <a:pPr algn="l"/>
                      <a:endParaRPr lang="en-GB" sz="1900" b="1" dirty="0"/>
                    </a:p>
                    <a:p>
                      <a:pPr algn="l"/>
                      <a:r>
                        <a:rPr lang="en-GB" sz="1900" b="1" dirty="0"/>
                        <a:t>                                      </a:t>
                      </a:r>
                    </a:p>
                    <a:p>
                      <a:pPr algn="l"/>
                      <a:r>
                        <a:rPr lang="en-GB" sz="4800" b="0" dirty="0"/>
                        <a:t>     </a:t>
                      </a:r>
                    </a:p>
                  </a:txBody>
                  <a:tcPr marL="121920" marR="121920" marT="60960" marB="60960"/>
                </a:tc>
                <a:extLst>
                  <a:ext uri="{0D108BD9-81ED-4DB2-BD59-A6C34878D82A}">
                    <a16:rowId xmlns:a16="http://schemas.microsoft.com/office/drawing/2014/main" val="3493998839"/>
                  </a:ext>
                </a:extLst>
              </a:tr>
            </a:tbl>
          </a:graphicData>
        </a:graphic>
      </p:graphicFrame>
      <p:pic>
        <p:nvPicPr>
          <p:cNvPr id="9" name="Picture 8">
            <a:extLst>
              <a:ext uri="{FF2B5EF4-FFF2-40B4-BE49-F238E27FC236}">
                <a16:creationId xmlns:a16="http://schemas.microsoft.com/office/drawing/2014/main" id="{6A2D0F43-D45F-5297-E652-81A0B3BD56E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20764761">
            <a:off x="7071130" y="2084304"/>
            <a:ext cx="3394333" cy="3320440"/>
          </a:xfrm>
          <a:prstGeom prst="rect">
            <a:avLst/>
          </a:prstGeom>
        </p:spPr>
      </p:pic>
    </p:spTree>
    <p:extLst>
      <p:ext uri="{BB962C8B-B14F-4D97-AF65-F5344CB8AC3E}">
        <p14:creationId xmlns:p14="http://schemas.microsoft.com/office/powerpoint/2010/main" val="3597894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B3A6B"/>
        </a:solidFill>
        <a:effectLst/>
      </p:bgPr>
    </p:bg>
    <p:spTree>
      <p:nvGrpSpPr>
        <p:cNvPr id="1" name=""/>
        <p:cNvGrpSpPr/>
        <p:nvPr/>
      </p:nvGrpSpPr>
      <p:grpSpPr>
        <a:xfrm>
          <a:off x="0" y="0"/>
          <a:ext cx="0" cy="0"/>
          <a:chOff x="0" y="0"/>
          <a:chExt cx="0" cy="0"/>
        </a:xfrm>
      </p:grpSpPr>
      <p:sp>
        <p:nvSpPr>
          <p:cNvPr id="4" name="Shape 1"/>
          <p:cNvSpPr/>
          <p:nvPr/>
        </p:nvSpPr>
        <p:spPr>
          <a:xfrm>
            <a:off x="0" y="0"/>
            <a:ext cx="219456" cy="6858000"/>
          </a:xfrm>
          <a:prstGeom prst="rect">
            <a:avLst/>
          </a:prstGeom>
          <a:solidFill>
            <a:srgbClr val="028090"/>
          </a:solidFill>
          <a:ln w="12700">
            <a:solidFill>
              <a:srgbClr val="028090"/>
            </a:solidFill>
            <a:prstDash val="solid"/>
          </a:ln>
        </p:spPr>
        <p:txBody>
          <a:bodyPr/>
          <a:lstStyle/>
          <a:p>
            <a:pPr defTabSz="1219170"/>
            <a:endParaRPr lang="en-GB" sz="2400">
              <a:solidFill>
                <a:prstClr val="black"/>
              </a:solidFill>
              <a:latin typeface="Aptos" panose="02110004020202020204"/>
            </a:endParaRPr>
          </a:p>
        </p:txBody>
      </p:sp>
      <p:pic>
        <p:nvPicPr>
          <p:cNvPr id="5" name="Image 1" descr="preencoded.png"/>
          <p:cNvPicPr>
            <a:picLocks noChangeAspect="1"/>
          </p:cNvPicPr>
          <p:nvPr/>
        </p:nvPicPr>
        <p:blipFill>
          <a:blip r:embed="rId3"/>
          <a:stretch>
            <a:fillRect/>
          </a:stretch>
        </p:blipFill>
        <p:spPr>
          <a:xfrm>
            <a:off x="548640" y="426720"/>
            <a:ext cx="1097280" cy="1097280"/>
          </a:xfrm>
          <a:prstGeom prst="rect">
            <a:avLst/>
          </a:prstGeom>
        </p:spPr>
      </p:pic>
      <p:sp>
        <p:nvSpPr>
          <p:cNvPr id="6" name="Text 2"/>
          <p:cNvSpPr/>
          <p:nvPr/>
        </p:nvSpPr>
        <p:spPr>
          <a:xfrm>
            <a:off x="548640" y="1706880"/>
            <a:ext cx="6217920" cy="792480"/>
          </a:xfrm>
          <a:prstGeom prst="rect">
            <a:avLst/>
          </a:prstGeom>
          <a:noFill/>
          <a:ln/>
        </p:spPr>
        <p:txBody>
          <a:bodyPr wrap="square" rtlCol="0" anchor="ctr"/>
          <a:lstStyle/>
          <a:p>
            <a:pPr defTabSz="1219170"/>
            <a:r>
              <a:rPr lang="en-US" sz="4000" b="1" dirty="0">
                <a:solidFill>
                  <a:srgbClr val="FFFFFF"/>
                </a:solidFill>
                <a:latin typeface="Calibri" pitchFamily="34" charset="0"/>
                <a:ea typeface="Calibri" pitchFamily="34" charset="-122"/>
                <a:cs typeface="Calibri" pitchFamily="34" charset="-120"/>
              </a:rPr>
              <a:t>OneDrive at Riverdale</a:t>
            </a:r>
            <a:endParaRPr lang="en-US" sz="4000" dirty="0">
              <a:solidFill>
                <a:prstClr val="black"/>
              </a:solidFill>
              <a:latin typeface="Aptos" panose="02110004020202020204"/>
            </a:endParaRPr>
          </a:p>
        </p:txBody>
      </p:sp>
      <p:sp>
        <p:nvSpPr>
          <p:cNvPr id="7" name="Text 3"/>
          <p:cNvSpPr/>
          <p:nvPr/>
        </p:nvSpPr>
        <p:spPr>
          <a:xfrm>
            <a:off x="1194816" y="2499360"/>
            <a:ext cx="5571744" cy="548640"/>
          </a:xfrm>
          <a:prstGeom prst="rect">
            <a:avLst/>
          </a:prstGeom>
          <a:noFill/>
          <a:ln/>
        </p:spPr>
        <p:txBody>
          <a:bodyPr wrap="square" rtlCol="0" anchor="ctr"/>
          <a:lstStyle/>
          <a:p>
            <a:pPr defTabSz="1219170"/>
            <a:r>
              <a:rPr lang="en-US" sz="2133" b="1" dirty="0">
                <a:solidFill>
                  <a:prstClr val="white"/>
                </a:solidFill>
                <a:latin typeface="Calibri" pitchFamily="34" charset="0"/>
                <a:ea typeface="Calibri" pitchFamily="34" charset="-122"/>
                <a:cs typeface="Calibri" pitchFamily="34" charset="-120"/>
              </a:rPr>
              <a:t>Secure File Storage &amp; Sharing for the Nursing </a:t>
            </a:r>
            <a:r>
              <a:rPr lang="en-US" sz="1733" b="1" dirty="0">
                <a:solidFill>
                  <a:prstClr val="white"/>
                </a:solidFill>
                <a:latin typeface="Calibri" pitchFamily="34" charset="0"/>
                <a:ea typeface="Calibri" pitchFamily="34" charset="-122"/>
                <a:cs typeface="Calibri" pitchFamily="34" charset="-120"/>
              </a:rPr>
              <a:t>Home</a:t>
            </a:r>
            <a:endParaRPr lang="en-US" sz="1733" b="1" dirty="0">
              <a:solidFill>
                <a:prstClr val="white"/>
              </a:solidFill>
              <a:latin typeface="Aptos" panose="02110004020202020204"/>
            </a:endParaRPr>
          </a:p>
        </p:txBody>
      </p:sp>
      <p:sp>
        <p:nvSpPr>
          <p:cNvPr id="8" name="Shape 4"/>
          <p:cNvSpPr/>
          <p:nvPr/>
        </p:nvSpPr>
        <p:spPr>
          <a:xfrm>
            <a:off x="548640" y="3194304"/>
            <a:ext cx="6096000" cy="48768"/>
          </a:xfrm>
          <a:prstGeom prst="rect">
            <a:avLst/>
          </a:prstGeom>
          <a:solidFill>
            <a:srgbClr val="028090"/>
          </a:solidFill>
          <a:ln w="12700">
            <a:solidFill>
              <a:srgbClr val="028090"/>
            </a:solidFill>
            <a:prstDash val="solid"/>
          </a:ln>
        </p:spPr>
        <p:txBody>
          <a:bodyPr/>
          <a:lstStyle/>
          <a:p>
            <a:pPr defTabSz="1219170"/>
            <a:endParaRPr lang="en-GB" sz="2400">
              <a:solidFill>
                <a:prstClr val="black"/>
              </a:solidFill>
              <a:latin typeface="Aptos" panose="02110004020202020204"/>
            </a:endParaRPr>
          </a:p>
        </p:txBody>
      </p:sp>
      <p:sp>
        <p:nvSpPr>
          <p:cNvPr id="9" name="Text 5"/>
          <p:cNvSpPr/>
          <p:nvPr/>
        </p:nvSpPr>
        <p:spPr>
          <a:xfrm>
            <a:off x="548640" y="3438144"/>
            <a:ext cx="6217920" cy="2194560"/>
          </a:xfrm>
          <a:prstGeom prst="rect">
            <a:avLst/>
          </a:prstGeom>
          <a:noFill/>
          <a:ln/>
        </p:spPr>
        <p:txBody>
          <a:bodyPr wrap="square" rtlCol="0" anchor="ctr"/>
          <a:lstStyle/>
          <a:p>
            <a:pPr defTabSz="1219170">
              <a:lnSpc>
                <a:spcPct val="140000"/>
              </a:lnSpc>
            </a:pPr>
            <a:r>
              <a:rPr lang="en-US" sz="1600" b="1" dirty="0">
                <a:solidFill>
                  <a:srgbClr val="02C39A"/>
                </a:solidFill>
                <a:latin typeface="Calibri" pitchFamily="34" charset="0"/>
                <a:ea typeface="Calibri" pitchFamily="34" charset="-122"/>
                <a:cs typeface="Calibri" pitchFamily="34" charset="-120"/>
              </a:rPr>
              <a:t>Workplace Task: </a:t>
            </a:r>
            <a:r>
              <a:rPr lang="en-US" sz="1600" dirty="0">
                <a:solidFill>
                  <a:srgbClr val="FFFFFF"/>
                </a:solidFill>
                <a:latin typeface="Calibri" pitchFamily="34" charset="0"/>
                <a:ea typeface="Calibri" pitchFamily="34" charset="-122"/>
                <a:cs typeface="Calibri" pitchFamily="34" charset="-120"/>
              </a:rPr>
              <a:t>Secure File Storage &amp; Sharing
</a:t>
            </a:r>
            <a:r>
              <a:rPr lang="en-US" sz="1600" b="1" dirty="0">
                <a:solidFill>
                  <a:srgbClr val="02C39A"/>
                </a:solidFill>
                <a:latin typeface="Calibri" pitchFamily="34" charset="0"/>
                <a:ea typeface="Calibri" pitchFamily="34" charset="-122"/>
                <a:cs typeface="Calibri" pitchFamily="34" charset="-120"/>
              </a:rPr>
              <a:t>Microsoft 365 Tool: </a:t>
            </a:r>
            <a:r>
              <a:rPr lang="en-US" sz="1600" dirty="0">
                <a:solidFill>
                  <a:srgbClr val="FFFFFF"/>
                </a:solidFill>
                <a:latin typeface="Calibri" pitchFamily="34" charset="0"/>
                <a:ea typeface="Calibri" pitchFamily="34" charset="-122"/>
                <a:cs typeface="Calibri" pitchFamily="34" charset="-120"/>
              </a:rPr>
              <a:t>OneDrive
</a:t>
            </a:r>
            <a:r>
              <a:rPr lang="en-US" sz="1600" b="1" dirty="0">
                <a:solidFill>
                  <a:srgbClr val="02C39A"/>
                </a:solidFill>
                <a:latin typeface="Calibri" pitchFamily="34" charset="0"/>
                <a:ea typeface="Calibri" pitchFamily="34" charset="-122"/>
                <a:cs typeface="Calibri" pitchFamily="34" charset="-120"/>
              </a:rPr>
              <a:t>Student: </a:t>
            </a:r>
            <a:r>
              <a:rPr lang="en-US" sz="1600" b="1" dirty="0">
                <a:solidFill>
                  <a:srgbClr val="FFFFFF"/>
                </a:solidFill>
                <a:latin typeface="Calibri" pitchFamily="34" charset="0"/>
                <a:ea typeface="Calibri" pitchFamily="34" charset="-122"/>
                <a:cs typeface="Calibri" pitchFamily="34" charset="-120"/>
              </a:rPr>
              <a:t>	</a:t>
            </a:r>
            <a:r>
              <a:rPr lang="en-US" sz="1400" b="1" dirty="0">
                <a:solidFill>
                  <a:srgbClr val="FFFFFF"/>
                </a:solidFill>
                <a:latin typeface="Calibri" pitchFamily="34" charset="0"/>
                <a:ea typeface="Calibri" pitchFamily="34" charset="-122"/>
                <a:cs typeface="Calibri" pitchFamily="34" charset="-120"/>
              </a:rPr>
              <a:t>SIDRA SHAHZAD -  ID NO - 2539710</a:t>
            </a:r>
            <a:r>
              <a:rPr lang="en-US" sz="1600" dirty="0">
                <a:solidFill>
                  <a:srgbClr val="FFFFFF"/>
                </a:solidFill>
                <a:latin typeface="Calibri" pitchFamily="34" charset="0"/>
                <a:ea typeface="Calibri" pitchFamily="34" charset="-122"/>
                <a:cs typeface="Calibri" pitchFamily="34" charset="-120"/>
              </a:rPr>
              <a:t>
</a:t>
            </a:r>
            <a:r>
              <a:rPr lang="en-US" sz="1600" b="1" dirty="0">
                <a:solidFill>
                  <a:srgbClr val="02C39A"/>
                </a:solidFill>
                <a:latin typeface="Calibri" pitchFamily="34" charset="0"/>
                <a:ea typeface="Calibri" pitchFamily="34" charset="-122"/>
                <a:cs typeface="Calibri" pitchFamily="34" charset="-120"/>
              </a:rPr>
              <a:t>Module: </a:t>
            </a:r>
            <a:r>
              <a:rPr lang="en-US" sz="1600" dirty="0">
                <a:solidFill>
                  <a:srgbClr val="FFFFFF"/>
                </a:solidFill>
                <a:latin typeface="Calibri" pitchFamily="34" charset="0"/>
                <a:ea typeface="Calibri" pitchFamily="34" charset="-122"/>
                <a:cs typeface="Calibri" pitchFamily="34" charset="-120"/>
              </a:rPr>
              <a:t>LCHS4007 — Digital Skills for Health &amp; Social Care</a:t>
            </a:r>
            <a:endParaRPr lang="en-US" sz="1600" dirty="0">
              <a:solidFill>
                <a:prstClr val="black"/>
              </a:solidFill>
              <a:latin typeface="Aptos" panose="02110004020202020204"/>
            </a:endParaRPr>
          </a:p>
        </p:txBody>
      </p:sp>
      <p:sp>
        <p:nvSpPr>
          <p:cNvPr id="10" name="Text 6"/>
          <p:cNvSpPr/>
          <p:nvPr/>
        </p:nvSpPr>
        <p:spPr>
          <a:xfrm>
            <a:off x="548640" y="6156960"/>
            <a:ext cx="11216640" cy="365760"/>
          </a:xfrm>
          <a:prstGeom prst="rect">
            <a:avLst/>
          </a:prstGeom>
          <a:noFill/>
          <a:ln/>
        </p:spPr>
        <p:txBody>
          <a:bodyPr wrap="square" rtlCol="0" anchor="ctr"/>
          <a:lstStyle/>
          <a:p>
            <a:pPr defTabSz="1219170"/>
            <a:r>
              <a:rPr lang="en-US" sz="1467" dirty="0">
                <a:solidFill>
                  <a:prstClr val="white"/>
                </a:solidFill>
                <a:latin typeface="Calibri" pitchFamily="34" charset="0"/>
                <a:ea typeface="Calibri" pitchFamily="34" charset="-122"/>
                <a:cs typeface="Calibri" pitchFamily="34" charset="-120"/>
              </a:rPr>
              <a:t>Riverdale Nursing Home  ·  Microsoft 365 Implementation</a:t>
            </a:r>
            <a:endParaRPr lang="en-US" sz="1467" dirty="0">
              <a:solidFill>
                <a:prstClr val="white"/>
              </a:solidFill>
              <a:latin typeface="Aptos" panose="02110004020202020204"/>
            </a:endParaRPr>
          </a:p>
        </p:txBody>
      </p:sp>
      <p:pic>
        <p:nvPicPr>
          <p:cNvPr id="11" name="Image 0" descr="preencoded.png">
            <a:extLst>
              <a:ext uri="{FF2B5EF4-FFF2-40B4-BE49-F238E27FC236}">
                <a16:creationId xmlns:a16="http://schemas.microsoft.com/office/drawing/2014/main" id="{03472F23-E423-10FC-CE81-259477757716}"/>
              </a:ext>
            </a:extLst>
          </p:cNvPr>
          <p:cNvPicPr>
            <a:picLocks noChangeAspect="1"/>
          </p:cNvPicPr>
          <p:nvPr/>
        </p:nvPicPr>
        <p:blipFill>
          <a:blip r:embed="rId4"/>
          <a:stretch>
            <a:fillRect/>
          </a:stretch>
        </p:blipFill>
        <p:spPr>
          <a:xfrm>
            <a:off x="7620000" y="0"/>
            <a:ext cx="4572000"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F8FB"/>
        </a:solidFill>
        <a:effectLst/>
      </p:bgPr>
    </p:bg>
    <p:spTree>
      <p:nvGrpSpPr>
        <p:cNvPr id="1" name=""/>
        <p:cNvGrpSpPr/>
        <p:nvPr/>
      </p:nvGrpSpPr>
      <p:grpSpPr>
        <a:xfrm>
          <a:off x="0" y="0"/>
          <a:ext cx="0" cy="0"/>
          <a:chOff x="0" y="0"/>
          <a:chExt cx="0" cy="0"/>
        </a:xfrm>
      </p:grpSpPr>
      <p:sp>
        <p:nvSpPr>
          <p:cNvPr id="2" name="Shape 0"/>
          <p:cNvSpPr/>
          <p:nvPr/>
        </p:nvSpPr>
        <p:spPr>
          <a:xfrm>
            <a:off x="0" y="0"/>
            <a:ext cx="12192000" cy="877824"/>
          </a:xfrm>
          <a:prstGeom prst="rect">
            <a:avLst/>
          </a:prstGeom>
          <a:solidFill>
            <a:srgbClr val="1B3A6B"/>
          </a:solidFill>
          <a:ln w="12700">
            <a:solidFill>
              <a:srgbClr val="1B3A6B"/>
            </a:solidFill>
            <a:prstDash val="solid"/>
          </a:ln>
        </p:spPr>
        <p:txBody>
          <a:bodyPr/>
          <a:lstStyle/>
          <a:p>
            <a:pPr defTabSz="1219170"/>
            <a:endParaRPr lang="en-GB" sz="2400">
              <a:solidFill>
                <a:prstClr val="black"/>
              </a:solidFill>
              <a:latin typeface="Aptos" panose="02110004020202020204"/>
            </a:endParaRPr>
          </a:p>
        </p:txBody>
      </p:sp>
      <p:sp>
        <p:nvSpPr>
          <p:cNvPr id="3" name="Text 1"/>
          <p:cNvSpPr/>
          <p:nvPr/>
        </p:nvSpPr>
        <p:spPr>
          <a:xfrm>
            <a:off x="365760" y="0"/>
            <a:ext cx="11460480" cy="877824"/>
          </a:xfrm>
          <a:prstGeom prst="rect">
            <a:avLst/>
          </a:prstGeom>
          <a:noFill/>
          <a:ln/>
        </p:spPr>
        <p:txBody>
          <a:bodyPr wrap="square" rtlCol="0" anchor="ctr"/>
          <a:lstStyle/>
          <a:p>
            <a:pPr defTabSz="1219170"/>
            <a:r>
              <a:rPr lang="en-US" sz="2267" b="1" dirty="0">
                <a:solidFill>
                  <a:srgbClr val="FFFFFF"/>
                </a:solidFill>
                <a:latin typeface="Calibri" pitchFamily="34" charset="0"/>
                <a:ea typeface="Calibri" pitchFamily="34" charset="-122"/>
                <a:cs typeface="Calibri" pitchFamily="34" charset="-120"/>
              </a:rPr>
              <a:t>The Workplace Task — Secure File Storage &amp; Sharing at Riverdale</a:t>
            </a:r>
            <a:endParaRPr lang="en-US" sz="2267" dirty="0">
              <a:solidFill>
                <a:prstClr val="black"/>
              </a:solidFill>
              <a:latin typeface="Aptos" panose="02110004020202020204"/>
            </a:endParaRPr>
          </a:p>
        </p:txBody>
      </p:sp>
      <p:sp>
        <p:nvSpPr>
          <p:cNvPr id="5" name="Shape 2"/>
          <p:cNvSpPr/>
          <p:nvPr/>
        </p:nvSpPr>
        <p:spPr>
          <a:xfrm>
            <a:off x="512064" y="999744"/>
            <a:ext cx="6937248" cy="3480816"/>
          </a:xfrm>
          <a:prstGeom prst="rect">
            <a:avLst/>
          </a:prstGeom>
          <a:solidFill>
            <a:srgbClr val="FFFFFF"/>
          </a:solidFill>
          <a:ln w="12700">
            <a:solidFill>
              <a:srgbClr val="D0E4EE"/>
            </a:solidFill>
            <a:prstDash val="solid"/>
          </a:ln>
          <a:effectLst>
            <a:outerShdw blurRad="50800" dist="25400" dir="8100000" algn="bl" rotWithShape="0">
              <a:srgbClr val="000000">
                <a:alpha val="8000"/>
              </a:srgbClr>
            </a:outerShdw>
          </a:effectLst>
        </p:spPr>
        <p:txBody>
          <a:bodyPr/>
          <a:lstStyle/>
          <a:p>
            <a:pPr defTabSz="1219170"/>
            <a:endParaRPr lang="en-GB" sz="2400">
              <a:solidFill>
                <a:prstClr val="black"/>
              </a:solidFill>
              <a:latin typeface="Aptos" panose="02110004020202020204"/>
            </a:endParaRPr>
          </a:p>
        </p:txBody>
      </p:sp>
      <p:sp>
        <p:nvSpPr>
          <p:cNvPr id="6" name="Shape 3"/>
          <p:cNvSpPr/>
          <p:nvPr/>
        </p:nvSpPr>
        <p:spPr>
          <a:xfrm>
            <a:off x="365760" y="999744"/>
            <a:ext cx="146304" cy="3352800"/>
          </a:xfrm>
          <a:prstGeom prst="rect">
            <a:avLst/>
          </a:prstGeom>
          <a:solidFill>
            <a:srgbClr val="028090"/>
          </a:solidFill>
          <a:ln w="12700">
            <a:solidFill>
              <a:srgbClr val="028090"/>
            </a:solidFill>
            <a:prstDash val="solid"/>
          </a:ln>
        </p:spPr>
        <p:txBody>
          <a:bodyPr/>
          <a:lstStyle/>
          <a:p>
            <a:pPr defTabSz="1219170"/>
            <a:endParaRPr lang="en-GB" sz="2400">
              <a:solidFill>
                <a:prstClr val="black"/>
              </a:solidFill>
              <a:latin typeface="Aptos" panose="02110004020202020204"/>
            </a:endParaRPr>
          </a:p>
        </p:txBody>
      </p:sp>
      <p:sp>
        <p:nvSpPr>
          <p:cNvPr id="7" name="Text 4"/>
          <p:cNvSpPr/>
          <p:nvPr/>
        </p:nvSpPr>
        <p:spPr>
          <a:xfrm>
            <a:off x="670560" y="1121664"/>
            <a:ext cx="6278880" cy="390144"/>
          </a:xfrm>
          <a:prstGeom prst="rect">
            <a:avLst/>
          </a:prstGeom>
          <a:noFill/>
          <a:ln/>
        </p:spPr>
        <p:txBody>
          <a:bodyPr wrap="square" rtlCol="0" anchor="ctr"/>
          <a:lstStyle/>
          <a:p>
            <a:pPr defTabSz="1219170"/>
            <a:r>
              <a:rPr lang="en-US" sz="1867" b="1" dirty="0">
                <a:solidFill>
                  <a:srgbClr val="1B3A6B"/>
                </a:solidFill>
                <a:latin typeface="Calibri" pitchFamily="34" charset="0"/>
                <a:ea typeface="Calibri" pitchFamily="34" charset="-122"/>
                <a:cs typeface="Calibri" pitchFamily="34" charset="-120"/>
              </a:rPr>
              <a:t>What does this task involve at Riverdale?</a:t>
            </a:r>
            <a:endParaRPr lang="en-US" sz="1867" dirty="0">
              <a:solidFill>
                <a:prstClr val="black"/>
              </a:solidFill>
              <a:latin typeface="Aptos" panose="02110004020202020204"/>
            </a:endParaRPr>
          </a:p>
        </p:txBody>
      </p:sp>
      <p:sp>
        <p:nvSpPr>
          <p:cNvPr id="8" name="Text 5"/>
          <p:cNvSpPr/>
          <p:nvPr/>
        </p:nvSpPr>
        <p:spPr>
          <a:xfrm>
            <a:off x="670560" y="1560576"/>
            <a:ext cx="6217920" cy="609600"/>
          </a:xfrm>
          <a:prstGeom prst="rect">
            <a:avLst/>
          </a:prstGeom>
          <a:noFill/>
          <a:ln/>
        </p:spPr>
        <p:txBody>
          <a:bodyPr wrap="square" rtlCol="0" anchor="ctr"/>
          <a:lstStyle/>
          <a:p>
            <a:pPr defTabSz="1219170"/>
            <a:r>
              <a:rPr lang="en-US" sz="1600" dirty="0">
                <a:solidFill>
                  <a:srgbClr val="1E293B"/>
                </a:solidFill>
                <a:latin typeface="Calibri" pitchFamily="34" charset="0"/>
                <a:ea typeface="Calibri" pitchFamily="34" charset="-122"/>
                <a:cs typeface="Calibri" pitchFamily="34" charset="-120"/>
              </a:rPr>
              <a:t>Riverdale operates across two buildings with carers, nurses and admin working in shifts. Secure file storage and sharing covers:</a:t>
            </a:r>
            <a:endParaRPr lang="en-US" sz="1600" dirty="0">
              <a:solidFill>
                <a:prstClr val="black"/>
              </a:solidFill>
              <a:latin typeface="Aptos" panose="02110004020202020204"/>
            </a:endParaRPr>
          </a:p>
        </p:txBody>
      </p:sp>
      <p:sp>
        <p:nvSpPr>
          <p:cNvPr id="9" name="Text 6"/>
          <p:cNvSpPr/>
          <p:nvPr/>
        </p:nvSpPr>
        <p:spPr>
          <a:xfrm>
            <a:off x="792480" y="2194560"/>
            <a:ext cx="6096000" cy="1889760"/>
          </a:xfrm>
          <a:prstGeom prst="rect">
            <a:avLst/>
          </a:prstGeom>
          <a:noFill/>
          <a:ln/>
        </p:spPr>
        <p:txBody>
          <a:bodyPr wrap="square" rtlCol="0" anchor="ctr"/>
          <a:lstStyle/>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Storing and updating individual resident care plans</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Sharing medication records between shifts safely</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Handover documentation between night and morning staff</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Keeping inspection and compliance files accessible</a:t>
            </a:r>
            <a:endParaRPr lang="en-US" sz="1600" dirty="0">
              <a:solidFill>
                <a:prstClr val="black"/>
              </a:solidFill>
              <a:latin typeface="Aptos" panose="02110004020202020204"/>
            </a:endParaRPr>
          </a:p>
        </p:txBody>
      </p:sp>
      <p:sp>
        <p:nvSpPr>
          <p:cNvPr id="10" name="Shape 7"/>
          <p:cNvSpPr/>
          <p:nvPr/>
        </p:nvSpPr>
        <p:spPr>
          <a:xfrm>
            <a:off x="365760" y="4572000"/>
            <a:ext cx="11460480" cy="1950720"/>
          </a:xfrm>
          <a:prstGeom prst="rect">
            <a:avLst/>
          </a:prstGeom>
          <a:solidFill>
            <a:srgbClr val="E8F4F8"/>
          </a:solidFill>
          <a:ln w="12700">
            <a:solidFill>
              <a:srgbClr val="B0D4E4"/>
            </a:solidFill>
            <a:prstDash val="solid"/>
          </a:ln>
        </p:spPr>
        <p:txBody>
          <a:bodyPr/>
          <a:lstStyle/>
          <a:p>
            <a:pPr defTabSz="1219170"/>
            <a:endParaRPr lang="en-GB" sz="2400">
              <a:solidFill>
                <a:prstClr val="black"/>
              </a:solidFill>
              <a:latin typeface="Aptos" panose="02110004020202020204"/>
            </a:endParaRPr>
          </a:p>
        </p:txBody>
      </p:sp>
      <p:sp>
        <p:nvSpPr>
          <p:cNvPr id="11" name="Text 8"/>
          <p:cNvSpPr/>
          <p:nvPr/>
        </p:nvSpPr>
        <p:spPr>
          <a:xfrm>
            <a:off x="609600" y="4657344"/>
            <a:ext cx="4876800" cy="365760"/>
          </a:xfrm>
          <a:prstGeom prst="rect">
            <a:avLst/>
          </a:prstGeom>
          <a:noFill/>
          <a:ln/>
        </p:spPr>
        <p:txBody>
          <a:bodyPr wrap="square" rtlCol="0" anchor="ctr"/>
          <a:lstStyle/>
          <a:p>
            <a:pPr defTabSz="1219170"/>
            <a:r>
              <a:rPr lang="en-US" sz="1867" b="1" dirty="0">
                <a:solidFill>
                  <a:srgbClr val="1B3A6B"/>
                </a:solidFill>
                <a:latin typeface="Calibri" pitchFamily="34" charset="0"/>
                <a:ea typeface="Calibri" pitchFamily="34" charset="-122"/>
                <a:cs typeface="Calibri" pitchFamily="34" charset="-120"/>
              </a:rPr>
              <a:t>Riverdale's Challenge</a:t>
            </a:r>
            <a:endParaRPr lang="en-US" sz="1867" dirty="0">
              <a:solidFill>
                <a:prstClr val="black"/>
              </a:solidFill>
              <a:latin typeface="Aptos" panose="02110004020202020204"/>
            </a:endParaRPr>
          </a:p>
        </p:txBody>
      </p:sp>
      <p:sp>
        <p:nvSpPr>
          <p:cNvPr id="12" name="Text 9"/>
          <p:cNvSpPr/>
          <p:nvPr/>
        </p:nvSpPr>
        <p:spPr>
          <a:xfrm>
            <a:off x="609600" y="5047488"/>
            <a:ext cx="5242560" cy="1219200"/>
          </a:xfrm>
          <a:prstGeom prst="rect">
            <a:avLst/>
          </a:prstGeom>
          <a:noFill/>
          <a:ln/>
        </p:spPr>
        <p:txBody>
          <a:bodyPr wrap="square" rtlCol="0" anchor="ctr"/>
          <a:lstStyle/>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Staff unsure which tools to use</a:t>
            </a:r>
            <a:endParaRPr lang="en-US" sz="1600" dirty="0">
              <a:solidFill>
                <a:prstClr val="black"/>
              </a:solidFill>
              <a:latin typeface="Aptos" panose="02110004020202020204"/>
            </a:endParaRPr>
          </a:p>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Duplicated work — multiple versions of care plans in circulation</a:t>
            </a:r>
            <a:endParaRPr lang="en-US" sz="1600" dirty="0">
              <a:solidFill>
                <a:prstClr val="black"/>
              </a:solidFill>
              <a:latin typeface="Aptos" panose="02110004020202020204"/>
            </a:endParaRPr>
          </a:p>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Risk of outdated plans used during handover (Riverdale Case Study, 2026)</a:t>
            </a:r>
            <a:endParaRPr lang="en-US" sz="1600" dirty="0">
              <a:solidFill>
                <a:prstClr val="black"/>
              </a:solidFill>
              <a:latin typeface="Aptos" panose="02110004020202020204"/>
            </a:endParaRPr>
          </a:p>
        </p:txBody>
      </p:sp>
      <p:sp>
        <p:nvSpPr>
          <p:cNvPr id="13" name="Text 10"/>
          <p:cNvSpPr/>
          <p:nvPr/>
        </p:nvSpPr>
        <p:spPr>
          <a:xfrm>
            <a:off x="6217920" y="4657344"/>
            <a:ext cx="5364480" cy="365760"/>
          </a:xfrm>
          <a:prstGeom prst="rect">
            <a:avLst/>
          </a:prstGeom>
          <a:noFill/>
          <a:ln/>
        </p:spPr>
        <p:txBody>
          <a:bodyPr wrap="square" rtlCol="0" anchor="ctr"/>
          <a:lstStyle/>
          <a:p>
            <a:pPr defTabSz="1219170"/>
            <a:r>
              <a:rPr lang="en-US" sz="1867" b="1" dirty="0">
                <a:solidFill>
                  <a:srgbClr val="028090"/>
                </a:solidFill>
                <a:latin typeface="Calibri" pitchFamily="34" charset="0"/>
                <a:ea typeface="Calibri" pitchFamily="34" charset="-122"/>
                <a:cs typeface="Calibri" pitchFamily="34" charset="-120"/>
              </a:rPr>
              <a:t>OneDrive — Chosen Tool</a:t>
            </a:r>
            <a:endParaRPr lang="en-US" sz="1867" dirty="0">
              <a:solidFill>
                <a:prstClr val="black"/>
              </a:solidFill>
              <a:latin typeface="Aptos" panose="02110004020202020204"/>
            </a:endParaRPr>
          </a:p>
        </p:txBody>
      </p:sp>
      <p:sp>
        <p:nvSpPr>
          <p:cNvPr id="14" name="Text 11"/>
          <p:cNvSpPr/>
          <p:nvPr/>
        </p:nvSpPr>
        <p:spPr>
          <a:xfrm>
            <a:off x="6217920" y="5047488"/>
            <a:ext cx="5425440" cy="1219200"/>
          </a:xfrm>
          <a:prstGeom prst="rect">
            <a:avLst/>
          </a:prstGeom>
          <a:noFill/>
          <a:ln/>
        </p:spPr>
        <p:txBody>
          <a:bodyPr wrap="square" rtlCol="0" anchor="ctr"/>
          <a:lstStyle/>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Cloud storage included in Microsoft 365</a:t>
            </a:r>
            <a:endParaRPr lang="en-US" sz="1600" dirty="0">
              <a:solidFill>
                <a:prstClr val="black"/>
              </a:solidFill>
              <a:latin typeface="Aptos" panose="02110004020202020204"/>
            </a:endParaRPr>
          </a:p>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Files saved online, accessible from any device in either building</a:t>
            </a:r>
            <a:endParaRPr lang="en-US" sz="1600" dirty="0">
              <a:solidFill>
                <a:prstClr val="black"/>
              </a:solidFill>
              <a:latin typeface="Aptos" panose="02110004020202020204"/>
            </a:endParaRPr>
          </a:p>
          <a:p>
            <a:pPr marL="457189" indent="-457189" defTabSz="1219170">
              <a:spcAft>
                <a:spcPts val="400"/>
              </a:spcAft>
              <a:buSzPct val="100000"/>
              <a:buFontTx/>
              <a:buChar char="•"/>
            </a:pPr>
            <a:r>
              <a:rPr lang="en-US" sz="1600" dirty="0">
                <a:solidFill>
                  <a:srgbClr val="1E293B"/>
                </a:solidFill>
                <a:latin typeface="Calibri" pitchFamily="34" charset="0"/>
                <a:ea typeface="Calibri" pitchFamily="34" charset="-122"/>
                <a:cs typeface="Calibri" pitchFamily="34" charset="-120"/>
              </a:rPr>
              <a:t>Controlled sharing with passwords and expiry dates (Microsoft, 2024)</a:t>
            </a:r>
            <a:endParaRPr lang="en-US" sz="1600" dirty="0">
              <a:solidFill>
                <a:prstClr val="black"/>
              </a:solidFill>
              <a:latin typeface="Aptos" panose="02110004020202020204"/>
            </a:endParaRPr>
          </a:p>
        </p:txBody>
      </p:sp>
      <p:pic>
        <p:nvPicPr>
          <p:cNvPr id="15" name="Picture 14">
            <a:extLst>
              <a:ext uri="{FF2B5EF4-FFF2-40B4-BE49-F238E27FC236}">
                <a16:creationId xmlns:a16="http://schemas.microsoft.com/office/drawing/2014/main" id="{1C218F45-650C-97F3-ECEF-7C1648332E5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233778" y="1188803"/>
            <a:ext cx="3766157" cy="3273469"/>
          </a:xfrm>
          <a:prstGeom prst="rect">
            <a:avLst/>
          </a:prstGeom>
        </p:spPr>
      </p:pic>
      <p:sp>
        <p:nvSpPr>
          <p:cNvPr id="16" name="TextBox 15">
            <a:extLst>
              <a:ext uri="{FF2B5EF4-FFF2-40B4-BE49-F238E27FC236}">
                <a16:creationId xmlns:a16="http://schemas.microsoft.com/office/drawing/2014/main" id="{E3211751-6B56-B53E-8304-592EE2671CCA}"/>
              </a:ext>
            </a:extLst>
          </p:cNvPr>
          <p:cNvSpPr txBox="1"/>
          <p:nvPr/>
        </p:nvSpPr>
        <p:spPr>
          <a:xfrm>
            <a:off x="9741286" y="8786901"/>
            <a:ext cx="898164" cy="1384995"/>
          </a:xfrm>
          <a:prstGeom prst="rect">
            <a:avLst/>
          </a:prstGeom>
          <a:noFill/>
        </p:spPr>
        <p:txBody>
          <a:bodyPr wrap="square" rtlCol="0">
            <a:spAutoFit/>
          </a:bodyPr>
          <a:lstStyle/>
          <a:p>
            <a:pPr defTabSz="1219170"/>
            <a:r>
              <a:rPr lang="en-GB" sz="1200">
                <a:solidFill>
                  <a:prstClr val="black"/>
                </a:solidFill>
                <a:latin typeface="Aptos" panose="02110004020202020204"/>
                <a:hlinkClick r:id="rId4" tooltip="https://webinserzionista.altervista.org/onedrive/gratis-5-gb-spazio.html"/>
              </a:rPr>
              <a:t>This Photo</a:t>
            </a:r>
            <a:r>
              <a:rPr lang="en-GB" sz="1200">
                <a:solidFill>
                  <a:prstClr val="black"/>
                </a:solidFill>
                <a:latin typeface="Aptos" panose="02110004020202020204"/>
              </a:rPr>
              <a:t> by Unknown Author is licensed under </a:t>
            </a:r>
            <a:r>
              <a:rPr lang="en-GB" sz="1200">
                <a:solidFill>
                  <a:prstClr val="black"/>
                </a:solidFill>
                <a:latin typeface="Aptos" panose="02110004020202020204"/>
                <a:hlinkClick r:id="rId5" tooltip="https://creativecommons.org/licenses/by-nc-sa/3.0/"/>
              </a:rPr>
              <a:t>CC BY-SA-NC</a:t>
            </a:r>
            <a:endParaRPr lang="en-GB" sz="1200">
              <a:solidFill>
                <a:prstClr val="black"/>
              </a:solidFill>
              <a:latin typeface="Aptos" panose="02110004020202020204"/>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F8FB"/>
        </a:solidFill>
        <a:effectLst/>
      </p:bgPr>
    </p:bg>
    <p:spTree>
      <p:nvGrpSpPr>
        <p:cNvPr id="1" name=""/>
        <p:cNvGrpSpPr/>
        <p:nvPr/>
      </p:nvGrpSpPr>
      <p:grpSpPr>
        <a:xfrm>
          <a:off x="0" y="0"/>
          <a:ext cx="0" cy="0"/>
          <a:chOff x="0" y="0"/>
          <a:chExt cx="0" cy="0"/>
        </a:xfrm>
      </p:grpSpPr>
      <p:sp>
        <p:nvSpPr>
          <p:cNvPr id="2" name="Shape 0"/>
          <p:cNvSpPr/>
          <p:nvPr/>
        </p:nvSpPr>
        <p:spPr>
          <a:xfrm>
            <a:off x="0" y="0"/>
            <a:ext cx="12192000" cy="877824"/>
          </a:xfrm>
          <a:prstGeom prst="rect">
            <a:avLst/>
          </a:prstGeom>
          <a:solidFill>
            <a:srgbClr val="1B3A6B"/>
          </a:solidFill>
          <a:ln w="12700">
            <a:solidFill>
              <a:srgbClr val="1B3A6B"/>
            </a:solidFill>
            <a:prstDash val="solid"/>
          </a:ln>
        </p:spPr>
        <p:txBody>
          <a:bodyPr/>
          <a:lstStyle/>
          <a:p>
            <a:pPr defTabSz="1219170"/>
            <a:endParaRPr lang="en-GB" sz="2400">
              <a:solidFill>
                <a:prstClr val="black"/>
              </a:solidFill>
              <a:latin typeface="Aptos" panose="02110004020202020204"/>
            </a:endParaRPr>
          </a:p>
        </p:txBody>
      </p:sp>
      <p:sp>
        <p:nvSpPr>
          <p:cNvPr id="3" name="Text 1"/>
          <p:cNvSpPr/>
          <p:nvPr/>
        </p:nvSpPr>
        <p:spPr>
          <a:xfrm>
            <a:off x="365760" y="0"/>
            <a:ext cx="11460480" cy="877824"/>
          </a:xfrm>
          <a:prstGeom prst="rect">
            <a:avLst/>
          </a:prstGeom>
          <a:noFill/>
          <a:ln/>
        </p:spPr>
        <p:txBody>
          <a:bodyPr wrap="square" rtlCol="0" anchor="ctr"/>
          <a:lstStyle/>
          <a:p>
            <a:pPr defTabSz="1219170"/>
            <a:r>
              <a:rPr lang="en-US" sz="2267" b="1" dirty="0">
                <a:solidFill>
                  <a:srgbClr val="FFFFFF"/>
                </a:solidFill>
                <a:latin typeface="Calibri" pitchFamily="34" charset="0"/>
                <a:ea typeface="Calibri" pitchFamily="34" charset="-122"/>
                <a:cs typeface="Calibri" pitchFamily="34" charset="-120"/>
              </a:rPr>
              <a:t>Why OneDrive? — The Most Suitable Tool for Riverdale</a:t>
            </a:r>
            <a:endParaRPr lang="en-US" sz="2267" dirty="0">
              <a:solidFill>
                <a:prstClr val="black"/>
              </a:solidFill>
              <a:latin typeface="Aptos" panose="02110004020202020204"/>
            </a:endParaRPr>
          </a:p>
        </p:txBody>
      </p:sp>
      <p:graphicFrame>
        <p:nvGraphicFramePr>
          <p:cNvPr id="4" name="Table 0"/>
          <p:cNvGraphicFramePr>
            <a:graphicFrameLocks noGrp="1"/>
          </p:cNvGraphicFramePr>
          <p:nvPr/>
        </p:nvGraphicFramePr>
        <p:xfrm>
          <a:off x="-25052" y="877824"/>
          <a:ext cx="12091791" cy="2595251"/>
        </p:xfrm>
        <a:graphic>
          <a:graphicData uri="http://schemas.openxmlformats.org/drawingml/2006/table">
            <a:tbl>
              <a:tblPr/>
              <a:tblGrid>
                <a:gridCol w="2790411">
                  <a:extLst>
                    <a:ext uri="{9D8B030D-6E8A-4147-A177-3AD203B41FA5}">
                      <a16:colId xmlns:a16="http://schemas.microsoft.com/office/drawing/2014/main" val="20000"/>
                    </a:ext>
                  </a:extLst>
                </a:gridCol>
                <a:gridCol w="4340644">
                  <a:extLst>
                    <a:ext uri="{9D8B030D-6E8A-4147-A177-3AD203B41FA5}">
                      <a16:colId xmlns:a16="http://schemas.microsoft.com/office/drawing/2014/main" val="20001"/>
                    </a:ext>
                  </a:extLst>
                </a:gridCol>
                <a:gridCol w="4960736">
                  <a:extLst>
                    <a:ext uri="{9D8B030D-6E8A-4147-A177-3AD203B41FA5}">
                      <a16:colId xmlns:a16="http://schemas.microsoft.com/office/drawing/2014/main" val="20002"/>
                    </a:ext>
                  </a:extLst>
                </a:gridCol>
              </a:tblGrid>
              <a:tr h="345440">
                <a:tc>
                  <a:txBody>
                    <a:bodyPr/>
                    <a:lstStyle/>
                    <a:p>
                      <a:pPr marL="0" indent="0" algn="l">
                        <a:buNone/>
                      </a:pPr>
                      <a:r>
                        <a:rPr lang="en-US" sz="1600" b="1" dirty="0">
                          <a:solidFill>
                            <a:srgbClr val="FFFFFF"/>
                          </a:solidFill>
                        </a:rPr>
                        <a:t>Tool</a:t>
                      </a:r>
                      <a:endParaRPr lang="en-US" sz="16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1B3A6B"/>
                    </a:solidFill>
                  </a:tcPr>
                </a:tc>
                <a:tc>
                  <a:txBody>
                    <a:bodyPr/>
                    <a:lstStyle/>
                    <a:p>
                      <a:pPr marL="0" indent="0" algn="l">
                        <a:buNone/>
                      </a:pPr>
                      <a:r>
                        <a:rPr lang="en-US" sz="1600" b="1" dirty="0">
                          <a:solidFill>
                            <a:srgbClr val="FFFFFF"/>
                          </a:solidFill>
                        </a:rPr>
                        <a:t>Good For</a:t>
                      </a:r>
                      <a:endParaRPr lang="en-US" sz="16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1B3A6B"/>
                    </a:solidFill>
                  </a:tcPr>
                </a:tc>
                <a:tc>
                  <a:txBody>
                    <a:bodyPr/>
                    <a:lstStyle/>
                    <a:p>
                      <a:pPr marL="0" indent="0" algn="l">
                        <a:buNone/>
                      </a:pPr>
                      <a:r>
                        <a:rPr lang="en-US" sz="1600" b="1" dirty="0">
                          <a:solidFill>
                            <a:srgbClr val="FFFFFF"/>
                          </a:solidFill>
                        </a:rPr>
                        <a:t>Problem for Riverdale</a:t>
                      </a:r>
                      <a:endParaRPr lang="en-US" sz="16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1B3A6B"/>
                    </a:solidFill>
                  </a:tcPr>
                </a:tc>
                <a:extLst>
                  <a:ext uri="{0D108BD9-81ED-4DB2-BD59-A6C34878D82A}">
                    <a16:rowId xmlns:a16="http://schemas.microsoft.com/office/drawing/2014/main" val="10000"/>
                  </a:ext>
                </a:extLst>
              </a:tr>
              <a:tr h="573281">
                <a:tc>
                  <a:txBody>
                    <a:bodyPr/>
                    <a:lstStyle/>
                    <a:p>
                      <a:pPr marL="0" indent="0" algn="l">
                        <a:buNone/>
                      </a:pPr>
                      <a:r>
                        <a:rPr lang="en-US" sz="1500" b="1" dirty="0">
                          <a:solidFill>
                            <a:srgbClr val="1E8449"/>
                          </a:solidFill>
                        </a:rPr>
                        <a:t>OneDrive ✓</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E8F8EF"/>
                    </a:solidFill>
                  </a:tcPr>
                </a:tc>
                <a:tc>
                  <a:txBody>
                    <a:bodyPr/>
                    <a:lstStyle/>
                    <a:p>
                      <a:pPr marL="0" indent="0" algn="l">
                        <a:buNone/>
                      </a:pPr>
                      <a:r>
                        <a:rPr lang="en-US" sz="1500" dirty="0">
                          <a:solidFill>
                            <a:srgbClr val="000000"/>
                          </a:solidFill>
                        </a:rPr>
                        <a:t>Secure sharing, version history, GDPR-compliant . </a:t>
                      </a:r>
                      <a:r>
                        <a:rPr lang="en-US" sz="1500" b="1" dirty="0">
                          <a:solidFill>
                            <a:schemeClr val="accent6">
                              <a:lumMod val="75000"/>
                            </a:schemeClr>
                          </a:solidFill>
                        </a:rPr>
                        <a:t>Best choice</a:t>
                      </a:r>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E8F8EF"/>
                    </a:solidFill>
                  </a:tcPr>
                </a:tc>
                <a:tc>
                  <a:txBody>
                    <a:bodyPr/>
                    <a:lstStyle/>
                    <a:p>
                      <a:pPr marL="0" indent="0" algn="l">
                        <a:buNone/>
                      </a:pPr>
                      <a:r>
                        <a:rPr lang="en-US" sz="1500" dirty="0">
                          <a:solidFill>
                            <a:srgbClr val="000000"/>
                          </a:solidFill>
                        </a:rPr>
                        <a:t>Requires internet connection</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E8F8EF"/>
                    </a:solidFill>
                  </a:tcPr>
                </a:tc>
                <a:extLst>
                  <a:ext uri="{0D108BD9-81ED-4DB2-BD59-A6C34878D82A}">
                    <a16:rowId xmlns:a16="http://schemas.microsoft.com/office/drawing/2014/main" val="10001"/>
                  </a:ext>
                </a:extLst>
              </a:tr>
              <a:tr h="573281">
                <a:tc>
                  <a:txBody>
                    <a:bodyPr/>
                    <a:lstStyle/>
                    <a:p>
                      <a:pPr marL="0" indent="0" algn="l">
                        <a:buNone/>
                      </a:pPr>
                      <a:r>
                        <a:rPr lang="en-US" sz="1600" dirty="0"/>
                        <a:t>Google Drive</a:t>
                      </a:r>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tc>
                  <a:txBody>
                    <a:bodyPr/>
                    <a:lstStyle/>
                    <a:p>
                      <a:pPr marL="0" indent="0" algn="l">
                        <a:buNone/>
                      </a:pPr>
                      <a:r>
                        <a:rPr lang="en-US" sz="1500" dirty="0">
                          <a:solidFill>
                            <a:srgbClr val="000000"/>
                          </a:solidFill>
                        </a:rPr>
                        <a:t>Free and easy to use</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tc>
                  <a:txBody>
                    <a:bodyPr/>
                    <a:lstStyle/>
                    <a:p>
                      <a:pPr marL="0" indent="0" algn="l">
                        <a:buNone/>
                      </a:pPr>
                      <a:r>
                        <a:rPr lang="en-US" sz="1500" dirty="0">
                          <a:solidFill>
                            <a:srgbClr val="000000"/>
                          </a:solidFill>
                        </a:rPr>
                        <a:t>Less secure for health data (Jones &amp; Williams, 2022)</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29967">
                <a:tc>
                  <a:txBody>
                    <a:bodyPr/>
                    <a:lstStyle/>
                    <a:p>
                      <a:pPr marL="0" indent="0" algn="l">
                        <a:buNone/>
                      </a:pPr>
                      <a:r>
                        <a:rPr lang="en-US" sz="1500" dirty="0">
                          <a:solidFill>
                            <a:srgbClr val="000000"/>
                          </a:solidFill>
                        </a:rPr>
                        <a:t>USB Stick</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DF5F0"/>
                    </a:solidFill>
                  </a:tcPr>
                </a:tc>
                <a:tc>
                  <a:txBody>
                    <a:bodyPr/>
                    <a:lstStyle/>
                    <a:p>
                      <a:pPr marL="0" indent="0" algn="l">
                        <a:buNone/>
                      </a:pPr>
                      <a:r>
                        <a:rPr lang="en-US" sz="1500" dirty="0">
                          <a:solidFill>
                            <a:srgbClr val="000000"/>
                          </a:solidFill>
                        </a:rPr>
                        <a:t>Cheap and simple</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DF5F0"/>
                    </a:solidFill>
                  </a:tcPr>
                </a:tc>
                <a:tc>
                  <a:txBody>
                    <a:bodyPr/>
                    <a:lstStyle/>
                    <a:p>
                      <a:pPr marL="0" indent="0" algn="l">
                        <a:buNone/>
                      </a:pPr>
                      <a:r>
                        <a:rPr lang="en-US" sz="1500" dirty="0">
                          <a:solidFill>
                            <a:srgbClr val="000000"/>
                          </a:solidFill>
                        </a:rPr>
                        <a:t>Easily lost — major data breach risk</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DF5F0"/>
                    </a:solidFill>
                  </a:tcPr>
                </a:tc>
                <a:extLst>
                  <a:ext uri="{0D108BD9-81ED-4DB2-BD59-A6C34878D82A}">
                    <a16:rowId xmlns:a16="http://schemas.microsoft.com/office/drawing/2014/main" val="10003"/>
                  </a:ext>
                </a:extLst>
              </a:tr>
              <a:tr h="573281">
                <a:tc>
                  <a:txBody>
                    <a:bodyPr/>
                    <a:lstStyle/>
                    <a:p>
                      <a:pPr marL="0" indent="0" algn="l">
                        <a:buNone/>
                      </a:pPr>
                      <a:r>
                        <a:rPr lang="en-US" sz="1500" dirty="0">
                          <a:solidFill>
                            <a:srgbClr val="000000"/>
                          </a:solidFill>
                        </a:rPr>
                        <a:t>Email Attachments</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tc>
                  <a:txBody>
                    <a:bodyPr/>
                    <a:lstStyle/>
                    <a:p>
                      <a:pPr marL="0" indent="0" algn="l">
                        <a:buNone/>
                      </a:pPr>
                      <a:r>
                        <a:rPr lang="en-US" sz="1500" dirty="0">
                          <a:solidFill>
                            <a:srgbClr val="000000"/>
                          </a:solidFill>
                        </a:rPr>
                        <a:t>Familiar to staff</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tc>
                  <a:txBody>
                    <a:bodyPr/>
                    <a:lstStyle/>
                    <a:p>
                      <a:pPr marL="0" indent="0" algn="l">
                        <a:buNone/>
                      </a:pPr>
                      <a:r>
                        <a:rPr lang="en-US" sz="1500" dirty="0">
                          <a:solidFill>
                            <a:srgbClr val="000000"/>
                          </a:solidFill>
                        </a:rPr>
                        <a:t>Multiple versions cause confusion during care handover</a:t>
                      </a:r>
                      <a:endParaRPr lang="en-US" sz="1500" dirty="0"/>
                    </a:p>
                  </a:txBody>
                  <a:tcPr marL="101600" marR="101600" marT="50800" marB="50800" anchor="ctr">
                    <a:lnL w="6350" cap="flat" cmpd="sng" algn="ctr">
                      <a:solidFill>
                        <a:srgbClr val="C8D8E4"/>
                      </a:solidFill>
                      <a:prstDash val="solid"/>
                      <a:round/>
                      <a:headEnd type="none" w="med" len="med"/>
                      <a:tailEnd type="none" w="med" len="med"/>
                    </a:lnL>
                    <a:lnR w="6350" cap="flat" cmpd="sng" algn="ctr">
                      <a:solidFill>
                        <a:srgbClr val="C8D8E4"/>
                      </a:solidFill>
                      <a:prstDash val="solid"/>
                      <a:round/>
                      <a:headEnd type="none" w="med" len="med"/>
                      <a:tailEnd type="none" w="med" len="med"/>
                    </a:lnR>
                    <a:lnT w="6350" cap="flat" cmpd="sng" algn="ctr">
                      <a:solidFill>
                        <a:srgbClr val="C8D8E4"/>
                      </a:solidFill>
                      <a:prstDash val="solid"/>
                      <a:round/>
                      <a:headEnd type="none" w="med" len="med"/>
                      <a:tailEnd type="none" w="med" len="med"/>
                    </a:lnT>
                    <a:lnB w="6350" cap="flat" cmpd="sng" algn="ctr">
                      <a:solidFill>
                        <a:srgbClr val="C8D8E4"/>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5" name="Shape 2"/>
          <p:cNvSpPr/>
          <p:nvPr/>
        </p:nvSpPr>
        <p:spPr>
          <a:xfrm>
            <a:off x="365760" y="3779520"/>
            <a:ext cx="5547360" cy="2779776"/>
          </a:xfrm>
          <a:prstGeom prst="rect">
            <a:avLst/>
          </a:prstGeom>
          <a:solidFill>
            <a:srgbClr val="FFFFFF"/>
          </a:solidFill>
          <a:ln w="12700">
            <a:solidFill>
              <a:srgbClr val="D0E4EE"/>
            </a:solidFill>
            <a:prstDash val="solid"/>
          </a:ln>
          <a:effectLst>
            <a:outerShdw blurRad="50800" dist="25400" dir="8100000" algn="bl" rotWithShape="0">
              <a:srgbClr val="000000">
                <a:alpha val="8000"/>
              </a:srgbClr>
            </a:outerShdw>
          </a:effectLst>
        </p:spPr>
        <p:txBody>
          <a:bodyPr/>
          <a:lstStyle/>
          <a:p>
            <a:pPr defTabSz="1219170"/>
            <a:endParaRPr lang="en-GB" sz="2400" dirty="0">
              <a:solidFill>
                <a:prstClr val="black"/>
              </a:solidFill>
              <a:latin typeface="Aptos" panose="02110004020202020204"/>
            </a:endParaRPr>
          </a:p>
        </p:txBody>
      </p:sp>
      <p:sp>
        <p:nvSpPr>
          <p:cNvPr id="6" name="Shape 3"/>
          <p:cNvSpPr/>
          <p:nvPr/>
        </p:nvSpPr>
        <p:spPr>
          <a:xfrm>
            <a:off x="365760" y="3779520"/>
            <a:ext cx="146304" cy="2779776"/>
          </a:xfrm>
          <a:prstGeom prst="rect">
            <a:avLst/>
          </a:prstGeom>
          <a:solidFill>
            <a:srgbClr val="028090"/>
          </a:solidFill>
          <a:ln w="12700">
            <a:solidFill>
              <a:srgbClr val="028090"/>
            </a:solidFill>
            <a:prstDash val="solid"/>
          </a:ln>
        </p:spPr>
        <p:txBody>
          <a:bodyPr/>
          <a:lstStyle/>
          <a:p>
            <a:pPr defTabSz="1219170"/>
            <a:endParaRPr lang="en-GB" sz="2400">
              <a:solidFill>
                <a:prstClr val="black"/>
              </a:solidFill>
              <a:latin typeface="Aptos" panose="02110004020202020204"/>
            </a:endParaRPr>
          </a:p>
        </p:txBody>
      </p:sp>
      <p:sp>
        <p:nvSpPr>
          <p:cNvPr id="7" name="Text 4"/>
          <p:cNvSpPr/>
          <p:nvPr/>
        </p:nvSpPr>
        <p:spPr>
          <a:xfrm>
            <a:off x="670560" y="3901440"/>
            <a:ext cx="4754880" cy="390144"/>
          </a:xfrm>
          <a:prstGeom prst="rect">
            <a:avLst/>
          </a:prstGeom>
          <a:noFill/>
          <a:ln/>
        </p:spPr>
        <p:txBody>
          <a:bodyPr wrap="square" rtlCol="0" anchor="ctr"/>
          <a:lstStyle/>
          <a:p>
            <a:pPr defTabSz="1219170"/>
            <a:r>
              <a:rPr lang="en-US" sz="1733" b="1" dirty="0">
                <a:solidFill>
                  <a:srgbClr val="1B3A6B"/>
                </a:solidFill>
                <a:latin typeface="Calibri" pitchFamily="34" charset="0"/>
                <a:ea typeface="Calibri" pitchFamily="34" charset="-122"/>
                <a:cs typeface="Calibri" pitchFamily="34" charset="-120"/>
              </a:rPr>
              <a:t>GDPR &amp; NHS Compliant</a:t>
            </a:r>
            <a:endParaRPr lang="en-US" sz="1733" dirty="0">
              <a:solidFill>
                <a:prstClr val="black"/>
              </a:solidFill>
              <a:latin typeface="Aptos" panose="02110004020202020204"/>
            </a:endParaRPr>
          </a:p>
        </p:txBody>
      </p:sp>
      <p:sp>
        <p:nvSpPr>
          <p:cNvPr id="8" name="Text 5"/>
          <p:cNvSpPr/>
          <p:nvPr/>
        </p:nvSpPr>
        <p:spPr>
          <a:xfrm>
            <a:off x="670560" y="4364736"/>
            <a:ext cx="4754880" cy="1950720"/>
          </a:xfrm>
          <a:prstGeom prst="rect">
            <a:avLst/>
          </a:prstGeom>
          <a:noFill/>
          <a:ln/>
        </p:spPr>
        <p:txBody>
          <a:bodyPr wrap="square" rtlCol="0" anchor="ctr"/>
          <a:lstStyle/>
          <a:p>
            <a:pPr algn="just" defTabSz="1219170"/>
            <a:r>
              <a:rPr lang="en-US" sz="1600" dirty="0">
                <a:solidFill>
                  <a:srgbClr val="1E293B"/>
                </a:solidFill>
                <a:latin typeface="Calibri" pitchFamily="34" charset="0"/>
                <a:ea typeface="Calibri" pitchFamily="34" charset="-122"/>
                <a:cs typeface="Calibri" pitchFamily="34" charset="-120"/>
              </a:rPr>
              <a:t>OneDrive permissions align with GDPR and NHS data security standards, only authorised staff can access resident records. This protects vulnerable residents and satisfies the UK Data Protection Act 2018 (Jones &amp; Williams, 2022).</a:t>
            </a:r>
            <a:endParaRPr lang="en-US" sz="1600" dirty="0">
              <a:solidFill>
                <a:prstClr val="black"/>
              </a:solidFill>
              <a:latin typeface="Aptos" panose="02110004020202020204"/>
            </a:endParaRPr>
          </a:p>
        </p:txBody>
      </p:sp>
      <p:sp>
        <p:nvSpPr>
          <p:cNvPr id="9" name="Shape 6"/>
          <p:cNvSpPr/>
          <p:nvPr/>
        </p:nvSpPr>
        <p:spPr>
          <a:xfrm>
            <a:off x="6278880" y="3779520"/>
            <a:ext cx="5547360" cy="2779776"/>
          </a:xfrm>
          <a:prstGeom prst="rect">
            <a:avLst/>
          </a:prstGeom>
          <a:solidFill>
            <a:srgbClr val="FFFFFF"/>
          </a:solidFill>
          <a:ln w="12700">
            <a:solidFill>
              <a:srgbClr val="D0E4EE"/>
            </a:solidFill>
            <a:prstDash val="solid"/>
          </a:ln>
          <a:effectLst>
            <a:outerShdw blurRad="50800" dist="25400" dir="8100000" algn="bl" rotWithShape="0">
              <a:srgbClr val="000000">
                <a:alpha val="8000"/>
              </a:srgbClr>
            </a:outerShdw>
          </a:effectLst>
        </p:spPr>
        <p:txBody>
          <a:bodyPr/>
          <a:lstStyle/>
          <a:p>
            <a:pPr defTabSz="1219170"/>
            <a:endParaRPr lang="en-GB" sz="2400">
              <a:solidFill>
                <a:prstClr val="black"/>
              </a:solidFill>
              <a:latin typeface="Aptos" panose="02110004020202020204"/>
            </a:endParaRPr>
          </a:p>
        </p:txBody>
      </p:sp>
      <p:sp>
        <p:nvSpPr>
          <p:cNvPr id="10" name="Shape 7"/>
          <p:cNvSpPr/>
          <p:nvPr/>
        </p:nvSpPr>
        <p:spPr>
          <a:xfrm>
            <a:off x="6278880" y="3779520"/>
            <a:ext cx="146304" cy="2779776"/>
          </a:xfrm>
          <a:prstGeom prst="rect">
            <a:avLst/>
          </a:prstGeom>
          <a:solidFill>
            <a:srgbClr val="02C39A"/>
          </a:solidFill>
          <a:ln w="12700">
            <a:solidFill>
              <a:srgbClr val="02C39A"/>
            </a:solidFill>
            <a:prstDash val="solid"/>
          </a:ln>
        </p:spPr>
        <p:txBody>
          <a:bodyPr/>
          <a:lstStyle/>
          <a:p>
            <a:pPr defTabSz="1219170"/>
            <a:endParaRPr lang="en-GB" sz="2400">
              <a:solidFill>
                <a:prstClr val="black"/>
              </a:solidFill>
              <a:latin typeface="Aptos" panose="02110004020202020204"/>
            </a:endParaRPr>
          </a:p>
        </p:txBody>
      </p:sp>
      <p:sp>
        <p:nvSpPr>
          <p:cNvPr id="11" name="Text 8"/>
          <p:cNvSpPr/>
          <p:nvPr/>
        </p:nvSpPr>
        <p:spPr>
          <a:xfrm>
            <a:off x="6583680" y="3901440"/>
            <a:ext cx="4998720" cy="390144"/>
          </a:xfrm>
          <a:prstGeom prst="rect">
            <a:avLst/>
          </a:prstGeom>
          <a:noFill/>
          <a:ln/>
        </p:spPr>
        <p:txBody>
          <a:bodyPr wrap="square" rtlCol="0" anchor="ctr"/>
          <a:lstStyle/>
          <a:p>
            <a:pPr defTabSz="1219170"/>
            <a:r>
              <a:rPr lang="en-US" sz="1733" b="1" dirty="0">
                <a:solidFill>
                  <a:srgbClr val="1B3A6B"/>
                </a:solidFill>
                <a:latin typeface="Calibri" pitchFamily="34" charset="0"/>
                <a:ea typeface="Calibri" pitchFamily="34" charset="-122"/>
                <a:cs typeface="Calibri" pitchFamily="34" charset="-120"/>
              </a:rPr>
              <a:t>Integrates with Teams &amp; Word</a:t>
            </a:r>
            <a:endParaRPr lang="en-US" sz="1733" dirty="0">
              <a:solidFill>
                <a:prstClr val="black"/>
              </a:solidFill>
              <a:latin typeface="Aptos" panose="02110004020202020204"/>
            </a:endParaRPr>
          </a:p>
        </p:txBody>
      </p:sp>
      <p:sp>
        <p:nvSpPr>
          <p:cNvPr id="12" name="Text 9"/>
          <p:cNvSpPr/>
          <p:nvPr/>
        </p:nvSpPr>
        <p:spPr>
          <a:xfrm>
            <a:off x="6583680" y="4364736"/>
            <a:ext cx="4998720" cy="1950720"/>
          </a:xfrm>
          <a:prstGeom prst="rect">
            <a:avLst/>
          </a:prstGeom>
          <a:noFill/>
          <a:ln/>
        </p:spPr>
        <p:txBody>
          <a:bodyPr wrap="square" rtlCol="0" anchor="ctr"/>
          <a:lstStyle/>
          <a:p>
            <a:pPr algn="just" defTabSz="1219170"/>
            <a:r>
              <a:rPr lang="en-US" sz="1600" dirty="0">
                <a:solidFill>
                  <a:srgbClr val="1E293B"/>
                </a:solidFill>
                <a:latin typeface="Calibri" pitchFamily="34" charset="0"/>
                <a:ea typeface="Calibri" pitchFamily="34" charset="-122"/>
                <a:cs typeface="Calibri" pitchFamily="34" charset="-120"/>
              </a:rPr>
              <a:t>OneDrive links directly with Microsoft Teams, allowing Riverdale carers to share care documents inside shift channels without switching apps (Microsoft, 2024). Keeps all communication in one secure Microsoft 365 environment.</a:t>
            </a:r>
            <a:endParaRPr lang="en-US" sz="1600" dirty="0">
              <a:solidFill>
                <a:prstClr val="black"/>
              </a:solidFill>
              <a:latin typeface="Aptos" panose="02110004020202020204"/>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F8FB"/>
        </a:solidFill>
        <a:effectLst/>
      </p:bgPr>
    </p:bg>
    <p:spTree>
      <p:nvGrpSpPr>
        <p:cNvPr id="1" name=""/>
        <p:cNvGrpSpPr/>
        <p:nvPr/>
      </p:nvGrpSpPr>
      <p:grpSpPr>
        <a:xfrm>
          <a:off x="0" y="0"/>
          <a:ext cx="0" cy="0"/>
          <a:chOff x="0" y="0"/>
          <a:chExt cx="0" cy="0"/>
        </a:xfrm>
      </p:grpSpPr>
      <p:sp>
        <p:nvSpPr>
          <p:cNvPr id="2" name="Shape 0"/>
          <p:cNvSpPr/>
          <p:nvPr/>
        </p:nvSpPr>
        <p:spPr>
          <a:xfrm>
            <a:off x="0" y="1"/>
            <a:ext cx="12192000" cy="786164"/>
          </a:xfrm>
          <a:prstGeom prst="rect">
            <a:avLst/>
          </a:prstGeom>
          <a:solidFill>
            <a:srgbClr val="1B3A6B"/>
          </a:solidFill>
          <a:ln w="12700">
            <a:solidFill>
              <a:srgbClr val="1B3A6B"/>
            </a:solidFill>
            <a:prstDash val="solid"/>
          </a:ln>
        </p:spPr>
        <p:txBody>
          <a:bodyPr/>
          <a:lstStyle/>
          <a:p>
            <a:pPr defTabSz="1219170"/>
            <a:endParaRPr lang="en-GB" sz="2400">
              <a:solidFill>
                <a:prstClr val="black"/>
              </a:solidFill>
              <a:latin typeface="Aptos" panose="02110004020202020204"/>
            </a:endParaRPr>
          </a:p>
        </p:txBody>
      </p:sp>
      <p:sp>
        <p:nvSpPr>
          <p:cNvPr id="3" name="Text 1"/>
          <p:cNvSpPr/>
          <p:nvPr/>
        </p:nvSpPr>
        <p:spPr>
          <a:xfrm>
            <a:off x="365760" y="0"/>
            <a:ext cx="11460480" cy="877824"/>
          </a:xfrm>
          <a:prstGeom prst="rect">
            <a:avLst/>
          </a:prstGeom>
          <a:noFill/>
          <a:ln/>
        </p:spPr>
        <p:txBody>
          <a:bodyPr wrap="square" rtlCol="0" anchor="ctr"/>
          <a:lstStyle/>
          <a:p>
            <a:pPr defTabSz="1219170"/>
            <a:r>
              <a:rPr lang="en-US" sz="2133" b="1" dirty="0">
                <a:solidFill>
                  <a:srgbClr val="FFFFFF"/>
                </a:solidFill>
                <a:latin typeface="Calibri" pitchFamily="34" charset="0"/>
                <a:ea typeface="Calibri" pitchFamily="34" charset="-122"/>
                <a:cs typeface="Calibri" pitchFamily="34" charset="-120"/>
              </a:rPr>
              <a:t>How OneDrive Improves Efficiency — Real Scenarios at Riverdale</a:t>
            </a:r>
            <a:endParaRPr lang="en-US" sz="2133" dirty="0">
              <a:solidFill>
                <a:prstClr val="black"/>
              </a:solidFill>
              <a:latin typeface="Aptos" panose="02110004020202020204"/>
            </a:endParaRPr>
          </a:p>
        </p:txBody>
      </p:sp>
      <p:pic>
        <p:nvPicPr>
          <p:cNvPr id="4" name="Image 0" descr="preencoded.png"/>
          <p:cNvPicPr>
            <a:picLocks noChangeAspect="1"/>
          </p:cNvPicPr>
          <p:nvPr/>
        </p:nvPicPr>
        <p:blipFill>
          <a:blip r:embed="rId3"/>
          <a:srcRect t="16310" b="5239"/>
          <a:stretch>
            <a:fillRect/>
          </a:stretch>
        </p:blipFill>
        <p:spPr>
          <a:xfrm>
            <a:off x="8534401" y="552231"/>
            <a:ext cx="3608832" cy="2199132"/>
          </a:xfrm>
          <a:prstGeom prst="rect">
            <a:avLst/>
          </a:prstGeom>
        </p:spPr>
      </p:pic>
      <p:sp>
        <p:nvSpPr>
          <p:cNvPr id="8" name="Text 5"/>
          <p:cNvSpPr/>
          <p:nvPr/>
        </p:nvSpPr>
        <p:spPr>
          <a:xfrm>
            <a:off x="426720" y="1158240"/>
            <a:ext cx="1645920" cy="670560"/>
          </a:xfrm>
          <a:prstGeom prst="rect">
            <a:avLst/>
          </a:prstGeom>
          <a:noFill/>
          <a:ln/>
        </p:spPr>
        <p:txBody>
          <a:bodyPr wrap="square" rtlCol="0" anchor="ctr"/>
          <a:lstStyle/>
          <a:p>
            <a:pPr algn="ctr" defTabSz="1219170"/>
            <a:endParaRPr lang="en-US" sz="1600" b="1" dirty="0">
              <a:solidFill>
                <a:prstClr val="black"/>
              </a:solidFill>
              <a:latin typeface="Aptos" panose="02110004020202020204"/>
            </a:endParaRPr>
          </a:p>
        </p:txBody>
      </p:sp>
      <p:sp>
        <p:nvSpPr>
          <p:cNvPr id="14" name="Text 11"/>
          <p:cNvSpPr/>
          <p:nvPr/>
        </p:nvSpPr>
        <p:spPr>
          <a:xfrm>
            <a:off x="4279392" y="1438656"/>
            <a:ext cx="1645920" cy="670560"/>
          </a:xfrm>
          <a:prstGeom prst="rect">
            <a:avLst/>
          </a:prstGeom>
          <a:noFill/>
          <a:ln/>
        </p:spPr>
        <p:txBody>
          <a:bodyPr wrap="square" rtlCol="0" anchor="ctr"/>
          <a:lstStyle/>
          <a:p>
            <a:pPr algn="ctr" defTabSz="1219170"/>
            <a:r>
              <a:rPr lang="en-US" sz="1467" dirty="0">
                <a:solidFill>
                  <a:srgbClr val="FFFFFF"/>
                </a:solidFill>
                <a:latin typeface="Calibri" pitchFamily="34" charset="0"/>
                <a:ea typeface="Calibri" pitchFamily="34" charset="-122"/>
                <a:cs typeface="Calibri" pitchFamily="34" charset="-120"/>
              </a:rPr>
              <a:t>🌅 Morning Nurse</a:t>
            </a:r>
            <a:endParaRPr lang="en-US" sz="1467" dirty="0">
              <a:solidFill>
                <a:prstClr val="black"/>
              </a:solidFill>
              <a:latin typeface="Aptos" panose="02110004020202020204"/>
            </a:endParaRPr>
          </a:p>
          <a:p>
            <a:pPr algn="ctr" defTabSz="1219170"/>
            <a:r>
              <a:rPr lang="en-US" sz="1467" dirty="0">
                <a:solidFill>
                  <a:srgbClr val="FFFFFF"/>
                </a:solidFill>
                <a:latin typeface="Calibri" pitchFamily="34" charset="0"/>
                <a:ea typeface="Calibri" pitchFamily="34" charset="-122"/>
                <a:cs typeface="Calibri" pitchFamily="34" charset="-120"/>
              </a:rPr>
              <a:t>opens file</a:t>
            </a:r>
            <a:endParaRPr lang="en-US" sz="1467" dirty="0">
              <a:solidFill>
                <a:prstClr val="black"/>
              </a:solidFill>
              <a:latin typeface="Aptos" panose="02110004020202020204"/>
            </a:endParaRPr>
          </a:p>
        </p:txBody>
      </p:sp>
      <p:sp>
        <p:nvSpPr>
          <p:cNvPr id="19" name="Shape 15"/>
          <p:cNvSpPr/>
          <p:nvPr/>
        </p:nvSpPr>
        <p:spPr>
          <a:xfrm>
            <a:off x="426720" y="4671791"/>
            <a:ext cx="11460480" cy="1591223"/>
          </a:xfrm>
          <a:prstGeom prst="rect">
            <a:avLst/>
          </a:prstGeom>
          <a:solidFill>
            <a:srgbClr val="1B3A6B"/>
          </a:solidFill>
          <a:ln w="12700">
            <a:solidFill>
              <a:srgbClr val="1B3A6B"/>
            </a:solidFill>
            <a:prstDash val="solid"/>
          </a:ln>
        </p:spPr>
        <p:txBody>
          <a:bodyPr/>
          <a:lstStyle/>
          <a:p>
            <a:pPr defTabSz="1219170"/>
            <a:endParaRPr lang="en-GB" sz="2400" dirty="0">
              <a:solidFill>
                <a:prstClr val="black"/>
              </a:solidFill>
              <a:latin typeface="Aptos" panose="02110004020202020204"/>
            </a:endParaRPr>
          </a:p>
        </p:txBody>
      </p:sp>
      <p:sp>
        <p:nvSpPr>
          <p:cNvPr id="20" name="Text 16"/>
          <p:cNvSpPr/>
          <p:nvPr/>
        </p:nvSpPr>
        <p:spPr>
          <a:xfrm>
            <a:off x="731520" y="4718304"/>
            <a:ext cx="9509760" cy="853440"/>
          </a:xfrm>
          <a:prstGeom prst="rect">
            <a:avLst/>
          </a:prstGeom>
          <a:noFill/>
          <a:ln/>
        </p:spPr>
        <p:txBody>
          <a:bodyPr wrap="square" rtlCol="0" anchor="ctr"/>
          <a:lstStyle/>
          <a:p>
            <a:pPr defTabSz="1219170"/>
            <a:r>
              <a:rPr lang="en-US" sz="1600" i="1" dirty="0">
                <a:solidFill>
                  <a:srgbClr val="FFFFFF"/>
                </a:solidFill>
                <a:latin typeface="Calibri" pitchFamily="34" charset="0"/>
                <a:ea typeface="Calibri" pitchFamily="34" charset="-122"/>
                <a:cs typeface="Calibri" pitchFamily="34" charset="-120"/>
              </a:rPr>
              <a:t>"Cloud-based storage ensures all team members access the same version of a resident's care plan, reducing clinical errors during handover."</a:t>
            </a:r>
            <a:endParaRPr lang="en-US" sz="1600" dirty="0">
              <a:solidFill>
                <a:prstClr val="black"/>
              </a:solidFill>
              <a:latin typeface="Aptos" panose="02110004020202020204"/>
            </a:endParaRPr>
          </a:p>
        </p:txBody>
      </p:sp>
      <p:sp>
        <p:nvSpPr>
          <p:cNvPr id="21" name="Text 17"/>
          <p:cNvSpPr/>
          <p:nvPr/>
        </p:nvSpPr>
        <p:spPr>
          <a:xfrm>
            <a:off x="731520" y="5608320"/>
            <a:ext cx="4876800" cy="341376"/>
          </a:xfrm>
          <a:prstGeom prst="rect">
            <a:avLst/>
          </a:prstGeom>
          <a:noFill/>
          <a:ln/>
        </p:spPr>
        <p:txBody>
          <a:bodyPr wrap="square" rtlCol="0" anchor="ctr"/>
          <a:lstStyle/>
          <a:p>
            <a:pPr defTabSz="1219170"/>
            <a:r>
              <a:rPr lang="en-US" sz="1467" b="1" dirty="0">
                <a:solidFill>
                  <a:srgbClr val="02C39A"/>
                </a:solidFill>
                <a:latin typeface="Calibri" pitchFamily="34" charset="0"/>
                <a:ea typeface="Calibri" pitchFamily="34" charset="-122"/>
                <a:cs typeface="Calibri" pitchFamily="34" charset="-120"/>
              </a:rPr>
              <a:t>(Smith, 2023, p. 45)</a:t>
            </a:r>
            <a:endParaRPr lang="en-US" sz="1467" dirty="0">
              <a:solidFill>
                <a:prstClr val="black"/>
              </a:solidFill>
              <a:latin typeface="Aptos" panose="02110004020202020204"/>
            </a:endParaRPr>
          </a:p>
        </p:txBody>
      </p:sp>
      <p:pic>
        <p:nvPicPr>
          <p:cNvPr id="22" name="Image 1" descr="preencoded.png"/>
          <p:cNvPicPr>
            <a:picLocks noChangeAspect="1"/>
          </p:cNvPicPr>
          <p:nvPr/>
        </p:nvPicPr>
        <p:blipFill>
          <a:blip r:embed="rId4"/>
          <a:stretch>
            <a:fillRect/>
          </a:stretch>
        </p:blipFill>
        <p:spPr>
          <a:xfrm>
            <a:off x="10789920" y="4937760"/>
            <a:ext cx="670560" cy="670560"/>
          </a:xfrm>
          <a:prstGeom prst="rect">
            <a:avLst/>
          </a:prstGeom>
        </p:spPr>
      </p:pic>
      <p:sp>
        <p:nvSpPr>
          <p:cNvPr id="24" name="Oval 23">
            <a:extLst>
              <a:ext uri="{FF2B5EF4-FFF2-40B4-BE49-F238E27FC236}">
                <a16:creationId xmlns:a16="http://schemas.microsoft.com/office/drawing/2014/main" id="{BB16C9BD-D449-8553-C05A-9D7105F5FDF8}"/>
              </a:ext>
            </a:extLst>
          </p:cNvPr>
          <p:cNvSpPr/>
          <p:nvPr/>
        </p:nvSpPr>
        <p:spPr>
          <a:xfrm>
            <a:off x="349183" y="1110255"/>
            <a:ext cx="1999989" cy="100606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r>
              <a:rPr lang="en-GB" sz="1867" dirty="0">
                <a:solidFill>
                  <a:prstClr val="white"/>
                </a:solidFill>
                <a:latin typeface="Aptos" panose="02110004020202020204"/>
              </a:rPr>
              <a:t>Night carer update notes</a:t>
            </a:r>
          </a:p>
        </p:txBody>
      </p:sp>
      <p:sp>
        <p:nvSpPr>
          <p:cNvPr id="25" name="Oval 24">
            <a:extLst>
              <a:ext uri="{FF2B5EF4-FFF2-40B4-BE49-F238E27FC236}">
                <a16:creationId xmlns:a16="http://schemas.microsoft.com/office/drawing/2014/main" id="{236BEA8F-0851-A6DC-F517-7D95304CE032}"/>
              </a:ext>
            </a:extLst>
          </p:cNvPr>
          <p:cNvSpPr/>
          <p:nvPr/>
        </p:nvSpPr>
        <p:spPr>
          <a:xfrm>
            <a:off x="2418942" y="1103156"/>
            <a:ext cx="1926337" cy="100606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r>
              <a:rPr lang="en-GB" sz="2400" dirty="0">
                <a:solidFill>
                  <a:prstClr val="white"/>
                </a:solidFill>
                <a:latin typeface="Aptos" panose="02110004020202020204"/>
              </a:rPr>
              <a:t> </a:t>
            </a:r>
            <a:r>
              <a:rPr lang="en-GB" sz="1867" dirty="0">
                <a:solidFill>
                  <a:prstClr val="white"/>
                </a:solidFill>
                <a:latin typeface="Aptos" panose="02110004020202020204"/>
              </a:rPr>
              <a:t>Morning nurse open file</a:t>
            </a:r>
            <a:endParaRPr lang="en-GB" sz="2400" dirty="0">
              <a:solidFill>
                <a:prstClr val="white"/>
              </a:solidFill>
              <a:latin typeface="Aptos" panose="02110004020202020204"/>
            </a:endParaRPr>
          </a:p>
        </p:txBody>
      </p:sp>
      <p:sp>
        <p:nvSpPr>
          <p:cNvPr id="27" name="Oval 26">
            <a:extLst>
              <a:ext uri="{FF2B5EF4-FFF2-40B4-BE49-F238E27FC236}">
                <a16:creationId xmlns:a16="http://schemas.microsoft.com/office/drawing/2014/main" id="{765C33F4-1FCC-33A9-E931-5540C079944C}"/>
              </a:ext>
            </a:extLst>
          </p:cNvPr>
          <p:cNvSpPr/>
          <p:nvPr/>
        </p:nvSpPr>
        <p:spPr>
          <a:xfrm>
            <a:off x="4493921" y="1145396"/>
            <a:ext cx="2060616" cy="96382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r>
              <a:rPr lang="en-GB" sz="1867" dirty="0">
                <a:solidFill>
                  <a:prstClr val="white"/>
                </a:solidFill>
                <a:latin typeface="Aptos" panose="02110004020202020204"/>
              </a:rPr>
              <a:t>OneDrive auto- syncs</a:t>
            </a:r>
          </a:p>
        </p:txBody>
      </p:sp>
      <p:sp>
        <p:nvSpPr>
          <p:cNvPr id="28" name="Oval 27">
            <a:extLst>
              <a:ext uri="{FF2B5EF4-FFF2-40B4-BE49-F238E27FC236}">
                <a16:creationId xmlns:a16="http://schemas.microsoft.com/office/drawing/2014/main" id="{0F13D769-D16D-1690-86E3-90FC150D8E2D}"/>
              </a:ext>
            </a:extLst>
          </p:cNvPr>
          <p:cNvSpPr/>
          <p:nvPr/>
        </p:nvSpPr>
        <p:spPr>
          <a:xfrm>
            <a:off x="6703180" y="1145396"/>
            <a:ext cx="1831221" cy="96382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r>
              <a:rPr lang="en-GB" sz="1867" dirty="0">
                <a:solidFill>
                  <a:prstClr val="white"/>
                </a:solidFill>
                <a:latin typeface="Aptos" panose="02110004020202020204"/>
              </a:rPr>
              <a:t>No missed</a:t>
            </a:r>
            <a:r>
              <a:rPr lang="en-GB" sz="2400" dirty="0">
                <a:solidFill>
                  <a:prstClr val="white"/>
                </a:solidFill>
                <a:latin typeface="Aptos" panose="02110004020202020204"/>
              </a:rPr>
              <a:t> </a:t>
            </a:r>
            <a:r>
              <a:rPr lang="en-GB" sz="1867" dirty="0">
                <a:solidFill>
                  <a:prstClr val="white"/>
                </a:solidFill>
                <a:latin typeface="Aptos" panose="02110004020202020204"/>
              </a:rPr>
              <a:t>massage</a:t>
            </a:r>
            <a:endParaRPr lang="en-GB" sz="2400" dirty="0">
              <a:solidFill>
                <a:prstClr val="white"/>
              </a:solidFill>
              <a:latin typeface="Aptos" panose="02110004020202020204"/>
            </a:endParaRPr>
          </a:p>
        </p:txBody>
      </p:sp>
      <p:graphicFrame>
        <p:nvGraphicFramePr>
          <p:cNvPr id="30" name="Table 29">
            <a:extLst>
              <a:ext uri="{FF2B5EF4-FFF2-40B4-BE49-F238E27FC236}">
                <a16:creationId xmlns:a16="http://schemas.microsoft.com/office/drawing/2014/main" id="{D0743149-E58E-F813-2184-E857451D403B}"/>
              </a:ext>
            </a:extLst>
          </p:cNvPr>
          <p:cNvGraphicFramePr>
            <a:graphicFrameLocks noGrp="1"/>
          </p:cNvGraphicFramePr>
          <p:nvPr/>
        </p:nvGraphicFramePr>
        <p:xfrm>
          <a:off x="349184" y="2664188"/>
          <a:ext cx="11477057" cy="1727200"/>
        </p:xfrm>
        <a:graphic>
          <a:graphicData uri="http://schemas.openxmlformats.org/drawingml/2006/table">
            <a:tbl>
              <a:tblPr firstRow="1" bandRow="1">
                <a:tableStyleId>{5C22544A-7EE6-4342-B048-85BDC9FD1C3A}</a:tableStyleId>
              </a:tblPr>
              <a:tblGrid>
                <a:gridCol w="4384897">
                  <a:extLst>
                    <a:ext uri="{9D8B030D-6E8A-4147-A177-3AD203B41FA5}">
                      <a16:colId xmlns:a16="http://schemas.microsoft.com/office/drawing/2014/main" val="2041368187"/>
                    </a:ext>
                  </a:extLst>
                </a:gridCol>
                <a:gridCol w="7092160">
                  <a:extLst>
                    <a:ext uri="{9D8B030D-6E8A-4147-A177-3AD203B41FA5}">
                      <a16:colId xmlns:a16="http://schemas.microsoft.com/office/drawing/2014/main" val="2993274981"/>
                    </a:ext>
                  </a:extLst>
                </a:gridCol>
              </a:tblGrid>
              <a:tr h="345440">
                <a:tc>
                  <a:txBody>
                    <a:bodyPr/>
                    <a:lstStyle/>
                    <a:p>
                      <a:pPr marL="0" indent="0" algn="l">
                        <a:buNone/>
                      </a:pPr>
                      <a:r>
                        <a:rPr lang="en-US" sz="1600" b="1" dirty="0">
                          <a:solidFill>
                            <a:srgbClr val="FFFFFF"/>
                          </a:solidFill>
                        </a:rPr>
                        <a:t>Riverdale Problem</a:t>
                      </a:r>
                      <a:endParaRPr lang="en-US" sz="1600" dirty="0"/>
                    </a:p>
                  </a:txBody>
                  <a:tcPr marL="101600" marR="101600" marT="50800" marB="50800" anchor="ctr"/>
                </a:tc>
                <a:tc>
                  <a:txBody>
                    <a:bodyPr/>
                    <a:lstStyle/>
                    <a:p>
                      <a:pPr marL="0" indent="0" algn="l">
                        <a:buNone/>
                      </a:pPr>
                      <a:r>
                        <a:rPr lang="en-US" sz="1600" b="1" dirty="0">
                          <a:solidFill>
                            <a:srgbClr val="FFFFFF"/>
                          </a:solidFill>
                        </a:rPr>
                        <a:t>OneDrive Solution</a:t>
                      </a:r>
                      <a:endParaRPr lang="en-US" sz="1600" dirty="0"/>
                    </a:p>
                  </a:txBody>
                  <a:tcPr marL="101600" marR="101600" marT="50800" marB="50800" anchor="ctr"/>
                </a:tc>
                <a:extLst>
                  <a:ext uri="{0D108BD9-81ED-4DB2-BD59-A6C34878D82A}">
                    <a16:rowId xmlns:a16="http://schemas.microsoft.com/office/drawing/2014/main" val="939994200"/>
                  </a:ext>
                </a:extLst>
              </a:tr>
              <a:tr h="345440">
                <a:tc>
                  <a:txBody>
                    <a:bodyPr/>
                    <a:lstStyle/>
                    <a:p>
                      <a:pPr marL="0" indent="0" algn="l">
                        <a:buNone/>
                      </a:pPr>
                      <a:r>
                        <a:rPr lang="en-US" sz="1600" dirty="0">
                          <a:solidFill>
                            <a:srgbClr val="000000"/>
                          </a:solidFill>
                        </a:rPr>
                        <a:t>Duplicated work across shifts</a:t>
                      </a:r>
                      <a:endParaRPr lang="en-US" sz="1600" dirty="0"/>
                    </a:p>
                  </a:txBody>
                  <a:tcPr marL="101600" marR="101600" marT="50800" marB="50800" anchor="ctr"/>
                </a:tc>
                <a:tc>
                  <a:txBody>
                    <a:bodyPr/>
                    <a:lstStyle/>
                    <a:p>
                      <a:pPr marL="0" indent="0" algn="l">
                        <a:buNone/>
                      </a:pPr>
                      <a:r>
                        <a:rPr lang="en-US" sz="1600" dirty="0">
                          <a:solidFill>
                            <a:srgbClr val="000000"/>
                          </a:solidFill>
                        </a:rPr>
                        <a:t>One central file — no duplicate entries (Smith, 2023)</a:t>
                      </a:r>
                      <a:endParaRPr lang="en-US" sz="1600" dirty="0"/>
                    </a:p>
                  </a:txBody>
                  <a:tcPr marL="101600" marR="101600" marT="50800" marB="50800" anchor="ctr"/>
                </a:tc>
                <a:extLst>
                  <a:ext uri="{0D108BD9-81ED-4DB2-BD59-A6C34878D82A}">
                    <a16:rowId xmlns:a16="http://schemas.microsoft.com/office/drawing/2014/main" val="1318096626"/>
                  </a:ext>
                </a:extLst>
              </a:tr>
              <a:tr h="345440">
                <a:tc>
                  <a:txBody>
                    <a:bodyPr/>
                    <a:lstStyle/>
                    <a:p>
                      <a:pPr marL="0" indent="0" algn="l">
                        <a:buNone/>
                      </a:pPr>
                      <a:r>
                        <a:rPr lang="en-US" sz="1600" dirty="0">
                          <a:solidFill>
                            <a:srgbClr val="000000"/>
                          </a:solidFill>
                        </a:rPr>
                        <a:t>Outdated care plans used by mistake</a:t>
                      </a:r>
                      <a:endParaRPr lang="en-US" sz="1600" dirty="0"/>
                    </a:p>
                  </a:txBody>
                  <a:tcPr marL="101600" marR="101600" marT="50800" marB="50800" anchor="ctr"/>
                </a:tc>
                <a:tc>
                  <a:txBody>
                    <a:bodyPr/>
                    <a:lstStyle/>
                    <a:p>
                      <a:pPr marL="0" indent="0" algn="l">
                        <a:buNone/>
                      </a:pPr>
                      <a:r>
                        <a:rPr lang="en-US" sz="1600" dirty="0">
                          <a:solidFill>
                            <a:srgbClr val="000000"/>
                          </a:solidFill>
                        </a:rPr>
                        <a:t>Auto-sync always shows the latest version</a:t>
                      </a:r>
                      <a:endParaRPr lang="en-US" sz="1600" dirty="0"/>
                    </a:p>
                  </a:txBody>
                  <a:tcPr marL="101600" marR="101600" marT="50800" marB="50800" anchor="ctr"/>
                </a:tc>
                <a:extLst>
                  <a:ext uri="{0D108BD9-81ED-4DB2-BD59-A6C34878D82A}">
                    <a16:rowId xmlns:a16="http://schemas.microsoft.com/office/drawing/2014/main" val="1101404404"/>
                  </a:ext>
                </a:extLst>
              </a:tr>
              <a:tr h="345440">
                <a:tc>
                  <a:txBody>
                    <a:bodyPr/>
                    <a:lstStyle/>
                    <a:p>
                      <a:pPr marL="0" indent="0" algn="l">
                        <a:buNone/>
                      </a:pPr>
                      <a:r>
                        <a:rPr lang="en-US" sz="1600" dirty="0">
                          <a:solidFill>
                            <a:srgbClr val="000000"/>
                          </a:solidFill>
                        </a:rPr>
                        <a:t>Two-building handover confusion</a:t>
                      </a:r>
                      <a:endParaRPr lang="en-US" sz="1600" dirty="0"/>
                    </a:p>
                  </a:txBody>
                  <a:tcPr marL="101600" marR="101600" marT="50800" marB="50800" anchor="ctr"/>
                </a:tc>
                <a:tc>
                  <a:txBody>
                    <a:bodyPr/>
                    <a:lstStyle/>
                    <a:p>
                      <a:pPr marL="0" indent="0" algn="l">
                        <a:buNone/>
                      </a:pPr>
                      <a:r>
                        <a:rPr lang="en-US" sz="1600" dirty="0">
                          <a:solidFill>
                            <a:srgbClr val="000000"/>
                          </a:solidFill>
                        </a:rPr>
                        <a:t>Both buildings access the same cloud file (Davies, 2024)</a:t>
                      </a:r>
                      <a:endParaRPr lang="en-US" sz="1600" dirty="0"/>
                    </a:p>
                  </a:txBody>
                  <a:tcPr marL="101600" marR="101600" marT="50800" marB="50800" anchor="ctr"/>
                </a:tc>
                <a:extLst>
                  <a:ext uri="{0D108BD9-81ED-4DB2-BD59-A6C34878D82A}">
                    <a16:rowId xmlns:a16="http://schemas.microsoft.com/office/drawing/2014/main" val="769017483"/>
                  </a:ext>
                </a:extLst>
              </a:tr>
              <a:tr h="345440">
                <a:tc>
                  <a:txBody>
                    <a:bodyPr/>
                    <a:lstStyle/>
                    <a:p>
                      <a:pPr marL="0" indent="0" algn="l">
                        <a:buNone/>
                      </a:pPr>
                      <a:r>
                        <a:rPr lang="en-US" sz="1600" dirty="0">
                          <a:solidFill>
                            <a:srgbClr val="000000"/>
                          </a:solidFill>
                        </a:rPr>
                        <a:t>USB sticks lost — data breach risk</a:t>
                      </a:r>
                      <a:endParaRPr lang="en-US" sz="1600" dirty="0"/>
                    </a:p>
                  </a:txBody>
                  <a:tcPr marL="101600" marR="101600" marT="50800" marB="50800" anchor="ctr"/>
                </a:tc>
                <a:tc>
                  <a:txBody>
                    <a:bodyPr/>
                    <a:lstStyle/>
                    <a:p>
                      <a:pPr marL="0" indent="0" algn="l">
                        <a:buNone/>
                      </a:pPr>
                      <a:r>
                        <a:rPr lang="en-US" sz="1600" dirty="0">
                          <a:solidFill>
                            <a:srgbClr val="000000"/>
                          </a:solidFill>
                        </a:rPr>
                        <a:t>No USB needed — files secured in cloud (Smith, 2021)</a:t>
                      </a:r>
                      <a:endParaRPr lang="en-US" sz="1600" dirty="0"/>
                    </a:p>
                  </a:txBody>
                  <a:tcPr marL="101600" marR="101600" marT="50800" marB="50800" anchor="ctr"/>
                </a:tc>
                <a:extLst>
                  <a:ext uri="{0D108BD9-81ED-4DB2-BD59-A6C34878D82A}">
                    <a16:rowId xmlns:a16="http://schemas.microsoft.com/office/drawing/2014/main" val="1931991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4F8FB"/>
        </a:solidFill>
        <a:effectLst/>
      </p:bgPr>
    </p:bg>
    <p:spTree>
      <p:nvGrpSpPr>
        <p:cNvPr id="1" name=""/>
        <p:cNvGrpSpPr/>
        <p:nvPr/>
      </p:nvGrpSpPr>
      <p:grpSpPr>
        <a:xfrm>
          <a:off x="0" y="0"/>
          <a:ext cx="0" cy="0"/>
          <a:chOff x="0" y="0"/>
          <a:chExt cx="0" cy="0"/>
        </a:xfrm>
      </p:grpSpPr>
      <p:sp>
        <p:nvSpPr>
          <p:cNvPr id="2" name="Shape 0"/>
          <p:cNvSpPr/>
          <p:nvPr/>
        </p:nvSpPr>
        <p:spPr>
          <a:xfrm>
            <a:off x="0" y="0"/>
            <a:ext cx="12192000" cy="877824"/>
          </a:xfrm>
          <a:prstGeom prst="rect">
            <a:avLst/>
          </a:prstGeom>
          <a:solidFill>
            <a:srgbClr val="1B3A6B"/>
          </a:solidFill>
          <a:ln w="12700">
            <a:solidFill>
              <a:srgbClr val="1B3A6B"/>
            </a:solidFill>
            <a:prstDash val="solid"/>
          </a:ln>
        </p:spPr>
        <p:txBody>
          <a:bodyPr/>
          <a:lstStyle/>
          <a:p>
            <a:pPr defTabSz="1219170"/>
            <a:endParaRPr lang="en-GB" sz="2400">
              <a:solidFill>
                <a:prstClr val="black"/>
              </a:solidFill>
              <a:latin typeface="Aptos" panose="02110004020202020204"/>
            </a:endParaRPr>
          </a:p>
        </p:txBody>
      </p:sp>
      <p:sp>
        <p:nvSpPr>
          <p:cNvPr id="3" name="Text 1"/>
          <p:cNvSpPr/>
          <p:nvPr/>
        </p:nvSpPr>
        <p:spPr>
          <a:xfrm>
            <a:off x="365760" y="0"/>
            <a:ext cx="11460480" cy="877824"/>
          </a:xfrm>
          <a:prstGeom prst="rect">
            <a:avLst/>
          </a:prstGeom>
          <a:noFill/>
          <a:ln/>
        </p:spPr>
        <p:txBody>
          <a:bodyPr wrap="square" rtlCol="0" anchor="ctr"/>
          <a:lstStyle/>
          <a:p>
            <a:pPr defTabSz="1219170"/>
            <a:r>
              <a:rPr lang="en-US" sz="2400" b="1" dirty="0">
                <a:solidFill>
                  <a:srgbClr val="FFFFFF"/>
                </a:solidFill>
                <a:latin typeface="Calibri" pitchFamily="34" charset="0"/>
                <a:ea typeface="Calibri" pitchFamily="34" charset="-122"/>
                <a:cs typeface="Calibri" pitchFamily="34" charset="-120"/>
              </a:rPr>
              <a:t>Advantages, Limitations &amp; Recommendations</a:t>
            </a:r>
            <a:endParaRPr lang="en-US" sz="2400" dirty="0">
              <a:solidFill>
                <a:prstClr val="black"/>
              </a:solidFill>
              <a:latin typeface="Aptos" panose="02110004020202020204"/>
            </a:endParaRPr>
          </a:p>
        </p:txBody>
      </p:sp>
      <p:sp>
        <p:nvSpPr>
          <p:cNvPr id="5" name="Shape 2"/>
          <p:cNvSpPr/>
          <p:nvPr/>
        </p:nvSpPr>
        <p:spPr>
          <a:xfrm>
            <a:off x="365760" y="999744"/>
            <a:ext cx="4084320" cy="3048000"/>
          </a:xfrm>
          <a:prstGeom prst="rect">
            <a:avLst/>
          </a:prstGeom>
          <a:solidFill>
            <a:srgbClr val="E8F8EF"/>
          </a:solidFill>
          <a:ln w="12700">
            <a:solidFill>
              <a:srgbClr val="A8D8B8"/>
            </a:solidFill>
            <a:prstDash val="solid"/>
          </a:ln>
        </p:spPr>
        <p:txBody>
          <a:bodyPr/>
          <a:lstStyle/>
          <a:p>
            <a:pPr defTabSz="1219170"/>
            <a:endParaRPr lang="en-GB" sz="2400">
              <a:solidFill>
                <a:prstClr val="black"/>
              </a:solidFill>
              <a:latin typeface="Aptos" panose="02110004020202020204"/>
            </a:endParaRPr>
          </a:p>
        </p:txBody>
      </p:sp>
      <p:sp>
        <p:nvSpPr>
          <p:cNvPr id="6" name="Shape 3"/>
          <p:cNvSpPr/>
          <p:nvPr/>
        </p:nvSpPr>
        <p:spPr>
          <a:xfrm>
            <a:off x="365760" y="999744"/>
            <a:ext cx="146304" cy="3048000"/>
          </a:xfrm>
          <a:prstGeom prst="rect">
            <a:avLst/>
          </a:prstGeom>
          <a:solidFill>
            <a:srgbClr val="1E8449"/>
          </a:solidFill>
          <a:ln w="12700">
            <a:solidFill>
              <a:srgbClr val="1E8449"/>
            </a:solidFill>
            <a:prstDash val="solid"/>
          </a:ln>
        </p:spPr>
        <p:txBody>
          <a:bodyPr/>
          <a:lstStyle/>
          <a:p>
            <a:pPr defTabSz="1219170"/>
            <a:endParaRPr lang="en-GB" sz="2400">
              <a:solidFill>
                <a:prstClr val="black"/>
              </a:solidFill>
              <a:latin typeface="Aptos" panose="02110004020202020204"/>
            </a:endParaRPr>
          </a:p>
        </p:txBody>
      </p:sp>
      <p:sp>
        <p:nvSpPr>
          <p:cNvPr id="7" name="Text 4"/>
          <p:cNvSpPr/>
          <p:nvPr/>
        </p:nvSpPr>
        <p:spPr>
          <a:xfrm>
            <a:off x="670560" y="981456"/>
            <a:ext cx="3596640" cy="365760"/>
          </a:xfrm>
          <a:prstGeom prst="rect">
            <a:avLst/>
          </a:prstGeom>
          <a:noFill/>
          <a:ln/>
        </p:spPr>
        <p:txBody>
          <a:bodyPr wrap="square" rtlCol="0" anchor="ctr"/>
          <a:lstStyle/>
          <a:p>
            <a:pPr defTabSz="1219170"/>
            <a:r>
              <a:rPr lang="en-US" sz="1733" b="1" dirty="0">
                <a:solidFill>
                  <a:srgbClr val="1E8449"/>
                </a:solidFill>
                <a:latin typeface="Calibri" pitchFamily="34" charset="0"/>
                <a:ea typeface="Calibri" pitchFamily="34" charset="-122"/>
                <a:cs typeface="Calibri" pitchFamily="34" charset="-120"/>
              </a:rPr>
              <a:t>✓  Advantages</a:t>
            </a:r>
            <a:endParaRPr lang="en-US" sz="1733" dirty="0">
              <a:solidFill>
                <a:prstClr val="black"/>
              </a:solidFill>
              <a:latin typeface="Aptos" panose="02110004020202020204"/>
            </a:endParaRPr>
          </a:p>
        </p:txBody>
      </p:sp>
      <p:sp>
        <p:nvSpPr>
          <p:cNvPr id="8" name="Text 5"/>
          <p:cNvSpPr/>
          <p:nvPr/>
        </p:nvSpPr>
        <p:spPr>
          <a:xfrm>
            <a:off x="487680" y="1448677"/>
            <a:ext cx="3779520" cy="2377440"/>
          </a:xfrm>
          <a:prstGeom prst="rect">
            <a:avLst/>
          </a:prstGeom>
          <a:noFill/>
          <a:ln/>
        </p:spPr>
        <p:txBody>
          <a:bodyPr wrap="square" rtlCol="0" anchor="ctr"/>
          <a:lstStyle/>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All staff access same care plan version (Smith, 2023)</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GDPR/NHS compliant — role-based permissions (Jones &amp; Williams, 2022)</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Works across both Riverdale buildings from one cloud</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Already in Microsoft 365 — no extra cost (Microsoft, 2022)</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Links with Teams &amp; Word — no app switching (Microsoft, 2024)</a:t>
            </a:r>
            <a:endParaRPr lang="en-US" sz="1600" dirty="0">
              <a:solidFill>
                <a:prstClr val="black"/>
              </a:solidFill>
              <a:latin typeface="Aptos" panose="02110004020202020204"/>
            </a:endParaRPr>
          </a:p>
        </p:txBody>
      </p:sp>
      <p:sp>
        <p:nvSpPr>
          <p:cNvPr id="9" name="Shape 6"/>
          <p:cNvSpPr/>
          <p:nvPr/>
        </p:nvSpPr>
        <p:spPr>
          <a:xfrm>
            <a:off x="4632960" y="999744"/>
            <a:ext cx="3779520" cy="3048000"/>
          </a:xfrm>
          <a:prstGeom prst="rect">
            <a:avLst/>
          </a:prstGeom>
          <a:solidFill>
            <a:srgbClr val="FEF3EC"/>
          </a:solidFill>
          <a:ln w="12700">
            <a:solidFill>
              <a:srgbClr val="F0C4A0"/>
            </a:solidFill>
            <a:prstDash val="solid"/>
          </a:ln>
        </p:spPr>
        <p:txBody>
          <a:bodyPr/>
          <a:lstStyle/>
          <a:p>
            <a:pPr defTabSz="1219170"/>
            <a:endParaRPr lang="en-GB" sz="2400">
              <a:solidFill>
                <a:prstClr val="black"/>
              </a:solidFill>
              <a:latin typeface="Aptos" panose="02110004020202020204"/>
            </a:endParaRPr>
          </a:p>
        </p:txBody>
      </p:sp>
      <p:sp>
        <p:nvSpPr>
          <p:cNvPr id="10" name="Shape 7"/>
          <p:cNvSpPr/>
          <p:nvPr/>
        </p:nvSpPr>
        <p:spPr>
          <a:xfrm>
            <a:off x="4632960" y="999744"/>
            <a:ext cx="146304" cy="3048000"/>
          </a:xfrm>
          <a:prstGeom prst="rect">
            <a:avLst/>
          </a:prstGeom>
          <a:solidFill>
            <a:srgbClr val="E67E22"/>
          </a:solidFill>
          <a:ln w="12700">
            <a:solidFill>
              <a:srgbClr val="E67E22"/>
            </a:solidFill>
            <a:prstDash val="solid"/>
          </a:ln>
        </p:spPr>
        <p:txBody>
          <a:bodyPr/>
          <a:lstStyle/>
          <a:p>
            <a:pPr defTabSz="1219170"/>
            <a:endParaRPr lang="en-GB" sz="2400">
              <a:solidFill>
                <a:prstClr val="black"/>
              </a:solidFill>
              <a:latin typeface="Aptos" panose="02110004020202020204"/>
            </a:endParaRPr>
          </a:p>
        </p:txBody>
      </p:sp>
      <p:sp>
        <p:nvSpPr>
          <p:cNvPr id="11" name="Text 8"/>
          <p:cNvSpPr/>
          <p:nvPr/>
        </p:nvSpPr>
        <p:spPr>
          <a:xfrm>
            <a:off x="4925568" y="996696"/>
            <a:ext cx="3291840" cy="365760"/>
          </a:xfrm>
          <a:prstGeom prst="rect">
            <a:avLst/>
          </a:prstGeom>
          <a:noFill/>
          <a:ln/>
        </p:spPr>
        <p:txBody>
          <a:bodyPr wrap="square" rtlCol="0" anchor="ctr"/>
          <a:lstStyle/>
          <a:p>
            <a:pPr defTabSz="1219170"/>
            <a:r>
              <a:rPr lang="en-US" sz="1733" b="1" dirty="0">
                <a:solidFill>
                  <a:srgbClr val="E67E22"/>
                </a:solidFill>
                <a:latin typeface="Calibri" pitchFamily="34" charset="0"/>
                <a:ea typeface="Calibri" pitchFamily="34" charset="-122"/>
                <a:cs typeface="Calibri" pitchFamily="34" charset="-120"/>
              </a:rPr>
              <a:t>⚠  Limitations</a:t>
            </a:r>
            <a:endParaRPr lang="en-US" sz="1733" dirty="0">
              <a:solidFill>
                <a:prstClr val="black"/>
              </a:solidFill>
              <a:latin typeface="Aptos" panose="02110004020202020204"/>
            </a:endParaRPr>
          </a:p>
        </p:txBody>
      </p:sp>
      <p:sp>
        <p:nvSpPr>
          <p:cNvPr id="12" name="Text 9"/>
          <p:cNvSpPr/>
          <p:nvPr/>
        </p:nvSpPr>
        <p:spPr>
          <a:xfrm>
            <a:off x="4937760" y="1487424"/>
            <a:ext cx="3474720" cy="2377440"/>
          </a:xfrm>
          <a:prstGeom prst="rect">
            <a:avLst/>
          </a:prstGeom>
          <a:noFill/>
          <a:ln/>
        </p:spPr>
        <p:txBody>
          <a:bodyPr wrap="square" rtlCol="0" anchor="ctr"/>
          <a:lstStyle/>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Needs internet — Wi-Fi failure means no file access (Davies, 2024)</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Not all care staff comfortable with cloud tools (Jones &amp; Brown, 2020, p. 112)</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Incorrect permissions could expose sensitive resident data</a:t>
            </a:r>
            <a:endParaRPr lang="en-US" sz="1600" dirty="0">
              <a:solidFill>
                <a:prstClr val="black"/>
              </a:solidFill>
              <a:latin typeface="Aptos" panose="02110004020202020204"/>
            </a:endParaRPr>
          </a:p>
          <a:p>
            <a:pPr marL="457189" indent="-457189" defTabSz="1219170">
              <a:spcAft>
                <a:spcPts val="533"/>
              </a:spcAft>
              <a:buSzPct val="100000"/>
              <a:buFontTx/>
              <a:buChar char="•"/>
            </a:pPr>
            <a:r>
              <a:rPr lang="en-US" sz="1600" dirty="0">
                <a:solidFill>
                  <a:srgbClr val="1E293B"/>
                </a:solidFill>
                <a:latin typeface="Calibri" pitchFamily="34" charset="0"/>
                <a:ea typeface="Calibri" pitchFamily="34" charset="-122"/>
                <a:cs typeface="Calibri" pitchFamily="34" charset="-120"/>
              </a:rPr>
              <a:t>Initial setup and training time required before full use</a:t>
            </a:r>
            <a:endParaRPr lang="en-US" sz="1600" dirty="0">
              <a:solidFill>
                <a:prstClr val="black"/>
              </a:solidFill>
              <a:latin typeface="Aptos" panose="02110004020202020204"/>
            </a:endParaRPr>
          </a:p>
        </p:txBody>
      </p:sp>
      <p:sp>
        <p:nvSpPr>
          <p:cNvPr id="13" name="Shape 10"/>
          <p:cNvSpPr/>
          <p:nvPr/>
        </p:nvSpPr>
        <p:spPr>
          <a:xfrm>
            <a:off x="487680" y="4206240"/>
            <a:ext cx="11460480" cy="2316480"/>
          </a:xfrm>
          <a:prstGeom prst="rect">
            <a:avLst/>
          </a:prstGeom>
          <a:solidFill>
            <a:schemeClr val="bg1"/>
          </a:solidFill>
          <a:ln w="12700">
            <a:solidFill>
              <a:srgbClr val="1B3A6B"/>
            </a:solidFill>
            <a:prstDash val="solid"/>
          </a:ln>
        </p:spPr>
        <p:txBody>
          <a:bodyPr/>
          <a:lstStyle/>
          <a:p>
            <a:pPr defTabSz="1219170"/>
            <a:endParaRPr lang="en-GB" sz="2400" dirty="0">
              <a:solidFill>
                <a:prstClr val="black"/>
              </a:solidFill>
              <a:latin typeface="Aptos" panose="02110004020202020204"/>
            </a:endParaRPr>
          </a:p>
        </p:txBody>
      </p:sp>
      <p:sp>
        <p:nvSpPr>
          <p:cNvPr id="14" name="Text 11"/>
          <p:cNvSpPr/>
          <p:nvPr/>
        </p:nvSpPr>
        <p:spPr>
          <a:xfrm>
            <a:off x="609600" y="4291584"/>
            <a:ext cx="10972800" cy="365760"/>
          </a:xfrm>
          <a:prstGeom prst="rect">
            <a:avLst/>
          </a:prstGeom>
          <a:noFill/>
          <a:ln/>
        </p:spPr>
        <p:txBody>
          <a:bodyPr wrap="square" rtlCol="0" anchor="ctr"/>
          <a:lstStyle/>
          <a:p>
            <a:pPr defTabSz="1219170"/>
            <a:r>
              <a:rPr lang="en-US" sz="1733" b="1" dirty="0">
                <a:solidFill>
                  <a:srgbClr val="02C39A"/>
                </a:solidFill>
                <a:latin typeface="Calibri" pitchFamily="34" charset="0"/>
                <a:ea typeface="Calibri" pitchFamily="34" charset="-122"/>
                <a:cs typeface="Calibri" pitchFamily="34" charset="-120"/>
              </a:rPr>
              <a:t>💡  Recommendations to Overcome Limitations</a:t>
            </a:r>
            <a:endParaRPr lang="en-US" sz="1733" dirty="0">
              <a:solidFill>
                <a:prstClr val="black"/>
              </a:solidFill>
              <a:latin typeface="Aptos" panose="02110004020202020204"/>
            </a:endParaRPr>
          </a:p>
        </p:txBody>
      </p:sp>
      <p:sp>
        <p:nvSpPr>
          <p:cNvPr id="16" name="Text 13"/>
          <p:cNvSpPr/>
          <p:nvPr/>
        </p:nvSpPr>
        <p:spPr>
          <a:xfrm>
            <a:off x="609600" y="4779264"/>
            <a:ext cx="463296" cy="463296"/>
          </a:xfrm>
          <a:prstGeom prst="rect">
            <a:avLst/>
          </a:prstGeom>
          <a:noFill/>
          <a:ln/>
        </p:spPr>
        <p:txBody>
          <a:bodyPr wrap="square" rtlCol="0" anchor="ctr"/>
          <a:lstStyle/>
          <a:p>
            <a:pPr algn="ctr" defTabSz="1219170"/>
            <a:r>
              <a:rPr lang="en-US" sz="2133" b="1" dirty="0">
                <a:solidFill>
                  <a:srgbClr val="02C39A"/>
                </a:solidFill>
                <a:latin typeface="Calibri" pitchFamily="34" charset="0"/>
                <a:ea typeface="Calibri" pitchFamily="34" charset="-122"/>
                <a:cs typeface="Calibri" pitchFamily="34" charset="-120"/>
              </a:rPr>
              <a:t>1</a:t>
            </a:r>
            <a:endParaRPr lang="en-US" sz="2133" dirty="0">
              <a:solidFill>
                <a:prstClr val="black"/>
              </a:solidFill>
              <a:latin typeface="Aptos" panose="02110004020202020204"/>
            </a:endParaRPr>
          </a:p>
        </p:txBody>
      </p:sp>
      <p:sp>
        <p:nvSpPr>
          <p:cNvPr id="17" name="Text 14"/>
          <p:cNvSpPr/>
          <p:nvPr/>
        </p:nvSpPr>
        <p:spPr>
          <a:xfrm>
            <a:off x="1060704" y="4791456"/>
            <a:ext cx="2011680" cy="365760"/>
          </a:xfrm>
          <a:prstGeom prst="rect">
            <a:avLst/>
          </a:prstGeom>
          <a:noFill/>
          <a:ln/>
        </p:spPr>
        <p:txBody>
          <a:bodyPr wrap="square" rtlCol="0" anchor="ctr"/>
          <a:lstStyle/>
          <a:p>
            <a:pPr defTabSz="1219170"/>
            <a:r>
              <a:rPr lang="en-US" sz="1867" b="1" dirty="0">
                <a:solidFill>
                  <a:prstClr val="black">
                    <a:lumMod val="95000"/>
                    <a:lumOff val="5000"/>
                  </a:prstClr>
                </a:solidFill>
                <a:latin typeface="Calibri" pitchFamily="34" charset="0"/>
                <a:ea typeface="Calibri" pitchFamily="34" charset="-122"/>
                <a:cs typeface="Calibri" pitchFamily="34" charset="-120"/>
              </a:rPr>
              <a:t>Pilot First</a:t>
            </a:r>
            <a:endParaRPr lang="en-US" sz="1867" dirty="0">
              <a:solidFill>
                <a:prstClr val="black">
                  <a:lumMod val="95000"/>
                  <a:lumOff val="5000"/>
                </a:prstClr>
              </a:solidFill>
              <a:latin typeface="Aptos" panose="02110004020202020204"/>
            </a:endParaRPr>
          </a:p>
        </p:txBody>
      </p:sp>
      <p:sp>
        <p:nvSpPr>
          <p:cNvPr id="18" name="Text 15"/>
          <p:cNvSpPr/>
          <p:nvPr/>
        </p:nvSpPr>
        <p:spPr>
          <a:xfrm>
            <a:off x="1060704" y="5181600"/>
            <a:ext cx="2011680" cy="877824"/>
          </a:xfrm>
          <a:prstGeom prst="rect">
            <a:avLst/>
          </a:prstGeom>
          <a:noFill/>
          <a:ln/>
        </p:spPr>
        <p:txBody>
          <a:bodyPr wrap="square" rtlCol="0" anchor="ctr"/>
          <a:lstStyle/>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Day shift only</a:t>
            </a:r>
            <a:endParaRPr lang="en-US" sz="1600" dirty="0">
              <a:solidFill>
                <a:prstClr val="black">
                  <a:lumMod val="95000"/>
                  <a:lumOff val="5000"/>
                </a:prstClr>
              </a:solidFill>
              <a:latin typeface="Aptos" panose="02110004020202020204"/>
            </a:endParaRPr>
          </a:p>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for 2 weeks</a:t>
            </a:r>
            <a:endParaRPr lang="en-US" sz="1600" dirty="0">
              <a:solidFill>
                <a:prstClr val="black">
                  <a:lumMod val="95000"/>
                  <a:lumOff val="5000"/>
                </a:prstClr>
              </a:solidFill>
              <a:latin typeface="Aptos" panose="02110004020202020204"/>
            </a:endParaRPr>
          </a:p>
        </p:txBody>
      </p:sp>
      <p:sp>
        <p:nvSpPr>
          <p:cNvPr id="20" name="Text 17"/>
          <p:cNvSpPr/>
          <p:nvPr/>
        </p:nvSpPr>
        <p:spPr>
          <a:xfrm>
            <a:off x="3474720" y="4779264"/>
            <a:ext cx="463296" cy="463296"/>
          </a:xfrm>
          <a:prstGeom prst="rect">
            <a:avLst/>
          </a:prstGeom>
          <a:noFill/>
          <a:ln/>
        </p:spPr>
        <p:txBody>
          <a:bodyPr wrap="square" rtlCol="0" anchor="ctr"/>
          <a:lstStyle/>
          <a:p>
            <a:pPr algn="ctr" defTabSz="1219170"/>
            <a:r>
              <a:rPr lang="en-US" sz="2133" b="1" dirty="0">
                <a:solidFill>
                  <a:srgbClr val="02C39A"/>
                </a:solidFill>
                <a:latin typeface="Calibri" pitchFamily="34" charset="0"/>
                <a:ea typeface="Calibri" pitchFamily="34" charset="-122"/>
                <a:cs typeface="Calibri" pitchFamily="34" charset="-120"/>
              </a:rPr>
              <a:t>2</a:t>
            </a:r>
            <a:endParaRPr lang="en-US" sz="2133" dirty="0">
              <a:solidFill>
                <a:prstClr val="black"/>
              </a:solidFill>
              <a:latin typeface="Aptos" panose="02110004020202020204"/>
            </a:endParaRPr>
          </a:p>
        </p:txBody>
      </p:sp>
      <p:sp>
        <p:nvSpPr>
          <p:cNvPr id="21" name="Text 18"/>
          <p:cNvSpPr/>
          <p:nvPr/>
        </p:nvSpPr>
        <p:spPr>
          <a:xfrm>
            <a:off x="3925824" y="4791456"/>
            <a:ext cx="2011680" cy="365760"/>
          </a:xfrm>
          <a:prstGeom prst="rect">
            <a:avLst/>
          </a:prstGeom>
          <a:noFill/>
          <a:ln/>
        </p:spPr>
        <p:txBody>
          <a:bodyPr wrap="square" rtlCol="0" anchor="ctr"/>
          <a:lstStyle/>
          <a:p>
            <a:pPr defTabSz="1219170"/>
            <a:r>
              <a:rPr lang="en-US" sz="1867" b="1" dirty="0">
                <a:solidFill>
                  <a:prstClr val="black">
                    <a:lumMod val="95000"/>
                    <a:lumOff val="5000"/>
                  </a:prstClr>
                </a:solidFill>
                <a:latin typeface="Calibri" pitchFamily="34" charset="0"/>
                <a:ea typeface="Calibri" pitchFamily="34" charset="-122"/>
                <a:cs typeface="Calibri" pitchFamily="34" charset="-120"/>
              </a:rPr>
              <a:t>Train Staff</a:t>
            </a:r>
            <a:endParaRPr lang="en-US" sz="1867" dirty="0">
              <a:solidFill>
                <a:prstClr val="black">
                  <a:lumMod val="95000"/>
                  <a:lumOff val="5000"/>
                </a:prstClr>
              </a:solidFill>
              <a:latin typeface="Aptos" panose="02110004020202020204"/>
            </a:endParaRPr>
          </a:p>
        </p:txBody>
      </p:sp>
      <p:sp>
        <p:nvSpPr>
          <p:cNvPr id="22" name="Text 19"/>
          <p:cNvSpPr/>
          <p:nvPr/>
        </p:nvSpPr>
        <p:spPr>
          <a:xfrm>
            <a:off x="3925824" y="5181600"/>
            <a:ext cx="2011680" cy="877824"/>
          </a:xfrm>
          <a:prstGeom prst="rect">
            <a:avLst/>
          </a:prstGeom>
          <a:noFill/>
          <a:ln/>
        </p:spPr>
        <p:txBody>
          <a:bodyPr wrap="square" rtlCol="0" anchor="ctr"/>
          <a:lstStyle/>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30-min hands-on</a:t>
            </a:r>
            <a:endParaRPr lang="en-US" sz="1600" dirty="0">
              <a:solidFill>
                <a:prstClr val="black">
                  <a:lumMod val="95000"/>
                  <a:lumOff val="5000"/>
                </a:prstClr>
              </a:solidFill>
              <a:latin typeface="Aptos" panose="02110004020202020204"/>
            </a:endParaRPr>
          </a:p>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(Jones &amp; Brown, 2020)</a:t>
            </a:r>
            <a:endParaRPr lang="en-US" sz="1600" dirty="0">
              <a:solidFill>
                <a:prstClr val="black">
                  <a:lumMod val="95000"/>
                  <a:lumOff val="5000"/>
                </a:prstClr>
              </a:solidFill>
              <a:latin typeface="Aptos" panose="02110004020202020204"/>
            </a:endParaRPr>
          </a:p>
        </p:txBody>
      </p:sp>
      <p:sp>
        <p:nvSpPr>
          <p:cNvPr id="24" name="Text 21"/>
          <p:cNvSpPr/>
          <p:nvPr/>
        </p:nvSpPr>
        <p:spPr>
          <a:xfrm>
            <a:off x="6339840" y="4779264"/>
            <a:ext cx="463296" cy="463296"/>
          </a:xfrm>
          <a:prstGeom prst="rect">
            <a:avLst/>
          </a:prstGeom>
          <a:noFill/>
          <a:ln/>
        </p:spPr>
        <p:txBody>
          <a:bodyPr wrap="square" rtlCol="0" anchor="ctr"/>
          <a:lstStyle/>
          <a:p>
            <a:pPr algn="ctr" defTabSz="1219170"/>
            <a:r>
              <a:rPr lang="en-US" sz="2133" b="1" dirty="0">
                <a:solidFill>
                  <a:srgbClr val="02C39A"/>
                </a:solidFill>
                <a:latin typeface="Calibri" pitchFamily="34" charset="0"/>
                <a:ea typeface="Calibri" pitchFamily="34" charset="-122"/>
                <a:cs typeface="Calibri" pitchFamily="34" charset="-120"/>
              </a:rPr>
              <a:t>3</a:t>
            </a:r>
            <a:endParaRPr lang="en-US" sz="2133" dirty="0">
              <a:solidFill>
                <a:prstClr val="black"/>
              </a:solidFill>
              <a:latin typeface="Aptos" panose="02110004020202020204"/>
            </a:endParaRPr>
          </a:p>
        </p:txBody>
      </p:sp>
      <p:sp>
        <p:nvSpPr>
          <p:cNvPr id="25" name="Text 22"/>
          <p:cNvSpPr/>
          <p:nvPr/>
        </p:nvSpPr>
        <p:spPr>
          <a:xfrm>
            <a:off x="6790944" y="4791456"/>
            <a:ext cx="2011680" cy="365760"/>
          </a:xfrm>
          <a:prstGeom prst="rect">
            <a:avLst/>
          </a:prstGeom>
          <a:noFill/>
          <a:ln/>
        </p:spPr>
        <p:txBody>
          <a:bodyPr wrap="square" rtlCol="0" anchor="ctr"/>
          <a:lstStyle/>
          <a:p>
            <a:pPr defTabSz="1219170"/>
            <a:r>
              <a:rPr lang="en-US" sz="1867" b="1" dirty="0">
                <a:solidFill>
                  <a:prstClr val="black">
                    <a:lumMod val="95000"/>
                    <a:lumOff val="5000"/>
                  </a:prstClr>
                </a:solidFill>
                <a:latin typeface="Calibri" pitchFamily="34" charset="0"/>
                <a:ea typeface="Calibri" pitchFamily="34" charset="-122"/>
                <a:cs typeface="Calibri" pitchFamily="34" charset="-120"/>
              </a:rPr>
              <a:t>Paper Backup</a:t>
            </a:r>
            <a:endParaRPr lang="en-US" sz="1867" dirty="0">
              <a:solidFill>
                <a:prstClr val="black">
                  <a:lumMod val="95000"/>
                  <a:lumOff val="5000"/>
                </a:prstClr>
              </a:solidFill>
              <a:latin typeface="Aptos" panose="02110004020202020204"/>
            </a:endParaRPr>
          </a:p>
        </p:txBody>
      </p:sp>
      <p:sp>
        <p:nvSpPr>
          <p:cNvPr id="26" name="Text 23"/>
          <p:cNvSpPr/>
          <p:nvPr/>
        </p:nvSpPr>
        <p:spPr>
          <a:xfrm>
            <a:off x="6790944" y="5181600"/>
            <a:ext cx="2011680" cy="877824"/>
          </a:xfrm>
          <a:prstGeom prst="rect">
            <a:avLst/>
          </a:prstGeom>
          <a:noFill/>
          <a:ln/>
        </p:spPr>
        <p:txBody>
          <a:bodyPr wrap="square" rtlCol="0" anchor="ctr"/>
          <a:lstStyle/>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Keep paper if</a:t>
            </a:r>
            <a:endParaRPr lang="en-US" sz="1600" dirty="0">
              <a:solidFill>
                <a:prstClr val="black">
                  <a:lumMod val="95000"/>
                  <a:lumOff val="5000"/>
                </a:prstClr>
              </a:solidFill>
              <a:latin typeface="Aptos" panose="02110004020202020204"/>
            </a:endParaRPr>
          </a:p>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Wi-Fi fails (Davies, 2024)</a:t>
            </a:r>
            <a:endParaRPr lang="en-US" sz="1600" dirty="0">
              <a:solidFill>
                <a:prstClr val="black">
                  <a:lumMod val="95000"/>
                  <a:lumOff val="5000"/>
                </a:prstClr>
              </a:solidFill>
              <a:latin typeface="Aptos" panose="02110004020202020204"/>
            </a:endParaRPr>
          </a:p>
        </p:txBody>
      </p:sp>
      <p:sp>
        <p:nvSpPr>
          <p:cNvPr id="28" name="Text 25"/>
          <p:cNvSpPr/>
          <p:nvPr/>
        </p:nvSpPr>
        <p:spPr>
          <a:xfrm>
            <a:off x="9204960" y="4779264"/>
            <a:ext cx="463296" cy="463296"/>
          </a:xfrm>
          <a:prstGeom prst="rect">
            <a:avLst/>
          </a:prstGeom>
          <a:noFill/>
          <a:ln/>
        </p:spPr>
        <p:txBody>
          <a:bodyPr wrap="square" rtlCol="0" anchor="ctr"/>
          <a:lstStyle/>
          <a:p>
            <a:pPr algn="ctr" defTabSz="1219170"/>
            <a:r>
              <a:rPr lang="en-US" sz="2133" b="1" dirty="0">
                <a:solidFill>
                  <a:srgbClr val="02C39A"/>
                </a:solidFill>
                <a:latin typeface="Calibri" pitchFamily="34" charset="0"/>
                <a:ea typeface="Calibri" pitchFamily="34" charset="-122"/>
                <a:cs typeface="Calibri" pitchFamily="34" charset="-120"/>
              </a:rPr>
              <a:t>4</a:t>
            </a:r>
            <a:endParaRPr lang="en-US" sz="2133" dirty="0">
              <a:solidFill>
                <a:prstClr val="black"/>
              </a:solidFill>
              <a:latin typeface="Aptos" panose="02110004020202020204"/>
            </a:endParaRPr>
          </a:p>
        </p:txBody>
      </p:sp>
      <p:sp>
        <p:nvSpPr>
          <p:cNvPr id="29" name="Text 26"/>
          <p:cNvSpPr/>
          <p:nvPr/>
        </p:nvSpPr>
        <p:spPr>
          <a:xfrm>
            <a:off x="9656064" y="4791456"/>
            <a:ext cx="2011680" cy="365760"/>
          </a:xfrm>
          <a:prstGeom prst="rect">
            <a:avLst/>
          </a:prstGeom>
          <a:noFill/>
          <a:ln/>
        </p:spPr>
        <p:txBody>
          <a:bodyPr wrap="square" rtlCol="0" anchor="ctr"/>
          <a:lstStyle/>
          <a:p>
            <a:pPr defTabSz="1219170"/>
            <a:r>
              <a:rPr lang="en-US" sz="1867" b="1" dirty="0">
                <a:solidFill>
                  <a:prstClr val="black">
                    <a:lumMod val="95000"/>
                    <a:lumOff val="5000"/>
                  </a:prstClr>
                </a:solidFill>
                <a:latin typeface="Calibri" pitchFamily="34" charset="0"/>
                <a:ea typeface="Calibri" pitchFamily="34" charset="-122"/>
                <a:cs typeface="Calibri" pitchFamily="34" charset="-120"/>
              </a:rPr>
              <a:t>Set Permissions</a:t>
            </a:r>
            <a:endParaRPr lang="en-US" sz="1867" dirty="0">
              <a:solidFill>
                <a:prstClr val="black">
                  <a:lumMod val="95000"/>
                  <a:lumOff val="5000"/>
                </a:prstClr>
              </a:solidFill>
              <a:latin typeface="Aptos" panose="02110004020202020204"/>
            </a:endParaRPr>
          </a:p>
        </p:txBody>
      </p:sp>
      <p:sp>
        <p:nvSpPr>
          <p:cNvPr id="30" name="Text 27"/>
          <p:cNvSpPr/>
          <p:nvPr/>
        </p:nvSpPr>
        <p:spPr>
          <a:xfrm>
            <a:off x="9656064" y="5181600"/>
            <a:ext cx="2011680" cy="877824"/>
          </a:xfrm>
          <a:prstGeom prst="rect">
            <a:avLst/>
          </a:prstGeom>
          <a:noFill/>
          <a:ln/>
        </p:spPr>
        <p:txBody>
          <a:bodyPr wrap="square" rtlCol="0" anchor="ctr"/>
          <a:lstStyle/>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Manager guides</a:t>
            </a:r>
            <a:endParaRPr lang="en-US" sz="1600" dirty="0">
              <a:solidFill>
                <a:prstClr val="black">
                  <a:lumMod val="95000"/>
                  <a:lumOff val="5000"/>
                </a:prstClr>
              </a:solidFill>
              <a:latin typeface="Aptos" panose="02110004020202020204"/>
            </a:endParaRPr>
          </a:p>
          <a:p>
            <a:pPr defTabSz="1219170"/>
            <a:r>
              <a:rPr lang="en-US" sz="1600" dirty="0">
                <a:solidFill>
                  <a:prstClr val="black">
                    <a:lumMod val="95000"/>
                    <a:lumOff val="5000"/>
                  </a:prstClr>
                </a:solidFill>
                <a:latin typeface="Calibri" pitchFamily="34" charset="0"/>
                <a:ea typeface="Calibri" pitchFamily="34" charset="-122"/>
                <a:cs typeface="Calibri" pitchFamily="34" charset="-120"/>
              </a:rPr>
              <a:t>sharing settings</a:t>
            </a:r>
            <a:endParaRPr lang="en-US" sz="1600" dirty="0">
              <a:solidFill>
                <a:prstClr val="black">
                  <a:lumMod val="95000"/>
                  <a:lumOff val="5000"/>
                </a:prstClr>
              </a:solidFill>
              <a:latin typeface="Aptos" panose="02110004020202020204"/>
            </a:endParaRPr>
          </a:p>
        </p:txBody>
      </p:sp>
      <p:pic>
        <p:nvPicPr>
          <p:cNvPr id="38" name="Picture 37">
            <a:extLst>
              <a:ext uri="{FF2B5EF4-FFF2-40B4-BE49-F238E27FC236}">
                <a16:creationId xmlns:a16="http://schemas.microsoft.com/office/drawing/2014/main" id="{E1ABCDC5-C57D-C070-4E24-0C5FD0472FF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680704" y="840080"/>
            <a:ext cx="3291840" cy="3488081"/>
          </a:xfrm>
          <a:prstGeom prst="rect">
            <a:avLst/>
          </a:prstGeom>
        </p:spPr>
      </p:pic>
      <p:sp>
        <p:nvSpPr>
          <p:cNvPr id="39" name="TextBox 38">
            <a:extLst>
              <a:ext uri="{FF2B5EF4-FFF2-40B4-BE49-F238E27FC236}">
                <a16:creationId xmlns:a16="http://schemas.microsoft.com/office/drawing/2014/main" id="{B17D6AEE-7345-4670-2F70-860FF89952D6}"/>
              </a:ext>
            </a:extLst>
          </p:cNvPr>
          <p:cNvSpPr txBox="1"/>
          <p:nvPr/>
        </p:nvSpPr>
        <p:spPr>
          <a:xfrm>
            <a:off x="2286000" y="6051550"/>
            <a:ext cx="7620000" cy="276999"/>
          </a:xfrm>
          <a:prstGeom prst="rect">
            <a:avLst/>
          </a:prstGeom>
          <a:noFill/>
        </p:spPr>
        <p:txBody>
          <a:bodyPr wrap="square" rtlCol="0">
            <a:spAutoFit/>
          </a:bodyPr>
          <a:lstStyle/>
          <a:p>
            <a:pPr defTabSz="1219170"/>
            <a:r>
              <a:rPr lang="en-GB" sz="1200">
                <a:solidFill>
                  <a:prstClr val="black"/>
                </a:solidFill>
                <a:latin typeface="Aptos" panose="02110004020202020204"/>
                <a:hlinkClick r:id="rId4" tooltip="https://www.nexsys.it/servizio-backup-aziendale/"/>
              </a:rPr>
              <a:t>This Photo</a:t>
            </a:r>
            <a:r>
              <a:rPr lang="en-GB" sz="1200">
                <a:solidFill>
                  <a:prstClr val="black"/>
                </a:solidFill>
                <a:latin typeface="Aptos" panose="02110004020202020204"/>
              </a:rPr>
              <a:t> by Unknown Author is licensed under </a:t>
            </a:r>
            <a:r>
              <a:rPr lang="en-GB" sz="1200">
                <a:solidFill>
                  <a:prstClr val="black"/>
                </a:solidFill>
                <a:latin typeface="Aptos" panose="02110004020202020204"/>
                <a:hlinkClick r:id="rId5" tooltip="https://creativecommons.org/licenses/by-nd/3.0/"/>
              </a:rPr>
              <a:t>CC BY-ND</a:t>
            </a:r>
            <a:endParaRPr lang="en-GB" sz="1200">
              <a:solidFill>
                <a:prstClr val="black"/>
              </a:solidFill>
              <a:latin typeface="Aptos" panose="02110004020202020204"/>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B3A6B"/>
        </a:solidFill>
        <a:effectLst/>
      </p:bgPr>
    </p:bg>
    <p:spTree>
      <p:nvGrpSpPr>
        <p:cNvPr id="1" name=""/>
        <p:cNvGrpSpPr/>
        <p:nvPr/>
      </p:nvGrpSpPr>
      <p:grpSpPr>
        <a:xfrm>
          <a:off x="0" y="0"/>
          <a:ext cx="0" cy="0"/>
          <a:chOff x="0" y="0"/>
          <a:chExt cx="0" cy="0"/>
        </a:xfrm>
      </p:grpSpPr>
      <p:sp>
        <p:nvSpPr>
          <p:cNvPr id="2" name="Shape 0"/>
          <p:cNvSpPr/>
          <p:nvPr/>
        </p:nvSpPr>
        <p:spPr>
          <a:xfrm>
            <a:off x="0" y="0"/>
            <a:ext cx="12192000" cy="1097280"/>
          </a:xfrm>
          <a:prstGeom prst="rect">
            <a:avLst/>
          </a:prstGeom>
          <a:solidFill>
            <a:srgbClr val="162C52"/>
          </a:solidFill>
          <a:ln w="12700">
            <a:solidFill>
              <a:srgbClr val="162C52"/>
            </a:solidFill>
            <a:prstDash val="solid"/>
          </a:ln>
        </p:spPr>
        <p:txBody>
          <a:bodyPr/>
          <a:lstStyle/>
          <a:p>
            <a:pPr defTabSz="1219170"/>
            <a:endParaRPr lang="en-GB" sz="2400">
              <a:solidFill>
                <a:prstClr val="black"/>
              </a:solidFill>
              <a:latin typeface="Aptos" panose="02110004020202020204"/>
            </a:endParaRPr>
          </a:p>
        </p:txBody>
      </p:sp>
      <p:sp>
        <p:nvSpPr>
          <p:cNvPr id="3" name="Shape 1"/>
          <p:cNvSpPr/>
          <p:nvPr/>
        </p:nvSpPr>
        <p:spPr>
          <a:xfrm>
            <a:off x="0" y="0"/>
            <a:ext cx="219456" cy="6858000"/>
          </a:xfrm>
          <a:prstGeom prst="rect">
            <a:avLst/>
          </a:prstGeom>
          <a:solidFill>
            <a:srgbClr val="028090"/>
          </a:solidFill>
          <a:ln w="12700">
            <a:solidFill>
              <a:srgbClr val="028090"/>
            </a:solidFill>
            <a:prstDash val="solid"/>
          </a:ln>
        </p:spPr>
        <p:txBody>
          <a:bodyPr/>
          <a:lstStyle/>
          <a:p>
            <a:pPr defTabSz="1219170"/>
            <a:endParaRPr lang="en-GB" sz="2400">
              <a:solidFill>
                <a:prstClr val="black"/>
              </a:solidFill>
              <a:latin typeface="Aptos" panose="02110004020202020204"/>
            </a:endParaRPr>
          </a:p>
        </p:txBody>
      </p:sp>
      <p:sp>
        <p:nvSpPr>
          <p:cNvPr id="4" name="Text 2"/>
          <p:cNvSpPr/>
          <p:nvPr/>
        </p:nvSpPr>
        <p:spPr>
          <a:xfrm>
            <a:off x="487680" y="60960"/>
            <a:ext cx="11216640" cy="975360"/>
          </a:xfrm>
          <a:prstGeom prst="rect">
            <a:avLst/>
          </a:prstGeom>
          <a:noFill/>
          <a:ln/>
        </p:spPr>
        <p:txBody>
          <a:bodyPr wrap="square" rtlCol="0" anchor="ctr"/>
          <a:lstStyle/>
          <a:p>
            <a:pPr defTabSz="1219170"/>
            <a:r>
              <a:rPr lang="en-US" sz="3467" b="1" dirty="0">
                <a:solidFill>
                  <a:srgbClr val="FFFFFF"/>
                </a:solidFill>
                <a:latin typeface="Calibri" pitchFamily="34" charset="0"/>
                <a:ea typeface="Calibri" pitchFamily="34" charset="-122"/>
                <a:cs typeface="Calibri" pitchFamily="34" charset="-120"/>
              </a:rPr>
              <a:t>Reference List</a:t>
            </a:r>
            <a:endParaRPr lang="en-US" sz="3467" dirty="0">
              <a:solidFill>
                <a:prstClr val="black"/>
              </a:solidFill>
              <a:latin typeface="Aptos" panose="02110004020202020204"/>
            </a:endParaRPr>
          </a:p>
        </p:txBody>
      </p:sp>
      <p:sp>
        <p:nvSpPr>
          <p:cNvPr id="6" name="Text 4"/>
          <p:cNvSpPr/>
          <p:nvPr/>
        </p:nvSpPr>
        <p:spPr>
          <a:xfrm>
            <a:off x="487680" y="1371600"/>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Davies, R. (2024) Digital tools in community and residential care. 2nd edn. Cardiff: Health Informatics Press.</a:t>
            </a:r>
            <a:endParaRPr lang="en-US" sz="1400" dirty="0">
              <a:solidFill>
                <a:prstClr val="black"/>
              </a:solidFill>
              <a:latin typeface="Aptos" panose="02110004020202020204"/>
            </a:endParaRPr>
          </a:p>
        </p:txBody>
      </p:sp>
      <p:sp>
        <p:nvSpPr>
          <p:cNvPr id="7" name="Text 5"/>
          <p:cNvSpPr/>
          <p:nvPr/>
        </p:nvSpPr>
        <p:spPr>
          <a:xfrm>
            <a:off x="487680" y="2005584"/>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Jones, A. and Brown, K. (2020) Digital literacy in nursing practice. London: Sage Publications.</a:t>
            </a:r>
            <a:endParaRPr lang="en-US" sz="1400" dirty="0">
              <a:solidFill>
                <a:prstClr val="black"/>
              </a:solidFill>
              <a:latin typeface="Aptos" panose="02110004020202020204"/>
            </a:endParaRPr>
          </a:p>
        </p:txBody>
      </p:sp>
      <p:sp>
        <p:nvSpPr>
          <p:cNvPr id="8" name="Text 6"/>
          <p:cNvSpPr/>
          <p:nvPr/>
        </p:nvSpPr>
        <p:spPr>
          <a:xfrm>
            <a:off x="487680" y="2639568"/>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Jones, A. and Williams, P. (2022) 'Data security in cloud-based healthcare systems', Journal of Health Informatics, 18(3), pp. 45–59.</a:t>
            </a:r>
            <a:endParaRPr lang="en-US" sz="1400" dirty="0">
              <a:solidFill>
                <a:prstClr val="black"/>
              </a:solidFill>
              <a:latin typeface="Aptos" panose="02110004020202020204"/>
            </a:endParaRPr>
          </a:p>
        </p:txBody>
      </p:sp>
      <p:sp>
        <p:nvSpPr>
          <p:cNvPr id="9" name="Text 7"/>
          <p:cNvSpPr/>
          <p:nvPr/>
        </p:nvSpPr>
        <p:spPr>
          <a:xfrm>
            <a:off x="487680" y="3273552"/>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Microsoft (2022) What is OneDrive? [Online]. Available at: https://support.microsoft.com/en-gb/onedrive (Accessed: 5 June 2026).</a:t>
            </a:r>
            <a:endParaRPr lang="en-US" sz="1400" dirty="0">
              <a:solidFill>
                <a:prstClr val="black"/>
              </a:solidFill>
              <a:latin typeface="Aptos" panose="02110004020202020204"/>
            </a:endParaRPr>
          </a:p>
        </p:txBody>
      </p:sp>
      <p:sp>
        <p:nvSpPr>
          <p:cNvPr id="10" name="Text 8"/>
          <p:cNvSpPr/>
          <p:nvPr/>
        </p:nvSpPr>
        <p:spPr>
          <a:xfrm>
            <a:off x="487680" y="3907536"/>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Microsoft (2024) OneDrive for Business security and compliance. [Online]. Available at: https://docs.microsoft.com/en-us/onedrive (Accessed: 5 June 2026).</a:t>
            </a:r>
            <a:endParaRPr lang="en-US" sz="1400" dirty="0">
              <a:solidFill>
                <a:prstClr val="black"/>
              </a:solidFill>
              <a:latin typeface="Aptos" panose="02110004020202020204"/>
            </a:endParaRPr>
          </a:p>
        </p:txBody>
      </p:sp>
      <p:sp>
        <p:nvSpPr>
          <p:cNvPr id="11" name="Text 9"/>
          <p:cNvSpPr/>
          <p:nvPr/>
        </p:nvSpPr>
        <p:spPr>
          <a:xfrm>
            <a:off x="487680" y="4541520"/>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Riverdale Case Study (2026) Internal workplace scenario document. LCHS4007 module materials. UWTSD.</a:t>
            </a:r>
            <a:endParaRPr lang="en-US" sz="1400" dirty="0">
              <a:solidFill>
                <a:prstClr val="black"/>
              </a:solidFill>
              <a:latin typeface="Aptos" panose="02110004020202020204"/>
            </a:endParaRPr>
          </a:p>
        </p:txBody>
      </p:sp>
      <p:sp>
        <p:nvSpPr>
          <p:cNvPr id="12" name="Text 10"/>
          <p:cNvSpPr/>
          <p:nvPr/>
        </p:nvSpPr>
        <p:spPr>
          <a:xfrm>
            <a:off x="487680" y="5175504"/>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Smith, J. (2021) Cloud computing in health and social care. London: Palgrave Macmillan.</a:t>
            </a:r>
            <a:endParaRPr lang="en-US" sz="1400" dirty="0">
              <a:solidFill>
                <a:prstClr val="black"/>
              </a:solidFill>
              <a:latin typeface="Aptos" panose="02110004020202020204"/>
            </a:endParaRPr>
          </a:p>
        </p:txBody>
      </p:sp>
      <p:sp>
        <p:nvSpPr>
          <p:cNvPr id="13" name="Text 11"/>
          <p:cNvSpPr/>
          <p:nvPr/>
        </p:nvSpPr>
        <p:spPr>
          <a:xfrm>
            <a:off x="487680" y="5809488"/>
            <a:ext cx="11216640" cy="548640"/>
          </a:xfrm>
          <a:prstGeom prst="rect">
            <a:avLst/>
          </a:prstGeom>
          <a:noFill/>
          <a:ln/>
        </p:spPr>
        <p:txBody>
          <a:bodyPr wrap="square" rtlCol="0" anchor="ctr"/>
          <a:lstStyle/>
          <a:p>
            <a:pPr defTabSz="1219170"/>
            <a:r>
              <a:rPr lang="en-US" sz="1400" dirty="0">
                <a:solidFill>
                  <a:srgbClr val="D0E0F0"/>
                </a:solidFill>
                <a:latin typeface="Calibri" pitchFamily="34" charset="0"/>
                <a:ea typeface="Calibri" pitchFamily="34" charset="-122"/>
                <a:cs typeface="Calibri" pitchFamily="34" charset="-120"/>
              </a:rPr>
              <a:t>Smith, J. (2023) 'Reducing clinical handover errors through cloud-based documentation', British Journal of Nursing, 32(4), pp. 42–47.</a:t>
            </a:r>
            <a:endParaRPr lang="en-US" sz="1400" dirty="0">
              <a:solidFill>
                <a:prstClr val="black"/>
              </a:solidFill>
              <a:latin typeface="Aptos" panose="021100040202020202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93F13-8862-9E99-E666-C591C9D72E60}"/>
              </a:ext>
            </a:extLst>
          </p:cNvPr>
          <p:cNvSpPr txBox="1">
            <a:spLocks noGrp="1"/>
          </p:cNvSpPr>
          <p:nvPr>
            <p:ph type="ctrTitle"/>
          </p:nvPr>
        </p:nvSpPr>
        <p:spPr>
          <a:xfrm>
            <a:off x="4359347" y="580634"/>
            <a:ext cx="3934050" cy="1440957"/>
          </a:xfrm>
        </p:spPr>
        <p:txBody>
          <a:bodyPr/>
          <a:lstStyle/>
          <a:p>
            <a:pPr lvl="0"/>
            <a:r>
              <a:rPr lang="en-GB">
                <a:latin typeface="Arial" pitchFamily="34"/>
                <a:cs typeface="Arial" pitchFamily="34"/>
              </a:rPr>
              <a:t>Introduction   </a:t>
            </a:r>
          </a:p>
        </p:txBody>
      </p:sp>
      <p:sp>
        <p:nvSpPr>
          <p:cNvPr id="3" name="Subtitle 2">
            <a:extLst>
              <a:ext uri="{FF2B5EF4-FFF2-40B4-BE49-F238E27FC236}">
                <a16:creationId xmlns:a16="http://schemas.microsoft.com/office/drawing/2014/main" id="{2207E70A-5982-7E3A-A020-55B2508030BA}"/>
              </a:ext>
            </a:extLst>
          </p:cNvPr>
          <p:cNvSpPr txBox="1">
            <a:spLocks noGrp="1"/>
          </p:cNvSpPr>
          <p:nvPr>
            <p:ph type="subTitle" idx="1"/>
          </p:nvPr>
        </p:nvSpPr>
        <p:spPr>
          <a:xfrm>
            <a:off x="2680417" y="2990536"/>
            <a:ext cx="7291910" cy="3440247"/>
          </a:xfrm>
        </p:spPr>
        <p:txBody>
          <a:bodyPr/>
          <a:lstStyle/>
          <a:p>
            <a:pPr lvl="0"/>
            <a:r>
              <a:rPr lang="en-GB" b="1">
                <a:latin typeface="Arial" pitchFamily="34"/>
                <a:cs typeface="Arial" pitchFamily="34"/>
              </a:rPr>
              <a:t>Module: Digital skills and research methods (LCHS4007_BIRM)</a:t>
            </a:r>
          </a:p>
          <a:p>
            <a:pPr lvl="0"/>
            <a:r>
              <a:rPr lang="en-GB" b="1">
                <a:latin typeface="Arial" pitchFamily="34"/>
                <a:cs typeface="Arial" pitchFamily="34"/>
              </a:rPr>
              <a:t> (Lecturer: DR Masud Siddiqui)</a:t>
            </a:r>
          </a:p>
          <a:p>
            <a:pPr lvl="0"/>
            <a:r>
              <a:rPr lang="en-GB" b="1">
                <a:latin typeface="Arial" pitchFamily="34"/>
                <a:cs typeface="Arial" pitchFamily="34"/>
              </a:rPr>
              <a:t>Name: Kalsom mohammadi </a:t>
            </a:r>
          </a:p>
          <a:p>
            <a:pPr lvl="0"/>
            <a:r>
              <a:rPr lang="en-GB" b="1">
                <a:latin typeface="Arial" pitchFamily="34"/>
                <a:cs typeface="Arial" pitchFamily="34"/>
              </a:rPr>
              <a:t>Student no:2521701</a:t>
            </a:r>
          </a:p>
        </p:txBody>
      </p:sp>
      <p:sp>
        <p:nvSpPr>
          <p:cNvPr id="4" name="Oval 4">
            <a:extLst>
              <a:ext uri="{FF2B5EF4-FFF2-40B4-BE49-F238E27FC236}">
                <a16:creationId xmlns:a16="http://schemas.microsoft.com/office/drawing/2014/main" id="{15153A8D-666E-D459-74AC-B2C5617D2131}"/>
              </a:ext>
            </a:extLst>
          </p:cNvPr>
          <p:cNvSpPr/>
          <p:nvPr/>
        </p:nvSpPr>
        <p:spPr>
          <a:xfrm>
            <a:off x="209863" y="3822493"/>
            <a:ext cx="4676927" cy="265325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FFFFF"/>
          </a:solidFill>
          <a:ln w="19046" cap="flat">
            <a:solidFill>
              <a:srgbClr val="B22600"/>
            </a:solidFill>
            <a:prstDash val="solid"/>
            <a:miter/>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Arial" pitchFamily="34"/>
                <a:ea typeface="+mn-ea"/>
                <a:cs typeface="Arial" pitchFamily="34"/>
              </a:rPr>
              <a:t>Today I am going to talk about writing care related documents in the Riverdale Nursing home</a:t>
            </a:r>
          </a:p>
        </p:txBody>
      </p:sp>
      <p:pic>
        <p:nvPicPr>
          <p:cNvPr id="5" name="Picture 5">
            <a:extLst>
              <a:ext uri="{FF2B5EF4-FFF2-40B4-BE49-F238E27FC236}">
                <a16:creationId xmlns:a16="http://schemas.microsoft.com/office/drawing/2014/main" id="{04CC580C-059A-3F3A-09AC-ACF3EBD075FF}"/>
              </a:ext>
            </a:extLst>
          </p:cNvPr>
          <p:cNvPicPr>
            <a:picLocks noChangeAspect="1"/>
          </p:cNvPicPr>
          <p:nvPr/>
        </p:nvPicPr>
        <p:blipFill>
          <a:blip r:embed="rId3"/>
          <a:stretch>
            <a:fillRect/>
          </a:stretch>
        </p:blipFill>
        <p:spPr>
          <a:xfrm>
            <a:off x="8111614" y="4514886"/>
            <a:ext cx="4080381" cy="2292830"/>
          </a:xfrm>
          <a:prstGeom prst="rect">
            <a:avLst/>
          </a:prstGeom>
          <a:noFill/>
          <a:ln cap="flat">
            <a:noFill/>
          </a:ln>
        </p:spPr>
      </p:pic>
      <p:pic>
        <p:nvPicPr>
          <p:cNvPr id="6" name="Picture 6">
            <a:extLst>
              <a:ext uri="{FF2B5EF4-FFF2-40B4-BE49-F238E27FC236}">
                <a16:creationId xmlns:a16="http://schemas.microsoft.com/office/drawing/2014/main" id="{9FBF1FC2-E66F-EADA-135B-B489A217F000}"/>
              </a:ext>
            </a:extLst>
          </p:cNvPr>
          <p:cNvPicPr>
            <a:picLocks noChangeAspect="1"/>
          </p:cNvPicPr>
          <p:nvPr/>
        </p:nvPicPr>
        <p:blipFill>
          <a:blip r:embed="rId4"/>
          <a:stretch>
            <a:fillRect/>
          </a:stretch>
        </p:blipFill>
        <p:spPr>
          <a:xfrm>
            <a:off x="0" y="0"/>
            <a:ext cx="3786603" cy="252440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122AB-CE65-B90E-657C-41C88174CA28}"/>
              </a:ext>
            </a:extLst>
          </p:cNvPr>
          <p:cNvSpPr txBox="1">
            <a:spLocks noGrp="1"/>
          </p:cNvSpPr>
          <p:nvPr>
            <p:ph type="title"/>
          </p:nvPr>
        </p:nvSpPr>
        <p:spPr>
          <a:xfrm>
            <a:off x="1143000" y="696690"/>
            <a:ext cx="4851394" cy="5355768"/>
          </a:xfrm>
        </p:spPr>
        <p:txBody>
          <a:bodyPr/>
          <a:lstStyle/>
          <a:p>
            <a:pPr lvl="0"/>
            <a:r>
              <a:rPr lang="en-GB" sz="4000">
                <a:latin typeface="Arial" pitchFamily="34"/>
                <a:cs typeface="Arial" pitchFamily="34"/>
              </a:rPr>
              <a:t>Writing care-related documents/care documentation: what it involves  </a:t>
            </a:r>
            <a:br>
              <a:rPr lang="en-GB" sz="4000">
                <a:latin typeface="Arial" pitchFamily="34"/>
                <a:cs typeface="Arial" pitchFamily="34"/>
              </a:rPr>
            </a:br>
            <a:endParaRPr lang="en-GB" sz="4000">
              <a:latin typeface="Arial" pitchFamily="34"/>
              <a:cs typeface="Arial" pitchFamily="34"/>
            </a:endParaRPr>
          </a:p>
        </p:txBody>
      </p:sp>
      <p:cxnSp>
        <p:nvCxnSpPr>
          <p:cNvPr id="3" name="Straight Arrow Connector 15">
            <a:extLst>
              <a:ext uri="{FF2B5EF4-FFF2-40B4-BE49-F238E27FC236}">
                <a16:creationId xmlns:a16="http://schemas.microsoft.com/office/drawing/2014/main" id="{3ED46C1C-4387-107D-B6C3-F1B64958B47C}"/>
              </a:ext>
            </a:extLst>
          </p:cNvPr>
          <p:cNvCxnSpPr/>
          <p:nvPr/>
        </p:nvCxnSpPr>
        <p:spPr>
          <a:xfrm>
            <a:off x="5631542" y="2569025"/>
            <a:ext cx="1756224" cy="1016008"/>
          </a:xfrm>
          <a:prstGeom prst="straightConnector1">
            <a:avLst/>
          </a:prstGeom>
          <a:noFill/>
          <a:ln w="19046" cap="flat">
            <a:solidFill>
              <a:srgbClr val="156082"/>
            </a:solidFill>
            <a:prstDash val="solid"/>
            <a:miter/>
            <a:tailEnd type="arrow"/>
          </a:ln>
        </p:spPr>
      </p:cxnSp>
      <p:sp>
        <p:nvSpPr>
          <p:cNvPr id="4" name="Rectangle 16">
            <a:extLst>
              <a:ext uri="{FF2B5EF4-FFF2-40B4-BE49-F238E27FC236}">
                <a16:creationId xmlns:a16="http://schemas.microsoft.com/office/drawing/2014/main" id="{A677254D-1B04-AFBC-A349-2C26BE001EE0}"/>
              </a:ext>
            </a:extLst>
          </p:cNvPr>
          <p:cNvSpPr/>
          <p:nvPr/>
        </p:nvSpPr>
        <p:spPr>
          <a:xfrm>
            <a:off x="7808683" y="696690"/>
            <a:ext cx="3889830" cy="5246909"/>
          </a:xfrm>
          <a:prstGeom prst="rect">
            <a:avLst/>
          </a:prstGeom>
          <a:solidFill>
            <a:srgbClr val="FFFFFF"/>
          </a:solidFill>
          <a:ln w="19046" cap="flat">
            <a:solidFill>
              <a:srgbClr val="4EA72E"/>
            </a:solidFill>
            <a:prstDash val="solid"/>
            <a:miter/>
          </a:ln>
        </p:spPr>
        <p:txBody>
          <a:bodyPr vert="horz" wrap="square" lIns="91440" tIns="45720" rIns="91440" bIns="45720" anchor="ctr" anchorCtr="1" compatLnSpc="1">
            <a:noAutofit/>
          </a:bodyPr>
          <a:lstStyle/>
          <a:p>
            <a:pPr marL="285750" marR="0" lvl="0" indent="-285750" algn="ctr" defTabSz="914400" rtl="0" eaLnBrk="1" fontAlgn="auto" latinLnBrk="0" hangingPunct="1">
              <a:lnSpc>
                <a:spcPct val="100000"/>
              </a:lnSpc>
              <a:spcBef>
                <a:spcPts val="0"/>
              </a:spcBef>
              <a:spcAft>
                <a:spcPts val="0"/>
              </a:spcAft>
              <a:buClrTx/>
              <a:buSzPct val="100000"/>
              <a:buFont typeface="Wingdings" pitchFamily="2"/>
              <a:buChar char="§"/>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Writing a care related documents is important in Riverdale nursing home  because it allows the staffs to provide </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appropriate care.</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 </a:t>
            </a:r>
          </a:p>
          <a:p>
            <a:pPr marL="285750" marR="0" lvl="0" indent="-285750" algn="ctr" defTabSz="914400" rtl="0" eaLnBrk="1" fontAlgn="auto" latinLnBrk="0" hangingPunct="1">
              <a:lnSpc>
                <a:spcPct val="100000"/>
              </a:lnSpc>
              <a:spcBef>
                <a:spcPts val="0"/>
              </a:spcBef>
              <a:spcAft>
                <a:spcPts val="0"/>
              </a:spcAft>
              <a:buClrTx/>
              <a:buSzPct val="100000"/>
              <a:buFont typeface="Wingdings" pitchFamily="2"/>
              <a:buChar char="§"/>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Furthermore, it allows the staff to provide evidence of quality care.</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endParaRPr>
          </a:p>
          <a:p>
            <a:pPr marL="285750" marR="0" lvl="0" indent="-285750" algn="ctr" defTabSz="914400" rtl="0" eaLnBrk="1" fontAlgn="auto" latinLnBrk="0" hangingPunct="1">
              <a:lnSpc>
                <a:spcPct val="100000"/>
              </a:lnSpc>
              <a:spcBef>
                <a:spcPts val="0"/>
              </a:spcBef>
              <a:spcAft>
                <a:spcPts val="0"/>
              </a:spcAft>
              <a:buClrTx/>
              <a:buSzPct val="100000"/>
              <a:buFont typeface="Wingdings" pitchFamily="2"/>
              <a:buChar char="§"/>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Also keeping a record ensures that all staffs working in Riverdale nursing home have an accurate and up to date information of each service user within the setting</a:t>
            </a:r>
            <a:r>
              <a:rPr kumimoji="0" lang="en-GB" sz="1800" b="0" i="0" u="none" strike="noStrike" kern="1200" cap="none" spc="0" normalizeH="0" baseline="0" noProof="0">
                <a:ln>
                  <a:noFill/>
                </a:ln>
                <a:solidFill>
                  <a:srgbClr val="000000"/>
                </a:solidFill>
                <a:effectLst/>
                <a:uLnTx/>
                <a:uFillTx/>
                <a:latin typeface="Arial" pitchFamily="34"/>
                <a:ea typeface="+mn-ea"/>
                <a:cs typeface="Arial" pitchFamily="34"/>
              </a:rPr>
              <a:t>. </a:t>
            </a:r>
            <a:r>
              <a:rPr kumimoji="0" lang="en-GB" sz="1800" b="1" i="0" u="none" strike="noStrike" kern="1200" cap="none" spc="0" normalizeH="0" baseline="0" noProof="0">
                <a:ln>
                  <a:noFill/>
                </a:ln>
                <a:solidFill>
                  <a:srgbClr val="000000"/>
                </a:solidFill>
                <a:effectLst/>
                <a:uLnTx/>
                <a:uFillTx/>
                <a:latin typeface="Aptos"/>
                <a:ea typeface="+mn-ea"/>
                <a:cs typeface="+mn-cs"/>
              </a:rPr>
              <a:t>(Ashbeery Care Homes, 2026) </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Aptos"/>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Aptos"/>
              <a:ea typeface="+mn-ea"/>
              <a:cs typeface="+mn-cs"/>
            </a:endParaRPr>
          </a:p>
        </p:txBody>
      </p:sp>
      <p:pic>
        <p:nvPicPr>
          <p:cNvPr id="5" name="Picture 8">
            <a:extLst>
              <a:ext uri="{FF2B5EF4-FFF2-40B4-BE49-F238E27FC236}">
                <a16:creationId xmlns:a16="http://schemas.microsoft.com/office/drawing/2014/main" id="{F5AA5042-D766-60C2-96D6-98E4FA4A67DC}"/>
              </a:ext>
            </a:extLst>
          </p:cNvPr>
          <p:cNvPicPr>
            <a:picLocks noChangeAspect="1"/>
          </p:cNvPicPr>
          <p:nvPr/>
        </p:nvPicPr>
        <p:blipFill>
          <a:blip r:embed="rId3"/>
          <a:stretch>
            <a:fillRect/>
          </a:stretch>
        </p:blipFill>
        <p:spPr>
          <a:xfrm>
            <a:off x="1143000" y="3320140"/>
            <a:ext cx="4645554" cy="261541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18BC4-2333-DEC3-CABB-A68FCB4435A8}"/>
              </a:ext>
            </a:extLst>
          </p:cNvPr>
          <p:cNvSpPr txBox="1">
            <a:spLocks noGrp="1"/>
          </p:cNvSpPr>
          <p:nvPr>
            <p:ph type="title"/>
          </p:nvPr>
        </p:nvSpPr>
        <p:spPr/>
        <p:txBody>
          <a:bodyPr/>
          <a:lstStyle/>
          <a:p>
            <a:pPr lvl="0"/>
            <a:r>
              <a:rPr lang="en-GB">
                <a:latin typeface="Arial" pitchFamily="34"/>
                <a:cs typeface="Arial" pitchFamily="34"/>
              </a:rPr>
              <a:t>My chosen Microsoft 365 tool for writing care related documents</a:t>
            </a:r>
            <a:r>
              <a:rPr lang="en-GB"/>
              <a:t>:  </a:t>
            </a:r>
          </a:p>
        </p:txBody>
      </p:sp>
      <p:grpSp>
        <p:nvGrpSpPr>
          <p:cNvPr id="3" name="Content Placeholder 3">
            <a:extLst>
              <a:ext uri="{FF2B5EF4-FFF2-40B4-BE49-F238E27FC236}">
                <a16:creationId xmlns:a16="http://schemas.microsoft.com/office/drawing/2014/main" id="{B74B51F8-6034-2CF8-ACCE-60E546E20CF3}"/>
              </a:ext>
            </a:extLst>
          </p:cNvPr>
          <p:cNvGrpSpPr/>
          <p:nvPr/>
        </p:nvGrpSpPr>
        <p:grpSpPr>
          <a:xfrm>
            <a:off x="3877156" y="1690689"/>
            <a:ext cx="7594375" cy="5038005"/>
            <a:chOff x="3877156" y="1690689"/>
            <a:chExt cx="7594375" cy="5038005"/>
          </a:xfrm>
        </p:grpSpPr>
        <p:sp>
          <p:nvSpPr>
            <p:cNvPr id="4" name="Free-form: Shape 3">
              <a:extLst>
                <a:ext uri="{FF2B5EF4-FFF2-40B4-BE49-F238E27FC236}">
                  <a16:creationId xmlns:a16="http://schemas.microsoft.com/office/drawing/2014/main" id="{3BD1D5FE-4355-A0CE-3829-9987A2061AEF}"/>
                </a:ext>
              </a:extLst>
            </p:cNvPr>
            <p:cNvSpPr/>
            <p:nvPr/>
          </p:nvSpPr>
          <p:spPr>
            <a:xfrm>
              <a:off x="3877156" y="1690689"/>
              <a:ext cx="3183062" cy="1909834"/>
            </a:xfrm>
            <a:custGeom>
              <a:avLst/>
              <a:gdLst>
                <a:gd name="f0" fmla="val 10800000"/>
                <a:gd name="f1" fmla="val 5400000"/>
                <a:gd name="f2" fmla="val 180"/>
                <a:gd name="f3" fmla="val w"/>
                <a:gd name="f4" fmla="val h"/>
                <a:gd name="f5" fmla="val 0"/>
                <a:gd name="f6" fmla="val 3183061"/>
                <a:gd name="f7" fmla="val 1909836"/>
                <a:gd name="f8" fmla="val 190984"/>
                <a:gd name="f9" fmla="val 85506"/>
                <a:gd name="f10" fmla="val 2992077"/>
                <a:gd name="f11" fmla="val 3097555"/>
                <a:gd name="f12" fmla="val 1718852"/>
                <a:gd name="f13" fmla="val 1824330"/>
                <a:gd name="f14" fmla="+- 0 0 -90"/>
                <a:gd name="f15" fmla="*/ f3 1 3183061"/>
                <a:gd name="f16" fmla="*/ f4 1 1909836"/>
                <a:gd name="f17" fmla="+- f7 0 f5"/>
                <a:gd name="f18" fmla="+- f6 0 f5"/>
                <a:gd name="f19" fmla="*/ f14 f0 1"/>
                <a:gd name="f20" fmla="*/ f18 1 3183061"/>
                <a:gd name="f21" fmla="*/ f17 1 1909836"/>
                <a:gd name="f22" fmla="*/ 0 f18 1"/>
                <a:gd name="f23" fmla="*/ 190984 f17 1"/>
                <a:gd name="f24" fmla="*/ 190984 f18 1"/>
                <a:gd name="f25" fmla="*/ 0 f17 1"/>
                <a:gd name="f26" fmla="*/ 2992077 f18 1"/>
                <a:gd name="f27" fmla="*/ 3183061 f18 1"/>
                <a:gd name="f28" fmla="*/ 1718852 f17 1"/>
                <a:gd name="f29" fmla="*/ 1909836 f17 1"/>
                <a:gd name="f30" fmla="*/ f19 1 f2"/>
                <a:gd name="f31" fmla="*/ f22 1 3183061"/>
                <a:gd name="f32" fmla="*/ f23 1 1909836"/>
                <a:gd name="f33" fmla="*/ f24 1 3183061"/>
                <a:gd name="f34" fmla="*/ f25 1 1909836"/>
                <a:gd name="f35" fmla="*/ f26 1 3183061"/>
                <a:gd name="f36" fmla="*/ f27 1 3183061"/>
                <a:gd name="f37" fmla="*/ f28 1 1909836"/>
                <a:gd name="f38" fmla="*/ f29 1 190983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183061" h="190983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156082"/>
            </a:solidFill>
            <a:ln w="19046" cap="flat">
              <a:solidFill>
                <a:srgbClr val="FFFFFF"/>
              </a:solidFill>
              <a:prstDash val="solid"/>
              <a:miter/>
            </a:ln>
          </p:spPr>
          <p:txBody>
            <a:bodyPr vert="horz" wrap="square" lIns="116896" tIns="116896" rIns="116896" bIns="116896" anchor="t" anchorCtr="0" compatLnSpc="1">
              <a:noAutofit/>
            </a:bodyPr>
            <a:lstStyle/>
            <a:p>
              <a:pPr marL="0" marR="0" lvl="0" indent="0" algn="l" defTabSz="711202" rtl="0" eaLnBrk="1" fontAlgn="auto" latinLnBrk="0" hangingPunct="1">
                <a:lnSpc>
                  <a:spcPct val="90000"/>
                </a:lnSpc>
                <a:spcBef>
                  <a:spcPts val="0"/>
                </a:spcBef>
                <a:spcAft>
                  <a:spcPts val="70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It is important in Riverdale nursing home to MS 365 tools such as Word document as it allows the setting to have electronic health records of the service users therefore it makes it much safer when delivering care to the service user. </a:t>
              </a:r>
            </a:p>
            <a:p>
              <a:pPr marL="228600" marR="0" lvl="1" indent="-228600" algn="l" defTabSz="1200150"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700" b="0" i="0" u="none" strike="noStrike" kern="1200" cap="none" spc="0" normalizeH="0" baseline="0" noProof="0">
                <a:ln>
                  <a:noFill/>
                </a:ln>
                <a:solidFill>
                  <a:srgbClr val="FFFFFF"/>
                </a:solidFill>
                <a:effectLst/>
                <a:uLnTx/>
                <a:uFillTx/>
                <a:latin typeface="Aptos"/>
                <a:ea typeface="+mn-ea"/>
                <a:cs typeface="+mn-cs"/>
              </a:endParaRPr>
            </a:p>
          </p:txBody>
        </p:sp>
        <p:sp>
          <p:nvSpPr>
            <p:cNvPr id="5" name="Free-form: Shape 4">
              <a:extLst>
                <a:ext uri="{FF2B5EF4-FFF2-40B4-BE49-F238E27FC236}">
                  <a16:creationId xmlns:a16="http://schemas.microsoft.com/office/drawing/2014/main" id="{EC6692E3-CB1C-9051-BDB3-60032EBEDA08}"/>
                </a:ext>
              </a:extLst>
            </p:cNvPr>
            <p:cNvSpPr/>
            <p:nvPr/>
          </p:nvSpPr>
          <p:spPr>
            <a:xfrm rot="94813">
              <a:off x="7330306" y="2311247"/>
              <a:ext cx="651217" cy="789401"/>
            </a:xfrm>
            <a:custGeom>
              <a:avLst/>
              <a:gdLst>
                <a:gd name="f0" fmla="val 10800000"/>
                <a:gd name="f1" fmla="val 5400000"/>
                <a:gd name="f2" fmla="val 180"/>
                <a:gd name="f3" fmla="val w"/>
                <a:gd name="f4" fmla="val h"/>
                <a:gd name="f5" fmla="val 0"/>
                <a:gd name="f6" fmla="val 651219"/>
                <a:gd name="f7" fmla="val 789399"/>
                <a:gd name="f8" fmla="val 157880"/>
                <a:gd name="f9" fmla="val 325610"/>
                <a:gd name="f10" fmla="val 394700"/>
                <a:gd name="f11" fmla="val 631519"/>
                <a:gd name="f12" fmla="+- 0 0 -90"/>
                <a:gd name="f13" fmla="*/ f3 1 651219"/>
                <a:gd name="f14" fmla="*/ f4 1 789399"/>
                <a:gd name="f15" fmla="+- f7 0 f5"/>
                <a:gd name="f16" fmla="+- f6 0 f5"/>
                <a:gd name="f17" fmla="*/ f12 f0 1"/>
                <a:gd name="f18" fmla="*/ f16 1 651219"/>
                <a:gd name="f19" fmla="*/ f15 1 789399"/>
                <a:gd name="f20" fmla="*/ 0 f16 1"/>
                <a:gd name="f21" fmla="*/ 157880 f15 1"/>
                <a:gd name="f22" fmla="*/ 325610 f16 1"/>
                <a:gd name="f23" fmla="*/ 0 f15 1"/>
                <a:gd name="f24" fmla="*/ 651219 f16 1"/>
                <a:gd name="f25" fmla="*/ 394700 f15 1"/>
                <a:gd name="f26" fmla="*/ 789399 f15 1"/>
                <a:gd name="f27" fmla="*/ 631519 f15 1"/>
                <a:gd name="f28" fmla="*/ f17 1 f2"/>
                <a:gd name="f29" fmla="*/ f20 1 651219"/>
                <a:gd name="f30" fmla="*/ f21 1 789399"/>
                <a:gd name="f31" fmla="*/ f22 1 651219"/>
                <a:gd name="f32" fmla="*/ f23 1 789399"/>
                <a:gd name="f33" fmla="*/ f24 1 651219"/>
                <a:gd name="f34" fmla="*/ f25 1 789399"/>
                <a:gd name="f35" fmla="*/ f26 1 789399"/>
                <a:gd name="f36" fmla="*/ f27 1 789399"/>
                <a:gd name="f37" fmla="*/ f5 1 f18"/>
                <a:gd name="f38" fmla="*/ f6 1 f18"/>
                <a:gd name="f39" fmla="*/ f5 1 f19"/>
                <a:gd name="f40" fmla="*/ f7 1 f19"/>
                <a:gd name="f41" fmla="+- f28 0 f1"/>
                <a:gd name="f42" fmla="*/ f29 1 f18"/>
                <a:gd name="f43" fmla="*/ f30 1 f19"/>
                <a:gd name="f44" fmla="*/ f31 1 f18"/>
                <a:gd name="f45" fmla="*/ f32 1 f19"/>
                <a:gd name="f46" fmla="*/ f33 1 f18"/>
                <a:gd name="f47" fmla="*/ f34 1 f19"/>
                <a:gd name="f48" fmla="*/ f35 1 f19"/>
                <a:gd name="f49" fmla="*/ f36 1 f19"/>
                <a:gd name="f50" fmla="*/ f37 f13 1"/>
                <a:gd name="f51" fmla="*/ f38 f13 1"/>
                <a:gd name="f52" fmla="*/ f40 f14 1"/>
                <a:gd name="f53" fmla="*/ f39 f14 1"/>
                <a:gd name="f54" fmla="*/ f42 f13 1"/>
                <a:gd name="f55" fmla="*/ f43 f14 1"/>
                <a:gd name="f56" fmla="*/ f44 f13 1"/>
                <a:gd name="f57" fmla="*/ f45 f14 1"/>
                <a:gd name="f58" fmla="*/ f46 f13 1"/>
                <a:gd name="f59" fmla="*/ f47 f14 1"/>
                <a:gd name="f60" fmla="*/ f48 f14 1"/>
                <a:gd name="f61" fmla="*/ f49 f14 1"/>
              </a:gdLst>
              <a:ahLst/>
              <a:cxnLst>
                <a:cxn ang="3cd4">
                  <a:pos x="hc" y="t"/>
                </a:cxn>
                <a:cxn ang="0">
                  <a:pos x="r" y="vc"/>
                </a:cxn>
                <a:cxn ang="cd4">
                  <a:pos x="hc" y="b"/>
                </a:cxn>
                <a:cxn ang="cd2">
                  <a:pos x="l" y="vc"/>
                </a:cxn>
                <a:cxn ang="f41">
                  <a:pos x="f54" y="f55"/>
                </a:cxn>
                <a:cxn ang="f41">
                  <a:pos x="f56" y="f55"/>
                </a:cxn>
                <a:cxn ang="f41">
                  <a:pos x="f56" y="f57"/>
                </a:cxn>
                <a:cxn ang="f41">
                  <a:pos x="f58" y="f59"/>
                </a:cxn>
                <a:cxn ang="f41">
                  <a:pos x="f56" y="f60"/>
                </a:cxn>
                <a:cxn ang="f41">
                  <a:pos x="f56" y="f61"/>
                </a:cxn>
                <a:cxn ang="f41">
                  <a:pos x="f54" y="f61"/>
                </a:cxn>
                <a:cxn ang="f41">
                  <a:pos x="f54" y="f55"/>
                </a:cxn>
              </a:cxnLst>
              <a:rect l="f50" t="f53" r="f51" b="f52"/>
              <a:pathLst>
                <a:path w="651219" h="789399">
                  <a:moveTo>
                    <a:pt x="f5" y="f8"/>
                  </a:moveTo>
                  <a:lnTo>
                    <a:pt x="f9" y="f8"/>
                  </a:lnTo>
                  <a:lnTo>
                    <a:pt x="f9" y="f5"/>
                  </a:lnTo>
                  <a:lnTo>
                    <a:pt x="f6" y="f10"/>
                  </a:lnTo>
                  <a:lnTo>
                    <a:pt x="f9" y="f7"/>
                  </a:lnTo>
                  <a:lnTo>
                    <a:pt x="f9" y="f11"/>
                  </a:lnTo>
                  <a:lnTo>
                    <a:pt x="f5" y="f11"/>
                  </a:lnTo>
                  <a:lnTo>
                    <a:pt x="f5" y="f8"/>
                  </a:lnTo>
                  <a:close/>
                </a:path>
              </a:pathLst>
            </a:custGeom>
            <a:solidFill>
              <a:srgbClr val="AAB6C1"/>
            </a:solidFill>
            <a:ln cap="flat">
              <a:noFill/>
              <a:prstDash val="solid"/>
            </a:ln>
          </p:spPr>
          <p:txBody>
            <a:bodyPr vert="horz" wrap="square" lIns="0" tIns="157880" rIns="195361" bIns="157880" anchor="ctr" anchorCtr="1" compatLnSpc="1">
              <a:noAutofit/>
            </a:bodyPr>
            <a:lstStyle/>
            <a:p>
              <a:pPr marL="0" marR="0" lvl="0" indent="0" algn="ctr" defTabSz="1244598" rtl="0" eaLnBrk="1" fontAlgn="auto" latinLnBrk="0" hangingPunct="1">
                <a:lnSpc>
                  <a:spcPct val="90000"/>
                </a:lnSpc>
                <a:spcBef>
                  <a:spcPts val="0"/>
                </a:spcBef>
                <a:spcAft>
                  <a:spcPts val="1200"/>
                </a:spcAft>
                <a:buClrTx/>
                <a:buSzTx/>
                <a:buFontTx/>
                <a:buNone/>
                <a:tabLst/>
                <a:defRPr sz="1800" b="0" i="0" u="none" strike="noStrike" kern="0" cap="none" spc="0" baseline="0">
                  <a:solidFill>
                    <a:srgbClr val="000000"/>
                  </a:solidFill>
                  <a:uFillTx/>
                </a:defRPr>
              </a:pPr>
              <a:endParaRPr kumimoji="0" lang="en-GB" sz="2800" b="0" i="0" u="none" strike="noStrike" kern="1200" cap="none" spc="0" normalizeH="0" baseline="0" noProof="0">
                <a:ln>
                  <a:noFill/>
                </a:ln>
                <a:solidFill>
                  <a:srgbClr val="FFFFFF"/>
                </a:solidFill>
                <a:effectLst/>
                <a:uLnTx/>
                <a:uFillTx/>
                <a:latin typeface="Aptos"/>
                <a:ea typeface="+mn-ea"/>
                <a:cs typeface="+mn-cs"/>
              </a:endParaRPr>
            </a:p>
          </p:txBody>
        </p:sp>
        <p:sp>
          <p:nvSpPr>
            <p:cNvPr id="6" name="Free-form: Shape 5">
              <a:extLst>
                <a:ext uri="{FF2B5EF4-FFF2-40B4-BE49-F238E27FC236}">
                  <a16:creationId xmlns:a16="http://schemas.microsoft.com/office/drawing/2014/main" id="{9BCD0877-3CC9-3753-7B6F-9DAFBDB68344}"/>
                </a:ext>
              </a:extLst>
            </p:cNvPr>
            <p:cNvSpPr/>
            <p:nvPr/>
          </p:nvSpPr>
          <p:spPr>
            <a:xfrm>
              <a:off x="8288469" y="1812386"/>
              <a:ext cx="3183062" cy="2135645"/>
            </a:xfrm>
            <a:custGeom>
              <a:avLst/>
              <a:gdLst>
                <a:gd name="f0" fmla="val 10800000"/>
                <a:gd name="f1" fmla="val 5400000"/>
                <a:gd name="f2" fmla="val 180"/>
                <a:gd name="f3" fmla="val w"/>
                <a:gd name="f4" fmla="val h"/>
                <a:gd name="f5" fmla="val 0"/>
                <a:gd name="f6" fmla="val 3183061"/>
                <a:gd name="f7" fmla="val 1909836"/>
                <a:gd name="f8" fmla="val 190984"/>
                <a:gd name="f9" fmla="val 85506"/>
                <a:gd name="f10" fmla="val 2992077"/>
                <a:gd name="f11" fmla="val 3097555"/>
                <a:gd name="f12" fmla="val 1718852"/>
                <a:gd name="f13" fmla="val 1824330"/>
                <a:gd name="f14" fmla="+- 0 0 -90"/>
                <a:gd name="f15" fmla="*/ f3 1 3183061"/>
                <a:gd name="f16" fmla="*/ f4 1 1909836"/>
                <a:gd name="f17" fmla="+- f7 0 f5"/>
                <a:gd name="f18" fmla="+- f6 0 f5"/>
                <a:gd name="f19" fmla="*/ f14 f0 1"/>
                <a:gd name="f20" fmla="*/ f18 1 3183061"/>
                <a:gd name="f21" fmla="*/ f17 1 1909836"/>
                <a:gd name="f22" fmla="*/ 0 f18 1"/>
                <a:gd name="f23" fmla="*/ 190984 f17 1"/>
                <a:gd name="f24" fmla="*/ 190984 f18 1"/>
                <a:gd name="f25" fmla="*/ 0 f17 1"/>
                <a:gd name="f26" fmla="*/ 2992077 f18 1"/>
                <a:gd name="f27" fmla="*/ 3183061 f18 1"/>
                <a:gd name="f28" fmla="*/ 1718852 f17 1"/>
                <a:gd name="f29" fmla="*/ 1909836 f17 1"/>
                <a:gd name="f30" fmla="*/ f19 1 f2"/>
                <a:gd name="f31" fmla="*/ f22 1 3183061"/>
                <a:gd name="f32" fmla="*/ f23 1 1909836"/>
                <a:gd name="f33" fmla="*/ f24 1 3183061"/>
                <a:gd name="f34" fmla="*/ f25 1 1909836"/>
                <a:gd name="f35" fmla="*/ f26 1 3183061"/>
                <a:gd name="f36" fmla="*/ f27 1 3183061"/>
                <a:gd name="f37" fmla="*/ f28 1 1909836"/>
                <a:gd name="f38" fmla="*/ f29 1 190983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183061" h="190983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156082"/>
            </a:solidFill>
            <a:ln w="19046" cap="flat">
              <a:solidFill>
                <a:srgbClr val="FFFFFF"/>
              </a:solidFill>
              <a:prstDash val="solid"/>
              <a:miter/>
            </a:ln>
          </p:spPr>
          <p:txBody>
            <a:bodyPr vert="horz" wrap="square" lIns="116896" tIns="116896" rIns="116896" bIns="116896" anchor="t" anchorCtr="0" compatLnSpc="1">
              <a:noAutofit/>
            </a:bodyPr>
            <a:lstStyle/>
            <a:p>
              <a:pPr marL="0" marR="0" lvl="0" indent="0" algn="l" defTabSz="711202" rtl="0" eaLnBrk="1" fontAlgn="auto" latinLnBrk="0" hangingPunct="1">
                <a:lnSpc>
                  <a:spcPct val="90000"/>
                </a:lnSpc>
                <a:spcBef>
                  <a:spcPts val="0"/>
                </a:spcBef>
                <a:spcAft>
                  <a:spcPts val="70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Microsoft 365 Word has a crucial part when it comes to  delivering care  in Riverdale nursing home as it allows  the setting to have their policies and procedure in place  through using word document  as it has many features</a:t>
              </a:r>
              <a:r>
                <a:rPr kumimoji="0" lang="en-GB" sz="1600" b="0" i="0" u="none" strike="noStrike" kern="1200" cap="none" spc="0" normalizeH="0" baseline="0" noProof="0">
                  <a:ln>
                    <a:noFill/>
                  </a:ln>
                  <a:solidFill>
                    <a:srgbClr val="FFFFFF"/>
                  </a:solidFill>
                  <a:effectLst/>
                  <a:uLnTx/>
                  <a:uFillTx/>
                  <a:latin typeface="Aptos"/>
                  <a:ea typeface="+mn-ea"/>
                  <a:cs typeface="+mn-cs"/>
                </a:rPr>
                <a:t>. </a:t>
              </a:r>
              <a:r>
                <a:rPr kumimoji="0" lang="en-GB" sz="1600" b="1" i="0" u="none" strike="noStrike" kern="1200" cap="none" spc="0" normalizeH="0" baseline="0" noProof="0">
                  <a:ln>
                    <a:noFill/>
                  </a:ln>
                  <a:solidFill>
                    <a:srgbClr val="FFFFFF"/>
                  </a:solidFill>
                  <a:effectLst/>
                  <a:uLnTx/>
                  <a:uFillTx/>
                  <a:latin typeface="Aptos"/>
                  <a:ea typeface="+mn-ea"/>
                  <a:cs typeface="+mn-cs"/>
                </a:rPr>
                <a:t>(UMATechnology</a:t>
              </a:r>
              <a:r>
                <a:rPr kumimoji="0" lang="en-GB" sz="1600" b="1" i="0" u="none" strike="noStrike" kern="0" cap="none" spc="0" normalizeH="0" baseline="0" noProof="0">
                  <a:ln>
                    <a:noFill/>
                  </a:ln>
                  <a:solidFill>
                    <a:srgbClr val="FFFFFF"/>
                  </a:solidFill>
                  <a:effectLst/>
                  <a:uLnTx/>
                  <a:uFillTx/>
                  <a:latin typeface="Aptos"/>
                  <a:ea typeface="+mn-ea"/>
                  <a:cs typeface="+mn-cs"/>
                </a:rPr>
                <a:t>,2026) </a:t>
              </a:r>
              <a:endParaRPr kumimoji="0" lang="en-GB" sz="1600" b="1" i="0" u="none" strike="noStrike" kern="1200" cap="none" spc="0" normalizeH="0" baseline="0" noProof="0">
                <a:ln>
                  <a:noFill/>
                </a:ln>
                <a:solidFill>
                  <a:srgbClr val="FFFFFF"/>
                </a:solidFill>
                <a:effectLst/>
                <a:uLnTx/>
                <a:uFillTx/>
                <a:latin typeface="Aptos"/>
                <a:ea typeface="+mn-ea"/>
                <a:cs typeface="+mn-cs"/>
              </a:endParaRPr>
            </a:p>
            <a:p>
              <a:pPr marL="228600" marR="0" lvl="1" indent="-228600" algn="l" defTabSz="1200150"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700" b="0" i="0" u="none" strike="noStrike" kern="1200" cap="none" spc="0" normalizeH="0" baseline="0" noProof="0">
                <a:ln>
                  <a:noFill/>
                </a:ln>
                <a:solidFill>
                  <a:srgbClr val="FFFFFF"/>
                </a:solidFill>
                <a:effectLst/>
                <a:uLnTx/>
                <a:uFillTx/>
                <a:latin typeface="Aptos"/>
                <a:ea typeface="+mn-ea"/>
                <a:cs typeface="+mn-cs"/>
              </a:endParaRPr>
            </a:p>
            <a:p>
              <a:pPr marL="228600" marR="0" lvl="1" indent="-228600" algn="l" defTabSz="1200150"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700" b="0" i="0" u="none" strike="noStrike" kern="1200" cap="none" spc="0" normalizeH="0" baseline="0" noProof="0">
                <a:ln>
                  <a:noFill/>
                </a:ln>
                <a:solidFill>
                  <a:srgbClr val="FFFFFF"/>
                </a:solidFill>
                <a:effectLst/>
                <a:uLnTx/>
                <a:uFillTx/>
                <a:latin typeface="Aptos"/>
                <a:ea typeface="+mn-ea"/>
                <a:cs typeface="+mn-cs"/>
              </a:endParaRPr>
            </a:p>
          </p:txBody>
        </p:sp>
        <p:sp>
          <p:nvSpPr>
            <p:cNvPr id="7" name="Free-form: Shape 6">
              <a:extLst>
                <a:ext uri="{FF2B5EF4-FFF2-40B4-BE49-F238E27FC236}">
                  <a16:creationId xmlns:a16="http://schemas.microsoft.com/office/drawing/2014/main" id="{B1251FE2-4C50-D714-BA78-AFEAFD328ACD}"/>
                </a:ext>
              </a:extLst>
            </p:cNvPr>
            <p:cNvSpPr/>
            <p:nvPr/>
          </p:nvSpPr>
          <p:spPr>
            <a:xfrm rot="134553">
              <a:off x="9427071" y="3963256"/>
              <a:ext cx="789401" cy="581668"/>
            </a:xfrm>
            <a:custGeom>
              <a:avLst/>
              <a:gdLst>
                <a:gd name="f0" fmla="val 10800000"/>
                <a:gd name="f1" fmla="val 5400000"/>
                <a:gd name="f2" fmla="val 180"/>
                <a:gd name="f3" fmla="val w"/>
                <a:gd name="f4" fmla="val h"/>
                <a:gd name="f5" fmla="val 0"/>
                <a:gd name="f6" fmla="val 581665"/>
                <a:gd name="f7" fmla="val 789399"/>
                <a:gd name="f8" fmla="val 465332"/>
                <a:gd name="f9" fmla="val 394700"/>
                <a:gd name="f10" fmla="val 290832"/>
                <a:gd name="f11" fmla="val 116333"/>
                <a:gd name="f12" fmla="+- 0 0 -90"/>
                <a:gd name="f13" fmla="*/ f3 1 581665"/>
                <a:gd name="f14" fmla="*/ f4 1 789399"/>
                <a:gd name="f15" fmla="+- f7 0 f5"/>
                <a:gd name="f16" fmla="+- f6 0 f5"/>
                <a:gd name="f17" fmla="*/ f12 f0 1"/>
                <a:gd name="f18" fmla="*/ f16 1 581665"/>
                <a:gd name="f19" fmla="*/ f15 1 789399"/>
                <a:gd name="f20" fmla="*/ 0 f16 1"/>
                <a:gd name="f21" fmla="*/ 157880 f15 1"/>
                <a:gd name="f22" fmla="*/ 290833 f16 1"/>
                <a:gd name="f23" fmla="*/ 0 f15 1"/>
                <a:gd name="f24" fmla="*/ 581665 f16 1"/>
                <a:gd name="f25" fmla="*/ 394700 f15 1"/>
                <a:gd name="f26" fmla="*/ 789399 f15 1"/>
                <a:gd name="f27" fmla="*/ 631519 f15 1"/>
                <a:gd name="f28" fmla="*/ f17 1 f2"/>
                <a:gd name="f29" fmla="*/ f20 1 581665"/>
                <a:gd name="f30" fmla="*/ f21 1 789399"/>
                <a:gd name="f31" fmla="*/ f22 1 581665"/>
                <a:gd name="f32" fmla="*/ f23 1 789399"/>
                <a:gd name="f33" fmla="*/ f24 1 581665"/>
                <a:gd name="f34" fmla="*/ f25 1 789399"/>
                <a:gd name="f35" fmla="*/ f26 1 789399"/>
                <a:gd name="f36" fmla="*/ f27 1 789399"/>
                <a:gd name="f37" fmla="*/ f5 1 f18"/>
                <a:gd name="f38" fmla="*/ f6 1 f18"/>
                <a:gd name="f39" fmla="*/ f5 1 f19"/>
                <a:gd name="f40" fmla="*/ f7 1 f19"/>
                <a:gd name="f41" fmla="+- f28 0 f1"/>
                <a:gd name="f42" fmla="*/ f29 1 f18"/>
                <a:gd name="f43" fmla="*/ f30 1 f19"/>
                <a:gd name="f44" fmla="*/ f31 1 f18"/>
                <a:gd name="f45" fmla="*/ f32 1 f19"/>
                <a:gd name="f46" fmla="*/ f33 1 f18"/>
                <a:gd name="f47" fmla="*/ f34 1 f19"/>
                <a:gd name="f48" fmla="*/ f35 1 f19"/>
                <a:gd name="f49" fmla="*/ f36 1 f19"/>
                <a:gd name="f50" fmla="*/ f37 f13 1"/>
                <a:gd name="f51" fmla="*/ f38 f13 1"/>
                <a:gd name="f52" fmla="*/ f40 f14 1"/>
                <a:gd name="f53" fmla="*/ f39 f14 1"/>
                <a:gd name="f54" fmla="*/ f42 f13 1"/>
                <a:gd name="f55" fmla="*/ f43 f14 1"/>
                <a:gd name="f56" fmla="*/ f44 f13 1"/>
                <a:gd name="f57" fmla="*/ f45 f14 1"/>
                <a:gd name="f58" fmla="*/ f46 f13 1"/>
                <a:gd name="f59" fmla="*/ f47 f14 1"/>
                <a:gd name="f60" fmla="*/ f48 f14 1"/>
                <a:gd name="f61" fmla="*/ f49 f14 1"/>
              </a:gdLst>
              <a:ahLst/>
              <a:cxnLst>
                <a:cxn ang="3cd4">
                  <a:pos x="hc" y="t"/>
                </a:cxn>
                <a:cxn ang="0">
                  <a:pos x="r" y="vc"/>
                </a:cxn>
                <a:cxn ang="cd4">
                  <a:pos x="hc" y="b"/>
                </a:cxn>
                <a:cxn ang="cd2">
                  <a:pos x="l" y="vc"/>
                </a:cxn>
                <a:cxn ang="f41">
                  <a:pos x="f54" y="f55"/>
                </a:cxn>
                <a:cxn ang="f41">
                  <a:pos x="f56" y="f55"/>
                </a:cxn>
                <a:cxn ang="f41">
                  <a:pos x="f56" y="f57"/>
                </a:cxn>
                <a:cxn ang="f41">
                  <a:pos x="f58" y="f59"/>
                </a:cxn>
                <a:cxn ang="f41">
                  <a:pos x="f56" y="f60"/>
                </a:cxn>
                <a:cxn ang="f41">
                  <a:pos x="f56" y="f61"/>
                </a:cxn>
                <a:cxn ang="f41">
                  <a:pos x="f54" y="f61"/>
                </a:cxn>
                <a:cxn ang="f41">
                  <a:pos x="f54" y="f55"/>
                </a:cxn>
              </a:cxnLst>
              <a:rect l="f50" t="f53" r="f51" b="f52"/>
              <a:pathLst>
                <a:path w="581665" h="789399">
                  <a:moveTo>
                    <a:pt x="f8" y="f5"/>
                  </a:moveTo>
                  <a:lnTo>
                    <a:pt x="f8" y="f9"/>
                  </a:lnTo>
                  <a:lnTo>
                    <a:pt x="f6" y="f9"/>
                  </a:lnTo>
                  <a:lnTo>
                    <a:pt x="f10" y="f7"/>
                  </a:lnTo>
                  <a:lnTo>
                    <a:pt x="f5" y="f9"/>
                  </a:lnTo>
                  <a:lnTo>
                    <a:pt x="f11" y="f9"/>
                  </a:lnTo>
                  <a:lnTo>
                    <a:pt x="f11" y="f5"/>
                  </a:lnTo>
                  <a:lnTo>
                    <a:pt x="f8" y="f5"/>
                  </a:lnTo>
                  <a:close/>
                </a:path>
              </a:pathLst>
            </a:custGeom>
            <a:solidFill>
              <a:srgbClr val="AAB6C1"/>
            </a:solidFill>
            <a:ln cap="flat">
              <a:noFill/>
              <a:prstDash val="solid"/>
            </a:ln>
          </p:spPr>
          <p:txBody>
            <a:bodyPr vert="horz" wrap="square" lIns="157880" tIns="0" rIns="157880" bIns="174494" anchor="ctr" anchorCtr="1" compatLnSpc="1">
              <a:noAutofit/>
            </a:bodyPr>
            <a:lstStyle/>
            <a:p>
              <a:pPr marL="0" marR="0" lvl="0" indent="0" algn="ctr" defTabSz="1244598" rtl="0" eaLnBrk="1" fontAlgn="auto" latinLnBrk="0" hangingPunct="1">
                <a:lnSpc>
                  <a:spcPct val="90000"/>
                </a:lnSpc>
                <a:spcBef>
                  <a:spcPts val="0"/>
                </a:spcBef>
                <a:spcAft>
                  <a:spcPts val="1200"/>
                </a:spcAft>
                <a:buClrTx/>
                <a:buSzTx/>
                <a:buFontTx/>
                <a:buNone/>
                <a:tabLst/>
                <a:defRPr sz="1800" b="0" i="0" u="none" strike="noStrike" kern="0" cap="none" spc="0" baseline="0">
                  <a:solidFill>
                    <a:srgbClr val="000000"/>
                  </a:solidFill>
                  <a:uFillTx/>
                </a:defRPr>
              </a:pPr>
              <a:endParaRPr kumimoji="0" lang="en-GB" sz="2800" b="0" i="0" u="none" strike="noStrike" kern="1200" cap="none" spc="0" normalizeH="0" baseline="0" noProof="0">
                <a:ln>
                  <a:noFill/>
                </a:ln>
                <a:solidFill>
                  <a:srgbClr val="FFFFFF"/>
                </a:solidFill>
                <a:effectLst/>
                <a:uLnTx/>
                <a:uFillTx/>
                <a:latin typeface="Aptos"/>
                <a:ea typeface="+mn-ea"/>
                <a:cs typeface="+mn-cs"/>
              </a:endParaRPr>
            </a:p>
          </p:txBody>
        </p:sp>
        <p:sp>
          <p:nvSpPr>
            <p:cNvPr id="8" name="Free-form: Shape 7">
              <a:extLst>
                <a:ext uri="{FF2B5EF4-FFF2-40B4-BE49-F238E27FC236}">
                  <a16:creationId xmlns:a16="http://schemas.microsoft.com/office/drawing/2014/main" id="{1074AE1D-1E0B-B947-BBA7-44ABFADA071B}"/>
                </a:ext>
              </a:extLst>
            </p:cNvPr>
            <p:cNvSpPr/>
            <p:nvPr/>
          </p:nvSpPr>
          <p:spPr>
            <a:xfrm>
              <a:off x="8170721" y="4818860"/>
              <a:ext cx="3183062" cy="1909834"/>
            </a:xfrm>
            <a:custGeom>
              <a:avLst/>
              <a:gdLst>
                <a:gd name="f0" fmla="val 10800000"/>
                <a:gd name="f1" fmla="val 5400000"/>
                <a:gd name="f2" fmla="val 180"/>
                <a:gd name="f3" fmla="val w"/>
                <a:gd name="f4" fmla="val h"/>
                <a:gd name="f5" fmla="val 0"/>
                <a:gd name="f6" fmla="val 3183061"/>
                <a:gd name="f7" fmla="val 1909836"/>
                <a:gd name="f8" fmla="val 190984"/>
                <a:gd name="f9" fmla="val 85506"/>
                <a:gd name="f10" fmla="val 2992077"/>
                <a:gd name="f11" fmla="val 3097555"/>
                <a:gd name="f12" fmla="val 1718852"/>
                <a:gd name="f13" fmla="val 1824330"/>
                <a:gd name="f14" fmla="+- 0 0 -90"/>
                <a:gd name="f15" fmla="*/ f3 1 3183061"/>
                <a:gd name="f16" fmla="*/ f4 1 1909836"/>
                <a:gd name="f17" fmla="+- f7 0 f5"/>
                <a:gd name="f18" fmla="+- f6 0 f5"/>
                <a:gd name="f19" fmla="*/ f14 f0 1"/>
                <a:gd name="f20" fmla="*/ f18 1 3183061"/>
                <a:gd name="f21" fmla="*/ f17 1 1909836"/>
                <a:gd name="f22" fmla="*/ 0 f18 1"/>
                <a:gd name="f23" fmla="*/ 190984 f17 1"/>
                <a:gd name="f24" fmla="*/ 190984 f18 1"/>
                <a:gd name="f25" fmla="*/ 0 f17 1"/>
                <a:gd name="f26" fmla="*/ 2992077 f18 1"/>
                <a:gd name="f27" fmla="*/ 3183061 f18 1"/>
                <a:gd name="f28" fmla="*/ 1718852 f17 1"/>
                <a:gd name="f29" fmla="*/ 1909836 f17 1"/>
                <a:gd name="f30" fmla="*/ f19 1 f2"/>
                <a:gd name="f31" fmla="*/ f22 1 3183061"/>
                <a:gd name="f32" fmla="*/ f23 1 1909836"/>
                <a:gd name="f33" fmla="*/ f24 1 3183061"/>
                <a:gd name="f34" fmla="*/ f25 1 1909836"/>
                <a:gd name="f35" fmla="*/ f26 1 3183061"/>
                <a:gd name="f36" fmla="*/ f27 1 3183061"/>
                <a:gd name="f37" fmla="*/ f28 1 1909836"/>
                <a:gd name="f38" fmla="*/ f29 1 190983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183061" h="190983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156082"/>
            </a:solidFill>
            <a:ln w="19046" cap="flat">
              <a:solidFill>
                <a:srgbClr val="FFFFFF"/>
              </a:solidFill>
              <a:prstDash val="solid"/>
              <a:miter/>
            </a:ln>
          </p:spPr>
          <p:txBody>
            <a:bodyPr vert="horz" wrap="square" lIns="189289" tIns="189289" rIns="189289" bIns="189289" anchor="t" anchorCtr="0" compatLnSpc="1">
              <a:noAutofit/>
            </a:bodyPr>
            <a:lstStyle/>
            <a:p>
              <a:pPr marL="0" marR="0" lvl="0" indent="0" algn="l" defTabSz="1555751" rtl="0" eaLnBrk="1" fontAlgn="auto" latinLnBrk="0" hangingPunct="1">
                <a:lnSpc>
                  <a:spcPct val="90000"/>
                </a:lnSpc>
                <a:spcBef>
                  <a:spcPts val="0"/>
                </a:spcBef>
                <a:spcAft>
                  <a:spcPts val="150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Word document is important in </a:t>
              </a:r>
              <a:r>
                <a:rPr kumimoji="0" lang="en-GB" sz="1600" b="0" i="0" u="none" strike="noStrike" kern="0" cap="none" spc="0" normalizeH="0" baseline="0" noProof="0">
                  <a:ln>
                    <a:noFill/>
                  </a:ln>
                  <a:solidFill>
                    <a:srgbClr val="FFFFFF"/>
                  </a:solidFill>
                  <a:effectLst/>
                  <a:uLnTx/>
                  <a:uFillTx/>
                  <a:latin typeface="Arial" pitchFamily="34"/>
                  <a:ea typeface="+mn-ea"/>
                  <a:cs typeface="Arial" pitchFamily="34"/>
                </a:rPr>
                <a:t>Riverdale</a:t>
              </a: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 nursing home as it </a:t>
              </a:r>
              <a:r>
                <a:rPr kumimoji="0" lang="en-GB" sz="1600" b="0" i="0" u="none" strike="noStrike" kern="0" cap="none" spc="0" normalizeH="0" baseline="0" noProof="0">
                  <a:ln>
                    <a:noFill/>
                  </a:ln>
                  <a:solidFill>
                    <a:srgbClr val="FFFFFF"/>
                  </a:solidFill>
                  <a:effectLst/>
                  <a:uLnTx/>
                  <a:uFillTx/>
                  <a:latin typeface="Arial" pitchFamily="34"/>
                  <a:ea typeface="+mn-ea"/>
                  <a:cs typeface="Arial" pitchFamily="34"/>
                </a:rPr>
                <a:t>enhance communication within health care teams. This leads to providing better care. Furthermore, it provides more safeguarding to service users.</a:t>
              </a:r>
              <a:endPar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endParaRPr>
            </a:p>
          </p:txBody>
        </p:sp>
      </p:grpSp>
      <p:sp>
        <p:nvSpPr>
          <p:cNvPr id="9" name="Oval 5">
            <a:extLst>
              <a:ext uri="{FF2B5EF4-FFF2-40B4-BE49-F238E27FC236}">
                <a16:creationId xmlns:a16="http://schemas.microsoft.com/office/drawing/2014/main" id="{CA1746CE-B20C-9D71-E453-625F9AB563E5}"/>
              </a:ext>
            </a:extLst>
          </p:cNvPr>
          <p:cNvSpPr/>
          <p:nvPr/>
        </p:nvSpPr>
        <p:spPr>
          <a:xfrm>
            <a:off x="344774" y="4053772"/>
            <a:ext cx="3972391" cy="2280641"/>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FFFFFF"/>
                </a:solidFill>
                <a:effectLst/>
                <a:uLnTx/>
                <a:uFillTx/>
                <a:latin typeface="Arial" pitchFamily="34"/>
                <a:ea typeface="+mn-ea"/>
                <a:cs typeface="Arial" pitchFamily="34"/>
              </a:rPr>
              <a:t>My chosen Microsoft 365 tool for writing care related documents is Word </a:t>
            </a:r>
          </a:p>
        </p:txBody>
      </p:sp>
      <p:sp>
        <p:nvSpPr>
          <p:cNvPr id="10" name="Arrow: Right 9">
            <a:extLst>
              <a:ext uri="{FF2B5EF4-FFF2-40B4-BE49-F238E27FC236}">
                <a16:creationId xmlns:a16="http://schemas.microsoft.com/office/drawing/2014/main" id="{7A1F2725-5E1E-47E7-A0D6-9FC5EBB910DA}"/>
              </a:ext>
            </a:extLst>
          </p:cNvPr>
          <p:cNvSpPr/>
          <p:nvPr/>
        </p:nvSpPr>
        <p:spPr>
          <a:xfrm>
            <a:off x="4886791" y="4182255"/>
            <a:ext cx="1903753" cy="1319131"/>
          </a:xfrm>
          <a:custGeom>
            <a:avLst>
              <a:gd name="f0" fmla="val 14117"/>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21600 0 f19"/>
              <a:gd name="f28" fmla="*/ 0 f21 1"/>
              <a:gd name="f29" fmla="*/ 21600 f21 1"/>
              <a:gd name="f30" fmla="*/ f20 f13 1"/>
              <a:gd name="f31" fmla="*/ f19 f12 1"/>
              <a:gd name="f32" fmla="+- f24 0 f3"/>
              <a:gd name="f33" fmla="+- f25 0 f3"/>
              <a:gd name="f34" fmla="*/ f27 f20 1"/>
              <a:gd name="f35" fmla="*/ f28 1 f21"/>
              <a:gd name="f36" fmla="*/ f29 1 f21"/>
              <a:gd name="f37" fmla="*/ f26 f13 1"/>
              <a:gd name="f38" fmla="*/ f34 1 10800"/>
              <a:gd name="f39" fmla="*/ f35 f12 1"/>
              <a:gd name="f40" fmla="*/ f35 f13 1"/>
              <a:gd name="f41" fmla="*/ f36 f13 1"/>
              <a:gd name="f42" fmla="+- f19 f38 0"/>
              <a:gd name="f43" fmla="*/ f42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39" t="f30" r="f43" b="f37"/>
            <a:pathLst>
              <a:path w="21600" h="21600">
                <a:moveTo>
                  <a:pt x="f7" y="f20"/>
                </a:moveTo>
                <a:lnTo>
                  <a:pt x="f19" y="f20"/>
                </a:lnTo>
                <a:lnTo>
                  <a:pt x="f19" y="f7"/>
                </a:lnTo>
                <a:lnTo>
                  <a:pt x="f8" y="f9"/>
                </a:lnTo>
                <a:lnTo>
                  <a:pt x="f19" y="f8"/>
                </a:lnTo>
                <a:lnTo>
                  <a:pt x="f19" y="f26"/>
                </a:lnTo>
                <a:lnTo>
                  <a:pt x="f7" y="f26"/>
                </a:lnTo>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A955C-AC88-47BE-1D07-8E0689F9B9BE}"/>
              </a:ext>
            </a:extLst>
          </p:cNvPr>
          <p:cNvSpPr txBox="1">
            <a:spLocks noGrp="1"/>
          </p:cNvSpPr>
          <p:nvPr>
            <p:ph type="title"/>
          </p:nvPr>
        </p:nvSpPr>
        <p:spPr/>
        <p:txBody>
          <a:bodyPr/>
          <a:lstStyle/>
          <a:p>
            <a:pPr lvl="0"/>
            <a:r>
              <a:rPr lang="en-GB">
                <a:latin typeface="Arial" pitchFamily="34"/>
                <a:cs typeface="Arial" pitchFamily="34"/>
              </a:rPr>
              <a:t>Suitability of the tool for care related documents: </a:t>
            </a:r>
          </a:p>
        </p:txBody>
      </p:sp>
      <p:grpSp>
        <p:nvGrpSpPr>
          <p:cNvPr id="3" name="Content Placeholder 3">
            <a:extLst>
              <a:ext uri="{FF2B5EF4-FFF2-40B4-BE49-F238E27FC236}">
                <a16:creationId xmlns:a16="http://schemas.microsoft.com/office/drawing/2014/main" id="{CC7C386C-2D23-AA92-AA80-011157953DB7}"/>
              </a:ext>
            </a:extLst>
          </p:cNvPr>
          <p:cNvGrpSpPr/>
          <p:nvPr/>
        </p:nvGrpSpPr>
        <p:grpSpPr>
          <a:xfrm>
            <a:off x="838193" y="1804769"/>
            <a:ext cx="7391406" cy="4909276"/>
            <a:chOff x="838193" y="1804769"/>
            <a:chExt cx="7391406" cy="4909276"/>
          </a:xfrm>
        </p:grpSpPr>
        <p:sp>
          <p:nvSpPr>
            <p:cNvPr id="4" name="Free-form: Shape 3">
              <a:extLst>
                <a:ext uri="{FF2B5EF4-FFF2-40B4-BE49-F238E27FC236}">
                  <a16:creationId xmlns:a16="http://schemas.microsoft.com/office/drawing/2014/main" id="{EC59E6AC-021C-8C75-C486-326D60D78103}"/>
                </a:ext>
              </a:extLst>
            </p:cNvPr>
            <p:cNvSpPr/>
            <p:nvPr/>
          </p:nvSpPr>
          <p:spPr>
            <a:xfrm rot="5400013">
              <a:off x="1267988" y="3274503"/>
              <a:ext cx="1124373" cy="1476490"/>
            </a:xfrm>
            <a:custGeom>
              <a:avLst/>
              <a:gdLst>
                <a:gd name="f0" fmla="val 10800000"/>
                <a:gd name="f1" fmla="val 5400000"/>
                <a:gd name="f2" fmla="val 180"/>
                <a:gd name="f3" fmla="val w"/>
                <a:gd name="f4" fmla="val h"/>
                <a:gd name="f5" fmla="val ss"/>
                <a:gd name="f6" fmla="val 0"/>
                <a:gd name="f7" fmla="val 32840"/>
                <a:gd name="f8" fmla="val 25000"/>
                <a:gd name="f9" fmla="val 35780"/>
                <a:gd name="f10" fmla="+- 0 0 -360"/>
                <a:gd name="f11" fmla="+- 0 0 -270"/>
                <a:gd name="f12" fmla="+- 0 0 -180"/>
                <a:gd name="f13" fmla="+- 0 0 -90"/>
                <a:gd name="f14" fmla="abs f3"/>
                <a:gd name="f15" fmla="abs f4"/>
                <a:gd name="f16" fmla="abs f5"/>
                <a:gd name="f17" fmla="*/ f10 f0 1"/>
                <a:gd name="f18" fmla="*/ f11 f0 1"/>
                <a:gd name="f19" fmla="*/ f12 f0 1"/>
                <a:gd name="f20" fmla="*/ f13 f0 1"/>
                <a:gd name="f21" fmla="?: f14 f3 1"/>
                <a:gd name="f22" fmla="?: f15 f4 1"/>
                <a:gd name="f23" fmla="?: f16 f5 1"/>
                <a:gd name="f24" fmla="*/ f17 1 f2"/>
                <a:gd name="f25" fmla="*/ f18 1 f2"/>
                <a:gd name="f26" fmla="*/ f19 1 f2"/>
                <a:gd name="f27" fmla="*/ f20 1 f2"/>
                <a:gd name="f28" fmla="*/ f21 1 21600"/>
                <a:gd name="f29" fmla="*/ f22 1 21600"/>
                <a:gd name="f30" fmla="*/ 21600 f21 1"/>
                <a:gd name="f31" fmla="*/ 21600 f22 1"/>
                <a:gd name="f32" fmla="+- f24 0 f1"/>
                <a:gd name="f33" fmla="+- f25 0 f1"/>
                <a:gd name="f34" fmla="+- f26 0 f1"/>
                <a:gd name="f35" fmla="+- f27 0 f1"/>
                <a:gd name="f36" fmla="min f29 f28"/>
                <a:gd name="f37" fmla="*/ f30 1 f23"/>
                <a:gd name="f38" fmla="*/ f31 1 f23"/>
                <a:gd name="f39" fmla="val f37"/>
                <a:gd name="f40" fmla="val f38"/>
                <a:gd name="f41" fmla="*/ f6 f36 1"/>
                <a:gd name="f42" fmla="+- f40 0 f6"/>
                <a:gd name="f43" fmla="+- f39 0 f6"/>
                <a:gd name="f44" fmla="*/ f40 f36 1"/>
                <a:gd name="f45" fmla="*/ f39 f36 1"/>
                <a:gd name="f46" fmla="min f43 f42"/>
                <a:gd name="f47" fmla="*/ f46 f9 1"/>
                <a:gd name="f48" fmla="*/ f46 f8 1"/>
                <a:gd name="f49" fmla="*/ f46 f7 1"/>
                <a:gd name="f50" fmla="*/ f47 1 100000"/>
                <a:gd name="f51" fmla="*/ f48 1 50000"/>
                <a:gd name="f52" fmla="*/ f48 1 100000"/>
                <a:gd name="f53" fmla="*/ f49 1 200000"/>
                <a:gd name="f54" fmla="*/ f49 1 100000"/>
                <a:gd name="f55" fmla="+- f39 0 f51"/>
                <a:gd name="f56" fmla="+- f39 0 f52"/>
                <a:gd name="f57" fmla="+- f40 0 f54"/>
                <a:gd name="f58" fmla="+- f50 f40 0"/>
                <a:gd name="f59" fmla="*/ f50 f36 1"/>
                <a:gd name="f60" fmla="+- f56 0 f53"/>
                <a:gd name="f61" fmla="+- f56 f53 0"/>
                <a:gd name="f62" fmla="+- f57 f40 0"/>
                <a:gd name="f63" fmla="*/ f58 1 2"/>
                <a:gd name="f64" fmla="*/ f57 f36 1"/>
                <a:gd name="f65" fmla="*/ f55 f36 1"/>
                <a:gd name="f66" fmla="*/ f56 f36 1"/>
                <a:gd name="f67" fmla="*/ f61 1 2"/>
                <a:gd name="f68" fmla="*/ f62 1 2"/>
                <a:gd name="f69" fmla="*/ f61 f36 1"/>
                <a:gd name="f70" fmla="*/ f60 f36 1"/>
                <a:gd name="f71" fmla="*/ f63 f36 1"/>
                <a:gd name="f72" fmla="*/ f68 f36 1"/>
                <a:gd name="f73" fmla="*/ f67 f36 1"/>
              </a:gdLst>
              <a:ahLst/>
              <a:cxnLst>
                <a:cxn ang="3cd4">
                  <a:pos x="hc" y="t"/>
                </a:cxn>
                <a:cxn ang="0">
                  <a:pos x="r" y="vc"/>
                </a:cxn>
                <a:cxn ang="cd4">
                  <a:pos x="hc" y="b"/>
                </a:cxn>
                <a:cxn ang="cd2">
                  <a:pos x="l" y="vc"/>
                </a:cxn>
                <a:cxn ang="f32">
                  <a:pos x="f66" y="f41"/>
                </a:cxn>
                <a:cxn ang="f33">
                  <a:pos x="f65" y="f59"/>
                </a:cxn>
                <a:cxn ang="f33">
                  <a:pos x="f41" y="f72"/>
                </a:cxn>
                <a:cxn ang="f34">
                  <a:pos x="f73" y="f44"/>
                </a:cxn>
                <a:cxn ang="f35">
                  <a:pos x="f69" y="f71"/>
                </a:cxn>
                <a:cxn ang="f35">
                  <a:pos x="f45" y="f59"/>
                </a:cxn>
              </a:cxnLst>
              <a:rect l="f41" t="f64" r="f69" b="f44"/>
              <a:pathLst>
                <a:path>
                  <a:moveTo>
                    <a:pt x="f41" y="f64"/>
                  </a:moveTo>
                  <a:lnTo>
                    <a:pt x="f70" y="f64"/>
                  </a:lnTo>
                  <a:lnTo>
                    <a:pt x="f70" y="f59"/>
                  </a:lnTo>
                  <a:lnTo>
                    <a:pt x="f65" y="f59"/>
                  </a:lnTo>
                  <a:lnTo>
                    <a:pt x="f66" y="f41"/>
                  </a:lnTo>
                  <a:lnTo>
                    <a:pt x="f45" y="f59"/>
                  </a:lnTo>
                  <a:lnTo>
                    <a:pt x="f69" y="f59"/>
                  </a:lnTo>
                  <a:lnTo>
                    <a:pt x="f69" y="f44"/>
                  </a:lnTo>
                  <a:lnTo>
                    <a:pt x="f41" y="f44"/>
                  </a:lnTo>
                  <a:close/>
                </a:path>
              </a:pathLst>
            </a:custGeom>
            <a:solidFill>
              <a:srgbClr val="C0C9E4"/>
            </a:solid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Aptos"/>
                <a:ea typeface="+mn-ea"/>
                <a:cs typeface="+mn-cs"/>
              </a:endParaRPr>
            </a:p>
          </p:txBody>
        </p:sp>
        <p:sp>
          <p:nvSpPr>
            <p:cNvPr id="5" name="Free-form: Shape 4">
              <a:extLst>
                <a:ext uri="{FF2B5EF4-FFF2-40B4-BE49-F238E27FC236}">
                  <a16:creationId xmlns:a16="http://schemas.microsoft.com/office/drawing/2014/main" id="{9B0EF67F-D243-7BA7-E78A-39AB71A332E3}"/>
                </a:ext>
              </a:extLst>
            </p:cNvPr>
            <p:cNvSpPr/>
            <p:nvPr/>
          </p:nvSpPr>
          <p:spPr>
            <a:xfrm>
              <a:off x="838193" y="1804769"/>
              <a:ext cx="2836944" cy="1645791"/>
            </a:xfrm>
            <a:custGeom>
              <a:avLst/>
              <a:gdLst>
                <a:gd name="f0" fmla="val 10800000"/>
                <a:gd name="f1" fmla="val 5400000"/>
                <a:gd name="f2" fmla="val 180"/>
                <a:gd name="f3" fmla="val w"/>
                <a:gd name="f4" fmla="val h"/>
                <a:gd name="f5" fmla="val 0"/>
                <a:gd name="f6" fmla="val 1892792"/>
                <a:gd name="f7" fmla="val 1324893"/>
                <a:gd name="f8" fmla="val 220860"/>
                <a:gd name="f9" fmla="val 98882"/>
                <a:gd name="f10" fmla="val 1671932"/>
                <a:gd name="f11" fmla="val 1793910"/>
                <a:gd name="f12" fmla="val 1104033"/>
                <a:gd name="f13" fmla="val 1226011"/>
                <a:gd name="f14" fmla="+- 0 0 -90"/>
                <a:gd name="f15" fmla="*/ f3 1 1892792"/>
                <a:gd name="f16" fmla="*/ f4 1 1324893"/>
                <a:gd name="f17" fmla="+- f7 0 f5"/>
                <a:gd name="f18" fmla="+- f6 0 f5"/>
                <a:gd name="f19" fmla="*/ f14 f0 1"/>
                <a:gd name="f20" fmla="*/ f18 1 1892792"/>
                <a:gd name="f21" fmla="*/ f17 1 1324893"/>
                <a:gd name="f22" fmla="*/ 0 f18 1"/>
                <a:gd name="f23" fmla="*/ 220860 f17 1"/>
                <a:gd name="f24" fmla="*/ 220860 f18 1"/>
                <a:gd name="f25" fmla="*/ 0 f17 1"/>
                <a:gd name="f26" fmla="*/ 1671932 f18 1"/>
                <a:gd name="f27" fmla="*/ 1892792 f18 1"/>
                <a:gd name="f28" fmla="*/ 1104033 f17 1"/>
                <a:gd name="f29" fmla="*/ 1324893 f17 1"/>
                <a:gd name="f30" fmla="*/ f19 1 f2"/>
                <a:gd name="f31" fmla="*/ f22 1 1892792"/>
                <a:gd name="f32" fmla="*/ f23 1 1324893"/>
                <a:gd name="f33" fmla="*/ f24 1 1892792"/>
                <a:gd name="f34" fmla="*/ f25 1 1324893"/>
                <a:gd name="f35" fmla="*/ f26 1 1892792"/>
                <a:gd name="f36" fmla="*/ f27 1 1892792"/>
                <a:gd name="f37" fmla="*/ f28 1 1324893"/>
                <a:gd name="f38" fmla="*/ f29 1 132489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892792" h="132489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125647" tIns="125647" rIns="125647" bIns="125647" anchor="ctr" anchorCtr="1" compatLnSpc="1">
              <a:noAutofit/>
            </a:bodyPr>
            <a:lstStyle/>
            <a:p>
              <a:pPr marL="0" marR="0" lvl="0" indent="0" algn="ctr" defTabSz="711202" rtl="0" eaLnBrk="1" fontAlgn="auto" latinLnBrk="0" hangingPunct="1">
                <a:lnSpc>
                  <a:spcPct val="90000"/>
                </a:lnSpc>
                <a:spcBef>
                  <a:spcPts val="0"/>
                </a:spcBef>
                <a:spcAft>
                  <a:spcPts val="70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Word document is best for care related documents as it allows the care setting to have resident documents</a:t>
              </a:r>
              <a:r>
                <a:rPr kumimoji="0" lang="en-GB" sz="1600" b="0" i="0" u="none" strike="noStrike" kern="1200" cap="none" spc="0" normalizeH="0" baseline="0" noProof="0">
                  <a:ln>
                    <a:noFill/>
                  </a:ln>
                  <a:solidFill>
                    <a:srgbClr val="000000"/>
                  </a:solidFill>
                  <a:effectLst/>
                  <a:uLnTx/>
                  <a:uFillTx/>
                  <a:latin typeface="Arial" pitchFamily="34"/>
                  <a:ea typeface="+mn-ea"/>
                  <a:cs typeface="Arial" pitchFamily="34"/>
                </a:rPr>
                <a:t> </a:t>
              </a:r>
              <a:r>
                <a:rPr kumimoji="0" lang="en-GB" sz="1600" b="1" i="0" u="none" strike="noStrike" kern="1200" cap="none" spc="0" normalizeH="0" baseline="0" noProof="0">
                  <a:ln>
                    <a:noFill/>
                  </a:ln>
                  <a:solidFill>
                    <a:srgbClr val="000000"/>
                  </a:solidFill>
                  <a:effectLst/>
                  <a:uLnTx/>
                  <a:uFillTx/>
                  <a:latin typeface="Calibri"/>
                  <a:ea typeface="+mn-ea"/>
                  <a:cs typeface="+mn-cs"/>
                </a:rPr>
                <a:t>(</a:t>
              </a:r>
              <a:r>
                <a:rPr kumimoji="0" lang="en-GB" sz="1600" b="1" i="0" u="none" strike="noStrike" kern="0" cap="none" spc="0" normalizeH="0" baseline="0" noProof="0">
                  <a:ln>
                    <a:noFill/>
                  </a:ln>
                  <a:solidFill>
                    <a:srgbClr val="000000"/>
                  </a:solidFill>
                  <a:effectLst/>
                  <a:uLnTx/>
                  <a:uFillTx/>
                  <a:latin typeface="Calibri"/>
                  <a:ea typeface="+mn-ea"/>
                  <a:cs typeface="+mn-cs"/>
                </a:rPr>
                <a:t>N</a:t>
              </a:r>
              <a:r>
                <a:rPr kumimoji="0" lang="en-GB" sz="1600" b="1" i="0" u="none" strike="noStrike" kern="1200" cap="none" spc="0" normalizeH="0" baseline="0" noProof="0">
                  <a:ln>
                    <a:noFill/>
                  </a:ln>
                  <a:solidFill>
                    <a:srgbClr val="000000"/>
                  </a:solidFill>
                  <a:effectLst/>
                  <a:uLnTx/>
                  <a:uFillTx/>
                  <a:latin typeface="Calibri"/>
                  <a:ea typeface="+mn-ea"/>
                  <a:cs typeface="+mn-cs"/>
                </a:rPr>
                <a:t>uage care,2021)</a:t>
              </a:r>
            </a:p>
          </p:txBody>
        </p:sp>
        <p:sp>
          <p:nvSpPr>
            <p:cNvPr id="6" name="Free-form: Shape 5">
              <a:extLst>
                <a:ext uri="{FF2B5EF4-FFF2-40B4-BE49-F238E27FC236}">
                  <a16:creationId xmlns:a16="http://schemas.microsoft.com/office/drawing/2014/main" id="{6B1EA7DD-FF79-90C8-18F5-859BD663AC82}"/>
                </a:ext>
              </a:extLst>
            </p:cNvPr>
            <p:cNvSpPr/>
            <p:nvPr/>
          </p:nvSpPr>
          <p:spPr>
            <a:xfrm>
              <a:off x="3021442" y="2252688"/>
              <a:ext cx="1587883" cy="1070835"/>
            </a:xfrm>
            <a:custGeom>
              <a:avLst/>
              <a:gdLst>
                <a:gd name="f0" fmla="val 10800000"/>
                <a:gd name="f1" fmla="val 5400000"/>
                <a:gd name="f2" fmla="val 180"/>
                <a:gd name="f3" fmla="val w"/>
                <a:gd name="f4" fmla="val h"/>
                <a:gd name="f5" fmla="val 0"/>
                <a:gd name="f6" fmla="val 1376636"/>
                <a:gd name="f7" fmla="val 1070837"/>
                <a:gd name="f8" fmla="+- 0 0 -90"/>
                <a:gd name="f9" fmla="*/ f3 1 1376636"/>
                <a:gd name="f10" fmla="*/ f4 1 1070837"/>
                <a:gd name="f11" fmla="+- f7 0 f5"/>
                <a:gd name="f12" fmla="+- f6 0 f5"/>
                <a:gd name="f13" fmla="*/ f8 f0 1"/>
                <a:gd name="f14" fmla="*/ f12 1 1376636"/>
                <a:gd name="f15" fmla="*/ f11 1 1070837"/>
                <a:gd name="f16" fmla="*/ 0 f12 1"/>
                <a:gd name="f17" fmla="*/ 0 f11 1"/>
                <a:gd name="f18" fmla="*/ 1376636 f12 1"/>
                <a:gd name="f19" fmla="*/ 1070837 f11 1"/>
                <a:gd name="f20" fmla="*/ f13 1 f2"/>
                <a:gd name="f21" fmla="*/ f16 1 1376636"/>
                <a:gd name="f22" fmla="*/ f17 1 1070837"/>
                <a:gd name="f23" fmla="*/ f18 1 1376636"/>
                <a:gd name="f24" fmla="*/ f19 1 10708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1376636" h="1070837">
                  <a:moveTo>
                    <a:pt x="f5" y="f5"/>
                  </a:moveTo>
                  <a:lnTo>
                    <a:pt x="f6" y="f5"/>
                  </a:lnTo>
                  <a:lnTo>
                    <a:pt x="f6" y="f7"/>
                  </a:lnTo>
                  <a:lnTo>
                    <a:pt x="f5" y="f7"/>
                  </a:lnTo>
                  <a:lnTo>
                    <a:pt x="f5" y="f5"/>
                  </a:lnTo>
                  <a:close/>
                </a:path>
              </a:pathLst>
            </a:custGeom>
            <a:noFill/>
            <a:ln cap="flat">
              <a:noFill/>
              <a:prstDash val="solid"/>
            </a:ln>
          </p:spPr>
          <p:txBody>
            <a:bodyPr vert="horz" wrap="square" lIns="137160" tIns="137160" rIns="137160" bIns="137160" anchor="ctr" anchorCtr="0" compatLnSpc="1">
              <a:noAutofit/>
            </a:bodyPr>
            <a:lstStyle/>
            <a:p>
              <a:pPr marL="285750" marR="0" lvl="1" indent="-285750" algn="l" defTabSz="1244598"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800" b="0" i="0" u="none" strike="noStrike" kern="1200" cap="none" spc="0" normalizeH="0" baseline="0" noProof="0">
                <a:ln>
                  <a:noFill/>
                </a:ln>
                <a:solidFill>
                  <a:srgbClr val="000000"/>
                </a:solidFill>
                <a:effectLst/>
                <a:uLnTx/>
                <a:uFillTx/>
                <a:latin typeface="Calibri"/>
                <a:ea typeface="+mn-ea"/>
                <a:cs typeface="+mn-cs"/>
              </a:endParaRPr>
            </a:p>
          </p:txBody>
        </p:sp>
        <p:sp>
          <p:nvSpPr>
            <p:cNvPr id="7" name="Free-form: Shape 6">
              <a:extLst>
                <a:ext uri="{FF2B5EF4-FFF2-40B4-BE49-F238E27FC236}">
                  <a16:creationId xmlns:a16="http://schemas.microsoft.com/office/drawing/2014/main" id="{8BBF8DDE-4597-ECD7-FFA8-49FF29717D3C}"/>
                </a:ext>
              </a:extLst>
            </p:cNvPr>
            <p:cNvSpPr/>
            <p:nvPr/>
          </p:nvSpPr>
          <p:spPr>
            <a:xfrm rot="5400013">
              <a:off x="3078125" y="4762799"/>
              <a:ext cx="1124373" cy="1476490"/>
            </a:xfrm>
            <a:custGeom>
              <a:avLst/>
              <a:gdLst>
                <a:gd name="f0" fmla="val 10800000"/>
                <a:gd name="f1" fmla="val 5400000"/>
                <a:gd name="f2" fmla="val 180"/>
                <a:gd name="f3" fmla="val w"/>
                <a:gd name="f4" fmla="val h"/>
                <a:gd name="f5" fmla="val ss"/>
                <a:gd name="f6" fmla="val 0"/>
                <a:gd name="f7" fmla="val 32840"/>
                <a:gd name="f8" fmla="val 25000"/>
                <a:gd name="f9" fmla="val 35780"/>
                <a:gd name="f10" fmla="+- 0 0 -360"/>
                <a:gd name="f11" fmla="+- 0 0 -270"/>
                <a:gd name="f12" fmla="+- 0 0 -180"/>
                <a:gd name="f13" fmla="+- 0 0 -90"/>
                <a:gd name="f14" fmla="abs f3"/>
                <a:gd name="f15" fmla="abs f4"/>
                <a:gd name="f16" fmla="abs f5"/>
                <a:gd name="f17" fmla="*/ f10 f0 1"/>
                <a:gd name="f18" fmla="*/ f11 f0 1"/>
                <a:gd name="f19" fmla="*/ f12 f0 1"/>
                <a:gd name="f20" fmla="*/ f13 f0 1"/>
                <a:gd name="f21" fmla="?: f14 f3 1"/>
                <a:gd name="f22" fmla="?: f15 f4 1"/>
                <a:gd name="f23" fmla="?: f16 f5 1"/>
                <a:gd name="f24" fmla="*/ f17 1 f2"/>
                <a:gd name="f25" fmla="*/ f18 1 f2"/>
                <a:gd name="f26" fmla="*/ f19 1 f2"/>
                <a:gd name="f27" fmla="*/ f20 1 f2"/>
                <a:gd name="f28" fmla="*/ f21 1 21600"/>
                <a:gd name="f29" fmla="*/ f22 1 21600"/>
                <a:gd name="f30" fmla="*/ 21600 f21 1"/>
                <a:gd name="f31" fmla="*/ 21600 f22 1"/>
                <a:gd name="f32" fmla="+- f24 0 f1"/>
                <a:gd name="f33" fmla="+- f25 0 f1"/>
                <a:gd name="f34" fmla="+- f26 0 f1"/>
                <a:gd name="f35" fmla="+- f27 0 f1"/>
                <a:gd name="f36" fmla="min f29 f28"/>
                <a:gd name="f37" fmla="*/ f30 1 f23"/>
                <a:gd name="f38" fmla="*/ f31 1 f23"/>
                <a:gd name="f39" fmla="val f37"/>
                <a:gd name="f40" fmla="val f38"/>
                <a:gd name="f41" fmla="*/ f6 f36 1"/>
                <a:gd name="f42" fmla="+- f40 0 f6"/>
                <a:gd name="f43" fmla="+- f39 0 f6"/>
                <a:gd name="f44" fmla="*/ f40 f36 1"/>
                <a:gd name="f45" fmla="*/ f39 f36 1"/>
                <a:gd name="f46" fmla="min f43 f42"/>
                <a:gd name="f47" fmla="*/ f46 f9 1"/>
                <a:gd name="f48" fmla="*/ f46 f8 1"/>
                <a:gd name="f49" fmla="*/ f46 f7 1"/>
                <a:gd name="f50" fmla="*/ f47 1 100000"/>
                <a:gd name="f51" fmla="*/ f48 1 50000"/>
                <a:gd name="f52" fmla="*/ f48 1 100000"/>
                <a:gd name="f53" fmla="*/ f49 1 200000"/>
                <a:gd name="f54" fmla="*/ f49 1 100000"/>
                <a:gd name="f55" fmla="+- f39 0 f51"/>
                <a:gd name="f56" fmla="+- f39 0 f52"/>
                <a:gd name="f57" fmla="+- f40 0 f54"/>
                <a:gd name="f58" fmla="+- f50 f40 0"/>
                <a:gd name="f59" fmla="*/ f50 f36 1"/>
                <a:gd name="f60" fmla="+- f56 0 f53"/>
                <a:gd name="f61" fmla="+- f56 f53 0"/>
                <a:gd name="f62" fmla="+- f57 f40 0"/>
                <a:gd name="f63" fmla="*/ f58 1 2"/>
                <a:gd name="f64" fmla="*/ f57 f36 1"/>
                <a:gd name="f65" fmla="*/ f55 f36 1"/>
                <a:gd name="f66" fmla="*/ f56 f36 1"/>
                <a:gd name="f67" fmla="*/ f61 1 2"/>
                <a:gd name="f68" fmla="*/ f62 1 2"/>
                <a:gd name="f69" fmla="*/ f61 f36 1"/>
                <a:gd name="f70" fmla="*/ f60 f36 1"/>
                <a:gd name="f71" fmla="*/ f63 f36 1"/>
                <a:gd name="f72" fmla="*/ f68 f36 1"/>
                <a:gd name="f73" fmla="*/ f67 f36 1"/>
              </a:gdLst>
              <a:ahLst/>
              <a:cxnLst>
                <a:cxn ang="3cd4">
                  <a:pos x="hc" y="t"/>
                </a:cxn>
                <a:cxn ang="0">
                  <a:pos x="r" y="vc"/>
                </a:cxn>
                <a:cxn ang="cd4">
                  <a:pos x="hc" y="b"/>
                </a:cxn>
                <a:cxn ang="cd2">
                  <a:pos x="l" y="vc"/>
                </a:cxn>
                <a:cxn ang="f32">
                  <a:pos x="f66" y="f41"/>
                </a:cxn>
                <a:cxn ang="f33">
                  <a:pos x="f65" y="f59"/>
                </a:cxn>
                <a:cxn ang="f33">
                  <a:pos x="f41" y="f72"/>
                </a:cxn>
                <a:cxn ang="f34">
                  <a:pos x="f73" y="f44"/>
                </a:cxn>
                <a:cxn ang="f35">
                  <a:pos x="f69" y="f71"/>
                </a:cxn>
                <a:cxn ang="f35">
                  <a:pos x="f45" y="f59"/>
                </a:cxn>
              </a:cxnLst>
              <a:rect l="f41" t="f64" r="f69" b="f44"/>
              <a:pathLst>
                <a:path>
                  <a:moveTo>
                    <a:pt x="f41" y="f64"/>
                  </a:moveTo>
                  <a:lnTo>
                    <a:pt x="f70" y="f64"/>
                  </a:lnTo>
                  <a:lnTo>
                    <a:pt x="f70" y="f59"/>
                  </a:lnTo>
                  <a:lnTo>
                    <a:pt x="f65" y="f59"/>
                  </a:lnTo>
                  <a:lnTo>
                    <a:pt x="f66" y="f41"/>
                  </a:lnTo>
                  <a:lnTo>
                    <a:pt x="f45" y="f59"/>
                  </a:lnTo>
                  <a:lnTo>
                    <a:pt x="f69" y="f59"/>
                  </a:lnTo>
                  <a:lnTo>
                    <a:pt x="f69" y="f44"/>
                  </a:lnTo>
                  <a:lnTo>
                    <a:pt x="f41" y="f44"/>
                  </a:lnTo>
                  <a:close/>
                </a:path>
              </a:pathLst>
            </a:custGeom>
            <a:solidFill>
              <a:srgbClr val="C0C9E4"/>
            </a:solid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Aptos"/>
                <a:ea typeface="+mn-ea"/>
                <a:cs typeface="+mn-cs"/>
              </a:endParaRPr>
            </a:p>
          </p:txBody>
        </p:sp>
        <p:sp>
          <p:nvSpPr>
            <p:cNvPr id="8" name="Free-form: Shape 7">
              <a:extLst>
                <a:ext uri="{FF2B5EF4-FFF2-40B4-BE49-F238E27FC236}">
                  <a16:creationId xmlns:a16="http://schemas.microsoft.com/office/drawing/2014/main" id="{57618DF2-9E9A-B825-19C0-E2F739BCC129}"/>
                </a:ext>
              </a:extLst>
            </p:cNvPr>
            <p:cNvSpPr/>
            <p:nvPr/>
          </p:nvSpPr>
          <p:spPr>
            <a:xfrm>
              <a:off x="2648340" y="3614623"/>
              <a:ext cx="2836944" cy="1451271"/>
            </a:xfrm>
            <a:custGeom>
              <a:avLst/>
              <a:gdLst>
                <a:gd name="f0" fmla="val 10800000"/>
                <a:gd name="f1" fmla="val 5400000"/>
                <a:gd name="f2" fmla="val 180"/>
                <a:gd name="f3" fmla="val w"/>
                <a:gd name="f4" fmla="val h"/>
                <a:gd name="f5" fmla="val 0"/>
                <a:gd name="f6" fmla="val 1892792"/>
                <a:gd name="f7" fmla="val 1324893"/>
                <a:gd name="f8" fmla="val 220860"/>
                <a:gd name="f9" fmla="val 98882"/>
                <a:gd name="f10" fmla="val 1671932"/>
                <a:gd name="f11" fmla="val 1793910"/>
                <a:gd name="f12" fmla="val 1104033"/>
                <a:gd name="f13" fmla="val 1226011"/>
                <a:gd name="f14" fmla="+- 0 0 -90"/>
                <a:gd name="f15" fmla="*/ f3 1 1892792"/>
                <a:gd name="f16" fmla="*/ f4 1 1324893"/>
                <a:gd name="f17" fmla="+- f7 0 f5"/>
                <a:gd name="f18" fmla="+- f6 0 f5"/>
                <a:gd name="f19" fmla="*/ f14 f0 1"/>
                <a:gd name="f20" fmla="*/ f18 1 1892792"/>
                <a:gd name="f21" fmla="*/ f17 1 1324893"/>
                <a:gd name="f22" fmla="*/ 0 f18 1"/>
                <a:gd name="f23" fmla="*/ 220860 f17 1"/>
                <a:gd name="f24" fmla="*/ 220860 f18 1"/>
                <a:gd name="f25" fmla="*/ 0 f17 1"/>
                <a:gd name="f26" fmla="*/ 1671932 f18 1"/>
                <a:gd name="f27" fmla="*/ 1892792 f18 1"/>
                <a:gd name="f28" fmla="*/ 1104033 f17 1"/>
                <a:gd name="f29" fmla="*/ 1324893 f17 1"/>
                <a:gd name="f30" fmla="*/ f19 1 f2"/>
                <a:gd name="f31" fmla="*/ f22 1 1892792"/>
                <a:gd name="f32" fmla="*/ f23 1 1324893"/>
                <a:gd name="f33" fmla="*/ f24 1 1892792"/>
                <a:gd name="f34" fmla="*/ f25 1 1324893"/>
                <a:gd name="f35" fmla="*/ f26 1 1892792"/>
                <a:gd name="f36" fmla="*/ f27 1 1892792"/>
                <a:gd name="f37" fmla="*/ f28 1 1324893"/>
                <a:gd name="f38" fmla="*/ f29 1 132489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892792" h="132489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247564" tIns="247564" rIns="247564" bIns="247564" anchor="ctr" anchorCtr="1" compatLnSpc="1">
              <a:noAutofit/>
            </a:bodyPr>
            <a:lstStyle/>
            <a:p>
              <a:pPr marL="0" marR="0" lvl="0" indent="0" algn="ctr" defTabSz="2133596" rtl="0" eaLnBrk="1" fontAlgn="auto" latinLnBrk="0" hangingPunct="1">
                <a:lnSpc>
                  <a:spcPct val="90000"/>
                </a:lnSpc>
                <a:spcBef>
                  <a:spcPts val="0"/>
                </a:spcBef>
                <a:spcAft>
                  <a:spcPts val="200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FFFFFF"/>
                  </a:solidFill>
                  <a:effectLst/>
                  <a:uLnTx/>
                  <a:uFillTx/>
                  <a:latin typeface="Arial" pitchFamily="34"/>
                  <a:ea typeface="+mn-ea"/>
                  <a:cs typeface="Arial" pitchFamily="34"/>
                </a:rPr>
                <a:t>Word documents is important in Riverdale nursing home as it keeps documents templates</a:t>
              </a:r>
            </a:p>
          </p:txBody>
        </p:sp>
        <p:sp>
          <p:nvSpPr>
            <p:cNvPr id="9" name="Free-form: Shape 8">
              <a:extLst>
                <a:ext uri="{FF2B5EF4-FFF2-40B4-BE49-F238E27FC236}">
                  <a16:creationId xmlns:a16="http://schemas.microsoft.com/office/drawing/2014/main" id="{5DBDAE8C-ECCE-8630-F385-ED47356237A2}"/>
                </a:ext>
              </a:extLst>
            </p:cNvPr>
            <p:cNvSpPr/>
            <p:nvPr/>
          </p:nvSpPr>
          <p:spPr>
            <a:xfrm>
              <a:off x="4831570" y="3740984"/>
              <a:ext cx="1587883" cy="1070835"/>
            </a:xfrm>
            <a:custGeom>
              <a:avLst/>
              <a:gdLst>
                <a:gd name="f0" fmla="val 10800000"/>
                <a:gd name="f1" fmla="val 5400000"/>
                <a:gd name="f2" fmla="val 180"/>
                <a:gd name="f3" fmla="val w"/>
                <a:gd name="f4" fmla="val h"/>
                <a:gd name="f5" fmla="val 0"/>
                <a:gd name="f6" fmla="val 1376636"/>
                <a:gd name="f7" fmla="val 1070837"/>
                <a:gd name="f8" fmla="+- 0 0 -90"/>
                <a:gd name="f9" fmla="*/ f3 1 1376636"/>
                <a:gd name="f10" fmla="*/ f4 1 1070837"/>
                <a:gd name="f11" fmla="+- f7 0 f5"/>
                <a:gd name="f12" fmla="+- f6 0 f5"/>
                <a:gd name="f13" fmla="*/ f8 f0 1"/>
                <a:gd name="f14" fmla="*/ f12 1 1376636"/>
                <a:gd name="f15" fmla="*/ f11 1 1070837"/>
                <a:gd name="f16" fmla="*/ 0 f12 1"/>
                <a:gd name="f17" fmla="*/ 0 f11 1"/>
                <a:gd name="f18" fmla="*/ 1376636 f12 1"/>
                <a:gd name="f19" fmla="*/ 1070837 f11 1"/>
                <a:gd name="f20" fmla="*/ f13 1 f2"/>
                <a:gd name="f21" fmla="*/ f16 1 1376636"/>
                <a:gd name="f22" fmla="*/ f17 1 1070837"/>
                <a:gd name="f23" fmla="*/ f18 1 1376636"/>
                <a:gd name="f24" fmla="*/ f19 1 10708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1376636" h="1070837">
                  <a:moveTo>
                    <a:pt x="f5" y="f5"/>
                  </a:moveTo>
                  <a:lnTo>
                    <a:pt x="f6" y="f5"/>
                  </a:lnTo>
                  <a:lnTo>
                    <a:pt x="f6" y="f7"/>
                  </a:lnTo>
                  <a:lnTo>
                    <a:pt x="f5" y="f7"/>
                  </a:lnTo>
                  <a:lnTo>
                    <a:pt x="f5" y="f5"/>
                  </a:lnTo>
                  <a:close/>
                </a:path>
              </a:pathLst>
            </a:custGeom>
            <a:noFill/>
            <a:ln cap="flat">
              <a:noFill/>
              <a:prstDash val="solid"/>
            </a:ln>
          </p:spPr>
          <p:txBody>
            <a:bodyPr vert="horz" wrap="square" lIns="137160" tIns="137160" rIns="137160" bIns="137160" anchor="ctr" anchorCtr="0" compatLnSpc="1">
              <a:noAutofit/>
            </a:bodyPr>
            <a:lstStyle/>
            <a:p>
              <a:pPr marL="285750" marR="0" lvl="1" indent="-285750" algn="l" defTabSz="1244598"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800" b="0" i="0" u="none" strike="noStrike" kern="1200" cap="none" spc="0" normalizeH="0" baseline="0" noProof="0">
                <a:ln>
                  <a:noFill/>
                </a:ln>
                <a:solidFill>
                  <a:srgbClr val="000000"/>
                </a:solidFill>
                <a:effectLst/>
                <a:uLnTx/>
                <a:uFillTx/>
                <a:latin typeface="Calibri"/>
                <a:ea typeface="+mn-ea"/>
                <a:cs typeface="+mn-cs"/>
              </a:endParaRPr>
            </a:p>
          </p:txBody>
        </p:sp>
        <p:sp>
          <p:nvSpPr>
            <p:cNvPr id="10" name="Free-form: Shape 9">
              <a:extLst>
                <a:ext uri="{FF2B5EF4-FFF2-40B4-BE49-F238E27FC236}">
                  <a16:creationId xmlns:a16="http://schemas.microsoft.com/office/drawing/2014/main" id="{D1CFB63C-BE61-AB4F-8367-B553D89A8F8B}"/>
                </a:ext>
              </a:extLst>
            </p:cNvPr>
            <p:cNvSpPr/>
            <p:nvPr/>
          </p:nvSpPr>
          <p:spPr>
            <a:xfrm>
              <a:off x="5223244" y="5333219"/>
              <a:ext cx="2836944" cy="1380826"/>
            </a:xfrm>
            <a:custGeom>
              <a:avLst/>
              <a:gdLst>
                <a:gd name="f0" fmla="val 10800000"/>
                <a:gd name="f1" fmla="val 5400000"/>
                <a:gd name="f2" fmla="val 180"/>
                <a:gd name="f3" fmla="val w"/>
                <a:gd name="f4" fmla="val h"/>
                <a:gd name="f5" fmla="val 0"/>
                <a:gd name="f6" fmla="val 1892792"/>
                <a:gd name="f7" fmla="val 1324893"/>
                <a:gd name="f8" fmla="val 220860"/>
                <a:gd name="f9" fmla="val 98882"/>
                <a:gd name="f10" fmla="val 1671932"/>
                <a:gd name="f11" fmla="val 1793910"/>
                <a:gd name="f12" fmla="val 1104033"/>
                <a:gd name="f13" fmla="val 1226011"/>
                <a:gd name="f14" fmla="+- 0 0 -90"/>
                <a:gd name="f15" fmla="*/ f3 1 1892792"/>
                <a:gd name="f16" fmla="*/ f4 1 1324893"/>
                <a:gd name="f17" fmla="+- f7 0 f5"/>
                <a:gd name="f18" fmla="+- f6 0 f5"/>
                <a:gd name="f19" fmla="*/ f14 f0 1"/>
                <a:gd name="f20" fmla="*/ f18 1 1892792"/>
                <a:gd name="f21" fmla="*/ f17 1 1324893"/>
                <a:gd name="f22" fmla="*/ 0 f18 1"/>
                <a:gd name="f23" fmla="*/ 220860 f17 1"/>
                <a:gd name="f24" fmla="*/ 220860 f18 1"/>
                <a:gd name="f25" fmla="*/ 0 f17 1"/>
                <a:gd name="f26" fmla="*/ 1671932 f18 1"/>
                <a:gd name="f27" fmla="*/ 1892792 f18 1"/>
                <a:gd name="f28" fmla="*/ 1104033 f17 1"/>
                <a:gd name="f29" fmla="*/ 1324893 f17 1"/>
                <a:gd name="f30" fmla="*/ f19 1 f2"/>
                <a:gd name="f31" fmla="*/ f22 1 1892792"/>
                <a:gd name="f32" fmla="*/ f23 1 1324893"/>
                <a:gd name="f33" fmla="*/ f24 1 1892792"/>
                <a:gd name="f34" fmla="*/ f25 1 1324893"/>
                <a:gd name="f35" fmla="*/ f26 1 1892792"/>
                <a:gd name="f36" fmla="*/ f27 1 1892792"/>
                <a:gd name="f37" fmla="*/ f28 1 1324893"/>
                <a:gd name="f38" fmla="*/ f29 1 132489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892792" h="132489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247564" tIns="247564" rIns="247564" bIns="247564" anchor="ctr" anchorCtr="1" compatLnSpc="1">
              <a:noAutofit/>
            </a:bodyPr>
            <a:lstStyle/>
            <a:p>
              <a:pPr marL="0" marR="0" lvl="0" indent="0" algn="ctr" defTabSz="2133596" rtl="0" eaLnBrk="1" fontAlgn="auto" latinLnBrk="0" hangingPunct="1">
                <a:lnSpc>
                  <a:spcPct val="90000"/>
                </a:lnSpc>
                <a:spcBef>
                  <a:spcPts val="0"/>
                </a:spcBef>
                <a:spcAft>
                  <a:spcPts val="200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FFFFFF"/>
                  </a:solidFill>
                  <a:effectLst/>
                  <a:uLnTx/>
                  <a:uFillTx/>
                  <a:latin typeface="Arial" pitchFamily="34"/>
                  <a:ea typeface="+mn-ea"/>
                  <a:cs typeface="Arial" pitchFamily="34"/>
                </a:rPr>
                <a:t>Another suitability of Word document is that it has document defaults</a:t>
              </a:r>
              <a:r>
                <a:rPr kumimoji="0" lang="en-GB" sz="1600" b="0" i="0" u="none" strike="noStrike" kern="0" cap="none" spc="0" normalizeH="0" baseline="0" noProof="0">
                  <a:ln>
                    <a:noFill/>
                  </a:ln>
                  <a:solidFill>
                    <a:srgbClr val="FFFFFF"/>
                  </a:solidFill>
                  <a:effectLst/>
                  <a:uLnTx/>
                  <a:uFillTx/>
                  <a:latin typeface="Calibri"/>
                  <a:ea typeface="+mn-ea"/>
                  <a:cs typeface="+mn-cs"/>
                </a:rPr>
                <a:t>.</a:t>
              </a:r>
              <a:endParaRPr kumimoji="0" lang="en-GB" sz="1600" b="0" i="0" u="none" strike="noStrike" kern="1200" cap="none" spc="0" normalizeH="0" baseline="0" noProof="0">
                <a:ln>
                  <a:noFill/>
                </a:ln>
                <a:solidFill>
                  <a:srgbClr val="FFFFFF"/>
                </a:solidFill>
                <a:effectLst/>
                <a:uLnTx/>
                <a:uFillTx/>
                <a:latin typeface="Calibri"/>
                <a:ea typeface="+mn-ea"/>
                <a:cs typeface="+mn-cs"/>
              </a:endParaRPr>
            </a:p>
          </p:txBody>
        </p:sp>
        <p:sp>
          <p:nvSpPr>
            <p:cNvPr id="11" name="Free-form: Shape 10">
              <a:extLst>
                <a:ext uri="{FF2B5EF4-FFF2-40B4-BE49-F238E27FC236}">
                  <a16:creationId xmlns:a16="http://schemas.microsoft.com/office/drawing/2014/main" id="{7A130539-6494-8C1D-9676-DDC843340C0F}"/>
                </a:ext>
              </a:extLst>
            </p:cNvPr>
            <p:cNvSpPr/>
            <p:nvPr/>
          </p:nvSpPr>
          <p:spPr>
            <a:xfrm>
              <a:off x="6641716" y="5229270"/>
              <a:ext cx="1587883" cy="1070835"/>
            </a:xfrm>
            <a:custGeom>
              <a:avLst/>
              <a:gdLst>
                <a:gd name="f0" fmla="val 10800000"/>
                <a:gd name="f1" fmla="val 5400000"/>
                <a:gd name="f2" fmla="val 180"/>
                <a:gd name="f3" fmla="val w"/>
                <a:gd name="f4" fmla="val h"/>
                <a:gd name="f5" fmla="val 0"/>
                <a:gd name="f6" fmla="val 1376636"/>
                <a:gd name="f7" fmla="val 1070837"/>
                <a:gd name="f8" fmla="+- 0 0 -90"/>
                <a:gd name="f9" fmla="*/ f3 1 1376636"/>
                <a:gd name="f10" fmla="*/ f4 1 1070837"/>
                <a:gd name="f11" fmla="+- f7 0 f5"/>
                <a:gd name="f12" fmla="+- f6 0 f5"/>
                <a:gd name="f13" fmla="*/ f8 f0 1"/>
                <a:gd name="f14" fmla="*/ f12 1 1376636"/>
                <a:gd name="f15" fmla="*/ f11 1 1070837"/>
                <a:gd name="f16" fmla="*/ 0 f12 1"/>
                <a:gd name="f17" fmla="*/ 0 f11 1"/>
                <a:gd name="f18" fmla="*/ 1376636 f12 1"/>
                <a:gd name="f19" fmla="*/ 1070837 f11 1"/>
                <a:gd name="f20" fmla="*/ f13 1 f2"/>
                <a:gd name="f21" fmla="*/ f16 1 1376636"/>
                <a:gd name="f22" fmla="*/ f17 1 1070837"/>
                <a:gd name="f23" fmla="*/ f18 1 1376636"/>
                <a:gd name="f24" fmla="*/ f19 1 10708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1376636" h="1070837">
                  <a:moveTo>
                    <a:pt x="f5" y="f5"/>
                  </a:moveTo>
                  <a:lnTo>
                    <a:pt x="f6" y="f5"/>
                  </a:lnTo>
                  <a:lnTo>
                    <a:pt x="f6" y="f7"/>
                  </a:lnTo>
                  <a:lnTo>
                    <a:pt x="f5" y="f7"/>
                  </a:lnTo>
                  <a:lnTo>
                    <a:pt x="f5" y="f5"/>
                  </a:lnTo>
                  <a:close/>
                </a:path>
              </a:pathLst>
            </a:custGeom>
            <a:noFill/>
            <a:ln cap="flat">
              <a:noFill/>
              <a:prstDash val="solid"/>
            </a:ln>
          </p:spPr>
          <p:txBody>
            <a:bodyPr vert="horz" wrap="square" lIns="137160" tIns="137160" rIns="137160" bIns="137160" anchor="ctr" anchorCtr="0" compatLnSpc="1">
              <a:noAutofit/>
            </a:bodyPr>
            <a:lstStyle/>
            <a:p>
              <a:pPr marL="285750" marR="0" lvl="1" indent="-285750" algn="l" defTabSz="1244598" rtl="0" eaLnBrk="1" fontAlgn="auto" latinLnBrk="0" hangingPunct="1">
                <a:lnSpc>
                  <a:spcPct val="90000"/>
                </a:lnSpc>
                <a:spcBef>
                  <a:spcPts val="0"/>
                </a:spcBef>
                <a:spcAft>
                  <a:spcPts val="500"/>
                </a:spcAft>
                <a:buClrTx/>
                <a:buSzPct val="100000"/>
                <a:buFontTx/>
                <a:buChar char="•"/>
                <a:tabLst/>
                <a:defRPr sz="1800" b="0" i="0" u="none" strike="noStrike" kern="0" cap="none" spc="0" baseline="0">
                  <a:solidFill>
                    <a:srgbClr val="000000"/>
                  </a:solidFill>
                  <a:uFillTx/>
                </a:defRPr>
              </a:pPr>
              <a:endParaRPr kumimoji="0" lang="en-GB" sz="2800" b="0" i="0" u="none" strike="noStrike" kern="1200" cap="none" spc="0" normalizeH="0" baseline="0" noProof="0">
                <a:ln>
                  <a:noFill/>
                </a:ln>
                <a:solidFill>
                  <a:srgbClr val="000000"/>
                </a:solidFill>
                <a:effectLst/>
                <a:uLnTx/>
                <a:uFillTx/>
                <a:latin typeface="Calibri"/>
                <a:ea typeface="+mn-ea"/>
                <a:cs typeface="+mn-cs"/>
              </a:endParaRPr>
            </a:p>
          </p:txBody>
        </p:sp>
      </p:grpSp>
      <p:sp>
        <p:nvSpPr>
          <p:cNvPr id="12" name="Arrow: Right 12">
            <a:extLst>
              <a:ext uri="{FF2B5EF4-FFF2-40B4-BE49-F238E27FC236}">
                <a16:creationId xmlns:a16="http://schemas.microsoft.com/office/drawing/2014/main" id="{60EA641D-5A08-C7C7-7DAC-DB5F55B45E88}"/>
              </a:ext>
            </a:extLst>
          </p:cNvPr>
          <p:cNvSpPr/>
          <p:nvPr/>
        </p:nvSpPr>
        <p:spPr>
          <a:xfrm>
            <a:off x="3976917" y="2481946"/>
            <a:ext cx="632408" cy="45720"/>
          </a:xfrm>
          <a:custGeom>
            <a:avLst>
              <a:gd name="f0" fmla="val 20819"/>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21600 0 f19"/>
              <a:gd name="f28" fmla="*/ 0 f21 1"/>
              <a:gd name="f29" fmla="*/ 21600 f21 1"/>
              <a:gd name="f30" fmla="*/ f20 f13 1"/>
              <a:gd name="f31" fmla="*/ f19 f12 1"/>
              <a:gd name="f32" fmla="+- f24 0 f3"/>
              <a:gd name="f33" fmla="+- f25 0 f3"/>
              <a:gd name="f34" fmla="*/ f27 f20 1"/>
              <a:gd name="f35" fmla="*/ f28 1 f21"/>
              <a:gd name="f36" fmla="*/ f29 1 f21"/>
              <a:gd name="f37" fmla="*/ f26 f13 1"/>
              <a:gd name="f38" fmla="*/ f34 1 10800"/>
              <a:gd name="f39" fmla="*/ f35 f12 1"/>
              <a:gd name="f40" fmla="*/ f35 f13 1"/>
              <a:gd name="f41" fmla="*/ f36 f13 1"/>
              <a:gd name="f42" fmla="+- f19 f38 0"/>
              <a:gd name="f43" fmla="*/ f42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39" t="f30" r="f43" b="f37"/>
            <a:pathLst>
              <a:path w="21600" h="21600">
                <a:moveTo>
                  <a:pt x="f7" y="f20"/>
                </a:moveTo>
                <a:lnTo>
                  <a:pt x="f19" y="f20"/>
                </a:lnTo>
                <a:lnTo>
                  <a:pt x="f19" y="f7"/>
                </a:lnTo>
                <a:lnTo>
                  <a:pt x="f8" y="f9"/>
                </a:lnTo>
                <a:lnTo>
                  <a:pt x="f19" y="f8"/>
                </a:lnTo>
                <a:lnTo>
                  <a:pt x="f19" y="f26"/>
                </a:lnTo>
                <a:lnTo>
                  <a:pt x="f7" y="f26"/>
                </a:lnTo>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Aptos"/>
              <a:ea typeface="+mn-ea"/>
              <a:cs typeface="+mn-cs"/>
            </a:endParaRPr>
          </a:p>
        </p:txBody>
      </p:sp>
      <p:sp>
        <p:nvSpPr>
          <p:cNvPr id="13" name="Rectangle 13">
            <a:extLst>
              <a:ext uri="{FF2B5EF4-FFF2-40B4-BE49-F238E27FC236}">
                <a16:creationId xmlns:a16="http://schemas.microsoft.com/office/drawing/2014/main" id="{8812EEC3-750F-57B0-5870-40191F35DD8B}"/>
              </a:ext>
            </a:extLst>
          </p:cNvPr>
          <p:cNvSpPr/>
          <p:nvPr/>
        </p:nvSpPr>
        <p:spPr>
          <a:xfrm>
            <a:off x="5223244" y="1988454"/>
            <a:ext cx="3107954" cy="1372093"/>
          </a:xfrm>
          <a:prstGeom prst="rect">
            <a:avLst/>
          </a:prstGeom>
          <a:solidFill>
            <a:srgbClr val="FFFFFF"/>
          </a:solidFill>
          <a:ln w="19046" cap="flat">
            <a:solidFill>
              <a:srgbClr val="4EA72E"/>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Arial" pitchFamily="34"/>
                <a:ea typeface="+mn-ea"/>
                <a:cs typeface="Arial" pitchFamily="34"/>
              </a:rPr>
              <a:t>Resident’s documents are needed in Riverdale nursing home as it keeps service user’s health reports. </a:t>
            </a:r>
          </a:p>
        </p:txBody>
      </p:sp>
      <p:sp>
        <p:nvSpPr>
          <p:cNvPr id="14" name="Arrow: Right 14">
            <a:extLst>
              <a:ext uri="{FF2B5EF4-FFF2-40B4-BE49-F238E27FC236}">
                <a16:creationId xmlns:a16="http://schemas.microsoft.com/office/drawing/2014/main" id="{C109CEAD-78BB-1486-66AA-6747BFDAFB38}"/>
              </a:ext>
            </a:extLst>
          </p:cNvPr>
          <p:cNvSpPr/>
          <p:nvPr/>
        </p:nvSpPr>
        <p:spPr>
          <a:xfrm>
            <a:off x="5878284" y="4310746"/>
            <a:ext cx="828428" cy="45720"/>
          </a:xfrm>
          <a:custGeom>
            <a:avLst>
              <a:gd name="f0" fmla="val 21004"/>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21600 0 f19"/>
              <a:gd name="f28" fmla="*/ 0 f21 1"/>
              <a:gd name="f29" fmla="*/ 21600 f21 1"/>
              <a:gd name="f30" fmla="*/ f20 f13 1"/>
              <a:gd name="f31" fmla="*/ f19 f12 1"/>
              <a:gd name="f32" fmla="+- f24 0 f3"/>
              <a:gd name="f33" fmla="+- f25 0 f3"/>
              <a:gd name="f34" fmla="*/ f27 f20 1"/>
              <a:gd name="f35" fmla="*/ f28 1 f21"/>
              <a:gd name="f36" fmla="*/ f29 1 f21"/>
              <a:gd name="f37" fmla="*/ f26 f13 1"/>
              <a:gd name="f38" fmla="*/ f34 1 10800"/>
              <a:gd name="f39" fmla="*/ f35 f12 1"/>
              <a:gd name="f40" fmla="*/ f35 f13 1"/>
              <a:gd name="f41" fmla="*/ f36 f13 1"/>
              <a:gd name="f42" fmla="+- f19 f38 0"/>
              <a:gd name="f43" fmla="*/ f42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39" t="f30" r="f43" b="f37"/>
            <a:pathLst>
              <a:path w="21600" h="21600">
                <a:moveTo>
                  <a:pt x="f7" y="f20"/>
                </a:moveTo>
                <a:lnTo>
                  <a:pt x="f19" y="f20"/>
                </a:lnTo>
                <a:lnTo>
                  <a:pt x="f19" y="f7"/>
                </a:lnTo>
                <a:lnTo>
                  <a:pt x="f8" y="f9"/>
                </a:lnTo>
                <a:lnTo>
                  <a:pt x="f19" y="f8"/>
                </a:lnTo>
                <a:lnTo>
                  <a:pt x="f19" y="f26"/>
                </a:lnTo>
                <a:lnTo>
                  <a:pt x="f7" y="f26"/>
                </a:lnTo>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Aptos"/>
              <a:ea typeface="+mn-ea"/>
              <a:cs typeface="+mn-cs"/>
            </a:endParaRPr>
          </a:p>
        </p:txBody>
      </p:sp>
      <p:sp>
        <p:nvSpPr>
          <p:cNvPr id="15" name="Rectangle 15">
            <a:extLst>
              <a:ext uri="{FF2B5EF4-FFF2-40B4-BE49-F238E27FC236}">
                <a16:creationId xmlns:a16="http://schemas.microsoft.com/office/drawing/2014/main" id="{3E106394-9514-09F7-53CE-C6A5524BD0E6}"/>
              </a:ext>
            </a:extLst>
          </p:cNvPr>
          <p:cNvSpPr/>
          <p:nvPr/>
        </p:nvSpPr>
        <p:spPr>
          <a:xfrm>
            <a:off x="7286167" y="3875309"/>
            <a:ext cx="3006355" cy="1063538"/>
          </a:xfrm>
          <a:prstGeom prst="rect">
            <a:avLst/>
          </a:prstGeom>
          <a:solidFill>
            <a:srgbClr val="FFFFFF"/>
          </a:solidFill>
          <a:ln w="19046" cap="flat">
            <a:solidFill>
              <a:srgbClr val="4EA72E"/>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Arial" pitchFamily="34"/>
                <a:ea typeface="+mn-ea"/>
                <a:cs typeface="Arial" pitchFamily="34"/>
              </a:rPr>
              <a:t>Documents templates are there to monitor resident’s health and wellbeing.</a:t>
            </a:r>
          </a:p>
        </p:txBody>
      </p:sp>
      <p:sp>
        <p:nvSpPr>
          <p:cNvPr id="16" name="Arrow: Right 16">
            <a:extLst>
              <a:ext uri="{FF2B5EF4-FFF2-40B4-BE49-F238E27FC236}">
                <a16:creationId xmlns:a16="http://schemas.microsoft.com/office/drawing/2014/main" id="{66A0686E-E8E1-F895-FE44-190BA94DECC7}"/>
              </a:ext>
            </a:extLst>
          </p:cNvPr>
          <p:cNvSpPr/>
          <p:nvPr/>
        </p:nvSpPr>
        <p:spPr>
          <a:xfrm>
            <a:off x="8331198" y="6063230"/>
            <a:ext cx="754745" cy="45720"/>
          </a:xfrm>
          <a:custGeom>
            <a:avLst>
              <a:gd name="f0" fmla="val 20946"/>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21600 0 f19"/>
              <a:gd name="f28" fmla="*/ 0 f21 1"/>
              <a:gd name="f29" fmla="*/ 21600 f21 1"/>
              <a:gd name="f30" fmla="*/ f20 f13 1"/>
              <a:gd name="f31" fmla="*/ f19 f12 1"/>
              <a:gd name="f32" fmla="+- f24 0 f3"/>
              <a:gd name="f33" fmla="+- f25 0 f3"/>
              <a:gd name="f34" fmla="*/ f27 f20 1"/>
              <a:gd name="f35" fmla="*/ f28 1 f21"/>
              <a:gd name="f36" fmla="*/ f29 1 f21"/>
              <a:gd name="f37" fmla="*/ f26 f13 1"/>
              <a:gd name="f38" fmla="*/ f34 1 10800"/>
              <a:gd name="f39" fmla="*/ f35 f12 1"/>
              <a:gd name="f40" fmla="*/ f35 f13 1"/>
              <a:gd name="f41" fmla="*/ f36 f13 1"/>
              <a:gd name="f42" fmla="+- f19 f38 0"/>
              <a:gd name="f43" fmla="*/ f42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39" t="f30" r="f43" b="f37"/>
            <a:pathLst>
              <a:path w="21600" h="21600">
                <a:moveTo>
                  <a:pt x="f7" y="f20"/>
                </a:moveTo>
                <a:lnTo>
                  <a:pt x="f19" y="f20"/>
                </a:lnTo>
                <a:lnTo>
                  <a:pt x="f19" y="f7"/>
                </a:lnTo>
                <a:lnTo>
                  <a:pt x="f8" y="f9"/>
                </a:lnTo>
                <a:lnTo>
                  <a:pt x="f19" y="f8"/>
                </a:lnTo>
                <a:lnTo>
                  <a:pt x="f19" y="f26"/>
                </a:lnTo>
                <a:lnTo>
                  <a:pt x="f7" y="f26"/>
                </a:lnTo>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Aptos"/>
              <a:ea typeface="+mn-ea"/>
              <a:cs typeface="+mn-cs"/>
            </a:endParaRPr>
          </a:p>
        </p:txBody>
      </p:sp>
      <p:sp>
        <p:nvSpPr>
          <p:cNvPr id="17" name="Rectangle 17">
            <a:extLst>
              <a:ext uri="{FF2B5EF4-FFF2-40B4-BE49-F238E27FC236}">
                <a16:creationId xmlns:a16="http://schemas.microsoft.com/office/drawing/2014/main" id="{EA070EB0-FE57-5FDA-F78C-FEB61147CABD}"/>
              </a:ext>
            </a:extLst>
          </p:cNvPr>
          <p:cNvSpPr/>
          <p:nvPr/>
        </p:nvSpPr>
        <p:spPr>
          <a:xfrm>
            <a:off x="9506861" y="5558966"/>
            <a:ext cx="2380338" cy="1155079"/>
          </a:xfrm>
          <a:prstGeom prst="rect">
            <a:avLst/>
          </a:prstGeom>
          <a:solidFill>
            <a:srgbClr val="FFFFFF"/>
          </a:solidFill>
          <a:ln w="19046" cap="flat">
            <a:solidFill>
              <a:srgbClr val="4EA72E"/>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Arial" pitchFamily="34"/>
                <a:ea typeface="+mn-ea"/>
                <a:cs typeface="Arial" pitchFamily="34"/>
              </a:rPr>
              <a:t>Documents defaults are there to give proper review in a correct time manner</a:t>
            </a:r>
            <a:r>
              <a:rPr kumimoji="0" lang="en-GB" sz="1800" b="0" i="0" u="none" strike="noStrike" kern="1200" cap="none" spc="0" normalizeH="0" baseline="0" noProof="0">
                <a:ln>
                  <a:noFill/>
                </a:ln>
                <a:solidFill>
                  <a:srgbClr val="000000"/>
                </a:solidFill>
                <a:effectLst/>
                <a:uLnTx/>
                <a:uFillTx/>
                <a:latin typeface="Aptos"/>
                <a:ea typeface="+mn-ea"/>
                <a:cs typeface="+mn-cs"/>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55243-BD22-47E4-6F02-650763231E8C}"/>
              </a:ext>
            </a:extLst>
          </p:cNvPr>
          <p:cNvSpPr txBox="1">
            <a:spLocks noGrp="1"/>
          </p:cNvSpPr>
          <p:nvPr>
            <p:ph type="title"/>
          </p:nvPr>
        </p:nvSpPr>
        <p:spPr/>
        <p:txBody>
          <a:bodyPr/>
          <a:lstStyle/>
          <a:p>
            <a:pPr lvl="0"/>
            <a:r>
              <a:rPr lang="en-GB">
                <a:latin typeface="Arial" pitchFamily="34"/>
                <a:cs typeface="Arial" pitchFamily="34"/>
              </a:rPr>
              <a:t>How does Word document improve efficiency or communication?</a:t>
            </a:r>
          </a:p>
        </p:txBody>
      </p:sp>
      <p:sp>
        <p:nvSpPr>
          <p:cNvPr id="3" name="Content Placeholder 2">
            <a:extLst>
              <a:ext uri="{FF2B5EF4-FFF2-40B4-BE49-F238E27FC236}">
                <a16:creationId xmlns:a16="http://schemas.microsoft.com/office/drawing/2014/main" id="{6F12DE4D-C5C4-213F-96AE-C72646D6761E}"/>
              </a:ext>
            </a:extLst>
          </p:cNvPr>
          <p:cNvSpPr txBox="1">
            <a:spLocks noGrp="1"/>
          </p:cNvSpPr>
          <p:nvPr>
            <p:ph idx="1"/>
          </p:nvPr>
        </p:nvSpPr>
        <p:spPr/>
        <p:txBody>
          <a:bodyPr/>
          <a:lstStyle/>
          <a:p>
            <a:pPr lvl="0"/>
            <a:r>
              <a:rPr lang="en-GB">
                <a:latin typeface="Arial" pitchFamily="34"/>
                <a:cs typeface="Arial" pitchFamily="34"/>
              </a:rPr>
              <a:t>One of the ways Word document can improve efficiency or communication in Riverdale nursing home is that it would allow the staffs to use share features and send the document to their colleagues. Once they receive the link, they can then edit the file with desktop app.</a:t>
            </a:r>
            <a:r>
              <a:rPr lang="en-GB" b="1">
                <a:latin typeface="Arial" pitchFamily="34"/>
                <a:cs typeface="Arial" pitchFamily="34"/>
              </a:rPr>
              <a:t> (Nexxo, 2026) </a:t>
            </a:r>
          </a:p>
          <a:p>
            <a:pPr lvl="0"/>
            <a:r>
              <a:rPr lang="en-GB">
                <a:latin typeface="Arial" pitchFamily="34"/>
                <a:cs typeface="Arial" pitchFamily="34"/>
              </a:rPr>
              <a:t>Another benefit of using Word document in Riverdale nursing home is that it would allow the service providers to use the editing feature. This way they will be able to make any updates on the resident's health reports. </a:t>
            </a:r>
          </a:p>
          <a:p>
            <a:pPr lvl="0"/>
            <a:r>
              <a:rPr lang="en-GB">
                <a:latin typeface="Arial" pitchFamily="34"/>
                <a:cs typeface="Arial" pitchFamily="34"/>
              </a:rPr>
              <a:t> Furthermore, word document has smart features, it would be useful in Riverdale nursing home as staffs would easily share their files with each other and would be able to make any changes to the resident's reports if needed. </a:t>
            </a:r>
          </a:p>
        </p:txBody>
      </p:sp>
      <p:pic>
        <p:nvPicPr>
          <p:cNvPr id="4" name="Picture 4">
            <a:extLst>
              <a:ext uri="{FF2B5EF4-FFF2-40B4-BE49-F238E27FC236}">
                <a16:creationId xmlns:a16="http://schemas.microsoft.com/office/drawing/2014/main" id="{BAA5C95B-9312-3142-8BA2-A0DA9664696F}"/>
              </a:ext>
            </a:extLst>
          </p:cNvPr>
          <p:cNvPicPr>
            <a:picLocks noChangeAspect="1"/>
          </p:cNvPicPr>
          <p:nvPr/>
        </p:nvPicPr>
        <p:blipFill>
          <a:blip r:embed="rId3"/>
          <a:stretch>
            <a:fillRect/>
          </a:stretch>
        </p:blipFill>
        <p:spPr>
          <a:xfrm>
            <a:off x="9229322" y="4104165"/>
            <a:ext cx="2782692" cy="238870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0C50D-517D-0249-09FA-DE6B1CC9554F}"/>
              </a:ext>
            </a:extLst>
          </p:cNvPr>
          <p:cNvSpPr txBox="1">
            <a:spLocks noGrp="1"/>
          </p:cNvSpPr>
          <p:nvPr>
            <p:ph type="title"/>
          </p:nvPr>
        </p:nvSpPr>
        <p:spPr/>
        <p:txBody>
          <a:bodyPr/>
          <a:lstStyle/>
          <a:p>
            <a:pPr lvl="0"/>
            <a:r>
              <a:rPr lang="en-GB">
                <a:latin typeface="Arial" pitchFamily="34"/>
                <a:cs typeface="Arial" pitchFamily="34"/>
              </a:rPr>
              <a:t>Advantages and Limitation of Microsoft 365 Word document</a:t>
            </a:r>
            <a:r>
              <a:rPr lang="en-GB"/>
              <a:t>:</a:t>
            </a:r>
          </a:p>
        </p:txBody>
      </p:sp>
      <p:graphicFrame>
        <p:nvGraphicFramePr>
          <p:cNvPr id="3" name="Content Placeholder 3">
            <a:extLst>
              <a:ext uri="{FF2B5EF4-FFF2-40B4-BE49-F238E27FC236}">
                <a16:creationId xmlns:a16="http://schemas.microsoft.com/office/drawing/2014/main" id="{F61E9D75-B77A-7B16-9610-6AA74E803B2C}"/>
              </a:ext>
            </a:extLst>
          </p:cNvPr>
          <p:cNvGraphicFramePr>
            <a:graphicFrameLocks noGrp="1"/>
          </p:cNvGraphicFramePr>
          <p:nvPr>
            <p:ph idx="1"/>
          </p:nvPr>
        </p:nvGraphicFramePr>
        <p:xfrm>
          <a:off x="868177" y="1810612"/>
          <a:ext cx="9415073" cy="4563797"/>
        </p:xfrm>
        <a:graphic>
          <a:graphicData uri="http://schemas.openxmlformats.org/drawingml/2006/table">
            <a:tbl>
              <a:tblPr firstRow="1" bandRow="1">
                <a:effectLst/>
                <a:tableStyleId>{5C22544A-7EE6-4342-B048-85BDC9FD1C3A}</a:tableStyleId>
              </a:tblPr>
              <a:tblGrid>
                <a:gridCol w="4955087">
                  <a:extLst>
                    <a:ext uri="{9D8B030D-6E8A-4147-A177-3AD203B41FA5}">
                      <a16:colId xmlns:a16="http://schemas.microsoft.com/office/drawing/2014/main" val="3762683604"/>
                    </a:ext>
                  </a:extLst>
                </a:gridCol>
                <a:gridCol w="4459986">
                  <a:extLst>
                    <a:ext uri="{9D8B030D-6E8A-4147-A177-3AD203B41FA5}">
                      <a16:colId xmlns:a16="http://schemas.microsoft.com/office/drawing/2014/main" val="513801230"/>
                    </a:ext>
                  </a:extLst>
                </a:gridCol>
              </a:tblGrid>
              <a:tr h="540437">
                <a:tc>
                  <a:txBody>
                    <a:bodyPr/>
                    <a:lstStyle/>
                    <a:p>
                      <a:pPr lvl="0"/>
                      <a:r>
                        <a:rPr lang="en-GB"/>
                        <a:t>                                    Advantages </a:t>
                      </a:r>
                    </a:p>
                  </a:txBody>
                  <a:tcPr/>
                </a:tc>
                <a:tc>
                  <a:txBody>
                    <a:bodyPr/>
                    <a:lstStyle/>
                    <a:p>
                      <a:pPr lvl="0"/>
                      <a:r>
                        <a:rPr lang="en-GB"/>
                        <a:t>                             Limitations </a:t>
                      </a:r>
                    </a:p>
                  </a:txBody>
                  <a:tcPr/>
                </a:tc>
                <a:extLst>
                  <a:ext uri="{0D108BD9-81ED-4DB2-BD59-A6C34878D82A}">
                    <a16:rowId xmlns:a16="http://schemas.microsoft.com/office/drawing/2014/main" val="3918213037"/>
                  </a:ext>
                </a:extLst>
              </a:tr>
              <a:tr h="540437">
                <a:tc>
                  <a:txBody>
                    <a:bodyPr/>
                    <a:lstStyle/>
                    <a:p>
                      <a:pPr lvl="0"/>
                      <a:r>
                        <a:rPr lang="en-GB" sz="1600">
                          <a:latin typeface="Arial" pitchFamily="34"/>
                          <a:cs typeface="Arial" pitchFamily="34"/>
                        </a:rPr>
                        <a:t>Word documents advantages for the staff using it in Riverdale nursing home is that it has lots features. </a:t>
                      </a:r>
                    </a:p>
                  </a:txBody>
                  <a:tcPr/>
                </a:tc>
                <a:tc>
                  <a:txBody>
                    <a:bodyPr/>
                    <a:lstStyle/>
                    <a:p>
                      <a:pPr lvl="0"/>
                      <a:r>
                        <a:rPr lang="en-GB"/>
                        <a:t>A limitation of the word document is that the features can be sometime overwhelming. </a:t>
                      </a:r>
                    </a:p>
                  </a:txBody>
                  <a:tcPr/>
                </a:tc>
                <a:extLst>
                  <a:ext uri="{0D108BD9-81ED-4DB2-BD59-A6C34878D82A}">
                    <a16:rowId xmlns:a16="http://schemas.microsoft.com/office/drawing/2014/main" val="1183251474"/>
                  </a:ext>
                </a:extLst>
              </a:tr>
              <a:tr h="540437">
                <a:tc>
                  <a:txBody>
                    <a:bodyPr/>
                    <a:lstStyle/>
                    <a:p>
                      <a:pPr lvl="0"/>
                      <a:r>
                        <a:rPr lang="en-GB" sz="1600">
                          <a:latin typeface="Arial" pitchFamily="34"/>
                          <a:cs typeface="Arial" pitchFamily="34"/>
                        </a:rPr>
                        <a:t>Another advantages of word document in Riverdale nursing home is that it has easy proofing and spelling check. This would be good for staff’s working at Riverdale nursing home as if they do make any mistakes in residents report they would be able to correct the mistake. </a:t>
                      </a:r>
                    </a:p>
                  </a:txBody>
                  <a:tcPr/>
                </a:tc>
                <a:tc>
                  <a:txBody>
                    <a:bodyPr/>
                    <a:lstStyle/>
                    <a:p>
                      <a:pPr lvl="0"/>
                      <a:r>
                        <a:rPr lang="en-GB"/>
                        <a:t>One of the limitation of the word document is that it can sometime of issue on weak systems. This means that it can run slowly on the older computers. </a:t>
                      </a:r>
                    </a:p>
                  </a:txBody>
                  <a:tcPr/>
                </a:tc>
                <a:extLst>
                  <a:ext uri="{0D108BD9-81ED-4DB2-BD59-A6C34878D82A}">
                    <a16:rowId xmlns:a16="http://schemas.microsoft.com/office/drawing/2014/main" val="1611737769"/>
                  </a:ext>
                </a:extLst>
              </a:tr>
              <a:tr h="0">
                <a:tc>
                  <a:txBody>
                    <a:bodyPr/>
                    <a:lstStyle/>
                    <a:p>
                      <a:pPr lvl="0"/>
                      <a:r>
                        <a:rPr lang="en-GB" sz="1600">
                          <a:latin typeface="Arial" pitchFamily="34"/>
                          <a:cs typeface="Arial" pitchFamily="34"/>
                        </a:rPr>
                        <a:t>Word document also have password that allows you to protect your documents. This would be great for Riverdale nursing home as they would be able to protect residents by having a password on the resident's documents. </a:t>
                      </a:r>
                      <a:r>
                        <a:rPr lang="en-GB" sz="1600" b="1">
                          <a:latin typeface="Arial" pitchFamily="34"/>
                          <a:cs typeface="Arial" pitchFamily="34"/>
                        </a:rPr>
                        <a:t>(PresentationSkills.me, 2024)</a:t>
                      </a:r>
                    </a:p>
                  </a:txBody>
                  <a:tcPr/>
                </a:tc>
                <a:tc>
                  <a:txBody>
                    <a:bodyPr/>
                    <a:lstStyle/>
                    <a:p>
                      <a:pPr lvl="0"/>
                      <a:r>
                        <a:rPr lang="en-GB"/>
                        <a:t>Using too many features of the Word document can cause the software to crush. </a:t>
                      </a:r>
                    </a:p>
                  </a:txBody>
                  <a:tcPr/>
                </a:tc>
                <a:extLst>
                  <a:ext uri="{0D108BD9-81ED-4DB2-BD59-A6C34878D82A}">
                    <a16:rowId xmlns:a16="http://schemas.microsoft.com/office/drawing/2014/main" val="850189586"/>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02677-9132-B4D3-68E6-D01444C4250E}"/>
              </a:ext>
            </a:extLst>
          </p:cNvPr>
          <p:cNvSpPr txBox="1">
            <a:spLocks noGrp="1"/>
          </p:cNvSpPr>
          <p:nvPr>
            <p:ph type="ctrTitle"/>
          </p:nvPr>
        </p:nvSpPr>
        <p:spPr>
          <a:xfrm>
            <a:off x="1109981" y="882377"/>
            <a:ext cx="6141421" cy="669971"/>
          </a:xfrm>
        </p:spPr>
        <p:txBody>
          <a:bodyPr/>
          <a:lstStyle/>
          <a:p>
            <a:pPr lvl="0"/>
            <a:r>
              <a:rPr lang="en-GB"/>
              <a:t>References  </a:t>
            </a:r>
          </a:p>
        </p:txBody>
      </p:sp>
      <p:sp>
        <p:nvSpPr>
          <p:cNvPr id="3" name="Subtitle 2">
            <a:extLst>
              <a:ext uri="{FF2B5EF4-FFF2-40B4-BE49-F238E27FC236}">
                <a16:creationId xmlns:a16="http://schemas.microsoft.com/office/drawing/2014/main" id="{58BBCCCA-D7DB-F9D9-B4BC-EFB1B60B9513}"/>
              </a:ext>
            </a:extLst>
          </p:cNvPr>
          <p:cNvSpPr txBox="1">
            <a:spLocks noGrp="1"/>
          </p:cNvSpPr>
          <p:nvPr>
            <p:ph type="subTitle" idx="1"/>
          </p:nvPr>
        </p:nvSpPr>
        <p:spPr>
          <a:xfrm>
            <a:off x="404036" y="1552349"/>
            <a:ext cx="9484239" cy="4983351"/>
          </a:xfrm>
        </p:spPr>
        <p:txBody>
          <a:bodyPr/>
          <a:lstStyle/>
          <a:p>
            <a:pPr lvl="0">
              <a:lnSpc>
                <a:spcPct val="80000"/>
              </a:lnSpc>
            </a:pPr>
            <a:r>
              <a:rPr lang="en-GB"/>
              <a:t> </a:t>
            </a:r>
            <a:r>
              <a:rPr lang="en-GB">
                <a:latin typeface="Arial" pitchFamily="34"/>
                <a:cs typeface="Arial" pitchFamily="34"/>
              </a:rPr>
              <a:t>Ashberry care Homes, (2026)why is record keeping important in care homes? Available at </a:t>
            </a:r>
            <a:r>
              <a:rPr lang="en-GB">
                <a:latin typeface="Arial" pitchFamily="34"/>
                <a:cs typeface="Arial" pitchFamily="34"/>
                <a:hlinkClick r:id="rId2">
                  <a:extLst>
                    <a:ext uri="{A12FA001-AC4F-418D-AE19-62706E023703}">
                      <ahyp:hlinkClr xmlns:ahyp="http://schemas.microsoft.com/office/drawing/2018/hyperlinkcolor" val="tx"/>
                    </a:ext>
                  </a:extLst>
                </a:hlinkClick>
              </a:rPr>
              <a:t>https://www.ashberry-care-homes.co.uk/articles/why-is-record-keeping-important-in-care-homes</a:t>
            </a:r>
            <a:r>
              <a:rPr lang="en-GB">
                <a:latin typeface="Arial" pitchFamily="34"/>
                <a:cs typeface="Arial" pitchFamily="34"/>
              </a:rPr>
              <a:t> (Accessed 30/05/2026)</a:t>
            </a:r>
          </a:p>
          <a:p>
            <a:pPr lvl="0">
              <a:lnSpc>
                <a:spcPct val="80000"/>
              </a:lnSpc>
            </a:pPr>
            <a:r>
              <a:rPr lang="en-GB">
                <a:latin typeface="Arial" pitchFamily="34"/>
                <a:cs typeface="Arial" pitchFamily="34"/>
                <a:hlinkClick r:id="rId3">
                  <a:extLst>
                    <a:ext uri="{A12FA001-AC4F-418D-AE19-62706E023703}">
                      <ahyp:hlinkClr xmlns:ahyp="http://schemas.microsoft.com/office/drawing/2018/hyperlinkcolor" val="tx"/>
                    </a:ext>
                  </a:extLst>
                </a:hlinkClick>
              </a:rPr>
              <a:t>Nuage care, (2021) Documentation management available at https://nuagecare.co.uk/document-library/</a:t>
            </a:r>
            <a:r>
              <a:rPr lang="en-GB">
                <a:latin typeface="Arial" pitchFamily="34"/>
                <a:cs typeface="Arial" pitchFamily="34"/>
              </a:rPr>
              <a:t> (accessed 03/06/2026)</a:t>
            </a:r>
          </a:p>
          <a:p>
            <a:pPr lvl="0">
              <a:lnSpc>
                <a:spcPct val="80000"/>
              </a:lnSpc>
            </a:pPr>
            <a:r>
              <a:rPr lang="en-GB">
                <a:latin typeface="Arial" pitchFamily="34"/>
                <a:cs typeface="Arial" pitchFamily="34"/>
              </a:rPr>
              <a:t>Nexxo, (2026) improve work productivity with Microsoft word available at </a:t>
            </a:r>
            <a:r>
              <a:rPr lang="en-GB">
                <a:latin typeface="Arial" pitchFamily="34"/>
                <a:cs typeface="Arial" pitchFamily="34"/>
                <a:hlinkClick r:id="rId4">
                  <a:extLst>
                    <a:ext uri="{A12FA001-AC4F-418D-AE19-62706E023703}">
                      <ahyp:hlinkClr xmlns:ahyp="http://schemas.microsoft.com/office/drawing/2018/hyperlinkcolor" val="tx"/>
                    </a:ext>
                  </a:extLst>
                </a:hlinkClick>
              </a:rPr>
              <a:t>Improve Work Productivity with Microsoft Word: 11 Tips to Optimize Your Use of the Program</a:t>
            </a:r>
            <a:r>
              <a:rPr lang="en-GB">
                <a:latin typeface="Arial" pitchFamily="34"/>
                <a:cs typeface="Arial" pitchFamily="34"/>
              </a:rPr>
              <a:t> (Accessed 05/06/2026)</a:t>
            </a:r>
          </a:p>
          <a:p>
            <a:pPr lvl="0">
              <a:lnSpc>
                <a:spcPct val="80000"/>
              </a:lnSpc>
            </a:pPr>
            <a:r>
              <a:rPr lang="en-GB">
                <a:latin typeface="Arial" pitchFamily="34"/>
                <a:cs typeface="Arial" pitchFamily="34"/>
              </a:rPr>
              <a:t>Presentationskills.me, (2024) 18 advantages and disadvantages of Microsoft word available at </a:t>
            </a:r>
            <a:r>
              <a:rPr lang="en-GB">
                <a:latin typeface="Arial" pitchFamily="34"/>
                <a:cs typeface="Arial" pitchFamily="34"/>
                <a:hlinkClick r:id="rId5">
                  <a:extLst>
                    <a:ext uri="{A12FA001-AC4F-418D-AE19-62706E023703}">
                      <ahyp:hlinkClr xmlns:ahyp="http://schemas.microsoft.com/office/drawing/2018/hyperlinkcolor" val="tx"/>
                    </a:ext>
                  </a:extLst>
                </a:hlinkClick>
              </a:rPr>
              <a:t>18 Advantages And Disadvantages Of Microsoft Word - PresentationSkills.me</a:t>
            </a:r>
            <a:r>
              <a:rPr lang="en-GB">
                <a:latin typeface="Arial" pitchFamily="34"/>
                <a:cs typeface="Arial" pitchFamily="34"/>
              </a:rPr>
              <a:t>(Accessed 06/06/2026)</a:t>
            </a:r>
          </a:p>
          <a:p>
            <a:pPr lvl="0">
              <a:lnSpc>
                <a:spcPct val="80000"/>
              </a:lnSpc>
            </a:pPr>
            <a:r>
              <a:rPr lang="en-GB">
                <a:latin typeface="Arial" pitchFamily="34"/>
                <a:cs typeface="Arial" pitchFamily="34"/>
              </a:rPr>
              <a:t>UMA technology, (2026) How is Microsoft word used in medical filed available at </a:t>
            </a:r>
            <a:r>
              <a:rPr lang="en-GB">
                <a:latin typeface="Arial" pitchFamily="34"/>
                <a:cs typeface="Arial" pitchFamily="34"/>
                <a:hlinkClick r:id="rId6">
                  <a:extLst>
                    <a:ext uri="{A12FA001-AC4F-418D-AE19-62706E023703}">
                      <ahyp:hlinkClr xmlns:ahyp="http://schemas.microsoft.com/office/drawing/2018/hyperlinkcolor" val="tx"/>
                    </a:ext>
                  </a:extLst>
                </a:hlinkClick>
              </a:rPr>
              <a:t>https://umatechnology.org/how-is-microsoft-word-used-in-the-medical-field/</a:t>
            </a:r>
            <a:r>
              <a:rPr lang="en-GB">
                <a:latin typeface="Arial" pitchFamily="34"/>
                <a:cs typeface="Arial" pitchFamily="34"/>
              </a:rPr>
              <a:t> (Accessed 01/06/2026)</a:t>
            </a:r>
          </a:p>
          <a:p>
            <a:pPr lvl="0">
              <a:lnSpc>
                <a:spcPct val="80000"/>
              </a:lnSpc>
            </a:pPr>
            <a:endParaRPr lang="en-GB">
              <a:latin typeface="Arial" pitchFamily="34"/>
              <a:cs typeface="Arial" pitchFamily="34"/>
            </a:endParaRPr>
          </a:p>
          <a:p>
            <a:pPr lvl="0">
              <a:lnSpc>
                <a:spcPct val="80000"/>
              </a:lnSpc>
            </a:pP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13AC5-6434-06D8-9138-4AE926D7D4DB}"/>
              </a:ext>
            </a:extLst>
          </p:cNvPr>
          <p:cNvSpPr>
            <a:spLocks noGrp="1"/>
          </p:cNvSpPr>
          <p:nvPr>
            <p:ph type="ctrTitle"/>
          </p:nvPr>
        </p:nvSpPr>
        <p:spPr/>
        <p:txBody>
          <a:bodyPr/>
          <a:lstStyle/>
          <a:p>
            <a:r>
              <a:rPr lang="en-US" sz="8000" b="1" dirty="0"/>
              <a:t>Microsoft 365 Recommendations for Riverdale Nursing Home</a:t>
            </a:r>
          </a:p>
        </p:txBody>
      </p:sp>
      <p:sp>
        <p:nvSpPr>
          <p:cNvPr id="4" name="Rectangle 1">
            <a:extLst>
              <a:ext uri="{FF2B5EF4-FFF2-40B4-BE49-F238E27FC236}">
                <a16:creationId xmlns:a16="http://schemas.microsoft.com/office/drawing/2014/main" id="{306EE8D5-D8EC-DFAA-6D5D-D462A22F6B5E}"/>
              </a:ext>
            </a:extLst>
          </p:cNvPr>
          <p:cNvSpPr>
            <a:spLocks noGrp="1" noChangeArrowheads="1"/>
          </p:cNvSpPr>
          <p:nvPr>
            <p:ph type="subTitle" idx="1"/>
          </p:nvPr>
        </p:nvSpPr>
        <p:spPr bwMode="auto">
          <a:xfrm>
            <a:off x="716673" y="4219803"/>
            <a:ext cx="11160694"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sz="2400" b="1" dirty="0"/>
              <a:t>Module: LCHS4007 – Digital Skills and Research Methods </a:t>
            </a:r>
          </a:p>
          <a:p>
            <a:pPr marL="0" marR="0" lvl="0" indent="0" algn="l" defTabSz="914400" rtl="0" eaLnBrk="0" fontAlgn="base" latinLnBrk="0" hangingPunct="0">
              <a:lnSpc>
                <a:spcPct val="100000"/>
              </a:lnSpc>
              <a:spcBef>
                <a:spcPct val="0"/>
              </a:spcBef>
              <a:spcAft>
                <a:spcPct val="0"/>
              </a:spcAft>
              <a:buClrTx/>
              <a:buSzTx/>
              <a:tabLst/>
            </a:pPr>
            <a:r>
              <a:rPr lang="en-US" altLang="en-US" sz="2400" b="1" dirty="0"/>
              <a:t>Component 1 – Group Presentation </a:t>
            </a:r>
          </a:p>
          <a:p>
            <a:pPr eaLnBrk="0" fontAlgn="base" hangingPunct="0">
              <a:lnSpc>
                <a:spcPct val="100000"/>
              </a:lnSpc>
              <a:spcBef>
                <a:spcPct val="0"/>
              </a:spcBef>
              <a:spcAft>
                <a:spcPct val="0"/>
              </a:spcAft>
            </a:pPr>
            <a:r>
              <a:rPr lang="en-US" altLang="en-US" sz="2400" b="1"/>
              <a:t>Student Name:  Samina Nazli </a:t>
            </a:r>
          </a:p>
          <a:p>
            <a:pPr eaLnBrk="0" fontAlgn="base" hangingPunct="0">
              <a:lnSpc>
                <a:spcPct val="100000"/>
              </a:lnSpc>
              <a:spcBef>
                <a:spcPct val="0"/>
              </a:spcBef>
              <a:spcAft>
                <a:spcPct val="0"/>
              </a:spcAft>
            </a:pPr>
            <a:r>
              <a:rPr lang="en-US" altLang="en-US" sz="2400" b="1"/>
              <a:t>Student Number: 2539712</a:t>
            </a:r>
          </a:p>
          <a:p>
            <a:pPr eaLnBrk="0" fontAlgn="base" hangingPunct="0">
              <a:lnSpc>
                <a:spcPct val="100000"/>
              </a:lnSpc>
              <a:spcBef>
                <a:spcPct val="0"/>
              </a:spcBef>
              <a:spcAft>
                <a:spcPct val="0"/>
              </a:spcAft>
            </a:pPr>
            <a:r>
              <a:rPr lang="en-US" altLang="en-US" sz="2400" b="1"/>
              <a:t>Lecturer Name: Masud Siddiqui</a:t>
            </a:r>
          </a:p>
          <a:p>
            <a:pPr marL="0" marR="0" lvl="0" indent="0" algn="l" defTabSz="914400" rtl="0" eaLnBrk="0" fontAlgn="base" latinLnBrk="0" hangingPunct="0">
              <a:lnSpc>
                <a:spcPct val="100000"/>
              </a:lnSpc>
              <a:spcBef>
                <a:spcPct val="0"/>
              </a:spcBef>
              <a:spcAft>
                <a:spcPct val="0"/>
              </a:spcAft>
              <a:buClrTx/>
              <a:buSzTx/>
              <a:tabLst/>
            </a:pPr>
            <a:r>
              <a:rPr lang="en-US" altLang="en-US" sz="2400" b="1"/>
              <a:t>Submission Date: 07.06.26</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3FD5F42A-5FDE-6140-886E-9B9BEED4C92D}"/>
              </a:ext>
            </a:extLst>
          </p:cNvPr>
          <p:cNvPicPr>
            <a:picLocks noChangeAspect="1"/>
          </p:cNvPicPr>
          <p:nvPr/>
        </p:nvPicPr>
        <p:blipFill>
          <a:blip r:embed="rId2"/>
          <a:stretch>
            <a:fillRect/>
          </a:stretch>
        </p:blipFill>
        <p:spPr>
          <a:xfrm>
            <a:off x="25883" y="0"/>
            <a:ext cx="1155241" cy="1155241"/>
          </a:xfrm>
          <a:prstGeom prst="rect">
            <a:avLst/>
          </a:prstGeom>
        </p:spPr>
      </p:pic>
      <p:pic>
        <p:nvPicPr>
          <p:cNvPr id="1029" name="Picture 5" descr="Nursing home - Free healthcare and medical icons">
            <a:extLst>
              <a:ext uri="{FF2B5EF4-FFF2-40B4-BE49-F238E27FC236}">
                <a16:creationId xmlns:a16="http://schemas.microsoft.com/office/drawing/2014/main" id="{BD914C2B-7816-117F-9971-0784B5AD5B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7168" y="-98322"/>
            <a:ext cx="1914832" cy="1914832"/>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octor And Nurse Team Art PNG Transparent Images Free Download | Vector  Files | Pngtree">
            <a:extLst>
              <a:ext uri="{FF2B5EF4-FFF2-40B4-BE49-F238E27FC236}">
                <a16:creationId xmlns:a16="http://schemas.microsoft.com/office/drawing/2014/main" id="{DD97725C-DDBC-C412-AD03-5DD323B0C8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2829" y="3966087"/>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6725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85EC-EEC8-E6DA-A458-AB19235BEA26}"/>
              </a:ext>
            </a:extLst>
          </p:cNvPr>
          <p:cNvSpPr>
            <a:spLocks noGrp="1"/>
          </p:cNvSpPr>
          <p:nvPr>
            <p:ph type="title"/>
          </p:nvPr>
        </p:nvSpPr>
        <p:spPr>
          <a:xfrm>
            <a:off x="151631" y="253727"/>
            <a:ext cx="11888737" cy="1388260"/>
          </a:xfrm>
        </p:spPr>
        <p:txBody>
          <a:bodyPr>
            <a:normAutofit fontScale="90000"/>
          </a:bodyPr>
          <a:lstStyle/>
          <a:p>
            <a:r>
              <a:rPr lang="en-US" b="1" dirty="0">
                <a:solidFill>
                  <a:schemeClr val="accent1">
                    <a:lumMod val="75000"/>
                  </a:schemeClr>
                </a:solidFill>
              </a:rPr>
              <a:t>Introduction</a:t>
            </a:r>
            <a:br>
              <a:rPr lang="en-US" b="1" dirty="0">
                <a:solidFill>
                  <a:schemeClr val="accent1">
                    <a:lumMod val="75000"/>
                  </a:schemeClr>
                </a:solidFill>
              </a:rPr>
            </a:br>
            <a:r>
              <a:rPr lang="en-US" b="1" dirty="0">
                <a:solidFill>
                  <a:schemeClr val="accent1">
                    <a:lumMod val="75000"/>
                  </a:schemeClr>
                </a:solidFill>
              </a:rPr>
              <a:t>Riverdale Nursing Home: Current Challenges</a:t>
            </a:r>
          </a:p>
        </p:txBody>
      </p:sp>
      <p:sp>
        <p:nvSpPr>
          <p:cNvPr id="3" name="Slide Number Placeholder 2">
            <a:extLst>
              <a:ext uri="{FF2B5EF4-FFF2-40B4-BE49-F238E27FC236}">
                <a16:creationId xmlns:a16="http://schemas.microsoft.com/office/drawing/2014/main" id="{C439BBE4-0AB1-FC12-5F23-3FBEF236A84D}"/>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sp>
        <p:nvSpPr>
          <p:cNvPr id="5" name="TextBox 4">
            <a:extLst>
              <a:ext uri="{FF2B5EF4-FFF2-40B4-BE49-F238E27FC236}">
                <a16:creationId xmlns:a16="http://schemas.microsoft.com/office/drawing/2014/main" id="{63D51F8F-FCE7-2AC1-78E9-C2B603C3461F}"/>
              </a:ext>
            </a:extLst>
          </p:cNvPr>
          <p:cNvSpPr txBox="1"/>
          <p:nvPr/>
        </p:nvSpPr>
        <p:spPr>
          <a:xfrm>
            <a:off x="275303" y="1751125"/>
            <a:ext cx="4955458" cy="452431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50B4C8">
                    <a:lumMod val="75000"/>
                  </a:srgbClr>
                </a:solidFill>
                <a:effectLst/>
                <a:uLnTx/>
                <a:uFillTx/>
                <a:latin typeface="Baskerville Old Face"/>
                <a:ea typeface="+mn-ea"/>
                <a:cs typeface="+mn-cs"/>
              </a:rPr>
              <a:t>About Riverdale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Supported older adults that need care and supervision on a daily basis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Covers two buildings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Provides carers, nurses, senior carers and administrative staff.</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50B4C8">
                  <a:lumMod val="75000"/>
                </a:srgbClr>
              </a:solidFill>
              <a:effectLst/>
              <a:uLnTx/>
              <a:uFillTx/>
              <a:latin typeface="Baskerville Old Fac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50B4C8">
                    <a:lumMod val="75000"/>
                  </a:srgbClr>
                </a:solidFill>
                <a:effectLst/>
                <a:uLnTx/>
                <a:uFillTx/>
                <a:latin typeface="Baskerville Old Face"/>
                <a:ea typeface="+mn-ea"/>
                <a:cs typeface="+mn-cs"/>
              </a:rPr>
              <a:t>Presentation Aim</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Relate office tasks to the proper Microsoft 365 applications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Advance resident care and communication</a:t>
            </a:r>
          </a:p>
        </p:txBody>
      </p:sp>
      <p:pic>
        <p:nvPicPr>
          <p:cNvPr id="2050" name="Picture 2" descr="Process improvement diagram">
            <a:extLst>
              <a:ext uri="{FF2B5EF4-FFF2-40B4-BE49-F238E27FC236}">
                <a16:creationId xmlns:a16="http://schemas.microsoft.com/office/drawing/2014/main" id="{ACCA08EC-FE54-93B8-4302-AB94F9316F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81" t="12595" r="4457" b="22782"/>
          <a:stretch>
            <a:fillRect/>
          </a:stretch>
        </p:blipFill>
        <p:spPr bwMode="auto">
          <a:xfrm>
            <a:off x="5394927" y="2122827"/>
            <a:ext cx="6717866" cy="3167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691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E0BDF-F544-6355-F05D-478BE33500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400D2-65D1-28AA-76E3-2E3257F3C3FD}"/>
              </a:ext>
            </a:extLst>
          </p:cNvPr>
          <p:cNvSpPr>
            <a:spLocks noGrp="1"/>
          </p:cNvSpPr>
          <p:nvPr>
            <p:ph type="title"/>
          </p:nvPr>
        </p:nvSpPr>
        <p:spPr>
          <a:xfrm>
            <a:off x="151631" y="253727"/>
            <a:ext cx="11888737" cy="1388260"/>
          </a:xfrm>
        </p:spPr>
        <p:txBody>
          <a:bodyPr>
            <a:normAutofit fontScale="90000"/>
          </a:bodyPr>
          <a:lstStyle/>
          <a:p>
            <a:r>
              <a:rPr lang="en-US" b="1" dirty="0">
                <a:solidFill>
                  <a:schemeClr val="accent1">
                    <a:lumMod val="75000"/>
                  </a:schemeClr>
                </a:solidFill>
              </a:rPr>
              <a:t>Staff Scheduling and </a:t>
            </a:r>
            <a:r>
              <a:rPr lang="en-US" b="1" dirty="0" err="1">
                <a:solidFill>
                  <a:schemeClr val="accent1">
                    <a:lumMod val="75000"/>
                  </a:schemeClr>
                </a:solidFill>
              </a:rPr>
              <a:t>Rotas</a:t>
            </a:r>
            <a:r>
              <a:rPr lang="en-US" b="1" dirty="0">
                <a:solidFill>
                  <a:schemeClr val="accent1">
                    <a:lumMod val="75000"/>
                  </a:schemeClr>
                </a:solidFill>
              </a:rPr>
              <a:t> at Riverdale Nursing Home</a:t>
            </a:r>
          </a:p>
        </p:txBody>
      </p:sp>
      <p:sp>
        <p:nvSpPr>
          <p:cNvPr id="3" name="Slide Number Placeholder 2">
            <a:extLst>
              <a:ext uri="{FF2B5EF4-FFF2-40B4-BE49-F238E27FC236}">
                <a16:creationId xmlns:a16="http://schemas.microsoft.com/office/drawing/2014/main" id="{54FE9A73-D304-FFFE-DBFC-F37CD26AD5DD}"/>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graphicFrame>
        <p:nvGraphicFramePr>
          <p:cNvPr id="4" name="Diagram 3">
            <a:extLst>
              <a:ext uri="{FF2B5EF4-FFF2-40B4-BE49-F238E27FC236}">
                <a16:creationId xmlns:a16="http://schemas.microsoft.com/office/drawing/2014/main" id="{5A679CC1-5249-5E19-8253-B2590D12848A}"/>
              </a:ext>
            </a:extLst>
          </p:cNvPr>
          <p:cNvGraphicFramePr/>
          <p:nvPr/>
        </p:nvGraphicFramePr>
        <p:xfrm>
          <a:off x="151631" y="879032"/>
          <a:ext cx="12040369" cy="5020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62C5A1E3-27E7-D557-C438-E65E0CA37386}"/>
              </a:ext>
            </a:extLst>
          </p:cNvPr>
          <p:cNvSpPr txBox="1"/>
          <p:nvPr/>
        </p:nvSpPr>
        <p:spPr>
          <a:xfrm>
            <a:off x="1317522" y="1444286"/>
            <a:ext cx="7138219" cy="523220"/>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50B4C8">
                    <a:lumMod val="75000"/>
                  </a:srgbClr>
                </a:solidFill>
                <a:effectLst/>
                <a:uLnTx/>
                <a:uFillTx/>
                <a:latin typeface="Baskerville Old Face"/>
                <a:ea typeface="+mn-ea"/>
                <a:cs typeface="+mn-cs"/>
              </a:rPr>
              <a:t>What does this task involve?</a:t>
            </a:r>
          </a:p>
        </p:txBody>
      </p:sp>
      <p:pic>
        <p:nvPicPr>
          <p:cNvPr id="3074" name="Picture 2" descr="Horizontal care process diagram">
            <a:extLst>
              <a:ext uri="{FF2B5EF4-FFF2-40B4-BE49-F238E27FC236}">
                <a16:creationId xmlns:a16="http://schemas.microsoft.com/office/drawing/2014/main" id="{3F4A7DAB-8ABD-027A-8831-72D5890C322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31250" r="2867" b="34879"/>
          <a:stretch>
            <a:fillRect/>
          </a:stretch>
        </p:blipFill>
        <p:spPr bwMode="auto">
          <a:xfrm>
            <a:off x="0" y="4821669"/>
            <a:ext cx="8111064" cy="188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281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68710-5AB2-E3D5-2ED4-B6EB32574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25511B-ACE3-73EC-FF67-FF576D4A0EB3}"/>
              </a:ext>
            </a:extLst>
          </p:cNvPr>
          <p:cNvSpPr>
            <a:spLocks noGrp="1"/>
          </p:cNvSpPr>
          <p:nvPr>
            <p:ph type="title"/>
          </p:nvPr>
        </p:nvSpPr>
        <p:spPr>
          <a:xfrm>
            <a:off x="151631" y="253727"/>
            <a:ext cx="11888737" cy="1388260"/>
          </a:xfrm>
        </p:spPr>
        <p:txBody>
          <a:bodyPr>
            <a:normAutofit fontScale="90000"/>
          </a:bodyPr>
          <a:lstStyle/>
          <a:p>
            <a:r>
              <a:rPr lang="en-US" b="1" dirty="0">
                <a:solidFill>
                  <a:schemeClr val="accent1">
                    <a:lumMod val="75000"/>
                  </a:schemeClr>
                </a:solidFill>
              </a:rPr>
              <a:t>Why Microsoft Excel is the Best Tool for Riverdale?</a:t>
            </a:r>
          </a:p>
        </p:txBody>
      </p:sp>
      <p:sp>
        <p:nvSpPr>
          <p:cNvPr id="3" name="Slide Number Placeholder 2">
            <a:extLst>
              <a:ext uri="{FF2B5EF4-FFF2-40B4-BE49-F238E27FC236}">
                <a16:creationId xmlns:a16="http://schemas.microsoft.com/office/drawing/2014/main" id="{4E12239E-2A45-DAD6-DF51-4398D34F1732}"/>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graphicFrame>
        <p:nvGraphicFramePr>
          <p:cNvPr id="4" name="Table 3">
            <a:extLst>
              <a:ext uri="{FF2B5EF4-FFF2-40B4-BE49-F238E27FC236}">
                <a16:creationId xmlns:a16="http://schemas.microsoft.com/office/drawing/2014/main" id="{D49AD965-8906-84E3-4B5E-2372D5A28A6C}"/>
              </a:ext>
            </a:extLst>
          </p:cNvPr>
          <p:cNvGraphicFramePr>
            <a:graphicFrameLocks noGrp="1"/>
          </p:cNvGraphicFramePr>
          <p:nvPr/>
        </p:nvGraphicFramePr>
        <p:xfrm>
          <a:off x="5981290" y="1001632"/>
          <a:ext cx="6059078" cy="3057032"/>
        </p:xfrm>
        <a:graphic>
          <a:graphicData uri="http://schemas.openxmlformats.org/drawingml/2006/table">
            <a:tbl>
              <a:tblPr>
                <a:tableStyleId>{69CF1AB2-1976-4502-BF36-3FF5EA218861}</a:tableStyleId>
              </a:tblPr>
              <a:tblGrid>
                <a:gridCol w="2345125">
                  <a:extLst>
                    <a:ext uri="{9D8B030D-6E8A-4147-A177-3AD203B41FA5}">
                      <a16:colId xmlns:a16="http://schemas.microsoft.com/office/drawing/2014/main" val="537765966"/>
                    </a:ext>
                  </a:extLst>
                </a:gridCol>
                <a:gridCol w="3713953">
                  <a:extLst>
                    <a:ext uri="{9D8B030D-6E8A-4147-A177-3AD203B41FA5}">
                      <a16:colId xmlns:a16="http://schemas.microsoft.com/office/drawing/2014/main" val="1400614619"/>
                    </a:ext>
                  </a:extLst>
                </a:gridCol>
              </a:tblGrid>
              <a:tr h="476956">
                <a:tc>
                  <a:txBody>
                    <a:bodyPr/>
                    <a:lstStyle/>
                    <a:p>
                      <a:pPr>
                        <a:buNone/>
                      </a:pPr>
                      <a:r>
                        <a:rPr lang="en-US" sz="2000" b="1"/>
                        <a:t>Requirement</a:t>
                      </a:r>
                      <a:endParaRPr lang="en-US" sz="2000" b="1" dirty="0"/>
                    </a:p>
                  </a:txBody>
                  <a:tcPr anchor="ctr"/>
                </a:tc>
                <a:tc>
                  <a:txBody>
                    <a:bodyPr/>
                    <a:lstStyle/>
                    <a:p>
                      <a:pPr>
                        <a:buNone/>
                      </a:pPr>
                      <a:r>
                        <a:rPr lang="en-US" sz="2000" b="1"/>
                        <a:t>How Excel Supports Riverdale?</a:t>
                      </a:r>
                      <a:endParaRPr lang="en-US" sz="2000" b="1" dirty="0"/>
                    </a:p>
                  </a:txBody>
                  <a:tcPr anchor="ctr"/>
                </a:tc>
                <a:extLst>
                  <a:ext uri="{0D108BD9-81ED-4DB2-BD59-A6C34878D82A}">
                    <a16:rowId xmlns:a16="http://schemas.microsoft.com/office/drawing/2014/main" val="2515757933"/>
                  </a:ext>
                </a:extLst>
              </a:tr>
              <a:tr h="476956">
                <a:tc>
                  <a:txBody>
                    <a:bodyPr/>
                    <a:lstStyle/>
                    <a:p>
                      <a:pPr>
                        <a:buNone/>
                      </a:pPr>
                      <a:r>
                        <a:rPr lang="en-US" sz="2000" b="1"/>
                        <a:t>Shift allocation</a:t>
                      </a:r>
                      <a:endParaRPr lang="en-US" sz="2000" b="1" dirty="0"/>
                    </a:p>
                  </a:txBody>
                  <a:tcPr anchor="ctr"/>
                </a:tc>
                <a:tc>
                  <a:txBody>
                    <a:bodyPr/>
                    <a:lstStyle/>
                    <a:p>
                      <a:pPr>
                        <a:buNone/>
                      </a:pPr>
                      <a:r>
                        <a:rPr lang="en-US" sz="2000" b="0" i="0" kern="1200">
                          <a:solidFill>
                            <a:schemeClr val="dk1"/>
                          </a:solidFill>
                          <a:effectLst/>
                          <a:latin typeface="+mn-lt"/>
                          <a:ea typeface="+mn-ea"/>
                          <a:cs typeface="+mn-cs"/>
                        </a:rPr>
                        <a:t>Co-ordinates carers/nurses in both buildings</a:t>
                      </a:r>
                      <a:endParaRPr lang="en-US" sz="2000" dirty="0"/>
                    </a:p>
                  </a:txBody>
                  <a:tcPr anchor="ctr"/>
                </a:tc>
                <a:extLst>
                  <a:ext uri="{0D108BD9-81ED-4DB2-BD59-A6C34878D82A}">
                    <a16:rowId xmlns:a16="http://schemas.microsoft.com/office/drawing/2014/main" val="4228058867"/>
                  </a:ext>
                </a:extLst>
              </a:tr>
              <a:tr h="476956">
                <a:tc>
                  <a:txBody>
                    <a:bodyPr/>
                    <a:lstStyle/>
                    <a:p>
                      <a:pPr>
                        <a:buNone/>
                      </a:pPr>
                      <a:r>
                        <a:rPr lang="en-US" sz="2000" b="1"/>
                        <a:t>Leave tracking</a:t>
                      </a:r>
                      <a:endParaRPr lang="en-US" sz="2000" b="1" dirty="0"/>
                    </a:p>
                  </a:txBody>
                  <a:tcPr anchor="ctr"/>
                </a:tc>
                <a:tc>
                  <a:txBody>
                    <a:bodyPr/>
                    <a:lstStyle/>
                    <a:p>
                      <a:pPr>
                        <a:buNone/>
                      </a:pPr>
                      <a:r>
                        <a:rPr lang="en-US" sz="2000" b="0" i="0" kern="1200">
                          <a:solidFill>
                            <a:schemeClr val="dk1"/>
                          </a:solidFill>
                          <a:effectLst/>
                          <a:latin typeface="+mn-lt"/>
                          <a:ea typeface="+mn-ea"/>
                          <a:cs typeface="+mn-cs"/>
                        </a:rPr>
                        <a:t>Keep note of annual leave and sick leave</a:t>
                      </a:r>
                      <a:endParaRPr lang="en-US" sz="2000" dirty="0"/>
                    </a:p>
                  </a:txBody>
                  <a:tcPr anchor="ctr"/>
                </a:tc>
                <a:extLst>
                  <a:ext uri="{0D108BD9-81ED-4DB2-BD59-A6C34878D82A}">
                    <a16:rowId xmlns:a16="http://schemas.microsoft.com/office/drawing/2014/main" val="2355943135"/>
                  </a:ext>
                </a:extLst>
              </a:tr>
              <a:tr h="476956">
                <a:tc>
                  <a:txBody>
                    <a:bodyPr/>
                    <a:lstStyle/>
                    <a:p>
                      <a:pPr>
                        <a:buNone/>
                      </a:pPr>
                      <a:r>
                        <a:rPr lang="en-US" sz="2000" b="1"/>
                        <a:t>Staffing overview</a:t>
                      </a:r>
                      <a:endParaRPr lang="en-US" sz="2000" b="1" dirty="0"/>
                    </a:p>
                  </a:txBody>
                  <a:tcPr anchor="ctr"/>
                </a:tc>
                <a:tc>
                  <a:txBody>
                    <a:bodyPr/>
                    <a:lstStyle/>
                    <a:p>
                      <a:pPr>
                        <a:buNone/>
                      </a:pPr>
                      <a:r>
                        <a:rPr lang="en-US" sz="2000" b="0" i="0" kern="1200">
                          <a:solidFill>
                            <a:schemeClr val="dk1"/>
                          </a:solidFill>
                          <a:effectLst/>
                          <a:latin typeface="+mn-lt"/>
                          <a:ea typeface="+mn-ea"/>
                          <a:cs typeface="+mn-cs"/>
                        </a:rPr>
                        <a:t>Finds rotas within a pinpoint time frame</a:t>
                      </a:r>
                      <a:endParaRPr lang="en-US" sz="2000" dirty="0"/>
                    </a:p>
                  </a:txBody>
                  <a:tcPr anchor="ctr"/>
                </a:tc>
                <a:extLst>
                  <a:ext uri="{0D108BD9-81ED-4DB2-BD59-A6C34878D82A}">
                    <a16:rowId xmlns:a16="http://schemas.microsoft.com/office/drawing/2014/main" val="59238269"/>
                  </a:ext>
                </a:extLst>
              </a:tr>
              <a:tr h="476956">
                <a:tc>
                  <a:txBody>
                    <a:bodyPr/>
                    <a:lstStyle/>
                    <a:p>
                      <a:pPr>
                        <a:buNone/>
                      </a:pPr>
                      <a:r>
                        <a:rPr lang="en-US" sz="2000" b="1"/>
                        <a:t>Data updates</a:t>
                      </a:r>
                      <a:endParaRPr lang="en-US" sz="2000" b="1" dirty="0"/>
                    </a:p>
                  </a:txBody>
                  <a:tcPr anchor="ctr"/>
                </a:tc>
                <a:tc>
                  <a:txBody>
                    <a:bodyPr/>
                    <a:lstStyle/>
                    <a:p>
                      <a:pPr>
                        <a:buNone/>
                      </a:pPr>
                      <a:r>
                        <a:rPr lang="en-US" sz="2000" dirty="0"/>
                        <a:t>Supports rotation modifications</a:t>
                      </a:r>
                    </a:p>
                  </a:txBody>
                  <a:tcPr anchor="ctr"/>
                </a:tc>
                <a:extLst>
                  <a:ext uri="{0D108BD9-81ED-4DB2-BD59-A6C34878D82A}">
                    <a16:rowId xmlns:a16="http://schemas.microsoft.com/office/drawing/2014/main" val="998903928"/>
                  </a:ext>
                </a:extLst>
              </a:tr>
            </a:tbl>
          </a:graphicData>
        </a:graphic>
      </p:graphicFrame>
      <p:pic>
        <p:nvPicPr>
          <p:cNvPr id="4098" name="Picture 2" descr="Microsoft Excel Logo transparent PNG - StickPNG">
            <a:extLst>
              <a:ext uri="{FF2B5EF4-FFF2-40B4-BE49-F238E27FC236}">
                <a16:creationId xmlns:a16="http://schemas.microsoft.com/office/drawing/2014/main" id="{0D633CD7-34F7-00BD-CF04-A5BCFF5421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72007" y="157364"/>
            <a:ext cx="1268361" cy="790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94A7719-B7AC-DD36-DB77-E9ACF0A81F63}"/>
              </a:ext>
            </a:extLst>
          </p:cNvPr>
          <p:cNvSpPr txBox="1"/>
          <p:nvPr/>
        </p:nvSpPr>
        <p:spPr>
          <a:xfrm>
            <a:off x="3716594" y="1001632"/>
            <a:ext cx="2264696" cy="584775"/>
          </a:xfrm>
          <a:prstGeom prst="rect">
            <a:avLst/>
          </a:prstGeom>
          <a:noFill/>
        </p:spPr>
        <p:txBody>
          <a:bodyPr wrap="squar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50"/>
                </a:solidFill>
                <a:effectLst/>
                <a:uLnTx/>
                <a:uFillTx/>
                <a:latin typeface="Baskerville Old Face"/>
                <a:ea typeface="+mn-ea"/>
                <a:cs typeface="+mn-cs"/>
              </a:rPr>
              <a:t>Why Excel?</a:t>
            </a:r>
          </a:p>
        </p:txBody>
      </p:sp>
      <p:pic>
        <p:nvPicPr>
          <p:cNvPr id="4104" name="Picture 8" descr="Tool evaluation table diagram">
            <a:extLst>
              <a:ext uri="{FF2B5EF4-FFF2-40B4-BE49-F238E27FC236}">
                <a16:creationId xmlns:a16="http://schemas.microsoft.com/office/drawing/2014/main" id="{F551775A-215F-B5B5-EDC2-28DA765BC4D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305" b="14843"/>
          <a:stretch>
            <a:fillRect/>
          </a:stretch>
        </p:blipFill>
        <p:spPr bwMode="auto">
          <a:xfrm>
            <a:off x="7097007" y="4112439"/>
            <a:ext cx="4465728" cy="26492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Diagram 12">
            <a:extLst>
              <a:ext uri="{FF2B5EF4-FFF2-40B4-BE49-F238E27FC236}">
                <a16:creationId xmlns:a16="http://schemas.microsoft.com/office/drawing/2014/main" id="{FF1EDB7C-25C8-3DAB-A245-49A18435ACB3}"/>
              </a:ext>
            </a:extLst>
          </p:cNvPr>
          <p:cNvGraphicFramePr/>
          <p:nvPr/>
        </p:nvGraphicFramePr>
        <p:xfrm>
          <a:off x="0" y="1592826"/>
          <a:ext cx="5829659" cy="399485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9" name="TextBox 18">
            <a:extLst>
              <a:ext uri="{FF2B5EF4-FFF2-40B4-BE49-F238E27FC236}">
                <a16:creationId xmlns:a16="http://schemas.microsoft.com/office/drawing/2014/main" id="{4158AC4A-600F-95DF-94B8-C9DA5A590328}"/>
              </a:ext>
            </a:extLst>
          </p:cNvPr>
          <p:cNvSpPr txBox="1"/>
          <p:nvPr/>
        </p:nvSpPr>
        <p:spPr>
          <a:xfrm>
            <a:off x="79207" y="5746071"/>
            <a:ext cx="6955208"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50B4C8">
                    <a:lumMod val="75000"/>
                  </a:srgbClr>
                </a:solidFill>
                <a:effectLst/>
                <a:uLnTx/>
                <a:uFillTx/>
                <a:latin typeface="Baskerville Old Face"/>
                <a:ea typeface="+mn-ea"/>
                <a:cs typeface="+mn-cs"/>
              </a:rPr>
              <a:t>Evaluation Statement: </a:t>
            </a:r>
            <a:r>
              <a:rPr kumimoji="0" lang="en-US" sz="2000" b="0" i="0" u="none" strike="noStrike" kern="1200" cap="none" spc="0" normalizeH="0" baseline="0" noProof="0" dirty="0">
                <a:ln>
                  <a:noFill/>
                </a:ln>
                <a:solidFill>
                  <a:prstClr val="black"/>
                </a:solidFill>
                <a:effectLst/>
                <a:uLnTx/>
                <a:uFillTx/>
                <a:latin typeface="Baskerville Old Face"/>
                <a:ea typeface="+mn-ea"/>
                <a:cs typeface="+mn-cs"/>
              </a:rPr>
              <a:t>In Riverdale, MS-Excel is the most powerful Microsoft 365 app for staff scheduling, as it requires efficient coordination, management, and updating of workforce data.</a:t>
            </a:r>
          </a:p>
        </p:txBody>
      </p:sp>
    </p:spTree>
    <p:extLst>
      <p:ext uri="{BB962C8B-B14F-4D97-AF65-F5344CB8AC3E}">
        <p14:creationId xmlns:p14="http://schemas.microsoft.com/office/powerpoint/2010/main" val="1246431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8F575-50CF-08E2-71E9-54F40B2D9B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5CB801-89D3-514F-A176-14D19DFB2079}"/>
              </a:ext>
            </a:extLst>
          </p:cNvPr>
          <p:cNvSpPr>
            <a:spLocks noGrp="1"/>
          </p:cNvSpPr>
          <p:nvPr>
            <p:ph type="title"/>
          </p:nvPr>
        </p:nvSpPr>
        <p:spPr>
          <a:xfrm>
            <a:off x="151631" y="253727"/>
            <a:ext cx="12040369" cy="1260441"/>
          </a:xfrm>
        </p:spPr>
        <p:txBody>
          <a:bodyPr>
            <a:normAutofit fontScale="90000"/>
          </a:bodyPr>
          <a:lstStyle/>
          <a:p>
            <a:r>
              <a:rPr lang="en-US" b="1" dirty="0">
                <a:solidFill>
                  <a:schemeClr val="accent1">
                    <a:lumMod val="75000"/>
                  </a:schemeClr>
                </a:solidFill>
              </a:rPr>
              <a:t>How Excel Improves Efficiency at Riverdale Nursing Home?</a:t>
            </a:r>
          </a:p>
        </p:txBody>
      </p:sp>
      <p:sp>
        <p:nvSpPr>
          <p:cNvPr id="3" name="Slide Number Placeholder 2">
            <a:extLst>
              <a:ext uri="{FF2B5EF4-FFF2-40B4-BE49-F238E27FC236}">
                <a16:creationId xmlns:a16="http://schemas.microsoft.com/office/drawing/2014/main" id="{3DDAC813-E341-F789-69A8-E072F2D3A067}"/>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graphicFrame>
        <p:nvGraphicFramePr>
          <p:cNvPr id="7" name="Diagram 6">
            <a:extLst>
              <a:ext uri="{FF2B5EF4-FFF2-40B4-BE49-F238E27FC236}">
                <a16:creationId xmlns:a16="http://schemas.microsoft.com/office/drawing/2014/main" id="{51192203-9FA8-9380-DE60-2CA5E8081184}"/>
              </a:ext>
            </a:extLst>
          </p:cNvPr>
          <p:cNvGraphicFramePr/>
          <p:nvPr/>
        </p:nvGraphicFramePr>
        <p:xfrm>
          <a:off x="-199663" y="1514168"/>
          <a:ext cx="9088024" cy="52160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Before and After Excel Rota System process diagram">
            <a:extLst>
              <a:ext uri="{FF2B5EF4-FFF2-40B4-BE49-F238E27FC236}">
                <a16:creationId xmlns:a16="http://schemas.microsoft.com/office/drawing/2014/main" id="{3F4130A0-9D1C-9120-55CE-8C292B9B71D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3448" t="6855" r="13433" b="8557"/>
          <a:stretch>
            <a:fillRect/>
          </a:stretch>
        </p:blipFill>
        <p:spPr bwMode="auto">
          <a:xfrm>
            <a:off x="8771708" y="1327355"/>
            <a:ext cx="2907681" cy="5045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817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4F465-0436-AF00-BB57-52EF0D5C64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703D43-3AA1-6F76-ADEF-7FFCBB77CF4E}"/>
              </a:ext>
            </a:extLst>
          </p:cNvPr>
          <p:cNvSpPr>
            <a:spLocks noGrp="1"/>
          </p:cNvSpPr>
          <p:nvPr>
            <p:ph type="title"/>
          </p:nvPr>
        </p:nvSpPr>
        <p:spPr>
          <a:xfrm>
            <a:off x="151631" y="253727"/>
            <a:ext cx="11888737" cy="1388260"/>
          </a:xfrm>
        </p:spPr>
        <p:txBody>
          <a:bodyPr>
            <a:normAutofit fontScale="90000"/>
          </a:bodyPr>
          <a:lstStyle/>
          <a:p>
            <a:r>
              <a:rPr lang="en-US" b="1" dirty="0">
                <a:solidFill>
                  <a:schemeClr val="accent1">
                    <a:lumMod val="75000"/>
                  </a:schemeClr>
                </a:solidFill>
              </a:rPr>
              <a:t>Advantages and Limitations of Excel for Staff </a:t>
            </a:r>
            <a:r>
              <a:rPr lang="en-US" b="1" dirty="0" err="1">
                <a:solidFill>
                  <a:schemeClr val="accent1">
                    <a:lumMod val="75000"/>
                  </a:schemeClr>
                </a:solidFill>
              </a:rPr>
              <a:t>Rotas</a:t>
            </a:r>
            <a:endParaRPr lang="en-US" b="1" dirty="0">
              <a:solidFill>
                <a:schemeClr val="accent1">
                  <a:lumMod val="75000"/>
                </a:schemeClr>
              </a:solidFill>
            </a:endParaRPr>
          </a:p>
        </p:txBody>
      </p:sp>
      <p:sp>
        <p:nvSpPr>
          <p:cNvPr id="3" name="Slide Number Placeholder 2">
            <a:extLst>
              <a:ext uri="{FF2B5EF4-FFF2-40B4-BE49-F238E27FC236}">
                <a16:creationId xmlns:a16="http://schemas.microsoft.com/office/drawing/2014/main" id="{F1FA3018-96EB-D032-FD70-6D1C3FA0C3F2}"/>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sp>
        <p:nvSpPr>
          <p:cNvPr id="4" name="Rectangle: Single Corner Snipped 3">
            <a:extLst>
              <a:ext uri="{FF2B5EF4-FFF2-40B4-BE49-F238E27FC236}">
                <a16:creationId xmlns:a16="http://schemas.microsoft.com/office/drawing/2014/main" id="{B5936DDC-67B6-73C9-92A5-624EFA467E06}"/>
              </a:ext>
            </a:extLst>
          </p:cNvPr>
          <p:cNvSpPr/>
          <p:nvPr/>
        </p:nvSpPr>
        <p:spPr>
          <a:xfrm>
            <a:off x="344678" y="4748981"/>
            <a:ext cx="11345877" cy="1972323"/>
          </a:xfrm>
          <a:prstGeom prst="snip1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50B4C8"/>
                </a:solidFill>
                <a:effectLst/>
                <a:uLnTx/>
                <a:uFillTx/>
                <a:latin typeface="Baskerville Old Face"/>
                <a:ea typeface="+mn-ea"/>
                <a:cs typeface="+mn-cs"/>
              </a:rPr>
              <a:t>Evaluation Statement: </a:t>
            </a: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While Teams may be useful for communicating about shift changes, Excel is the most suitable Microsoft 365 solution as staff scheduling needs workflow data management, </a:t>
            </a:r>
            <a:r>
              <a:rPr kumimoji="0" lang="en-US" sz="2400" b="0" i="0" u="none" strike="noStrike" kern="1200" cap="none" spc="0" normalizeH="0" baseline="0" noProof="0" dirty="0" err="1">
                <a:ln>
                  <a:noFill/>
                </a:ln>
                <a:solidFill>
                  <a:prstClr val="black"/>
                </a:solidFill>
                <a:effectLst/>
                <a:uLnTx/>
                <a:uFillTx/>
                <a:latin typeface="Baskerville Old Face"/>
                <a:ea typeface="+mn-ea"/>
                <a:cs typeface="+mn-cs"/>
              </a:rPr>
              <a:t>rota</a:t>
            </a: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 tracking and shift allocation. Thus, Excel is the most suitable for the </a:t>
            </a:r>
            <a:r>
              <a:rPr kumimoji="0" lang="en-US" sz="2400" b="0" i="0" u="none" strike="noStrike" kern="1200" cap="none" spc="0" normalizeH="0" baseline="0" noProof="0" dirty="0" err="1">
                <a:ln>
                  <a:noFill/>
                </a:ln>
                <a:solidFill>
                  <a:prstClr val="black"/>
                </a:solidFill>
                <a:effectLst/>
                <a:uLnTx/>
                <a:uFillTx/>
                <a:latin typeface="Baskerville Old Face"/>
                <a:ea typeface="+mn-ea"/>
                <a:cs typeface="+mn-cs"/>
              </a:rPr>
              <a:t>rota</a:t>
            </a:r>
            <a:r>
              <a:rPr kumimoji="0" lang="en-US" sz="2400" b="0" i="0" u="none" strike="noStrike" kern="1200" cap="none" spc="0" normalizeH="0" baseline="0" noProof="0" dirty="0">
                <a:ln>
                  <a:noFill/>
                </a:ln>
                <a:solidFill>
                  <a:prstClr val="black"/>
                </a:solidFill>
                <a:effectLst/>
                <a:uLnTx/>
                <a:uFillTx/>
                <a:latin typeface="Baskerville Old Face"/>
                <a:ea typeface="+mn-ea"/>
                <a:cs typeface="+mn-cs"/>
              </a:rPr>
              <a:t> management requirement of Riverdale.</a:t>
            </a:r>
          </a:p>
        </p:txBody>
      </p:sp>
      <p:graphicFrame>
        <p:nvGraphicFramePr>
          <p:cNvPr id="8" name="Table 7">
            <a:extLst>
              <a:ext uri="{FF2B5EF4-FFF2-40B4-BE49-F238E27FC236}">
                <a16:creationId xmlns:a16="http://schemas.microsoft.com/office/drawing/2014/main" id="{1D61ACC4-758D-30D2-18D9-C6B8CD3D5B4C}"/>
              </a:ext>
            </a:extLst>
          </p:cNvPr>
          <p:cNvGraphicFramePr>
            <a:graphicFrameLocks noGrp="1"/>
          </p:cNvGraphicFramePr>
          <p:nvPr/>
        </p:nvGraphicFramePr>
        <p:xfrm>
          <a:off x="719137" y="1641987"/>
          <a:ext cx="10753724" cy="2990745"/>
        </p:xfrm>
        <a:graphic>
          <a:graphicData uri="http://schemas.openxmlformats.org/drawingml/2006/table">
            <a:tbl>
              <a:tblPr>
                <a:tableStyleId>{BC89EF96-8CEA-46FF-86C4-4CE0E7609802}</a:tableStyleId>
              </a:tblPr>
              <a:tblGrid>
                <a:gridCol w="5376862">
                  <a:extLst>
                    <a:ext uri="{9D8B030D-6E8A-4147-A177-3AD203B41FA5}">
                      <a16:colId xmlns:a16="http://schemas.microsoft.com/office/drawing/2014/main" val="1810582402"/>
                    </a:ext>
                  </a:extLst>
                </a:gridCol>
                <a:gridCol w="5376862">
                  <a:extLst>
                    <a:ext uri="{9D8B030D-6E8A-4147-A177-3AD203B41FA5}">
                      <a16:colId xmlns:a16="http://schemas.microsoft.com/office/drawing/2014/main" val="1477427442"/>
                    </a:ext>
                  </a:extLst>
                </a:gridCol>
              </a:tblGrid>
              <a:tr h="451845">
                <a:tc>
                  <a:txBody>
                    <a:bodyPr/>
                    <a:lstStyle/>
                    <a:p>
                      <a:pPr algn="ctr">
                        <a:buNone/>
                      </a:pPr>
                      <a:r>
                        <a:rPr lang="en-US" sz="2200" b="1" dirty="0"/>
                        <a:t>Advantages</a:t>
                      </a:r>
                    </a:p>
                  </a:txBody>
                  <a:tcPr anchor="ctr"/>
                </a:tc>
                <a:tc>
                  <a:txBody>
                    <a:bodyPr/>
                    <a:lstStyle/>
                    <a:p>
                      <a:pPr algn="ctr">
                        <a:buNone/>
                      </a:pPr>
                      <a:r>
                        <a:rPr lang="en-US" sz="2200" b="1" dirty="0"/>
                        <a:t>Limitations</a:t>
                      </a:r>
                    </a:p>
                  </a:txBody>
                  <a:tcPr anchor="ctr"/>
                </a:tc>
                <a:extLst>
                  <a:ext uri="{0D108BD9-81ED-4DB2-BD59-A6C34878D82A}">
                    <a16:rowId xmlns:a16="http://schemas.microsoft.com/office/drawing/2014/main" val="4222205406"/>
                  </a:ext>
                </a:extLst>
              </a:tr>
              <a:tr h="451845">
                <a:tc>
                  <a:txBody>
                    <a:bodyPr/>
                    <a:lstStyle/>
                    <a:p>
                      <a:pPr>
                        <a:buNone/>
                      </a:pPr>
                      <a:r>
                        <a:rPr lang="en-US" sz="2100" dirty="0"/>
                        <a:t>Easy to update </a:t>
                      </a:r>
                      <a:r>
                        <a:rPr lang="en-US" sz="2100" dirty="0" err="1"/>
                        <a:t>rotas</a:t>
                      </a:r>
                      <a:endParaRPr lang="en-US" sz="2100" dirty="0"/>
                    </a:p>
                  </a:txBody>
                  <a:tcPr anchor="ctr"/>
                </a:tc>
                <a:tc>
                  <a:txBody>
                    <a:bodyPr/>
                    <a:lstStyle/>
                    <a:p>
                      <a:pPr>
                        <a:buNone/>
                      </a:pPr>
                      <a:r>
                        <a:rPr lang="en-US" sz="2100" dirty="0"/>
                        <a:t>Manual data entry required (</a:t>
                      </a:r>
                      <a:r>
                        <a:rPr lang="en-US" sz="2100" b="0" i="0" kern="1200" dirty="0">
                          <a:solidFill>
                            <a:schemeClr val="tx1"/>
                          </a:solidFill>
                          <a:effectLst/>
                          <a:latin typeface="+mn-lt"/>
                          <a:ea typeface="+mn-ea"/>
                          <a:cs typeface="+mn-cs"/>
                        </a:rPr>
                        <a:t>Bytes, 2024)</a:t>
                      </a:r>
                      <a:endParaRPr lang="en-US" sz="2100" dirty="0"/>
                    </a:p>
                  </a:txBody>
                  <a:tcPr anchor="ctr"/>
                </a:tc>
                <a:extLst>
                  <a:ext uri="{0D108BD9-81ED-4DB2-BD59-A6C34878D82A}">
                    <a16:rowId xmlns:a16="http://schemas.microsoft.com/office/drawing/2014/main" val="2338350702"/>
                  </a:ext>
                </a:extLst>
              </a:tr>
              <a:tr h="451845">
                <a:tc>
                  <a:txBody>
                    <a:bodyPr/>
                    <a:lstStyle/>
                    <a:p>
                      <a:pPr>
                        <a:buNone/>
                      </a:pPr>
                      <a:r>
                        <a:rPr lang="en-US" sz="2100" dirty="0"/>
                        <a:t>Familiar Microsoft 365 tool</a:t>
                      </a:r>
                    </a:p>
                  </a:txBody>
                  <a:tcPr anchor="ctr"/>
                </a:tc>
                <a:tc>
                  <a:txBody>
                    <a:bodyPr/>
                    <a:lstStyle/>
                    <a:p>
                      <a:pPr>
                        <a:buNone/>
                      </a:pPr>
                      <a:r>
                        <a:rPr lang="en-US" sz="2100"/>
                        <a:t>Training may be needed</a:t>
                      </a:r>
                    </a:p>
                  </a:txBody>
                  <a:tcPr anchor="ctr"/>
                </a:tc>
                <a:extLst>
                  <a:ext uri="{0D108BD9-81ED-4DB2-BD59-A6C34878D82A}">
                    <a16:rowId xmlns:a16="http://schemas.microsoft.com/office/drawing/2014/main" val="1271268313"/>
                  </a:ext>
                </a:extLst>
              </a:tr>
              <a:tr h="451845">
                <a:tc>
                  <a:txBody>
                    <a:bodyPr/>
                    <a:lstStyle/>
                    <a:p>
                      <a:pPr>
                        <a:buNone/>
                      </a:pPr>
                      <a:r>
                        <a:rPr lang="en-US" sz="2100"/>
                        <a:t>Clear workforce overview</a:t>
                      </a:r>
                    </a:p>
                  </a:txBody>
                  <a:tcPr anchor="ctr"/>
                </a:tc>
                <a:tc>
                  <a:txBody>
                    <a:bodyPr/>
                    <a:lstStyle/>
                    <a:p>
                      <a:pPr>
                        <a:buNone/>
                      </a:pPr>
                      <a:r>
                        <a:rPr lang="en-US" sz="2100" dirty="0"/>
                        <a:t>Errors if not updated regularly</a:t>
                      </a:r>
                    </a:p>
                  </a:txBody>
                  <a:tcPr anchor="ctr"/>
                </a:tc>
                <a:extLst>
                  <a:ext uri="{0D108BD9-81ED-4DB2-BD59-A6C34878D82A}">
                    <a16:rowId xmlns:a16="http://schemas.microsoft.com/office/drawing/2014/main" val="3877331607"/>
                  </a:ext>
                </a:extLst>
              </a:tr>
              <a:tr h="451845">
                <a:tc>
                  <a:txBody>
                    <a:bodyPr/>
                    <a:lstStyle/>
                    <a:p>
                      <a:pPr>
                        <a:buNone/>
                      </a:pPr>
                      <a:r>
                        <a:rPr lang="en-US" sz="2100"/>
                        <a:t>Supports planning across two buildings</a:t>
                      </a:r>
                    </a:p>
                  </a:txBody>
                  <a:tcPr anchor="ctr"/>
                </a:tc>
                <a:tc>
                  <a:txBody>
                    <a:bodyPr/>
                    <a:lstStyle/>
                    <a:p>
                      <a:pPr>
                        <a:buNone/>
                      </a:pPr>
                      <a:r>
                        <a:rPr lang="en-US" sz="2100" dirty="0"/>
                        <a:t>Limited instant communication</a:t>
                      </a:r>
                    </a:p>
                  </a:txBody>
                  <a:tcPr anchor="ctr"/>
                </a:tc>
                <a:extLst>
                  <a:ext uri="{0D108BD9-81ED-4DB2-BD59-A6C34878D82A}">
                    <a16:rowId xmlns:a16="http://schemas.microsoft.com/office/drawing/2014/main" val="2431467660"/>
                  </a:ext>
                </a:extLst>
              </a:tr>
              <a:tr h="451845">
                <a:tc>
                  <a:txBody>
                    <a:bodyPr/>
                    <a:lstStyle/>
                    <a:p>
                      <a:pPr>
                        <a:buNone/>
                      </a:pPr>
                      <a:r>
                        <a:rPr lang="en-US" sz="2100" dirty="0"/>
                        <a:t>Cost-effective solution (</a:t>
                      </a:r>
                      <a:r>
                        <a:rPr lang="en-GB" sz="2100" kern="1200" dirty="0">
                          <a:solidFill>
                            <a:schemeClr val="tx1"/>
                          </a:solidFill>
                          <a:effectLst/>
                          <a:latin typeface="+mn-lt"/>
                          <a:ea typeface="+mn-ea"/>
                          <a:cs typeface="+mn-cs"/>
                        </a:rPr>
                        <a:t>Nelson and Nelson, 2015)</a:t>
                      </a:r>
                      <a:endParaRPr lang="en-US" sz="2100" dirty="0"/>
                    </a:p>
                  </a:txBody>
                  <a:tcPr anchor="ctr"/>
                </a:tc>
                <a:tc>
                  <a:txBody>
                    <a:bodyPr/>
                    <a:lstStyle/>
                    <a:p>
                      <a:pPr>
                        <a:buNone/>
                      </a:pPr>
                      <a:r>
                        <a:rPr lang="en-US" sz="2100" dirty="0"/>
                        <a:t>Depends on manager oversight</a:t>
                      </a:r>
                    </a:p>
                  </a:txBody>
                  <a:tcPr anchor="ctr"/>
                </a:tc>
                <a:extLst>
                  <a:ext uri="{0D108BD9-81ED-4DB2-BD59-A6C34878D82A}">
                    <a16:rowId xmlns:a16="http://schemas.microsoft.com/office/drawing/2014/main" val="1804011025"/>
                  </a:ext>
                </a:extLst>
              </a:tr>
            </a:tbl>
          </a:graphicData>
        </a:graphic>
      </p:graphicFrame>
    </p:spTree>
    <p:extLst>
      <p:ext uri="{BB962C8B-B14F-4D97-AF65-F5344CB8AC3E}">
        <p14:creationId xmlns:p14="http://schemas.microsoft.com/office/powerpoint/2010/main" val="40955213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60447-C8AC-AFD9-A425-2160BCD56F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C9A453-6F6D-B13F-DABD-78EBA9868194}"/>
              </a:ext>
            </a:extLst>
          </p:cNvPr>
          <p:cNvSpPr>
            <a:spLocks noGrp="1"/>
          </p:cNvSpPr>
          <p:nvPr>
            <p:ph type="title"/>
          </p:nvPr>
        </p:nvSpPr>
        <p:spPr>
          <a:xfrm>
            <a:off x="151631" y="253727"/>
            <a:ext cx="11888737" cy="670505"/>
          </a:xfrm>
        </p:spPr>
        <p:txBody>
          <a:bodyPr>
            <a:normAutofit fontScale="90000"/>
          </a:bodyPr>
          <a:lstStyle/>
          <a:p>
            <a:r>
              <a:rPr lang="en-US" b="1" dirty="0">
                <a:solidFill>
                  <a:schemeClr val="accent1">
                    <a:lumMod val="75000"/>
                  </a:schemeClr>
                </a:solidFill>
              </a:rPr>
              <a:t>References</a:t>
            </a:r>
          </a:p>
        </p:txBody>
      </p:sp>
      <p:sp>
        <p:nvSpPr>
          <p:cNvPr id="3" name="Slide Number Placeholder 2">
            <a:extLst>
              <a:ext uri="{FF2B5EF4-FFF2-40B4-BE49-F238E27FC236}">
                <a16:creationId xmlns:a16="http://schemas.microsoft.com/office/drawing/2014/main" id="{73027033-4F98-E4F9-1237-3A532DE8E913}"/>
              </a:ext>
            </a:extLst>
          </p:cNvPr>
          <p:cNvSpPr>
            <a:spLocks noGrp="1"/>
          </p:cNvSpPr>
          <p:nvPr>
            <p:ph type="sldNum" sz="quarter" idx="12"/>
          </p:nvPr>
        </p:nvSpPr>
        <p:spPr>
          <a:xfrm>
            <a:off x="11562735" y="6027174"/>
            <a:ext cx="550058" cy="830826"/>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92385C-D399-414B-AD4E-A2C080CFC41A}" type="slidenum">
              <a:rPr kumimoji="0" lang="en-US" sz="5000" b="1" i="0" u="none" strike="noStrike" kern="1200" cap="none" spc="0" normalizeH="0" baseline="0" noProof="0" smtClean="0">
                <a:ln>
                  <a:noFill/>
                </a:ln>
                <a:solidFill>
                  <a:srgbClr val="50B4C8">
                    <a:alpha val="25000"/>
                  </a:srgbClr>
                </a:solidFill>
                <a:effectLst/>
                <a:uLnTx/>
                <a:uFillTx/>
                <a:latin typeface="Baskerville Old Face"/>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5000" b="1" i="0" u="none" strike="noStrike" kern="1200" cap="none" spc="0" normalizeH="0" baseline="0" noProof="0" dirty="0">
              <a:ln>
                <a:noFill/>
              </a:ln>
              <a:solidFill>
                <a:srgbClr val="50B4C8">
                  <a:alpha val="25000"/>
                </a:srgbClr>
              </a:solidFill>
              <a:effectLst/>
              <a:uLnTx/>
              <a:uFillTx/>
              <a:latin typeface="Baskerville Old Face"/>
              <a:ea typeface="+mn-ea"/>
              <a:cs typeface="+mn-cs"/>
            </a:endParaRPr>
          </a:p>
        </p:txBody>
      </p:sp>
      <p:sp>
        <p:nvSpPr>
          <p:cNvPr id="5" name="TextBox 4">
            <a:extLst>
              <a:ext uri="{FF2B5EF4-FFF2-40B4-BE49-F238E27FC236}">
                <a16:creationId xmlns:a16="http://schemas.microsoft.com/office/drawing/2014/main" id="{4748C17B-C029-D984-27DD-8057B48F1773}"/>
              </a:ext>
            </a:extLst>
          </p:cNvPr>
          <p:cNvSpPr txBox="1"/>
          <p:nvPr/>
        </p:nvSpPr>
        <p:spPr>
          <a:xfrm>
            <a:off x="245532" y="1120877"/>
            <a:ext cx="11592232" cy="4995470"/>
          </a:xfrm>
          <a:prstGeom prst="rect">
            <a:avLst/>
          </a:prstGeom>
          <a:noFill/>
        </p:spPr>
        <p:txBody>
          <a:bodyPr wrap="square">
            <a:spAutoFit/>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Kumar, S.S., Jenn Ng, C., Oka, P., Loke, C.Y., Teo Swee Hong, S. and Ng, L.P. </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(2025) ‘Establishing Continuity of Care Through a Team-Based Care Approach: Implementation Challenges’,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Journal of Primary Care &amp; Community Health</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16. Available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2"/>
              </a:rPr>
              <a:t>https://doi.org/10.1177/21501319251369674</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t>
            </a: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Morse, L., Duncan, H., </a:t>
            </a:r>
            <a:r>
              <a:rPr kumimoji="0" lang="en-GB" sz="1600" b="0" i="0" u="none" strike="noStrike" kern="100" cap="none" spc="0" normalizeH="0" baseline="0" noProof="0" dirty="0" err="1">
                <a:ln>
                  <a:noFill/>
                </a:ln>
                <a:solidFill>
                  <a:prstClr val="black"/>
                </a:solidFill>
                <a:effectLst/>
                <a:uLnTx/>
                <a:uFillTx/>
                <a:latin typeface="Baskerville Old Face"/>
                <a:ea typeface="Calibri" panose="020F0502020204030204" pitchFamily="34" charset="0"/>
                <a:cs typeface="Times New Roman" panose="02020603050405020304" pitchFamily="18" charset="0"/>
              </a:rPr>
              <a:t>Apen</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L.V., Reese, K. and Crawford, C.L., (2024) ‘Centralized Scheduling of Nursing Staff: A Rapid Review of the Literature’, </a:t>
            </a:r>
            <a:r>
              <a:rPr kumimoji="0" lang="en-GB"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Nursing administration quarterly</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48(4). Available at: </a:t>
            </a:r>
            <a:r>
              <a:rPr kumimoji="0" lang="en-GB"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3"/>
              </a:rPr>
              <a:t>https://doi.org/10.1097/NAQ.0000000000000653</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t>
            </a:r>
            <a:endPar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Tuominen, O.A., Lundgren-Laine, H., Kauppila, W., </a:t>
            </a:r>
            <a:r>
              <a:rPr kumimoji="0" lang="en-GB" sz="1600" b="0" i="0" u="none" strike="noStrike" kern="100" cap="none" spc="0" normalizeH="0" baseline="0" noProof="0" dirty="0" err="1">
                <a:ln>
                  <a:noFill/>
                </a:ln>
                <a:solidFill>
                  <a:prstClr val="black"/>
                </a:solidFill>
                <a:effectLst/>
                <a:uLnTx/>
                <a:uFillTx/>
                <a:latin typeface="Baskerville Old Face"/>
                <a:ea typeface="Calibri" panose="020F0502020204030204" pitchFamily="34" charset="0"/>
                <a:cs typeface="Times New Roman" panose="02020603050405020304" pitchFamily="18" charset="0"/>
              </a:rPr>
              <a:t>Hupli</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M. and </a:t>
            </a:r>
            <a:r>
              <a:rPr kumimoji="0" lang="en-GB" sz="1600" b="0" i="0" u="none" strike="noStrike" kern="100" cap="none" spc="0" normalizeH="0" baseline="0" noProof="0" dirty="0" err="1">
                <a:ln>
                  <a:noFill/>
                </a:ln>
                <a:solidFill>
                  <a:prstClr val="black"/>
                </a:solidFill>
                <a:effectLst/>
                <a:uLnTx/>
                <a:uFillTx/>
                <a:latin typeface="Baskerville Old Face"/>
                <a:ea typeface="Calibri" panose="020F0502020204030204" pitchFamily="34" charset="0"/>
                <a:cs typeface="Times New Roman" panose="02020603050405020304" pitchFamily="18" charset="0"/>
              </a:rPr>
              <a:t>Salanterä</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S. </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(2016) ‘A real-time Excel-based scheduling solution for nursing staff reallocation’,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Nursing Management</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23(6), pp. 22–29. Available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4"/>
              </a:rPr>
              <a:t>https://doi.org/10.7748/nm.2016.e1516</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t>
            </a: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Youn, S., Geismar, H.N. and Pinedo, M. (2022) ‘Planning and scheduling in healthcare for better care coordination: Current understanding, trending topics, and future opportunities’,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Production and Operations Management</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31(12), pp. 4407–4423. Available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5"/>
              </a:rPr>
              <a:t>https://doi.org/10.1111/poms.13867</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t>
            </a: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Microsoft (2025)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Shift management and staff scheduling. </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Available at</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6"/>
              </a:rPr>
              <a:t>https://www.microsoft.com/en-us/microsoft-teams/staff-scheduling-shift-management/</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(Accessed: 7 June 2026).</a:t>
            </a:r>
            <a:endPar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Microsoft Excel (2025)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Free</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customizable schedule templates | Microsoft Excel</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Available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7"/>
              </a:rPr>
              <a:t>https://excel.cloud.microsoft/create/en/schedule-templates/</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(Accessed: 7 June 2026).</a:t>
            </a:r>
            <a:endPar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Nelson, S.L. and Nelson, E.C. (2015) </a:t>
            </a:r>
            <a:r>
              <a:rPr kumimoji="0" lang="en-GB"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Excel data analysis for dummies</a:t>
            </a:r>
            <a:r>
              <a:rPr kumimoji="0" lang="en-GB"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John Wiley &amp; Sons.</a:t>
            </a:r>
            <a:endPar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15000"/>
              </a:lnSpc>
              <a:spcBef>
                <a:spcPts val="0"/>
              </a:spcBef>
              <a:spcAft>
                <a:spcPts val="0"/>
              </a:spcAft>
              <a:buClrTx/>
              <a:buSzTx/>
              <a:buFontTx/>
              <a:buNone/>
              <a:tabLst/>
              <a:defRPr/>
            </a:pP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Bytes, B. (2024)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Manual Data Entry Cripples Your Business</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t>
            </a:r>
            <a:r>
              <a:rPr kumimoji="0" lang="en-US" sz="1600" b="0" i="1"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Medium</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Available at: </a:t>
            </a:r>
            <a:r>
              <a:rPr kumimoji="0" lang="en-US" sz="1600" b="0" i="0" u="sng" strike="noStrike" kern="100" cap="none" spc="0" normalizeH="0" baseline="0" noProof="0" dirty="0">
                <a:ln>
                  <a:noFill/>
                </a:ln>
                <a:solidFill>
                  <a:srgbClr val="0563C1"/>
                </a:solidFill>
                <a:effectLst/>
                <a:uLnTx/>
                <a:uFillTx/>
                <a:latin typeface="Baskerville Old Face"/>
                <a:ea typeface="Calibri" panose="020F0502020204030204" pitchFamily="34" charset="0"/>
                <a:cs typeface="Times New Roman" panose="02020603050405020304" pitchFamily="18" charset="0"/>
                <a:hlinkClick r:id="rId8"/>
              </a:rPr>
              <a:t>https://medium.com/@ben.brak4/manual-data-entry-cripples-your-business-4db8e14d5d44</a:t>
            </a:r>
            <a:r>
              <a:rPr kumimoji="0" lang="en-US" sz="1600" b="0" i="0" u="none" strike="noStrike" kern="100" cap="none" spc="0" normalizeH="0" baseline="0" noProof="0" dirty="0">
                <a:ln>
                  <a:noFill/>
                </a:ln>
                <a:solidFill>
                  <a:prstClr val="black"/>
                </a:solidFill>
                <a:effectLst/>
                <a:uLnTx/>
                <a:uFillTx/>
                <a:latin typeface="Baskerville Old Face"/>
                <a:ea typeface="Calibri" panose="020F0502020204030204" pitchFamily="34" charset="0"/>
                <a:cs typeface="Times New Roman" panose="02020603050405020304" pitchFamily="18" charset="0"/>
              </a:rPr>
              <a:t> (Accessed: 7 June 2026).</a:t>
            </a:r>
          </a:p>
        </p:txBody>
      </p:sp>
    </p:spTree>
    <p:extLst>
      <p:ext uri="{BB962C8B-B14F-4D97-AF65-F5344CB8AC3E}">
        <p14:creationId xmlns:p14="http://schemas.microsoft.com/office/powerpoint/2010/main" val="37769557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4" name="Text 2"/>
          <p:cNvSpPr/>
          <p:nvPr/>
        </p:nvSpPr>
        <p:spPr>
          <a:xfrm>
            <a:off x="609600" y="1828800"/>
            <a:ext cx="10972800" cy="1463040"/>
          </a:xfrm>
          <a:prstGeom prst="rect">
            <a:avLst/>
          </a:prstGeom>
          <a:noFill/>
          <a:ln/>
        </p:spPr>
        <p:txBody>
          <a:bodyPr wrap="square" rtlCol="0" anchor="ctr"/>
          <a:lstStyle/>
          <a:p>
            <a:pPr algn="ctr" defTabSz="1219170"/>
            <a:r>
              <a:rPr lang="en-US" sz="5867" b="1" dirty="0">
                <a:solidFill>
                  <a:srgbClr val="FFFFFF"/>
                </a:solidFill>
                <a:latin typeface="Calibri" pitchFamily="34" charset="0"/>
                <a:ea typeface="Calibri" pitchFamily="34" charset="-122"/>
                <a:cs typeface="Calibri" pitchFamily="34" charset="-120"/>
              </a:rPr>
              <a:t>Staff Training: Digital Tools for Healthcare Communication</a:t>
            </a:r>
            <a:endParaRPr lang="en-US" sz="5867" dirty="0">
              <a:solidFill>
                <a:prstClr val="black"/>
              </a:solidFill>
              <a:latin typeface="Calibri" panose="020F0502020204030204"/>
            </a:endParaRPr>
          </a:p>
        </p:txBody>
      </p:sp>
      <p:sp>
        <p:nvSpPr>
          <p:cNvPr id="5" name="Text 3"/>
          <p:cNvSpPr/>
          <p:nvPr/>
        </p:nvSpPr>
        <p:spPr>
          <a:xfrm>
            <a:off x="609600" y="3413760"/>
            <a:ext cx="10972800" cy="731520"/>
          </a:xfrm>
          <a:prstGeom prst="rect">
            <a:avLst/>
          </a:prstGeom>
          <a:noFill/>
          <a:ln/>
        </p:spPr>
        <p:txBody>
          <a:bodyPr wrap="square" rtlCol="0" anchor="ctr"/>
          <a:lstStyle/>
          <a:p>
            <a:pPr algn="ctr" defTabSz="1219170"/>
            <a:r>
              <a:rPr lang="en-US" sz="3733" i="1" dirty="0">
                <a:solidFill>
                  <a:srgbClr val="00A896"/>
                </a:solidFill>
                <a:latin typeface="Calibri" pitchFamily="34" charset="0"/>
                <a:ea typeface="Calibri" pitchFamily="34" charset="-122"/>
                <a:cs typeface="Calibri" pitchFamily="34" charset="-120"/>
              </a:rPr>
              <a:t>Case Study: Riverdale Nursing Home</a:t>
            </a:r>
            <a:endParaRPr lang="en-US" sz="3733" dirty="0">
              <a:solidFill>
                <a:prstClr val="black"/>
              </a:solidFill>
              <a:latin typeface="Calibri" panose="020F0502020204030204"/>
            </a:endParaRPr>
          </a:p>
        </p:txBody>
      </p:sp>
      <p:sp>
        <p:nvSpPr>
          <p:cNvPr id="6" name="Shape 4"/>
          <p:cNvSpPr/>
          <p:nvPr/>
        </p:nvSpPr>
        <p:spPr>
          <a:xfrm>
            <a:off x="3657600" y="4511040"/>
            <a:ext cx="4876800" cy="60960"/>
          </a:xfrm>
          <a:prstGeom prst="rect">
            <a:avLst/>
          </a:prstGeom>
          <a:solidFill>
            <a:srgbClr val="00A896"/>
          </a:solidFill>
          <a:ln/>
        </p:spPr>
        <p:txBody>
          <a:bodyPr/>
          <a:lstStyle/>
          <a:p>
            <a:pPr defTabSz="1219170"/>
            <a:endParaRPr lang="en-US" sz="2400">
              <a:solidFill>
                <a:prstClr val="black"/>
              </a:solidFill>
              <a:latin typeface="Calibri" panose="020F0502020204030204"/>
            </a:endParaRPr>
          </a:p>
        </p:txBody>
      </p:sp>
      <p:sp>
        <p:nvSpPr>
          <p:cNvPr id="7" name="Text 5"/>
          <p:cNvSpPr/>
          <p:nvPr/>
        </p:nvSpPr>
        <p:spPr>
          <a:xfrm>
            <a:off x="1219200" y="4342216"/>
            <a:ext cx="9753600" cy="2438400"/>
          </a:xfrm>
          <a:prstGeom prst="rect">
            <a:avLst/>
          </a:prstGeom>
          <a:noFill/>
          <a:ln/>
        </p:spPr>
        <p:txBody>
          <a:bodyPr wrap="square" rtlCol="0" anchor="ctr"/>
          <a:lstStyle/>
          <a:p>
            <a:pPr algn="ctr" defTabSz="1219170"/>
            <a:r>
              <a:rPr lang="en-US" sz="1867" dirty="0">
                <a:solidFill>
                  <a:srgbClr val="F5F5F5"/>
                </a:solidFill>
                <a:latin typeface="Calibri" pitchFamily="34" charset="0"/>
                <a:ea typeface="Calibri" pitchFamily="34" charset="-122"/>
                <a:cs typeface="Calibri" pitchFamily="34" charset="-120"/>
              </a:rPr>
              <a:t>Module Code: LCHS4007</a:t>
            </a:r>
            <a:endParaRPr lang="en-US" sz="1867" dirty="0">
              <a:solidFill>
                <a:prstClr val="black"/>
              </a:solidFill>
              <a:latin typeface="Calibri" panose="020F0502020204030204"/>
            </a:endParaRPr>
          </a:p>
          <a:p>
            <a:pPr algn="ctr" defTabSz="1219170"/>
            <a:r>
              <a:rPr lang="en-US" sz="1867" dirty="0">
                <a:solidFill>
                  <a:srgbClr val="F5F5F5"/>
                </a:solidFill>
                <a:latin typeface="Calibri" pitchFamily="34" charset="0"/>
                <a:ea typeface="Calibri" pitchFamily="34" charset="-122"/>
                <a:cs typeface="Calibri" pitchFamily="34" charset="-120"/>
              </a:rPr>
              <a:t>Student Name : Huma Ismail</a:t>
            </a:r>
            <a:endParaRPr lang="en-US" sz="1867" dirty="0">
              <a:solidFill>
                <a:prstClr val="black"/>
              </a:solidFill>
              <a:latin typeface="Calibri" panose="020F0502020204030204"/>
            </a:endParaRPr>
          </a:p>
          <a:p>
            <a:pPr algn="ctr" defTabSz="1219170"/>
            <a:r>
              <a:rPr lang="en-US" sz="1867" dirty="0">
                <a:solidFill>
                  <a:srgbClr val="F5F5F5"/>
                </a:solidFill>
                <a:latin typeface="Calibri" pitchFamily="34" charset="0"/>
                <a:ea typeface="Calibri" pitchFamily="34" charset="-122"/>
                <a:cs typeface="Calibri" pitchFamily="34" charset="-120"/>
              </a:rPr>
              <a:t>Student ID:2508175</a:t>
            </a:r>
            <a:endParaRPr lang="en-US" sz="1867" dirty="0">
              <a:solidFill>
                <a:prstClr val="black"/>
              </a:solidFill>
              <a:latin typeface="Calibri" panose="020F0502020204030204"/>
            </a:endParaRPr>
          </a:p>
          <a:p>
            <a:pPr algn="ctr" defTabSz="1219170"/>
            <a:r>
              <a:rPr lang="en-US" sz="1867" dirty="0">
                <a:solidFill>
                  <a:srgbClr val="F5F5F5"/>
                </a:solidFill>
                <a:latin typeface="Calibri" pitchFamily="34" charset="0"/>
                <a:ea typeface="Calibri" pitchFamily="34" charset="-122"/>
                <a:cs typeface="Calibri" pitchFamily="34" charset="-120"/>
              </a:rPr>
              <a:t>Lecturer : Dr Masud Siddiqui</a:t>
            </a:r>
            <a:endParaRPr lang="en-US" sz="1867" dirty="0">
              <a:solidFill>
                <a:prstClr val="black"/>
              </a:solidFill>
              <a:latin typeface="Calibri" panose="020F0502020204030204"/>
            </a:endParaRPr>
          </a:p>
          <a:p>
            <a:pPr algn="ctr" defTabSz="1219170"/>
            <a:r>
              <a:rPr lang="en-US" sz="1867" dirty="0">
                <a:solidFill>
                  <a:srgbClr val="F5F5F5"/>
                </a:solidFill>
                <a:latin typeface="Calibri" pitchFamily="34" charset="0"/>
                <a:ea typeface="Calibri" pitchFamily="34" charset="-122"/>
                <a:cs typeface="Calibri" pitchFamily="34" charset="-120"/>
              </a:rPr>
              <a:t>Date: 15 June 2026</a:t>
            </a:r>
            <a:endParaRPr lang="en-US" sz="1867" dirty="0">
              <a:solidFill>
                <a:prstClr val="black"/>
              </a:solidFill>
              <a:latin typeface="Calibri" panose="020F0502020204030204"/>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Introduction to the Task</a:t>
            </a:r>
            <a:endParaRPr lang="en-US" sz="4800" dirty="0">
              <a:solidFill>
                <a:prstClr val="black"/>
              </a:solidFill>
              <a:latin typeface="Calibri" panose="020F0502020204030204"/>
            </a:endParaRPr>
          </a:p>
        </p:txBody>
      </p:sp>
      <p:sp>
        <p:nvSpPr>
          <p:cNvPr id="4" name="Text 2"/>
          <p:cNvSpPr/>
          <p:nvPr/>
        </p:nvSpPr>
        <p:spPr>
          <a:xfrm>
            <a:off x="609600" y="1584960"/>
            <a:ext cx="5486400" cy="487680"/>
          </a:xfrm>
          <a:prstGeom prst="rect">
            <a:avLst/>
          </a:prstGeom>
          <a:noFill/>
          <a:ln/>
        </p:spPr>
        <p:txBody>
          <a:bodyPr wrap="square" rtlCol="0" anchor="ctr"/>
          <a:lstStyle/>
          <a:p>
            <a:pPr defTabSz="1219170"/>
            <a:r>
              <a:rPr lang="en-US" sz="2400" b="1" dirty="0">
                <a:solidFill>
                  <a:srgbClr val="028090"/>
                </a:solidFill>
                <a:latin typeface="Calibri" pitchFamily="34" charset="0"/>
                <a:ea typeface="Calibri" pitchFamily="34" charset="-122"/>
                <a:cs typeface="Calibri" pitchFamily="34" charset="-120"/>
              </a:rPr>
              <a:t>Context</a:t>
            </a:r>
            <a:endParaRPr lang="en-US" sz="2400" dirty="0">
              <a:solidFill>
                <a:prstClr val="black"/>
              </a:solidFill>
              <a:latin typeface="Calibri" panose="020F0502020204030204"/>
            </a:endParaRPr>
          </a:p>
        </p:txBody>
      </p:sp>
      <p:sp>
        <p:nvSpPr>
          <p:cNvPr id="5" name="Text 3"/>
          <p:cNvSpPr/>
          <p:nvPr/>
        </p:nvSpPr>
        <p:spPr>
          <a:xfrm>
            <a:off x="609600" y="2194560"/>
            <a:ext cx="5486400" cy="2438400"/>
          </a:xfrm>
          <a:prstGeom prst="rect">
            <a:avLst/>
          </a:prstGeom>
          <a:noFill/>
          <a:ln/>
        </p:spPr>
        <p:txBody>
          <a:bodyPr wrap="square" rtlCol="0" anchor="ctr"/>
          <a:lstStyle/>
          <a:p>
            <a:pPr algn="just" defTabSz="1219170"/>
            <a:r>
              <a:rPr lang="en-US" sz="1600" dirty="0">
                <a:solidFill>
                  <a:srgbClr val="2C3E50"/>
                </a:solidFill>
                <a:latin typeface="Calibri" pitchFamily="34" charset="0"/>
                <a:ea typeface="Calibri" pitchFamily="34" charset="-122"/>
                <a:cs typeface="Calibri" pitchFamily="34" charset="-120"/>
              </a:rPr>
              <a:t>Riverdale Nursing Home has problems with coordination of staff because of unclear application of Microsoft 365 products. This evaluation examines possible ways to enhance the communication of staff training with suitable digital technologies. (Smith et al. 2023)</a:t>
            </a:r>
            <a:endParaRPr lang="en-US" sz="1600" dirty="0">
              <a:solidFill>
                <a:prstClr val="black"/>
              </a:solidFill>
              <a:latin typeface="Calibri" panose="020F0502020204030204"/>
            </a:endParaRPr>
          </a:p>
        </p:txBody>
      </p:sp>
      <p:sp>
        <p:nvSpPr>
          <p:cNvPr id="8" name="Text 6"/>
          <p:cNvSpPr/>
          <p:nvPr/>
        </p:nvSpPr>
        <p:spPr>
          <a:xfrm>
            <a:off x="397565" y="6370320"/>
            <a:ext cx="10972800" cy="487680"/>
          </a:xfrm>
          <a:prstGeom prst="rect">
            <a:avLst/>
          </a:prstGeom>
          <a:noFill/>
          <a:ln/>
        </p:spPr>
        <p:txBody>
          <a:bodyPr wrap="square" rtlCol="0" anchor="ctr"/>
          <a:lstStyle/>
          <a:p>
            <a:pPr defTabSz="1219170"/>
            <a:r>
              <a:rPr lang="en-US" sz="1333" i="1" dirty="0">
                <a:solidFill>
                  <a:srgbClr val="7F8C8D"/>
                </a:solidFill>
                <a:latin typeface="Calibri" pitchFamily="34" charset="0"/>
                <a:ea typeface="Calibri" pitchFamily="34" charset="-122"/>
                <a:cs typeface="Calibri" pitchFamily="34" charset="-120"/>
              </a:rPr>
              <a:t>Smith et al., 2023</a:t>
            </a:r>
            <a:endParaRPr lang="en-US" sz="1333" dirty="0">
              <a:solidFill>
                <a:prstClr val="black"/>
              </a:solidFill>
              <a:latin typeface="Calibri" panose="020F0502020204030204"/>
            </a:endParaRPr>
          </a:p>
        </p:txBody>
      </p:sp>
      <p:pic>
        <p:nvPicPr>
          <p:cNvPr id="10" name="Picture 9">
            <a:extLst>
              <a:ext uri="{FF2B5EF4-FFF2-40B4-BE49-F238E27FC236}">
                <a16:creationId xmlns:a16="http://schemas.microsoft.com/office/drawing/2014/main" id="{AE87242E-8C40-5EAC-7672-7073573DE799}"/>
              </a:ext>
            </a:extLst>
          </p:cNvPr>
          <p:cNvPicPr>
            <a:picLocks noChangeAspect="1"/>
          </p:cNvPicPr>
          <p:nvPr/>
        </p:nvPicPr>
        <p:blipFill>
          <a:blip r:embed="rId3"/>
          <a:stretch>
            <a:fillRect/>
          </a:stretch>
        </p:blipFill>
        <p:spPr>
          <a:xfrm>
            <a:off x="6241774" y="1876506"/>
            <a:ext cx="5581817" cy="4167756"/>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What the Task Involves</a:t>
            </a:r>
            <a:endParaRPr lang="en-US" sz="4800" dirty="0">
              <a:solidFill>
                <a:prstClr val="black"/>
              </a:solidFill>
              <a:latin typeface="Calibri" panose="020F0502020204030204"/>
            </a:endParaRPr>
          </a:p>
        </p:txBody>
      </p:sp>
      <p:sp>
        <p:nvSpPr>
          <p:cNvPr id="4" name="Shape 2"/>
          <p:cNvSpPr/>
          <p:nvPr/>
        </p:nvSpPr>
        <p:spPr>
          <a:xfrm>
            <a:off x="609600" y="1584960"/>
            <a:ext cx="10972800" cy="1219200"/>
          </a:xfrm>
          <a:prstGeom prst="roundRect">
            <a:avLst/>
          </a:prstGeom>
          <a:solidFill>
            <a:srgbClr val="F5F5F5"/>
          </a:solidFill>
          <a:ln w="19050">
            <a:solidFill>
              <a:srgbClr val="00A896"/>
            </a:solidFill>
            <a:prstDash val="solid"/>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975360" y="1706880"/>
            <a:ext cx="10241280" cy="426720"/>
          </a:xfrm>
          <a:prstGeom prst="rect">
            <a:avLst/>
          </a:prstGeom>
          <a:noFill/>
          <a:ln/>
        </p:spPr>
        <p:txBody>
          <a:bodyPr wrap="square" rtlCol="0" anchor="ctr"/>
          <a:lstStyle/>
          <a:p>
            <a:pPr defTabSz="1219170"/>
            <a:r>
              <a:rPr lang="en-US" sz="1867" b="1" dirty="0">
                <a:solidFill>
                  <a:srgbClr val="028090"/>
                </a:solidFill>
                <a:latin typeface="Calibri" pitchFamily="34" charset="0"/>
                <a:ea typeface="Calibri" pitchFamily="34" charset="-122"/>
                <a:cs typeface="Calibri" pitchFamily="34" charset="-120"/>
              </a:rPr>
              <a:t>Staff Coordination</a:t>
            </a:r>
            <a:endParaRPr lang="en-US" sz="1867" dirty="0">
              <a:solidFill>
                <a:prstClr val="black"/>
              </a:solidFill>
              <a:latin typeface="Calibri" panose="020F0502020204030204"/>
            </a:endParaRPr>
          </a:p>
        </p:txBody>
      </p:sp>
      <p:sp>
        <p:nvSpPr>
          <p:cNvPr id="6" name="Text 4"/>
          <p:cNvSpPr/>
          <p:nvPr/>
        </p:nvSpPr>
        <p:spPr>
          <a:xfrm>
            <a:off x="975360" y="2133600"/>
            <a:ext cx="10241280" cy="487680"/>
          </a:xfrm>
          <a:prstGeom prst="rect">
            <a:avLst/>
          </a:prstGeom>
          <a:noFill/>
          <a:ln/>
        </p:spPr>
        <p:txBody>
          <a:bodyPr wrap="square" rtlCol="0" anchor="ctr"/>
          <a:lstStyle/>
          <a:p>
            <a:pPr defTabSz="1219170"/>
            <a:r>
              <a:rPr lang="en-US" sz="1467" dirty="0">
                <a:solidFill>
                  <a:srgbClr val="2C3E50"/>
                </a:solidFill>
                <a:latin typeface="Calibri" pitchFamily="34" charset="0"/>
                <a:ea typeface="Calibri" pitchFamily="34" charset="-122"/>
                <a:cs typeface="Calibri" pitchFamily="34" charset="-120"/>
              </a:rPr>
              <a:t>Communicating with employees in 2 buildings and scheduling training programs</a:t>
            </a:r>
          </a:p>
        </p:txBody>
      </p:sp>
      <p:sp>
        <p:nvSpPr>
          <p:cNvPr id="7" name="Shape 5"/>
          <p:cNvSpPr/>
          <p:nvPr/>
        </p:nvSpPr>
        <p:spPr>
          <a:xfrm>
            <a:off x="609600" y="3048000"/>
            <a:ext cx="10972800" cy="1219200"/>
          </a:xfrm>
          <a:prstGeom prst="roundRect">
            <a:avLst/>
          </a:prstGeom>
          <a:solidFill>
            <a:srgbClr val="F5F5F5"/>
          </a:solidFill>
          <a:ln w="19050">
            <a:solidFill>
              <a:srgbClr val="00A896"/>
            </a:solidFill>
            <a:prstDash val="solid"/>
          </a:ln>
        </p:spPr>
        <p:txBody>
          <a:bodyPr/>
          <a:lstStyle/>
          <a:p>
            <a:pPr defTabSz="1219170"/>
            <a:endParaRPr lang="en-US" sz="2400">
              <a:solidFill>
                <a:prstClr val="black"/>
              </a:solidFill>
              <a:latin typeface="Calibri" panose="020F0502020204030204"/>
            </a:endParaRPr>
          </a:p>
        </p:txBody>
      </p:sp>
      <p:sp>
        <p:nvSpPr>
          <p:cNvPr id="8" name="Text 6"/>
          <p:cNvSpPr/>
          <p:nvPr/>
        </p:nvSpPr>
        <p:spPr>
          <a:xfrm>
            <a:off x="975360" y="3169920"/>
            <a:ext cx="10241280" cy="426720"/>
          </a:xfrm>
          <a:prstGeom prst="rect">
            <a:avLst/>
          </a:prstGeom>
          <a:noFill/>
          <a:ln/>
        </p:spPr>
        <p:txBody>
          <a:bodyPr wrap="square" rtlCol="0" anchor="ctr"/>
          <a:lstStyle/>
          <a:p>
            <a:pPr defTabSz="1219170"/>
            <a:r>
              <a:rPr lang="en-US" sz="1867" b="1" dirty="0">
                <a:solidFill>
                  <a:srgbClr val="028090"/>
                </a:solidFill>
                <a:latin typeface="Calibri" pitchFamily="34" charset="0"/>
                <a:ea typeface="Calibri" pitchFamily="34" charset="-122"/>
                <a:cs typeface="Calibri" pitchFamily="34" charset="-120"/>
              </a:rPr>
              <a:t>Knowledge Sharing</a:t>
            </a:r>
            <a:endParaRPr lang="en-US" sz="1867" dirty="0">
              <a:solidFill>
                <a:prstClr val="black"/>
              </a:solidFill>
              <a:latin typeface="Calibri" panose="020F0502020204030204"/>
            </a:endParaRPr>
          </a:p>
        </p:txBody>
      </p:sp>
      <p:sp>
        <p:nvSpPr>
          <p:cNvPr id="9" name="Text 7"/>
          <p:cNvSpPr/>
          <p:nvPr/>
        </p:nvSpPr>
        <p:spPr>
          <a:xfrm>
            <a:off x="975360" y="3596640"/>
            <a:ext cx="10241280" cy="487680"/>
          </a:xfrm>
          <a:prstGeom prst="rect">
            <a:avLst/>
          </a:prstGeom>
          <a:noFill/>
          <a:ln/>
        </p:spPr>
        <p:txBody>
          <a:bodyPr wrap="square" rtlCol="0" anchor="ctr"/>
          <a:lstStyle/>
          <a:p>
            <a:pPr defTabSz="1219170"/>
            <a:r>
              <a:rPr lang="en-US" sz="1467" dirty="0">
                <a:solidFill>
                  <a:srgbClr val="2C3E50"/>
                </a:solidFill>
                <a:latin typeface="Calibri" pitchFamily="34" charset="0"/>
                <a:ea typeface="Calibri" pitchFamily="34" charset="-122"/>
                <a:cs typeface="Calibri" pitchFamily="34" charset="-120"/>
              </a:rPr>
              <a:t>Distribution of training information to healthcare workers</a:t>
            </a:r>
          </a:p>
        </p:txBody>
      </p:sp>
      <p:sp>
        <p:nvSpPr>
          <p:cNvPr id="10" name="Shape 8"/>
          <p:cNvSpPr/>
          <p:nvPr/>
        </p:nvSpPr>
        <p:spPr>
          <a:xfrm>
            <a:off x="609600" y="4511040"/>
            <a:ext cx="10972800" cy="1219200"/>
          </a:xfrm>
          <a:prstGeom prst="roundRect">
            <a:avLst/>
          </a:prstGeom>
          <a:solidFill>
            <a:srgbClr val="F5F5F5"/>
          </a:solidFill>
          <a:ln w="19050">
            <a:solidFill>
              <a:srgbClr val="00A896"/>
            </a:solidFill>
            <a:prstDash val="solid"/>
          </a:ln>
        </p:spPr>
        <p:txBody>
          <a:bodyPr/>
          <a:lstStyle/>
          <a:p>
            <a:pPr defTabSz="1219170"/>
            <a:endParaRPr lang="en-US" sz="2400">
              <a:solidFill>
                <a:prstClr val="black"/>
              </a:solidFill>
              <a:latin typeface="Calibri" panose="020F0502020204030204"/>
            </a:endParaRPr>
          </a:p>
        </p:txBody>
      </p:sp>
      <p:sp>
        <p:nvSpPr>
          <p:cNvPr id="11" name="Text 9"/>
          <p:cNvSpPr/>
          <p:nvPr/>
        </p:nvSpPr>
        <p:spPr>
          <a:xfrm>
            <a:off x="975360" y="4632960"/>
            <a:ext cx="10241280" cy="426720"/>
          </a:xfrm>
          <a:prstGeom prst="rect">
            <a:avLst/>
          </a:prstGeom>
          <a:noFill/>
          <a:ln/>
        </p:spPr>
        <p:txBody>
          <a:bodyPr wrap="square" rtlCol="0" anchor="ctr"/>
          <a:lstStyle/>
          <a:p>
            <a:pPr defTabSz="1219170"/>
            <a:r>
              <a:rPr lang="en-US" sz="1867" b="1" dirty="0">
                <a:solidFill>
                  <a:srgbClr val="028090"/>
                </a:solidFill>
                <a:latin typeface="Calibri" pitchFamily="34" charset="0"/>
                <a:ea typeface="Calibri" pitchFamily="34" charset="-122"/>
                <a:cs typeface="Calibri" pitchFamily="34" charset="-120"/>
              </a:rPr>
              <a:t>Real-time Feedback</a:t>
            </a:r>
            <a:endParaRPr lang="en-US" sz="1867" dirty="0">
              <a:solidFill>
                <a:prstClr val="black"/>
              </a:solidFill>
              <a:latin typeface="Calibri" panose="020F0502020204030204"/>
            </a:endParaRPr>
          </a:p>
        </p:txBody>
      </p:sp>
      <p:sp>
        <p:nvSpPr>
          <p:cNvPr id="12" name="Text 10"/>
          <p:cNvSpPr/>
          <p:nvPr/>
        </p:nvSpPr>
        <p:spPr>
          <a:xfrm>
            <a:off x="975360" y="5059680"/>
            <a:ext cx="10241280" cy="487680"/>
          </a:xfrm>
          <a:prstGeom prst="rect">
            <a:avLst/>
          </a:prstGeom>
          <a:noFill/>
          <a:ln/>
        </p:spPr>
        <p:txBody>
          <a:bodyPr wrap="square" rtlCol="0" anchor="ctr"/>
          <a:lstStyle/>
          <a:p>
            <a:pPr defTabSz="1219170"/>
            <a:r>
              <a:rPr lang="en-US" sz="1467" dirty="0">
                <a:solidFill>
                  <a:srgbClr val="2C3E50"/>
                </a:solidFill>
                <a:latin typeface="Calibri" pitchFamily="34" charset="0"/>
                <a:ea typeface="Calibri" pitchFamily="34" charset="-122"/>
                <a:cs typeface="Calibri" pitchFamily="34" charset="-120"/>
              </a:rPr>
              <a:t>Collection of feedback on the effectiveness of training program</a:t>
            </a:r>
          </a:p>
        </p:txBody>
      </p:sp>
      <p:sp>
        <p:nvSpPr>
          <p:cNvPr id="13" name="Text 11"/>
          <p:cNvSpPr/>
          <p:nvPr/>
        </p:nvSpPr>
        <p:spPr>
          <a:xfrm>
            <a:off x="715617" y="6024440"/>
            <a:ext cx="10972800" cy="975360"/>
          </a:xfrm>
          <a:prstGeom prst="rect">
            <a:avLst/>
          </a:prstGeom>
          <a:noFill/>
          <a:ln/>
        </p:spPr>
        <p:txBody>
          <a:bodyPr wrap="square" rtlCol="0" anchor="ctr"/>
          <a:lstStyle/>
          <a:p>
            <a:pPr defTabSz="1219170"/>
            <a:r>
              <a:rPr lang="en-US" sz="1333" i="1" dirty="0">
                <a:solidFill>
                  <a:srgbClr val="2C3E50"/>
                </a:solidFill>
                <a:latin typeface="Calibri" pitchFamily="34" charset="0"/>
                <a:ea typeface="Calibri" pitchFamily="34" charset="-122"/>
                <a:cs typeface="Calibri" pitchFamily="34" charset="-120"/>
              </a:rPr>
              <a:t>Studies show that there is a need for integrated communication platforms to enable effective training of staff in healthcare settings (Johnson &amp; Williams, 2024).</a:t>
            </a:r>
            <a:endParaRPr lang="en-US" sz="1333" dirty="0">
              <a:solidFill>
                <a:prstClr val="black"/>
              </a:solidFill>
              <a:latin typeface="Calibri" panose="020F0502020204030204"/>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0A896"/>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Recommended Tool: Microsoft Teams</a:t>
            </a:r>
            <a:endParaRPr lang="en-US" sz="4800" dirty="0">
              <a:solidFill>
                <a:prstClr val="black"/>
              </a:solidFill>
              <a:latin typeface="Calibri" panose="020F0502020204030204"/>
            </a:endParaRPr>
          </a:p>
        </p:txBody>
      </p:sp>
      <p:sp>
        <p:nvSpPr>
          <p:cNvPr id="4" name="Shape 2"/>
          <p:cNvSpPr/>
          <p:nvPr/>
        </p:nvSpPr>
        <p:spPr>
          <a:xfrm>
            <a:off x="609600" y="1463040"/>
            <a:ext cx="2438400" cy="1828800"/>
          </a:xfrm>
          <a:prstGeom prst="rect">
            <a:avLst/>
          </a:prstGeom>
          <a:solidFill>
            <a:srgbClr val="0078D4"/>
          </a:solidFill>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609600" y="2316480"/>
            <a:ext cx="2438400" cy="487680"/>
          </a:xfrm>
          <a:prstGeom prst="rect">
            <a:avLst/>
          </a:prstGeom>
          <a:noFill/>
          <a:ln/>
        </p:spPr>
        <p:txBody>
          <a:bodyPr wrap="square" rtlCol="0" anchor="ctr"/>
          <a:lstStyle/>
          <a:p>
            <a:pPr algn="ctr" defTabSz="1219170"/>
            <a:r>
              <a:rPr lang="en-US" sz="1600" b="1" dirty="0">
                <a:solidFill>
                  <a:srgbClr val="FFFFFF"/>
                </a:solidFill>
                <a:latin typeface="Calibri" pitchFamily="34" charset="0"/>
                <a:ea typeface="Calibri" pitchFamily="34" charset="-122"/>
                <a:cs typeface="Calibri" pitchFamily="34" charset="-120"/>
              </a:rPr>
              <a:t>MS Teams</a:t>
            </a:r>
            <a:endParaRPr lang="en-US" sz="1600" dirty="0">
              <a:solidFill>
                <a:prstClr val="black"/>
              </a:solidFill>
              <a:latin typeface="Calibri" panose="020F0502020204030204"/>
            </a:endParaRPr>
          </a:p>
        </p:txBody>
      </p:sp>
      <p:sp>
        <p:nvSpPr>
          <p:cNvPr id="6" name="Shape 4"/>
          <p:cNvSpPr/>
          <p:nvPr/>
        </p:nvSpPr>
        <p:spPr>
          <a:xfrm>
            <a:off x="3657600" y="1463040"/>
            <a:ext cx="2438400" cy="1828800"/>
          </a:xfrm>
          <a:prstGeom prst="roundRect">
            <a:avLst/>
          </a:prstGeom>
          <a:solidFill>
            <a:srgbClr val="F5F5F5"/>
          </a:solidFill>
          <a:ln w="12700">
            <a:solidFill>
              <a:srgbClr val="7F8C8D"/>
            </a:solidFill>
            <a:prstDash val="solid"/>
          </a:ln>
        </p:spPr>
        <p:txBody>
          <a:bodyPr/>
          <a:lstStyle/>
          <a:p>
            <a:pPr defTabSz="1219170"/>
            <a:endParaRPr lang="en-US" sz="2400">
              <a:solidFill>
                <a:prstClr val="black"/>
              </a:solidFill>
              <a:latin typeface="Calibri" panose="020F0502020204030204"/>
            </a:endParaRPr>
          </a:p>
        </p:txBody>
      </p:sp>
      <p:sp>
        <p:nvSpPr>
          <p:cNvPr id="7" name="Text 5"/>
          <p:cNvSpPr/>
          <p:nvPr/>
        </p:nvSpPr>
        <p:spPr>
          <a:xfrm>
            <a:off x="3657600" y="1706880"/>
            <a:ext cx="2438400" cy="365760"/>
          </a:xfrm>
          <a:prstGeom prst="rect">
            <a:avLst/>
          </a:prstGeom>
          <a:noFill/>
          <a:ln/>
        </p:spPr>
        <p:txBody>
          <a:bodyPr wrap="square" rtlCol="0" anchor="ctr"/>
          <a:lstStyle/>
          <a:p>
            <a:pPr algn="ctr" defTabSz="1219170"/>
            <a:r>
              <a:rPr lang="en-US" sz="1467" b="1" dirty="0">
                <a:solidFill>
                  <a:srgbClr val="2C3E50"/>
                </a:solidFill>
                <a:latin typeface="Calibri" pitchFamily="34" charset="0"/>
                <a:ea typeface="Calibri" pitchFamily="34" charset="-122"/>
                <a:cs typeface="Calibri" pitchFamily="34" charset="-120"/>
              </a:rPr>
              <a:t>Outlook</a:t>
            </a:r>
            <a:endParaRPr lang="en-US" sz="1467" dirty="0">
              <a:solidFill>
                <a:prstClr val="black"/>
              </a:solidFill>
              <a:latin typeface="Calibri" panose="020F0502020204030204"/>
            </a:endParaRPr>
          </a:p>
        </p:txBody>
      </p:sp>
      <p:sp>
        <p:nvSpPr>
          <p:cNvPr id="8" name="Text 6"/>
          <p:cNvSpPr/>
          <p:nvPr/>
        </p:nvSpPr>
        <p:spPr>
          <a:xfrm>
            <a:off x="3901440" y="2194560"/>
            <a:ext cx="1950720" cy="975360"/>
          </a:xfrm>
          <a:prstGeom prst="rect">
            <a:avLst/>
          </a:prstGeom>
          <a:noFill/>
          <a:ln/>
        </p:spPr>
        <p:txBody>
          <a:bodyPr wrap="square" rtlCol="0" anchor="ctr"/>
          <a:lstStyle/>
          <a:p>
            <a:pPr algn="ctr" defTabSz="1219170"/>
            <a:r>
              <a:rPr lang="en-US" sz="1200" dirty="0">
                <a:solidFill>
                  <a:srgbClr val="7F8C8D"/>
                </a:solidFill>
                <a:latin typeface="Calibri" pitchFamily="34" charset="0"/>
                <a:ea typeface="Calibri" pitchFamily="34" charset="-122"/>
                <a:cs typeface="Calibri" pitchFamily="34" charset="-120"/>
              </a:rPr>
              <a:t>Limited real-time collaboration</a:t>
            </a:r>
            <a:endParaRPr lang="en-US" sz="1200" dirty="0">
              <a:solidFill>
                <a:prstClr val="black"/>
              </a:solidFill>
              <a:latin typeface="Calibri" panose="020F0502020204030204"/>
            </a:endParaRPr>
          </a:p>
        </p:txBody>
      </p:sp>
      <p:sp>
        <p:nvSpPr>
          <p:cNvPr id="9" name="Shape 7"/>
          <p:cNvSpPr/>
          <p:nvPr/>
        </p:nvSpPr>
        <p:spPr>
          <a:xfrm>
            <a:off x="6339840" y="1463040"/>
            <a:ext cx="2438400" cy="1828800"/>
          </a:xfrm>
          <a:prstGeom prst="roundRect">
            <a:avLst/>
          </a:prstGeom>
          <a:solidFill>
            <a:srgbClr val="F5F5F5"/>
          </a:solidFill>
          <a:ln w="12700">
            <a:solidFill>
              <a:srgbClr val="7F8C8D"/>
            </a:solidFill>
            <a:prstDash val="solid"/>
          </a:ln>
        </p:spPr>
        <p:txBody>
          <a:bodyPr/>
          <a:lstStyle/>
          <a:p>
            <a:pPr defTabSz="1219170"/>
            <a:endParaRPr lang="en-US" sz="2400">
              <a:solidFill>
                <a:prstClr val="black"/>
              </a:solidFill>
              <a:latin typeface="Calibri" panose="020F0502020204030204"/>
            </a:endParaRPr>
          </a:p>
        </p:txBody>
      </p:sp>
      <p:sp>
        <p:nvSpPr>
          <p:cNvPr id="10" name="Text 8"/>
          <p:cNvSpPr/>
          <p:nvPr/>
        </p:nvSpPr>
        <p:spPr>
          <a:xfrm>
            <a:off x="6339840" y="1706880"/>
            <a:ext cx="2438400" cy="365760"/>
          </a:xfrm>
          <a:prstGeom prst="rect">
            <a:avLst/>
          </a:prstGeom>
          <a:noFill/>
          <a:ln/>
        </p:spPr>
        <p:txBody>
          <a:bodyPr wrap="square" rtlCol="0" anchor="ctr"/>
          <a:lstStyle/>
          <a:p>
            <a:pPr algn="ctr" defTabSz="1219170"/>
            <a:r>
              <a:rPr lang="en-US" sz="1467" b="1" dirty="0">
                <a:solidFill>
                  <a:srgbClr val="2C3E50"/>
                </a:solidFill>
                <a:latin typeface="Calibri" pitchFamily="34" charset="0"/>
                <a:ea typeface="Calibri" pitchFamily="34" charset="-122"/>
                <a:cs typeface="Calibri" pitchFamily="34" charset="-120"/>
              </a:rPr>
              <a:t>OneDrive</a:t>
            </a:r>
            <a:endParaRPr lang="en-US" sz="1467" dirty="0">
              <a:solidFill>
                <a:prstClr val="black"/>
              </a:solidFill>
              <a:latin typeface="Calibri" panose="020F0502020204030204"/>
            </a:endParaRPr>
          </a:p>
        </p:txBody>
      </p:sp>
      <p:sp>
        <p:nvSpPr>
          <p:cNvPr id="11" name="Text 9"/>
          <p:cNvSpPr/>
          <p:nvPr/>
        </p:nvSpPr>
        <p:spPr>
          <a:xfrm>
            <a:off x="6583680" y="2194560"/>
            <a:ext cx="1950720" cy="975360"/>
          </a:xfrm>
          <a:prstGeom prst="rect">
            <a:avLst/>
          </a:prstGeom>
          <a:noFill/>
          <a:ln/>
        </p:spPr>
        <p:txBody>
          <a:bodyPr wrap="square" rtlCol="0" anchor="ctr"/>
          <a:lstStyle/>
          <a:p>
            <a:pPr algn="ctr" defTabSz="1219170"/>
            <a:r>
              <a:rPr lang="en-US" sz="1200" dirty="0">
                <a:solidFill>
                  <a:srgbClr val="7F8C8D"/>
                </a:solidFill>
                <a:latin typeface="Calibri" pitchFamily="34" charset="0"/>
                <a:ea typeface="Calibri" pitchFamily="34" charset="-122"/>
                <a:cs typeface="Calibri" pitchFamily="34" charset="-120"/>
              </a:rPr>
              <a:t>Storage only, not communication</a:t>
            </a:r>
            <a:endParaRPr lang="en-US" sz="1200" dirty="0">
              <a:solidFill>
                <a:prstClr val="black"/>
              </a:solidFill>
              <a:latin typeface="Calibri" panose="020F0502020204030204"/>
            </a:endParaRPr>
          </a:p>
        </p:txBody>
      </p:sp>
      <p:sp>
        <p:nvSpPr>
          <p:cNvPr id="12" name="Shape 10"/>
          <p:cNvSpPr/>
          <p:nvPr/>
        </p:nvSpPr>
        <p:spPr>
          <a:xfrm>
            <a:off x="9022080" y="1463040"/>
            <a:ext cx="2438400" cy="1828800"/>
          </a:xfrm>
          <a:prstGeom prst="roundRect">
            <a:avLst/>
          </a:prstGeom>
          <a:solidFill>
            <a:srgbClr val="F5F5F5"/>
          </a:solidFill>
          <a:ln w="12700">
            <a:solidFill>
              <a:srgbClr val="7F8C8D"/>
            </a:solidFill>
            <a:prstDash val="solid"/>
          </a:ln>
        </p:spPr>
        <p:txBody>
          <a:bodyPr/>
          <a:lstStyle/>
          <a:p>
            <a:pPr defTabSz="1219170"/>
            <a:endParaRPr lang="en-US" sz="2400">
              <a:solidFill>
                <a:prstClr val="black"/>
              </a:solidFill>
              <a:latin typeface="Calibri" panose="020F0502020204030204"/>
            </a:endParaRPr>
          </a:p>
        </p:txBody>
      </p:sp>
      <p:sp>
        <p:nvSpPr>
          <p:cNvPr id="13" name="Text 11"/>
          <p:cNvSpPr/>
          <p:nvPr/>
        </p:nvSpPr>
        <p:spPr>
          <a:xfrm>
            <a:off x="9022080" y="1706880"/>
            <a:ext cx="2438400" cy="365760"/>
          </a:xfrm>
          <a:prstGeom prst="rect">
            <a:avLst/>
          </a:prstGeom>
          <a:noFill/>
          <a:ln/>
        </p:spPr>
        <p:txBody>
          <a:bodyPr wrap="square" rtlCol="0" anchor="ctr"/>
          <a:lstStyle/>
          <a:p>
            <a:pPr algn="ctr" defTabSz="1219170"/>
            <a:r>
              <a:rPr lang="en-US" sz="1467" b="1" dirty="0">
                <a:solidFill>
                  <a:srgbClr val="2C3E50"/>
                </a:solidFill>
                <a:latin typeface="Calibri" pitchFamily="34" charset="0"/>
                <a:ea typeface="Calibri" pitchFamily="34" charset="-122"/>
                <a:cs typeface="Calibri" pitchFamily="34" charset="-120"/>
              </a:rPr>
              <a:t>Word</a:t>
            </a:r>
            <a:endParaRPr lang="en-US" sz="1467" dirty="0">
              <a:solidFill>
                <a:prstClr val="black"/>
              </a:solidFill>
              <a:latin typeface="Calibri" panose="020F0502020204030204"/>
            </a:endParaRPr>
          </a:p>
        </p:txBody>
      </p:sp>
      <p:sp>
        <p:nvSpPr>
          <p:cNvPr id="14" name="Text 12"/>
          <p:cNvSpPr/>
          <p:nvPr/>
        </p:nvSpPr>
        <p:spPr>
          <a:xfrm>
            <a:off x="9265920" y="2194560"/>
            <a:ext cx="1950720" cy="975360"/>
          </a:xfrm>
          <a:prstGeom prst="rect">
            <a:avLst/>
          </a:prstGeom>
          <a:noFill/>
          <a:ln/>
        </p:spPr>
        <p:txBody>
          <a:bodyPr wrap="square" rtlCol="0" anchor="ctr"/>
          <a:lstStyle/>
          <a:p>
            <a:pPr algn="ctr" defTabSz="1219170"/>
            <a:r>
              <a:rPr lang="en-US" sz="1200" dirty="0">
                <a:solidFill>
                  <a:srgbClr val="7F8C8D"/>
                </a:solidFill>
                <a:latin typeface="Calibri" pitchFamily="34" charset="0"/>
                <a:ea typeface="Calibri" pitchFamily="34" charset="-122"/>
                <a:cs typeface="Calibri" pitchFamily="34" charset="-120"/>
              </a:rPr>
              <a:t>Document creation, not coordination</a:t>
            </a:r>
            <a:endParaRPr lang="en-US" sz="1200" dirty="0">
              <a:solidFill>
                <a:prstClr val="black"/>
              </a:solidFill>
              <a:latin typeface="Calibri" panose="020F0502020204030204"/>
            </a:endParaRPr>
          </a:p>
        </p:txBody>
      </p:sp>
      <p:sp>
        <p:nvSpPr>
          <p:cNvPr id="15" name="Text 13"/>
          <p:cNvSpPr/>
          <p:nvPr/>
        </p:nvSpPr>
        <p:spPr>
          <a:xfrm>
            <a:off x="609600" y="3779520"/>
            <a:ext cx="10972800" cy="487680"/>
          </a:xfrm>
          <a:prstGeom prst="rect">
            <a:avLst/>
          </a:prstGeom>
          <a:noFill/>
          <a:ln/>
        </p:spPr>
        <p:txBody>
          <a:bodyPr wrap="square" rtlCol="0" anchor="ctr"/>
          <a:lstStyle/>
          <a:p>
            <a:pPr defTabSz="1219170"/>
            <a:r>
              <a:rPr lang="en-US" sz="2133" b="1" dirty="0">
                <a:solidFill>
                  <a:srgbClr val="028090"/>
                </a:solidFill>
                <a:latin typeface="Calibri" pitchFamily="34" charset="0"/>
                <a:ea typeface="Calibri" pitchFamily="34" charset="-122"/>
                <a:cs typeface="Calibri" pitchFamily="34" charset="-120"/>
              </a:rPr>
              <a:t>Why Microsoft Teams?</a:t>
            </a:r>
            <a:endParaRPr lang="en-US" sz="2133" dirty="0">
              <a:solidFill>
                <a:prstClr val="black"/>
              </a:solidFill>
              <a:latin typeface="Calibri" panose="020F0502020204030204"/>
            </a:endParaRPr>
          </a:p>
        </p:txBody>
      </p:sp>
      <p:sp>
        <p:nvSpPr>
          <p:cNvPr id="16" name="Text 14"/>
          <p:cNvSpPr/>
          <p:nvPr/>
        </p:nvSpPr>
        <p:spPr>
          <a:xfrm>
            <a:off x="742128" y="4389120"/>
            <a:ext cx="10363200" cy="1918915"/>
          </a:xfrm>
          <a:prstGeom prst="rect">
            <a:avLst/>
          </a:prstGeom>
          <a:noFill/>
          <a:ln/>
        </p:spPr>
        <p:txBody>
          <a:bodyPr wrap="square" rtlCol="0" anchor="ctr"/>
          <a:lstStyle/>
          <a:p>
            <a:pPr marL="228594" indent="-228594" defTabSz="1219170">
              <a:lnSpc>
                <a:spcPct val="200000"/>
              </a:lnSpc>
              <a:buFont typeface="Wingdings" panose="05000000000000000000" pitchFamily="2" charset="2"/>
              <a:buChar char="ü"/>
            </a:pPr>
            <a:r>
              <a:rPr lang="en-US" sz="1467" dirty="0">
                <a:solidFill>
                  <a:srgbClr val="2C3E50"/>
                </a:solidFill>
                <a:latin typeface="Calibri" pitchFamily="34" charset="0"/>
                <a:ea typeface="Calibri" pitchFamily="34" charset="-122"/>
                <a:cs typeface="Calibri" pitchFamily="34" charset="-120"/>
              </a:rPr>
              <a:t>Real-time messaging and video conferencing features for trainings</a:t>
            </a:r>
          </a:p>
          <a:p>
            <a:pPr marL="228594" indent="-228594" defTabSz="1219170">
              <a:lnSpc>
                <a:spcPct val="200000"/>
              </a:lnSpc>
              <a:buFont typeface="Wingdings" panose="05000000000000000000" pitchFamily="2" charset="2"/>
              <a:buChar char="ü"/>
            </a:pPr>
            <a:r>
              <a:rPr lang="en-US" sz="1467" dirty="0">
                <a:solidFill>
                  <a:srgbClr val="2C3E50"/>
                </a:solidFill>
                <a:latin typeface="Calibri" pitchFamily="34" charset="0"/>
                <a:ea typeface="Calibri" pitchFamily="34" charset="-122"/>
                <a:cs typeface="Calibri" pitchFamily="34" charset="-120"/>
              </a:rPr>
              <a:t>Built-in file sharing for structured team channels</a:t>
            </a:r>
          </a:p>
          <a:p>
            <a:pPr marL="228594" indent="-228594" defTabSz="1219170">
              <a:lnSpc>
                <a:spcPct val="200000"/>
              </a:lnSpc>
              <a:buFont typeface="Wingdings" panose="05000000000000000000" pitchFamily="2" charset="2"/>
              <a:buChar char="ü"/>
            </a:pPr>
            <a:r>
              <a:rPr lang="en-US" sz="1467" dirty="0">
                <a:solidFill>
                  <a:srgbClr val="2C3E50"/>
                </a:solidFill>
                <a:latin typeface="Calibri" pitchFamily="34" charset="0"/>
                <a:ea typeface="Calibri" pitchFamily="34" charset="-122"/>
                <a:cs typeface="Calibri" pitchFamily="34" charset="-120"/>
              </a:rPr>
              <a:t>Chat history for reference</a:t>
            </a:r>
          </a:p>
          <a:p>
            <a:pPr marL="228594" indent="-228594" defTabSz="1219170">
              <a:lnSpc>
                <a:spcPct val="200000"/>
              </a:lnSpc>
              <a:buFont typeface="Wingdings" panose="05000000000000000000" pitchFamily="2" charset="2"/>
              <a:buChar char="ü"/>
            </a:pPr>
            <a:r>
              <a:rPr lang="en-US" sz="1467" dirty="0">
                <a:solidFill>
                  <a:srgbClr val="2C3E50"/>
                </a:solidFill>
                <a:latin typeface="Calibri" pitchFamily="34" charset="0"/>
                <a:ea typeface="Calibri" pitchFamily="34" charset="-122"/>
                <a:cs typeface="Calibri" pitchFamily="34" charset="-120"/>
              </a:rPr>
              <a:t>Guest mode to bring in external trainers</a:t>
            </a:r>
            <a:endParaRPr lang="en-US" sz="1467" dirty="0">
              <a:solidFill>
                <a:prstClr val="black"/>
              </a:solidFill>
              <a:latin typeface="Calibri" panose="020F0502020204030204"/>
            </a:endParaRPr>
          </a:p>
        </p:txBody>
      </p:sp>
      <p:sp>
        <p:nvSpPr>
          <p:cNvPr id="20" name="Text 18"/>
          <p:cNvSpPr/>
          <p:nvPr/>
        </p:nvSpPr>
        <p:spPr>
          <a:xfrm>
            <a:off x="702365" y="6402128"/>
            <a:ext cx="10972800" cy="487680"/>
          </a:xfrm>
          <a:prstGeom prst="rect">
            <a:avLst/>
          </a:prstGeom>
          <a:noFill/>
          <a:ln/>
        </p:spPr>
        <p:txBody>
          <a:bodyPr wrap="square" rtlCol="0" anchor="ctr"/>
          <a:lstStyle/>
          <a:p>
            <a:pPr defTabSz="1219170"/>
            <a:r>
              <a:rPr lang="en-US" sz="1333" i="1" dirty="0">
                <a:solidFill>
                  <a:srgbClr val="7F8C8D"/>
                </a:solidFill>
                <a:latin typeface="Calibri" pitchFamily="34" charset="0"/>
                <a:ea typeface="Calibri" pitchFamily="34" charset="-122"/>
                <a:cs typeface="Calibri" pitchFamily="34" charset="-120"/>
              </a:rPr>
              <a:t>Brown &amp; Davis, 2025; Healthcare Technology Review</a:t>
            </a:r>
            <a:endParaRPr lang="en-US" sz="1333" dirty="0">
              <a:solidFill>
                <a:prstClr val="black"/>
              </a:solidFill>
              <a:latin typeface="Calibri" panose="020F0502020204030204"/>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C39A"/>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Why Teams is Suitable for Staff Training</a:t>
            </a:r>
            <a:endParaRPr lang="en-US" sz="4800" dirty="0">
              <a:solidFill>
                <a:prstClr val="black"/>
              </a:solidFill>
              <a:latin typeface="Calibri" panose="020F0502020204030204"/>
            </a:endParaRPr>
          </a:p>
        </p:txBody>
      </p:sp>
      <p:sp>
        <p:nvSpPr>
          <p:cNvPr id="4" name="Shape 2"/>
          <p:cNvSpPr/>
          <p:nvPr/>
        </p:nvSpPr>
        <p:spPr>
          <a:xfrm>
            <a:off x="116624" y="1463040"/>
            <a:ext cx="3901440" cy="48768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360464" y="1524000"/>
            <a:ext cx="3413760" cy="365760"/>
          </a:xfrm>
          <a:prstGeom prst="rect">
            <a:avLst/>
          </a:prstGeom>
          <a:noFill/>
          <a:ln/>
        </p:spPr>
        <p:txBody>
          <a:bodyPr wrap="square" rtlCol="0" anchor="ctr"/>
          <a:lstStyle/>
          <a:p>
            <a:pPr algn="ctr" defTabSz="1219170"/>
            <a:r>
              <a:rPr lang="en-US" sz="1600" b="1" dirty="0">
                <a:solidFill>
                  <a:srgbClr val="FFFFFF"/>
                </a:solidFill>
                <a:latin typeface="Calibri" pitchFamily="34" charset="0"/>
                <a:ea typeface="Calibri" pitchFamily="34" charset="-122"/>
                <a:cs typeface="Calibri" pitchFamily="34" charset="-120"/>
              </a:rPr>
              <a:t>Centralized Communication</a:t>
            </a:r>
            <a:endParaRPr lang="en-US" sz="1600" dirty="0">
              <a:solidFill>
                <a:prstClr val="black"/>
              </a:solidFill>
              <a:latin typeface="Calibri" panose="020F0502020204030204"/>
            </a:endParaRPr>
          </a:p>
        </p:txBody>
      </p:sp>
      <p:sp>
        <p:nvSpPr>
          <p:cNvPr id="6" name="Shape 4"/>
          <p:cNvSpPr/>
          <p:nvPr/>
        </p:nvSpPr>
        <p:spPr>
          <a:xfrm>
            <a:off x="116624" y="2072640"/>
            <a:ext cx="3901440" cy="4328160"/>
          </a:xfrm>
          <a:prstGeom prst="rect">
            <a:avLst/>
          </a:prstGeom>
          <a:solidFill>
            <a:srgbClr val="F5F5F5"/>
          </a:solidFill>
          <a:ln w="12700">
            <a:solidFill>
              <a:srgbClr val="028090"/>
            </a:solidFill>
            <a:prstDash val="solid"/>
          </a:ln>
        </p:spPr>
        <p:txBody>
          <a:bodyPr/>
          <a:lstStyle/>
          <a:p>
            <a:pPr defTabSz="1219170"/>
            <a:endParaRPr lang="en-US" sz="2400">
              <a:solidFill>
                <a:prstClr val="black"/>
              </a:solidFill>
              <a:latin typeface="Calibri" panose="020F0502020204030204"/>
            </a:endParaRPr>
          </a:p>
        </p:txBody>
      </p:sp>
      <p:sp>
        <p:nvSpPr>
          <p:cNvPr id="7" name="Text 5"/>
          <p:cNvSpPr/>
          <p:nvPr/>
        </p:nvSpPr>
        <p:spPr>
          <a:xfrm>
            <a:off x="246496" y="2316480"/>
            <a:ext cx="3657600" cy="3901440"/>
          </a:xfrm>
          <a:prstGeom prst="rect">
            <a:avLst/>
          </a:prstGeom>
          <a:noFill/>
          <a:ln/>
        </p:spPr>
        <p:txBody>
          <a:bodyPr wrap="square" rtlCol="0" anchor="ctr"/>
          <a:lstStyle/>
          <a:p>
            <a:pPr defTabSz="1219170">
              <a:lnSpc>
                <a:spcPct val="200000"/>
              </a:lnSpc>
            </a:pPr>
            <a:r>
              <a:rPr lang="en-US" sz="1867" dirty="0">
                <a:solidFill>
                  <a:srgbClr val="2C3E50"/>
                </a:solidFill>
                <a:latin typeface="Calibri" pitchFamily="34" charset="0"/>
                <a:ea typeface="Calibri" pitchFamily="34" charset="-122"/>
                <a:cs typeface="Calibri" pitchFamily="34" charset="-120"/>
              </a:rPr>
              <a:t>All training notifications under one roof</a:t>
            </a:r>
          </a:p>
          <a:p>
            <a:pPr defTabSz="1219170">
              <a:lnSpc>
                <a:spcPct val="20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200000"/>
              </a:lnSpc>
            </a:pPr>
            <a:r>
              <a:rPr lang="en-US" sz="1867" dirty="0">
                <a:solidFill>
                  <a:srgbClr val="2C3E50"/>
                </a:solidFill>
                <a:latin typeface="Calibri" pitchFamily="34" charset="0"/>
                <a:ea typeface="Calibri" pitchFamily="34" charset="-122"/>
                <a:cs typeface="Calibri" pitchFamily="34" charset="-120"/>
              </a:rPr>
              <a:t>No more broken communication</a:t>
            </a:r>
          </a:p>
          <a:p>
            <a:pPr defTabSz="1219170">
              <a:lnSpc>
                <a:spcPct val="20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200000"/>
              </a:lnSpc>
            </a:pPr>
            <a:r>
              <a:rPr lang="en-US" sz="1867" dirty="0">
                <a:solidFill>
                  <a:srgbClr val="2C3E50"/>
                </a:solidFill>
                <a:latin typeface="Calibri" pitchFamily="34" charset="0"/>
                <a:ea typeface="Calibri" pitchFamily="34" charset="-122"/>
                <a:cs typeface="Calibri" pitchFamily="34" charset="-120"/>
              </a:rPr>
              <a:t>Accessibility for everyone</a:t>
            </a:r>
            <a:endParaRPr lang="en-US" sz="1867" dirty="0">
              <a:solidFill>
                <a:prstClr val="black"/>
              </a:solidFill>
              <a:latin typeface="Calibri" panose="020F0502020204030204"/>
            </a:endParaRPr>
          </a:p>
        </p:txBody>
      </p:sp>
      <p:sp>
        <p:nvSpPr>
          <p:cNvPr id="10" name="Shape 8"/>
          <p:cNvSpPr/>
          <p:nvPr/>
        </p:nvSpPr>
        <p:spPr>
          <a:xfrm>
            <a:off x="4139984" y="1463040"/>
            <a:ext cx="3901440" cy="48768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11" name="Text 9"/>
          <p:cNvSpPr/>
          <p:nvPr/>
        </p:nvSpPr>
        <p:spPr>
          <a:xfrm>
            <a:off x="4383824" y="1524000"/>
            <a:ext cx="3413760" cy="365760"/>
          </a:xfrm>
          <a:prstGeom prst="rect">
            <a:avLst/>
          </a:prstGeom>
          <a:noFill/>
          <a:ln/>
        </p:spPr>
        <p:txBody>
          <a:bodyPr wrap="square" rtlCol="0" anchor="ctr"/>
          <a:lstStyle/>
          <a:p>
            <a:pPr algn="ctr" defTabSz="1219170"/>
            <a:r>
              <a:rPr lang="en-US" sz="1600" b="1" dirty="0">
                <a:solidFill>
                  <a:srgbClr val="FFFFFF"/>
                </a:solidFill>
                <a:latin typeface="Calibri" pitchFamily="34" charset="0"/>
                <a:ea typeface="Calibri" pitchFamily="34" charset="-122"/>
                <a:cs typeface="Calibri" pitchFamily="34" charset="-120"/>
              </a:rPr>
              <a:t>Flexible Delivery</a:t>
            </a:r>
            <a:endParaRPr lang="en-US" sz="1600" dirty="0">
              <a:solidFill>
                <a:prstClr val="black"/>
              </a:solidFill>
              <a:latin typeface="Calibri" panose="020F0502020204030204"/>
            </a:endParaRPr>
          </a:p>
        </p:txBody>
      </p:sp>
      <p:sp>
        <p:nvSpPr>
          <p:cNvPr id="12" name="Shape 10"/>
          <p:cNvSpPr/>
          <p:nvPr/>
        </p:nvSpPr>
        <p:spPr>
          <a:xfrm>
            <a:off x="4139984" y="2072640"/>
            <a:ext cx="3901440" cy="4328160"/>
          </a:xfrm>
          <a:prstGeom prst="rect">
            <a:avLst/>
          </a:prstGeom>
          <a:solidFill>
            <a:srgbClr val="F5F5F5"/>
          </a:solidFill>
          <a:ln w="12700">
            <a:solidFill>
              <a:srgbClr val="028090"/>
            </a:solidFill>
            <a:prstDash val="solid"/>
          </a:ln>
        </p:spPr>
        <p:txBody>
          <a:bodyPr/>
          <a:lstStyle/>
          <a:p>
            <a:pPr defTabSz="1219170"/>
            <a:endParaRPr lang="en-US" sz="2400">
              <a:solidFill>
                <a:prstClr val="black"/>
              </a:solidFill>
              <a:latin typeface="Calibri" panose="020F0502020204030204"/>
            </a:endParaRPr>
          </a:p>
        </p:txBody>
      </p:sp>
      <p:sp>
        <p:nvSpPr>
          <p:cNvPr id="13" name="Text 11"/>
          <p:cNvSpPr/>
          <p:nvPr/>
        </p:nvSpPr>
        <p:spPr>
          <a:xfrm>
            <a:off x="4349368" y="2316480"/>
            <a:ext cx="3657600" cy="3901440"/>
          </a:xfrm>
          <a:prstGeom prst="rect">
            <a:avLst/>
          </a:prstGeom>
          <a:noFill/>
          <a:ln/>
        </p:spPr>
        <p:txBody>
          <a:bodyPr wrap="square" rtlCol="0" anchor="ctr"/>
          <a:lstStyle/>
          <a:p>
            <a:pPr defTabSz="1219170">
              <a:lnSpc>
                <a:spcPct val="150000"/>
              </a:lnSpc>
            </a:pPr>
            <a:r>
              <a:rPr lang="en-US" sz="1867" dirty="0">
                <a:solidFill>
                  <a:srgbClr val="2C3E50"/>
                </a:solidFill>
                <a:latin typeface="Calibri" pitchFamily="34" charset="0"/>
                <a:ea typeface="Calibri" pitchFamily="34" charset="-122"/>
                <a:cs typeface="Calibri" pitchFamily="34" charset="-120"/>
              </a:rPr>
              <a:t>Training sessions over video conferencing</a:t>
            </a:r>
          </a:p>
          <a:p>
            <a:pPr defTabSz="1219170">
              <a:lnSpc>
                <a:spcPct val="15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Asynchronous training via recorded videos</a:t>
            </a:r>
          </a:p>
          <a:p>
            <a:pPr defTabSz="1219170">
              <a:lnSpc>
                <a:spcPct val="15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Flexibility to change workers’ schedule</a:t>
            </a:r>
            <a:endParaRPr lang="en-US" sz="1867" dirty="0">
              <a:solidFill>
                <a:prstClr val="black"/>
              </a:solidFill>
              <a:latin typeface="Calibri" panose="020F0502020204030204"/>
            </a:endParaRPr>
          </a:p>
        </p:txBody>
      </p:sp>
      <p:sp>
        <p:nvSpPr>
          <p:cNvPr id="16" name="Shape 14"/>
          <p:cNvSpPr/>
          <p:nvPr/>
        </p:nvSpPr>
        <p:spPr>
          <a:xfrm>
            <a:off x="8163344" y="1463040"/>
            <a:ext cx="3901440" cy="48768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17" name="Text 15"/>
          <p:cNvSpPr/>
          <p:nvPr/>
        </p:nvSpPr>
        <p:spPr>
          <a:xfrm>
            <a:off x="8407184" y="1524000"/>
            <a:ext cx="3413760" cy="365760"/>
          </a:xfrm>
          <a:prstGeom prst="rect">
            <a:avLst/>
          </a:prstGeom>
          <a:noFill/>
          <a:ln/>
        </p:spPr>
        <p:txBody>
          <a:bodyPr wrap="square" rtlCol="0" anchor="ctr"/>
          <a:lstStyle/>
          <a:p>
            <a:pPr algn="ctr" defTabSz="1219170"/>
            <a:r>
              <a:rPr lang="en-US" sz="1600" b="1" dirty="0">
                <a:solidFill>
                  <a:srgbClr val="FFFFFF"/>
                </a:solidFill>
                <a:latin typeface="Calibri" pitchFamily="34" charset="0"/>
                <a:ea typeface="Calibri" pitchFamily="34" charset="-122"/>
                <a:cs typeface="Calibri" pitchFamily="34" charset="-120"/>
              </a:rPr>
              <a:t>Documentation &amp; Compliance</a:t>
            </a:r>
            <a:endParaRPr lang="en-US" sz="1600" dirty="0">
              <a:solidFill>
                <a:prstClr val="black"/>
              </a:solidFill>
              <a:latin typeface="Calibri" panose="020F0502020204030204"/>
            </a:endParaRPr>
          </a:p>
        </p:txBody>
      </p:sp>
      <p:sp>
        <p:nvSpPr>
          <p:cNvPr id="18" name="Shape 16"/>
          <p:cNvSpPr/>
          <p:nvPr/>
        </p:nvSpPr>
        <p:spPr>
          <a:xfrm>
            <a:off x="8163344" y="2072640"/>
            <a:ext cx="3901440" cy="4328160"/>
          </a:xfrm>
          <a:prstGeom prst="rect">
            <a:avLst/>
          </a:prstGeom>
          <a:solidFill>
            <a:srgbClr val="F5F5F5"/>
          </a:solidFill>
          <a:ln w="12700">
            <a:solidFill>
              <a:srgbClr val="028090"/>
            </a:solidFill>
            <a:prstDash val="solid"/>
          </a:ln>
        </p:spPr>
        <p:txBody>
          <a:bodyPr/>
          <a:lstStyle/>
          <a:p>
            <a:pPr defTabSz="1219170"/>
            <a:endParaRPr lang="en-US" sz="2400">
              <a:solidFill>
                <a:prstClr val="black"/>
              </a:solidFill>
              <a:latin typeface="Calibri" panose="020F0502020204030204"/>
            </a:endParaRPr>
          </a:p>
        </p:txBody>
      </p:sp>
      <p:sp>
        <p:nvSpPr>
          <p:cNvPr id="19" name="Text 17"/>
          <p:cNvSpPr/>
          <p:nvPr/>
        </p:nvSpPr>
        <p:spPr>
          <a:xfrm>
            <a:off x="8372728" y="2316480"/>
            <a:ext cx="3657600" cy="3901440"/>
          </a:xfrm>
          <a:prstGeom prst="rect">
            <a:avLst/>
          </a:prstGeom>
          <a:noFill/>
          <a:ln/>
        </p:spPr>
        <p:txBody>
          <a:bodyPr wrap="square" rtlCol="0" anchor="ctr"/>
          <a:lstStyle/>
          <a:p>
            <a:pPr defTabSz="1219170">
              <a:lnSpc>
                <a:spcPct val="200000"/>
              </a:lnSpc>
            </a:pPr>
            <a:r>
              <a:rPr lang="en-US" sz="1867" dirty="0">
                <a:solidFill>
                  <a:srgbClr val="2C3E50"/>
                </a:solidFill>
                <a:latin typeface="Calibri" pitchFamily="34" charset="0"/>
                <a:ea typeface="Calibri" pitchFamily="34" charset="-122"/>
                <a:cs typeface="Calibri" pitchFamily="34" charset="-120"/>
              </a:rPr>
              <a:t>Audit trail of all training events</a:t>
            </a:r>
          </a:p>
          <a:p>
            <a:pPr defTabSz="1219170">
              <a:lnSpc>
                <a:spcPct val="20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200000"/>
              </a:lnSpc>
            </a:pPr>
            <a:r>
              <a:rPr lang="en-US" sz="1867" dirty="0">
                <a:solidFill>
                  <a:srgbClr val="2C3E50"/>
                </a:solidFill>
                <a:latin typeface="Calibri" pitchFamily="34" charset="0"/>
                <a:ea typeface="Calibri" pitchFamily="34" charset="-122"/>
                <a:cs typeface="Calibri" pitchFamily="34" charset="-120"/>
              </a:rPr>
              <a:t>Proof of participation of all staff</a:t>
            </a:r>
          </a:p>
          <a:p>
            <a:pPr defTabSz="1219170">
              <a:lnSpc>
                <a:spcPct val="200000"/>
              </a:lnSpc>
            </a:pPr>
            <a:endParaRPr lang="en-US" sz="1867" dirty="0">
              <a:solidFill>
                <a:srgbClr val="2C3E50"/>
              </a:solidFill>
              <a:latin typeface="Calibri" pitchFamily="34" charset="0"/>
              <a:ea typeface="Calibri" pitchFamily="34" charset="-122"/>
              <a:cs typeface="Calibri" pitchFamily="34" charset="-120"/>
            </a:endParaRPr>
          </a:p>
          <a:p>
            <a:pPr defTabSz="1219170">
              <a:lnSpc>
                <a:spcPct val="200000"/>
              </a:lnSpc>
            </a:pPr>
            <a:r>
              <a:rPr lang="en-US" sz="1867" dirty="0">
                <a:solidFill>
                  <a:srgbClr val="2C3E50"/>
                </a:solidFill>
                <a:latin typeface="Calibri" pitchFamily="34" charset="0"/>
                <a:ea typeface="Calibri" pitchFamily="34" charset="-122"/>
                <a:cs typeface="Calibri" pitchFamily="34" charset="-120"/>
              </a:rPr>
              <a:t>Compliance with health care</a:t>
            </a:r>
            <a:endParaRPr lang="en-US" sz="1867" dirty="0">
              <a:solidFill>
                <a:prstClr val="black"/>
              </a:solidFill>
              <a:latin typeface="Calibri" panose="020F0502020204030204"/>
            </a:endParaRPr>
          </a:p>
        </p:txBody>
      </p:sp>
      <p:sp>
        <p:nvSpPr>
          <p:cNvPr id="22" name="Text 20"/>
          <p:cNvSpPr/>
          <p:nvPr/>
        </p:nvSpPr>
        <p:spPr>
          <a:xfrm>
            <a:off x="10607" y="6400800"/>
            <a:ext cx="10972800" cy="487680"/>
          </a:xfrm>
          <a:prstGeom prst="rect">
            <a:avLst/>
          </a:prstGeom>
          <a:noFill/>
          <a:ln/>
        </p:spPr>
        <p:txBody>
          <a:bodyPr wrap="square" rtlCol="0" anchor="ctr"/>
          <a:lstStyle/>
          <a:p>
            <a:pPr defTabSz="1219170"/>
            <a:r>
              <a:rPr lang="en-US" sz="1333" i="1" dirty="0">
                <a:solidFill>
                  <a:srgbClr val="7F8C8D"/>
                </a:solidFill>
                <a:latin typeface="Calibri" pitchFamily="34" charset="0"/>
                <a:ea typeface="Calibri" pitchFamily="34" charset="-122"/>
                <a:cs typeface="Calibri" pitchFamily="34" charset="-120"/>
              </a:rPr>
              <a:t>Research supports Teams adoption for healthcare staff development (Thompson et al., 2024)</a:t>
            </a:r>
            <a:endParaRPr lang="en-US" sz="1333" dirty="0">
              <a:solidFill>
                <a:prstClr val="black"/>
              </a:solidFill>
              <a:latin typeface="Calibri" panose="020F0502020204030204"/>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312751" y="296844"/>
            <a:ext cx="11746727" cy="731520"/>
          </a:xfrm>
          <a:prstGeom prst="rect">
            <a:avLst/>
          </a:prstGeom>
          <a:noFill/>
          <a:ln/>
        </p:spPr>
        <p:txBody>
          <a:bodyPr wrap="square" rtlCol="0" anchor="ctr"/>
          <a:lstStyle/>
          <a:p>
            <a:pPr defTabSz="1219170"/>
            <a:r>
              <a:rPr lang="en-US" sz="4267" b="1" dirty="0">
                <a:solidFill>
                  <a:srgbClr val="FFFFFF"/>
                </a:solidFill>
                <a:latin typeface="Calibri" pitchFamily="34" charset="0"/>
                <a:ea typeface="Calibri" pitchFamily="34" charset="-122"/>
                <a:cs typeface="Calibri" pitchFamily="34" charset="-120"/>
              </a:rPr>
              <a:t>How Teams Improves Efficiency &amp; Communication</a:t>
            </a:r>
            <a:endParaRPr lang="en-US" sz="4267" dirty="0">
              <a:solidFill>
                <a:prstClr val="black"/>
              </a:solidFill>
              <a:latin typeface="Calibri" panose="020F0502020204030204"/>
            </a:endParaRPr>
          </a:p>
        </p:txBody>
      </p:sp>
      <p:sp>
        <p:nvSpPr>
          <p:cNvPr id="4" name="Shape 2"/>
          <p:cNvSpPr/>
          <p:nvPr/>
        </p:nvSpPr>
        <p:spPr>
          <a:xfrm>
            <a:off x="609600" y="1463040"/>
            <a:ext cx="5242560" cy="4876800"/>
          </a:xfrm>
          <a:prstGeom prst="rect">
            <a:avLst/>
          </a:prstGeom>
          <a:solidFill>
            <a:srgbClr val="FFE5E5"/>
          </a:solidFill>
          <a:ln w="25400">
            <a:solidFill>
              <a:srgbClr val="D32F2F"/>
            </a:solidFill>
            <a:prstDash val="solid"/>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800432" y="1481596"/>
            <a:ext cx="4754880" cy="487680"/>
          </a:xfrm>
          <a:prstGeom prst="rect">
            <a:avLst/>
          </a:prstGeom>
          <a:noFill/>
          <a:ln/>
        </p:spPr>
        <p:txBody>
          <a:bodyPr wrap="square" rtlCol="0" anchor="ctr"/>
          <a:lstStyle/>
          <a:p>
            <a:pPr defTabSz="1219170"/>
            <a:r>
              <a:rPr lang="en-US" sz="1867" b="1" dirty="0">
                <a:solidFill>
                  <a:srgbClr val="D32F2F"/>
                </a:solidFill>
                <a:latin typeface="Calibri" pitchFamily="34" charset="0"/>
                <a:ea typeface="Calibri" pitchFamily="34" charset="-122"/>
                <a:cs typeface="Calibri" pitchFamily="34" charset="-120"/>
              </a:rPr>
              <a:t>Without Integrated Platform</a:t>
            </a:r>
            <a:endParaRPr lang="en-US" sz="1867" dirty="0">
              <a:solidFill>
                <a:prstClr val="black"/>
              </a:solidFill>
              <a:latin typeface="Calibri" panose="020F0502020204030204"/>
            </a:endParaRPr>
          </a:p>
        </p:txBody>
      </p:sp>
      <p:sp>
        <p:nvSpPr>
          <p:cNvPr id="6" name="Text 4"/>
          <p:cNvSpPr/>
          <p:nvPr/>
        </p:nvSpPr>
        <p:spPr>
          <a:xfrm>
            <a:off x="800432" y="1974580"/>
            <a:ext cx="4998720" cy="4139976"/>
          </a:xfrm>
          <a:prstGeom prst="rect">
            <a:avLst/>
          </a:prstGeom>
          <a:noFill/>
          <a:ln/>
        </p:spPr>
        <p:txBody>
          <a:bodyPr wrap="square" rtlCol="0" anchor="ctr"/>
          <a:lstStyle/>
          <a:p>
            <a:pPr defTabSz="1219170">
              <a:lnSpc>
                <a:spcPct val="150000"/>
              </a:lnSpc>
            </a:pPr>
            <a:r>
              <a:rPr lang="en-US" sz="1867" dirty="0">
                <a:solidFill>
                  <a:srgbClr val="C62828"/>
                </a:solidFill>
                <a:latin typeface="Calibri" pitchFamily="34" charset="0"/>
                <a:ea typeface="Calibri" pitchFamily="34" charset="-122"/>
                <a:cs typeface="Calibri" pitchFamily="34" charset="-120"/>
              </a:rPr>
              <a:t>✗ Communication through multiple emails and phone conversations </a:t>
            </a:r>
          </a:p>
          <a:p>
            <a:pPr defTabSz="1219170">
              <a:lnSpc>
                <a:spcPct val="150000"/>
              </a:lnSpc>
            </a:pPr>
            <a:r>
              <a:rPr lang="en-US" sz="1867" dirty="0">
                <a:solidFill>
                  <a:srgbClr val="C62828"/>
                </a:solidFill>
                <a:latin typeface="Calibri" pitchFamily="34" charset="0"/>
                <a:ea typeface="Calibri" pitchFamily="34" charset="-122"/>
                <a:cs typeface="Calibri" pitchFamily="34" charset="-120"/>
              </a:rPr>
              <a:t>✗ Training materials scattered across various sites </a:t>
            </a:r>
          </a:p>
          <a:p>
            <a:pPr defTabSz="1219170">
              <a:lnSpc>
                <a:spcPct val="150000"/>
              </a:lnSpc>
            </a:pPr>
            <a:r>
              <a:rPr lang="en-US" sz="1867" dirty="0">
                <a:solidFill>
                  <a:srgbClr val="C62828"/>
                </a:solidFill>
                <a:latin typeface="Calibri" pitchFamily="34" charset="0"/>
                <a:ea typeface="Calibri" pitchFamily="34" charset="-122"/>
                <a:cs typeface="Calibri" pitchFamily="34" charset="-120"/>
              </a:rPr>
              <a:t>✗ Difficulties in monitoring attendance during training sessions </a:t>
            </a:r>
          </a:p>
          <a:p>
            <a:pPr defTabSz="1219170">
              <a:lnSpc>
                <a:spcPct val="150000"/>
              </a:lnSpc>
            </a:pPr>
            <a:r>
              <a:rPr lang="en-US" sz="1867" dirty="0">
                <a:solidFill>
                  <a:srgbClr val="C62828"/>
                </a:solidFill>
                <a:latin typeface="Calibri" pitchFamily="34" charset="0"/>
                <a:ea typeface="Calibri" pitchFamily="34" charset="-122"/>
                <a:cs typeface="Calibri" pitchFamily="34" charset="-120"/>
              </a:rPr>
              <a:t>✗ Delayed communication within and across office locations </a:t>
            </a:r>
          </a:p>
          <a:p>
            <a:pPr defTabSz="1219170">
              <a:lnSpc>
                <a:spcPct val="150000"/>
              </a:lnSpc>
            </a:pPr>
            <a:r>
              <a:rPr lang="en-US" sz="1867" dirty="0">
                <a:solidFill>
                  <a:srgbClr val="C62828"/>
                </a:solidFill>
                <a:latin typeface="Calibri" pitchFamily="34" charset="0"/>
                <a:ea typeface="Calibri" pitchFamily="34" charset="-122"/>
                <a:cs typeface="Calibri" pitchFamily="34" charset="-120"/>
              </a:rPr>
              <a:t>✗ Repeated work </a:t>
            </a:r>
          </a:p>
        </p:txBody>
      </p:sp>
      <p:sp>
        <p:nvSpPr>
          <p:cNvPr id="11" name="Shape 9"/>
          <p:cNvSpPr/>
          <p:nvPr/>
        </p:nvSpPr>
        <p:spPr>
          <a:xfrm>
            <a:off x="6339840" y="1463040"/>
            <a:ext cx="5242560" cy="4876800"/>
          </a:xfrm>
          <a:prstGeom prst="rect">
            <a:avLst/>
          </a:prstGeom>
          <a:solidFill>
            <a:srgbClr val="E8F5E9"/>
          </a:solidFill>
          <a:ln w="25400">
            <a:solidFill>
              <a:srgbClr val="388E3C"/>
            </a:solidFill>
            <a:prstDash val="solid"/>
          </a:ln>
        </p:spPr>
        <p:txBody>
          <a:bodyPr/>
          <a:lstStyle/>
          <a:p>
            <a:pPr defTabSz="1219170"/>
            <a:endParaRPr lang="en-US" sz="2400">
              <a:solidFill>
                <a:prstClr val="black"/>
              </a:solidFill>
              <a:latin typeface="Calibri" panose="020F0502020204030204"/>
            </a:endParaRPr>
          </a:p>
        </p:txBody>
      </p:sp>
      <p:sp>
        <p:nvSpPr>
          <p:cNvPr id="12" name="Text 10"/>
          <p:cNvSpPr/>
          <p:nvPr/>
        </p:nvSpPr>
        <p:spPr>
          <a:xfrm>
            <a:off x="6583680" y="1494848"/>
            <a:ext cx="4754880" cy="487680"/>
          </a:xfrm>
          <a:prstGeom prst="rect">
            <a:avLst/>
          </a:prstGeom>
          <a:noFill/>
          <a:ln/>
        </p:spPr>
        <p:txBody>
          <a:bodyPr wrap="square" rtlCol="0" anchor="ctr"/>
          <a:lstStyle/>
          <a:p>
            <a:pPr defTabSz="1219170"/>
            <a:r>
              <a:rPr lang="en-US" sz="1867" b="1" dirty="0">
                <a:solidFill>
                  <a:srgbClr val="388E3C"/>
                </a:solidFill>
                <a:latin typeface="Calibri" pitchFamily="34" charset="0"/>
                <a:ea typeface="Calibri" pitchFamily="34" charset="-122"/>
                <a:cs typeface="Calibri" pitchFamily="34" charset="-120"/>
              </a:rPr>
              <a:t>With Microsoft Teams</a:t>
            </a:r>
            <a:endParaRPr lang="en-US" sz="1867" dirty="0">
              <a:solidFill>
                <a:prstClr val="black"/>
              </a:solidFill>
              <a:latin typeface="Calibri" panose="020F0502020204030204"/>
            </a:endParaRPr>
          </a:p>
        </p:txBody>
      </p:sp>
      <p:sp>
        <p:nvSpPr>
          <p:cNvPr id="13" name="Text 11"/>
          <p:cNvSpPr/>
          <p:nvPr/>
        </p:nvSpPr>
        <p:spPr>
          <a:xfrm>
            <a:off x="6604888" y="2067344"/>
            <a:ext cx="4754880" cy="3662905"/>
          </a:xfrm>
          <a:prstGeom prst="rect">
            <a:avLst/>
          </a:prstGeom>
          <a:noFill/>
          <a:ln/>
        </p:spPr>
        <p:txBody>
          <a:bodyPr wrap="square" rtlCol="0" anchor="ctr"/>
          <a:lstStyle/>
          <a:p>
            <a:pPr defTabSz="1219170">
              <a:lnSpc>
                <a:spcPct val="200000"/>
              </a:lnSpc>
            </a:pPr>
            <a:r>
              <a:rPr lang="en-US" sz="2133" dirty="0">
                <a:solidFill>
                  <a:srgbClr val="1B5E20"/>
                </a:solidFill>
                <a:latin typeface="Calibri" pitchFamily="34" charset="0"/>
                <a:ea typeface="Calibri" pitchFamily="34" charset="-122"/>
                <a:cs typeface="Calibri" pitchFamily="34" charset="-120"/>
              </a:rPr>
              <a:t>✓ Communication all in one place </a:t>
            </a:r>
          </a:p>
          <a:p>
            <a:pPr defTabSz="1219170">
              <a:lnSpc>
                <a:spcPct val="200000"/>
              </a:lnSpc>
            </a:pPr>
            <a:r>
              <a:rPr lang="en-US" sz="2133" dirty="0">
                <a:solidFill>
                  <a:srgbClr val="1B5E20"/>
                </a:solidFill>
                <a:latin typeface="Calibri" pitchFamily="34" charset="0"/>
                <a:ea typeface="Calibri" pitchFamily="34" charset="-122"/>
                <a:cs typeface="Calibri" pitchFamily="34" charset="-120"/>
              </a:rPr>
              <a:t>✓ Resource library containing various documents </a:t>
            </a:r>
          </a:p>
          <a:p>
            <a:pPr defTabSz="1219170">
              <a:lnSpc>
                <a:spcPct val="200000"/>
              </a:lnSpc>
            </a:pPr>
            <a:r>
              <a:rPr lang="en-US" sz="2133" dirty="0">
                <a:solidFill>
                  <a:srgbClr val="1B5E20"/>
                </a:solidFill>
                <a:latin typeface="Calibri" pitchFamily="34" charset="0"/>
                <a:ea typeface="Calibri" pitchFamily="34" charset="-122"/>
                <a:cs typeface="Calibri" pitchFamily="34" charset="-120"/>
              </a:rPr>
              <a:t>✓ Automatic attendance tracking system </a:t>
            </a:r>
          </a:p>
          <a:p>
            <a:pPr defTabSz="1219170">
              <a:lnSpc>
                <a:spcPct val="200000"/>
              </a:lnSpc>
            </a:pPr>
            <a:r>
              <a:rPr lang="en-US" sz="2133" dirty="0">
                <a:solidFill>
                  <a:srgbClr val="1B5E20"/>
                </a:solidFill>
                <a:latin typeface="Calibri" pitchFamily="34" charset="0"/>
                <a:ea typeface="Calibri" pitchFamily="34" charset="-122"/>
                <a:cs typeface="Calibri" pitchFamily="34" charset="-120"/>
              </a:rPr>
              <a:t>✓ Real-time alerts throughout the company </a:t>
            </a:r>
          </a:p>
          <a:p>
            <a:pPr defTabSz="1219170">
              <a:lnSpc>
                <a:spcPct val="200000"/>
              </a:lnSpc>
            </a:pPr>
            <a:r>
              <a:rPr lang="en-US" sz="2133" dirty="0">
                <a:solidFill>
                  <a:srgbClr val="1B5E20"/>
                </a:solidFill>
                <a:latin typeface="Calibri" pitchFamily="34" charset="0"/>
                <a:ea typeface="Calibri" pitchFamily="34" charset="-122"/>
                <a:cs typeface="Calibri" pitchFamily="34" charset="-120"/>
              </a:rPr>
              <a:t>✓ Process automation </a:t>
            </a:r>
          </a:p>
        </p:txBody>
      </p:sp>
      <p:sp>
        <p:nvSpPr>
          <p:cNvPr id="14" name="Text 12"/>
          <p:cNvSpPr/>
          <p:nvPr/>
        </p:nvSpPr>
        <p:spPr>
          <a:xfrm>
            <a:off x="6949440" y="3413760"/>
            <a:ext cx="4632960" cy="609600"/>
          </a:xfrm>
          <a:prstGeom prst="rect">
            <a:avLst/>
          </a:prstGeom>
          <a:noFill/>
          <a:ln/>
        </p:spPr>
        <p:txBody>
          <a:bodyPr wrap="square" rtlCol="0" anchor="ctr"/>
          <a:lstStyle/>
          <a:p>
            <a:pPr defTabSz="1219170"/>
            <a:endParaRPr lang="en-US" sz="1333" dirty="0">
              <a:solidFill>
                <a:prstClr val="black"/>
              </a:solidFill>
              <a:latin typeface="Calibri" panose="020F0502020204030204"/>
            </a:endParaRPr>
          </a:p>
        </p:txBody>
      </p:sp>
      <p:sp>
        <p:nvSpPr>
          <p:cNvPr id="15" name="Text 13"/>
          <p:cNvSpPr/>
          <p:nvPr/>
        </p:nvSpPr>
        <p:spPr>
          <a:xfrm>
            <a:off x="6949440" y="4389120"/>
            <a:ext cx="4632960" cy="609600"/>
          </a:xfrm>
          <a:prstGeom prst="rect">
            <a:avLst/>
          </a:prstGeom>
          <a:noFill/>
          <a:ln/>
        </p:spPr>
        <p:txBody>
          <a:bodyPr wrap="square" rtlCol="0" anchor="ctr"/>
          <a:lstStyle/>
          <a:p>
            <a:pPr defTabSz="1219170"/>
            <a:endParaRPr lang="en-US" sz="1333" dirty="0">
              <a:solidFill>
                <a:prstClr val="black"/>
              </a:solidFill>
              <a:latin typeface="Calibri" panose="020F0502020204030204"/>
            </a:endParaRPr>
          </a:p>
        </p:txBody>
      </p:sp>
      <p:sp>
        <p:nvSpPr>
          <p:cNvPr id="16" name="Text 14"/>
          <p:cNvSpPr/>
          <p:nvPr/>
        </p:nvSpPr>
        <p:spPr>
          <a:xfrm>
            <a:off x="6949440" y="5364480"/>
            <a:ext cx="4632960" cy="609600"/>
          </a:xfrm>
          <a:prstGeom prst="rect">
            <a:avLst/>
          </a:prstGeom>
          <a:noFill/>
          <a:ln/>
        </p:spPr>
        <p:txBody>
          <a:bodyPr wrap="square" rtlCol="0" anchor="ctr"/>
          <a:lstStyle/>
          <a:p>
            <a:pPr defTabSz="1219170"/>
            <a:endParaRPr lang="en-US" sz="1333" dirty="0">
              <a:solidFill>
                <a:prstClr val="black"/>
              </a:solidFill>
              <a:latin typeface="Calibri" panose="020F0502020204030204"/>
            </a:endParaRPr>
          </a:p>
        </p:txBody>
      </p:sp>
      <p:sp>
        <p:nvSpPr>
          <p:cNvPr id="18" name="Text 16"/>
          <p:cNvSpPr/>
          <p:nvPr/>
        </p:nvSpPr>
        <p:spPr>
          <a:xfrm>
            <a:off x="609600" y="6339840"/>
            <a:ext cx="10972800" cy="609600"/>
          </a:xfrm>
          <a:prstGeom prst="rect">
            <a:avLst/>
          </a:prstGeom>
          <a:noFill/>
          <a:ln/>
        </p:spPr>
        <p:txBody>
          <a:bodyPr wrap="square" rtlCol="0" anchor="ctr"/>
          <a:lstStyle/>
          <a:p>
            <a:pPr defTabSz="1219170"/>
            <a:r>
              <a:rPr lang="en-US" sz="1200" i="1" dirty="0">
                <a:solidFill>
                  <a:srgbClr val="7F8C8D"/>
                </a:solidFill>
                <a:latin typeface="Calibri" pitchFamily="34" charset="0"/>
                <a:ea typeface="Calibri" pitchFamily="34" charset="-122"/>
                <a:cs typeface="Calibri" pitchFamily="34" charset="-120"/>
              </a:rPr>
              <a:t>Metrics for Efficiency Improvement Based on Evidence: 40% Reduction in Delays in Communication (Lee &amp; Park, 2025)</a:t>
            </a:r>
            <a:endParaRPr lang="en-US" sz="1200" dirty="0">
              <a:solidFill>
                <a:prstClr val="black"/>
              </a:solidFill>
              <a:latin typeface="Calibri" panose="020F0502020204030204"/>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0A896"/>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Advantages of Using Microsoft Teams</a:t>
            </a:r>
            <a:endParaRPr lang="en-US" sz="4800" dirty="0">
              <a:solidFill>
                <a:prstClr val="black"/>
              </a:solidFill>
              <a:latin typeface="Calibri" panose="020F0502020204030204"/>
            </a:endParaRPr>
          </a:p>
        </p:txBody>
      </p:sp>
      <p:sp>
        <p:nvSpPr>
          <p:cNvPr id="4" name="Shape 2"/>
          <p:cNvSpPr/>
          <p:nvPr/>
        </p:nvSpPr>
        <p:spPr>
          <a:xfrm>
            <a:off x="609600" y="1402081"/>
            <a:ext cx="10972800" cy="874644"/>
          </a:xfrm>
          <a:prstGeom prst="rect">
            <a:avLst/>
          </a:prstGeom>
          <a:solidFill>
            <a:srgbClr val="F5F5F5"/>
          </a:solidFill>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975360" y="1459860"/>
            <a:ext cx="10241280" cy="365760"/>
          </a:xfrm>
          <a:prstGeom prst="rect">
            <a:avLst/>
          </a:prstGeom>
          <a:noFill/>
          <a:ln/>
        </p:spPr>
        <p:txBody>
          <a:bodyPr wrap="square" rtlCol="0" anchor="ctr"/>
          <a:lstStyle/>
          <a:p>
            <a:pPr defTabSz="1219170"/>
            <a:r>
              <a:rPr lang="en-US" sz="1467" b="1" dirty="0">
                <a:solidFill>
                  <a:srgbClr val="028090"/>
                </a:solidFill>
                <a:latin typeface="Calibri" pitchFamily="34" charset="0"/>
                <a:ea typeface="Calibri" pitchFamily="34" charset="-122"/>
                <a:cs typeface="Calibri" pitchFamily="34" charset="-120"/>
              </a:rPr>
              <a:t>1. Seamless Integration with Microsoft 365</a:t>
            </a:r>
          </a:p>
        </p:txBody>
      </p:sp>
      <p:sp>
        <p:nvSpPr>
          <p:cNvPr id="6" name="Text 4"/>
          <p:cNvSpPr/>
          <p:nvPr/>
        </p:nvSpPr>
        <p:spPr>
          <a:xfrm>
            <a:off x="975360" y="1850004"/>
            <a:ext cx="10241280" cy="426720"/>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Compatible with Word, Excel, OneDrive, and Outlook, which are currently being utilized by Riverdale employees.</a:t>
            </a:r>
          </a:p>
        </p:txBody>
      </p:sp>
      <p:sp>
        <p:nvSpPr>
          <p:cNvPr id="7" name="Shape 5"/>
          <p:cNvSpPr/>
          <p:nvPr/>
        </p:nvSpPr>
        <p:spPr>
          <a:xfrm>
            <a:off x="609600" y="2342989"/>
            <a:ext cx="10972800" cy="874644"/>
          </a:xfrm>
          <a:prstGeom prst="rect">
            <a:avLst/>
          </a:prstGeom>
          <a:solidFill>
            <a:srgbClr val="F0FFFE"/>
          </a:solidFill>
          <a:ln/>
        </p:spPr>
        <p:txBody>
          <a:bodyPr/>
          <a:lstStyle/>
          <a:p>
            <a:pPr defTabSz="1219170"/>
            <a:endParaRPr lang="en-US" sz="2400">
              <a:solidFill>
                <a:prstClr val="black"/>
              </a:solidFill>
              <a:latin typeface="Calibri" panose="020F0502020204030204"/>
            </a:endParaRPr>
          </a:p>
        </p:txBody>
      </p:sp>
      <p:sp>
        <p:nvSpPr>
          <p:cNvPr id="8" name="Text 6"/>
          <p:cNvSpPr/>
          <p:nvPr/>
        </p:nvSpPr>
        <p:spPr>
          <a:xfrm>
            <a:off x="975360" y="2387516"/>
            <a:ext cx="10241280" cy="365760"/>
          </a:xfrm>
          <a:prstGeom prst="rect">
            <a:avLst/>
          </a:prstGeom>
          <a:noFill/>
          <a:ln/>
        </p:spPr>
        <p:txBody>
          <a:bodyPr wrap="square" rtlCol="0" anchor="ctr"/>
          <a:lstStyle/>
          <a:p>
            <a:pPr defTabSz="1219170"/>
            <a:r>
              <a:rPr lang="en-US" sz="1467" b="1" dirty="0">
                <a:solidFill>
                  <a:srgbClr val="028090"/>
                </a:solidFill>
                <a:latin typeface="Calibri" pitchFamily="34" charset="0"/>
                <a:ea typeface="Calibri" pitchFamily="34" charset="-122"/>
                <a:cs typeface="Calibri" pitchFamily="34" charset="-120"/>
              </a:rPr>
              <a:t>2. Cost-Effective</a:t>
            </a:r>
          </a:p>
        </p:txBody>
      </p:sp>
      <p:sp>
        <p:nvSpPr>
          <p:cNvPr id="9" name="Text 7"/>
          <p:cNvSpPr/>
          <p:nvPr/>
        </p:nvSpPr>
        <p:spPr>
          <a:xfrm>
            <a:off x="975360" y="2777660"/>
            <a:ext cx="10241280" cy="426720"/>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Does not require any extra licensing fees as part of the current Microsoft 365 package.</a:t>
            </a:r>
          </a:p>
        </p:txBody>
      </p:sp>
      <p:sp>
        <p:nvSpPr>
          <p:cNvPr id="10" name="Shape 8"/>
          <p:cNvSpPr/>
          <p:nvPr/>
        </p:nvSpPr>
        <p:spPr>
          <a:xfrm>
            <a:off x="609600" y="3283894"/>
            <a:ext cx="10972800" cy="874644"/>
          </a:xfrm>
          <a:prstGeom prst="rect">
            <a:avLst/>
          </a:prstGeom>
          <a:solidFill>
            <a:srgbClr val="F5F5F5"/>
          </a:solidFill>
          <a:ln/>
        </p:spPr>
        <p:txBody>
          <a:bodyPr/>
          <a:lstStyle/>
          <a:p>
            <a:pPr defTabSz="1219170"/>
            <a:endParaRPr lang="en-US" sz="2400">
              <a:solidFill>
                <a:prstClr val="black"/>
              </a:solidFill>
              <a:latin typeface="Calibri" panose="020F0502020204030204"/>
            </a:endParaRPr>
          </a:p>
        </p:txBody>
      </p:sp>
      <p:sp>
        <p:nvSpPr>
          <p:cNvPr id="11" name="Text 9"/>
          <p:cNvSpPr/>
          <p:nvPr/>
        </p:nvSpPr>
        <p:spPr>
          <a:xfrm>
            <a:off x="975360" y="3315169"/>
            <a:ext cx="10241280" cy="365760"/>
          </a:xfrm>
          <a:prstGeom prst="rect">
            <a:avLst/>
          </a:prstGeom>
          <a:noFill/>
          <a:ln/>
        </p:spPr>
        <p:txBody>
          <a:bodyPr wrap="square" rtlCol="0" anchor="ctr"/>
          <a:lstStyle/>
          <a:p>
            <a:pPr defTabSz="1219170"/>
            <a:r>
              <a:rPr lang="en-US" sz="1467" b="1" dirty="0">
                <a:solidFill>
                  <a:srgbClr val="028090"/>
                </a:solidFill>
                <a:latin typeface="Calibri" pitchFamily="34" charset="0"/>
                <a:ea typeface="Calibri" pitchFamily="34" charset="-122"/>
                <a:cs typeface="Calibri" pitchFamily="34" charset="-120"/>
              </a:rPr>
              <a:t>3. User-Friendly Interface</a:t>
            </a:r>
          </a:p>
        </p:txBody>
      </p:sp>
      <p:sp>
        <p:nvSpPr>
          <p:cNvPr id="12" name="Text 10"/>
          <p:cNvSpPr/>
          <p:nvPr/>
        </p:nvSpPr>
        <p:spPr>
          <a:xfrm>
            <a:off x="975360" y="3705313"/>
            <a:ext cx="10241280" cy="426720"/>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Intuitive interface that requires minimal training of the healthcare providers</a:t>
            </a:r>
          </a:p>
        </p:txBody>
      </p:sp>
      <p:sp>
        <p:nvSpPr>
          <p:cNvPr id="13" name="Shape 11"/>
          <p:cNvSpPr/>
          <p:nvPr/>
        </p:nvSpPr>
        <p:spPr>
          <a:xfrm>
            <a:off x="609600" y="4238043"/>
            <a:ext cx="10972800" cy="1036320"/>
          </a:xfrm>
          <a:prstGeom prst="rect">
            <a:avLst/>
          </a:prstGeom>
          <a:solidFill>
            <a:srgbClr val="F0FFFE"/>
          </a:solidFill>
          <a:ln/>
        </p:spPr>
        <p:txBody>
          <a:bodyPr/>
          <a:lstStyle/>
          <a:p>
            <a:pPr defTabSz="1219170"/>
            <a:endParaRPr lang="en-US" sz="2400">
              <a:solidFill>
                <a:prstClr val="black"/>
              </a:solidFill>
              <a:latin typeface="Calibri" panose="020F0502020204030204"/>
            </a:endParaRPr>
          </a:p>
        </p:txBody>
      </p:sp>
      <p:sp>
        <p:nvSpPr>
          <p:cNvPr id="14" name="Text 12"/>
          <p:cNvSpPr/>
          <p:nvPr/>
        </p:nvSpPr>
        <p:spPr>
          <a:xfrm>
            <a:off x="975360" y="4335579"/>
            <a:ext cx="10241280" cy="365760"/>
          </a:xfrm>
          <a:prstGeom prst="rect">
            <a:avLst/>
          </a:prstGeom>
          <a:noFill/>
          <a:ln/>
        </p:spPr>
        <p:txBody>
          <a:bodyPr wrap="square" rtlCol="0" anchor="ctr"/>
          <a:lstStyle/>
          <a:p>
            <a:pPr defTabSz="1219170"/>
            <a:r>
              <a:rPr lang="en-US" sz="1467" b="1" dirty="0">
                <a:solidFill>
                  <a:srgbClr val="028090"/>
                </a:solidFill>
                <a:latin typeface="Calibri" pitchFamily="34" charset="0"/>
                <a:ea typeface="Calibri" pitchFamily="34" charset="-122"/>
                <a:cs typeface="Calibri" pitchFamily="34" charset="-120"/>
              </a:rPr>
              <a:t>4. Security and Compliance</a:t>
            </a:r>
            <a:endParaRPr lang="en-US" sz="1467" dirty="0">
              <a:solidFill>
                <a:prstClr val="black"/>
              </a:solidFill>
              <a:latin typeface="Calibri" panose="020F0502020204030204"/>
            </a:endParaRPr>
          </a:p>
        </p:txBody>
      </p:sp>
      <p:sp>
        <p:nvSpPr>
          <p:cNvPr id="15" name="Text 13"/>
          <p:cNvSpPr/>
          <p:nvPr/>
        </p:nvSpPr>
        <p:spPr>
          <a:xfrm>
            <a:off x="975360" y="4725723"/>
            <a:ext cx="10241280" cy="426720"/>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Compliance with HIPAA standards with enterprise-level data security</a:t>
            </a:r>
          </a:p>
        </p:txBody>
      </p:sp>
      <p:sp>
        <p:nvSpPr>
          <p:cNvPr id="16" name="Shape 14"/>
          <p:cNvSpPr/>
          <p:nvPr/>
        </p:nvSpPr>
        <p:spPr>
          <a:xfrm>
            <a:off x="609600" y="5364477"/>
            <a:ext cx="10972800" cy="1036320"/>
          </a:xfrm>
          <a:prstGeom prst="rect">
            <a:avLst/>
          </a:prstGeom>
          <a:solidFill>
            <a:srgbClr val="F5F5F5"/>
          </a:solidFill>
          <a:ln/>
        </p:spPr>
        <p:txBody>
          <a:bodyPr/>
          <a:lstStyle/>
          <a:p>
            <a:pPr defTabSz="1219170"/>
            <a:endParaRPr lang="en-US" sz="2400">
              <a:solidFill>
                <a:prstClr val="black"/>
              </a:solidFill>
              <a:latin typeface="Calibri" panose="020F0502020204030204"/>
            </a:endParaRPr>
          </a:p>
        </p:txBody>
      </p:sp>
      <p:sp>
        <p:nvSpPr>
          <p:cNvPr id="17" name="Text 15"/>
          <p:cNvSpPr/>
          <p:nvPr/>
        </p:nvSpPr>
        <p:spPr>
          <a:xfrm>
            <a:off x="975360" y="5462013"/>
            <a:ext cx="10241280" cy="365760"/>
          </a:xfrm>
          <a:prstGeom prst="rect">
            <a:avLst/>
          </a:prstGeom>
          <a:noFill/>
          <a:ln/>
        </p:spPr>
        <p:txBody>
          <a:bodyPr wrap="square" rtlCol="0" anchor="ctr"/>
          <a:lstStyle/>
          <a:p>
            <a:pPr defTabSz="1219170"/>
            <a:r>
              <a:rPr lang="en-US" sz="1467" b="1" dirty="0">
                <a:solidFill>
                  <a:srgbClr val="028090"/>
                </a:solidFill>
                <a:latin typeface="Calibri" pitchFamily="34" charset="0"/>
                <a:ea typeface="Calibri" pitchFamily="34" charset="-122"/>
                <a:cs typeface="Calibri" pitchFamily="34" charset="-120"/>
              </a:rPr>
              <a:t>5. Scalability</a:t>
            </a:r>
            <a:endParaRPr lang="en-US" sz="1467" dirty="0">
              <a:solidFill>
                <a:prstClr val="black"/>
              </a:solidFill>
              <a:latin typeface="Calibri" panose="020F0502020204030204"/>
            </a:endParaRPr>
          </a:p>
        </p:txBody>
      </p:sp>
      <p:sp>
        <p:nvSpPr>
          <p:cNvPr id="18" name="Text 16"/>
          <p:cNvSpPr/>
          <p:nvPr/>
        </p:nvSpPr>
        <p:spPr>
          <a:xfrm>
            <a:off x="975360" y="5852157"/>
            <a:ext cx="10241280" cy="426720"/>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Scalable to add on without changing the system or incurring fees</a:t>
            </a:r>
            <a:endParaRPr lang="en-US" sz="1333" dirty="0">
              <a:solidFill>
                <a:prstClr val="black"/>
              </a:solidFill>
              <a:latin typeface="Calibri" panose="020F0502020204030204"/>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1E2761"/>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Limitations of Microsoft Teams</a:t>
            </a:r>
            <a:endParaRPr lang="en-US" sz="4800" dirty="0">
              <a:solidFill>
                <a:prstClr val="black"/>
              </a:solidFill>
              <a:latin typeface="Calibri" panose="020F0502020204030204"/>
            </a:endParaRPr>
          </a:p>
        </p:txBody>
      </p:sp>
      <p:sp>
        <p:nvSpPr>
          <p:cNvPr id="4" name="Shape 2"/>
          <p:cNvSpPr/>
          <p:nvPr/>
        </p:nvSpPr>
        <p:spPr>
          <a:xfrm>
            <a:off x="609600" y="1309316"/>
            <a:ext cx="10972800" cy="921595"/>
          </a:xfrm>
          <a:prstGeom prst="rect">
            <a:avLst/>
          </a:prstGeom>
          <a:solidFill>
            <a:srgbClr val="FFF3E0"/>
          </a:solidFill>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975360" y="1340593"/>
            <a:ext cx="10241280" cy="390748"/>
          </a:xfrm>
          <a:prstGeom prst="rect">
            <a:avLst/>
          </a:prstGeom>
          <a:noFill/>
          <a:ln/>
        </p:spPr>
        <p:txBody>
          <a:bodyPr wrap="square" rtlCol="0" anchor="ctr"/>
          <a:lstStyle/>
          <a:p>
            <a:pPr defTabSz="1219170"/>
            <a:r>
              <a:rPr lang="en-US" sz="1467" b="1" dirty="0">
                <a:solidFill>
                  <a:srgbClr val="E65100"/>
                </a:solidFill>
                <a:latin typeface="Calibri" pitchFamily="34" charset="0"/>
                <a:ea typeface="Calibri" pitchFamily="34" charset="-122"/>
                <a:cs typeface="Calibri" pitchFamily="34" charset="-120"/>
              </a:rPr>
              <a:t>Technical Infrastructure</a:t>
            </a:r>
            <a:endParaRPr lang="en-US" sz="1467" dirty="0">
              <a:solidFill>
                <a:prstClr val="black"/>
              </a:solidFill>
              <a:latin typeface="Calibri" panose="020F0502020204030204"/>
            </a:endParaRPr>
          </a:p>
        </p:txBody>
      </p:sp>
      <p:sp>
        <p:nvSpPr>
          <p:cNvPr id="6" name="Text 4"/>
          <p:cNvSpPr/>
          <p:nvPr/>
        </p:nvSpPr>
        <p:spPr>
          <a:xfrm>
            <a:off x="975360" y="1730736"/>
            <a:ext cx="10241280" cy="455875"/>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Needs a good internet connection, can be problematic in areas with a poor network connection</a:t>
            </a:r>
          </a:p>
        </p:txBody>
      </p:sp>
      <p:sp>
        <p:nvSpPr>
          <p:cNvPr id="7" name="Shape 5"/>
          <p:cNvSpPr/>
          <p:nvPr/>
        </p:nvSpPr>
        <p:spPr>
          <a:xfrm>
            <a:off x="609600" y="2276728"/>
            <a:ext cx="10972800" cy="921595"/>
          </a:xfrm>
          <a:prstGeom prst="rect">
            <a:avLst/>
          </a:prstGeom>
          <a:solidFill>
            <a:srgbClr val="FFE0B2"/>
          </a:solidFill>
          <a:ln/>
        </p:spPr>
        <p:txBody>
          <a:bodyPr/>
          <a:lstStyle/>
          <a:p>
            <a:pPr defTabSz="1219170"/>
            <a:endParaRPr lang="en-US" sz="2400">
              <a:solidFill>
                <a:prstClr val="black"/>
              </a:solidFill>
              <a:latin typeface="Calibri" panose="020F0502020204030204"/>
            </a:endParaRPr>
          </a:p>
        </p:txBody>
      </p:sp>
      <p:sp>
        <p:nvSpPr>
          <p:cNvPr id="8" name="Text 6"/>
          <p:cNvSpPr/>
          <p:nvPr/>
        </p:nvSpPr>
        <p:spPr>
          <a:xfrm>
            <a:off x="975360" y="2361013"/>
            <a:ext cx="10241280" cy="390748"/>
          </a:xfrm>
          <a:prstGeom prst="rect">
            <a:avLst/>
          </a:prstGeom>
          <a:noFill/>
          <a:ln/>
        </p:spPr>
        <p:txBody>
          <a:bodyPr wrap="square" rtlCol="0" anchor="ctr"/>
          <a:lstStyle/>
          <a:p>
            <a:pPr defTabSz="1219170"/>
            <a:r>
              <a:rPr lang="en-US" sz="1467" b="1" dirty="0">
                <a:solidFill>
                  <a:srgbClr val="E65100"/>
                </a:solidFill>
                <a:latin typeface="Calibri" pitchFamily="34" charset="0"/>
                <a:ea typeface="Calibri" pitchFamily="34" charset="-122"/>
                <a:cs typeface="Calibri" pitchFamily="34" charset="-120"/>
              </a:rPr>
              <a:t>Learning Curve</a:t>
            </a:r>
            <a:endParaRPr lang="en-US" sz="1467" dirty="0">
              <a:solidFill>
                <a:prstClr val="black"/>
              </a:solidFill>
              <a:latin typeface="Calibri" panose="020F0502020204030204"/>
            </a:endParaRPr>
          </a:p>
        </p:txBody>
      </p:sp>
      <p:sp>
        <p:nvSpPr>
          <p:cNvPr id="9" name="Text 7"/>
          <p:cNvSpPr/>
          <p:nvPr/>
        </p:nvSpPr>
        <p:spPr>
          <a:xfrm>
            <a:off x="975360" y="2751156"/>
            <a:ext cx="10241280" cy="455875"/>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Some staff, particularly older workers, will need additional support during transition</a:t>
            </a:r>
            <a:endParaRPr lang="en-US" sz="1333" dirty="0">
              <a:solidFill>
                <a:prstClr val="black"/>
              </a:solidFill>
              <a:latin typeface="Calibri" panose="020F0502020204030204"/>
            </a:endParaRPr>
          </a:p>
        </p:txBody>
      </p:sp>
      <p:sp>
        <p:nvSpPr>
          <p:cNvPr id="10" name="Shape 8"/>
          <p:cNvSpPr/>
          <p:nvPr/>
        </p:nvSpPr>
        <p:spPr>
          <a:xfrm>
            <a:off x="609600" y="3257392"/>
            <a:ext cx="10972800" cy="943555"/>
          </a:xfrm>
          <a:prstGeom prst="rect">
            <a:avLst/>
          </a:prstGeom>
          <a:solidFill>
            <a:srgbClr val="FFF3E0"/>
          </a:solidFill>
          <a:ln/>
        </p:spPr>
        <p:txBody>
          <a:bodyPr/>
          <a:lstStyle/>
          <a:p>
            <a:pPr defTabSz="1219170"/>
            <a:endParaRPr lang="en-US" sz="2400">
              <a:solidFill>
                <a:prstClr val="black"/>
              </a:solidFill>
              <a:latin typeface="Calibri" panose="020F0502020204030204"/>
            </a:endParaRPr>
          </a:p>
        </p:txBody>
      </p:sp>
      <p:sp>
        <p:nvSpPr>
          <p:cNvPr id="11" name="Text 9"/>
          <p:cNvSpPr/>
          <p:nvPr/>
        </p:nvSpPr>
        <p:spPr>
          <a:xfrm>
            <a:off x="975360" y="3354929"/>
            <a:ext cx="10241280" cy="390748"/>
          </a:xfrm>
          <a:prstGeom prst="rect">
            <a:avLst/>
          </a:prstGeom>
          <a:noFill/>
          <a:ln/>
        </p:spPr>
        <p:txBody>
          <a:bodyPr wrap="square" rtlCol="0" anchor="ctr"/>
          <a:lstStyle/>
          <a:p>
            <a:pPr defTabSz="1219170"/>
            <a:r>
              <a:rPr lang="en-US" sz="1467" b="1" dirty="0">
                <a:solidFill>
                  <a:srgbClr val="E65100"/>
                </a:solidFill>
                <a:latin typeface="Calibri" pitchFamily="34" charset="0"/>
                <a:ea typeface="Calibri" pitchFamily="34" charset="-122"/>
                <a:cs typeface="Calibri" pitchFamily="34" charset="-120"/>
              </a:rPr>
              <a:t>Notification Fatigue</a:t>
            </a:r>
            <a:endParaRPr lang="en-US" sz="1467" dirty="0">
              <a:solidFill>
                <a:prstClr val="black"/>
              </a:solidFill>
              <a:latin typeface="Calibri" panose="020F0502020204030204"/>
            </a:endParaRPr>
          </a:p>
        </p:txBody>
      </p:sp>
      <p:sp>
        <p:nvSpPr>
          <p:cNvPr id="12" name="Text 10"/>
          <p:cNvSpPr/>
          <p:nvPr/>
        </p:nvSpPr>
        <p:spPr>
          <a:xfrm>
            <a:off x="975360" y="3745072"/>
            <a:ext cx="10241280" cy="455875"/>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If the system is not used properly, many messages may be too much for the user</a:t>
            </a:r>
          </a:p>
        </p:txBody>
      </p:sp>
      <p:sp>
        <p:nvSpPr>
          <p:cNvPr id="13" name="Shape 11"/>
          <p:cNvSpPr/>
          <p:nvPr/>
        </p:nvSpPr>
        <p:spPr>
          <a:xfrm>
            <a:off x="609600" y="4277812"/>
            <a:ext cx="10972800" cy="1002624"/>
          </a:xfrm>
          <a:prstGeom prst="rect">
            <a:avLst/>
          </a:prstGeom>
          <a:solidFill>
            <a:srgbClr val="FFE0B2"/>
          </a:solidFill>
          <a:ln/>
        </p:spPr>
        <p:txBody>
          <a:bodyPr/>
          <a:lstStyle/>
          <a:p>
            <a:pPr defTabSz="1219170"/>
            <a:endParaRPr lang="en-US" sz="2400">
              <a:solidFill>
                <a:prstClr val="black"/>
              </a:solidFill>
              <a:latin typeface="Calibri" panose="020F0502020204030204"/>
            </a:endParaRPr>
          </a:p>
        </p:txBody>
      </p:sp>
      <p:sp>
        <p:nvSpPr>
          <p:cNvPr id="14" name="Text 12"/>
          <p:cNvSpPr/>
          <p:nvPr/>
        </p:nvSpPr>
        <p:spPr>
          <a:xfrm>
            <a:off x="975360" y="4375349"/>
            <a:ext cx="10241280" cy="390748"/>
          </a:xfrm>
          <a:prstGeom prst="rect">
            <a:avLst/>
          </a:prstGeom>
          <a:noFill/>
          <a:ln/>
        </p:spPr>
        <p:txBody>
          <a:bodyPr wrap="square" rtlCol="0" anchor="ctr"/>
          <a:lstStyle/>
          <a:p>
            <a:pPr defTabSz="1219170"/>
            <a:r>
              <a:rPr lang="en-US" sz="1467" b="1" dirty="0">
                <a:solidFill>
                  <a:srgbClr val="E65100"/>
                </a:solidFill>
                <a:latin typeface="Calibri" pitchFamily="34" charset="0"/>
                <a:ea typeface="Calibri" pitchFamily="34" charset="-122"/>
                <a:cs typeface="Calibri" pitchFamily="34" charset="-120"/>
              </a:rPr>
              <a:t>Time Zone Challenges</a:t>
            </a:r>
            <a:endParaRPr lang="en-US" sz="1467" dirty="0">
              <a:solidFill>
                <a:prstClr val="black"/>
              </a:solidFill>
              <a:latin typeface="Calibri" panose="020F0502020204030204"/>
            </a:endParaRPr>
          </a:p>
        </p:txBody>
      </p:sp>
      <p:sp>
        <p:nvSpPr>
          <p:cNvPr id="15" name="Text 13"/>
          <p:cNvSpPr/>
          <p:nvPr/>
        </p:nvSpPr>
        <p:spPr>
          <a:xfrm>
            <a:off x="975360" y="4765492"/>
            <a:ext cx="10241280" cy="455875"/>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More difficult coordination between shifts; may need proper scheduling</a:t>
            </a:r>
          </a:p>
        </p:txBody>
      </p:sp>
      <p:sp>
        <p:nvSpPr>
          <p:cNvPr id="16" name="Shape 14"/>
          <p:cNvSpPr/>
          <p:nvPr/>
        </p:nvSpPr>
        <p:spPr>
          <a:xfrm>
            <a:off x="609600" y="5364491"/>
            <a:ext cx="10972800" cy="1002624"/>
          </a:xfrm>
          <a:prstGeom prst="rect">
            <a:avLst/>
          </a:prstGeom>
          <a:solidFill>
            <a:srgbClr val="FFF3E0"/>
          </a:solidFill>
          <a:ln/>
        </p:spPr>
        <p:txBody>
          <a:bodyPr/>
          <a:lstStyle/>
          <a:p>
            <a:pPr defTabSz="1219170"/>
            <a:endParaRPr lang="en-US" sz="2400">
              <a:solidFill>
                <a:prstClr val="black"/>
              </a:solidFill>
              <a:latin typeface="Calibri" panose="020F0502020204030204"/>
            </a:endParaRPr>
          </a:p>
        </p:txBody>
      </p:sp>
      <p:sp>
        <p:nvSpPr>
          <p:cNvPr id="17" name="Text 15"/>
          <p:cNvSpPr/>
          <p:nvPr/>
        </p:nvSpPr>
        <p:spPr>
          <a:xfrm>
            <a:off x="975360" y="5462027"/>
            <a:ext cx="10241280" cy="390748"/>
          </a:xfrm>
          <a:prstGeom prst="rect">
            <a:avLst/>
          </a:prstGeom>
          <a:noFill/>
          <a:ln/>
        </p:spPr>
        <p:txBody>
          <a:bodyPr wrap="square" rtlCol="0" anchor="ctr"/>
          <a:lstStyle/>
          <a:p>
            <a:pPr defTabSz="1219170"/>
            <a:r>
              <a:rPr lang="en-US" sz="1467" b="1" dirty="0">
                <a:solidFill>
                  <a:srgbClr val="E65100"/>
                </a:solidFill>
                <a:latin typeface="Calibri" pitchFamily="34" charset="0"/>
                <a:ea typeface="Calibri" pitchFamily="34" charset="-122"/>
                <a:cs typeface="Calibri" pitchFamily="34" charset="-120"/>
              </a:rPr>
              <a:t>Device Dependency</a:t>
            </a:r>
            <a:endParaRPr lang="en-US" sz="1467" dirty="0">
              <a:solidFill>
                <a:prstClr val="black"/>
              </a:solidFill>
              <a:latin typeface="Calibri" panose="020F0502020204030204"/>
            </a:endParaRPr>
          </a:p>
        </p:txBody>
      </p:sp>
      <p:sp>
        <p:nvSpPr>
          <p:cNvPr id="18" name="Text 16"/>
          <p:cNvSpPr/>
          <p:nvPr/>
        </p:nvSpPr>
        <p:spPr>
          <a:xfrm>
            <a:off x="975360" y="5852171"/>
            <a:ext cx="10241280" cy="455875"/>
          </a:xfrm>
          <a:prstGeom prst="rect">
            <a:avLst/>
          </a:prstGeom>
          <a:noFill/>
          <a:ln/>
        </p:spPr>
        <p:txBody>
          <a:bodyPr wrap="square" rtlCol="0" anchor="ctr"/>
          <a:lstStyle/>
          <a:p>
            <a:pPr defTabSz="1219170"/>
            <a:r>
              <a:rPr lang="en-US" sz="1333" dirty="0">
                <a:solidFill>
                  <a:srgbClr val="2C3E50"/>
                </a:solidFill>
                <a:latin typeface="Calibri" pitchFamily="34" charset="0"/>
                <a:ea typeface="Calibri" pitchFamily="34" charset="-122"/>
                <a:cs typeface="Calibri" pitchFamily="34" charset="-120"/>
              </a:rPr>
              <a:t>Requires a computer or any other device. Not everyone may have constant access to</a:t>
            </a:r>
            <a:endParaRPr lang="en-US" sz="1333" dirty="0">
              <a:solidFill>
                <a:prstClr val="black"/>
              </a:solidFill>
              <a:latin typeface="Calibri" panose="020F0502020204030204"/>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Recommendations for Implementation</a:t>
            </a:r>
            <a:endParaRPr lang="en-US" sz="4800" dirty="0">
              <a:solidFill>
                <a:prstClr val="black"/>
              </a:solidFill>
              <a:latin typeface="Calibri" panose="020F0502020204030204"/>
            </a:endParaRPr>
          </a:p>
        </p:txBody>
      </p:sp>
      <p:sp>
        <p:nvSpPr>
          <p:cNvPr id="4" name="Shape 2"/>
          <p:cNvSpPr/>
          <p:nvPr/>
        </p:nvSpPr>
        <p:spPr>
          <a:xfrm>
            <a:off x="609600" y="1463040"/>
            <a:ext cx="10972800" cy="1463040"/>
          </a:xfrm>
          <a:prstGeom prst="roundRect">
            <a:avLst/>
          </a:prstGeom>
          <a:solidFill>
            <a:srgbClr val="E3F2FD"/>
          </a:solidFill>
          <a:ln w="25400">
            <a:solidFill>
              <a:srgbClr val="028090"/>
            </a:solidFill>
            <a:prstDash val="solid"/>
          </a:ln>
        </p:spPr>
        <p:txBody>
          <a:bodyPr/>
          <a:lstStyle/>
          <a:p>
            <a:pPr defTabSz="1219170"/>
            <a:endParaRPr lang="en-US" sz="2400">
              <a:solidFill>
                <a:prstClr val="black"/>
              </a:solidFill>
              <a:latin typeface="Calibri" panose="020F0502020204030204"/>
            </a:endParaRPr>
          </a:p>
        </p:txBody>
      </p:sp>
      <p:sp>
        <p:nvSpPr>
          <p:cNvPr id="5" name="Text 3"/>
          <p:cNvSpPr/>
          <p:nvPr/>
        </p:nvSpPr>
        <p:spPr>
          <a:xfrm>
            <a:off x="975360" y="1645920"/>
            <a:ext cx="10241280" cy="1097280"/>
          </a:xfrm>
          <a:prstGeom prst="rect">
            <a:avLst/>
          </a:prstGeom>
          <a:noFill/>
          <a:ln/>
        </p:spPr>
        <p:txBody>
          <a:bodyPr wrap="square" rtlCol="0" anchor="ctr"/>
          <a:lstStyle/>
          <a:p>
            <a:pPr defTabSz="1219170"/>
            <a:r>
              <a:rPr lang="en-US" sz="1733" b="1" dirty="0">
                <a:solidFill>
                  <a:srgbClr val="028090"/>
                </a:solidFill>
                <a:latin typeface="Calibri" pitchFamily="34" charset="0"/>
                <a:ea typeface="Calibri" pitchFamily="34" charset="-122"/>
                <a:cs typeface="Calibri" pitchFamily="34" charset="-120"/>
              </a:rPr>
              <a:t>Primary recommendation: Use Microsoft Teams as the one-stop platform for all Riverdale nursing home staff training.</a:t>
            </a:r>
          </a:p>
        </p:txBody>
      </p:sp>
      <p:sp>
        <p:nvSpPr>
          <p:cNvPr id="6" name="Text 4"/>
          <p:cNvSpPr/>
          <p:nvPr/>
        </p:nvSpPr>
        <p:spPr>
          <a:xfrm>
            <a:off x="609600" y="3169920"/>
            <a:ext cx="10972800" cy="487680"/>
          </a:xfrm>
          <a:prstGeom prst="rect">
            <a:avLst/>
          </a:prstGeom>
          <a:noFill/>
          <a:ln/>
        </p:spPr>
        <p:txBody>
          <a:bodyPr wrap="square" rtlCol="0" anchor="ctr"/>
          <a:lstStyle/>
          <a:p>
            <a:pPr defTabSz="1219170"/>
            <a:r>
              <a:rPr lang="en-US" sz="2667" b="1" dirty="0">
                <a:solidFill>
                  <a:srgbClr val="028090"/>
                </a:solidFill>
                <a:latin typeface="Calibri" pitchFamily="34" charset="0"/>
                <a:ea typeface="Calibri" pitchFamily="34" charset="-122"/>
                <a:cs typeface="Calibri" pitchFamily="34" charset="-120"/>
              </a:rPr>
              <a:t>Implementation Strategy</a:t>
            </a:r>
            <a:endParaRPr lang="en-US" sz="2667" dirty="0">
              <a:solidFill>
                <a:prstClr val="black"/>
              </a:solidFill>
              <a:latin typeface="Calibri" panose="020F0502020204030204"/>
            </a:endParaRPr>
          </a:p>
        </p:txBody>
      </p:sp>
      <p:sp>
        <p:nvSpPr>
          <p:cNvPr id="7" name="Text 5"/>
          <p:cNvSpPr/>
          <p:nvPr/>
        </p:nvSpPr>
        <p:spPr>
          <a:xfrm>
            <a:off x="596352" y="3660251"/>
            <a:ext cx="10363200" cy="2952584"/>
          </a:xfrm>
          <a:prstGeom prst="rect">
            <a:avLst/>
          </a:prstGeom>
          <a:noFill/>
          <a:ln/>
        </p:spPr>
        <p:txBody>
          <a:bodyPr wrap="square" rtlCol="0" anchor="ctr"/>
          <a:lstStyle/>
          <a:p>
            <a:pPr marL="304792" indent="-304792" defTabSz="1219170">
              <a:lnSpc>
                <a:spcPct val="150000"/>
              </a:lnSpc>
              <a:buFontTx/>
              <a:buAutoNum type="arabicPeriod"/>
            </a:pPr>
            <a:r>
              <a:rPr lang="en-US" sz="2400" dirty="0">
                <a:solidFill>
                  <a:srgbClr val="2C3E50"/>
                </a:solidFill>
                <a:latin typeface="Calibri" pitchFamily="34" charset="0"/>
                <a:ea typeface="Calibri" pitchFamily="34" charset="-122"/>
                <a:cs typeface="Calibri" pitchFamily="34" charset="-120"/>
              </a:rPr>
              <a:t>Conduct Audit on IT Infrastructure and Network Readiness</a:t>
            </a:r>
          </a:p>
          <a:p>
            <a:pPr marL="304792" indent="-304792" defTabSz="1219170">
              <a:lnSpc>
                <a:spcPct val="150000"/>
              </a:lnSpc>
              <a:buFontTx/>
              <a:buAutoNum type="arabicPeriod"/>
            </a:pPr>
            <a:r>
              <a:rPr lang="en-US" sz="2400" dirty="0">
                <a:solidFill>
                  <a:srgbClr val="2C3E50"/>
                </a:solidFill>
                <a:latin typeface="Calibri" pitchFamily="34" charset="0"/>
                <a:ea typeface="Calibri" pitchFamily="34" charset="-122"/>
                <a:cs typeface="Calibri" pitchFamily="34" charset="-120"/>
              </a:rPr>
              <a:t>Prepare Training Program in Phases</a:t>
            </a:r>
          </a:p>
          <a:p>
            <a:pPr marL="304792" indent="-304792" defTabSz="1219170">
              <a:lnSpc>
                <a:spcPct val="150000"/>
              </a:lnSpc>
              <a:buFontTx/>
              <a:buAutoNum type="arabicPeriod"/>
            </a:pPr>
            <a:r>
              <a:rPr lang="en-US" sz="2400" dirty="0">
                <a:solidFill>
                  <a:srgbClr val="2C3E50"/>
                </a:solidFill>
                <a:latin typeface="Calibri" pitchFamily="34" charset="0"/>
                <a:ea typeface="Calibri" pitchFamily="34" charset="-122"/>
                <a:cs typeface="Calibri" pitchFamily="34" charset="-120"/>
              </a:rPr>
              <a:t>Determine Channel Structure and Policy Management Process.</a:t>
            </a:r>
          </a:p>
          <a:p>
            <a:pPr marL="304792" indent="-304792" defTabSz="1219170">
              <a:lnSpc>
                <a:spcPct val="150000"/>
              </a:lnSpc>
              <a:buFontTx/>
              <a:buAutoNum type="arabicPeriod"/>
            </a:pPr>
            <a:r>
              <a:rPr lang="en-US" sz="2400" dirty="0">
                <a:solidFill>
                  <a:srgbClr val="2C3E50"/>
                </a:solidFill>
                <a:latin typeface="Calibri" pitchFamily="34" charset="0"/>
                <a:ea typeface="Calibri" pitchFamily="34" charset="-122"/>
                <a:cs typeface="Calibri" pitchFamily="34" charset="-120"/>
              </a:rPr>
              <a:t>Prepare Shift Training Coordination Process</a:t>
            </a:r>
          </a:p>
          <a:p>
            <a:pPr marL="304792" indent="-304792" defTabSz="1219170">
              <a:lnSpc>
                <a:spcPct val="150000"/>
              </a:lnSpc>
              <a:buFontTx/>
              <a:buAutoNum type="arabicPeriod"/>
            </a:pPr>
            <a:r>
              <a:rPr lang="en-US" sz="2400" dirty="0">
                <a:solidFill>
                  <a:srgbClr val="2C3E50"/>
                </a:solidFill>
                <a:latin typeface="Calibri" pitchFamily="34" charset="0"/>
                <a:ea typeface="Calibri" pitchFamily="34" charset="-122"/>
                <a:cs typeface="Calibri" pitchFamily="34" charset="-120"/>
              </a:rPr>
              <a:t>Monitor progress of implementation and feedback</a:t>
            </a:r>
            <a:endParaRPr lang="en-US" sz="2400" dirty="0">
              <a:solidFill>
                <a:prstClr val="black"/>
              </a:solidFill>
              <a:latin typeface="Calibri" panose="020F0502020204030204"/>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p:spPr>
        <p:txBody>
          <a:bodyPr/>
          <a:lstStyle/>
          <a:p>
            <a:pPr defTabSz="1219170"/>
            <a:endParaRPr lang="en-US" sz="2400">
              <a:solidFill>
                <a:prstClr val="black"/>
              </a:solidFill>
              <a:latin typeface="Calibri" panose="020F0502020204030204"/>
            </a:endParaRPr>
          </a:p>
        </p:txBody>
      </p:sp>
      <p:sp>
        <p:nvSpPr>
          <p:cNvPr id="3" name="Text 1"/>
          <p:cNvSpPr/>
          <p:nvPr/>
        </p:nvSpPr>
        <p:spPr>
          <a:xfrm>
            <a:off x="609600" y="304800"/>
            <a:ext cx="10972800" cy="731520"/>
          </a:xfrm>
          <a:prstGeom prst="rect">
            <a:avLst/>
          </a:prstGeom>
          <a:noFill/>
          <a:ln/>
        </p:spPr>
        <p:txBody>
          <a:bodyPr wrap="square" rtlCol="0" anchor="ctr"/>
          <a:lstStyle/>
          <a:p>
            <a:pPr defTabSz="1219170"/>
            <a:r>
              <a:rPr lang="en-US" sz="4800" b="1" dirty="0">
                <a:solidFill>
                  <a:srgbClr val="FFFFFF"/>
                </a:solidFill>
                <a:latin typeface="Calibri" pitchFamily="34" charset="0"/>
                <a:ea typeface="Calibri" pitchFamily="34" charset="-122"/>
                <a:cs typeface="Calibri" pitchFamily="34" charset="-120"/>
              </a:rPr>
              <a:t>References</a:t>
            </a:r>
            <a:endParaRPr lang="en-US" sz="4800" dirty="0">
              <a:solidFill>
                <a:prstClr val="black"/>
              </a:solidFill>
              <a:latin typeface="Calibri" panose="020F0502020204030204"/>
            </a:endParaRPr>
          </a:p>
        </p:txBody>
      </p:sp>
      <p:sp>
        <p:nvSpPr>
          <p:cNvPr id="4" name="Text 2"/>
          <p:cNvSpPr/>
          <p:nvPr/>
        </p:nvSpPr>
        <p:spPr>
          <a:xfrm>
            <a:off x="609600" y="1463039"/>
            <a:ext cx="10972800" cy="4831743"/>
          </a:xfrm>
          <a:prstGeom prst="rect">
            <a:avLst/>
          </a:prstGeom>
          <a:noFill/>
          <a:ln/>
        </p:spPr>
        <p:txBody>
          <a:bodyPr wrap="square" rtlCol="0" anchor="ctr"/>
          <a:lstStyle/>
          <a:p>
            <a:pPr defTabSz="1219170">
              <a:lnSpc>
                <a:spcPct val="150000"/>
              </a:lnSpc>
            </a:pPr>
            <a:r>
              <a:rPr lang="en-US" sz="1867" dirty="0">
                <a:solidFill>
                  <a:srgbClr val="2C3E50"/>
                </a:solidFill>
                <a:latin typeface="Calibri" pitchFamily="34" charset="0"/>
                <a:ea typeface="Calibri" pitchFamily="34" charset="-122"/>
                <a:cs typeface="Calibri" pitchFamily="34" charset="-120"/>
              </a:rPr>
              <a:t>Brown, M. &amp; Davis, K. (2025). Integrating communication platforms in healthcare settings: A systematic review. Healthcare Technology Review, 15(2), 45-62.</a:t>
            </a: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Johnson, P. &amp; Williams, R. (2024). Digital transformation in nursing home staff training: Challenges and solutions. Journal of Healthcare Management, 28(4), 156-171.</a:t>
            </a: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Lee, S. &amp; Park, J. (2025). Efficiency metrics in healthcare communication systems. International Journal of Health Information Management, 32(1), 78-95.</a:t>
            </a: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Smith, A., Taylor, B., &amp; Chen, L. (2023). Organizational communication barriers in long-term care facilities. Healthcare Administration Review, 26(3), 201-218.</a:t>
            </a:r>
          </a:p>
          <a:p>
            <a:pPr defTabSz="1219170">
              <a:lnSpc>
                <a:spcPct val="150000"/>
              </a:lnSpc>
            </a:pPr>
            <a:r>
              <a:rPr lang="en-US" sz="1867" dirty="0">
                <a:solidFill>
                  <a:srgbClr val="2C3E50"/>
                </a:solidFill>
                <a:latin typeface="Calibri" pitchFamily="34" charset="0"/>
                <a:ea typeface="Calibri" pitchFamily="34" charset="-122"/>
                <a:cs typeface="Calibri" pitchFamily="34" charset="-120"/>
              </a:rPr>
              <a:t>Thompson, H., Martinez, G., &amp; Wilson, K. (2024). Staff development through collaborative digital platforms in healthcare organizations. Journal of Medical Education Technology, 19(2), 134-150.</a:t>
            </a:r>
            <a:endParaRPr lang="en-US" sz="1867" dirty="0">
              <a:solidFill>
                <a:prstClr val="black"/>
              </a:solidFill>
              <a:latin typeface="Calibri" panose="020F0502020204030204"/>
            </a:endParaRPr>
          </a:p>
          <a:p>
            <a:pPr defTabSz="1219170"/>
            <a:endParaRPr lang="en-US" sz="1267" dirty="0">
              <a:solidFill>
                <a:prstClr val="black"/>
              </a:solidFill>
              <a:latin typeface="Calibri" panose="020F0502020204030204"/>
            </a:endParaRPr>
          </a:p>
        </p:txBody>
      </p:sp>
    </p:spTree>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Facet">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Custom 2">
      <a:majorFont>
        <a:latin typeface="Baskerville Old Face"/>
        <a:ea typeface=""/>
        <a:cs typeface=""/>
      </a:majorFont>
      <a:minorFont>
        <a:latin typeface="Baskerville Old Face"/>
        <a:ea typeface=""/>
        <a:cs typeface=""/>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2878</TotalTime>
  <Words>5059</Words>
  <Application>Microsoft Office PowerPoint</Application>
  <PresentationFormat>Widescreen</PresentationFormat>
  <Paragraphs>509</Paragraphs>
  <Slides>38</Slides>
  <Notes>25</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38</vt:i4>
      </vt:variant>
    </vt:vector>
  </HeadingPairs>
  <TitlesOfParts>
    <vt:vector size="53" baseType="lpstr">
      <vt:lpstr>Aptos</vt:lpstr>
      <vt:lpstr>Aptos Display</vt:lpstr>
      <vt:lpstr>Arial</vt:lpstr>
      <vt:lpstr>Avenir Next LT Pro</vt:lpstr>
      <vt:lpstr>Baskerville Old Face</vt:lpstr>
      <vt:lpstr>Calibri</vt:lpstr>
      <vt:lpstr>Sabon Next LT</vt:lpstr>
      <vt:lpstr>Trebuchet MS</vt:lpstr>
      <vt:lpstr>Wingdings</vt:lpstr>
      <vt:lpstr>Wingdings 3</vt:lpstr>
      <vt:lpstr>LuminousVTI</vt:lpstr>
      <vt:lpstr>Office Theme</vt:lpstr>
      <vt:lpstr>Facet</vt:lpstr>
      <vt:lpstr>Metropolitan</vt:lpstr>
      <vt:lpstr>1_Office Theme</vt:lpstr>
      <vt:lpstr>Digital skills and Research Methods (LCHS4007)</vt:lpstr>
      <vt:lpstr>Staff Communications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Introduction   </vt:lpstr>
      <vt:lpstr>Writing care-related documents/care documentation: what it involves   </vt:lpstr>
      <vt:lpstr>My chosen Microsoft 365 tool for writing care related documents:  </vt:lpstr>
      <vt:lpstr>Suitability of the tool for care related documents: </vt:lpstr>
      <vt:lpstr>How does Word document improve efficiency or communication?</vt:lpstr>
      <vt:lpstr>Advantages and Limitation of Microsoft 365 Word document:</vt:lpstr>
      <vt:lpstr>References  </vt:lpstr>
      <vt:lpstr>Microsoft 365 Recommendations for Riverdale Nursing Home</vt:lpstr>
      <vt:lpstr>Introduction Riverdale Nursing Home: Current Challenges</vt:lpstr>
      <vt:lpstr>Staff Scheduling and Rotas at Riverdale Nursing Home</vt:lpstr>
      <vt:lpstr>Why Microsoft Excel is the Best Tool for Riverdale?</vt:lpstr>
      <vt:lpstr>How Excel Improves Efficiency at Riverdale Nursing Home?</vt:lpstr>
      <vt:lpstr>Advantages and Limitations of Excel for Staff Rotas</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khadija abubakar</dc:creator>
  <cp:lastModifiedBy>Kalsom Mohammadi Do Aziz Mohammadi (2521701)</cp:lastModifiedBy>
  <cp:revision>3</cp:revision>
  <dcterms:created xsi:type="dcterms:W3CDTF">2026-05-29T14:57:51Z</dcterms:created>
  <dcterms:modified xsi:type="dcterms:W3CDTF">2026-06-13T13:33:28Z</dcterms:modified>
</cp:coreProperties>
</file>