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88" r:id="rId2"/>
    <p:sldId id="352" r:id="rId3"/>
    <p:sldId id="353" r:id="rId4"/>
    <p:sldId id="354" r:id="rId5"/>
    <p:sldId id="355" r:id="rId6"/>
    <p:sldId id="309" r:id="rId7"/>
    <p:sldId id="270" r:id="rId8"/>
    <p:sldId id="297" r:id="rId9"/>
    <p:sldId id="340" r:id="rId10"/>
    <p:sldId id="322" r:id="rId11"/>
    <p:sldId id="339" r:id="rId12"/>
    <p:sldId id="338" r:id="rId13"/>
    <p:sldId id="343" r:id="rId14"/>
    <p:sldId id="321" r:id="rId15"/>
    <p:sldId id="296" r:id="rId16"/>
    <p:sldId id="357" r:id="rId17"/>
    <p:sldId id="359" r:id="rId18"/>
    <p:sldId id="294" r:id="rId19"/>
    <p:sldId id="344" r:id="rId20"/>
    <p:sldId id="295" r:id="rId21"/>
    <p:sldId id="346" r:id="rId22"/>
    <p:sldId id="358" r:id="rId23"/>
    <p:sldId id="308" r:id="rId24"/>
    <p:sldId id="35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59" autoAdjust="0"/>
    <p:restoredTop sz="94660"/>
  </p:normalViewPr>
  <p:slideViewPr>
    <p:cSldViewPr snapToGrid="0">
      <p:cViewPr varScale="1">
        <p:scale>
          <a:sx n="90" d="100"/>
          <a:sy n="90" d="100"/>
        </p:scale>
        <p:origin x="36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602830-4FD0-4F98-B6D0-C4532937C59D}" type="datetimeFigureOut">
              <a:rPr lang="en-GB" smtClean="0"/>
              <a:t>11/02/2019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D86120-6770-459D-811B-4520DC8FEAEE}" type="slidenum">
              <a:rPr lang="en-GB" smtClean="0"/>
              <a:t>‹#›</a:t>
            </a:fld>
            <a:endParaRPr lang="en-GB" dirty="0"/>
          </a:p>
        </p:txBody>
      </p:sp>
    </p:spTree>
    <p:extLst>
      <p:ext uri="{BB962C8B-B14F-4D97-AF65-F5344CB8AC3E}">
        <p14:creationId xmlns:p14="http://schemas.microsoft.com/office/powerpoint/2010/main" val="2401732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subjective wellbeing ensure</a:t>
            </a:r>
            <a:r>
              <a:rPr lang="en-GB" baseline="0" dirty="0"/>
              <a:t> that you discuss social media, advertising etc.</a:t>
            </a:r>
            <a:endParaRPr lang="en-GB" dirty="0"/>
          </a:p>
        </p:txBody>
      </p:sp>
      <p:sp>
        <p:nvSpPr>
          <p:cNvPr id="4" name="Slide Number Placeholder 3"/>
          <p:cNvSpPr>
            <a:spLocks noGrp="1"/>
          </p:cNvSpPr>
          <p:nvPr>
            <p:ph type="sldNum" sz="quarter" idx="10"/>
          </p:nvPr>
        </p:nvSpPr>
        <p:spPr/>
        <p:txBody>
          <a:bodyPr/>
          <a:lstStyle/>
          <a:p>
            <a:fld id="{4D8BFA35-32D8-4BC3-8FC7-063D5A73EDA5}" type="slidenum">
              <a:rPr lang="en-GB" smtClean="0"/>
              <a:t>9</a:t>
            </a:fld>
            <a:endParaRPr lang="en-GB" dirty="0"/>
          </a:p>
        </p:txBody>
      </p:sp>
    </p:spTree>
    <p:extLst>
      <p:ext uri="{BB962C8B-B14F-4D97-AF65-F5344CB8AC3E}">
        <p14:creationId xmlns:p14="http://schemas.microsoft.com/office/powerpoint/2010/main" val="274689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subjective wellbeing ensure</a:t>
            </a:r>
            <a:r>
              <a:rPr lang="en-GB" baseline="0" dirty="0"/>
              <a:t> that you discuss social media, advertising etc.</a:t>
            </a:r>
            <a:endParaRPr lang="en-GB" dirty="0"/>
          </a:p>
        </p:txBody>
      </p:sp>
      <p:sp>
        <p:nvSpPr>
          <p:cNvPr id="4" name="Slide Number Placeholder 3"/>
          <p:cNvSpPr>
            <a:spLocks noGrp="1"/>
          </p:cNvSpPr>
          <p:nvPr>
            <p:ph type="sldNum" sz="quarter" idx="10"/>
          </p:nvPr>
        </p:nvSpPr>
        <p:spPr/>
        <p:txBody>
          <a:bodyPr/>
          <a:lstStyle/>
          <a:p>
            <a:fld id="{4D8BFA35-32D8-4BC3-8FC7-063D5A73EDA5}" type="slidenum">
              <a:rPr lang="en-GB" smtClean="0"/>
              <a:t>10</a:t>
            </a:fld>
            <a:endParaRPr lang="en-GB" dirty="0"/>
          </a:p>
        </p:txBody>
      </p:sp>
    </p:spTree>
    <p:extLst>
      <p:ext uri="{BB962C8B-B14F-4D97-AF65-F5344CB8AC3E}">
        <p14:creationId xmlns:p14="http://schemas.microsoft.com/office/powerpoint/2010/main" val="2280324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subjective wellbeing ensure</a:t>
            </a:r>
            <a:r>
              <a:rPr lang="en-GB" baseline="0" dirty="0"/>
              <a:t> that you discuss social media, advertising etc.</a:t>
            </a:r>
            <a:endParaRPr lang="en-GB" dirty="0"/>
          </a:p>
        </p:txBody>
      </p:sp>
      <p:sp>
        <p:nvSpPr>
          <p:cNvPr id="4" name="Slide Number Placeholder 3"/>
          <p:cNvSpPr>
            <a:spLocks noGrp="1"/>
          </p:cNvSpPr>
          <p:nvPr>
            <p:ph type="sldNum" sz="quarter" idx="10"/>
          </p:nvPr>
        </p:nvSpPr>
        <p:spPr/>
        <p:txBody>
          <a:bodyPr/>
          <a:lstStyle/>
          <a:p>
            <a:fld id="{4D8BFA35-32D8-4BC3-8FC7-063D5A73EDA5}" type="slidenum">
              <a:rPr lang="en-GB" smtClean="0"/>
              <a:t>11</a:t>
            </a:fld>
            <a:endParaRPr lang="en-GB" dirty="0"/>
          </a:p>
        </p:txBody>
      </p:sp>
    </p:spTree>
    <p:extLst>
      <p:ext uri="{BB962C8B-B14F-4D97-AF65-F5344CB8AC3E}">
        <p14:creationId xmlns:p14="http://schemas.microsoft.com/office/powerpoint/2010/main" val="1551523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subjective wellbeing ensure</a:t>
            </a:r>
            <a:r>
              <a:rPr lang="en-GB" baseline="0" dirty="0"/>
              <a:t> that you discuss social media, advertising etc.</a:t>
            </a:r>
            <a:endParaRPr lang="en-GB" dirty="0"/>
          </a:p>
        </p:txBody>
      </p:sp>
      <p:sp>
        <p:nvSpPr>
          <p:cNvPr id="4" name="Slide Number Placeholder 3"/>
          <p:cNvSpPr>
            <a:spLocks noGrp="1"/>
          </p:cNvSpPr>
          <p:nvPr>
            <p:ph type="sldNum" sz="quarter" idx="10"/>
          </p:nvPr>
        </p:nvSpPr>
        <p:spPr/>
        <p:txBody>
          <a:bodyPr/>
          <a:lstStyle/>
          <a:p>
            <a:fld id="{4D8BFA35-32D8-4BC3-8FC7-063D5A73EDA5}" type="slidenum">
              <a:rPr lang="en-GB" smtClean="0"/>
              <a:t>12</a:t>
            </a:fld>
            <a:endParaRPr lang="en-GB" dirty="0"/>
          </a:p>
        </p:txBody>
      </p:sp>
    </p:spTree>
    <p:extLst>
      <p:ext uri="{BB962C8B-B14F-4D97-AF65-F5344CB8AC3E}">
        <p14:creationId xmlns:p14="http://schemas.microsoft.com/office/powerpoint/2010/main" val="3014493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306058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511051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56890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233243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4103077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893064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370662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012326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316317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278591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24389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11/02/2019</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dirty="0"/>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30844294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youtube.com/watch?v=sseGF8UOWjQ"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gcTx0YbJC0c"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www.ncbi.nlm.nih.gov/pubmed/24860486" TargetMode="External"/><Relationship Id="rId2" Type="http://schemas.openxmlformats.org/officeDocument/2006/relationships/hyperlink" Target="http://www.ophi.org.uk/wp-content/uploads/OPHI-wp04.pdf" TargetMode="External"/><Relationship Id="rId1" Type="http://schemas.openxmlformats.org/officeDocument/2006/relationships/slideLayout" Target="../slideLayouts/slideLayout2.xml"/><Relationship Id="rId6" Type="http://schemas.openxmlformats.org/officeDocument/2006/relationships/hyperlink" Target="https://www.tutorialspoint.com/individual_and_group_behavior/integrated_individual_behavior_model.htm" TargetMode="External"/><Relationship Id="rId5" Type="http://schemas.openxmlformats.org/officeDocument/2006/relationships/hyperlink" Target="https://www.brainyquote.com/authors/russell_m_nelson" TargetMode="External"/><Relationship Id="rId4" Type="http://schemas.openxmlformats.org/officeDocument/2006/relationships/hyperlink" Target="http://www.ophi.org.uk/wp-content/uploads/OPHI_wpAlkire.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gcTx0YbJC0c" TargetMode="External"/><Relationship Id="rId2" Type="http://schemas.openxmlformats.org/officeDocument/2006/relationships/hyperlink" Target="https://www.youtube.com/watch?v=DYATjOZCXng&amp;start_radio=1&amp;list=RDDYATjOZCXng#t=29" TargetMode="External"/><Relationship Id="rId1" Type="http://schemas.openxmlformats.org/officeDocument/2006/relationships/slideLayout" Target="../slideLayouts/slideLayout2.xml"/><Relationship Id="rId5" Type="http://schemas.openxmlformats.org/officeDocument/2006/relationships/hyperlink" Target="https://www.tutorialspoint.com/individual_and_group_behavior/integrated_individual_behavior_model.htm" TargetMode="External"/><Relationship Id="rId4" Type="http://schemas.openxmlformats.org/officeDocument/2006/relationships/hyperlink" Target="http://www.sixsigmatrainingfree.com/empowermen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A0371-E02F-4AA6-8808-42BB5CA05301}"/>
              </a:ext>
            </a:extLst>
          </p:cNvPr>
          <p:cNvSpPr>
            <a:spLocks noGrp="1"/>
          </p:cNvSpPr>
          <p:nvPr>
            <p:ph type="ctrTitle"/>
          </p:nvPr>
        </p:nvSpPr>
        <p:spPr>
          <a:xfrm>
            <a:off x="2209800" y="44625"/>
            <a:ext cx="7772400" cy="1470025"/>
          </a:xfrm>
        </p:spPr>
        <p:txBody>
          <a:bodyPr>
            <a:normAutofit fontScale="90000"/>
          </a:bodyPr>
          <a:lstStyle/>
          <a:p>
            <a:r>
              <a:rPr lang="en-GB" sz="4000" b="1" dirty="0"/>
              <a:t>Welcome to ECAY 4001</a:t>
            </a:r>
            <a:br>
              <a:rPr lang="en-GB" sz="4000" b="1" dirty="0"/>
            </a:br>
            <a:r>
              <a:rPr lang="en-GB" sz="4000" b="1" dirty="0"/>
              <a:t> Advocacy in the Contemporary World  </a:t>
            </a:r>
            <a:br>
              <a:rPr lang="en-GB" b="1" dirty="0"/>
            </a:br>
            <a:r>
              <a:rPr lang="en-GB" sz="3100" b="1" dirty="0">
                <a:solidFill>
                  <a:schemeClr val="bg1">
                    <a:lumMod val="65000"/>
                  </a:schemeClr>
                </a:solidFill>
              </a:rPr>
              <a:t>Please take a moment to settle in </a:t>
            </a:r>
          </a:p>
        </p:txBody>
      </p:sp>
      <p:sp>
        <p:nvSpPr>
          <p:cNvPr id="3" name="TextBox 2">
            <a:extLst>
              <a:ext uri="{FF2B5EF4-FFF2-40B4-BE49-F238E27FC236}">
                <a16:creationId xmlns:a16="http://schemas.microsoft.com/office/drawing/2014/main" id="{5EDE0035-0668-4996-BF9A-DFCC359B850B}"/>
              </a:ext>
            </a:extLst>
          </p:cNvPr>
          <p:cNvSpPr txBox="1"/>
          <p:nvPr/>
        </p:nvSpPr>
        <p:spPr>
          <a:xfrm>
            <a:off x="304800" y="2328334"/>
            <a:ext cx="5090368" cy="923330"/>
          </a:xfrm>
          <a:prstGeom prst="rect">
            <a:avLst/>
          </a:prstGeom>
          <a:noFill/>
        </p:spPr>
        <p:txBody>
          <a:bodyPr wrap="none" rtlCol="0">
            <a:spAutoFit/>
          </a:bodyPr>
          <a:lstStyle/>
          <a:p>
            <a:r>
              <a:rPr lang="en-GB" dirty="0"/>
              <a:t>Song with lyrics student choice to be inserted here</a:t>
            </a:r>
          </a:p>
          <a:p>
            <a:r>
              <a:rPr lang="en-GB" dirty="0"/>
              <a:t> </a:t>
            </a:r>
            <a:r>
              <a:rPr lang="en-GB" dirty="0">
                <a:hlinkClick r:id="rId2"/>
              </a:rPr>
              <a:t>https://www.youtube.com/watch?v=sseGF8UOWjQ</a:t>
            </a:r>
            <a:endParaRPr lang="en-GB" dirty="0"/>
          </a:p>
          <a:p>
            <a:endParaRPr lang="en-GB" dirty="0"/>
          </a:p>
        </p:txBody>
      </p:sp>
      <p:sp>
        <p:nvSpPr>
          <p:cNvPr id="4" name="TextBox 3">
            <a:extLst>
              <a:ext uri="{FF2B5EF4-FFF2-40B4-BE49-F238E27FC236}">
                <a16:creationId xmlns:a16="http://schemas.microsoft.com/office/drawing/2014/main" id="{819D7A7A-0D60-45A9-B223-76B121F0F7F6}"/>
              </a:ext>
            </a:extLst>
          </p:cNvPr>
          <p:cNvSpPr txBox="1"/>
          <p:nvPr/>
        </p:nvSpPr>
        <p:spPr>
          <a:xfrm>
            <a:off x="9218972" y="6195335"/>
            <a:ext cx="2742867" cy="369332"/>
          </a:xfrm>
          <a:prstGeom prst="rect">
            <a:avLst/>
          </a:prstGeom>
          <a:noFill/>
        </p:spPr>
        <p:txBody>
          <a:bodyPr wrap="none" rtlCol="0">
            <a:spAutoFit/>
          </a:bodyPr>
          <a:lstStyle/>
          <a:p>
            <a:r>
              <a:rPr lang="en-GB" dirty="0"/>
              <a:t>(Gerrard, M. Nevil, r. 2006) </a:t>
            </a:r>
          </a:p>
        </p:txBody>
      </p:sp>
    </p:spTree>
    <p:extLst>
      <p:ext uri="{BB962C8B-B14F-4D97-AF65-F5344CB8AC3E}">
        <p14:creationId xmlns:p14="http://schemas.microsoft.com/office/powerpoint/2010/main" val="1678056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9558" y="1134647"/>
            <a:ext cx="9192883" cy="3627134"/>
          </a:xfrm>
        </p:spPr>
        <p:txBody>
          <a:bodyPr>
            <a:normAutofit fontScale="90000"/>
          </a:bodyPr>
          <a:lstStyle/>
          <a:p>
            <a:r>
              <a:rPr lang="en-GB" b="1" dirty="0">
                <a:solidFill>
                  <a:schemeClr val="accent1"/>
                </a:solidFill>
              </a:rPr>
              <a:t>ECAY 4001</a:t>
            </a:r>
            <a:br>
              <a:rPr lang="en-GB" b="1" dirty="0">
                <a:solidFill>
                  <a:schemeClr val="accent1"/>
                </a:solidFill>
              </a:rPr>
            </a:br>
            <a:r>
              <a:rPr lang="en-GB" b="1" dirty="0">
                <a:solidFill>
                  <a:schemeClr val="accent1"/>
                </a:solidFill>
              </a:rPr>
              <a:t>Advocacy in the Contemporary World Assignments</a:t>
            </a:r>
            <a:br>
              <a:rPr lang="en-GB" b="1" dirty="0">
                <a:solidFill>
                  <a:schemeClr val="accent1"/>
                </a:solidFill>
              </a:rPr>
            </a:br>
            <a:r>
              <a:rPr lang="en-GB" b="1" dirty="0">
                <a:solidFill>
                  <a:schemeClr val="accent1"/>
                </a:solidFill>
              </a:rPr>
              <a:t> Question and Answer </a:t>
            </a:r>
            <a:br>
              <a:rPr lang="en-GB" b="1" dirty="0">
                <a:solidFill>
                  <a:schemeClr val="accent1"/>
                </a:solidFill>
              </a:rPr>
            </a:br>
            <a:r>
              <a:rPr lang="en-GB" b="1" dirty="0">
                <a:solidFill>
                  <a:schemeClr val="accent1"/>
                </a:solidFill>
              </a:rPr>
              <a:t>session  </a:t>
            </a:r>
            <a:br>
              <a:rPr lang="en-GB" b="1" dirty="0">
                <a:solidFill>
                  <a:schemeClr val="accent1"/>
                </a:solidFill>
              </a:rPr>
            </a:br>
            <a:endParaRPr lang="en-GB" b="1" dirty="0"/>
          </a:p>
        </p:txBody>
      </p:sp>
    </p:spTree>
    <p:extLst>
      <p:ext uri="{BB962C8B-B14F-4D97-AF65-F5344CB8AC3E}">
        <p14:creationId xmlns:p14="http://schemas.microsoft.com/office/powerpoint/2010/main" val="683030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16632"/>
            <a:ext cx="8229600" cy="1143000"/>
          </a:xfrm>
        </p:spPr>
        <p:txBody>
          <a:bodyPr/>
          <a:lstStyle/>
          <a:p>
            <a:r>
              <a:rPr lang="en-GB" b="1" dirty="0"/>
              <a:t>Assignment 1</a:t>
            </a:r>
          </a:p>
        </p:txBody>
      </p:sp>
      <p:sp>
        <p:nvSpPr>
          <p:cNvPr id="3" name="TextBox 2"/>
          <p:cNvSpPr txBox="1"/>
          <p:nvPr/>
        </p:nvSpPr>
        <p:spPr>
          <a:xfrm>
            <a:off x="2395795" y="2317725"/>
            <a:ext cx="3744416" cy="523220"/>
          </a:xfrm>
          <a:prstGeom prst="rect">
            <a:avLst/>
          </a:prstGeom>
          <a:noFill/>
        </p:spPr>
        <p:txBody>
          <a:bodyPr wrap="square" rtlCol="0">
            <a:spAutoFit/>
          </a:bodyPr>
          <a:lstStyle/>
          <a:p>
            <a:r>
              <a:rPr lang="en-GB" sz="2800" b="1" dirty="0"/>
              <a:t>Module Weighting 50%</a:t>
            </a:r>
          </a:p>
        </p:txBody>
      </p:sp>
      <p:sp>
        <p:nvSpPr>
          <p:cNvPr id="6" name="TextBox 5"/>
          <p:cNvSpPr txBox="1"/>
          <p:nvPr/>
        </p:nvSpPr>
        <p:spPr>
          <a:xfrm>
            <a:off x="2370808" y="1305799"/>
            <a:ext cx="4212468" cy="954107"/>
          </a:xfrm>
          <a:prstGeom prst="rect">
            <a:avLst/>
          </a:prstGeom>
          <a:noFill/>
        </p:spPr>
        <p:txBody>
          <a:bodyPr wrap="square" rtlCol="0">
            <a:spAutoFit/>
          </a:bodyPr>
          <a:lstStyle/>
          <a:p>
            <a:r>
              <a:rPr lang="en-GB" sz="2800" b="1" dirty="0"/>
              <a:t>Written Assignment</a:t>
            </a:r>
          </a:p>
          <a:p>
            <a:r>
              <a:rPr lang="en-GB" sz="2800" b="1" dirty="0"/>
              <a:t>(2500 words + / – 10%)</a:t>
            </a:r>
          </a:p>
        </p:txBody>
      </p:sp>
      <p:sp>
        <p:nvSpPr>
          <p:cNvPr id="7" name="TextBox 6"/>
          <p:cNvSpPr txBox="1"/>
          <p:nvPr/>
        </p:nvSpPr>
        <p:spPr>
          <a:xfrm>
            <a:off x="2410992" y="2840945"/>
            <a:ext cx="4248218" cy="523220"/>
          </a:xfrm>
          <a:prstGeom prst="rect">
            <a:avLst/>
          </a:prstGeom>
          <a:noFill/>
        </p:spPr>
        <p:txBody>
          <a:bodyPr wrap="square" rtlCol="0">
            <a:spAutoFit/>
          </a:bodyPr>
          <a:lstStyle/>
          <a:p>
            <a:r>
              <a:rPr lang="en-GB" sz="2800" b="1" dirty="0"/>
              <a:t>Hand in Date 01/05/2019</a:t>
            </a:r>
          </a:p>
        </p:txBody>
      </p:sp>
      <p:sp>
        <p:nvSpPr>
          <p:cNvPr id="9" name="TextBox 8"/>
          <p:cNvSpPr txBox="1"/>
          <p:nvPr/>
        </p:nvSpPr>
        <p:spPr>
          <a:xfrm>
            <a:off x="2410992" y="3374083"/>
            <a:ext cx="4248218" cy="523220"/>
          </a:xfrm>
          <a:prstGeom prst="rect">
            <a:avLst/>
          </a:prstGeom>
          <a:noFill/>
        </p:spPr>
        <p:txBody>
          <a:bodyPr wrap="square" rtlCol="0">
            <a:spAutoFit/>
          </a:bodyPr>
          <a:lstStyle/>
          <a:p>
            <a:r>
              <a:rPr lang="en-GB" sz="2800" b="1" dirty="0"/>
              <a:t>Return Date 29/05/2019</a:t>
            </a:r>
          </a:p>
        </p:txBody>
      </p:sp>
      <p:sp>
        <p:nvSpPr>
          <p:cNvPr id="5" name="Rectangle 4">
            <a:extLst>
              <a:ext uri="{FF2B5EF4-FFF2-40B4-BE49-F238E27FC236}">
                <a16:creationId xmlns:a16="http://schemas.microsoft.com/office/drawing/2014/main" id="{DF119671-E691-46F8-800E-F77D071E5464}"/>
              </a:ext>
            </a:extLst>
          </p:cNvPr>
          <p:cNvSpPr/>
          <p:nvPr/>
        </p:nvSpPr>
        <p:spPr>
          <a:xfrm>
            <a:off x="2370809" y="3854125"/>
            <a:ext cx="8229601" cy="1938992"/>
          </a:xfrm>
          <a:prstGeom prst="rect">
            <a:avLst/>
          </a:prstGeom>
        </p:spPr>
        <p:txBody>
          <a:bodyPr wrap="square">
            <a:spAutoFit/>
          </a:bodyPr>
          <a:lstStyle/>
          <a:p>
            <a:endParaRPr lang="en-GB" dirty="0"/>
          </a:p>
          <a:p>
            <a:r>
              <a:rPr lang="en-GB" sz="2800" b="1" dirty="0"/>
              <a:t>Describe what constitutes ‘empowerment, agency and anti-oppressive practices’ and relate these to the role of the advocate.</a:t>
            </a:r>
          </a:p>
          <a:p>
            <a:endParaRPr lang="en-GB" dirty="0"/>
          </a:p>
        </p:txBody>
      </p:sp>
    </p:spTree>
    <p:extLst>
      <p:ext uri="{BB962C8B-B14F-4D97-AF65-F5344CB8AC3E}">
        <p14:creationId xmlns:p14="http://schemas.microsoft.com/office/powerpoint/2010/main" val="3583288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16632"/>
            <a:ext cx="8229600" cy="1143000"/>
          </a:xfrm>
        </p:spPr>
        <p:txBody>
          <a:bodyPr/>
          <a:lstStyle/>
          <a:p>
            <a:r>
              <a:rPr lang="en-GB" b="1" dirty="0"/>
              <a:t>Assignment 2</a:t>
            </a:r>
          </a:p>
        </p:txBody>
      </p:sp>
      <p:sp>
        <p:nvSpPr>
          <p:cNvPr id="3" name="TextBox 2"/>
          <p:cNvSpPr txBox="1"/>
          <p:nvPr/>
        </p:nvSpPr>
        <p:spPr>
          <a:xfrm>
            <a:off x="2271499" y="2186924"/>
            <a:ext cx="3744416" cy="523220"/>
          </a:xfrm>
          <a:prstGeom prst="rect">
            <a:avLst/>
          </a:prstGeom>
          <a:noFill/>
        </p:spPr>
        <p:txBody>
          <a:bodyPr wrap="square" rtlCol="0">
            <a:spAutoFit/>
          </a:bodyPr>
          <a:lstStyle/>
          <a:p>
            <a:r>
              <a:rPr lang="en-GB" sz="2800" b="1" dirty="0"/>
              <a:t>Module Weighting 50%</a:t>
            </a:r>
          </a:p>
        </p:txBody>
      </p:sp>
      <p:sp>
        <p:nvSpPr>
          <p:cNvPr id="4" name="TextBox 3"/>
          <p:cNvSpPr txBox="1"/>
          <p:nvPr/>
        </p:nvSpPr>
        <p:spPr>
          <a:xfrm>
            <a:off x="2271498" y="3764540"/>
            <a:ext cx="8396502" cy="1815882"/>
          </a:xfrm>
          <a:prstGeom prst="rect">
            <a:avLst/>
          </a:prstGeom>
          <a:noFill/>
        </p:spPr>
        <p:txBody>
          <a:bodyPr wrap="square" rtlCol="0">
            <a:spAutoFit/>
          </a:bodyPr>
          <a:lstStyle/>
          <a:p>
            <a:pPr algn="ctr"/>
            <a:endParaRPr lang="en-GB" sz="1400" dirty="0"/>
          </a:p>
          <a:p>
            <a:r>
              <a:rPr lang="en-GB" sz="2800" b="1" dirty="0"/>
              <a:t>How should an independent advocate ensure that they support the needs of their client and ‘hear their voice’? Link to theory, policy and practice?</a:t>
            </a:r>
          </a:p>
          <a:p>
            <a:pPr algn="ctr"/>
            <a:endParaRPr lang="en-GB" sz="1400" dirty="0"/>
          </a:p>
        </p:txBody>
      </p:sp>
      <p:sp>
        <p:nvSpPr>
          <p:cNvPr id="6" name="TextBox 5"/>
          <p:cNvSpPr txBox="1"/>
          <p:nvPr/>
        </p:nvSpPr>
        <p:spPr>
          <a:xfrm>
            <a:off x="2250127" y="1232818"/>
            <a:ext cx="5336669" cy="954107"/>
          </a:xfrm>
          <a:prstGeom prst="rect">
            <a:avLst/>
          </a:prstGeom>
          <a:noFill/>
        </p:spPr>
        <p:txBody>
          <a:bodyPr wrap="square" rtlCol="0">
            <a:spAutoFit/>
          </a:bodyPr>
          <a:lstStyle/>
          <a:p>
            <a:r>
              <a:rPr lang="en-GB" sz="2800" b="1" dirty="0"/>
              <a:t>Portfolio of Evidence</a:t>
            </a:r>
          </a:p>
          <a:p>
            <a:r>
              <a:rPr lang="en-GB" sz="2800" b="1" dirty="0"/>
              <a:t>(2500 word equivalence + / - 10%)</a:t>
            </a:r>
          </a:p>
        </p:txBody>
      </p:sp>
      <p:sp>
        <p:nvSpPr>
          <p:cNvPr id="7" name="TextBox 6"/>
          <p:cNvSpPr txBox="1"/>
          <p:nvPr/>
        </p:nvSpPr>
        <p:spPr>
          <a:xfrm>
            <a:off x="2271499" y="2714122"/>
            <a:ext cx="4248218" cy="523220"/>
          </a:xfrm>
          <a:prstGeom prst="rect">
            <a:avLst/>
          </a:prstGeom>
          <a:noFill/>
        </p:spPr>
        <p:txBody>
          <a:bodyPr wrap="square" rtlCol="0">
            <a:spAutoFit/>
          </a:bodyPr>
          <a:lstStyle/>
          <a:p>
            <a:r>
              <a:rPr lang="en-GB" sz="2800" b="1" u="sng" dirty="0">
                <a:solidFill>
                  <a:srgbClr val="FF0000"/>
                </a:solidFill>
              </a:rPr>
              <a:t>Hand in Date 19/03/2019</a:t>
            </a:r>
          </a:p>
        </p:txBody>
      </p:sp>
      <p:sp>
        <p:nvSpPr>
          <p:cNvPr id="9" name="TextBox 8"/>
          <p:cNvSpPr txBox="1"/>
          <p:nvPr/>
        </p:nvSpPr>
        <p:spPr>
          <a:xfrm>
            <a:off x="2271500" y="3255863"/>
            <a:ext cx="3968517" cy="523220"/>
          </a:xfrm>
          <a:prstGeom prst="rect">
            <a:avLst/>
          </a:prstGeom>
          <a:noFill/>
        </p:spPr>
        <p:txBody>
          <a:bodyPr wrap="square" rtlCol="0">
            <a:spAutoFit/>
          </a:bodyPr>
          <a:lstStyle/>
          <a:p>
            <a:r>
              <a:rPr lang="en-GB" sz="2800" b="1" dirty="0"/>
              <a:t>Return Date 07/05/2019</a:t>
            </a:r>
          </a:p>
        </p:txBody>
      </p:sp>
    </p:spTree>
    <p:extLst>
      <p:ext uri="{BB962C8B-B14F-4D97-AF65-F5344CB8AC3E}">
        <p14:creationId xmlns:p14="http://schemas.microsoft.com/office/powerpoint/2010/main" val="4079312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31D8B-93FE-4722-8872-0CA0FDC8C277}"/>
              </a:ext>
            </a:extLst>
          </p:cNvPr>
          <p:cNvSpPr>
            <a:spLocks noGrp="1"/>
          </p:cNvSpPr>
          <p:nvPr>
            <p:ph type="title"/>
          </p:nvPr>
        </p:nvSpPr>
        <p:spPr>
          <a:xfrm>
            <a:off x="1981200" y="274638"/>
            <a:ext cx="8229600" cy="778098"/>
          </a:xfrm>
        </p:spPr>
        <p:txBody>
          <a:bodyPr>
            <a:normAutofit/>
          </a:bodyPr>
          <a:lstStyle/>
          <a:p>
            <a:r>
              <a:rPr lang="en-GB" sz="4000" b="1" dirty="0"/>
              <a:t>ECAY4001 – Learning Outcomes</a:t>
            </a:r>
          </a:p>
        </p:txBody>
      </p:sp>
      <p:sp>
        <p:nvSpPr>
          <p:cNvPr id="3" name="TextBox 2">
            <a:extLst>
              <a:ext uri="{FF2B5EF4-FFF2-40B4-BE49-F238E27FC236}">
                <a16:creationId xmlns:a16="http://schemas.microsoft.com/office/drawing/2014/main" id="{49B0FCED-1718-4729-9548-7C0B5921722A}"/>
              </a:ext>
            </a:extLst>
          </p:cNvPr>
          <p:cNvSpPr txBox="1"/>
          <p:nvPr/>
        </p:nvSpPr>
        <p:spPr>
          <a:xfrm>
            <a:off x="1973564" y="1556792"/>
            <a:ext cx="8229600" cy="427809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Identify and discuss established theories relating to the concepts of empowerment, agency and anti-oppressive practices within the role of an advocate.</a:t>
            </a:r>
          </a:p>
          <a:p>
            <a:pPr marL="457200" indent="-457200">
              <a:spcBef>
                <a:spcPts val="600"/>
              </a:spcBef>
              <a:spcAft>
                <a:spcPts val="600"/>
              </a:spcAft>
              <a:buFont typeface="Arial" panose="020B0604020202020204" pitchFamily="34" charset="0"/>
              <a:buChar char="•"/>
            </a:pPr>
            <a:r>
              <a:rPr lang="en-GB" sz="2800" dirty="0"/>
              <a:t>Identify and describe actions, initiatives and measures supportive of allowing individuals to develop agency, act against oppressive practices and to ‘voice’ their opinions through the most appropriate channels of communication. </a:t>
            </a:r>
          </a:p>
          <a:p>
            <a:pPr marL="457200" indent="-457200">
              <a:spcBef>
                <a:spcPts val="600"/>
              </a:spcBef>
              <a:spcAft>
                <a:spcPts val="600"/>
              </a:spcAft>
              <a:buFont typeface="Arial" panose="020B0604020202020204" pitchFamily="34" charset="0"/>
              <a:buChar char="•"/>
            </a:pPr>
            <a:endParaRPr lang="en-GB" sz="2800" dirty="0"/>
          </a:p>
        </p:txBody>
      </p:sp>
    </p:spTree>
    <p:extLst>
      <p:ext uri="{BB962C8B-B14F-4D97-AF65-F5344CB8AC3E}">
        <p14:creationId xmlns:p14="http://schemas.microsoft.com/office/powerpoint/2010/main" val="937871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09F3E-EC3A-4DD9-8521-D829792E49DE}"/>
              </a:ext>
            </a:extLst>
          </p:cNvPr>
          <p:cNvSpPr>
            <a:spLocks noGrp="1"/>
          </p:cNvSpPr>
          <p:nvPr>
            <p:ph idx="1"/>
          </p:nvPr>
        </p:nvSpPr>
        <p:spPr>
          <a:xfrm>
            <a:off x="127000" y="2616202"/>
            <a:ext cx="11938000" cy="1210732"/>
          </a:xfrm>
        </p:spPr>
        <p:txBody>
          <a:bodyPr>
            <a:normAutofit/>
          </a:bodyPr>
          <a:lstStyle/>
          <a:p>
            <a:pPr marL="0" indent="0" algn="ctr">
              <a:buNone/>
            </a:pPr>
            <a:r>
              <a:rPr lang="en-GB" sz="4800" b="1" dirty="0">
                <a:solidFill>
                  <a:schemeClr val="accent1"/>
                </a:solidFill>
              </a:rPr>
              <a:t>Empowerment and Agency </a:t>
            </a:r>
          </a:p>
        </p:txBody>
      </p:sp>
    </p:spTree>
    <p:extLst>
      <p:ext uri="{BB962C8B-B14F-4D97-AF65-F5344CB8AC3E}">
        <p14:creationId xmlns:p14="http://schemas.microsoft.com/office/powerpoint/2010/main" val="3040568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734" y="113528"/>
            <a:ext cx="10882675" cy="937260"/>
          </a:xfrm>
        </p:spPr>
        <p:txBody>
          <a:bodyPr>
            <a:normAutofit/>
          </a:bodyPr>
          <a:lstStyle/>
          <a:p>
            <a:pPr algn="ctr"/>
            <a:r>
              <a:rPr lang="en-GB" sz="4000" b="1" dirty="0">
                <a:solidFill>
                  <a:schemeClr val="accent1"/>
                </a:solidFill>
              </a:rPr>
              <a:t>Understanding Agency  </a:t>
            </a:r>
          </a:p>
        </p:txBody>
      </p:sp>
      <p:sp>
        <p:nvSpPr>
          <p:cNvPr id="3" name="Content Placeholder 2"/>
          <p:cNvSpPr>
            <a:spLocks noGrp="1"/>
          </p:cNvSpPr>
          <p:nvPr>
            <p:ph idx="1"/>
          </p:nvPr>
        </p:nvSpPr>
        <p:spPr>
          <a:xfrm>
            <a:off x="67733" y="3428999"/>
            <a:ext cx="12124267" cy="2703945"/>
          </a:xfrm>
        </p:spPr>
        <p:txBody>
          <a:bodyPr>
            <a:noAutofit/>
          </a:bodyPr>
          <a:lstStyle/>
          <a:p>
            <a:pPr marL="0" indent="0">
              <a:buNone/>
            </a:pPr>
            <a:r>
              <a:rPr lang="en-GB" sz="2800" dirty="0"/>
              <a:t>Scholars argue that agency refers to a feeling ( Self agency ) that ones projected action controls an external event. </a:t>
            </a:r>
          </a:p>
          <a:p>
            <a:pPr marL="0" indent="0">
              <a:buNone/>
            </a:pPr>
            <a:r>
              <a:rPr lang="en-GB" sz="2800" dirty="0"/>
              <a:t>Giving a feeling of control and power over the consequences of the action.</a:t>
            </a:r>
          </a:p>
          <a:p>
            <a:pPr marL="0" indent="0">
              <a:buNone/>
            </a:pPr>
            <a:r>
              <a:rPr lang="en-GB" sz="2800" dirty="0">
                <a:latin typeface="Times New Roman" panose="02020603050405020304" pitchFamily="18" charset="0"/>
                <a:cs typeface="Times New Roman" panose="02020603050405020304" pitchFamily="18" charset="0"/>
              </a:rPr>
              <a:t>(</a:t>
            </a:r>
            <a:r>
              <a:rPr lang="fr-FR" sz="2800" dirty="0">
                <a:latin typeface="Times New Roman" panose="02020603050405020304" pitchFamily="18" charset="0"/>
                <a:cs typeface="Times New Roman" panose="02020603050405020304" pitchFamily="18" charset="0"/>
              </a:rPr>
              <a:t>Chambon, Sidarus, and Haggard, 2014)</a:t>
            </a:r>
            <a:endParaRPr lang="en-GB" sz="2800" dirty="0">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6F432906-7FDC-4A70-B61F-D9127F09C640}"/>
              </a:ext>
            </a:extLst>
          </p:cNvPr>
          <p:cNvSpPr/>
          <p:nvPr/>
        </p:nvSpPr>
        <p:spPr>
          <a:xfrm>
            <a:off x="67733" y="1443219"/>
            <a:ext cx="11748947" cy="1138773"/>
          </a:xfrm>
          <a:prstGeom prst="rect">
            <a:avLst/>
          </a:prstGeom>
        </p:spPr>
        <p:txBody>
          <a:bodyPr wrap="square">
            <a:spAutoFit/>
          </a:bodyPr>
          <a:lstStyle/>
          <a:p>
            <a:r>
              <a:rPr lang="en-GB" sz="4000" i="1" dirty="0">
                <a:latin typeface="+mj-lt"/>
              </a:rPr>
              <a:t>‘</a:t>
            </a:r>
            <a:r>
              <a:rPr lang="en-GB" sz="2800" i="1" dirty="0">
                <a:latin typeface="+mj-lt"/>
              </a:rPr>
              <a:t>Agency is a divine gift to you. You are free to choose what you will be and what you will do’. </a:t>
            </a:r>
            <a:r>
              <a:rPr lang="en-GB" sz="2800" dirty="0">
                <a:latin typeface="Times New Roman" panose="02020603050405020304" pitchFamily="18" charset="0"/>
                <a:cs typeface="Times New Roman" panose="02020603050405020304" pitchFamily="18" charset="0"/>
              </a:rPr>
              <a:t>(Nelson, no date)</a:t>
            </a:r>
          </a:p>
        </p:txBody>
      </p:sp>
    </p:spTree>
    <p:extLst>
      <p:ext uri="{BB962C8B-B14F-4D97-AF65-F5344CB8AC3E}">
        <p14:creationId xmlns:p14="http://schemas.microsoft.com/office/powerpoint/2010/main" val="2040557816"/>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11B2-B8ED-4474-B2FE-938CB800470D}"/>
              </a:ext>
            </a:extLst>
          </p:cNvPr>
          <p:cNvSpPr>
            <a:spLocks noGrp="1"/>
          </p:cNvSpPr>
          <p:nvPr>
            <p:ph type="title"/>
          </p:nvPr>
        </p:nvSpPr>
        <p:spPr>
          <a:xfrm>
            <a:off x="-1" y="118237"/>
            <a:ext cx="12081933" cy="1325563"/>
          </a:xfrm>
        </p:spPr>
        <p:txBody>
          <a:bodyPr/>
          <a:lstStyle/>
          <a:p>
            <a:r>
              <a:rPr lang="en-GB" b="1" dirty="0"/>
              <a:t> </a:t>
            </a:r>
            <a:r>
              <a:rPr lang="en-GB" sz="4000" b="1" dirty="0">
                <a:solidFill>
                  <a:schemeClr val="accent1"/>
                </a:solidFill>
                <a:latin typeface="+mn-lt"/>
                <a:cs typeface="Times New Roman" panose="02020603050405020304" pitchFamily="18" charset="0"/>
              </a:rPr>
              <a:t>Agency as a sense of judgement   </a:t>
            </a:r>
          </a:p>
        </p:txBody>
      </p:sp>
      <p:sp>
        <p:nvSpPr>
          <p:cNvPr id="3" name="Content Placeholder 2">
            <a:extLst>
              <a:ext uri="{FF2B5EF4-FFF2-40B4-BE49-F238E27FC236}">
                <a16:creationId xmlns:a16="http://schemas.microsoft.com/office/drawing/2014/main" id="{864C912A-6921-44E5-B086-4B16B8D7E9F0}"/>
              </a:ext>
            </a:extLst>
          </p:cNvPr>
          <p:cNvSpPr>
            <a:spLocks noGrp="1"/>
          </p:cNvSpPr>
          <p:nvPr>
            <p:ph idx="1"/>
          </p:nvPr>
        </p:nvSpPr>
        <p:spPr/>
        <p:txBody>
          <a:bodyPr/>
          <a:lstStyle/>
          <a:p>
            <a:r>
              <a:rPr lang="en-GB" dirty="0"/>
              <a:t>Agency refers to the feeling of being in the driving seat when it comes to our actions and Promotes a feeling of being in charge (Moore 2016).</a:t>
            </a:r>
          </a:p>
          <a:p>
            <a:r>
              <a:rPr lang="en-GB" dirty="0"/>
              <a:t>Agency dependability, upon reality can be overruled through experiences of illusion. </a:t>
            </a:r>
          </a:p>
          <a:p>
            <a:r>
              <a:rPr lang="en-GB" dirty="0"/>
              <a:t> This can be Highlighted by risk-takers and gamblers who relate feelings of Exaggeration and a false judgement of reality (Henslin, 1967 </a:t>
            </a:r>
            <a:r>
              <a:rPr lang="en-GB" i="1" dirty="0"/>
              <a:t>cited in M</a:t>
            </a:r>
            <a:r>
              <a:rPr lang="en-GB" dirty="0"/>
              <a:t>oore, 2016).</a:t>
            </a:r>
          </a:p>
          <a:p>
            <a:endParaRPr lang="en-GB" dirty="0"/>
          </a:p>
        </p:txBody>
      </p:sp>
    </p:spTree>
    <p:extLst>
      <p:ext uri="{BB962C8B-B14F-4D97-AF65-F5344CB8AC3E}">
        <p14:creationId xmlns:p14="http://schemas.microsoft.com/office/powerpoint/2010/main" val="102315930"/>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116633"/>
            <a:ext cx="8856984" cy="825187"/>
          </a:xfrm>
        </p:spPr>
        <p:txBody>
          <a:bodyPr>
            <a:noAutofit/>
          </a:bodyPr>
          <a:lstStyle/>
          <a:p>
            <a:pPr algn="ctr"/>
            <a:r>
              <a:rPr lang="en-GB" sz="3200" b="1" dirty="0"/>
              <a:t>Promoting Independence Key Concepts – ‘Agency’</a:t>
            </a:r>
          </a:p>
        </p:txBody>
      </p:sp>
      <p:sp>
        <p:nvSpPr>
          <p:cNvPr id="4" name="TextBox 3">
            <a:extLst>
              <a:ext uri="{FF2B5EF4-FFF2-40B4-BE49-F238E27FC236}">
                <a16:creationId xmlns:a16="http://schemas.microsoft.com/office/drawing/2014/main" id="{854DF2DF-D899-4689-814A-11E0FF1E338B}"/>
              </a:ext>
            </a:extLst>
          </p:cNvPr>
          <p:cNvSpPr txBox="1"/>
          <p:nvPr/>
        </p:nvSpPr>
        <p:spPr>
          <a:xfrm>
            <a:off x="3395700" y="890005"/>
            <a:ext cx="5328592" cy="523220"/>
          </a:xfrm>
          <a:prstGeom prst="rect">
            <a:avLst/>
          </a:prstGeom>
          <a:noFill/>
        </p:spPr>
        <p:txBody>
          <a:bodyPr wrap="square" rtlCol="0">
            <a:spAutoFit/>
          </a:bodyPr>
          <a:lstStyle/>
          <a:p>
            <a:pPr algn="ctr"/>
            <a:r>
              <a:rPr lang="en-GB" sz="2800" b="1" dirty="0"/>
              <a:t>Agency versus Structure</a:t>
            </a:r>
          </a:p>
        </p:txBody>
      </p:sp>
      <p:sp>
        <p:nvSpPr>
          <p:cNvPr id="5" name="TextBox 4">
            <a:extLst>
              <a:ext uri="{FF2B5EF4-FFF2-40B4-BE49-F238E27FC236}">
                <a16:creationId xmlns:a16="http://schemas.microsoft.com/office/drawing/2014/main" id="{EBA5AE51-7320-4CDC-A5C1-938E42F4186A}"/>
              </a:ext>
            </a:extLst>
          </p:cNvPr>
          <p:cNvSpPr txBox="1"/>
          <p:nvPr/>
        </p:nvSpPr>
        <p:spPr>
          <a:xfrm>
            <a:off x="1847528" y="1446572"/>
            <a:ext cx="864096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Put simply (although there is a danger in doing this) ‘agency’ relates to  people’s ability to take decisions and then act on them</a:t>
            </a:r>
          </a:p>
        </p:txBody>
      </p:sp>
      <p:sp>
        <p:nvSpPr>
          <p:cNvPr id="6" name="TextBox 5">
            <a:extLst>
              <a:ext uri="{FF2B5EF4-FFF2-40B4-BE49-F238E27FC236}">
                <a16:creationId xmlns:a16="http://schemas.microsoft.com/office/drawing/2014/main" id="{6FDC58E6-CCC5-45B5-A8F5-CCF5CE196F9C}"/>
              </a:ext>
            </a:extLst>
          </p:cNvPr>
          <p:cNvSpPr txBox="1"/>
          <p:nvPr/>
        </p:nvSpPr>
        <p:spPr>
          <a:xfrm>
            <a:off x="1847528" y="2852937"/>
            <a:ext cx="8640960"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‘Structure’ is commonly taken to mean aspects of society that place constraints on an individual’s ‘agency’</a:t>
            </a:r>
          </a:p>
        </p:txBody>
      </p:sp>
      <p:sp>
        <p:nvSpPr>
          <p:cNvPr id="7" name="TextBox 6">
            <a:extLst>
              <a:ext uri="{FF2B5EF4-FFF2-40B4-BE49-F238E27FC236}">
                <a16:creationId xmlns:a16="http://schemas.microsoft.com/office/drawing/2014/main" id="{0B1BB5E7-FF55-4AB5-A12E-44D0D53C8EC1}"/>
              </a:ext>
            </a:extLst>
          </p:cNvPr>
          <p:cNvSpPr txBox="1"/>
          <p:nvPr/>
        </p:nvSpPr>
        <p:spPr>
          <a:xfrm>
            <a:off x="1847528" y="4131078"/>
            <a:ext cx="8640960"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Thus, ‘structure’ relates to values, norms, rules and laws that might impinge on individual freedoms of action </a:t>
            </a:r>
          </a:p>
        </p:txBody>
      </p:sp>
      <p:sp>
        <p:nvSpPr>
          <p:cNvPr id="2" name="TextBox 1">
            <a:extLst>
              <a:ext uri="{FF2B5EF4-FFF2-40B4-BE49-F238E27FC236}">
                <a16:creationId xmlns:a16="http://schemas.microsoft.com/office/drawing/2014/main" id="{DBE98A1A-B4D4-4634-890D-30BB32F9F50F}"/>
              </a:ext>
            </a:extLst>
          </p:cNvPr>
          <p:cNvSpPr txBox="1"/>
          <p:nvPr/>
        </p:nvSpPr>
        <p:spPr>
          <a:xfrm>
            <a:off x="7320136" y="5589240"/>
            <a:ext cx="2880320" cy="369332"/>
          </a:xfrm>
          <a:prstGeom prst="rect">
            <a:avLst/>
          </a:prstGeom>
          <a:noFill/>
        </p:spPr>
        <p:txBody>
          <a:bodyPr wrap="square" rtlCol="0">
            <a:spAutoFit/>
          </a:bodyPr>
          <a:lstStyle/>
          <a:p>
            <a:pPr algn="r"/>
            <a:r>
              <a:rPr lang="en-GB" b="1" dirty="0"/>
              <a:t>(Bordieu, 1997)</a:t>
            </a:r>
          </a:p>
        </p:txBody>
      </p:sp>
    </p:spTree>
    <p:extLst>
      <p:ext uri="{BB962C8B-B14F-4D97-AF65-F5344CB8AC3E}">
        <p14:creationId xmlns:p14="http://schemas.microsoft.com/office/powerpoint/2010/main" val="195271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116633"/>
            <a:ext cx="8856984" cy="825187"/>
          </a:xfrm>
        </p:spPr>
        <p:txBody>
          <a:bodyPr>
            <a:noAutofit/>
          </a:bodyPr>
          <a:lstStyle/>
          <a:p>
            <a:pPr algn="ctr"/>
            <a:r>
              <a:rPr lang="en-GB" sz="3200" b="1" dirty="0"/>
              <a:t>Promoting Independence Key Concepts – ‘Agency’</a:t>
            </a:r>
          </a:p>
        </p:txBody>
      </p:sp>
      <p:sp>
        <p:nvSpPr>
          <p:cNvPr id="2" name="TextBox 1"/>
          <p:cNvSpPr txBox="1"/>
          <p:nvPr/>
        </p:nvSpPr>
        <p:spPr>
          <a:xfrm>
            <a:off x="1847528" y="1462398"/>
            <a:ext cx="8640960" cy="3539430"/>
          </a:xfrm>
          <a:prstGeom prst="rect">
            <a:avLst/>
          </a:prstGeom>
          <a:noFill/>
        </p:spPr>
        <p:txBody>
          <a:bodyPr wrap="square" rtlCol="0">
            <a:spAutoFit/>
          </a:bodyPr>
          <a:lstStyle/>
          <a:p>
            <a:r>
              <a:rPr lang="en-GB" sz="2800" dirty="0"/>
              <a:t>‘The term agency is often juxtaposed to structure and is </a:t>
            </a:r>
            <a:r>
              <a:rPr lang="en-GB" sz="2800" b="1" dirty="0"/>
              <a:t>often no more than a synonym for action</a:t>
            </a:r>
            <a:r>
              <a:rPr lang="en-GB" sz="2800" dirty="0"/>
              <a:t>, emphasizing implicitly the undetermined nature of human action, as opposed to the alleged determinism of structural theories. If it has a wider meaning, it is to draw attention to </a:t>
            </a:r>
            <a:r>
              <a:rPr lang="en-GB" sz="2800" b="1" dirty="0"/>
              <a:t>the psychological and social psychological make-up of the actor, and to imply the capacity for willed (voluntary) action</a:t>
            </a:r>
            <a:r>
              <a:rPr lang="en-GB" sz="2800" dirty="0"/>
              <a:t>’.</a:t>
            </a:r>
          </a:p>
        </p:txBody>
      </p:sp>
      <p:sp>
        <p:nvSpPr>
          <p:cNvPr id="6" name="TextBox 5"/>
          <p:cNvSpPr txBox="1"/>
          <p:nvPr/>
        </p:nvSpPr>
        <p:spPr>
          <a:xfrm>
            <a:off x="7860196" y="5574430"/>
            <a:ext cx="1584176" cy="369332"/>
          </a:xfrm>
          <a:prstGeom prst="rect">
            <a:avLst/>
          </a:prstGeom>
          <a:noFill/>
        </p:spPr>
        <p:txBody>
          <a:bodyPr wrap="square" rtlCol="0">
            <a:spAutoFit/>
          </a:bodyPr>
          <a:lstStyle/>
          <a:p>
            <a:r>
              <a:rPr lang="en-GB" b="1" dirty="0"/>
              <a:t>(Scott, 2014)</a:t>
            </a:r>
          </a:p>
        </p:txBody>
      </p:sp>
    </p:spTree>
    <p:extLst>
      <p:ext uri="{BB962C8B-B14F-4D97-AF65-F5344CB8AC3E}">
        <p14:creationId xmlns:p14="http://schemas.microsoft.com/office/powerpoint/2010/main" val="1808493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116633"/>
            <a:ext cx="8856984" cy="825187"/>
          </a:xfrm>
        </p:spPr>
        <p:txBody>
          <a:bodyPr>
            <a:noAutofit/>
          </a:bodyPr>
          <a:lstStyle/>
          <a:p>
            <a:pPr algn="ctr"/>
            <a:r>
              <a:rPr lang="en-GB" sz="3200" b="1" dirty="0"/>
              <a:t>Promoting Independence Key Concepts – ‘Agency’</a:t>
            </a:r>
          </a:p>
        </p:txBody>
      </p:sp>
      <p:sp>
        <p:nvSpPr>
          <p:cNvPr id="4" name="TextBox 3">
            <a:extLst>
              <a:ext uri="{FF2B5EF4-FFF2-40B4-BE49-F238E27FC236}">
                <a16:creationId xmlns:a16="http://schemas.microsoft.com/office/drawing/2014/main" id="{854DF2DF-D899-4689-814A-11E0FF1E338B}"/>
              </a:ext>
            </a:extLst>
          </p:cNvPr>
          <p:cNvSpPr txBox="1"/>
          <p:nvPr/>
        </p:nvSpPr>
        <p:spPr>
          <a:xfrm>
            <a:off x="3359696" y="941819"/>
            <a:ext cx="5328592" cy="523220"/>
          </a:xfrm>
          <a:prstGeom prst="rect">
            <a:avLst/>
          </a:prstGeom>
          <a:noFill/>
        </p:spPr>
        <p:txBody>
          <a:bodyPr wrap="square" rtlCol="0">
            <a:spAutoFit/>
          </a:bodyPr>
          <a:lstStyle/>
          <a:p>
            <a:pPr algn="ctr"/>
            <a:r>
              <a:rPr lang="en-GB" sz="2800" b="1" dirty="0"/>
              <a:t>Agency versus Structure</a:t>
            </a:r>
          </a:p>
        </p:txBody>
      </p:sp>
      <p:sp>
        <p:nvSpPr>
          <p:cNvPr id="14" name="TextBox 13">
            <a:extLst>
              <a:ext uri="{FF2B5EF4-FFF2-40B4-BE49-F238E27FC236}">
                <a16:creationId xmlns:a16="http://schemas.microsoft.com/office/drawing/2014/main" id="{A92845D2-7BB5-43F7-A4BD-D7F7BFFEBB51}"/>
              </a:ext>
            </a:extLst>
          </p:cNvPr>
          <p:cNvSpPr txBox="1"/>
          <p:nvPr/>
        </p:nvSpPr>
        <p:spPr>
          <a:xfrm>
            <a:off x="1991544" y="1628800"/>
            <a:ext cx="8280920" cy="3970318"/>
          </a:xfrm>
          <a:prstGeom prst="rect">
            <a:avLst/>
          </a:prstGeom>
          <a:noFill/>
        </p:spPr>
        <p:txBody>
          <a:bodyPr wrap="square" rtlCol="0">
            <a:spAutoFit/>
          </a:bodyPr>
          <a:lstStyle/>
          <a:p>
            <a:pPr algn="ctr"/>
            <a:r>
              <a:rPr lang="en-GB" sz="2800" i="1" dirty="0"/>
              <a:t>The previous quote talks about ‘agency’ being juxtaposed with ‘structure’.</a:t>
            </a:r>
          </a:p>
          <a:p>
            <a:pPr algn="ctr"/>
            <a:endParaRPr lang="en-GB" sz="2800" i="1" dirty="0"/>
          </a:p>
          <a:p>
            <a:pPr algn="ctr"/>
            <a:r>
              <a:rPr lang="en-GB" sz="2800" i="1" dirty="0"/>
              <a:t>It is important that, as well as understanding the concept of agency we understand what is meant by structure.</a:t>
            </a:r>
          </a:p>
          <a:p>
            <a:pPr algn="ctr"/>
            <a:endParaRPr lang="en-GB" sz="2800" i="1" dirty="0"/>
          </a:p>
          <a:p>
            <a:pPr algn="ctr"/>
            <a:r>
              <a:rPr lang="en-GB" sz="2800" i="1" dirty="0"/>
              <a:t>In the context of Advocacy what do you think these two terms mean?</a:t>
            </a:r>
          </a:p>
        </p:txBody>
      </p:sp>
    </p:spTree>
    <p:extLst>
      <p:ext uri="{BB962C8B-B14F-4D97-AF65-F5344CB8AC3E}">
        <p14:creationId xmlns:p14="http://schemas.microsoft.com/office/powerpoint/2010/main" val="945459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116633"/>
            <a:ext cx="8856984" cy="825187"/>
          </a:xfrm>
        </p:spPr>
        <p:txBody>
          <a:bodyPr>
            <a:noAutofit/>
          </a:bodyPr>
          <a:lstStyle/>
          <a:p>
            <a:pPr algn="ctr"/>
            <a:r>
              <a:rPr lang="en-GB" sz="3200" b="1" dirty="0"/>
              <a:t>Promoting Independence Key Concepts – ‘Agency’</a:t>
            </a:r>
          </a:p>
        </p:txBody>
      </p:sp>
      <p:sp>
        <p:nvSpPr>
          <p:cNvPr id="4" name="TextBox 3"/>
          <p:cNvSpPr txBox="1"/>
          <p:nvPr/>
        </p:nvSpPr>
        <p:spPr>
          <a:xfrm>
            <a:off x="1775520" y="5224191"/>
            <a:ext cx="8784976" cy="523220"/>
          </a:xfrm>
          <a:prstGeom prst="rect">
            <a:avLst/>
          </a:prstGeom>
          <a:noFill/>
        </p:spPr>
        <p:txBody>
          <a:bodyPr wrap="square" rtlCol="0">
            <a:spAutoFit/>
          </a:bodyPr>
          <a:lstStyle/>
          <a:p>
            <a:r>
              <a:rPr lang="en-GB" sz="2800" b="1" dirty="0">
                <a:solidFill>
                  <a:schemeClr val="accent1"/>
                </a:solidFill>
              </a:rPr>
              <a:t>Why is the concept of agency important for Advocacy?</a:t>
            </a:r>
          </a:p>
        </p:txBody>
      </p:sp>
      <p:sp>
        <p:nvSpPr>
          <p:cNvPr id="8" name="TextBox 7">
            <a:extLst>
              <a:ext uri="{FF2B5EF4-FFF2-40B4-BE49-F238E27FC236}">
                <a16:creationId xmlns:a16="http://schemas.microsoft.com/office/drawing/2014/main" id="{4D46D0A6-FCFF-4505-912D-6F3E0E7D58AB}"/>
              </a:ext>
            </a:extLst>
          </p:cNvPr>
          <p:cNvSpPr txBox="1"/>
          <p:nvPr/>
        </p:nvSpPr>
        <p:spPr>
          <a:xfrm>
            <a:off x="1919536" y="1052737"/>
            <a:ext cx="8496944" cy="1384995"/>
          </a:xfrm>
          <a:prstGeom prst="rect">
            <a:avLst/>
          </a:prstGeom>
          <a:noFill/>
        </p:spPr>
        <p:txBody>
          <a:bodyPr wrap="square" rtlCol="0">
            <a:spAutoFit/>
          </a:bodyPr>
          <a:lstStyle/>
          <a:p>
            <a:r>
              <a:rPr lang="en-GB" sz="2800" dirty="0"/>
              <a:t>‘It seems, often as if the sociologists use “agency” as a placeholder for some vague sense of human freedom or individual volition within a broader model’.</a:t>
            </a:r>
          </a:p>
        </p:txBody>
      </p:sp>
      <p:sp>
        <p:nvSpPr>
          <p:cNvPr id="9" name="TextBox 8">
            <a:extLst>
              <a:ext uri="{FF2B5EF4-FFF2-40B4-BE49-F238E27FC236}">
                <a16:creationId xmlns:a16="http://schemas.microsoft.com/office/drawing/2014/main" id="{5E99ACA3-6113-4F20-9019-CB9D85A0E647}"/>
              </a:ext>
            </a:extLst>
          </p:cNvPr>
          <p:cNvSpPr txBox="1"/>
          <p:nvPr/>
        </p:nvSpPr>
        <p:spPr>
          <a:xfrm>
            <a:off x="7586188" y="2402325"/>
            <a:ext cx="2206488" cy="369332"/>
          </a:xfrm>
          <a:prstGeom prst="rect">
            <a:avLst/>
          </a:prstGeom>
          <a:noFill/>
        </p:spPr>
        <p:txBody>
          <a:bodyPr wrap="square" rtlCol="0">
            <a:spAutoFit/>
          </a:bodyPr>
          <a:lstStyle/>
          <a:p>
            <a:r>
              <a:rPr lang="en-GB" b="1" dirty="0"/>
              <a:t>(Hitlin &amp; Elder, 2007)</a:t>
            </a:r>
          </a:p>
        </p:txBody>
      </p:sp>
      <p:sp>
        <p:nvSpPr>
          <p:cNvPr id="7" name="TextBox 6">
            <a:extLst>
              <a:ext uri="{FF2B5EF4-FFF2-40B4-BE49-F238E27FC236}">
                <a16:creationId xmlns:a16="http://schemas.microsoft.com/office/drawing/2014/main" id="{50A90177-531A-4606-B365-A7DEA835179C}"/>
              </a:ext>
            </a:extLst>
          </p:cNvPr>
          <p:cNvSpPr txBox="1"/>
          <p:nvPr/>
        </p:nvSpPr>
        <p:spPr>
          <a:xfrm>
            <a:off x="1847528" y="2904979"/>
            <a:ext cx="8496944" cy="1815882"/>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interaction between the individual and social structures is a complex one and most social theorists and this relationship has been described as ‘the socio-culturally mediated capacity to act’</a:t>
            </a:r>
          </a:p>
        </p:txBody>
      </p:sp>
      <p:sp>
        <p:nvSpPr>
          <p:cNvPr id="12" name="TextBox 11">
            <a:extLst>
              <a:ext uri="{FF2B5EF4-FFF2-40B4-BE49-F238E27FC236}">
                <a16:creationId xmlns:a16="http://schemas.microsoft.com/office/drawing/2014/main" id="{98F5683D-ECA1-411A-B69F-C82AB22ABCD3}"/>
              </a:ext>
            </a:extLst>
          </p:cNvPr>
          <p:cNvSpPr txBox="1"/>
          <p:nvPr/>
        </p:nvSpPr>
        <p:spPr>
          <a:xfrm>
            <a:off x="7608168" y="4787860"/>
            <a:ext cx="2206488" cy="369332"/>
          </a:xfrm>
          <a:prstGeom prst="rect">
            <a:avLst/>
          </a:prstGeom>
          <a:noFill/>
        </p:spPr>
        <p:txBody>
          <a:bodyPr wrap="square" rtlCol="0">
            <a:spAutoFit/>
          </a:bodyPr>
          <a:lstStyle/>
          <a:p>
            <a:pPr algn="r"/>
            <a:r>
              <a:rPr lang="en-GB" b="1" dirty="0"/>
              <a:t>(Ahearn, 2001)</a:t>
            </a:r>
          </a:p>
        </p:txBody>
      </p:sp>
    </p:spTree>
    <p:extLst>
      <p:ext uri="{BB962C8B-B14F-4D97-AF65-F5344CB8AC3E}">
        <p14:creationId xmlns:p14="http://schemas.microsoft.com/office/powerpoint/2010/main" val="2261634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7"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4000" b="1" dirty="0"/>
              <a:t>Promoting Independence – Key Concepts: Empowerment</a:t>
            </a:r>
          </a:p>
        </p:txBody>
      </p:sp>
      <p:sp>
        <p:nvSpPr>
          <p:cNvPr id="3" name="TextBox 2">
            <a:extLst>
              <a:ext uri="{FF2B5EF4-FFF2-40B4-BE49-F238E27FC236}">
                <a16:creationId xmlns:a16="http://schemas.microsoft.com/office/drawing/2014/main" id="{E0655094-1062-49DF-B59A-83883463D7F0}"/>
              </a:ext>
            </a:extLst>
          </p:cNvPr>
          <p:cNvSpPr txBox="1"/>
          <p:nvPr/>
        </p:nvSpPr>
        <p:spPr>
          <a:xfrm>
            <a:off x="1981200" y="1484785"/>
            <a:ext cx="85072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concept of empowerment is closely linked to that of agency.</a:t>
            </a:r>
          </a:p>
        </p:txBody>
      </p:sp>
      <p:sp>
        <p:nvSpPr>
          <p:cNvPr id="4" name="TextBox 3">
            <a:extLst>
              <a:ext uri="{FF2B5EF4-FFF2-40B4-BE49-F238E27FC236}">
                <a16:creationId xmlns:a16="http://schemas.microsoft.com/office/drawing/2014/main" id="{B8B7C04B-3B80-4E0D-A9F9-303A3C1DA3CA}"/>
              </a:ext>
            </a:extLst>
          </p:cNvPr>
          <p:cNvSpPr txBox="1"/>
          <p:nvPr/>
        </p:nvSpPr>
        <p:spPr>
          <a:xfrm>
            <a:off x="1991544" y="2618910"/>
            <a:ext cx="85072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Involves approaches used to ‘help clients gain power of decision and action over their own lives’.</a:t>
            </a:r>
          </a:p>
        </p:txBody>
      </p:sp>
      <p:sp>
        <p:nvSpPr>
          <p:cNvPr id="5" name="TextBox 4">
            <a:extLst>
              <a:ext uri="{FF2B5EF4-FFF2-40B4-BE49-F238E27FC236}">
                <a16:creationId xmlns:a16="http://schemas.microsoft.com/office/drawing/2014/main" id="{A22F1FE5-05B3-43CA-ACB8-84353ACE0063}"/>
              </a:ext>
            </a:extLst>
          </p:cNvPr>
          <p:cNvSpPr txBox="1"/>
          <p:nvPr/>
        </p:nvSpPr>
        <p:spPr>
          <a:xfrm>
            <a:off x="8698632" y="3590245"/>
            <a:ext cx="1512168" cy="369332"/>
          </a:xfrm>
          <a:prstGeom prst="rect">
            <a:avLst/>
          </a:prstGeom>
          <a:noFill/>
        </p:spPr>
        <p:txBody>
          <a:bodyPr wrap="square" rtlCol="0">
            <a:spAutoFit/>
          </a:bodyPr>
          <a:lstStyle/>
          <a:p>
            <a:pPr algn="r"/>
            <a:r>
              <a:rPr lang="en-GB" b="1" dirty="0"/>
              <a:t>(Payne, 2005)</a:t>
            </a:r>
          </a:p>
        </p:txBody>
      </p:sp>
      <p:sp>
        <p:nvSpPr>
          <p:cNvPr id="6" name="TextBox 5">
            <a:extLst>
              <a:ext uri="{FF2B5EF4-FFF2-40B4-BE49-F238E27FC236}">
                <a16:creationId xmlns:a16="http://schemas.microsoft.com/office/drawing/2014/main" id="{5629CF32-AD13-4ED6-8A10-FBCF8FF69E29}"/>
              </a:ext>
            </a:extLst>
          </p:cNvPr>
          <p:cNvSpPr txBox="1"/>
          <p:nvPr/>
        </p:nvSpPr>
        <p:spPr>
          <a:xfrm>
            <a:off x="1991544" y="4077073"/>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Wilks (2012) argues that empowerment is both an aspiration and a process.</a:t>
            </a:r>
          </a:p>
        </p:txBody>
      </p:sp>
      <p:sp>
        <p:nvSpPr>
          <p:cNvPr id="7" name="TextBox 6">
            <a:extLst>
              <a:ext uri="{FF2B5EF4-FFF2-40B4-BE49-F238E27FC236}">
                <a16:creationId xmlns:a16="http://schemas.microsoft.com/office/drawing/2014/main" id="{1621D6BE-EE26-48D7-97DD-1B65B679F13F}"/>
              </a:ext>
            </a:extLst>
          </p:cNvPr>
          <p:cNvSpPr txBox="1"/>
          <p:nvPr/>
        </p:nvSpPr>
        <p:spPr>
          <a:xfrm>
            <a:off x="3215680" y="5301208"/>
            <a:ext cx="6408712" cy="523220"/>
          </a:xfrm>
          <a:prstGeom prst="rect">
            <a:avLst/>
          </a:prstGeom>
          <a:noFill/>
        </p:spPr>
        <p:txBody>
          <a:bodyPr wrap="square" rtlCol="0">
            <a:spAutoFit/>
          </a:bodyPr>
          <a:lstStyle/>
          <a:p>
            <a:r>
              <a:rPr lang="en-GB" sz="2800" b="1" i="1" dirty="0">
                <a:solidFill>
                  <a:schemeClr val="accent1"/>
                </a:solidFill>
              </a:rPr>
              <a:t>What do you think Wilks means by this?</a:t>
            </a:r>
          </a:p>
        </p:txBody>
      </p:sp>
      <p:pic>
        <p:nvPicPr>
          <p:cNvPr id="9" name="Picture 8">
            <a:extLst>
              <a:ext uri="{FF2B5EF4-FFF2-40B4-BE49-F238E27FC236}">
                <a16:creationId xmlns:a16="http://schemas.microsoft.com/office/drawing/2014/main" id="{0FE54C6A-F099-4701-9829-CC91B269C6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58408" y="5709265"/>
            <a:ext cx="1075184" cy="1075184"/>
          </a:xfrm>
          <a:prstGeom prst="rect">
            <a:avLst/>
          </a:prstGeom>
        </p:spPr>
      </p:pic>
    </p:spTree>
    <p:extLst>
      <p:ext uri="{BB962C8B-B14F-4D97-AF65-F5344CB8AC3E}">
        <p14:creationId xmlns:p14="http://schemas.microsoft.com/office/powerpoint/2010/main" val="162470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4000" b="1" dirty="0"/>
              <a:t>Promoting Independence – Key Concepts: Empowerment</a:t>
            </a:r>
          </a:p>
        </p:txBody>
      </p:sp>
      <p:sp>
        <p:nvSpPr>
          <p:cNvPr id="3" name="TextBox 2">
            <a:extLst>
              <a:ext uri="{FF2B5EF4-FFF2-40B4-BE49-F238E27FC236}">
                <a16:creationId xmlns:a16="http://schemas.microsoft.com/office/drawing/2014/main" id="{E0655094-1062-49DF-B59A-83883463D7F0}"/>
              </a:ext>
            </a:extLst>
          </p:cNvPr>
          <p:cNvSpPr txBox="1"/>
          <p:nvPr/>
        </p:nvSpPr>
        <p:spPr>
          <a:xfrm>
            <a:off x="1981200" y="1484785"/>
            <a:ext cx="85072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Wilks goes on to argue that there are two forms of empowerment</a:t>
            </a:r>
          </a:p>
        </p:txBody>
      </p:sp>
      <p:sp>
        <p:nvSpPr>
          <p:cNvPr id="4" name="TextBox 3">
            <a:extLst>
              <a:ext uri="{FF2B5EF4-FFF2-40B4-BE49-F238E27FC236}">
                <a16:creationId xmlns:a16="http://schemas.microsoft.com/office/drawing/2014/main" id="{B8B7C04B-3B80-4E0D-A9F9-303A3C1DA3CA}"/>
              </a:ext>
            </a:extLst>
          </p:cNvPr>
          <p:cNvSpPr txBox="1"/>
          <p:nvPr/>
        </p:nvSpPr>
        <p:spPr>
          <a:xfrm>
            <a:off x="1991544" y="2762926"/>
            <a:ext cx="85072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Structural empowerment – the removal of barriers which prevent access to material benefits</a:t>
            </a:r>
          </a:p>
        </p:txBody>
      </p:sp>
      <p:sp>
        <p:nvSpPr>
          <p:cNvPr id="6" name="TextBox 5">
            <a:extLst>
              <a:ext uri="{FF2B5EF4-FFF2-40B4-BE49-F238E27FC236}">
                <a16:creationId xmlns:a16="http://schemas.microsoft.com/office/drawing/2014/main" id="{5629CF32-AD13-4ED6-8A10-FBCF8FF69E29}"/>
              </a:ext>
            </a:extLst>
          </p:cNvPr>
          <p:cNvSpPr txBox="1"/>
          <p:nvPr/>
        </p:nvSpPr>
        <p:spPr>
          <a:xfrm>
            <a:off x="1991544" y="4077072"/>
            <a:ext cx="8352928"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Psychological empowerment – improving levels of confidence, self-esteem – often produced by access to material benefits but will also be influenced by emotion</a:t>
            </a:r>
          </a:p>
        </p:txBody>
      </p:sp>
      <p:sp>
        <p:nvSpPr>
          <p:cNvPr id="7" name="TextBox 6">
            <a:extLst>
              <a:ext uri="{FF2B5EF4-FFF2-40B4-BE49-F238E27FC236}">
                <a16:creationId xmlns:a16="http://schemas.microsoft.com/office/drawing/2014/main" id="{5890A38B-0EDE-4727-BAE4-4CB4F5100A22}"/>
              </a:ext>
            </a:extLst>
          </p:cNvPr>
          <p:cNvSpPr txBox="1"/>
          <p:nvPr/>
        </p:nvSpPr>
        <p:spPr>
          <a:xfrm>
            <a:off x="8328248" y="6093296"/>
            <a:ext cx="1512168" cy="369332"/>
          </a:xfrm>
          <a:prstGeom prst="rect">
            <a:avLst/>
          </a:prstGeom>
          <a:noFill/>
        </p:spPr>
        <p:txBody>
          <a:bodyPr wrap="square" rtlCol="0">
            <a:spAutoFit/>
          </a:bodyPr>
          <a:lstStyle/>
          <a:p>
            <a:pPr algn="r"/>
            <a:r>
              <a:rPr lang="en-GB" b="1" dirty="0"/>
              <a:t>(Wilks, 2012)</a:t>
            </a:r>
          </a:p>
        </p:txBody>
      </p:sp>
    </p:spTree>
    <p:extLst>
      <p:ext uri="{BB962C8B-B14F-4D97-AF65-F5344CB8AC3E}">
        <p14:creationId xmlns:p14="http://schemas.microsoft.com/office/powerpoint/2010/main" val="372813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EFDA7-FFAB-433F-8D39-409CB463F181}"/>
              </a:ext>
            </a:extLst>
          </p:cNvPr>
          <p:cNvSpPr txBox="1"/>
          <p:nvPr/>
        </p:nvSpPr>
        <p:spPr>
          <a:xfrm>
            <a:off x="1" y="267849"/>
            <a:ext cx="12124266" cy="707886"/>
          </a:xfrm>
          <a:prstGeom prst="rect">
            <a:avLst/>
          </a:prstGeom>
          <a:noFill/>
          <a:ln>
            <a:solidFill>
              <a:schemeClr val="bg2"/>
            </a:solidFill>
          </a:ln>
        </p:spPr>
        <p:txBody>
          <a:bodyPr wrap="square" rtlCol="0" anchor="ctr" anchorCtr="1">
            <a:spAutoFit/>
          </a:bodyPr>
          <a:lstStyle/>
          <a:p>
            <a:r>
              <a:rPr lang="en-GB" sz="4000" b="1" dirty="0">
                <a:solidFill>
                  <a:srgbClr val="0070C0"/>
                </a:solidFill>
              </a:rPr>
              <a:t>The use of empowerment in advocacy</a:t>
            </a:r>
          </a:p>
        </p:txBody>
      </p:sp>
      <p:sp>
        <p:nvSpPr>
          <p:cNvPr id="3" name="TextBox 2">
            <a:extLst>
              <a:ext uri="{FF2B5EF4-FFF2-40B4-BE49-F238E27FC236}">
                <a16:creationId xmlns:a16="http://schemas.microsoft.com/office/drawing/2014/main" id="{7689250D-D1BD-4EEC-90D6-769E3CFB1EE4}"/>
              </a:ext>
            </a:extLst>
          </p:cNvPr>
          <p:cNvSpPr txBox="1"/>
          <p:nvPr/>
        </p:nvSpPr>
        <p:spPr>
          <a:xfrm>
            <a:off x="1965960" y="1986131"/>
            <a:ext cx="9674352" cy="1077218"/>
          </a:xfrm>
          <a:prstGeom prst="rect">
            <a:avLst/>
          </a:prstGeom>
          <a:noFill/>
          <a:ln>
            <a:noFill/>
          </a:ln>
        </p:spPr>
        <p:txBody>
          <a:bodyPr wrap="square" rtlCol="0" anchor="ctr" anchorCtr="1">
            <a:spAutoFit/>
          </a:bodyPr>
          <a:lstStyle/>
          <a:p>
            <a:r>
              <a:rPr lang="en-GB" sz="2800" dirty="0"/>
              <a:t>‘The empowerment process resides in the person not the helper‘ </a:t>
            </a:r>
          </a:p>
          <a:p>
            <a:r>
              <a:rPr lang="en-GB" dirty="0"/>
              <a:t>(Lee, 1994, p.13 </a:t>
            </a:r>
            <a:r>
              <a:rPr lang="en-GB" i="1" dirty="0"/>
              <a:t>cited in Lishman, 2007, p.272).</a:t>
            </a:r>
          </a:p>
          <a:p>
            <a:endParaRPr lang="en-GB" dirty="0"/>
          </a:p>
        </p:txBody>
      </p:sp>
      <p:sp>
        <p:nvSpPr>
          <p:cNvPr id="4" name="Rectangle 3">
            <a:extLst>
              <a:ext uri="{FF2B5EF4-FFF2-40B4-BE49-F238E27FC236}">
                <a16:creationId xmlns:a16="http://schemas.microsoft.com/office/drawing/2014/main" id="{0868CD7D-2E3F-4433-B47A-ECF0EAA594E1}"/>
              </a:ext>
            </a:extLst>
          </p:cNvPr>
          <p:cNvSpPr/>
          <p:nvPr/>
        </p:nvSpPr>
        <p:spPr>
          <a:xfrm>
            <a:off x="1965960" y="3429000"/>
            <a:ext cx="9674352" cy="1323439"/>
          </a:xfrm>
          <a:prstGeom prst="rect">
            <a:avLst/>
          </a:prstGeom>
        </p:spPr>
        <p:txBody>
          <a:bodyPr wrap="square">
            <a:spAutoFit/>
          </a:bodyPr>
          <a:lstStyle/>
          <a:p>
            <a:r>
              <a:rPr lang="en-GB" sz="2000" dirty="0"/>
              <a:t>This above statement by Lee, indicates the role for the advocate. This in turn will  instigate a position towards the client becoming self empowered. Primarily, the service user remains the main actor and retains ownership of the process of advocacy. Thus becoming  the final sequence in the advocacy engagement.</a:t>
            </a:r>
          </a:p>
        </p:txBody>
      </p:sp>
    </p:spTree>
    <p:extLst>
      <p:ext uri="{BB962C8B-B14F-4D97-AF65-F5344CB8AC3E}">
        <p14:creationId xmlns:p14="http://schemas.microsoft.com/office/powerpoint/2010/main" val="1017224181"/>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3BF450-6C81-4B89-A63D-603ECB86AE1E}"/>
              </a:ext>
            </a:extLst>
          </p:cNvPr>
          <p:cNvSpPr txBox="1"/>
          <p:nvPr/>
        </p:nvSpPr>
        <p:spPr>
          <a:xfrm>
            <a:off x="1205846" y="484536"/>
            <a:ext cx="9651617" cy="1077218"/>
          </a:xfrm>
          <a:prstGeom prst="rect">
            <a:avLst/>
          </a:prstGeom>
          <a:noFill/>
        </p:spPr>
        <p:txBody>
          <a:bodyPr wrap="none" rtlCol="0">
            <a:spAutoFit/>
          </a:bodyPr>
          <a:lstStyle/>
          <a:p>
            <a:pPr algn="ctr"/>
            <a:r>
              <a:rPr lang="en-GB" sz="3200" b="1" dirty="0">
                <a:solidFill>
                  <a:schemeClr val="accent1"/>
                </a:solidFill>
              </a:rPr>
              <a:t>Lucy Greer a student on a masters in social work degree</a:t>
            </a:r>
          </a:p>
          <a:p>
            <a:pPr algn="ctr"/>
            <a:r>
              <a:rPr lang="en-GB" sz="3200" b="1" dirty="0">
                <a:solidFill>
                  <a:schemeClr val="accent1"/>
                </a:solidFill>
              </a:rPr>
              <a:t> gives a her view on empowerment </a:t>
            </a:r>
          </a:p>
        </p:txBody>
      </p:sp>
      <p:sp>
        <p:nvSpPr>
          <p:cNvPr id="3" name="TextBox 2">
            <a:extLst>
              <a:ext uri="{FF2B5EF4-FFF2-40B4-BE49-F238E27FC236}">
                <a16:creationId xmlns:a16="http://schemas.microsoft.com/office/drawing/2014/main" id="{67DE13BE-65C3-4A4A-A722-34FDC9AFCD0F}"/>
              </a:ext>
            </a:extLst>
          </p:cNvPr>
          <p:cNvSpPr txBox="1"/>
          <p:nvPr/>
        </p:nvSpPr>
        <p:spPr>
          <a:xfrm>
            <a:off x="3680338" y="2514600"/>
            <a:ext cx="4831323" cy="646331"/>
          </a:xfrm>
          <a:prstGeom prst="rect">
            <a:avLst/>
          </a:prstGeom>
          <a:noFill/>
        </p:spPr>
        <p:txBody>
          <a:bodyPr wrap="none" rtlCol="0">
            <a:spAutoFit/>
          </a:bodyPr>
          <a:lstStyle/>
          <a:p>
            <a:r>
              <a:rPr lang="en-GB" dirty="0">
                <a:hlinkClick r:id="rId2"/>
              </a:rPr>
              <a:t>https://www.youtube.com/watch?v=gcTx0YbJC0c</a:t>
            </a:r>
            <a:endParaRPr lang="en-GB" dirty="0"/>
          </a:p>
          <a:p>
            <a:endParaRPr lang="en-GB" dirty="0"/>
          </a:p>
        </p:txBody>
      </p:sp>
      <p:sp>
        <p:nvSpPr>
          <p:cNvPr id="4" name="TextBox 3">
            <a:extLst>
              <a:ext uri="{FF2B5EF4-FFF2-40B4-BE49-F238E27FC236}">
                <a16:creationId xmlns:a16="http://schemas.microsoft.com/office/drawing/2014/main" id="{8C3CD8C6-C8ED-4B98-9824-14FC4F872449}"/>
              </a:ext>
            </a:extLst>
          </p:cNvPr>
          <p:cNvSpPr txBox="1"/>
          <p:nvPr/>
        </p:nvSpPr>
        <p:spPr>
          <a:xfrm>
            <a:off x="10007600" y="6053667"/>
            <a:ext cx="1380699" cy="369332"/>
          </a:xfrm>
          <a:prstGeom prst="rect">
            <a:avLst/>
          </a:prstGeom>
          <a:noFill/>
        </p:spPr>
        <p:txBody>
          <a:bodyPr wrap="none" rtlCol="0">
            <a:spAutoFit/>
          </a:bodyPr>
          <a:lstStyle/>
          <a:p>
            <a:r>
              <a:rPr lang="en-GB" dirty="0"/>
              <a:t>(Greer 2017)</a:t>
            </a:r>
          </a:p>
        </p:txBody>
      </p:sp>
    </p:spTree>
    <p:extLst>
      <p:ext uri="{BB962C8B-B14F-4D97-AF65-F5344CB8AC3E}">
        <p14:creationId xmlns:p14="http://schemas.microsoft.com/office/powerpoint/2010/main" val="2900713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043D6B-4462-45B3-A4F0-76A44DE24690}"/>
              </a:ext>
            </a:extLst>
          </p:cNvPr>
          <p:cNvSpPr txBox="1"/>
          <p:nvPr/>
        </p:nvSpPr>
        <p:spPr>
          <a:xfrm>
            <a:off x="510176" y="2841935"/>
            <a:ext cx="11171648" cy="954107"/>
          </a:xfrm>
          <a:prstGeom prst="rect">
            <a:avLst/>
          </a:prstGeom>
          <a:noFill/>
        </p:spPr>
        <p:txBody>
          <a:bodyPr wrap="none" rtlCol="0">
            <a:spAutoFit/>
          </a:bodyPr>
          <a:lstStyle/>
          <a:p>
            <a:pPr algn="ctr"/>
            <a:r>
              <a:rPr lang="en-GB" sz="2800" b="1" dirty="0">
                <a:solidFill>
                  <a:schemeClr val="accent1"/>
                </a:solidFill>
              </a:rPr>
              <a:t>Can we relate what was said in the video about social work to advocacy ? </a:t>
            </a:r>
          </a:p>
          <a:p>
            <a:pPr algn="ctr"/>
            <a:r>
              <a:rPr lang="en-GB" sz="2800" b="1" dirty="0">
                <a:solidFill>
                  <a:schemeClr val="accent1"/>
                </a:solidFill>
              </a:rPr>
              <a:t>Discus with the group </a:t>
            </a:r>
          </a:p>
        </p:txBody>
      </p:sp>
    </p:spTree>
    <p:extLst>
      <p:ext uri="{BB962C8B-B14F-4D97-AF65-F5344CB8AC3E}">
        <p14:creationId xmlns:p14="http://schemas.microsoft.com/office/powerpoint/2010/main" val="4033245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264DB7-608D-49B9-8764-FB1FBBEF571C}"/>
              </a:ext>
            </a:extLst>
          </p:cNvPr>
          <p:cNvSpPr txBox="1"/>
          <p:nvPr/>
        </p:nvSpPr>
        <p:spPr>
          <a:xfrm>
            <a:off x="2736554" y="283531"/>
            <a:ext cx="6718891" cy="707886"/>
          </a:xfrm>
          <a:prstGeom prst="rect">
            <a:avLst/>
          </a:prstGeom>
          <a:noFill/>
          <a:ln>
            <a:solidFill>
              <a:schemeClr val="bg2"/>
            </a:solidFill>
          </a:ln>
        </p:spPr>
        <p:txBody>
          <a:bodyPr wrap="none" rtlCol="0" anchor="ctr" anchorCtr="1">
            <a:spAutoFit/>
          </a:bodyPr>
          <a:lstStyle/>
          <a:p>
            <a:r>
              <a:rPr lang="en-GB" sz="4000" b="1" dirty="0">
                <a:solidFill>
                  <a:srgbClr val="0070C0"/>
                </a:solidFill>
              </a:rPr>
              <a:t>Understanding Empowerment </a:t>
            </a:r>
          </a:p>
        </p:txBody>
      </p:sp>
      <p:sp>
        <p:nvSpPr>
          <p:cNvPr id="3" name="TextBox 2">
            <a:extLst>
              <a:ext uri="{FF2B5EF4-FFF2-40B4-BE49-F238E27FC236}">
                <a16:creationId xmlns:a16="http://schemas.microsoft.com/office/drawing/2014/main" id="{F5933395-1CDD-4229-B48B-33C199D22A2A}"/>
              </a:ext>
            </a:extLst>
          </p:cNvPr>
          <p:cNvSpPr txBox="1"/>
          <p:nvPr/>
        </p:nvSpPr>
        <p:spPr>
          <a:xfrm>
            <a:off x="169333" y="1213151"/>
            <a:ext cx="10372436" cy="1569660"/>
          </a:xfrm>
          <a:prstGeom prst="rect">
            <a:avLst/>
          </a:prstGeom>
          <a:noFill/>
          <a:ln>
            <a:noFill/>
          </a:ln>
        </p:spPr>
        <p:txBody>
          <a:bodyPr wrap="square" rtlCol="0" anchor="ctr" anchorCtr="1">
            <a:spAutoFit/>
          </a:bodyPr>
          <a:lstStyle/>
          <a:p>
            <a:r>
              <a:rPr lang="en-GB" sz="2400" dirty="0"/>
              <a:t>Empowerment as a concept is related to the position of self and can be represented by many definitions and meanings as diversions in social economic contexts (Ibrham, and Alkire2007).</a:t>
            </a:r>
          </a:p>
          <a:p>
            <a:endParaRPr lang="en-GB" sz="2400" dirty="0"/>
          </a:p>
        </p:txBody>
      </p:sp>
      <p:pic>
        <p:nvPicPr>
          <p:cNvPr id="4" name="Picture 3">
            <a:extLst>
              <a:ext uri="{FF2B5EF4-FFF2-40B4-BE49-F238E27FC236}">
                <a16:creationId xmlns:a16="http://schemas.microsoft.com/office/drawing/2014/main" id="{2D80C751-7D45-48A8-8813-A1B892DDB631}"/>
              </a:ext>
            </a:extLst>
          </p:cNvPr>
          <p:cNvPicPr>
            <a:picLocks noChangeAspect="1"/>
          </p:cNvPicPr>
          <p:nvPr/>
        </p:nvPicPr>
        <p:blipFill>
          <a:blip r:embed="rId2"/>
          <a:stretch>
            <a:fillRect/>
          </a:stretch>
        </p:blipFill>
        <p:spPr>
          <a:xfrm>
            <a:off x="2375284" y="2614278"/>
            <a:ext cx="6502400" cy="3297646"/>
          </a:xfrm>
          <a:prstGeom prst="rect">
            <a:avLst/>
          </a:prstGeom>
        </p:spPr>
      </p:pic>
      <p:sp>
        <p:nvSpPr>
          <p:cNvPr id="5" name="TextBox 4">
            <a:extLst>
              <a:ext uri="{FF2B5EF4-FFF2-40B4-BE49-F238E27FC236}">
                <a16:creationId xmlns:a16="http://schemas.microsoft.com/office/drawing/2014/main" id="{86EFD201-5771-4F50-9A23-8AEC9F3A0FF0}"/>
              </a:ext>
            </a:extLst>
          </p:cNvPr>
          <p:cNvSpPr txBox="1"/>
          <p:nvPr/>
        </p:nvSpPr>
        <p:spPr>
          <a:xfrm>
            <a:off x="10186130" y="6413058"/>
            <a:ext cx="2063578" cy="369332"/>
          </a:xfrm>
          <a:prstGeom prst="rect">
            <a:avLst/>
          </a:prstGeom>
          <a:noFill/>
          <a:ln>
            <a:solidFill>
              <a:schemeClr val="bg2"/>
            </a:solidFill>
          </a:ln>
        </p:spPr>
        <p:txBody>
          <a:bodyPr wrap="none" rtlCol="0" anchor="ctr" anchorCtr="1">
            <a:spAutoFit/>
          </a:bodyPr>
          <a:lstStyle/>
          <a:p>
            <a:r>
              <a:rPr lang="en-GB" dirty="0"/>
              <a:t>(Six sigma, no date )</a:t>
            </a:r>
          </a:p>
        </p:txBody>
      </p:sp>
    </p:spTree>
    <p:extLst>
      <p:ext uri="{BB962C8B-B14F-4D97-AF65-F5344CB8AC3E}">
        <p14:creationId xmlns:p14="http://schemas.microsoft.com/office/powerpoint/2010/main" val="754461937"/>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4000" b="1" dirty="0"/>
              <a:t>Promoting Independence – Key Concepts: Empowerment</a:t>
            </a:r>
          </a:p>
        </p:txBody>
      </p:sp>
      <p:sp>
        <p:nvSpPr>
          <p:cNvPr id="3" name="TextBox 2">
            <a:extLst>
              <a:ext uri="{FF2B5EF4-FFF2-40B4-BE49-F238E27FC236}">
                <a16:creationId xmlns:a16="http://schemas.microsoft.com/office/drawing/2014/main" id="{E0655094-1062-49DF-B59A-83883463D7F0}"/>
              </a:ext>
            </a:extLst>
          </p:cNvPr>
          <p:cNvSpPr txBox="1"/>
          <p:nvPr/>
        </p:nvSpPr>
        <p:spPr>
          <a:xfrm>
            <a:off x="1981200" y="1340768"/>
            <a:ext cx="8507288"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One further consideration when considering the concept of empowerment is that we are usually talking of a situation where ‘power’ is not evenly distributed</a:t>
            </a:r>
          </a:p>
        </p:txBody>
      </p:sp>
      <p:sp>
        <p:nvSpPr>
          <p:cNvPr id="6" name="TextBox 5">
            <a:extLst>
              <a:ext uri="{FF2B5EF4-FFF2-40B4-BE49-F238E27FC236}">
                <a16:creationId xmlns:a16="http://schemas.microsoft.com/office/drawing/2014/main" id="{5629CF32-AD13-4ED6-8A10-FBCF8FF69E29}"/>
              </a:ext>
            </a:extLst>
          </p:cNvPr>
          <p:cNvSpPr txBox="1"/>
          <p:nvPr/>
        </p:nvSpPr>
        <p:spPr>
          <a:xfrm>
            <a:off x="1991544" y="3212977"/>
            <a:ext cx="8352928"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Wilks (2012) makes the point that practitioners and the organisations they work for can be very ‘powerful’</a:t>
            </a:r>
          </a:p>
        </p:txBody>
      </p:sp>
      <p:sp>
        <p:nvSpPr>
          <p:cNvPr id="8" name="TextBox 7">
            <a:extLst>
              <a:ext uri="{FF2B5EF4-FFF2-40B4-BE49-F238E27FC236}">
                <a16:creationId xmlns:a16="http://schemas.microsoft.com/office/drawing/2014/main" id="{BFC9B5BE-698A-4E50-BF27-996034581971}"/>
              </a:ext>
            </a:extLst>
          </p:cNvPr>
          <p:cNvSpPr txBox="1"/>
          <p:nvPr/>
        </p:nvSpPr>
        <p:spPr>
          <a:xfrm>
            <a:off x="1981200" y="4568236"/>
            <a:ext cx="8352928"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Thus the way in which that </a:t>
            </a:r>
            <a:r>
              <a:rPr lang="en-GB" sz="2800" b="1" dirty="0"/>
              <a:t>power</a:t>
            </a:r>
            <a:r>
              <a:rPr lang="en-GB" sz="2800" dirty="0"/>
              <a:t> is exercised can positively or negatively affect the experience of service users</a:t>
            </a:r>
          </a:p>
        </p:txBody>
      </p:sp>
    </p:spTree>
    <p:extLst>
      <p:ext uri="{BB962C8B-B14F-4D97-AF65-F5344CB8AC3E}">
        <p14:creationId xmlns:p14="http://schemas.microsoft.com/office/powerpoint/2010/main" val="162690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93D7A4-B6BA-4907-A8D6-236F3739AE50}"/>
              </a:ext>
            </a:extLst>
          </p:cNvPr>
          <p:cNvSpPr txBox="1"/>
          <p:nvPr/>
        </p:nvSpPr>
        <p:spPr>
          <a:xfrm>
            <a:off x="6096000" y="1528679"/>
            <a:ext cx="184731" cy="369332"/>
          </a:xfrm>
          <a:prstGeom prst="rect">
            <a:avLst/>
          </a:prstGeom>
          <a:noFill/>
          <a:ln>
            <a:solidFill>
              <a:schemeClr val="bg2"/>
            </a:solidFill>
          </a:ln>
        </p:spPr>
        <p:txBody>
          <a:bodyPr wrap="none" rtlCol="0" anchor="ctr" anchorCtr="1">
            <a:spAutoFit/>
          </a:bodyPr>
          <a:lstStyle/>
          <a:p>
            <a:endParaRPr lang="en-GB" dirty="0"/>
          </a:p>
        </p:txBody>
      </p:sp>
      <p:sp>
        <p:nvSpPr>
          <p:cNvPr id="3" name="TextBox 2">
            <a:extLst>
              <a:ext uri="{FF2B5EF4-FFF2-40B4-BE49-F238E27FC236}">
                <a16:creationId xmlns:a16="http://schemas.microsoft.com/office/drawing/2014/main" id="{4042E568-E695-408F-8023-2ED3C9B14BF2}"/>
              </a:ext>
            </a:extLst>
          </p:cNvPr>
          <p:cNvSpPr txBox="1"/>
          <p:nvPr/>
        </p:nvSpPr>
        <p:spPr>
          <a:xfrm>
            <a:off x="3418151" y="261044"/>
            <a:ext cx="5540427" cy="707886"/>
          </a:xfrm>
          <a:prstGeom prst="rect">
            <a:avLst/>
          </a:prstGeom>
          <a:noFill/>
          <a:ln>
            <a:solidFill>
              <a:schemeClr val="bg2"/>
            </a:solidFill>
          </a:ln>
        </p:spPr>
        <p:txBody>
          <a:bodyPr wrap="none" rtlCol="0" anchor="ctr" anchorCtr="1">
            <a:spAutoFit/>
          </a:bodyPr>
          <a:lstStyle/>
          <a:p>
            <a:r>
              <a:rPr lang="en-GB" sz="4000" b="1" dirty="0">
                <a:solidFill>
                  <a:srgbClr val="0070C0"/>
                </a:solidFill>
              </a:rPr>
              <a:t>Factors of empowerment</a:t>
            </a:r>
          </a:p>
        </p:txBody>
      </p:sp>
      <p:sp>
        <p:nvSpPr>
          <p:cNvPr id="4" name="TextBox 3">
            <a:extLst>
              <a:ext uri="{FF2B5EF4-FFF2-40B4-BE49-F238E27FC236}">
                <a16:creationId xmlns:a16="http://schemas.microsoft.com/office/drawing/2014/main" id="{3E98D594-9AC6-4C0A-B112-2230637CA779}"/>
              </a:ext>
            </a:extLst>
          </p:cNvPr>
          <p:cNvSpPr txBox="1"/>
          <p:nvPr/>
        </p:nvSpPr>
        <p:spPr>
          <a:xfrm>
            <a:off x="1205349" y="1298611"/>
            <a:ext cx="10150763" cy="5201424"/>
          </a:xfrm>
          <a:prstGeom prst="rect">
            <a:avLst/>
          </a:prstGeom>
          <a:noFill/>
          <a:ln>
            <a:solidFill>
              <a:schemeClr val="bg2"/>
            </a:solidFill>
          </a:ln>
        </p:spPr>
        <p:txBody>
          <a:bodyPr wrap="square" rtlCol="0" anchor="ctr" anchorCtr="1">
            <a:spAutoFit/>
          </a:bodyPr>
          <a:lstStyle/>
          <a:p>
            <a:r>
              <a:rPr lang="en-GB" sz="2000" dirty="0"/>
              <a:t>Many academics surmise empowerment as an increase in power as a measure of control, or shown with an ability to affect change (Ibrahim and Alkire 2007).</a:t>
            </a:r>
          </a:p>
          <a:p>
            <a:endParaRPr lang="en-GB" sz="2000" dirty="0"/>
          </a:p>
          <a:p>
            <a:r>
              <a:rPr lang="en-GB" sz="2000" dirty="0"/>
              <a:t>‘Empowerment, is the extent to which some categories of people are able to control their own destinies, even when their interests are opposed by those of other people, with whom they interact’ (Mason and Smith 2003 </a:t>
            </a:r>
            <a:r>
              <a:rPr lang="en-GB" sz="2000" i="1" dirty="0"/>
              <a:t>cited in </a:t>
            </a:r>
            <a:r>
              <a:rPr lang="en-GB" sz="2000" dirty="0"/>
              <a:t>Ibrahim and Alkire 2007).</a:t>
            </a:r>
          </a:p>
          <a:p>
            <a:endParaRPr lang="en-GB" sz="2000" dirty="0"/>
          </a:p>
          <a:p>
            <a:r>
              <a:rPr lang="en-GB" sz="2000" dirty="0"/>
              <a:t>‘Empowerment Is a multifaceted idea meaning different things to different people. It has academic, rhetorical and radical associations towards it’ (Adams 2008, p.1).</a:t>
            </a:r>
          </a:p>
          <a:p>
            <a:endParaRPr lang="en-GB" sz="2000" dirty="0"/>
          </a:p>
          <a:p>
            <a:r>
              <a:rPr lang="en-GB" sz="2000" dirty="0"/>
              <a:t>No sole indication of empowerments definition is proven to be dominant. Therefore empowerment is noncompliant with any single ideology in social work. However, it can have associations with all of them in some form (Adams 2008).</a:t>
            </a:r>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3946643653"/>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4000" b="1" dirty="0"/>
              <a:t>Promoting Independence – Key Concepts: Empowerment</a:t>
            </a:r>
          </a:p>
        </p:txBody>
      </p:sp>
      <p:sp>
        <p:nvSpPr>
          <p:cNvPr id="3" name="TextBox 2">
            <a:extLst>
              <a:ext uri="{FF2B5EF4-FFF2-40B4-BE49-F238E27FC236}">
                <a16:creationId xmlns:a16="http://schemas.microsoft.com/office/drawing/2014/main" id="{E0655094-1062-49DF-B59A-83883463D7F0}"/>
              </a:ext>
            </a:extLst>
          </p:cNvPr>
          <p:cNvSpPr txBox="1"/>
          <p:nvPr/>
        </p:nvSpPr>
        <p:spPr>
          <a:xfrm>
            <a:off x="1981200" y="3165937"/>
            <a:ext cx="8507288" cy="954107"/>
          </a:xfrm>
          <a:prstGeom prst="rect">
            <a:avLst/>
          </a:prstGeom>
          <a:noFill/>
        </p:spPr>
        <p:txBody>
          <a:bodyPr wrap="square" rtlCol="0">
            <a:spAutoFit/>
          </a:bodyPr>
          <a:lstStyle/>
          <a:p>
            <a:pPr algn="ctr"/>
            <a:r>
              <a:rPr lang="en-GB" sz="2800" dirty="0"/>
              <a:t>Often, people seeking support from an Advocate will be in a position of real or perceived powerlessness </a:t>
            </a:r>
          </a:p>
        </p:txBody>
      </p:sp>
      <p:sp>
        <p:nvSpPr>
          <p:cNvPr id="6" name="TextBox 5">
            <a:extLst>
              <a:ext uri="{FF2B5EF4-FFF2-40B4-BE49-F238E27FC236}">
                <a16:creationId xmlns:a16="http://schemas.microsoft.com/office/drawing/2014/main" id="{5629CF32-AD13-4ED6-8A10-FBCF8FF69E29}"/>
              </a:ext>
            </a:extLst>
          </p:cNvPr>
          <p:cNvSpPr txBox="1"/>
          <p:nvPr/>
        </p:nvSpPr>
        <p:spPr>
          <a:xfrm>
            <a:off x="707248" y="1509172"/>
            <a:ext cx="11281559" cy="1200329"/>
          </a:xfrm>
          <a:prstGeom prst="rect">
            <a:avLst/>
          </a:prstGeom>
          <a:noFill/>
        </p:spPr>
        <p:txBody>
          <a:bodyPr wrap="square" rtlCol="0">
            <a:spAutoFit/>
          </a:bodyPr>
          <a:lstStyle/>
          <a:p>
            <a:pPr algn="ctr"/>
            <a:r>
              <a:rPr lang="en-GB" sz="3600" b="1" dirty="0">
                <a:solidFill>
                  <a:schemeClr val="accent1"/>
                </a:solidFill>
              </a:rPr>
              <a:t>Guided Study Activity: Emotional aspects of seeking help </a:t>
            </a:r>
          </a:p>
          <a:p>
            <a:pPr algn="ctr"/>
            <a:r>
              <a:rPr lang="en-GB" sz="3600" b="1" dirty="0">
                <a:solidFill>
                  <a:schemeClr val="accent1"/>
                </a:solidFill>
              </a:rPr>
              <a:t>class debate and discussion </a:t>
            </a:r>
          </a:p>
        </p:txBody>
      </p:sp>
      <p:sp>
        <p:nvSpPr>
          <p:cNvPr id="5" name="TextBox 4">
            <a:extLst>
              <a:ext uri="{FF2B5EF4-FFF2-40B4-BE49-F238E27FC236}">
                <a16:creationId xmlns:a16="http://schemas.microsoft.com/office/drawing/2014/main" id="{EA6123C0-B11D-4C77-9718-567735E0D0FA}"/>
              </a:ext>
            </a:extLst>
          </p:cNvPr>
          <p:cNvSpPr txBox="1"/>
          <p:nvPr/>
        </p:nvSpPr>
        <p:spPr>
          <a:xfrm>
            <a:off x="3215679" y="4430309"/>
            <a:ext cx="6264696" cy="954107"/>
          </a:xfrm>
          <a:prstGeom prst="rect">
            <a:avLst/>
          </a:prstGeom>
          <a:noFill/>
        </p:spPr>
        <p:txBody>
          <a:bodyPr wrap="square" rtlCol="0">
            <a:spAutoFit/>
          </a:bodyPr>
          <a:lstStyle/>
          <a:p>
            <a:pPr algn="ctr"/>
            <a:r>
              <a:rPr lang="en-GB" sz="2800" i="1" dirty="0"/>
              <a:t>What might a person seeking help be feeling? </a:t>
            </a:r>
          </a:p>
        </p:txBody>
      </p:sp>
    </p:spTree>
    <p:extLst>
      <p:ext uri="{BB962C8B-B14F-4D97-AF65-F5344CB8AC3E}">
        <p14:creationId xmlns:p14="http://schemas.microsoft.com/office/powerpoint/2010/main" val="315124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A5566-8C44-46F3-BA77-79013B002599}"/>
              </a:ext>
            </a:extLst>
          </p:cNvPr>
          <p:cNvSpPr>
            <a:spLocks noGrp="1"/>
          </p:cNvSpPr>
          <p:nvPr>
            <p:ph type="title"/>
          </p:nvPr>
        </p:nvSpPr>
        <p:spPr/>
        <p:txBody>
          <a:bodyPr>
            <a:normAutofit fontScale="90000"/>
          </a:bodyPr>
          <a:lstStyle/>
          <a:p>
            <a:r>
              <a:rPr lang="en-GB" b="1" dirty="0">
                <a:solidFill>
                  <a:schemeClr val="accent1"/>
                </a:solidFill>
              </a:rPr>
              <a:t>Any questions ?</a:t>
            </a:r>
            <a:br>
              <a:rPr lang="en-GB" dirty="0"/>
            </a:br>
            <a:endParaRPr lang="en-GB" dirty="0"/>
          </a:p>
        </p:txBody>
      </p:sp>
      <p:sp>
        <p:nvSpPr>
          <p:cNvPr id="3" name="TextBox 2">
            <a:extLst>
              <a:ext uri="{FF2B5EF4-FFF2-40B4-BE49-F238E27FC236}">
                <a16:creationId xmlns:a16="http://schemas.microsoft.com/office/drawing/2014/main" id="{4B901193-2813-42C9-BF5B-19FE07D70E28}"/>
              </a:ext>
            </a:extLst>
          </p:cNvPr>
          <p:cNvSpPr txBox="1"/>
          <p:nvPr/>
        </p:nvSpPr>
        <p:spPr>
          <a:xfrm>
            <a:off x="1923864" y="2929467"/>
            <a:ext cx="8344272" cy="369332"/>
          </a:xfrm>
          <a:prstGeom prst="rect">
            <a:avLst/>
          </a:prstGeom>
          <a:noFill/>
        </p:spPr>
        <p:txBody>
          <a:bodyPr wrap="none" rtlCol="0">
            <a:spAutoFit/>
          </a:bodyPr>
          <a:lstStyle/>
          <a:p>
            <a:r>
              <a:rPr lang="en-GB" dirty="0"/>
              <a:t>Please make some new suggestions for songs on a piece of paper to introduce lectures  </a:t>
            </a:r>
          </a:p>
        </p:txBody>
      </p:sp>
    </p:spTree>
    <p:extLst>
      <p:ext uri="{BB962C8B-B14F-4D97-AF65-F5344CB8AC3E}">
        <p14:creationId xmlns:p14="http://schemas.microsoft.com/office/powerpoint/2010/main" val="38336179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E60E-00CE-426A-801D-0ACA54033EB6}"/>
              </a:ext>
            </a:extLst>
          </p:cNvPr>
          <p:cNvSpPr>
            <a:spLocks noGrp="1"/>
          </p:cNvSpPr>
          <p:nvPr>
            <p:ph type="title"/>
          </p:nvPr>
        </p:nvSpPr>
        <p:spPr>
          <a:xfrm>
            <a:off x="110066" y="130705"/>
            <a:ext cx="1634067" cy="457198"/>
          </a:xfrm>
        </p:spPr>
        <p:txBody>
          <a:bodyPr>
            <a:normAutofit fontScale="90000"/>
          </a:bodyPr>
          <a:lstStyle/>
          <a:p>
            <a:r>
              <a:rPr lang="en-GB" sz="2400" b="1" dirty="0"/>
              <a:t>References:</a:t>
            </a:r>
          </a:p>
        </p:txBody>
      </p:sp>
      <p:sp>
        <p:nvSpPr>
          <p:cNvPr id="3" name="Content Placeholder 2">
            <a:extLst>
              <a:ext uri="{FF2B5EF4-FFF2-40B4-BE49-F238E27FC236}">
                <a16:creationId xmlns:a16="http://schemas.microsoft.com/office/drawing/2014/main" id="{A341D2C6-98A6-4682-AC11-E3CFC2A5D562}"/>
              </a:ext>
            </a:extLst>
          </p:cNvPr>
          <p:cNvSpPr>
            <a:spLocks noGrp="1"/>
          </p:cNvSpPr>
          <p:nvPr>
            <p:ph idx="1"/>
          </p:nvPr>
        </p:nvSpPr>
        <p:spPr>
          <a:xfrm>
            <a:off x="0" y="719667"/>
            <a:ext cx="12192000" cy="5317065"/>
          </a:xfrm>
        </p:spPr>
        <p:txBody>
          <a:bodyPr>
            <a:normAutofit fontScale="25000" lnSpcReduction="20000"/>
          </a:bodyPr>
          <a:lstStyle/>
          <a:p>
            <a:pPr marL="0" indent="0">
              <a:buNone/>
            </a:pPr>
            <a:r>
              <a:rPr lang="en-GB" sz="4900" dirty="0">
                <a:latin typeface="+mj-lt"/>
                <a:cs typeface="Times New Roman" panose="02020603050405020304" pitchFamily="18" charset="0"/>
              </a:rPr>
              <a:t>Adams, R. (2008) </a:t>
            </a:r>
            <a:r>
              <a:rPr lang="en-GB" sz="4900" i="1" dirty="0">
                <a:latin typeface="+mj-lt"/>
                <a:cs typeface="Times New Roman" panose="02020603050405020304" pitchFamily="18" charset="0"/>
              </a:rPr>
              <a:t>Empowerment, Participation and Social Work</a:t>
            </a:r>
            <a:r>
              <a:rPr lang="en-GB" sz="4900" dirty="0">
                <a:latin typeface="+mj-lt"/>
                <a:cs typeface="Times New Roman" panose="02020603050405020304" pitchFamily="18" charset="0"/>
              </a:rPr>
              <a:t>. London : Macmillan International Higher Education. Available at : </a:t>
            </a:r>
            <a:r>
              <a:rPr lang="en-GB" sz="4900" dirty="0">
                <a:latin typeface="+mj-lt"/>
                <a:cs typeface="Times New Roman" panose="02020603050405020304" pitchFamily="18" charset="0"/>
                <a:hlinkClick r:id="rId2"/>
              </a:rPr>
              <a:t>http://www.ophi.org.uk/wp-content/uploads/OPHI-wp04.pdf</a:t>
            </a: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(Accessed 20/6/2018).</a:t>
            </a:r>
          </a:p>
          <a:p>
            <a:pPr marL="0" indent="0">
              <a:buNone/>
            </a:pPr>
            <a:endParaRPr lang="en-GB" sz="4900" dirty="0">
              <a:latin typeface="+mj-lt"/>
              <a:cs typeface="Times New Roman" panose="02020603050405020304" pitchFamily="18" charset="0"/>
            </a:endParaRPr>
          </a:p>
          <a:p>
            <a:pPr marL="0" indent="0">
              <a:buNone/>
            </a:pPr>
            <a:r>
              <a:rPr lang="en-GB" sz="4900" dirty="0">
                <a:latin typeface="+mj-lt"/>
              </a:rPr>
              <a:t>Bordieu, P. (1977) </a:t>
            </a:r>
            <a:r>
              <a:rPr lang="en-GB" sz="4900" i="1" dirty="0">
                <a:latin typeface="+mj-lt"/>
              </a:rPr>
              <a:t>Outline of a Theory of Practice. </a:t>
            </a:r>
            <a:r>
              <a:rPr lang="en-GB" sz="4900" dirty="0">
                <a:latin typeface="+mj-lt"/>
              </a:rPr>
              <a:t>Cambridge: Cambridge University Press.</a:t>
            </a:r>
          </a:p>
          <a:p>
            <a:pPr marL="0" indent="0">
              <a:buNone/>
            </a:pP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Chambon, V. Sidarus, N. Haggard, P. (2014)</a:t>
            </a:r>
            <a:r>
              <a:rPr lang="en-GB" sz="4900" i="1" dirty="0">
                <a:latin typeface="+mj-lt"/>
                <a:cs typeface="Times New Roman" panose="02020603050405020304" pitchFamily="18" charset="0"/>
              </a:rPr>
              <a:t> From action intentions to action effects: how does the sense of agency come about? </a:t>
            </a:r>
            <a:r>
              <a:rPr lang="en-GB" sz="4900" dirty="0">
                <a:latin typeface="+mj-lt"/>
                <a:cs typeface="Times New Roman" panose="02020603050405020304" pitchFamily="18" charset="0"/>
              </a:rPr>
              <a:t>Front Hum Neurosci. 2014 May 15;8:320. doi: 10.3389/fnhum.2014.00320. eCollection 2014. Institute of Cognitive Neuroscience, University College London , UK. Available at: </a:t>
            </a:r>
            <a:r>
              <a:rPr lang="en-GB" sz="4900" dirty="0">
                <a:latin typeface="+mj-lt"/>
                <a:cs typeface="Times New Roman" panose="02020603050405020304" pitchFamily="18" charset="0"/>
                <a:hlinkClick r:id="rId3"/>
              </a:rPr>
              <a:t>https://www.ncbi.nlm.nih.gov/pubmed/24860486</a:t>
            </a:r>
            <a:r>
              <a:rPr lang="en-GB" sz="4900" dirty="0">
                <a:latin typeface="+mj-lt"/>
                <a:cs typeface="Times New Roman" panose="02020603050405020304" pitchFamily="18" charset="0"/>
              </a:rPr>
              <a:t> (Accessed 20/6/2018).</a:t>
            </a:r>
          </a:p>
          <a:p>
            <a:pPr marL="0" indent="0">
              <a:buNone/>
            </a:pP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Ibrahaim, S. Alkire, S. (2007) </a:t>
            </a:r>
            <a:r>
              <a:rPr lang="en-GB" sz="4900" i="1" dirty="0">
                <a:latin typeface="+mj-lt"/>
                <a:cs typeface="Times New Roman" panose="02020603050405020304" pitchFamily="18" charset="0"/>
              </a:rPr>
              <a:t>Agency and empowerment proposal for internationally comparable indicators. </a:t>
            </a:r>
            <a:r>
              <a:rPr lang="en-GB" sz="4900" dirty="0">
                <a:latin typeface="+mj-lt"/>
                <a:cs typeface="Times New Roman" panose="02020603050405020304" pitchFamily="18" charset="0"/>
              </a:rPr>
              <a:t>Available at: </a:t>
            </a:r>
            <a:r>
              <a:rPr lang="en-GB" sz="4900" i="1" dirty="0">
                <a:latin typeface="+mj-lt"/>
                <a:cs typeface="Times New Roman" panose="02020603050405020304" pitchFamily="18" charset="0"/>
                <a:hlinkClick r:id="rId4"/>
              </a:rPr>
              <a:t>http://www.ophi.org.uk/wp-content/uploads/OPHI_wpAlkire.pdf</a:t>
            </a:r>
            <a:r>
              <a:rPr lang="en-GB" sz="4900" i="1" dirty="0">
                <a:latin typeface="+mj-lt"/>
                <a:cs typeface="Times New Roman" panose="02020603050405020304" pitchFamily="18" charset="0"/>
              </a:rPr>
              <a:t> </a:t>
            </a:r>
            <a:r>
              <a:rPr lang="en-GB" sz="4900" dirty="0">
                <a:latin typeface="+mj-lt"/>
                <a:cs typeface="Times New Roman" panose="02020603050405020304" pitchFamily="18" charset="0"/>
              </a:rPr>
              <a:t>(Accessed 20/6/2018).</a:t>
            </a:r>
          </a:p>
          <a:p>
            <a:pPr marL="0" indent="0">
              <a:buNone/>
            </a:pP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Lishman, J. (2007) </a:t>
            </a:r>
            <a:r>
              <a:rPr lang="en-GB" sz="4900" i="1" dirty="0">
                <a:latin typeface="+mj-lt"/>
                <a:cs typeface="Times New Roman" panose="02020603050405020304" pitchFamily="18" charset="0"/>
              </a:rPr>
              <a:t>Handbook for Practice Learning in Social Work and Social Care</a:t>
            </a:r>
            <a:r>
              <a:rPr lang="en-GB" sz="4900" dirty="0">
                <a:latin typeface="+mj-lt"/>
                <a:cs typeface="Times New Roman" panose="02020603050405020304" pitchFamily="18" charset="0"/>
              </a:rPr>
              <a:t>. London: Jessica Kingsley Publishers. </a:t>
            </a:r>
          </a:p>
          <a:p>
            <a:pPr marL="0" indent="0">
              <a:buNone/>
            </a:pPr>
            <a:endParaRPr lang="en-GB" sz="4900" dirty="0">
              <a:latin typeface="+mj-lt"/>
              <a:cs typeface="Times New Roman" panose="02020603050405020304" pitchFamily="18" charset="0"/>
            </a:endParaRPr>
          </a:p>
          <a:p>
            <a:pPr marL="0" indent="0">
              <a:buNone/>
            </a:pPr>
            <a:r>
              <a:rPr lang="en-GB" sz="4900" dirty="0">
                <a:latin typeface="+mj-lt"/>
              </a:rPr>
              <a:t>Miller, R.W. &amp; Rollnick, S (2009) </a:t>
            </a:r>
            <a:r>
              <a:rPr lang="en-GB" sz="4900" i="1" dirty="0">
                <a:latin typeface="+mj-lt"/>
              </a:rPr>
              <a:t>Motivational Interviewing: Helping People Change</a:t>
            </a:r>
            <a:r>
              <a:rPr lang="en-GB" sz="4900" dirty="0">
                <a:latin typeface="+mj-lt"/>
              </a:rPr>
              <a:t> Guildford: Guildford Press.</a:t>
            </a:r>
          </a:p>
          <a:p>
            <a:pPr marL="0" indent="0">
              <a:buNone/>
            </a:pPr>
            <a:endParaRPr lang="en-GB" sz="4900" dirty="0">
              <a:latin typeface="+mj-lt"/>
            </a:endParaRPr>
          </a:p>
          <a:p>
            <a:pPr marL="0" indent="0">
              <a:buNone/>
            </a:pPr>
            <a:r>
              <a:rPr lang="en-GB" sz="4900" dirty="0">
                <a:latin typeface="+mj-lt"/>
                <a:cs typeface="Times New Roman" panose="02020603050405020304" pitchFamily="18" charset="0"/>
              </a:rPr>
              <a:t>Moore, J.W. ( 2016) </a:t>
            </a:r>
            <a:r>
              <a:rPr lang="en-GB" sz="4900" i="1" dirty="0">
                <a:latin typeface="+mj-lt"/>
                <a:cs typeface="Times New Roman" panose="02020603050405020304" pitchFamily="18" charset="0"/>
              </a:rPr>
              <a:t>What Is the Sense of Agency and Why Does it Matter</a:t>
            </a:r>
            <a:r>
              <a:rPr lang="en-GB" sz="4900" dirty="0">
                <a:latin typeface="+mj-lt"/>
                <a:cs typeface="Times New Roman" panose="02020603050405020304" pitchFamily="18" charset="0"/>
              </a:rPr>
              <a:t>? Front Psychol. 2016; 7: 1272. Published online 2016 Aug 29. doi:  10.3389/fpsyg.2016.01272.</a:t>
            </a:r>
          </a:p>
          <a:p>
            <a:pPr marL="0" indent="0">
              <a:buNone/>
            </a:pP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Nelson, R.M.(no date ) </a:t>
            </a:r>
            <a:r>
              <a:rPr lang="en-GB" sz="4900" i="1" dirty="0">
                <a:latin typeface="+mj-lt"/>
                <a:cs typeface="Times New Roman" panose="02020603050405020304" pitchFamily="18" charset="0"/>
              </a:rPr>
              <a:t>Agency is a divine gift</a:t>
            </a:r>
            <a:r>
              <a:rPr lang="en-GB" sz="4900" dirty="0">
                <a:latin typeface="+mj-lt"/>
                <a:cs typeface="Times New Roman" panose="02020603050405020304" pitchFamily="18" charset="0"/>
              </a:rPr>
              <a:t>. Available at: </a:t>
            </a:r>
          </a:p>
          <a:p>
            <a:pPr marL="0" indent="0">
              <a:buNone/>
            </a:pPr>
            <a:r>
              <a:rPr lang="en-GB" sz="4900" dirty="0">
                <a:latin typeface="+mj-lt"/>
                <a:cs typeface="Times New Roman" panose="02020603050405020304" pitchFamily="18" charset="0"/>
                <a:hlinkClick r:id="rId5"/>
              </a:rPr>
              <a:t>https://www.brainyquote.com/authors/russell_m_nelson</a:t>
            </a:r>
            <a:r>
              <a:rPr lang="en-GB" sz="4900" dirty="0">
                <a:latin typeface="+mj-lt"/>
                <a:cs typeface="Times New Roman" panose="02020603050405020304" pitchFamily="18" charset="0"/>
              </a:rPr>
              <a:t> (Accessed 20/6/2018).</a:t>
            </a:r>
            <a:r>
              <a:rPr lang="en-GB" sz="4900" dirty="0">
                <a:latin typeface="+mj-lt"/>
              </a:rPr>
              <a:t> </a:t>
            </a:r>
          </a:p>
          <a:p>
            <a:pPr marL="0" indent="0">
              <a:buNone/>
            </a:pPr>
            <a:endParaRPr lang="en-GB" sz="4900" dirty="0">
              <a:latin typeface="+mj-lt"/>
            </a:endParaRPr>
          </a:p>
          <a:p>
            <a:pPr marL="0" indent="0">
              <a:buNone/>
            </a:pPr>
            <a:r>
              <a:rPr lang="en-GB" sz="4900" dirty="0">
                <a:latin typeface="+mj-lt"/>
              </a:rPr>
              <a:t>Payne, M. (2005) </a:t>
            </a:r>
            <a:r>
              <a:rPr lang="en-GB" sz="4900" i="1" dirty="0">
                <a:latin typeface="+mj-lt"/>
              </a:rPr>
              <a:t>Modern Social Work Theory (3</a:t>
            </a:r>
            <a:r>
              <a:rPr lang="en-GB" sz="4900" i="1" baseline="30000" dirty="0">
                <a:latin typeface="+mj-lt"/>
              </a:rPr>
              <a:t>rd</a:t>
            </a:r>
            <a:r>
              <a:rPr lang="en-GB" sz="4900" i="1" dirty="0">
                <a:latin typeface="+mj-lt"/>
              </a:rPr>
              <a:t> Edn.)</a:t>
            </a:r>
            <a:r>
              <a:rPr lang="en-GB" sz="4900" dirty="0">
                <a:latin typeface="+mj-lt"/>
              </a:rPr>
              <a:t> Basingstoke: Palgrave Macmillan</a:t>
            </a:r>
          </a:p>
          <a:p>
            <a:pPr marL="0" indent="0">
              <a:buNone/>
            </a:pPr>
            <a:endParaRPr lang="en-GB" sz="4900" dirty="0">
              <a:latin typeface="+mj-lt"/>
              <a:cs typeface="Times New Roman" panose="02020603050405020304" pitchFamily="18" charset="0"/>
            </a:endParaRPr>
          </a:p>
          <a:p>
            <a:pPr marL="0" indent="0">
              <a:buNone/>
            </a:pPr>
            <a:r>
              <a:rPr lang="en-GB" sz="4900" dirty="0">
                <a:latin typeface="+mj-lt"/>
                <a:cs typeface="Times New Roman" panose="02020603050405020304" pitchFamily="18" charset="0"/>
              </a:rPr>
              <a:t>Tutorials point (2018) </a:t>
            </a:r>
            <a:r>
              <a:rPr lang="en-GB" sz="4900" i="1" dirty="0">
                <a:latin typeface="+mj-lt"/>
                <a:cs typeface="Times New Roman" panose="02020603050405020304" pitchFamily="18" charset="0"/>
              </a:rPr>
              <a:t>Individual and group behaviour tutorial. </a:t>
            </a:r>
            <a:r>
              <a:rPr lang="en-GB" sz="4900" dirty="0">
                <a:latin typeface="+mj-lt"/>
                <a:cs typeface="Times New Roman" panose="02020603050405020304" pitchFamily="18" charset="0"/>
              </a:rPr>
              <a:t>Available at: </a:t>
            </a:r>
            <a:r>
              <a:rPr lang="en-GB" sz="4900" dirty="0">
                <a:latin typeface="+mj-lt"/>
                <a:cs typeface="Times New Roman" panose="02020603050405020304" pitchFamily="18" charset="0"/>
                <a:hlinkClick r:id="rId6"/>
              </a:rPr>
              <a:t>https://www.tutorialspoint.com/individual_and_group_behavior/integrated_individual_behavior_model.htm</a:t>
            </a:r>
            <a:r>
              <a:rPr lang="en-GB" sz="4900" dirty="0">
                <a:latin typeface="+mj-lt"/>
                <a:cs typeface="Times New Roman" panose="02020603050405020304" pitchFamily="18" charset="0"/>
              </a:rPr>
              <a:t> Accessed 20/6/2018). </a:t>
            </a:r>
          </a:p>
          <a:p>
            <a:pPr marL="0" indent="0">
              <a:buNone/>
            </a:pPr>
            <a:endParaRPr lang="en-GB" sz="4900" i="1" dirty="0">
              <a:latin typeface="+mj-lt"/>
            </a:endParaRPr>
          </a:p>
          <a:p>
            <a:pPr marL="0" indent="0">
              <a:buNone/>
            </a:pPr>
            <a:r>
              <a:rPr lang="en-GB" sz="4900" dirty="0">
                <a:latin typeface="+mj-lt"/>
              </a:rPr>
              <a:t>Wilks, T. (2012) </a:t>
            </a:r>
            <a:r>
              <a:rPr lang="en-GB" sz="4900" i="1" dirty="0">
                <a:latin typeface="+mj-lt"/>
              </a:rPr>
              <a:t>Advocacy and Social Work Practice</a:t>
            </a:r>
            <a:r>
              <a:rPr lang="en-GB" sz="4900" dirty="0">
                <a:latin typeface="+mj-lt"/>
              </a:rPr>
              <a:t> Maidenhead: Open University Press </a:t>
            </a:r>
          </a:p>
          <a:p>
            <a:endParaRPr lang="en-GB" dirty="0"/>
          </a:p>
        </p:txBody>
      </p:sp>
    </p:spTree>
    <p:extLst>
      <p:ext uri="{BB962C8B-B14F-4D97-AF65-F5344CB8AC3E}">
        <p14:creationId xmlns:p14="http://schemas.microsoft.com/office/powerpoint/2010/main" val="21020031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88C50B-F698-47FB-9C5B-B46230746D27}"/>
              </a:ext>
            </a:extLst>
          </p:cNvPr>
          <p:cNvSpPr>
            <a:spLocks noGrp="1"/>
          </p:cNvSpPr>
          <p:nvPr>
            <p:ph idx="1"/>
          </p:nvPr>
        </p:nvSpPr>
        <p:spPr>
          <a:xfrm>
            <a:off x="609600" y="711201"/>
            <a:ext cx="10972800" cy="4525963"/>
          </a:xfrm>
        </p:spPr>
        <p:txBody>
          <a:bodyPr>
            <a:normAutofit/>
          </a:bodyPr>
          <a:lstStyle/>
          <a:p>
            <a:pPr marL="0" indent="0">
              <a:buNone/>
            </a:pPr>
            <a:r>
              <a:rPr lang="en-GB" sz="2000" b="1" dirty="0"/>
              <a:t>Images, Media:</a:t>
            </a:r>
          </a:p>
          <a:p>
            <a:pPr marL="0" indent="0">
              <a:buNone/>
            </a:pPr>
            <a:endParaRPr lang="en-GB" sz="2000" b="1" dirty="0"/>
          </a:p>
          <a:p>
            <a:pPr marL="0" indent="0">
              <a:buNone/>
            </a:pPr>
            <a:r>
              <a:rPr lang="en-GB" sz="2000" dirty="0"/>
              <a:t>Gerrard, M. Neville, R. (2006) </a:t>
            </a:r>
            <a:r>
              <a:rPr lang="en-GB" sz="2000" i="1" dirty="0"/>
              <a:t>We all in this together. </a:t>
            </a:r>
            <a:r>
              <a:rPr lang="en-GB" sz="2000" dirty="0"/>
              <a:t>High school musical soundtrack. Walt Disney Records Available at : </a:t>
            </a:r>
            <a:r>
              <a:rPr lang="en-GB" sz="2000" dirty="0">
                <a:hlinkClick r:id="rId2"/>
              </a:rPr>
              <a:t>https://www.youtube.com/watch?v=DYATjOZCXng&amp;start_radio=1&amp;list=RDDYATjOZCXng#t=29</a:t>
            </a:r>
            <a:r>
              <a:rPr lang="en-GB" sz="2000" dirty="0"/>
              <a:t> (Downloaded 11/2/2019).</a:t>
            </a:r>
          </a:p>
          <a:p>
            <a:pPr marL="0" indent="0">
              <a:buNone/>
            </a:pPr>
            <a:r>
              <a:rPr lang="en-GB" sz="2000" dirty="0"/>
              <a:t>Greer, L (2017) Empowerment, Strengths Based Practice and Advocacy. Available At: </a:t>
            </a:r>
            <a:r>
              <a:rPr lang="en-GB" sz="2000" dirty="0">
                <a:hlinkClick r:id="rId3"/>
              </a:rPr>
              <a:t>https://www.youtube.com/watch?v=gcTx0YbJC0c</a:t>
            </a:r>
            <a:r>
              <a:rPr lang="en-GB" sz="2000" dirty="0"/>
              <a:t> (Downloaded 11/2/2019).</a:t>
            </a:r>
            <a:endParaRPr lang="en-GB" sz="2000" b="1" dirty="0"/>
          </a:p>
          <a:p>
            <a:pPr marL="0" indent="0">
              <a:buNone/>
            </a:pPr>
            <a:r>
              <a:rPr lang="en-GB" sz="2000" dirty="0"/>
              <a:t>Six sigma (No date) </a:t>
            </a:r>
            <a:r>
              <a:rPr lang="en-GB" sz="2000" i="1" dirty="0"/>
              <a:t>Empowerment. Available at: </a:t>
            </a:r>
            <a:r>
              <a:rPr lang="en-GB" sz="2000" i="1" dirty="0">
                <a:hlinkClick r:id="rId4"/>
              </a:rPr>
              <a:t>http://www.sixsigmatrainingfree.com/empowerment.html</a:t>
            </a:r>
            <a:r>
              <a:rPr lang="en-GB" sz="2000" i="1" dirty="0"/>
              <a:t> (Accessed 20/6/2018).</a:t>
            </a:r>
            <a:r>
              <a:rPr lang="en-GB" sz="2000" dirty="0"/>
              <a:t>Tutorials point (2018) </a:t>
            </a:r>
            <a:r>
              <a:rPr lang="en-GB" sz="2000" i="1" dirty="0"/>
              <a:t>Integrated Individual Behaviour Model. Available at: </a:t>
            </a:r>
            <a:r>
              <a:rPr lang="en-GB" sz="2000" i="1" dirty="0">
                <a:hlinkClick r:id="rId5"/>
              </a:rPr>
              <a:t>https://www.tutorialspoint.com/individual_and_group_behavior/integrated_individual_behavior_model.htm</a:t>
            </a:r>
            <a:r>
              <a:rPr lang="en-GB" sz="2000" i="1" dirty="0"/>
              <a:t> ( Accessed 20/6/2018).</a:t>
            </a:r>
          </a:p>
          <a:p>
            <a:endParaRPr lang="en-GB" dirty="0"/>
          </a:p>
        </p:txBody>
      </p:sp>
    </p:spTree>
    <p:extLst>
      <p:ext uri="{BB962C8B-B14F-4D97-AF65-F5344CB8AC3E}">
        <p14:creationId xmlns:p14="http://schemas.microsoft.com/office/powerpoint/2010/main" val="3576739865"/>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4538</TotalTime>
  <Words>1912</Words>
  <Application>Microsoft Office PowerPoint</Application>
  <PresentationFormat>Widescreen</PresentationFormat>
  <Paragraphs>140</Paragraphs>
  <Slides>24</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Times New Roman</vt:lpstr>
      <vt:lpstr>UWTSD PPT Template</vt:lpstr>
      <vt:lpstr>Welcome to ECAY 4001  Advocacy in the Contemporary World   Please take a moment to settle in </vt:lpstr>
      <vt:lpstr>ECAY 4001 Advocacy in the Contemporary World Assignments  Question and Answer  session   </vt:lpstr>
      <vt:lpstr>Assignment 1</vt:lpstr>
      <vt:lpstr>Assignment 2</vt:lpstr>
      <vt:lpstr>ECAY4001 – Learning Outcomes</vt:lpstr>
      <vt:lpstr>PowerPoint Presentation</vt:lpstr>
      <vt:lpstr>Understanding Agency  </vt:lpstr>
      <vt:lpstr> Agency as a sense of judgement   </vt:lpstr>
      <vt:lpstr>Promoting Independence Key Concepts – ‘Agency’</vt:lpstr>
      <vt:lpstr>Promoting Independence Key Concepts – ‘Agency’</vt:lpstr>
      <vt:lpstr>Promoting Independence Key Concepts – ‘Agency’</vt:lpstr>
      <vt:lpstr>Promoting Independence Key Concepts – ‘Agency’</vt:lpstr>
      <vt:lpstr>Promoting Independence – Key Concepts: Empowerment</vt:lpstr>
      <vt:lpstr>Promoting Independence – Key Concepts: Empowerment</vt:lpstr>
      <vt:lpstr>PowerPoint Presentation</vt:lpstr>
      <vt:lpstr>PowerPoint Presentation</vt:lpstr>
      <vt:lpstr>PowerPoint Presentation</vt:lpstr>
      <vt:lpstr>PowerPoint Presentation</vt:lpstr>
      <vt:lpstr>Promoting Independence – Key Concepts: Empowerment</vt:lpstr>
      <vt:lpstr>PowerPoint Presentation</vt:lpstr>
      <vt:lpstr>Promoting Independence – Key Concepts: Empowerment</vt:lpstr>
      <vt:lpstr>Any questions ?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peter williams</dc:creator>
  <cp:lastModifiedBy>peter williams</cp:lastModifiedBy>
  <cp:revision>47</cp:revision>
  <dcterms:created xsi:type="dcterms:W3CDTF">2019-01-27T20:29:59Z</dcterms:created>
  <dcterms:modified xsi:type="dcterms:W3CDTF">2019-02-11T21:29:24Z</dcterms:modified>
</cp:coreProperties>
</file>