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3"/>
  </p:notesMasterIdLst>
  <p:handoutMasterIdLst>
    <p:handoutMasterId r:id="rId24"/>
  </p:handoutMasterIdLst>
  <p:sldIdLst>
    <p:sldId id="317" r:id="rId5"/>
    <p:sldId id="309" r:id="rId6"/>
    <p:sldId id="263" r:id="rId7"/>
    <p:sldId id="310" r:id="rId8"/>
    <p:sldId id="311" r:id="rId9"/>
    <p:sldId id="316" r:id="rId10"/>
    <p:sldId id="314" r:id="rId11"/>
    <p:sldId id="315" r:id="rId12"/>
    <p:sldId id="318" r:id="rId13"/>
    <p:sldId id="319" r:id="rId14"/>
    <p:sldId id="320" r:id="rId15"/>
    <p:sldId id="321" r:id="rId16"/>
    <p:sldId id="322" r:id="rId17"/>
    <p:sldId id="323" r:id="rId18"/>
    <p:sldId id="324" r:id="rId19"/>
    <p:sldId id="325" r:id="rId20"/>
    <p:sldId id="326" r:id="rId21"/>
    <p:sldId id="30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6A58"/>
    <a:srgbClr val="505A47"/>
    <a:srgbClr val="D1D8B7"/>
    <a:srgbClr val="A09D79"/>
    <a:srgbClr val="AD5C4D"/>
    <a:srgbClr val="543E35"/>
    <a:srgbClr val="637700"/>
    <a:srgbClr val="FFF4ED"/>
    <a:srgbClr val="5E6A76"/>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B2B2CD-764E-0AE1-39E0-71711DE4CF21}" v="12" dt="2026-02-08T23:41:26.509"/>
  </p1510:revLst>
</p1510:revInfo>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528"/>
        <p:guide pos="3864"/>
        <p:guide orient="horz" pos="1272"/>
        <p:guide orient="horz" pos="2312"/>
        <p:guide orient="horz" pos="1944"/>
        <p:guide orient="horz" pos="2328"/>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reen Akhtar (2214675)" userId="S::2214675@student.uwtsd.ac.uk::1b771cbc-eacf-4dd9-9a1b-3b5fca253d84" providerId="AD" clId="Web-{E8B2B2CD-764E-0AE1-39E0-71711DE4CF21}"/>
    <pc:docChg chg="modSld">
      <pc:chgData name="Amreen Akhtar (2214675)" userId="S::2214675@student.uwtsd.ac.uk::1b771cbc-eacf-4dd9-9a1b-3b5fca253d84" providerId="AD" clId="Web-{E8B2B2CD-764E-0AE1-39E0-71711DE4CF21}" dt="2026-02-08T23:41:26.509" v="11" actId="20577"/>
      <pc:docMkLst>
        <pc:docMk/>
      </pc:docMkLst>
      <pc:sldChg chg="modSp">
        <pc:chgData name="Amreen Akhtar (2214675)" userId="S::2214675@student.uwtsd.ac.uk::1b771cbc-eacf-4dd9-9a1b-3b5fca253d84" providerId="AD" clId="Web-{E8B2B2CD-764E-0AE1-39E0-71711DE4CF21}" dt="2026-02-08T23:41:26.509" v="11" actId="20577"/>
        <pc:sldMkLst>
          <pc:docMk/>
          <pc:sldMk cId="1338167130" sldId="317"/>
        </pc:sldMkLst>
        <pc:spChg chg="mod">
          <ac:chgData name="Amreen Akhtar (2214675)" userId="S::2214675@student.uwtsd.ac.uk::1b771cbc-eacf-4dd9-9a1b-3b5fca253d84" providerId="AD" clId="Web-{E8B2B2CD-764E-0AE1-39E0-71711DE4CF21}" dt="2026-02-08T23:41:26.509" v="11" actId="20577"/>
          <ac:spMkLst>
            <pc:docMk/>
            <pc:sldMk cId="1338167130" sldId="317"/>
            <ac:spMk id="3" creationId="{B45A4A65-E8B8-40CF-7ABD-97EA8FA9752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2/9/2026</a:t>
            </a:fld>
            <a:endParaRPr lang="en-US"/>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2/9/2026</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1</a:t>
            </a:fld>
            <a:endParaRPr lang="en-US" noProof="0"/>
          </a:p>
        </p:txBody>
      </p:sp>
    </p:spTree>
    <p:extLst>
      <p:ext uri="{BB962C8B-B14F-4D97-AF65-F5344CB8AC3E}">
        <p14:creationId xmlns:p14="http://schemas.microsoft.com/office/powerpoint/2010/main" val="75031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Mental health has become one of the key issues in the UK health and social care system</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 as the prevalence is high and the long-term consequences of mental health on people and services</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 are significant</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 Increase in stress, anxiety and depression are directly associated with social determinants like employment security, housing and social alienation. These problems make healthcare services more </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in demand</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 and represent the shortcomings of reactive and treatment-based models. Consequently, it has led to a change of policy towards prevention, promotion of wellbeing, and sustainability. This shift is operationalised through mental health campaigns, which is why they should be considered as the most suitable focus of the study on the topic of integrated health and social care provision</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 (Singh, 2022).</a:t>
            </a:r>
            <a:endParaRPr lang="en-PK" sz="18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C366290-4595-5745-A50F-D5EC13BAC604}" type="slidenum">
              <a:rPr lang="en-US" noProof="0" smtClean="0"/>
              <a:t>2</a:t>
            </a:fld>
            <a:endParaRPr lang="en-US" noProof="0"/>
          </a:p>
        </p:txBody>
      </p:sp>
    </p:spTree>
    <p:extLst>
      <p:ext uri="{BB962C8B-B14F-4D97-AF65-F5344CB8AC3E}">
        <p14:creationId xmlns:p14="http://schemas.microsoft.com/office/powerpoint/2010/main" val="873663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WHO's definition of health is a major departure from</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 the previous biomedical models that concentrate on illness and treatment. This definition offers a basis </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for integrated and holistic approaches to healthcare by clearly incorporating the components of mental and social well-being</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 Mental health campaigns in particular are a </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firsthand reflection of such knowledge, as they are concerned directly with emotional resilience and stress management and social connectedness,</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 instead of only working with diagnosed mental illness. This method favours preventive treatment and is consistent with new directions in the priorities of public health, where the influence of social and psychological factors on health outcomes, along with biological ones, is recognised</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kern="0" err="1">
                <a:effectLst/>
                <a:latin typeface="Times New Roman" panose="02020603050405020304" pitchFamily="18" charset="0"/>
                <a:ea typeface="Times New Roman" panose="02020603050405020304" pitchFamily="18" charset="0"/>
                <a:cs typeface="Times New Roman" panose="02020603050405020304" pitchFamily="18" charset="0"/>
              </a:rPr>
              <a:t>Olawade</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 et al., 2024).</a:t>
            </a:r>
            <a:endParaRPr lang="en-PK" sz="18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C366290-4595-5745-A50F-D5EC13BAC604}" type="slidenum">
              <a:rPr lang="en-US" noProof="0" smtClean="0"/>
              <a:t>3</a:t>
            </a:fld>
            <a:endParaRPr lang="en-US" noProof="0"/>
          </a:p>
        </p:txBody>
      </p:sp>
    </p:spTree>
    <p:extLst>
      <p:ext uri="{BB962C8B-B14F-4D97-AF65-F5344CB8AC3E}">
        <p14:creationId xmlns:p14="http://schemas.microsoft.com/office/powerpoint/2010/main" val="23081334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Well-being</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 is not the lack of sickness but the way an individual perceives and evaluates his/her life. Mental </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well-being</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 is an important factor in determining behaviour, relations, and output. Public mental health campaigns aim at enhancing wellbeing by taking into consideration emotional and social aspects of health. These campaigns enable people to have a good mental status and lower the chances of developing more severe illnesses by addressing the psychological issues of stress management, self-worth, and social bonding. This health-oriented practice is in line with person-centred care and is indicative of the general change in health and social care policy</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 (Campbell, 2022).</a:t>
            </a:r>
            <a:endParaRPr lang="en-US"/>
          </a:p>
        </p:txBody>
      </p:sp>
      <p:sp>
        <p:nvSpPr>
          <p:cNvPr id="4" name="Slide Number Placeholder 3"/>
          <p:cNvSpPr>
            <a:spLocks noGrp="1"/>
          </p:cNvSpPr>
          <p:nvPr>
            <p:ph type="sldNum" sz="quarter" idx="5"/>
          </p:nvPr>
        </p:nvSpPr>
        <p:spPr/>
        <p:txBody>
          <a:bodyPr/>
          <a:lstStyle/>
          <a:p>
            <a:fld id="{7C366290-4595-5745-A50F-D5EC13BAC604}" type="slidenum">
              <a:rPr lang="en-US" noProof="0" smtClean="0"/>
              <a:t>4</a:t>
            </a:fld>
            <a:endParaRPr lang="en-US" noProof="0"/>
          </a:p>
        </p:txBody>
      </p:sp>
    </p:spTree>
    <p:extLst>
      <p:ext uri="{BB962C8B-B14F-4D97-AF65-F5344CB8AC3E}">
        <p14:creationId xmlns:p14="http://schemas.microsoft.com/office/powerpoint/2010/main" val="10262817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The growing demand, workforce reduction, and financial limitations have made sustainable development a key issue in health and social care. This is mostly the case with mental health services, since untreated mental health issues have a tendency to result in repeat services and long-term support services. Mental health campaigns are also involved in sustainability as they encourage early intervention and self-management, making </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individuals</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 less likely to present crises. In the context of sustainable development, preventative mental health approaches will be </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cost-effective investments that enhance the present and future well-being</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 of the population</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 (Lawrence et al., 2024).</a:t>
            </a:r>
            <a:endParaRPr lang="en-PK" sz="18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C366290-4595-5745-A50F-D5EC13BAC604}" type="slidenum">
              <a:rPr lang="en-US" noProof="0" smtClean="0"/>
              <a:t>5</a:t>
            </a:fld>
            <a:endParaRPr lang="en-US" noProof="0"/>
          </a:p>
        </p:txBody>
      </p:sp>
    </p:spTree>
    <p:extLst>
      <p:ext uri="{BB962C8B-B14F-4D97-AF65-F5344CB8AC3E}">
        <p14:creationId xmlns:p14="http://schemas.microsoft.com/office/powerpoint/2010/main" val="32108936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Stigma is one of the greatest obstacles to mental health support in the UK, which especially affects men, older adults, and some ethnic minority groups. Mental health campaigns break the stigma by changing the perception of mental health as a normal aspect of life. Through support of early identification and seeking assistance, campaigns decrease </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the chances of mental health issues developing into a</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 crisis. Their scale of the population-level enables them to become useful in an integrated health and social care structure, enhancing sustainability and better outcomes</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 (Campbell et al., 2022).</a:t>
            </a:r>
            <a:endParaRPr lang="en-PK" sz="18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C366290-4595-5745-A50F-D5EC13BAC604}" type="slidenum">
              <a:rPr lang="en-US" noProof="0" smtClean="0"/>
              <a:t>6</a:t>
            </a:fld>
            <a:endParaRPr lang="en-US" noProof="0"/>
          </a:p>
        </p:txBody>
      </p:sp>
    </p:spTree>
    <p:extLst>
      <p:ext uri="{BB962C8B-B14F-4D97-AF65-F5344CB8AC3E}">
        <p14:creationId xmlns:p14="http://schemas.microsoft.com/office/powerpoint/2010/main" val="55507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The biopsychosocial model is a model that is popular within health and social care to elaborate on </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mental health complexity. Contrary to biomedical models, it acknowledges that mental health issues cannot be explained and treated without social and psychological factors. Mental health campaigns are more such since they are not only preoccupied with symptoms, but also with stress, lifestyle, relationships, and social circumstances. Indicatively, sleep, physical activity and social connection</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 as well as emotional well-being,</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 are common themes in campaigns. This theoretical approach underlies integrated service provision as it promotes the co-operation between healthcare providers and social services, and the community organisations</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kern="0" err="1">
                <a:effectLst/>
                <a:latin typeface="Times New Roman" panose="02020603050405020304" pitchFamily="18" charset="0"/>
                <a:ea typeface="Times New Roman" panose="02020603050405020304" pitchFamily="18" charset="0"/>
                <a:cs typeface="Times New Roman" panose="02020603050405020304" pitchFamily="18" charset="0"/>
              </a:rPr>
              <a:t>Braghieri</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PK" sz="18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C366290-4595-5745-A50F-D5EC13BAC604}" type="slidenum">
              <a:rPr lang="en-US" noProof="0" smtClean="0"/>
              <a:t>7</a:t>
            </a:fld>
            <a:endParaRPr lang="en-US" noProof="0"/>
          </a:p>
        </p:txBody>
      </p:sp>
    </p:spTree>
    <p:extLst>
      <p:ext uri="{BB962C8B-B14F-4D97-AF65-F5344CB8AC3E}">
        <p14:creationId xmlns:p14="http://schemas.microsoft.com/office/powerpoint/2010/main" val="42099865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The holistic and ecological theories underline that mental health is influenced by complex and interconnected systems. Based on the ecological model, mental health is affected by broader settings, including workplaces, education, and public policy. Mental health campaigns can be held at these levels, which would promote awareness among schools, </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the workplace</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 and through the national media. This multi-level intervention enhances the scope and efficacy, as well as supporting the formation of sustainable development by tackling the underlying issues and not just the symptoms</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kern="0" err="1">
                <a:effectLst/>
                <a:latin typeface="Times New Roman" panose="02020603050405020304" pitchFamily="18" charset="0"/>
                <a:ea typeface="Times New Roman" panose="02020603050405020304" pitchFamily="18" charset="0"/>
                <a:cs typeface="Times New Roman" panose="02020603050405020304" pitchFamily="18" charset="0"/>
              </a:rPr>
              <a:t>Olawade</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 et al., 2024).</a:t>
            </a:r>
            <a:endParaRPr lang="en-PK" sz="18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C366290-4595-5745-A50F-D5EC13BAC604}" type="slidenum">
              <a:rPr lang="en-US" noProof="0" smtClean="0"/>
              <a:t>8</a:t>
            </a:fld>
            <a:endParaRPr lang="en-US" noProof="0"/>
          </a:p>
        </p:txBody>
      </p:sp>
    </p:spTree>
    <p:extLst>
      <p:ext uri="{BB962C8B-B14F-4D97-AF65-F5344CB8AC3E}">
        <p14:creationId xmlns:p14="http://schemas.microsoft.com/office/powerpoint/2010/main" val="23327485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Inclusion of mental health in the Sustainable Development Goals is a major change in the health priorities in the world. Mental health has come to be considered </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the key to economic productivity, social cohesion,</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and</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 human development. SDG 3 UK mental health campaigns contribute to the </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well-being</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 throughout the lifespan and </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to </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overcoming disparities in access to support. The UK shows how domestic health and social care can be informed by the international sustainability targets by </a:t>
            </a:r>
            <a:r>
              <a:rPr lang="en-US" sz="1800" kern="0" err="1">
                <a:effectLst/>
                <a:latin typeface="Times New Roman" panose="02020603050405020304" pitchFamily="18" charset="0"/>
                <a:ea typeface="Times New Roman" panose="02020603050405020304" pitchFamily="18" charset="0"/>
                <a:cs typeface="Times New Roman" panose="02020603050405020304" pitchFamily="18" charset="0"/>
              </a:rPr>
              <a:t>harmonising</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 domestic efforts with the international targets</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kern="0" err="1">
                <a:effectLst/>
                <a:latin typeface="Times New Roman" panose="02020603050405020304" pitchFamily="18" charset="0"/>
                <a:ea typeface="Times New Roman" panose="02020603050405020304" pitchFamily="18" charset="0"/>
                <a:cs typeface="Times New Roman" panose="02020603050405020304" pitchFamily="18" charset="0"/>
              </a:rPr>
              <a:t>Braghieri</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PK" sz="18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C366290-4595-5745-A50F-D5EC13BAC604}" type="slidenum">
              <a:rPr lang="en-US" noProof="0" smtClean="0"/>
              <a:t>9</a:t>
            </a:fld>
            <a:endParaRPr lang="en-US" noProof="0"/>
          </a:p>
        </p:txBody>
      </p:sp>
    </p:spTree>
    <p:extLst>
      <p:ext uri="{BB962C8B-B14F-4D97-AF65-F5344CB8AC3E}">
        <p14:creationId xmlns:p14="http://schemas.microsoft.com/office/powerpoint/2010/main" val="27071808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The UK mental health policy shows that there is an increased interest in integrated and preventative care. The NHS Long Term Plan has a focus on early intervention, community-based services, and accessing better psychological therapies. The principle of equal esteem attempts to equate </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mental health with physical health</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 The WHO Health in All Policies framework is applied internationally to help policymakers </a:t>
            </a:r>
            <a:r>
              <a:rPr lang="en-US" sz="1800" kern="0" err="1">
                <a:effectLst/>
                <a:latin typeface="Times New Roman" panose="02020603050405020304" pitchFamily="18" charset="0"/>
                <a:ea typeface="Times New Roman" panose="02020603050405020304" pitchFamily="18" charset="0"/>
                <a:cs typeface="Times New Roman" panose="02020603050405020304" pitchFamily="18" charset="0"/>
              </a:rPr>
              <a:t>recognise</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 the mental health effects of their policy in such aspects as housing, employment, and education. Although there are good intentions in policies</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 there is an uneven implementation </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because of limited finances, a </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deficiency of staff, and regional disparities in service delivery</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 (WHO, 2022)</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PK" sz="18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C366290-4595-5745-A50F-D5EC13BAC604}" type="slidenum">
              <a:rPr lang="en-US" noProof="0" smtClean="0"/>
              <a:t>10</a:t>
            </a:fld>
            <a:endParaRPr lang="en-US" noProof="0"/>
          </a:p>
        </p:txBody>
      </p:sp>
    </p:spTree>
    <p:extLst>
      <p:ext uri="{BB962C8B-B14F-4D97-AF65-F5344CB8AC3E}">
        <p14:creationId xmlns:p14="http://schemas.microsoft.com/office/powerpoint/2010/main" val="26183322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Every Mind Matters is one of the major illustrations of a unified mental health campaign in the UK. Presented mostly in online format, the campaign offers easily accessible evidence-based services to a large group of people. It normalises mental health problems by addressing frequent mental health issues and promotes early intervention. The campaign will help in making the service delivery sustainable through individuals being empowered to take care of their mental health and the avoidance of unnecessary strain on the clinical services. It has been aligned with the national policy priorities, which manifests how integrated health and wellbeing strategies can be operationalised through public health campaigns</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kern="0" err="1">
                <a:effectLst/>
                <a:latin typeface="Times New Roman" panose="02020603050405020304" pitchFamily="18" charset="0"/>
                <a:ea typeface="Times New Roman" panose="02020603050405020304" pitchFamily="18" charset="0"/>
                <a:cs typeface="Times New Roman" panose="02020603050405020304" pitchFamily="18" charset="0"/>
              </a:rPr>
              <a:t>Olawade</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 et al., 2024).</a:t>
            </a:r>
            <a:endParaRPr lang="en-PK" sz="18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C366290-4595-5745-A50F-D5EC13BAC604}" type="slidenum">
              <a:rPr lang="en-US" noProof="0" smtClean="0"/>
              <a:t>11</a:t>
            </a:fld>
            <a:endParaRPr lang="en-US" noProof="0"/>
          </a:p>
        </p:txBody>
      </p:sp>
    </p:spTree>
    <p:extLst>
      <p:ext uri="{BB962C8B-B14F-4D97-AF65-F5344CB8AC3E}">
        <p14:creationId xmlns:p14="http://schemas.microsoft.com/office/powerpoint/2010/main" val="18914343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The Health Belief Model is applicable in determining why campaigns like the Every Mind Matters can change behaviour. The campaign promotes participation by raising awareness </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of</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 the risk of being vulnerable to stress and anxiety. Ease of use and trust in the personalised assistants can be encouraged through clear communication of benefits and a reduction of barriers, whilst confidence and self-efficacy can be boosted. This is an effective and sustainable mental health promotion initiative due to this theory-based design</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 (Singh, 2023).</a:t>
            </a:r>
            <a:endParaRPr lang="en-PK" sz="18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C366290-4595-5745-A50F-D5EC13BAC604}" type="slidenum">
              <a:rPr lang="en-US" noProof="0" smtClean="0"/>
              <a:t>12</a:t>
            </a:fld>
            <a:endParaRPr lang="en-US" noProof="0"/>
          </a:p>
        </p:txBody>
      </p:sp>
    </p:spTree>
    <p:extLst>
      <p:ext uri="{BB962C8B-B14F-4D97-AF65-F5344CB8AC3E}">
        <p14:creationId xmlns:p14="http://schemas.microsoft.com/office/powerpoint/2010/main" val="6515669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There is evidence of evaluation that mental health campaigns have had a tremendous reach and involvement. The quantitative data would show the high levels of usage</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 and the qualitative feedback would show the increased level of confidence and awareness. Nonetheless, there are some difficulties in determining the behavioural change and mental health outcomes in the long term. Online interventions are less expensive and do not need to substitute face-to-face services</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 but must be used as supplementary</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 (Lawrence et al., 2024).</a:t>
            </a:r>
            <a:endParaRPr lang="en-PK" sz="18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C366290-4595-5745-A50F-D5EC13BAC604}" type="slidenum">
              <a:rPr lang="en-US" noProof="0" smtClean="0"/>
              <a:t>13</a:t>
            </a:fld>
            <a:endParaRPr lang="en-US" noProof="0"/>
          </a:p>
        </p:txBody>
      </p:sp>
    </p:spTree>
    <p:extLst>
      <p:ext uri="{BB962C8B-B14F-4D97-AF65-F5344CB8AC3E}">
        <p14:creationId xmlns:p14="http://schemas.microsoft.com/office/powerpoint/2010/main" val="41803204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Health disparities still form a major problem in the promotion of mental health. He or she is more likely to find themselves in a higher distress state and less likely to have support because individuals with deprived origins and minority ethnicities. Digital </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campaigns have better reach, but they</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 may not be inclusive of the people who lack access to digital devices or people who are not literate. To solve these inequalities, it is necessary to provide specific outreach, community co-production, and local service integration. To have sustainable and inclusive health and social care systems, equity is the key</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 (WHO, 2022)</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PK" sz="18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C366290-4595-5745-A50F-D5EC13BAC604}" type="slidenum">
              <a:rPr lang="en-US" noProof="0" smtClean="0"/>
              <a:t>14</a:t>
            </a:fld>
            <a:endParaRPr lang="en-US" noProof="0"/>
          </a:p>
        </p:txBody>
      </p:sp>
    </p:spTree>
    <p:extLst>
      <p:ext uri="{BB962C8B-B14F-4D97-AF65-F5344CB8AC3E}">
        <p14:creationId xmlns:p14="http://schemas.microsoft.com/office/powerpoint/2010/main" val="42027162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800" kern="0">
                <a:effectLst/>
                <a:latin typeface="Times New Roman" panose="02020603050405020304" pitchFamily="18" charset="0"/>
                <a:ea typeface="Times New Roman" panose="02020603050405020304" pitchFamily="18" charset="0"/>
              </a:rPr>
              <a:t>Even though mental health campaigns have numerous advantages, they should be assessed critically. The excessive focus on self-care is a potential way of neglecting structural factors of ill mental health, including poverty and housing insecurity. The campaigns work best where they are incorporated into well-funded health and social care systems. Green effect needs a collaborative policy intervention, labor investment, and social change along with community health advocacy</a:t>
            </a:r>
            <a:r>
              <a:rPr lang="en-US" sz="1800" kern="0">
                <a:effectLst/>
                <a:latin typeface="Times New Roman" panose="02020603050405020304" pitchFamily="18" charset="0"/>
                <a:ea typeface="Times New Roman" panose="02020603050405020304" pitchFamily="18" charset="0"/>
              </a:rPr>
              <a:t> (Campbell et al., 2022).</a:t>
            </a:r>
            <a:endParaRPr lang="en-PK"/>
          </a:p>
        </p:txBody>
      </p:sp>
      <p:sp>
        <p:nvSpPr>
          <p:cNvPr id="4" name="Slide Number Placeholder 3"/>
          <p:cNvSpPr>
            <a:spLocks noGrp="1"/>
          </p:cNvSpPr>
          <p:nvPr>
            <p:ph type="sldNum" sz="quarter" idx="5"/>
          </p:nvPr>
        </p:nvSpPr>
        <p:spPr/>
        <p:txBody>
          <a:bodyPr/>
          <a:lstStyle/>
          <a:p>
            <a:fld id="{7C366290-4595-5745-A50F-D5EC13BAC604}" type="slidenum">
              <a:rPr lang="en-US" noProof="0" smtClean="0"/>
              <a:t>15</a:t>
            </a:fld>
            <a:endParaRPr lang="en-US" noProof="0"/>
          </a:p>
        </p:txBody>
      </p:sp>
    </p:spTree>
    <p:extLst>
      <p:ext uri="{BB962C8B-B14F-4D97-AF65-F5344CB8AC3E}">
        <p14:creationId xmlns:p14="http://schemas.microsoft.com/office/powerpoint/2010/main" val="22123098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 mental health campaigns are a good example that shows how health, wellbeing and sustainable development can be incorporated in the UK health and social care industry. The use of holistic theories, the alignment with national and international policies and the support of the preventative approaches </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make</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 these campaigns one of the contributors to sustainable service delivery and better population outcomes. Their usefulness, however, lies in the ability to deal with inequalities and promote campaigns using sufficient services and long-term investment. Combined, more balanced approaches are critical to resilience in healthcare in the future.</a:t>
            </a:r>
            <a:endParaRPr lang="en-PK" sz="18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C366290-4595-5745-A50F-D5EC13BAC604}" type="slidenum">
              <a:rPr lang="en-US" noProof="0" smtClean="0"/>
              <a:t>16</a:t>
            </a:fld>
            <a:endParaRPr lang="en-US" noProof="0"/>
          </a:p>
        </p:txBody>
      </p:sp>
    </p:spTree>
    <p:extLst>
      <p:ext uri="{BB962C8B-B14F-4D97-AF65-F5344CB8AC3E}">
        <p14:creationId xmlns:p14="http://schemas.microsoft.com/office/powerpoint/2010/main" val="29569069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366290-4595-5745-A50F-D5EC13BAC604}" type="slidenum">
              <a:rPr lang="en-US" noProof="0" smtClean="0"/>
              <a:t>18</a:t>
            </a:fld>
            <a:endParaRPr lang="en-US" noProof="0"/>
          </a:p>
        </p:txBody>
      </p:sp>
    </p:spTree>
    <p:extLst>
      <p:ext uri="{BB962C8B-B14F-4D97-AF65-F5344CB8AC3E}">
        <p14:creationId xmlns:p14="http://schemas.microsoft.com/office/powerpoint/2010/main" val="41055504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GB"/>
              <a:t>Click icon to add picture</a:t>
            </a:r>
            <a:endParaRPr lang="en-US"/>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a:t>Click to add text</a:t>
            </a:r>
          </a:p>
          <a:p>
            <a:pPr lvl="1"/>
            <a:r>
              <a:rPr lang="en-US"/>
              <a:t>Second level</a:t>
            </a:r>
          </a:p>
          <a:p>
            <a:pPr lvl="2"/>
            <a:r>
              <a:rPr lang="en-US"/>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GB"/>
              <a:t>Click to edit Master title style</a:t>
            </a:r>
            <a:endParaRPr lang="en-US"/>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GB"/>
              <a:t>Click icon to add picture</a:t>
            </a:r>
            <a:endParaRPr lang="en-US"/>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GB"/>
              <a:t>Click to edit Master title style</a:t>
            </a:r>
            <a:endParaRPr lang="en-US"/>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GB"/>
              <a:t>Click icon to add table</a:t>
            </a:r>
            <a:endParaRPr lang="en-US"/>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5A4A65-E8B8-40CF-7ABD-97EA8FA97521}"/>
              </a:ext>
            </a:extLst>
          </p:cNvPr>
          <p:cNvSpPr>
            <a:spLocks noGrp="1"/>
          </p:cNvSpPr>
          <p:nvPr>
            <p:ph type="ctrTitle"/>
          </p:nvPr>
        </p:nvSpPr>
        <p:spPr>
          <a:xfrm>
            <a:off x="1565349" y="914400"/>
            <a:ext cx="8830930" cy="5029200"/>
          </a:xfrm>
        </p:spPr>
        <p:txBody>
          <a:bodyPr anchor="ctr"/>
          <a:lstStyle/>
          <a:p>
            <a:r>
              <a:rPr lang="en-PK" sz="3000" b="1" kern="0">
                <a:effectLst/>
                <a:latin typeface="Times New Roman"/>
                <a:ea typeface="Times New Roman" panose="02020603050405020304" pitchFamily="18" charset="0"/>
                <a:cs typeface="Times New Roman"/>
              </a:rPr>
              <a:t>Integrating Health, Wellbeing and Sustainable Development in Health and Social Care</a:t>
            </a:r>
            <a:br>
              <a:rPr lang="en-PK" sz="3000" kern="0">
                <a:effectLst/>
                <a:latin typeface="Times New Roman" panose="02020603050405020304" pitchFamily="18" charset="0"/>
                <a:ea typeface="Times New Roman" panose="02020603050405020304" pitchFamily="18" charset="0"/>
                <a:cs typeface="Times New Roman" panose="02020603050405020304" pitchFamily="18" charset="0"/>
              </a:rPr>
            </a:br>
            <a:r>
              <a:rPr lang="en-PK" sz="3000" b="1" kern="0">
                <a:effectLst/>
                <a:latin typeface="Times New Roman"/>
                <a:ea typeface="Times New Roman" panose="02020603050405020304" pitchFamily="18" charset="0"/>
                <a:cs typeface="Times New Roman"/>
              </a:rPr>
              <a:t>A Critical Examination of UK Mental Health Campaigns</a:t>
            </a:r>
            <a:br>
              <a:rPr lang="en-US" sz="3000" b="1" kern="0">
                <a:effectLst/>
                <a:latin typeface="Times New Roman" panose="02020603050405020304" pitchFamily="18" charset="0"/>
                <a:ea typeface="Times New Roman" panose="02020603050405020304" pitchFamily="18" charset="0"/>
                <a:cs typeface="Times New Roman" panose="02020603050405020304" pitchFamily="18" charset="0"/>
              </a:rPr>
            </a:br>
            <a:br>
              <a:rPr lang="en-US" sz="3000" b="1" kern="0">
                <a:effectLst/>
                <a:latin typeface="Times New Roman" panose="02020603050405020304" pitchFamily="18" charset="0"/>
                <a:ea typeface="Times New Roman" panose="02020603050405020304" pitchFamily="18" charset="0"/>
                <a:cs typeface="Times New Roman" panose="02020603050405020304" pitchFamily="18" charset="0"/>
              </a:rPr>
            </a:br>
            <a:r>
              <a:rPr lang="en-US" sz="3000" b="1" kern="0">
                <a:effectLst/>
                <a:latin typeface="Times New Roman"/>
                <a:ea typeface="Times New Roman" panose="02020603050405020304" pitchFamily="18" charset="0"/>
                <a:cs typeface="Times New Roman"/>
              </a:rPr>
              <a:t>Name </a:t>
            </a:r>
            <a:r>
              <a:rPr lang="en-US" sz="3000" b="1" kern="0">
                <a:latin typeface="Times New Roman"/>
                <a:ea typeface="Times New Roman" panose="02020603050405020304" pitchFamily="18" charset="0"/>
                <a:cs typeface="Times New Roman"/>
              </a:rPr>
              <a:t>Amreen Akhtar</a:t>
            </a:r>
            <a:br>
              <a:rPr lang="en-US" sz="3000" b="1" kern="0">
                <a:effectLst/>
                <a:latin typeface="Times New Roman" panose="02020603050405020304" pitchFamily="18" charset="0"/>
                <a:ea typeface="Times New Roman" panose="02020603050405020304" pitchFamily="18" charset="0"/>
                <a:cs typeface="Times New Roman" panose="02020603050405020304" pitchFamily="18" charset="0"/>
              </a:rPr>
            </a:br>
            <a:r>
              <a:rPr lang="en-US" sz="3000" b="1" kern="0">
                <a:effectLst/>
                <a:latin typeface="Times New Roman"/>
                <a:ea typeface="Times New Roman" panose="02020603050405020304" pitchFamily="18" charset="0"/>
                <a:cs typeface="Times New Roman"/>
              </a:rPr>
              <a:t>ID</a:t>
            </a:r>
            <a:r>
              <a:rPr lang="en-US" sz="3000" b="1" kern="0">
                <a:latin typeface="Times New Roman"/>
                <a:ea typeface="Times New Roman" panose="02020603050405020304" pitchFamily="18" charset="0"/>
                <a:cs typeface="Times New Roman"/>
              </a:rPr>
              <a:t> 2214675</a:t>
            </a:r>
            <a:endParaRPr lang="en-PK" sz="30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3816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A7BE12AD-D808-BDE0-3EB8-5BC50B1D8474}"/>
              </a:ext>
            </a:extLst>
          </p:cNvPr>
          <p:cNvSpPr>
            <a:spLocks noGrp="1"/>
          </p:cNvSpPr>
          <p:nvPr>
            <p:ph type="title"/>
          </p:nvPr>
        </p:nvSpPr>
        <p:spPr>
          <a:xfrm>
            <a:off x="454152" y="589516"/>
            <a:ext cx="5641848" cy="739553"/>
          </a:xfrm>
        </p:spPr>
        <p:txBody>
          <a:bodyPr/>
          <a:lstStyle/>
          <a:p>
            <a:r>
              <a:rPr lang="en-US" sz="3600"/>
              <a:t>Introduction</a:t>
            </a:r>
            <a:endParaRPr lang="en-US" sz="5400"/>
          </a:p>
        </p:txBody>
      </p:sp>
      <p:sp>
        <p:nvSpPr>
          <p:cNvPr id="8" name="Content Placeholder 7">
            <a:extLst>
              <a:ext uri="{FF2B5EF4-FFF2-40B4-BE49-F238E27FC236}">
                <a16:creationId xmlns:a16="http://schemas.microsoft.com/office/drawing/2014/main" id="{BCFDA37B-399A-B9F0-7A7D-2A891EB7FFA6}"/>
              </a:ext>
            </a:extLst>
          </p:cNvPr>
          <p:cNvSpPr>
            <a:spLocks noGrp="1"/>
          </p:cNvSpPr>
          <p:nvPr>
            <p:ph sz="quarter" idx="4294967295"/>
          </p:nvPr>
        </p:nvSpPr>
        <p:spPr>
          <a:xfrm>
            <a:off x="454152" y="1751012"/>
            <a:ext cx="5380959" cy="3355975"/>
          </a:xfrm>
        </p:spPr>
        <p:txBody>
          <a:bodyPr>
            <a:normAutofit lnSpcReduction="10000"/>
          </a:bodyPr>
          <a:lstStyle/>
          <a:p>
            <a:pPr algn="just"/>
            <a:r>
              <a:rPr lang="en-PK" sz="2000" kern="0">
                <a:effectLst/>
                <a:latin typeface="Times New Roman" panose="02020603050405020304" pitchFamily="18" charset="0"/>
                <a:ea typeface="Times New Roman" panose="02020603050405020304" pitchFamily="18" charset="0"/>
                <a:cs typeface="Times New Roman" panose="02020603050405020304" pitchFamily="18" charset="0"/>
              </a:rPr>
              <a:t>Anxiety and depression are two major causes of disability and low quality of life, and mental health is a significant concern </a:t>
            </a:r>
            <a:r>
              <a:rPr lang="en-US" sz="2000" kern="0">
                <a:effectLst/>
                <a:latin typeface="Times New Roman" panose="02020603050405020304" pitchFamily="18" charset="0"/>
                <a:ea typeface="Times New Roman" panose="02020603050405020304" pitchFamily="18" charset="0"/>
                <a:cs typeface="Times New Roman" panose="02020603050405020304" pitchFamily="18" charset="0"/>
              </a:rPr>
              <a:t>for</a:t>
            </a:r>
            <a:r>
              <a:rPr lang="en-PK" sz="2000" kern="0">
                <a:effectLst/>
                <a:latin typeface="Times New Roman" panose="02020603050405020304" pitchFamily="18" charset="0"/>
                <a:ea typeface="Times New Roman" panose="02020603050405020304" pitchFamily="18" charset="0"/>
                <a:cs typeface="Times New Roman" panose="02020603050405020304" pitchFamily="18" charset="0"/>
              </a:rPr>
              <a:t> the UK population.</a:t>
            </a:r>
            <a:endParaRPr lang="en-PK" sz="2000" kern="100">
              <a:effectLst/>
              <a:latin typeface="Calibri" panose="020F0502020204030204" pitchFamily="34" charset="0"/>
              <a:ea typeface="Times New Roman" panose="02020603050405020304" pitchFamily="18" charset="0"/>
              <a:cs typeface="Times New Roman" panose="02020603050405020304" pitchFamily="18" charset="0"/>
            </a:endParaRPr>
          </a:p>
          <a:p>
            <a:pPr algn="just"/>
            <a:r>
              <a:rPr lang="en-PK" sz="2000" kern="0">
                <a:effectLst/>
                <a:latin typeface="Times New Roman" panose="02020603050405020304" pitchFamily="18" charset="0"/>
                <a:ea typeface="Times New Roman" panose="02020603050405020304" pitchFamily="18" charset="0"/>
                <a:cs typeface="Times New Roman" panose="02020603050405020304" pitchFamily="18" charset="0"/>
              </a:rPr>
              <a:t>Mental ill health subjects the NHS to continuous strain on the services, as well as social care and overall productivity.</a:t>
            </a:r>
            <a:endParaRPr lang="en-PK" sz="2000" kern="100">
              <a:effectLst/>
              <a:latin typeface="Calibri" panose="020F0502020204030204" pitchFamily="34" charset="0"/>
              <a:ea typeface="Times New Roman" panose="02020603050405020304" pitchFamily="18" charset="0"/>
              <a:cs typeface="Times New Roman" panose="02020603050405020304" pitchFamily="18" charset="0"/>
            </a:endParaRPr>
          </a:p>
          <a:p>
            <a:pPr algn="just"/>
            <a:r>
              <a:rPr lang="en-PK" sz="2000" kern="0">
                <a:effectLst/>
                <a:latin typeface="Times New Roman" panose="02020603050405020304" pitchFamily="18" charset="0"/>
                <a:ea typeface="Times New Roman" panose="02020603050405020304" pitchFamily="18" charset="0"/>
                <a:cs typeface="Times New Roman" panose="02020603050405020304" pitchFamily="18" charset="0"/>
              </a:rPr>
              <a:t>Mental health campaigns are carried on population level and hence are appropriate models of integrated and sustainable health strategies</a:t>
            </a:r>
            <a:r>
              <a:rPr lang="en-US" sz="2000" kern="0">
                <a:effectLst/>
                <a:latin typeface="Times New Roman" panose="02020603050405020304" pitchFamily="18" charset="0"/>
                <a:ea typeface="Times New Roman" panose="02020603050405020304" pitchFamily="18" charset="0"/>
                <a:cs typeface="Times New Roman" panose="02020603050405020304" pitchFamily="18" charset="0"/>
              </a:rPr>
              <a:t> (Singh, 2022).</a:t>
            </a:r>
            <a:endParaRPr lang="en-PK" sz="20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50CD348E-9357-0442-4555-AF6B4AFE34B6}"/>
              </a:ext>
            </a:extLst>
          </p:cNvPr>
          <p:cNvSpPr>
            <a:spLocks noGrp="1"/>
          </p:cNvSpPr>
          <p:nvPr>
            <p:ph type="sldNum" sz="quarter" idx="4294967295"/>
          </p:nvPr>
        </p:nvSpPr>
        <p:spPr>
          <a:xfrm>
            <a:off x="11530013" y="5880100"/>
            <a:ext cx="661987" cy="895350"/>
          </a:xfrm>
        </p:spPr>
        <p:txBody>
          <a:bodyPr/>
          <a:lstStyle/>
          <a:p>
            <a:fld id="{58FB4751-880F-D840-AAA9-3A15815CC996}" type="slidenum">
              <a:rPr lang="en-US" smtClean="0"/>
              <a:pPr/>
              <a:t>2</a:t>
            </a:fld>
            <a:endParaRPr lang="en-US"/>
          </a:p>
        </p:txBody>
      </p:sp>
      <p:pic>
        <p:nvPicPr>
          <p:cNvPr id="5" name="Picture 4">
            <a:extLst>
              <a:ext uri="{FF2B5EF4-FFF2-40B4-BE49-F238E27FC236}">
                <a16:creationId xmlns:a16="http://schemas.microsoft.com/office/drawing/2014/main" id="{48A284AC-D891-75C0-6B27-4FE175C4EEE2}"/>
              </a:ext>
            </a:extLst>
          </p:cNvPr>
          <p:cNvPicPr>
            <a:picLocks noChangeAspect="1"/>
          </p:cNvPicPr>
          <p:nvPr/>
        </p:nvPicPr>
        <p:blipFill>
          <a:blip r:embed="rId3"/>
          <a:stretch>
            <a:fillRect/>
          </a:stretch>
        </p:blipFill>
        <p:spPr>
          <a:xfrm>
            <a:off x="6356890" y="1089386"/>
            <a:ext cx="5641847" cy="4245442"/>
          </a:xfrm>
          <a:prstGeom prst="rect">
            <a:avLst/>
          </a:prstGeom>
        </p:spPr>
      </p:pic>
    </p:spTree>
    <p:extLst>
      <p:ext uri="{BB962C8B-B14F-4D97-AF65-F5344CB8AC3E}">
        <p14:creationId xmlns:p14="http://schemas.microsoft.com/office/powerpoint/2010/main" val="19669132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Title 2">
            <a:extLst>
              <a:ext uri="{FF2B5EF4-FFF2-40B4-BE49-F238E27FC236}">
                <a16:creationId xmlns:a16="http://schemas.microsoft.com/office/drawing/2014/main" id="{2A3D95EF-8A67-7F71-37EF-9EB02511B163}"/>
              </a:ext>
            </a:extLst>
          </p:cNvPr>
          <p:cNvSpPr>
            <a:spLocks noGrp="1"/>
          </p:cNvSpPr>
          <p:nvPr>
            <p:ph type="title"/>
          </p:nvPr>
        </p:nvSpPr>
        <p:spPr/>
        <p:txBody>
          <a:bodyPr anchor="b"/>
          <a:lstStyle/>
          <a:p>
            <a:r>
              <a:rPr lang="en-US" sz="3600"/>
              <a:t>Defining Health</a:t>
            </a:r>
          </a:p>
        </p:txBody>
      </p:sp>
      <p:sp>
        <p:nvSpPr>
          <p:cNvPr id="15" name="Text Placeholder 14">
            <a:extLst>
              <a:ext uri="{FF2B5EF4-FFF2-40B4-BE49-F238E27FC236}">
                <a16:creationId xmlns:a16="http://schemas.microsoft.com/office/drawing/2014/main" id="{C7846849-DC0A-EE3B-2E5E-D669EC1273D6}"/>
              </a:ext>
            </a:extLst>
          </p:cNvPr>
          <p:cNvSpPr>
            <a:spLocks noGrp="1"/>
          </p:cNvSpPr>
          <p:nvPr>
            <p:ph sz="quarter" idx="12"/>
          </p:nvPr>
        </p:nvSpPr>
        <p:spPr>
          <a:xfrm>
            <a:off x="1014761" y="2189740"/>
            <a:ext cx="8820615" cy="3904488"/>
          </a:xfrm>
        </p:spPr>
        <p:txBody>
          <a:bodyPr>
            <a:normAutofit/>
          </a:bodyPr>
          <a:lstStyle/>
          <a:p>
            <a:pPr marL="285750" indent="-285750" algn="just">
              <a:buFont typeface="Arial" panose="020B0604020202020204" pitchFamily="34" charset="0"/>
              <a:buChar char="•"/>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The definition of health by the World Health </a:t>
            </a:r>
            <a:r>
              <a:rPr lang="en-US" sz="2400" kern="0">
                <a:latin typeface="Times New Roman" panose="02020603050405020304" pitchFamily="18" charset="0"/>
                <a:ea typeface="Times New Roman" panose="02020603050405020304" pitchFamily="18" charset="0"/>
                <a:cs typeface="Times New Roman" panose="02020603050405020304" pitchFamily="18" charset="0"/>
              </a:rPr>
              <a:t>Organisation has it as a condition of total physical, mental, and social wellbeing,</a:t>
            </a: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 not just the absence of disease.</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This definition places mental health on the same level of importance as the physical health of healthcare systems.</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Social </a:t>
            </a:r>
            <a:r>
              <a:rPr lang="en-US" sz="2400" kern="0">
                <a:effectLst/>
                <a:latin typeface="Times New Roman" panose="02020603050405020304" pitchFamily="18" charset="0"/>
                <a:ea typeface="Times New Roman" panose="02020603050405020304" pitchFamily="18" charset="0"/>
                <a:cs typeface="Times New Roman" panose="02020603050405020304" pitchFamily="18" charset="0"/>
              </a:rPr>
              <a:t>well-being</a:t>
            </a: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 This is a measure of how relationships, participation in community, and social support are important to the maintenance of health</a:t>
            </a:r>
            <a:r>
              <a:rPr lang="en-US" sz="2400" kern="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400" kern="0" err="1">
                <a:effectLst/>
                <a:latin typeface="Times New Roman" panose="02020603050405020304" pitchFamily="18" charset="0"/>
                <a:ea typeface="Times New Roman" panose="02020603050405020304" pitchFamily="18" charset="0"/>
                <a:cs typeface="Times New Roman" panose="02020603050405020304" pitchFamily="18" charset="0"/>
              </a:rPr>
              <a:t>Olawade</a:t>
            </a:r>
            <a:r>
              <a:rPr lang="en-US" sz="2400" kern="0">
                <a:effectLst/>
                <a:latin typeface="Times New Roman" panose="02020603050405020304" pitchFamily="18" charset="0"/>
                <a:ea typeface="Times New Roman" panose="02020603050405020304" pitchFamily="18" charset="0"/>
                <a:cs typeface="Times New Roman" panose="02020603050405020304" pitchFamily="18" charset="0"/>
              </a:rPr>
              <a:t> et al., 2024).</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67174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49404F1-8E94-7D3D-71E2-A1A4B7CBCB4A}"/>
              </a:ext>
            </a:extLst>
          </p:cNvPr>
          <p:cNvSpPr>
            <a:spLocks noGrp="1"/>
          </p:cNvSpPr>
          <p:nvPr>
            <p:ph type="title"/>
          </p:nvPr>
        </p:nvSpPr>
        <p:spPr/>
        <p:txBody>
          <a:bodyPr/>
          <a:lstStyle/>
          <a:p>
            <a:r>
              <a:rPr lang="en-US" sz="3600"/>
              <a:t>Definition of Wellbeing </a:t>
            </a:r>
          </a:p>
        </p:txBody>
      </p:sp>
      <p:sp>
        <p:nvSpPr>
          <p:cNvPr id="14" name="Content Placeholder 13">
            <a:extLst>
              <a:ext uri="{FF2B5EF4-FFF2-40B4-BE49-F238E27FC236}">
                <a16:creationId xmlns:a16="http://schemas.microsoft.com/office/drawing/2014/main" id="{F4A3718F-D67C-255A-4B64-BA379609FCD0}"/>
              </a:ext>
            </a:extLst>
          </p:cNvPr>
          <p:cNvSpPr>
            <a:spLocks noGrp="1"/>
          </p:cNvSpPr>
          <p:nvPr>
            <p:ph sz="quarter" idx="11"/>
          </p:nvPr>
        </p:nvSpPr>
        <p:spPr>
          <a:xfrm>
            <a:off x="914400" y="2039112"/>
            <a:ext cx="9132849" cy="3877055"/>
          </a:xfrm>
        </p:spPr>
        <p:txBody>
          <a:bodyPr>
            <a:normAutofit/>
          </a:bodyPr>
          <a:lstStyle/>
          <a:p>
            <a:pPr marL="285750" indent="-285750">
              <a:buFont typeface="Arial" panose="020B0604020202020204" pitchFamily="34" charset="0"/>
              <a:buChar char="•"/>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Wellbeing is the multidimensional concept, which includes physical, mental, emotional, and social dimensions of life.</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Subjective wellbeing can be defined as self-reported happiness of individuals, their life satisfaction, as well as their emotional balance.</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Objective wellbeing encompasses quantifiable aspects of wellbeing, income, housing standards, employment and service accessibility</a:t>
            </a:r>
            <a:r>
              <a:rPr lang="en-US" sz="2400" kern="0">
                <a:effectLst/>
                <a:latin typeface="Times New Roman" panose="02020603050405020304" pitchFamily="18" charset="0"/>
                <a:ea typeface="Times New Roman" panose="02020603050405020304" pitchFamily="18" charset="0"/>
                <a:cs typeface="Times New Roman" panose="02020603050405020304" pitchFamily="18" charset="0"/>
              </a:rPr>
              <a:t> (Campbell et al., 2022).</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F35BAC3D-60A1-816B-5C79-2E8B6D9806E9}"/>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4</a:t>
            </a:fld>
            <a:endParaRPr lang="en-US"/>
          </a:p>
        </p:txBody>
      </p:sp>
    </p:spTree>
    <p:extLst>
      <p:ext uri="{BB962C8B-B14F-4D97-AF65-F5344CB8AC3E}">
        <p14:creationId xmlns:p14="http://schemas.microsoft.com/office/powerpoint/2010/main" val="42301069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7A49C0DA-C8AE-5ECC-149A-D60ECFF8C1EB}"/>
              </a:ext>
            </a:extLst>
          </p:cNvPr>
          <p:cNvSpPr>
            <a:spLocks noGrp="1"/>
          </p:cNvSpPr>
          <p:nvPr>
            <p:ph type="title"/>
          </p:nvPr>
        </p:nvSpPr>
        <p:spPr>
          <a:xfrm>
            <a:off x="914400" y="557561"/>
            <a:ext cx="10360152" cy="1271239"/>
          </a:xfrm>
        </p:spPr>
        <p:txBody>
          <a:bodyPr/>
          <a:lstStyle/>
          <a:p>
            <a:r>
              <a:rPr lang="en-US" sz="3600"/>
              <a:t>Sustainable Development in Health and Social Care</a:t>
            </a:r>
          </a:p>
        </p:txBody>
      </p:sp>
      <p:sp>
        <p:nvSpPr>
          <p:cNvPr id="12" name="Content Placeholder 11">
            <a:extLst>
              <a:ext uri="{FF2B5EF4-FFF2-40B4-BE49-F238E27FC236}">
                <a16:creationId xmlns:a16="http://schemas.microsoft.com/office/drawing/2014/main" id="{C6F2BA06-39BD-0413-D150-70F75EA6CC38}"/>
              </a:ext>
            </a:extLst>
          </p:cNvPr>
          <p:cNvSpPr>
            <a:spLocks noGrp="1"/>
          </p:cNvSpPr>
          <p:nvPr>
            <p:ph sz="quarter" idx="13"/>
          </p:nvPr>
        </p:nvSpPr>
        <p:spPr>
          <a:xfrm>
            <a:off x="1092820" y="2144489"/>
            <a:ext cx="8932125" cy="3904488"/>
          </a:xfrm>
        </p:spPr>
        <p:txBody>
          <a:bodyPr>
            <a:normAutofit/>
          </a:bodyPr>
          <a:lstStyle/>
          <a:p>
            <a:pPr algn="just"/>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The term sustainable development is used to denote that the current needs in terms of health should not be fulfilled at the expense of generations to come</a:t>
            </a:r>
            <a:r>
              <a:rPr lang="en-US" sz="2400" kern="0">
                <a:effectLst/>
                <a:latin typeface="Times New Roman" panose="02020603050405020304" pitchFamily="18" charset="0"/>
                <a:ea typeface="Times New Roman" panose="02020603050405020304" pitchFamily="18" charset="0"/>
                <a:cs typeface="Times New Roman" panose="02020603050405020304" pitchFamily="18" charset="0"/>
              </a:rPr>
              <a:t>, so they can also fulfil</a:t>
            </a: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 their own needs.</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algn="just"/>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In healthcare, sustainability focuses on prevention, early intervention and effective utilisation of scarce resources.</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algn="just"/>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Money spent on mental health promotion is a long-term social and economic gain</a:t>
            </a:r>
            <a:r>
              <a:rPr lang="en-US" sz="2400" kern="0">
                <a:effectLst/>
                <a:latin typeface="Times New Roman" panose="02020603050405020304" pitchFamily="18" charset="0"/>
                <a:ea typeface="Times New Roman" panose="02020603050405020304" pitchFamily="18" charset="0"/>
                <a:cs typeface="Times New Roman" panose="02020603050405020304" pitchFamily="18" charset="0"/>
              </a:rPr>
              <a:t> (Lawrence et al., 2024).</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AF012FDC-7484-2B3B-E496-144348256B81}"/>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5</a:t>
            </a:fld>
            <a:endParaRPr lang="en-US"/>
          </a:p>
        </p:txBody>
      </p:sp>
    </p:spTree>
    <p:extLst>
      <p:ext uri="{BB962C8B-B14F-4D97-AF65-F5344CB8AC3E}">
        <p14:creationId xmlns:p14="http://schemas.microsoft.com/office/powerpoint/2010/main" val="37483489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96E3FD31-D19A-BFEB-821F-C00103830DC9}"/>
              </a:ext>
            </a:extLst>
          </p:cNvPr>
          <p:cNvSpPr>
            <a:spLocks noGrp="1"/>
          </p:cNvSpPr>
          <p:nvPr>
            <p:ph type="title"/>
          </p:nvPr>
        </p:nvSpPr>
        <p:spPr/>
        <p:txBody>
          <a:bodyPr/>
          <a:lstStyle/>
          <a:p>
            <a:r>
              <a:rPr lang="en-US" sz="3600"/>
              <a:t>Rationale Behind Mental Health Campaign</a:t>
            </a:r>
          </a:p>
        </p:txBody>
      </p:sp>
      <p:sp>
        <p:nvSpPr>
          <p:cNvPr id="3" name="Content Placeholder 2">
            <a:extLst>
              <a:ext uri="{FF2B5EF4-FFF2-40B4-BE49-F238E27FC236}">
                <a16:creationId xmlns:a16="http://schemas.microsoft.com/office/drawing/2014/main" id="{CF3ADB94-FC21-07C5-1FC9-E729C5DEDFC6}"/>
              </a:ext>
            </a:extLst>
          </p:cNvPr>
          <p:cNvSpPr>
            <a:spLocks noGrp="1"/>
          </p:cNvSpPr>
          <p:nvPr>
            <p:ph sz="quarter" idx="12"/>
          </p:nvPr>
        </p:nvSpPr>
        <p:spPr>
          <a:xfrm>
            <a:off x="1037062" y="2007218"/>
            <a:ext cx="8709103" cy="3401123"/>
          </a:xfrm>
        </p:spPr>
        <p:txBody>
          <a:bodyPr>
            <a:normAutofit/>
          </a:bodyPr>
          <a:lstStyle/>
          <a:p>
            <a:pPr marL="342900" indent="-342900">
              <a:buFont typeface="+mj-lt"/>
              <a:buAutoNum type="arabicPeriod"/>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Mental health stigma still denies many a chance to seek quick assistance.</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marL="342900" indent="-342900">
              <a:buFont typeface="+mj-lt"/>
              <a:buAutoNum type="arabicPeriod"/>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Delivery at the population levels gives campaigns the chance to target groups uninterested in traditional services.</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marL="342900" indent="-342900">
              <a:buFont typeface="+mj-lt"/>
              <a:buAutoNum type="arabicPeriod"/>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Mental health campaigns sustain integrated care; this is because individuals are connected to broader health and social care services</a:t>
            </a:r>
            <a:r>
              <a:rPr lang="en-US" sz="2400" kern="0">
                <a:effectLst/>
                <a:latin typeface="Times New Roman" panose="02020603050405020304" pitchFamily="18" charset="0"/>
                <a:ea typeface="Times New Roman" panose="02020603050405020304" pitchFamily="18" charset="0"/>
                <a:cs typeface="Times New Roman" panose="02020603050405020304" pitchFamily="18" charset="0"/>
              </a:rPr>
              <a:t>  (Campbell et al., 2022).</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7F576313-F1C8-57CB-82F6-54BC07D3B9F4}"/>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6</a:t>
            </a:fld>
            <a:endParaRPr lang="en-US"/>
          </a:p>
        </p:txBody>
      </p:sp>
    </p:spTree>
    <p:extLst>
      <p:ext uri="{BB962C8B-B14F-4D97-AF65-F5344CB8AC3E}">
        <p14:creationId xmlns:p14="http://schemas.microsoft.com/office/powerpoint/2010/main" val="5378095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EB33A77B-664F-FFD3-D61A-0D344C269A12}"/>
              </a:ext>
            </a:extLst>
          </p:cNvPr>
          <p:cNvSpPr>
            <a:spLocks noGrp="1"/>
          </p:cNvSpPr>
          <p:nvPr>
            <p:ph type="title"/>
          </p:nvPr>
        </p:nvSpPr>
        <p:spPr/>
        <p:txBody>
          <a:bodyPr/>
          <a:lstStyle/>
          <a:p>
            <a:r>
              <a:rPr lang="en-US" sz="3600"/>
              <a:t>Theoretical Approach in Mental Health</a:t>
            </a:r>
          </a:p>
        </p:txBody>
      </p:sp>
      <p:sp>
        <p:nvSpPr>
          <p:cNvPr id="4" name="Slide Number Placeholder 3">
            <a:extLst>
              <a:ext uri="{FF2B5EF4-FFF2-40B4-BE49-F238E27FC236}">
                <a16:creationId xmlns:a16="http://schemas.microsoft.com/office/drawing/2014/main" id="{AE59500A-4B75-29F9-CE37-C3E13D6A566A}"/>
              </a:ext>
            </a:extLst>
          </p:cNvPr>
          <p:cNvSpPr>
            <a:spLocks noGrp="1"/>
          </p:cNvSpPr>
          <p:nvPr>
            <p:ph type="sldNum" sz="quarter" idx="4"/>
          </p:nvPr>
        </p:nvSpPr>
        <p:spPr/>
        <p:txBody>
          <a:bodyPr/>
          <a:lstStyle/>
          <a:p>
            <a:fld id="{58FB4751-880F-D840-AAA9-3A15815CC996}" type="slidenum">
              <a:rPr lang="en-US" smtClean="0"/>
              <a:pPr/>
              <a:t>7</a:t>
            </a:fld>
            <a:endParaRPr lang="en-US"/>
          </a:p>
        </p:txBody>
      </p:sp>
      <p:sp>
        <p:nvSpPr>
          <p:cNvPr id="8" name="Content Placeholder 7">
            <a:extLst>
              <a:ext uri="{FF2B5EF4-FFF2-40B4-BE49-F238E27FC236}">
                <a16:creationId xmlns:a16="http://schemas.microsoft.com/office/drawing/2014/main" id="{960CA252-9C4B-95EE-6B19-9E6A75B575BF}"/>
              </a:ext>
            </a:extLst>
          </p:cNvPr>
          <p:cNvSpPr>
            <a:spLocks noGrp="1"/>
          </p:cNvSpPr>
          <p:nvPr>
            <p:ph sz="quarter" idx="4294967295"/>
          </p:nvPr>
        </p:nvSpPr>
        <p:spPr>
          <a:xfrm>
            <a:off x="914399" y="2101849"/>
            <a:ext cx="6152171" cy="4220891"/>
          </a:xfrm>
        </p:spPr>
        <p:txBody>
          <a:bodyPr>
            <a:normAutofit/>
          </a:bodyPr>
          <a:lstStyle/>
          <a:p>
            <a:pPr algn="just"/>
            <a:r>
              <a:rPr lang="en-US" sz="2000" kern="0">
                <a:effectLst/>
                <a:latin typeface="Times New Roman" panose="02020603050405020304" pitchFamily="18" charset="0"/>
                <a:ea typeface="Times New Roman" panose="02020603050405020304" pitchFamily="18" charset="0"/>
                <a:cs typeface="Times New Roman" panose="02020603050405020304" pitchFamily="18" charset="0"/>
              </a:rPr>
              <a:t> The biopsychosocial model</a:t>
            </a:r>
            <a:r>
              <a:rPr lang="en-PK" sz="2000" kern="0">
                <a:effectLst/>
                <a:latin typeface="Times New Roman" panose="02020603050405020304" pitchFamily="18" charset="0"/>
                <a:ea typeface="Times New Roman" panose="02020603050405020304" pitchFamily="18" charset="0"/>
                <a:cs typeface="Times New Roman" panose="02020603050405020304" pitchFamily="18" charset="0"/>
              </a:rPr>
              <a:t> describes mental health as a combination of biological, psychological, and social factors.</a:t>
            </a:r>
            <a:endParaRPr lang="en-PK" sz="2000" kern="100">
              <a:effectLst/>
              <a:latin typeface="Calibri" panose="020F0502020204030204" pitchFamily="34" charset="0"/>
              <a:ea typeface="Times New Roman" panose="02020603050405020304" pitchFamily="18" charset="0"/>
              <a:cs typeface="Times New Roman" panose="02020603050405020304" pitchFamily="18" charset="0"/>
            </a:endParaRPr>
          </a:p>
          <a:p>
            <a:pPr algn="just"/>
            <a:r>
              <a:rPr lang="en-PK" sz="2000" kern="0">
                <a:effectLst/>
                <a:latin typeface="Times New Roman" panose="02020603050405020304" pitchFamily="18" charset="0"/>
                <a:ea typeface="Times New Roman" panose="02020603050405020304" pitchFamily="18" charset="0"/>
                <a:cs typeface="Times New Roman" panose="02020603050405020304" pitchFamily="18" charset="0"/>
              </a:rPr>
              <a:t>Biological variables are: genetics, neurochemistry and physical health.</a:t>
            </a:r>
            <a:endParaRPr lang="en-PK" sz="2000" kern="100">
              <a:effectLst/>
              <a:latin typeface="Calibri" panose="020F0502020204030204" pitchFamily="34" charset="0"/>
              <a:ea typeface="Times New Roman" panose="02020603050405020304" pitchFamily="18" charset="0"/>
              <a:cs typeface="Times New Roman" panose="02020603050405020304" pitchFamily="18" charset="0"/>
            </a:endParaRPr>
          </a:p>
          <a:p>
            <a:pPr algn="just"/>
            <a:r>
              <a:rPr lang="en-PK" sz="2000" kern="0">
                <a:effectLst/>
                <a:latin typeface="Times New Roman" panose="02020603050405020304" pitchFamily="18" charset="0"/>
                <a:ea typeface="Times New Roman" panose="02020603050405020304" pitchFamily="18" charset="0"/>
                <a:cs typeface="Times New Roman" panose="02020603050405020304" pitchFamily="18" charset="0"/>
              </a:rPr>
              <a:t>These psychological factors are emotions, coping strategies, trauma, and thought processes.</a:t>
            </a:r>
            <a:endParaRPr lang="en-PK" sz="2000" kern="100">
              <a:effectLst/>
              <a:latin typeface="Calibri" panose="020F0502020204030204" pitchFamily="34" charset="0"/>
              <a:ea typeface="Times New Roman" panose="02020603050405020304" pitchFamily="18" charset="0"/>
              <a:cs typeface="Times New Roman" panose="02020603050405020304" pitchFamily="18" charset="0"/>
            </a:endParaRPr>
          </a:p>
          <a:p>
            <a:pPr algn="just"/>
            <a:r>
              <a:rPr lang="en-PK" sz="2000" kern="0">
                <a:effectLst/>
                <a:latin typeface="Times New Roman" panose="02020603050405020304" pitchFamily="18" charset="0"/>
                <a:ea typeface="Times New Roman" panose="02020603050405020304" pitchFamily="18" charset="0"/>
                <a:cs typeface="Times New Roman" panose="02020603050405020304" pitchFamily="18" charset="0"/>
              </a:rPr>
              <a:t>Social factors consist of relationships, employment, housing, income and social support.</a:t>
            </a:r>
            <a:endParaRPr lang="en-PK" sz="2000" kern="100">
              <a:effectLst/>
              <a:latin typeface="Calibri" panose="020F0502020204030204" pitchFamily="34" charset="0"/>
              <a:ea typeface="Times New Roman" panose="02020603050405020304" pitchFamily="18" charset="0"/>
              <a:cs typeface="Times New Roman" panose="02020603050405020304" pitchFamily="18" charset="0"/>
            </a:endParaRPr>
          </a:p>
          <a:p>
            <a:pPr algn="just"/>
            <a:r>
              <a:rPr lang="en-PK" sz="2000" kern="0">
                <a:effectLst/>
                <a:latin typeface="Times New Roman" panose="02020603050405020304" pitchFamily="18" charset="0"/>
                <a:ea typeface="Times New Roman" panose="02020603050405020304" pitchFamily="18" charset="0"/>
                <a:cs typeface="Times New Roman" panose="02020603050405020304" pitchFamily="18" charset="0"/>
              </a:rPr>
              <a:t>This model is adopted in mental health campaigns and is done by targeting lifestyle, emotions, and social stressors</a:t>
            </a:r>
            <a:r>
              <a:rPr lang="en-US" sz="2000" kern="0">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20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Braghieri</a:t>
            </a:r>
            <a:r>
              <a:rPr lang="en-US" sz="20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PK" sz="2000" kern="10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id="{49B86014-2A8B-7D6F-078B-4F9DAC839AC9}"/>
              </a:ext>
            </a:extLst>
          </p:cNvPr>
          <p:cNvPicPr>
            <a:picLocks noChangeAspect="1"/>
          </p:cNvPicPr>
          <p:nvPr/>
        </p:nvPicPr>
        <p:blipFill>
          <a:blip r:embed="rId3"/>
          <a:stretch>
            <a:fillRect/>
          </a:stretch>
        </p:blipFill>
        <p:spPr>
          <a:xfrm>
            <a:off x="7397279" y="2101850"/>
            <a:ext cx="4287229" cy="3907703"/>
          </a:xfrm>
          <a:prstGeom prst="rect">
            <a:avLst/>
          </a:prstGeom>
        </p:spPr>
      </p:pic>
    </p:spTree>
    <p:extLst>
      <p:ext uri="{BB962C8B-B14F-4D97-AF65-F5344CB8AC3E}">
        <p14:creationId xmlns:p14="http://schemas.microsoft.com/office/powerpoint/2010/main" val="4132147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4E4F88F8-17E5-45E3-77B1-77FACD99FF63}"/>
              </a:ext>
            </a:extLst>
          </p:cNvPr>
          <p:cNvSpPr>
            <a:spLocks noGrp="1"/>
          </p:cNvSpPr>
          <p:nvPr>
            <p:ph type="title"/>
          </p:nvPr>
        </p:nvSpPr>
        <p:spPr>
          <a:xfrm>
            <a:off x="412306" y="265814"/>
            <a:ext cx="10360152" cy="914400"/>
          </a:xfrm>
        </p:spPr>
        <p:txBody>
          <a:bodyPr/>
          <a:lstStyle/>
          <a:p>
            <a:r>
              <a:rPr lang="en-US" sz="3600"/>
              <a:t>Holistic and Ecological Approaches</a:t>
            </a:r>
          </a:p>
        </p:txBody>
      </p:sp>
      <p:sp>
        <p:nvSpPr>
          <p:cNvPr id="4" name="Slide Number Placeholder 3">
            <a:extLst>
              <a:ext uri="{FF2B5EF4-FFF2-40B4-BE49-F238E27FC236}">
                <a16:creationId xmlns:a16="http://schemas.microsoft.com/office/drawing/2014/main" id="{1D2469ED-926E-7CEE-5AF2-BF9AC726D015}"/>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8</a:t>
            </a:fld>
            <a:endParaRPr lang="en-US"/>
          </a:p>
        </p:txBody>
      </p:sp>
      <p:sp>
        <p:nvSpPr>
          <p:cNvPr id="6" name="TextBox 5">
            <a:extLst>
              <a:ext uri="{FF2B5EF4-FFF2-40B4-BE49-F238E27FC236}">
                <a16:creationId xmlns:a16="http://schemas.microsoft.com/office/drawing/2014/main" id="{020F4ABC-981A-53CD-4A17-24C7940969AA}"/>
              </a:ext>
            </a:extLst>
          </p:cNvPr>
          <p:cNvSpPr txBox="1"/>
          <p:nvPr/>
        </p:nvSpPr>
        <p:spPr>
          <a:xfrm>
            <a:off x="412306" y="1180214"/>
            <a:ext cx="11367388" cy="2017668"/>
          </a:xfrm>
          <a:prstGeom prst="rect">
            <a:avLst/>
          </a:prstGeom>
          <a:noFill/>
        </p:spPr>
        <p:txBody>
          <a:bodyPr wrap="square">
            <a:spAutoFit/>
          </a:bodyPr>
          <a:lstStyle/>
          <a:p>
            <a:pPr marL="285750" indent="-285750" algn="just">
              <a:lnSpc>
                <a:spcPct val="150000"/>
              </a:lnSpc>
              <a:spcAft>
                <a:spcPts val="800"/>
              </a:spcAft>
              <a:buFont typeface="Arial" panose="020B0604020202020204" pitchFamily="34" charset="0"/>
              <a:buChar char="•"/>
            </a:pP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The </a:t>
            </a: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holistic models consider people as complex people, as opposed to symptom clusters.</a:t>
            </a:r>
            <a:endParaRPr lang="en-PK" sz="1800" kern="100">
              <a:effectLst/>
              <a:latin typeface="Calibri" panose="020F0502020204030204" pitchFamily="34" charset="0"/>
              <a:ea typeface="Times New Roman" panose="02020603050405020304" pitchFamily="18"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Physical health, emotional strength and social environment affect mental wellbeing.</a:t>
            </a:r>
            <a:endParaRPr lang="en-PK" sz="1800" kern="100">
              <a:effectLst/>
              <a:latin typeface="Calibri" panose="020F0502020204030204" pitchFamily="34" charset="0"/>
              <a:ea typeface="Times New Roman" panose="02020603050405020304" pitchFamily="18"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The variables of influence on mental health are acknowledged in the Ecological Model through various levels.</a:t>
            </a:r>
            <a:endParaRPr lang="en-PK" sz="1800" kern="100">
              <a:effectLst/>
              <a:latin typeface="Calibri" panose="020F0502020204030204" pitchFamily="34" charset="0"/>
              <a:ea typeface="Times New Roman" panose="02020603050405020304" pitchFamily="18"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PK" sz="1800" kern="0">
                <a:effectLst/>
                <a:latin typeface="Times New Roman" panose="02020603050405020304" pitchFamily="18" charset="0"/>
                <a:ea typeface="Times New Roman" panose="02020603050405020304" pitchFamily="18" charset="0"/>
                <a:cs typeface="Times New Roman" panose="02020603050405020304" pitchFamily="18" charset="0"/>
              </a:rPr>
              <a:t>Such levels are individual, family, community, organisational and policy environments</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kern="0" err="1">
                <a:effectLst/>
                <a:latin typeface="Times New Roman" panose="02020603050405020304" pitchFamily="18" charset="0"/>
                <a:ea typeface="Times New Roman" panose="02020603050405020304" pitchFamily="18" charset="0"/>
                <a:cs typeface="Times New Roman" panose="02020603050405020304" pitchFamily="18" charset="0"/>
              </a:rPr>
              <a:t>Olawade</a:t>
            </a:r>
            <a:r>
              <a:rPr lang="en-US" sz="1800" kern="0">
                <a:effectLst/>
                <a:latin typeface="Times New Roman" panose="02020603050405020304" pitchFamily="18" charset="0"/>
                <a:ea typeface="Times New Roman" panose="02020603050405020304" pitchFamily="18" charset="0"/>
                <a:cs typeface="Times New Roman" panose="02020603050405020304" pitchFamily="18" charset="0"/>
              </a:rPr>
              <a:t> et al., 2024).</a:t>
            </a:r>
            <a:endParaRPr lang="en-PK" sz="1800" kern="10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1F9D62CE-DEB8-B71E-BBDE-AF1DBEA51E45}"/>
              </a:ext>
            </a:extLst>
          </p:cNvPr>
          <p:cNvPicPr>
            <a:picLocks noChangeAspect="1"/>
          </p:cNvPicPr>
          <p:nvPr/>
        </p:nvPicPr>
        <p:blipFill>
          <a:blip r:embed="rId3"/>
          <a:stretch>
            <a:fillRect/>
          </a:stretch>
        </p:blipFill>
        <p:spPr>
          <a:xfrm>
            <a:off x="2786136" y="3484406"/>
            <a:ext cx="5612492" cy="3364253"/>
          </a:xfrm>
          <a:prstGeom prst="rect">
            <a:avLst/>
          </a:prstGeom>
        </p:spPr>
      </p:pic>
    </p:spTree>
    <p:extLst>
      <p:ext uri="{BB962C8B-B14F-4D97-AF65-F5344CB8AC3E}">
        <p14:creationId xmlns:p14="http://schemas.microsoft.com/office/powerpoint/2010/main" val="30649961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72935-49FF-D8A8-83E3-2199EC0F2B1A}"/>
              </a:ext>
            </a:extLst>
          </p:cNvPr>
          <p:cNvSpPr>
            <a:spLocks noGrp="1"/>
          </p:cNvSpPr>
          <p:nvPr>
            <p:ph type="title"/>
          </p:nvPr>
        </p:nvSpPr>
        <p:spPr>
          <a:xfrm>
            <a:off x="914399" y="512956"/>
            <a:ext cx="10103005" cy="1170532"/>
          </a:xfrm>
        </p:spPr>
        <p:txBody>
          <a:bodyPr/>
          <a:lstStyle/>
          <a:p>
            <a:r>
              <a:rPr lang="en-US" sz="3600"/>
              <a:t>Mental Health And Sustainable Development Goals</a:t>
            </a:r>
            <a:endParaRPr lang="en-PK" sz="3600"/>
          </a:p>
        </p:txBody>
      </p:sp>
      <p:sp>
        <p:nvSpPr>
          <p:cNvPr id="3" name="Table Placeholder 2">
            <a:extLst>
              <a:ext uri="{FF2B5EF4-FFF2-40B4-BE49-F238E27FC236}">
                <a16:creationId xmlns:a16="http://schemas.microsoft.com/office/drawing/2014/main" id="{1B8C329C-78CC-FE1D-0CEC-8E14EDBDC5AB}"/>
              </a:ext>
            </a:extLst>
          </p:cNvPr>
          <p:cNvSpPr>
            <a:spLocks noGrp="1"/>
          </p:cNvSpPr>
          <p:nvPr>
            <p:ph sz="quarter" idx="10"/>
          </p:nvPr>
        </p:nvSpPr>
        <p:spPr>
          <a:xfrm>
            <a:off x="914399" y="2039112"/>
            <a:ext cx="9244362" cy="3356576"/>
          </a:xfrm>
        </p:spPr>
        <p:txBody>
          <a:bodyPr>
            <a:normAutofit/>
          </a:bodyPr>
          <a:lstStyle/>
          <a:p>
            <a:pPr algn="just"/>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The United Nations Sustainable Development Goals offer an international model of health and </a:t>
            </a:r>
            <a:r>
              <a:rPr lang="en-US" sz="2400" kern="0">
                <a:effectLst/>
                <a:latin typeface="Times New Roman" panose="02020603050405020304" pitchFamily="18" charset="0"/>
                <a:ea typeface="Times New Roman" panose="02020603050405020304" pitchFamily="18" charset="0"/>
                <a:cs typeface="Times New Roman" panose="02020603050405020304" pitchFamily="18" charset="0"/>
              </a:rPr>
              <a:t>well-being</a:t>
            </a: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algn="just"/>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SDG goal 3 targets healthy living and wellbeing to all people of all ages.</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algn="just"/>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Mental health is specifically covered in SDG targets and indicators 3.</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algn="just"/>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Mental </a:t>
            </a:r>
            <a:r>
              <a:rPr lang="en-US" sz="2400" kern="0">
                <a:effectLst/>
                <a:latin typeface="Times New Roman" panose="02020603050405020304" pitchFamily="18" charset="0"/>
                <a:ea typeface="Times New Roman" panose="02020603050405020304" pitchFamily="18" charset="0"/>
                <a:cs typeface="Times New Roman" panose="02020603050405020304" pitchFamily="18" charset="0"/>
              </a:rPr>
              <a:t>well-being</a:t>
            </a: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 Education, employment, reduction of poverty, and inclusion</a:t>
            </a:r>
            <a:r>
              <a:rPr lang="en-US" sz="2400" kern="0">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24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Braghieri</a:t>
            </a:r>
            <a:r>
              <a:rPr lang="en-US" sz="24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et al., 2022).</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7446E0B2-30C1-0888-B1B5-F1C9031A0467}"/>
              </a:ext>
            </a:extLst>
          </p:cNvPr>
          <p:cNvSpPr>
            <a:spLocks noGrp="1"/>
          </p:cNvSpPr>
          <p:nvPr>
            <p:ph type="sldNum" sz="quarter" idx="4"/>
          </p:nvPr>
        </p:nvSpPr>
        <p:spPr/>
        <p:txBody>
          <a:bodyPr/>
          <a:lstStyle/>
          <a:p>
            <a:fld id="{58FB4751-880F-D840-AAA9-3A15815CC996}" type="slidenum">
              <a:rPr lang="en-US" smtClean="0"/>
              <a:pPr/>
              <a:t>9</a:t>
            </a:fld>
            <a:endParaRPr lang="en-US"/>
          </a:p>
        </p:txBody>
      </p:sp>
    </p:spTree>
    <p:extLst>
      <p:ext uri="{BB962C8B-B14F-4D97-AF65-F5344CB8AC3E}">
        <p14:creationId xmlns:p14="http://schemas.microsoft.com/office/powerpoint/2010/main" val="2616770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E3545-5F81-3DDE-B02D-018A41C84490}"/>
              </a:ext>
            </a:extLst>
          </p:cNvPr>
          <p:cNvSpPr>
            <a:spLocks noGrp="1"/>
          </p:cNvSpPr>
          <p:nvPr>
            <p:ph type="title"/>
          </p:nvPr>
        </p:nvSpPr>
        <p:spPr/>
        <p:txBody>
          <a:bodyPr/>
          <a:lstStyle/>
          <a:p>
            <a:r>
              <a:rPr lang="en-US" sz="3600"/>
              <a:t>Policy and Governance Structure </a:t>
            </a:r>
            <a:endParaRPr lang="en-PK" sz="3600"/>
          </a:p>
        </p:txBody>
      </p:sp>
      <p:sp>
        <p:nvSpPr>
          <p:cNvPr id="5" name="Content Placeholder 4">
            <a:extLst>
              <a:ext uri="{FF2B5EF4-FFF2-40B4-BE49-F238E27FC236}">
                <a16:creationId xmlns:a16="http://schemas.microsoft.com/office/drawing/2014/main" id="{0BE8A6C7-544F-8EF7-C03A-41279DAE344E}"/>
              </a:ext>
            </a:extLst>
          </p:cNvPr>
          <p:cNvSpPr>
            <a:spLocks noGrp="1"/>
          </p:cNvSpPr>
          <p:nvPr>
            <p:ph sz="quarter" idx="11"/>
          </p:nvPr>
        </p:nvSpPr>
        <p:spPr>
          <a:xfrm>
            <a:off x="5639556" y="2157130"/>
            <a:ext cx="6044952" cy="3722675"/>
          </a:xfrm>
        </p:spPr>
        <p:txBody>
          <a:bodyPr>
            <a:normAutofit/>
          </a:bodyPr>
          <a:lstStyle/>
          <a:p>
            <a:pPr marL="285750" indent="-285750">
              <a:buFont typeface="Arial" panose="020B0604020202020204" pitchFamily="34" charset="0"/>
              <a:buChar char="•"/>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The NHS Long Term Plan focuses on mental health funding and service </a:t>
            </a:r>
            <a:r>
              <a:rPr lang="en-US" sz="2400" kern="0">
                <a:effectLst/>
                <a:latin typeface="Times New Roman" panose="02020603050405020304" pitchFamily="18" charset="0"/>
                <a:ea typeface="Times New Roman" panose="02020603050405020304" pitchFamily="18" charset="0"/>
                <a:cs typeface="Times New Roman" panose="02020603050405020304" pitchFamily="18" charset="0"/>
              </a:rPr>
              <a:t>increases</a:t>
            </a: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Improved funding of community-based and preventive mental health services.</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Devotion to the physical/mental health equality.</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The WHO Health in All Policies approach incorporates health concerns on an inter-sectoral basis</a:t>
            </a:r>
            <a:r>
              <a:rPr lang="en-US" sz="2400" kern="0">
                <a:effectLst/>
                <a:latin typeface="Times New Roman" panose="02020603050405020304" pitchFamily="18" charset="0"/>
                <a:ea typeface="Times New Roman" panose="02020603050405020304" pitchFamily="18" charset="0"/>
                <a:cs typeface="Times New Roman" panose="02020603050405020304" pitchFamily="18" charset="0"/>
              </a:rPr>
              <a:t> (WHO, 2022).</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504E397F-E4F3-69F0-0BC2-AA2571932138}"/>
              </a:ext>
            </a:extLst>
          </p:cNvPr>
          <p:cNvSpPr>
            <a:spLocks noGrp="1"/>
          </p:cNvSpPr>
          <p:nvPr>
            <p:ph type="sldNum" sz="quarter" idx="4"/>
          </p:nvPr>
        </p:nvSpPr>
        <p:spPr/>
        <p:txBody>
          <a:bodyPr/>
          <a:lstStyle/>
          <a:p>
            <a:fld id="{58FB4751-880F-D840-AAA9-3A15815CC996}" type="slidenum">
              <a:rPr lang="en-US" smtClean="0"/>
              <a:pPr/>
              <a:t>10</a:t>
            </a:fld>
            <a:endParaRPr lang="en-US"/>
          </a:p>
        </p:txBody>
      </p:sp>
      <p:pic>
        <p:nvPicPr>
          <p:cNvPr id="6" name="Picture 5">
            <a:extLst>
              <a:ext uri="{FF2B5EF4-FFF2-40B4-BE49-F238E27FC236}">
                <a16:creationId xmlns:a16="http://schemas.microsoft.com/office/drawing/2014/main" id="{880F8F9B-14C3-10DE-0A39-C58A8E5A717E}"/>
              </a:ext>
            </a:extLst>
          </p:cNvPr>
          <p:cNvPicPr>
            <a:picLocks noChangeAspect="1"/>
          </p:cNvPicPr>
          <p:nvPr/>
        </p:nvPicPr>
        <p:blipFill>
          <a:blip r:embed="rId3"/>
          <a:stretch>
            <a:fillRect/>
          </a:stretch>
        </p:blipFill>
        <p:spPr>
          <a:xfrm>
            <a:off x="619462" y="2157130"/>
            <a:ext cx="4689386" cy="3786470"/>
          </a:xfrm>
          <a:prstGeom prst="rect">
            <a:avLst/>
          </a:prstGeom>
        </p:spPr>
      </p:pic>
    </p:spTree>
    <p:extLst>
      <p:ext uri="{BB962C8B-B14F-4D97-AF65-F5344CB8AC3E}">
        <p14:creationId xmlns:p14="http://schemas.microsoft.com/office/powerpoint/2010/main" val="37377790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CA2DF-DB79-B1BB-7220-E1A1F57323E9}"/>
              </a:ext>
            </a:extLst>
          </p:cNvPr>
          <p:cNvSpPr>
            <a:spLocks noGrp="1"/>
          </p:cNvSpPr>
          <p:nvPr>
            <p:ph type="title"/>
          </p:nvPr>
        </p:nvSpPr>
        <p:spPr/>
        <p:txBody>
          <a:bodyPr/>
          <a:lstStyle/>
          <a:p>
            <a:r>
              <a:rPr lang="en-US"/>
              <a:t>Mental Health Campaign Case Study “Every Mind Matters”</a:t>
            </a:r>
            <a:endParaRPr lang="en-PK"/>
          </a:p>
        </p:txBody>
      </p:sp>
      <p:sp>
        <p:nvSpPr>
          <p:cNvPr id="3" name="Content Placeholder 2">
            <a:extLst>
              <a:ext uri="{FF2B5EF4-FFF2-40B4-BE49-F238E27FC236}">
                <a16:creationId xmlns:a16="http://schemas.microsoft.com/office/drawing/2014/main" id="{C7754828-3655-A0AF-A803-21D10F4430FC}"/>
              </a:ext>
            </a:extLst>
          </p:cNvPr>
          <p:cNvSpPr>
            <a:spLocks noGrp="1"/>
          </p:cNvSpPr>
          <p:nvPr>
            <p:ph sz="quarter" idx="12"/>
          </p:nvPr>
        </p:nvSpPr>
        <p:spPr>
          <a:xfrm>
            <a:off x="1037063" y="2039112"/>
            <a:ext cx="9093402" cy="3904488"/>
          </a:xfrm>
        </p:spPr>
        <p:txBody>
          <a:bodyPr>
            <a:normAutofit/>
          </a:bodyPr>
          <a:lstStyle/>
          <a:p>
            <a:pPr marL="285750" indent="-285750" algn="just">
              <a:buFont typeface="Arial" panose="020B0604020202020204" pitchFamily="34" charset="0"/>
              <a:buChar char="•"/>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Every Mind Matters is a national mental health campaign that is </a:t>
            </a:r>
            <a:r>
              <a:rPr lang="en-US" sz="2400" kern="0" err="1">
                <a:effectLst/>
                <a:latin typeface="Times New Roman" panose="02020603050405020304" pitchFamily="18" charset="0"/>
                <a:ea typeface="Times New Roman" panose="02020603050405020304" pitchFamily="18" charset="0"/>
                <a:cs typeface="Times New Roman" panose="02020603050405020304" pitchFamily="18" charset="0"/>
              </a:rPr>
              <a:t>organised</a:t>
            </a: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 by NHS England.</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The campaign will enhance </a:t>
            </a:r>
            <a:r>
              <a:rPr lang="en-US" sz="2400" kern="0">
                <a:effectLst/>
                <a:latin typeface="Times New Roman" panose="02020603050405020304" pitchFamily="18" charset="0"/>
                <a:ea typeface="Times New Roman" panose="02020603050405020304" pitchFamily="18" charset="0"/>
                <a:cs typeface="Times New Roman" panose="02020603050405020304" pitchFamily="18" charset="0"/>
              </a:rPr>
              <a:t>the resilience and mental well-being</a:t>
            </a: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 of the population.</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Offers online self-assessment technologies and individual mental health action plans.</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The purpose is to decrease the strain on primary care and specialist services</a:t>
            </a:r>
            <a:r>
              <a:rPr lang="en-US" sz="2400" kern="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400" kern="0" err="1">
                <a:effectLst/>
                <a:latin typeface="Times New Roman" panose="02020603050405020304" pitchFamily="18" charset="0"/>
                <a:ea typeface="Times New Roman" panose="02020603050405020304" pitchFamily="18" charset="0"/>
                <a:cs typeface="Times New Roman" panose="02020603050405020304" pitchFamily="18" charset="0"/>
              </a:rPr>
              <a:t>Olawade</a:t>
            </a:r>
            <a:r>
              <a:rPr lang="en-US" sz="2400" kern="0">
                <a:effectLst/>
                <a:latin typeface="Times New Roman" panose="02020603050405020304" pitchFamily="18" charset="0"/>
                <a:ea typeface="Times New Roman" panose="02020603050405020304" pitchFamily="18" charset="0"/>
                <a:cs typeface="Times New Roman" panose="02020603050405020304" pitchFamily="18" charset="0"/>
              </a:rPr>
              <a:t> et al., 2024).</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EFD8DCD7-4E50-9DE8-9ED2-B0825BBE73ED}"/>
              </a:ext>
            </a:extLst>
          </p:cNvPr>
          <p:cNvSpPr>
            <a:spLocks noGrp="1"/>
          </p:cNvSpPr>
          <p:nvPr>
            <p:ph type="sldNum" sz="quarter" idx="4"/>
          </p:nvPr>
        </p:nvSpPr>
        <p:spPr/>
        <p:txBody>
          <a:bodyPr/>
          <a:lstStyle/>
          <a:p>
            <a:fld id="{58FB4751-880F-D840-AAA9-3A15815CC996}" type="slidenum">
              <a:rPr lang="en-US" smtClean="0"/>
              <a:pPr/>
              <a:t>11</a:t>
            </a:fld>
            <a:endParaRPr lang="en-US"/>
          </a:p>
        </p:txBody>
      </p:sp>
    </p:spTree>
    <p:extLst>
      <p:ext uri="{BB962C8B-B14F-4D97-AF65-F5344CB8AC3E}">
        <p14:creationId xmlns:p14="http://schemas.microsoft.com/office/powerpoint/2010/main" val="22520161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0D7FC-F83B-354C-BF07-C73AD2E4AAA9}"/>
              </a:ext>
            </a:extLst>
          </p:cNvPr>
          <p:cNvSpPr>
            <a:spLocks noGrp="1"/>
          </p:cNvSpPr>
          <p:nvPr>
            <p:ph type="title"/>
          </p:nvPr>
        </p:nvSpPr>
        <p:spPr/>
        <p:txBody>
          <a:bodyPr/>
          <a:lstStyle/>
          <a:p>
            <a:r>
              <a:rPr lang="en-US" sz="3600"/>
              <a:t>Health Belief Model Implication</a:t>
            </a:r>
            <a:endParaRPr lang="en-PK" sz="3600"/>
          </a:p>
        </p:txBody>
      </p:sp>
      <p:sp>
        <p:nvSpPr>
          <p:cNvPr id="4" name="Content Placeholder 3">
            <a:extLst>
              <a:ext uri="{FF2B5EF4-FFF2-40B4-BE49-F238E27FC236}">
                <a16:creationId xmlns:a16="http://schemas.microsoft.com/office/drawing/2014/main" id="{B82A889C-3A0C-D660-909E-090FF6EAAA58}"/>
              </a:ext>
            </a:extLst>
          </p:cNvPr>
          <p:cNvSpPr>
            <a:spLocks noGrp="1"/>
          </p:cNvSpPr>
          <p:nvPr>
            <p:ph sz="quarter" idx="12"/>
          </p:nvPr>
        </p:nvSpPr>
        <p:spPr>
          <a:xfrm>
            <a:off x="992459" y="2039112"/>
            <a:ext cx="9010185" cy="3904488"/>
          </a:xfrm>
        </p:spPr>
        <p:txBody>
          <a:bodyPr>
            <a:normAutofit/>
          </a:bodyPr>
          <a:lstStyle/>
          <a:p>
            <a:pPr marL="342900" indent="-342900">
              <a:buFont typeface="+mj-lt"/>
              <a:buAutoNum type="arabicPeriod"/>
            </a:pPr>
            <a:r>
              <a:rPr lang="en-US" sz="2400" kern="0">
                <a:effectLst/>
                <a:latin typeface="Times New Roman" panose="02020603050405020304" pitchFamily="18" charset="0"/>
                <a:ea typeface="Times New Roman" panose="02020603050405020304" pitchFamily="18" charset="0"/>
                <a:cs typeface="Times New Roman" panose="02020603050405020304" pitchFamily="18" charset="0"/>
              </a:rPr>
              <a:t>The </a:t>
            </a: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Health Belief Model elucidates health behaviour change.</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marL="342900" indent="-342900">
              <a:buFont typeface="+mj-lt"/>
              <a:buAutoNum type="arabicPeriod"/>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Campaigns have the effect of enhancing perceived vulnerability to mental health challenges.</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marL="342900" indent="-342900">
              <a:buFont typeface="+mj-lt"/>
              <a:buAutoNum type="arabicPeriod"/>
            </a:pPr>
            <a:r>
              <a:rPr lang="en-US" sz="2400" kern="0">
                <a:latin typeface="Times New Roman" panose="02020603050405020304" pitchFamily="18" charset="0"/>
                <a:ea typeface="Times New Roman" panose="02020603050405020304" pitchFamily="18" charset="0"/>
                <a:cs typeface="Times New Roman" panose="02020603050405020304" pitchFamily="18" charset="0"/>
              </a:rPr>
              <a:t>The</a:t>
            </a: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 advantages of self-care and early support are communicated quite well.</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marL="342900" indent="-342900">
              <a:buFont typeface="+mj-lt"/>
              <a:buAutoNum type="arabicPeriod"/>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Obstacles are </a:t>
            </a:r>
            <a:r>
              <a:rPr lang="en-US" sz="2400" kern="0" err="1">
                <a:effectLst/>
                <a:latin typeface="Times New Roman" panose="02020603050405020304" pitchFamily="18" charset="0"/>
                <a:ea typeface="Times New Roman" panose="02020603050405020304" pitchFamily="18" charset="0"/>
                <a:cs typeface="Times New Roman" panose="02020603050405020304" pitchFamily="18" charset="0"/>
              </a:rPr>
              <a:t>minimised</a:t>
            </a: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 by free and easy access to digital informatio</a:t>
            </a:r>
            <a:r>
              <a:rPr lang="en-US" sz="2400" kern="0">
                <a:effectLst/>
                <a:latin typeface="Times New Roman" panose="02020603050405020304" pitchFamily="18" charset="0"/>
                <a:ea typeface="Times New Roman" panose="02020603050405020304" pitchFamily="18" charset="0"/>
                <a:cs typeface="Times New Roman" panose="02020603050405020304" pitchFamily="18" charset="0"/>
              </a:rPr>
              <a:t>n</a:t>
            </a:r>
            <a:r>
              <a:rPr lang="en-US" sz="2400" kern="0">
                <a:latin typeface="Times New Roman" panose="02020603050405020304" pitchFamily="18" charset="0"/>
                <a:ea typeface="Times New Roman" panose="02020603050405020304" pitchFamily="18" charset="0"/>
                <a:cs typeface="Times New Roman" panose="02020603050405020304" pitchFamily="18" charset="0"/>
              </a:rPr>
              <a:t> (Singh, 2022).</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55922BB7-1F8E-A0B8-695B-95D43CA11B8E}"/>
              </a:ext>
            </a:extLst>
          </p:cNvPr>
          <p:cNvSpPr>
            <a:spLocks noGrp="1"/>
          </p:cNvSpPr>
          <p:nvPr>
            <p:ph type="sldNum" sz="quarter" idx="4"/>
          </p:nvPr>
        </p:nvSpPr>
        <p:spPr/>
        <p:txBody>
          <a:bodyPr/>
          <a:lstStyle/>
          <a:p>
            <a:fld id="{58FB4751-880F-D840-AAA9-3A15815CC996}" type="slidenum">
              <a:rPr lang="en-US" smtClean="0"/>
              <a:pPr/>
              <a:t>12</a:t>
            </a:fld>
            <a:endParaRPr lang="en-US"/>
          </a:p>
        </p:txBody>
      </p:sp>
    </p:spTree>
    <p:extLst>
      <p:ext uri="{BB962C8B-B14F-4D97-AF65-F5344CB8AC3E}">
        <p14:creationId xmlns:p14="http://schemas.microsoft.com/office/powerpoint/2010/main" val="35426386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3DF36-9F1A-0039-2025-9D13D85FF61A}"/>
              </a:ext>
            </a:extLst>
          </p:cNvPr>
          <p:cNvSpPr>
            <a:spLocks noGrp="1"/>
          </p:cNvSpPr>
          <p:nvPr>
            <p:ph type="title"/>
          </p:nvPr>
        </p:nvSpPr>
        <p:spPr/>
        <p:txBody>
          <a:bodyPr/>
          <a:lstStyle/>
          <a:p>
            <a:r>
              <a:rPr lang="en-US" sz="3600"/>
              <a:t>Impact and Data</a:t>
            </a:r>
            <a:endParaRPr lang="en-PK" sz="3600"/>
          </a:p>
        </p:txBody>
      </p:sp>
      <p:sp>
        <p:nvSpPr>
          <p:cNvPr id="3" name="Content Placeholder 2">
            <a:extLst>
              <a:ext uri="{FF2B5EF4-FFF2-40B4-BE49-F238E27FC236}">
                <a16:creationId xmlns:a16="http://schemas.microsoft.com/office/drawing/2014/main" id="{4AA43226-3612-A0F9-CD3C-2D53B5F9381D}"/>
              </a:ext>
            </a:extLst>
          </p:cNvPr>
          <p:cNvSpPr>
            <a:spLocks noGrp="1"/>
          </p:cNvSpPr>
          <p:nvPr>
            <p:ph sz="quarter" idx="11"/>
          </p:nvPr>
        </p:nvSpPr>
        <p:spPr>
          <a:xfrm>
            <a:off x="1014761" y="2227678"/>
            <a:ext cx="9274259" cy="3877055"/>
          </a:xfrm>
        </p:spPr>
        <p:txBody>
          <a:bodyPr>
            <a:normAutofit/>
          </a:bodyPr>
          <a:lstStyle/>
          <a:p>
            <a:pPr marL="342900" indent="-342900" algn="just">
              <a:buFont typeface="Arial" panose="020B0604020202020204" pitchFamily="34" charset="0"/>
              <a:buChar char="•"/>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Every Mind Matters resources have reached out to millions of users.</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Recounted advantages in coping with mental </a:t>
            </a:r>
            <a:r>
              <a:rPr lang="en-US" sz="2400" kern="0">
                <a:effectLst/>
                <a:latin typeface="Times New Roman" panose="02020603050405020304" pitchFamily="18" charset="0"/>
                <a:ea typeface="Times New Roman" panose="02020603050405020304" pitchFamily="18" charset="0"/>
                <a:cs typeface="Times New Roman" panose="02020603050405020304" pitchFamily="18" charset="0"/>
              </a:rPr>
              <a:t>well-being</a:t>
            </a: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Increased awareness of the mental health strategy of self-care.</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Less stigma regarding the discussion of mental health conditions.</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Digital delivery enables large-scale intervention in an effective way</a:t>
            </a:r>
            <a:r>
              <a:rPr lang="en-US" sz="2400" kern="0">
                <a:effectLst/>
                <a:latin typeface="Times New Roman" panose="02020603050405020304" pitchFamily="18" charset="0"/>
                <a:ea typeface="Times New Roman" panose="02020603050405020304" pitchFamily="18" charset="0"/>
                <a:cs typeface="Times New Roman" panose="02020603050405020304" pitchFamily="18" charset="0"/>
              </a:rPr>
              <a:t> (Lawrence et al., 2024).</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5BB30B7D-0A3A-D22D-3AAE-B02936642D58}"/>
              </a:ext>
            </a:extLst>
          </p:cNvPr>
          <p:cNvSpPr>
            <a:spLocks noGrp="1"/>
          </p:cNvSpPr>
          <p:nvPr>
            <p:ph type="sldNum" sz="quarter" idx="4"/>
          </p:nvPr>
        </p:nvSpPr>
        <p:spPr/>
        <p:txBody>
          <a:bodyPr/>
          <a:lstStyle/>
          <a:p>
            <a:fld id="{58FB4751-880F-D840-AAA9-3A15815CC996}" type="slidenum">
              <a:rPr lang="en-US" smtClean="0"/>
              <a:pPr/>
              <a:t>13</a:t>
            </a:fld>
            <a:endParaRPr lang="en-US"/>
          </a:p>
        </p:txBody>
      </p:sp>
    </p:spTree>
    <p:extLst>
      <p:ext uri="{BB962C8B-B14F-4D97-AF65-F5344CB8AC3E}">
        <p14:creationId xmlns:p14="http://schemas.microsoft.com/office/powerpoint/2010/main" val="15869777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FBAE2-FA67-3809-F50E-29E0350D6122}"/>
              </a:ext>
            </a:extLst>
          </p:cNvPr>
          <p:cNvSpPr>
            <a:spLocks noGrp="1"/>
          </p:cNvSpPr>
          <p:nvPr>
            <p:ph type="title"/>
          </p:nvPr>
        </p:nvSpPr>
        <p:spPr/>
        <p:txBody>
          <a:bodyPr/>
          <a:lstStyle/>
          <a:p>
            <a:r>
              <a:rPr lang="en-US" sz="3600"/>
              <a:t>Equity, Access and Inequality </a:t>
            </a:r>
            <a:endParaRPr lang="en-PK" sz="3600"/>
          </a:p>
        </p:txBody>
      </p:sp>
      <p:sp>
        <p:nvSpPr>
          <p:cNvPr id="3" name="Content Placeholder 2">
            <a:extLst>
              <a:ext uri="{FF2B5EF4-FFF2-40B4-BE49-F238E27FC236}">
                <a16:creationId xmlns:a16="http://schemas.microsoft.com/office/drawing/2014/main" id="{5AED1134-B678-487F-831C-2AC370E5ACEC}"/>
              </a:ext>
            </a:extLst>
          </p:cNvPr>
          <p:cNvSpPr>
            <a:spLocks noGrp="1"/>
          </p:cNvSpPr>
          <p:nvPr>
            <p:ph sz="quarter" idx="13"/>
          </p:nvPr>
        </p:nvSpPr>
        <p:spPr>
          <a:xfrm>
            <a:off x="434174" y="2487273"/>
            <a:ext cx="6156197" cy="3840480"/>
          </a:xfrm>
        </p:spPr>
        <p:txBody>
          <a:bodyPr>
            <a:normAutofit/>
          </a:bodyPr>
          <a:lstStyle/>
          <a:p>
            <a:pPr algn="just"/>
            <a:r>
              <a:rPr lang="en-PK" kern="0">
                <a:effectLst/>
                <a:latin typeface="Times New Roman" panose="02020603050405020304" pitchFamily="18" charset="0"/>
                <a:ea typeface="Times New Roman" panose="02020603050405020304" pitchFamily="18" charset="0"/>
                <a:cs typeface="Times New Roman" panose="02020603050405020304" pitchFamily="18" charset="0"/>
              </a:rPr>
              <a:t>Mental health outcome is dependent on the socioeconomic status and ethnicity.</a:t>
            </a:r>
            <a:endParaRPr lang="en-PK" kern="100">
              <a:effectLst/>
              <a:latin typeface="Calibri" panose="020F0502020204030204" pitchFamily="34" charset="0"/>
              <a:ea typeface="Times New Roman" panose="02020603050405020304" pitchFamily="18" charset="0"/>
              <a:cs typeface="Times New Roman" panose="02020603050405020304" pitchFamily="18" charset="0"/>
            </a:endParaRPr>
          </a:p>
          <a:p>
            <a:pPr algn="just"/>
            <a:r>
              <a:rPr lang="en-PK" kern="0">
                <a:effectLst/>
                <a:latin typeface="Times New Roman" panose="02020603050405020304" pitchFamily="18" charset="0"/>
                <a:ea typeface="Times New Roman" panose="02020603050405020304" pitchFamily="18" charset="0"/>
                <a:cs typeface="Times New Roman" panose="02020603050405020304" pitchFamily="18" charset="0"/>
              </a:rPr>
              <a:t>Digital exclusion restricts access </a:t>
            </a:r>
            <a:r>
              <a:rPr lang="en-US" kern="0">
                <a:effectLst/>
                <a:latin typeface="Times New Roman" panose="02020603050405020304" pitchFamily="18" charset="0"/>
                <a:ea typeface="Times New Roman" panose="02020603050405020304" pitchFamily="18" charset="0"/>
                <a:cs typeface="Times New Roman" panose="02020603050405020304" pitchFamily="18" charset="0"/>
              </a:rPr>
              <a:t>to</a:t>
            </a:r>
            <a:r>
              <a:rPr lang="en-PK" kern="0">
                <a:effectLst/>
                <a:latin typeface="Times New Roman" panose="02020603050405020304" pitchFamily="18" charset="0"/>
                <a:ea typeface="Times New Roman" panose="02020603050405020304" pitchFamily="18" charset="0"/>
                <a:cs typeface="Times New Roman" panose="02020603050405020304" pitchFamily="18" charset="0"/>
              </a:rPr>
              <a:t> certain groups of the population.</a:t>
            </a:r>
            <a:endParaRPr lang="en-PK" kern="100">
              <a:effectLst/>
              <a:latin typeface="Calibri" panose="020F0502020204030204" pitchFamily="34" charset="0"/>
              <a:ea typeface="Times New Roman" panose="02020603050405020304" pitchFamily="18" charset="0"/>
              <a:cs typeface="Times New Roman" panose="02020603050405020304" pitchFamily="18" charset="0"/>
            </a:endParaRPr>
          </a:p>
          <a:p>
            <a:pPr algn="just"/>
            <a:r>
              <a:rPr lang="en-PK" kern="0">
                <a:effectLst/>
                <a:latin typeface="Times New Roman" panose="02020603050405020304" pitchFamily="18" charset="0"/>
                <a:ea typeface="Times New Roman" panose="02020603050405020304" pitchFamily="18" charset="0"/>
                <a:cs typeface="Times New Roman" panose="02020603050405020304" pitchFamily="18" charset="0"/>
              </a:rPr>
              <a:t>Migrant populations have limited accessibility due to language barriers.</a:t>
            </a:r>
            <a:endParaRPr lang="en-PK" kern="100">
              <a:effectLst/>
              <a:latin typeface="Calibri" panose="020F0502020204030204" pitchFamily="34" charset="0"/>
              <a:ea typeface="Times New Roman" panose="02020603050405020304" pitchFamily="18" charset="0"/>
              <a:cs typeface="Times New Roman" panose="02020603050405020304" pitchFamily="18" charset="0"/>
            </a:endParaRPr>
          </a:p>
          <a:p>
            <a:pPr algn="just"/>
            <a:r>
              <a:rPr lang="en-PK" kern="0">
                <a:effectLst/>
                <a:latin typeface="Times New Roman" panose="02020603050405020304" pitchFamily="18" charset="0"/>
                <a:ea typeface="Times New Roman" panose="02020603050405020304" pitchFamily="18" charset="0"/>
                <a:cs typeface="Times New Roman" panose="02020603050405020304" pitchFamily="18" charset="0"/>
              </a:rPr>
              <a:t>The culturally sensitive methods should be targeted and specific.</a:t>
            </a:r>
            <a:endParaRPr lang="en-PK" kern="100">
              <a:effectLst/>
              <a:latin typeface="Calibri" panose="020F0502020204030204" pitchFamily="34" charset="0"/>
              <a:ea typeface="Times New Roman" panose="02020603050405020304" pitchFamily="18" charset="0"/>
              <a:cs typeface="Times New Roman" panose="02020603050405020304" pitchFamily="18" charset="0"/>
            </a:endParaRPr>
          </a:p>
          <a:p>
            <a:pPr algn="just"/>
            <a:r>
              <a:rPr lang="en-PK" kern="0">
                <a:effectLst/>
                <a:latin typeface="Times New Roman" panose="02020603050405020304" pitchFamily="18" charset="0"/>
                <a:ea typeface="Times New Roman" panose="02020603050405020304" pitchFamily="18" charset="0"/>
                <a:cs typeface="Times New Roman" panose="02020603050405020304" pitchFamily="18" charset="0"/>
              </a:rPr>
              <a:t>The elimination of inequalities is a key focus in sustainable healthcare delivery</a:t>
            </a:r>
            <a:r>
              <a:rPr lang="en-US" kern="0">
                <a:effectLst/>
                <a:latin typeface="Times New Roman" panose="02020603050405020304" pitchFamily="18" charset="0"/>
                <a:ea typeface="Times New Roman" panose="02020603050405020304" pitchFamily="18" charset="0"/>
                <a:cs typeface="Times New Roman" panose="02020603050405020304" pitchFamily="18" charset="0"/>
              </a:rPr>
              <a:t> (WHO, 2022).</a:t>
            </a:r>
            <a:endParaRPr lang="en-PK" kern="1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7A91D68A-ABA2-581B-1D01-15ED7D24D19B}"/>
              </a:ext>
            </a:extLst>
          </p:cNvPr>
          <p:cNvSpPr>
            <a:spLocks noGrp="1"/>
          </p:cNvSpPr>
          <p:nvPr>
            <p:ph type="sldNum" sz="quarter" idx="4"/>
          </p:nvPr>
        </p:nvSpPr>
        <p:spPr/>
        <p:txBody>
          <a:bodyPr/>
          <a:lstStyle/>
          <a:p>
            <a:fld id="{58FB4751-880F-D840-AAA9-3A15815CC996}" type="slidenum">
              <a:rPr lang="en-US" smtClean="0"/>
              <a:pPr/>
              <a:t>14</a:t>
            </a:fld>
            <a:endParaRPr lang="en-US"/>
          </a:p>
        </p:txBody>
      </p:sp>
      <p:pic>
        <p:nvPicPr>
          <p:cNvPr id="6" name="Picture 5">
            <a:extLst>
              <a:ext uri="{FF2B5EF4-FFF2-40B4-BE49-F238E27FC236}">
                <a16:creationId xmlns:a16="http://schemas.microsoft.com/office/drawing/2014/main" id="{B90F2EFB-5194-8606-E90D-343F1F935A74}"/>
              </a:ext>
            </a:extLst>
          </p:cNvPr>
          <p:cNvPicPr>
            <a:picLocks noChangeAspect="1"/>
          </p:cNvPicPr>
          <p:nvPr/>
        </p:nvPicPr>
        <p:blipFill>
          <a:blip r:embed="rId3"/>
          <a:stretch>
            <a:fillRect/>
          </a:stretch>
        </p:blipFill>
        <p:spPr>
          <a:xfrm>
            <a:off x="6897202" y="1828800"/>
            <a:ext cx="4764738" cy="3840480"/>
          </a:xfrm>
          <a:prstGeom prst="rect">
            <a:avLst/>
          </a:prstGeom>
        </p:spPr>
      </p:pic>
    </p:spTree>
    <p:extLst>
      <p:ext uri="{BB962C8B-B14F-4D97-AF65-F5344CB8AC3E}">
        <p14:creationId xmlns:p14="http://schemas.microsoft.com/office/powerpoint/2010/main" val="32296254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4F171-4F5F-61D5-5477-CAEDD0CEBC38}"/>
              </a:ext>
            </a:extLst>
          </p:cNvPr>
          <p:cNvSpPr>
            <a:spLocks noGrp="1"/>
          </p:cNvSpPr>
          <p:nvPr>
            <p:ph type="title"/>
          </p:nvPr>
        </p:nvSpPr>
        <p:spPr>
          <a:xfrm>
            <a:off x="1373186" y="457200"/>
            <a:ext cx="8050521" cy="914400"/>
          </a:xfrm>
        </p:spPr>
        <p:txBody>
          <a:bodyPr/>
          <a:lstStyle/>
          <a:p>
            <a:r>
              <a:rPr lang="en-US" sz="3600"/>
              <a:t>Difficulties and Evaluative Critique</a:t>
            </a:r>
            <a:endParaRPr lang="en-PK" sz="3600"/>
          </a:p>
        </p:txBody>
      </p:sp>
      <p:sp>
        <p:nvSpPr>
          <p:cNvPr id="3" name="Content Placeholder 2">
            <a:extLst>
              <a:ext uri="{FF2B5EF4-FFF2-40B4-BE49-F238E27FC236}">
                <a16:creationId xmlns:a16="http://schemas.microsoft.com/office/drawing/2014/main" id="{4EAB12B1-FBE3-3D57-8D6C-2E0CF4B899CE}"/>
              </a:ext>
            </a:extLst>
          </p:cNvPr>
          <p:cNvSpPr>
            <a:spLocks noGrp="1"/>
          </p:cNvSpPr>
          <p:nvPr>
            <p:ph sz="quarter" idx="12"/>
          </p:nvPr>
        </p:nvSpPr>
        <p:spPr>
          <a:xfrm>
            <a:off x="2029522" y="2039112"/>
            <a:ext cx="8050521" cy="3904488"/>
          </a:xfrm>
        </p:spPr>
        <p:txBody>
          <a:bodyPr>
            <a:normAutofit/>
          </a:bodyPr>
          <a:lstStyle/>
          <a:p>
            <a:pPr marL="285750" indent="-285750" algn="just">
              <a:buFont typeface="Arial" panose="020B0604020202020204" pitchFamily="34" charset="0"/>
              <a:buChar char="•"/>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The clinical services cannot be substituted with mental health campaigns.</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Possibility of passing the responsibility to individuals.</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Factors that cause mental health to be neglected.</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2400" kern="0">
                <a:effectLst/>
                <a:latin typeface="Times New Roman" panose="02020603050405020304" pitchFamily="18" charset="0"/>
                <a:ea typeface="Times New Roman" panose="02020603050405020304" pitchFamily="18" charset="0"/>
                <a:cs typeface="Times New Roman" panose="02020603050405020304" pitchFamily="18" charset="0"/>
              </a:rPr>
              <a:t> Limitations of follow-up care are</a:t>
            </a: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 caused by workforce shortages</a:t>
            </a:r>
            <a:r>
              <a:rPr lang="en-US" sz="2400" kern="0">
                <a:effectLst/>
                <a:latin typeface="Times New Roman" panose="02020603050405020304" pitchFamily="18" charset="0"/>
                <a:ea typeface="Times New Roman" panose="02020603050405020304" pitchFamily="18" charset="0"/>
                <a:cs typeface="Times New Roman" panose="02020603050405020304" pitchFamily="18" charset="0"/>
              </a:rPr>
              <a:t> (Campbell et al., 2022).</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33293962-8CF6-53A2-F405-E1627DC3C76A}"/>
              </a:ext>
            </a:extLst>
          </p:cNvPr>
          <p:cNvSpPr>
            <a:spLocks noGrp="1"/>
          </p:cNvSpPr>
          <p:nvPr>
            <p:ph type="sldNum" sz="quarter" idx="4"/>
          </p:nvPr>
        </p:nvSpPr>
        <p:spPr/>
        <p:txBody>
          <a:bodyPr/>
          <a:lstStyle/>
          <a:p>
            <a:fld id="{58FB4751-880F-D840-AAA9-3A15815CC996}" type="slidenum">
              <a:rPr lang="en-US" smtClean="0"/>
              <a:pPr/>
              <a:t>15</a:t>
            </a:fld>
            <a:endParaRPr lang="en-US"/>
          </a:p>
        </p:txBody>
      </p:sp>
    </p:spTree>
    <p:extLst>
      <p:ext uri="{BB962C8B-B14F-4D97-AF65-F5344CB8AC3E}">
        <p14:creationId xmlns:p14="http://schemas.microsoft.com/office/powerpoint/2010/main" val="1965023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03E4A-17F5-F4D4-B6B6-25AD487A729F}"/>
              </a:ext>
            </a:extLst>
          </p:cNvPr>
          <p:cNvSpPr>
            <a:spLocks noGrp="1"/>
          </p:cNvSpPr>
          <p:nvPr>
            <p:ph type="title"/>
          </p:nvPr>
        </p:nvSpPr>
        <p:spPr/>
        <p:txBody>
          <a:bodyPr/>
          <a:lstStyle/>
          <a:p>
            <a:r>
              <a:rPr lang="en-US" sz="3600"/>
              <a:t>Conclusion</a:t>
            </a:r>
            <a:endParaRPr lang="en-PK" sz="3600"/>
          </a:p>
        </p:txBody>
      </p:sp>
      <p:sp>
        <p:nvSpPr>
          <p:cNvPr id="3" name="Content Placeholder 2">
            <a:extLst>
              <a:ext uri="{FF2B5EF4-FFF2-40B4-BE49-F238E27FC236}">
                <a16:creationId xmlns:a16="http://schemas.microsoft.com/office/drawing/2014/main" id="{5BEC0A71-6C52-27D3-C6FE-A001D55A413B}"/>
              </a:ext>
            </a:extLst>
          </p:cNvPr>
          <p:cNvSpPr>
            <a:spLocks noGrp="1"/>
          </p:cNvSpPr>
          <p:nvPr>
            <p:ph sz="quarter" idx="10"/>
          </p:nvPr>
        </p:nvSpPr>
        <p:spPr>
          <a:xfrm>
            <a:off x="1070516" y="2039112"/>
            <a:ext cx="8831767" cy="3356576"/>
          </a:xfrm>
        </p:spPr>
        <p:txBody>
          <a:bodyPr>
            <a:normAutofit/>
          </a:bodyPr>
          <a:lstStyle/>
          <a:p>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Integrated health and </a:t>
            </a:r>
            <a:r>
              <a:rPr lang="en-US" sz="2400" kern="0">
                <a:effectLst/>
                <a:latin typeface="Times New Roman" panose="02020603050405020304" pitchFamily="18" charset="0"/>
                <a:ea typeface="Times New Roman" panose="02020603050405020304" pitchFamily="18" charset="0"/>
                <a:cs typeface="Times New Roman" panose="02020603050405020304" pitchFamily="18" charset="0"/>
              </a:rPr>
              <a:t>well-being</a:t>
            </a: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 approaches are portrayed by the mental health campaigns.</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Acts in line with sustainable development enhances sustainability in service provision.</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Theoretical models are in support of </a:t>
            </a:r>
            <a:r>
              <a:rPr lang="en-US" sz="2400" kern="0">
                <a:effectLst/>
                <a:latin typeface="Times New Roman" panose="02020603050405020304" pitchFamily="18" charset="0"/>
                <a:ea typeface="Times New Roman" panose="02020603050405020304" pitchFamily="18" charset="0"/>
                <a:cs typeface="Times New Roman" panose="02020603050405020304" pitchFamily="18" charset="0"/>
              </a:rPr>
              <a:t>a holistic </a:t>
            </a:r>
            <a:r>
              <a:rPr lang="en-US" sz="2400" kern="0" err="1">
                <a:effectLst/>
                <a:latin typeface="Times New Roman" panose="02020603050405020304" pitchFamily="18" charset="0"/>
                <a:ea typeface="Times New Roman" panose="02020603050405020304" pitchFamily="18" charset="0"/>
                <a:cs typeface="Times New Roman" panose="02020603050405020304" pitchFamily="18" charset="0"/>
              </a:rPr>
              <a:t>conceptualisation</a:t>
            </a:r>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 of mental health.</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PK" sz="2400" kern="0">
                <a:effectLst/>
                <a:latin typeface="Times New Roman" panose="02020603050405020304" pitchFamily="18" charset="0"/>
                <a:ea typeface="Times New Roman" panose="02020603050405020304" pitchFamily="18" charset="0"/>
                <a:cs typeface="Times New Roman" panose="02020603050405020304" pitchFamily="18" charset="0"/>
              </a:rPr>
              <a:t>UK policy frameworks permit preventive mental health measures.</a:t>
            </a:r>
            <a:endParaRPr lang="en-PK" sz="24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13CFC9A3-9A57-D543-183D-95FC40802EE8}"/>
              </a:ext>
            </a:extLst>
          </p:cNvPr>
          <p:cNvSpPr>
            <a:spLocks noGrp="1"/>
          </p:cNvSpPr>
          <p:nvPr>
            <p:ph type="sldNum" sz="quarter" idx="4"/>
          </p:nvPr>
        </p:nvSpPr>
        <p:spPr/>
        <p:txBody>
          <a:bodyPr/>
          <a:lstStyle/>
          <a:p>
            <a:fld id="{58FB4751-880F-D840-AAA9-3A15815CC996}" type="slidenum">
              <a:rPr lang="en-US" smtClean="0"/>
              <a:pPr/>
              <a:t>16</a:t>
            </a:fld>
            <a:endParaRPr lang="en-US"/>
          </a:p>
        </p:txBody>
      </p:sp>
    </p:spTree>
    <p:extLst>
      <p:ext uri="{BB962C8B-B14F-4D97-AF65-F5344CB8AC3E}">
        <p14:creationId xmlns:p14="http://schemas.microsoft.com/office/powerpoint/2010/main" val="37293075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686B3-EE9E-8CFC-8EFB-0A1570B01D4D}"/>
              </a:ext>
            </a:extLst>
          </p:cNvPr>
          <p:cNvSpPr>
            <a:spLocks noGrp="1"/>
          </p:cNvSpPr>
          <p:nvPr>
            <p:ph type="title"/>
          </p:nvPr>
        </p:nvSpPr>
        <p:spPr/>
        <p:txBody>
          <a:bodyPr/>
          <a:lstStyle/>
          <a:p>
            <a:r>
              <a:rPr lang="en-US" sz="3600"/>
              <a:t>References </a:t>
            </a:r>
            <a:endParaRPr lang="en-PK" sz="3600"/>
          </a:p>
        </p:txBody>
      </p:sp>
      <p:sp>
        <p:nvSpPr>
          <p:cNvPr id="3" name="Content Placeholder 2">
            <a:extLst>
              <a:ext uri="{FF2B5EF4-FFF2-40B4-BE49-F238E27FC236}">
                <a16:creationId xmlns:a16="http://schemas.microsoft.com/office/drawing/2014/main" id="{770C83EE-6F1E-031B-6A7A-ADC8D3FEBF3D}"/>
              </a:ext>
            </a:extLst>
          </p:cNvPr>
          <p:cNvSpPr>
            <a:spLocks noGrp="1"/>
          </p:cNvSpPr>
          <p:nvPr>
            <p:ph sz="quarter" idx="10"/>
          </p:nvPr>
        </p:nvSpPr>
        <p:spPr>
          <a:xfrm>
            <a:off x="914400" y="2039112"/>
            <a:ext cx="9824224" cy="3904488"/>
          </a:xfrm>
        </p:spPr>
        <p:txBody>
          <a:bodyPr>
            <a:noAutofit/>
          </a:bodyPr>
          <a:lstStyle/>
          <a:p>
            <a:r>
              <a:rPr lang="en-PK" sz="11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Braghieri, L., Levy, R.E. and Makarin, A., 2022. Social media and mental health. </a:t>
            </a:r>
            <a:r>
              <a:rPr lang="en-PK" sz="1100" i="1"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American Economic Review</a:t>
            </a:r>
            <a:r>
              <a:rPr lang="en-PK" sz="11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100" i="1"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112</a:t>
            </a:r>
            <a:r>
              <a:rPr lang="en-PK" sz="11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(11), pp.3660-3693. Available at: </a:t>
            </a:r>
            <a:r>
              <a:rPr lang="en-PK" sz="1100" u="sng"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https://scholar.google.com/scholar?hl=en&amp;as_sdt=0%2C5&amp;as_ylo=2022&amp;q=mental+health+&amp;btnG=#d=gs_qabs&amp;t=1770150949709&amp;u=%23p%3DVsrBvuLFGxkJ</a:t>
            </a:r>
            <a:r>
              <a:rPr lang="en-PK" sz="11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PK" sz="11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1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Campbell, F., Blank, L., Cantrell, A., Baxter, S., Blackmore, C., Dixon, J. and Goyder, E., 2022. Factors that influence mental health of university and college students in the UK: a systematic review. </a:t>
            </a:r>
            <a:r>
              <a:rPr lang="en-PK" sz="1100" i="1"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BMC public health</a:t>
            </a:r>
            <a:r>
              <a:rPr lang="en-PK" sz="11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100" i="1"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22</a:t>
            </a:r>
            <a:r>
              <a:rPr lang="en-PK" sz="11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(1), p.1778. Available at: </a:t>
            </a:r>
            <a:r>
              <a:rPr lang="en-PK" sz="1100" u="sng"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https://scholar.google.com/scholar?hl=en&amp;as_sdt=0%2C5&amp;as_ylo=2022&amp;q=mental+health+&amp;btnG=#d=gs_qabs&amp;t=1770150980793&amp;u=%23p%3Dmi8Pcaio6dQJ</a:t>
            </a:r>
            <a:r>
              <a:rPr lang="en-PK" sz="11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PK" sz="11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1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Lawrence, H.R., Schneider, R.A., Rubin, S.B., Matarić, M.J., McDuff, D.J. and Bell, M.J., 2024. The opportunities and risks of large language models in mental health. </a:t>
            </a:r>
            <a:r>
              <a:rPr lang="en-PK" sz="1100" i="1"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JMIR Mental Health</a:t>
            </a:r>
            <a:r>
              <a:rPr lang="en-PK" sz="11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100" i="1"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11</a:t>
            </a:r>
            <a:r>
              <a:rPr lang="en-PK" sz="11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(1), p.e59479. Available at: </a:t>
            </a:r>
            <a:r>
              <a:rPr lang="en-PK" sz="1100" u="sng"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https://scholar.google.com/scholar?hl=en&amp;as_sdt=0%2C5&amp;as_ylo=2022&amp;q=mental+health+&amp;btnG=#d=gs_qabs&amp;t=1770150919294&amp;u=%23p%3Dcx3cp3FkWhgJ</a:t>
            </a:r>
            <a:r>
              <a:rPr lang="en-PK" sz="11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PK" sz="11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1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Olawade, D.B., Wada, O.Z., Odetayo, A., David-Olawade, A.C., Asaolu, F. and Eberhardt, J., 2024. Enhancing mental health with Artificial Intelligence: Current trends and future prospects. </a:t>
            </a:r>
            <a:r>
              <a:rPr lang="en-PK" sz="1100" i="1"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Journal of medicine, surgery, and public health</a:t>
            </a:r>
            <a:r>
              <a:rPr lang="en-PK" sz="11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100" i="1"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3</a:t>
            </a:r>
            <a:r>
              <a:rPr lang="en-PK" sz="11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p.100099. Available at: </a:t>
            </a:r>
            <a:r>
              <a:rPr lang="en-PK" sz="1100" u="sng"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https://scholar.google.com/scholar?hl=en&amp;as_sdt=0%2C5&amp;as_ylo=2022&amp;q=mental+health+&amp;btnG=#d=gs_qabs&amp;t=1770150808275&amp;u=%23p%3DLmaB21QaSgUJ</a:t>
            </a:r>
            <a:r>
              <a:rPr lang="en-PK" sz="11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PK" sz="11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1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Singh, V., Kumar, A. and Gupta, S., 2022. Mental health prevention and promotion—A narrative review. </a:t>
            </a:r>
            <a:r>
              <a:rPr lang="en-PK" sz="1100" i="1"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Frontiers in psychiatry</a:t>
            </a:r>
            <a:r>
              <a:rPr lang="en-PK" sz="11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100" i="1"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13</a:t>
            </a:r>
            <a:r>
              <a:rPr lang="en-PK" sz="11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p.898009. Available at: </a:t>
            </a:r>
            <a:r>
              <a:rPr lang="en-PK" sz="1100" u="sng"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https://scholar.google.com/scholar?hl=en&amp;as_sdt=0%2C5&amp;as_ylo=2022&amp;q=mental+health+&amp;btnG=#d=gs_qabs&amp;t=1770150845117&amp;u=%23p%3D_s959phUoa8J</a:t>
            </a:r>
            <a:r>
              <a:rPr lang="en-PK" sz="11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PK" sz="11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1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World Health Organization, 2022. </a:t>
            </a:r>
            <a:r>
              <a:rPr lang="en-PK" sz="1100" i="1"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World mental health report: Transforming mental health for all</a:t>
            </a:r>
            <a:r>
              <a:rPr lang="en-PK" sz="11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World Health Organization. Available at: </a:t>
            </a:r>
            <a:r>
              <a:rPr lang="en-PK" sz="1100" u="sng"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https://scholar.google.com/scholar?hl=en&amp;as_sdt=0%2C5&amp;as_ylo=2022&amp;q=mental+health+&amp;btnG=#d=gs_qabs&amp;t=1770150876822&amp;u=%23p%3Dg1kzAIJZc4cJ</a:t>
            </a:r>
            <a:r>
              <a:rPr lang="en-PK" sz="1100" kern="10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PK" sz="11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9962D64C-B99A-43B3-999A-DB45AE0CEA2E}"/>
              </a:ext>
            </a:extLst>
          </p:cNvPr>
          <p:cNvSpPr>
            <a:spLocks noGrp="1"/>
          </p:cNvSpPr>
          <p:nvPr>
            <p:ph type="sldNum" sz="quarter" idx="4"/>
          </p:nvPr>
        </p:nvSpPr>
        <p:spPr/>
        <p:txBody>
          <a:bodyPr/>
          <a:lstStyle/>
          <a:p>
            <a:fld id="{58FB4751-880F-D840-AAA9-3A15815CC996}" type="slidenum">
              <a:rPr lang="en-US" smtClean="0"/>
              <a:pPr/>
              <a:t>17</a:t>
            </a:fld>
            <a:endParaRPr lang="en-US"/>
          </a:p>
        </p:txBody>
      </p:sp>
    </p:spTree>
    <p:extLst>
      <p:ext uri="{BB962C8B-B14F-4D97-AF65-F5344CB8AC3E}">
        <p14:creationId xmlns:p14="http://schemas.microsoft.com/office/powerpoint/2010/main" val="1282807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5DC0028-4150-0F89-E59C-F563C67F6CFD}"/>
              </a:ext>
            </a:extLst>
          </p:cNvPr>
          <p:cNvSpPr>
            <a:spLocks noGrp="1"/>
          </p:cNvSpPr>
          <p:nvPr>
            <p:ph type="ctrTitle"/>
          </p:nvPr>
        </p:nvSpPr>
        <p:spPr/>
        <p:txBody>
          <a:bodyPr/>
          <a:lstStyle/>
          <a:p>
            <a:r>
              <a:rPr lang="en-US"/>
              <a:t>Thank You</a:t>
            </a:r>
          </a:p>
        </p:txBody>
      </p:sp>
    </p:spTree>
    <p:extLst>
      <p:ext uri="{BB962C8B-B14F-4D97-AF65-F5344CB8AC3E}">
        <p14:creationId xmlns:p14="http://schemas.microsoft.com/office/powerpoint/2010/main" val="2188828507"/>
      </p:ext>
    </p:extLst>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5DF9CEC-52C2-4D14-B2F5-11176002A8B6}">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 ds:uri="http://www.w3.org/2000/xmlns/"/>
    <ds:schemaRef ds:uri="http://www.w3.org/2001/XMLSchema-instance"/>
  </ds:schemaRefs>
</ds:datastoreItem>
</file>

<file path=customXml/itemProps2.xml><?xml version="1.0" encoding="utf-8"?>
<ds:datastoreItem xmlns:ds="http://schemas.openxmlformats.org/officeDocument/2006/customXml" ds:itemID="{4D8B1D1D-0064-435C-8533-29A36067B8ED}">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1249AD37-9510-4A2D-B790-12C439A83F93}">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18</Slides>
  <Notes>17</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Custom</vt:lpstr>
      <vt:lpstr>Integrating Health, Wellbeing and Sustainable Development in Health and Social Care A Critical Examination of UK Mental Health Campaigns  Name Amreen Akhtar ID 2214675</vt:lpstr>
      <vt:lpstr>Introduction</vt:lpstr>
      <vt:lpstr>Defining Health</vt:lpstr>
      <vt:lpstr>Definition of Wellbeing </vt:lpstr>
      <vt:lpstr>Sustainable Development in Health and Social Care</vt:lpstr>
      <vt:lpstr>Rationale Behind Mental Health Campaign</vt:lpstr>
      <vt:lpstr>Theoretical Approach in Mental Health</vt:lpstr>
      <vt:lpstr>Holistic and Ecological Approaches</vt:lpstr>
      <vt:lpstr>Mental Health And Sustainable Development Goals</vt:lpstr>
      <vt:lpstr>Policy and Governance Structure </vt:lpstr>
      <vt:lpstr>Mental Health Campaign Case Study “Every Mind Matters”</vt:lpstr>
      <vt:lpstr>Health Belief Model Implication</vt:lpstr>
      <vt:lpstr>Impact and Data</vt:lpstr>
      <vt:lpstr>Equity, Access and Inequality </vt:lpstr>
      <vt:lpstr>Difficulties and Evaluative Critique</vt:lpstr>
      <vt:lpstr>Conclusion</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Integrating Health, Wellbeing and Sustainable Development in Health and Social Care A Critical Examination of UK Mental Health Campaigns  Name  ID</dc:title>
  <cp:revision>1</cp:revision>
  <dcterms:created xsi:type="dcterms:W3CDTF">2026-02-03T20:10:22Z</dcterms:created>
  <dcterms:modified xsi:type="dcterms:W3CDTF">2026-02-09T10:05:26Z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