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8"/>
  </p:notesMasterIdLst>
  <p:sldIdLst>
    <p:sldId id="257" r:id="rId5"/>
    <p:sldId id="258" r:id="rId6"/>
    <p:sldId id="260" r:id="rId7"/>
    <p:sldId id="275" r:id="rId8"/>
    <p:sldId id="278" r:id="rId9"/>
    <p:sldId id="279" r:id="rId10"/>
    <p:sldId id="281" r:id="rId11"/>
    <p:sldId id="280" r:id="rId12"/>
    <p:sldId id="284" r:id="rId13"/>
    <p:sldId id="285" r:id="rId14"/>
    <p:sldId id="286" r:id="rId15"/>
    <p:sldId id="287" r:id="rId16"/>
    <p:sldId id="28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92266" autoAdjust="0"/>
  </p:normalViewPr>
  <p:slideViewPr>
    <p:cSldViewPr snapToGrid="0">
      <p:cViewPr varScale="1">
        <p:scale>
          <a:sx n="101" d="100"/>
          <a:sy n="101" d="100"/>
        </p:scale>
        <p:origin x="1032" y="200"/>
      </p:cViewPr>
      <p:guideLst/>
    </p:cSldViewPr>
  </p:slideViewPr>
  <p:outlineViewPr>
    <p:cViewPr>
      <p:scale>
        <a:sx n="33" d="100"/>
        <a:sy n="33" d="100"/>
      </p:scale>
      <p:origin x="0" y="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1/25/24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mdpi.com/1660-4601/18/5/2506" TargetMode="External"/><Relationship Id="rId13" Type="http://schemas.openxmlformats.org/officeDocument/2006/relationships/hyperlink" Target="https://www.taylorfrancis.com/chapters/edit/10.4324/9781315439846-8/makes-event-mega-event-definitions-sizes-martin-m%C3%BCller" TargetMode="External"/><Relationship Id="rId3" Type="http://schemas.openxmlformats.org/officeDocument/2006/relationships/hyperlink" Target="https://www.gov.uk/data-protection" TargetMode="External"/><Relationship Id="rId7" Type="http://schemas.openxmlformats.org/officeDocument/2006/relationships/hyperlink" Target="https://www.igi-global.com/chapter/international-meeting-management/209235" TargetMode="External"/><Relationship Id="rId12" Type="http://schemas.openxmlformats.org/officeDocument/2006/relationships/hyperlink" Target="https://pestleanalysis.com/united-kingdom-pestle-analysis/" TargetMode="External"/><Relationship Id="rId2" Type="http://schemas.openxmlformats.org/officeDocument/2006/relationships/slide" Target="../slides/slide12.xml"/><Relationship Id="rId16" Type="http://schemas.openxmlformats.org/officeDocument/2006/relationships/hyperlink" Target="https://ww.revistaespacios.com/a18v39n12/18391222.html" TargetMode="External"/><Relationship Id="rId1" Type="http://schemas.openxmlformats.org/officeDocument/2006/relationships/notesMaster" Target="../notesMasters/notesMaster1.xml"/><Relationship Id="rId6" Type="http://schemas.openxmlformats.org/officeDocument/2006/relationships/hyperlink" Target="https://doi.org/10.1016/j.lindif.2019.04.006" TargetMode="External"/><Relationship Id="rId11" Type="http://schemas.openxmlformats.org/officeDocument/2006/relationships/hyperlink" Target="https://www.marriott.com/en-us/hotels/cwldt-cardiff-marriott-hotel/events/" TargetMode="External"/><Relationship Id="rId5" Type="http://schemas.openxmlformats.org/officeDocument/2006/relationships/hyperlink" Target="https://www.great.gov.uk/international/content/investment/sectors/technology/" TargetMode="External"/><Relationship Id="rId15" Type="http://schemas.openxmlformats.org/officeDocument/2006/relationships/hyperlink" Target="https://www.openaccessgovernment.org/uk-citizens-interest-sustainability-sustainable-practices/152965/#:~:text=The%20United%20Kingdom%20was%20the,the%20UK%20economy%20by%202050" TargetMode="External"/><Relationship Id="rId10" Type="http://schemas.openxmlformats.org/officeDocument/2006/relationships/hyperlink" Target="https://www.marriott.com/en-gb/hotels/cwldt-cardiff-marriott-hotel/experiences/explore-cardiff/" TargetMode="External"/><Relationship Id="rId4" Type="http://schemas.openxmlformats.org/officeDocument/2006/relationships/hyperlink" Target="https://assets.publishing.service.gov.uk/media/5a81b94fe5274a2e8ab55843/Tool_3.pdf" TargetMode="External"/><Relationship Id="rId9" Type="http://schemas.openxmlformats.org/officeDocument/2006/relationships/hyperlink" Target="https://www.marriott.com/en-us/hotels/cwldt-cardiff-marriott-hotel/overview/" TargetMode="External"/><Relationship Id="rId14" Type="http://schemas.openxmlformats.org/officeDocument/2006/relationships/hyperlink" Target="https://bmcmedresmethodol.biomedcentral.com/articles/10.1186/s12874-017-0468-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For this reason, the venue selection is essential for the event planners to ensure the event’s effectiveness. According to Caswell (2023), Cardiff Marriot is one of the best choices to conduct such an event as the location of the hotel is attractive as well and the hotel's customer service quality is also high. The furnished meeting areas and huge conference rooms are perfect for the event's success based on the mental well-being of young adults (Marriott.com, 2024). Additionally, the technological advances within the workplace of the hotel are also lucrative for such events as the projection of those events can be effective enough. The workforce of the hotel is highly professional and can look after the event and the entire process very well.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2</a:t>
            </a:fld>
            <a:endParaRPr lang="en-US" dirty="0"/>
          </a:p>
        </p:txBody>
      </p:sp>
    </p:spTree>
    <p:extLst>
      <p:ext uri="{BB962C8B-B14F-4D97-AF65-F5344CB8AC3E}">
        <p14:creationId xmlns:p14="http://schemas.microsoft.com/office/powerpoint/2010/main" val="571400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Cardiff Marriot Hotel faces intense competition in a saturated area with numerous hotels and conferences in a closed encumbrance (Marriott.com, 2024). The services provided by Cardiff Marriot Hotel are highly demanded because of the supreme location, undertaken events and prime relevance to other medical events.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3</a:t>
            </a:fld>
            <a:endParaRPr lang="en-US" dirty="0"/>
          </a:p>
        </p:txBody>
      </p:sp>
    </p:spTree>
    <p:extLst>
      <p:ext uri="{BB962C8B-B14F-4D97-AF65-F5344CB8AC3E}">
        <p14:creationId xmlns:p14="http://schemas.microsoft.com/office/powerpoint/2010/main" val="2259943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Operational factors: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operational factors which influence the medical event taking place at Cardiff Marriot Hotel is the capacity of the place to host such events (Marriott.com, 2024).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4</a:t>
            </a:fld>
            <a:endParaRPr lang="en-US" dirty="0"/>
          </a:p>
        </p:txBody>
      </p:sp>
    </p:spTree>
    <p:extLst>
      <p:ext uri="{BB962C8B-B14F-4D97-AF65-F5344CB8AC3E}">
        <p14:creationId xmlns:p14="http://schemas.microsoft.com/office/powerpoint/2010/main" val="2418548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event management team plays an important role in this regard and shall look after the smooth conduct and regular facilitation of audio-visual equipment, culinary services and proper broadband.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5</a:t>
            </a:fld>
            <a:endParaRPr lang="en-US" dirty="0"/>
          </a:p>
        </p:txBody>
      </p:sp>
    </p:spTree>
    <p:extLst>
      <p:ext uri="{BB962C8B-B14F-4D97-AF65-F5344CB8AC3E}">
        <p14:creationId xmlns:p14="http://schemas.microsoft.com/office/powerpoint/2010/main" val="2613697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 addition to this, there should be contingency planning made to deal with the uncertain risks and complications. Some of them include any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mishappening</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which makes a requirement for a new location. In that case, an alternative venue for the event must be kept as a backup and the rearrangement of schedule should be looked after by the event management team.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6</a:t>
            </a:fld>
            <a:endParaRPr lang="en-US" dirty="0"/>
          </a:p>
        </p:txBody>
      </p:sp>
    </p:spTree>
    <p:extLst>
      <p:ext uri="{BB962C8B-B14F-4D97-AF65-F5344CB8AC3E}">
        <p14:creationId xmlns:p14="http://schemas.microsoft.com/office/powerpoint/2010/main" val="3179576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Analysis</a:t>
            </a:r>
            <a:endParaRPr lang="en-US" b="0" dirty="0">
              <a:effectLst/>
              <a:latin typeface="Arial" panose="020B0604020202020204" pitchFamily="34" charset="0"/>
              <a:cs typeface="Arial" panose="020B0604020202020204" pitchFamily="34" charset="0"/>
            </a:endParaRPr>
          </a:p>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strengths of Cardiff Marriot Hotel which could impact the operational aspect of the medical event taking place include the best-suited location and the stature of art communities incorporated. The event management team of the hotel is involved in transacting duties efficiently and facilitates support to the event participants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Guilmette</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2019, p.9). Moreover, Cardiff Marriot Hotel is known for conducting successful medical events and this reputation could help in attracting an extended number of participants. There are certain weaknesses which are proven to be crucial such as the existence of intense competitiveness among the hotels and the extreme reliance on local communities which could further lead to failures. The demand aspect for the events keeps on changing and the expenses incurred could exceed, therefore a budget should be prepared. Opportunities such as diversification in the case of offerings could allure guests from many sectors. As opined by Jackson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(2021, p.2506), Innovation in facilities could be brought up with the inclusion of technologies. This could further improve the experience for the guests and add to the competitive landscape. Apart from all of the opportunities, there are certain threats including shifts in consumer behaviours potentially laying an impact on the demand aspect and the changes made in regulations like health and safety mandates. The natural crisis leading to hurdles for events like the pandemic could impact operations.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7</a:t>
            </a:fld>
            <a:endParaRPr lang="en-US" dirty="0"/>
          </a:p>
        </p:txBody>
      </p:sp>
    </p:spTree>
    <p:extLst>
      <p:ext uri="{BB962C8B-B14F-4D97-AF65-F5344CB8AC3E}">
        <p14:creationId xmlns:p14="http://schemas.microsoft.com/office/powerpoint/2010/main" val="3011578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t"/>
            <a:r>
              <a:rPr lang="en-US" sz="1200" b="1" i="0" u="none" strike="noStrike" kern="1200" dirty="0">
                <a:solidFill>
                  <a:schemeClr val="tx1"/>
                </a:solidFill>
                <a:effectLst/>
                <a:latin typeface="Arial" panose="020B0604020202020204" pitchFamily="34" charset="0"/>
                <a:ea typeface="+mn-ea"/>
                <a:cs typeface="Arial" panose="020B0604020202020204" pitchFamily="34" charset="0"/>
              </a:rPr>
              <a:t>Analysis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Governmental laws and policies may create an immense impact on the business operations of Cardiff Marriot. It may have to change its laws and policies which will affect its marketing strategies (Gov.uk, 2024). The political instability of the UK may lead to the event of mental health well-being to acute failure as audiences may consider the country as an unsafe place.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growth rate of the country’s economy will benefit the event by offering the best services to its audiences who will come from different corners of the globe (Cipd.org, 2023). Additionally, the employment opportunity will also be increased by this event.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standard lifestyle of the citizens will help the event to attract more audiences. As stated by MOMIN (2023), the young adults of the country are also affected by several barriers due to their cultural differences. The event will get enough participants from the country.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Cardiff Marriot has focused on innovative perspectives so it can upgrade technologies within the workplace (Getz and Page, 2019). Innovative technologies will improve the projection quality and provide a better visual experience to audiences (Great.gov.uk, 2024). Automation in the hotel’s premises depicts its class and standard in the competitive market which will justify the choice of the venue for the mental well-being of young adults event.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sustainability of the environment may lead the event to arrange all steps successfully. In association with this, the ethical behaviour of the hotel staff within their workplace will certainly attract more audiences to this event (Openaccessgovernment.org, 2023). The hotel has to incorporate effective strategies so it can make the business operations sustainable so it can continue to offer such opportunities for upcoming events.  </a:t>
            </a:r>
            <a:endParaRPr lang="en-US" b="0" dirty="0">
              <a:effectLst/>
              <a:latin typeface="Arial" panose="020B0604020202020204" pitchFamily="34" charset="0"/>
              <a:cs typeface="Arial" panose="020B0604020202020204" pitchFamily="34" charset="0"/>
            </a:endParaRPr>
          </a:p>
          <a:p>
            <a:pPr algn="just" rtl="0" fontAlgn="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health and safety of audiences is the priority of the hotel’s authority. As the project will discuss the mental health and well-being of young adults, it will be necessary that they can provide the best service to audiences. The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Data Protection Act 2018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will be followed by the hotel as they will never disclose the identity of the participants along with any of their personal information (Gov.uk, 2024).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   </a:t>
            </a:r>
            <a:endParaRPr lang="en-US" b="0" dirty="0">
              <a:effectLst/>
              <a:latin typeface="Arial" panose="020B0604020202020204" pitchFamily="34" charset="0"/>
              <a:cs typeface="Arial" panose="020B0604020202020204" pitchFamily="34" charset="0"/>
            </a:endParaRPr>
          </a:p>
          <a:p>
            <a:pPr algn="just" rtl="0"/>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8</a:t>
            </a:fld>
            <a:endParaRPr lang="en-US" dirty="0"/>
          </a:p>
        </p:txBody>
      </p:sp>
    </p:spTree>
    <p:extLst>
      <p:ext uri="{BB962C8B-B14F-4D97-AF65-F5344CB8AC3E}">
        <p14:creationId xmlns:p14="http://schemas.microsoft.com/office/powerpoint/2010/main" val="440817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Also, an assurance regarding the implementation of the formulated plan towards the event is made so that no anomalies are tolerated during the conduct (Shone and Parry, 2019). The supreme performance highly depends on the mission of the event and the targeted audience seeking mental health wellness support. A resilient backup of the event is also prepared to deal with the uncertain risk including a consideration of natural hazards and possible backlogs. Since the medical event would be focusing on the mental well-being of young adults, there exists a chance for endorsement and it is kept into account in the drafted schedule.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9</a:t>
            </a:fld>
            <a:endParaRPr lang="en-US" dirty="0"/>
          </a:p>
        </p:txBody>
      </p:sp>
    </p:spTree>
    <p:extLst>
      <p:ext uri="{BB962C8B-B14F-4D97-AF65-F5344CB8AC3E}">
        <p14:creationId xmlns:p14="http://schemas.microsoft.com/office/powerpoint/2010/main" val="2689871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financial results at the end would also be administered through a forecasted number of registrations and adequate identification of the cost involved. This shall further ensure the financial prosperity of the event with the creation of a budget and alignment with the ultimate motive.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10</a:t>
            </a:fld>
            <a:endParaRPr lang="en-US" dirty="0"/>
          </a:p>
        </p:txBody>
      </p:sp>
    </p:spTree>
    <p:extLst>
      <p:ext uri="{BB962C8B-B14F-4D97-AF65-F5344CB8AC3E}">
        <p14:creationId xmlns:p14="http://schemas.microsoft.com/office/powerpoint/2010/main" val="531131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financial results at the end would also be administered through a forecasted number of registrations and adequate identification of the cost involved. This shall further ensure the financial prosperity of the event with the creation of a budget and alignment with the ultimate motive.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11</a:t>
            </a:fld>
            <a:endParaRPr lang="en-US" dirty="0"/>
          </a:p>
        </p:txBody>
      </p:sp>
    </p:spTree>
    <p:extLst>
      <p:ext uri="{BB962C8B-B14F-4D97-AF65-F5344CB8AC3E}">
        <p14:creationId xmlns:p14="http://schemas.microsoft.com/office/powerpoint/2010/main" val="1329278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Getz, D. and Page, S.J., 2019. Event studies: Theory, research and policy for planned events. </a:t>
            </a:r>
            <a:r>
              <a:rPr lang="en-GB" dirty="0" err="1">
                <a:latin typeface="Arial" panose="020B0604020202020204" pitchFamily="34" charset="0"/>
                <a:cs typeface="Arial" panose="020B0604020202020204" pitchFamily="34" charset="0"/>
              </a:rPr>
              <a:t>Routledge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Gov.uk, 2024. ‘Data protection’. Available at: </a:t>
            </a:r>
            <a:r>
              <a:rPr lang="en-GB" dirty="0">
                <a:latin typeface="Arial" panose="020B0604020202020204" pitchFamily="34" charset="0"/>
                <a:cs typeface="Arial" panose="020B0604020202020204" pitchFamily="34" charset="0"/>
                <a:hlinkClick r:id="rId3"/>
              </a:rPr>
              <a:t>https://www.gov.uk/data-protection</a:t>
            </a:r>
            <a:r>
              <a:rPr lang="en-GB" dirty="0">
                <a:latin typeface="Arial" panose="020B0604020202020204" pitchFamily="34" charset="0"/>
                <a:cs typeface="Arial" panose="020B0604020202020204" pitchFamily="34" charset="0"/>
              </a:rPr>
              <a:t> [Accessed on- 23rd January 2024]</a:t>
            </a:r>
          </a:p>
          <a:p>
            <a:r>
              <a:rPr lang="en-GB" dirty="0">
                <a:latin typeface="Arial" panose="020B0604020202020204" pitchFamily="34" charset="0"/>
                <a:cs typeface="Arial" panose="020B0604020202020204" pitchFamily="34" charset="0"/>
              </a:rPr>
              <a:t>Gov.uk, 2024. ‘PESTLE analysis’. Available at: </a:t>
            </a:r>
            <a:r>
              <a:rPr lang="en-GB" dirty="0">
                <a:latin typeface="Arial" panose="020B0604020202020204" pitchFamily="34" charset="0"/>
                <a:cs typeface="Arial" panose="020B0604020202020204" pitchFamily="34" charset="0"/>
                <a:hlinkClick r:id="rId4"/>
              </a:rPr>
              <a:t>https://assets.publishing.service.gov.uk/media/5a81b94fe5274a2e8ab55843/Tool_3.pdf</a:t>
            </a:r>
            <a:r>
              <a:rPr lang="en-GB" dirty="0">
                <a:latin typeface="Arial" panose="020B0604020202020204" pitchFamily="34" charset="0"/>
                <a:cs typeface="Arial" panose="020B0604020202020204" pitchFamily="34" charset="0"/>
              </a:rPr>
              <a:t> [Accessed on- 23rd January 2024]</a:t>
            </a:r>
          </a:p>
          <a:p>
            <a:r>
              <a:rPr lang="en-GB" dirty="0">
                <a:latin typeface="Arial" panose="020B0604020202020204" pitchFamily="34" charset="0"/>
                <a:cs typeface="Arial" panose="020B0604020202020204" pitchFamily="34" charset="0"/>
              </a:rPr>
              <a:t>Great.gov.uk, 2024. ‘Technology’. Available at: </a:t>
            </a:r>
            <a:r>
              <a:rPr lang="en-GB" dirty="0">
                <a:latin typeface="Arial" panose="020B0604020202020204" pitchFamily="34" charset="0"/>
                <a:cs typeface="Arial" panose="020B0604020202020204" pitchFamily="34" charset="0"/>
                <a:hlinkClick r:id="rId5"/>
              </a:rPr>
              <a:t>https://www.great.gov.uk/international/content/investment/sectors/technology/</a:t>
            </a:r>
            <a:r>
              <a:rPr lang="en-GB" dirty="0">
                <a:latin typeface="Arial" panose="020B0604020202020204" pitchFamily="34" charset="0"/>
                <a:cs typeface="Arial" panose="020B0604020202020204" pitchFamily="34" charset="0"/>
              </a:rPr>
              <a:t> [Accessed on- 23rd January 2024] </a:t>
            </a:r>
          </a:p>
          <a:p>
            <a:r>
              <a:rPr lang="en-GB" dirty="0" err="1">
                <a:latin typeface="Arial" panose="020B0604020202020204" pitchFamily="34" charset="0"/>
                <a:cs typeface="Arial" panose="020B0604020202020204" pitchFamily="34" charset="0"/>
              </a:rPr>
              <a:t>Guilmette</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Mulvihill</a:t>
            </a:r>
            <a:r>
              <a:rPr lang="en-GB" dirty="0">
                <a:latin typeface="Arial" panose="020B0604020202020204" pitchFamily="34" charset="0"/>
                <a:cs typeface="Arial" panose="020B0604020202020204" pitchFamily="34" charset="0"/>
              </a:rPr>
              <a:t>, K., </a:t>
            </a:r>
            <a:r>
              <a:rPr lang="en-GB" dirty="0" err="1">
                <a:latin typeface="Arial" panose="020B0604020202020204" pitchFamily="34" charset="0"/>
                <a:cs typeface="Arial" panose="020B0604020202020204" pitchFamily="34" charset="0"/>
              </a:rPr>
              <a:t>Villemaire-Krajden</a:t>
            </a:r>
            <a:r>
              <a:rPr lang="en-GB" dirty="0">
                <a:latin typeface="Arial" panose="020B0604020202020204" pitchFamily="34" charset="0"/>
                <a:cs typeface="Arial" panose="020B0604020202020204" pitchFamily="34" charset="0"/>
              </a:rPr>
              <a:t>, R. and Barker, E.T., 2019. Past and present participation in extracurricular activities is associated with adaptive self-regulation of goals, academic success, and emotional wellbeing among university students. Learning and Individual Differences, 73, pp.8-15. </a:t>
            </a:r>
            <a:r>
              <a:rPr lang="en-GB" dirty="0">
                <a:latin typeface="Arial" panose="020B0604020202020204" pitchFamily="34" charset="0"/>
                <a:cs typeface="Arial" panose="020B0604020202020204" pitchFamily="34" charset="0"/>
                <a:hlinkClick r:id="rId6"/>
              </a:rPr>
              <a:t>https://doi.org/10.1016/j.lindif.2019.04.006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Igi-global.com, 2019. ‘International Meeting Management’. Available at: </a:t>
            </a:r>
            <a:r>
              <a:rPr lang="en-GB" dirty="0">
                <a:latin typeface="Arial" panose="020B0604020202020204" pitchFamily="34" charset="0"/>
                <a:cs typeface="Arial" panose="020B0604020202020204" pitchFamily="34" charset="0"/>
                <a:hlinkClick r:id="rId7"/>
              </a:rPr>
              <a:t>https://www.igi-global.com/chapter/international-meeting-management/209235</a:t>
            </a:r>
            <a:r>
              <a:rPr lang="en-GB" dirty="0">
                <a:latin typeface="Arial" panose="020B0604020202020204" pitchFamily="34" charset="0"/>
                <a:cs typeface="Arial" panose="020B0604020202020204" pitchFamily="34" charset="0"/>
              </a:rPr>
              <a:t> [Accessed on- 23rd January 2024] </a:t>
            </a:r>
          </a:p>
          <a:p>
            <a:r>
              <a:rPr lang="en-GB" dirty="0">
                <a:latin typeface="Arial" panose="020B0604020202020204" pitchFamily="34" charset="0"/>
                <a:cs typeface="Arial" panose="020B0604020202020204" pitchFamily="34" charset="0"/>
              </a:rPr>
              <a:t>Jackson, S.B., Stevenson, K.T., Larson, L.R., Peterson, M.N. and </a:t>
            </a:r>
            <a:r>
              <a:rPr lang="en-GB" dirty="0" err="1">
                <a:latin typeface="Arial" panose="020B0604020202020204" pitchFamily="34" charset="0"/>
                <a:cs typeface="Arial" panose="020B0604020202020204" pitchFamily="34" charset="0"/>
              </a:rPr>
              <a:t>Seekamp</a:t>
            </a:r>
            <a:r>
              <a:rPr lang="en-GB" dirty="0">
                <a:latin typeface="Arial" panose="020B0604020202020204" pitchFamily="34" charset="0"/>
                <a:cs typeface="Arial" panose="020B0604020202020204" pitchFamily="34" charset="0"/>
              </a:rPr>
              <a:t>, E., 2021. Outdoor activity participation improves adolescents’ mental health and well-being during the COVID-19 pandemic. International Journal of Environmental Research and Public Health, 18(5), p.2506. </a:t>
            </a:r>
            <a:r>
              <a:rPr lang="en-GB" dirty="0">
                <a:latin typeface="Arial" panose="020B0604020202020204" pitchFamily="34" charset="0"/>
                <a:cs typeface="Arial" panose="020B0604020202020204" pitchFamily="34" charset="0"/>
                <a:hlinkClick r:id="rId8"/>
              </a:rPr>
              <a:t>https://www.mdpi.com/1660-4601/18/5/2506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Marriott.com, 2024. ‘Cardiff Marriott Hotel’. Available at: </a:t>
            </a:r>
            <a:r>
              <a:rPr lang="en-GB" dirty="0">
                <a:latin typeface="Arial" panose="020B0604020202020204" pitchFamily="34" charset="0"/>
                <a:cs typeface="Arial" panose="020B0604020202020204" pitchFamily="34" charset="0"/>
                <a:hlinkClick r:id="rId9"/>
              </a:rPr>
              <a:t>https://www.marriott.com/en-us/hotels/cwldt-cardiff-marriott-hotel/overview/</a:t>
            </a:r>
            <a:r>
              <a:rPr lang="en-GB" dirty="0">
                <a:latin typeface="Arial" panose="020B0604020202020204" pitchFamily="34" charset="0"/>
                <a:cs typeface="Arial" panose="020B0604020202020204" pitchFamily="34" charset="0"/>
              </a:rPr>
              <a:t> [Accessed on- 23rd January 2024]</a:t>
            </a:r>
          </a:p>
          <a:p>
            <a:r>
              <a:rPr lang="en-GB" dirty="0">
                <a:latin typeface="Arial" panose="020B0604020202020204" pitchFamily="34" charset="0"/>
                <a:cs typeface="Arial" panose="020B0604020202020204" pitchFamily="34" charset="0"/>
              </a:rPr>
              <a:t>Marriott.com, 2024. Available at: </a:t>
            </a:r>
            <a:r>
              <a:rPr lang="en-GB" dirty="0">
                <a:latin typeface="Arial" panose="020B0604020202020204" pitchFamily="34" charset="0"/>
                <a:cs typeface="Arial" panose="020B0604020202020204" pitchFamily="34" charset="0"/>
                <a:hlinkClick r:id="rId10"/>
              </a:rPr>
              <a:t>https://www.marriott.com/en-gb/hotels/cwldt-cardiff-marriott-hotel/experiences/explore-cardiff/</a:t>
            </a:r>
            <a:r>
              <a:rPr lang="en-GB" dirty="0">
                <a:latin typeface="Arial" panose="020B0604020202020204" pitchFamily="34" charset="0"/>
                <a:cs typeface="Arial" panose="020B0604020202020204" pitchFamily="34" charset="0"/>
              </a:rPr>
              <a:t> [Accessed on- 23rd January 2024]</a:t>
            </a:r>
          </a:p>
          <a:p>
            <a:r>
              <a:rPr lang="en-GB" dirty="0">
                <a:latin typeface="Arial" panose="020B0604020202020204" pitchFamily="34" charset="0"/>
                <a:cs typeface="Arial" panose="020B0604020202020204" pitchFamily="34" charset="0"/>
              </a:rPr>
              <a:t>Marriott.com, 2024. Cardiff Marriott Hotel. Available at: </a:t>
            </a:r>
            <a:r>
              <a:rPr lang="en-GB" dirty="0">
                <a:latin typeface="Arial" panose="020B0604020202020204" pitchFamily="34" charset="0"/>
                <a:cs typeface="Arial" panose="020B0604020202020204" pitchFamily="34" charset="0"/>
                <a:hlinkClick r:id="rId11"/>
              </a:rPr>
              <a:t>https://www.marriott.com/en-us/hotels/cwldt-cardiff-marriott-hotel/events/</a:t>
            </a:r>
            <a:r>
              <a:rPr lang="en-GB" dirty="0">
                <a:latin typeface="Arial" panose="020B0604020202020204" pitchFamily="34" charset="0"/>
                <a:cs typeface="Arial" panose="020B0604020202020204" pitchFamily="34" charset="0"/>
              </a:rPr>
              <a:t> [Accessed on- 23rd January 2024]</a:t>
            </a:r>
          </a:p>
          <a:p>
            <a:r>
              <a:rPr lang="en-GB" dirty="0">
                <a:latin typeface="Arial" panose="020B0604020202020204" pitchFamily="34" charset="0"/>
                <a:cs typeface="Arial" panose="020B0604020202020204" pitchFamily="34" charset="0"/>
              </a:rPr>
              <a:t>MOMIN. A., 2023. ‘PESTLE Analysis of The United Kingdom: 6 Factors Affecting the UK’. Available at: </a:t>
            </a:r>
            <a:r>
              <a:rPr lang="en-GB" dirty="0">
                <a:latin typeface="Arial" panose="020B0604020202020204" pitchFamily="34" charset="0"/>
                <a:cs typeface="Arial" panose="020B0604020202020204" pitchFamily="34" charset="0"/>
                <a:hlinkClick r:id="rId12"/>
              </a:rPr>
              <a:t>https://pestleanalysis.com/united-kingdom-pestle-analysis/</a:t>
            </a:r>
            <a:r>
              <a:rPr lang="en-GB" dirty="0">
                <a:latin typeface="Arial" panose="020B0604020202020204" pitchFamily="34" charset="0"/>
                <a:cs typeface="Arial" panose="020B0604020202020204" pitchFamily="34" charset="0"/>
              </a:rPr>
              <a:t> [Accessed on- 23rd January 2024] </a:t>
            </a:r>
          </a:p>
          <a:p>
            <a:r>
              <a:rPr lang="en-GB" dirty="0">
                <a:latin typeface="Arial" panose="020B0604020202020204" pitchFamily="34" charset="0"/>
                <a:cs typeface="Arial" panose="020B0604020202020204" pitchFamily="34" charset="0"/>
              </a:rPr>
              <a:t>Müller, M., 2018. What makes an event a mega-event? Definitions and sizes. In Leveraging mega-event legacies (pp. 13-28). </a:t>
            </a:r>
            <a:r>
              <a:rPr lang="en-GB" dirty="0" err="1">
                <a:latin typeface="Arial" panose="020B0604020202020204" pitchFamily="34" charset="0"/>
                <a:cs typeface="Arial" panose="020B0604020202020204" pitchFamily="34" charset="0"/>
              </a:rPr>
              <a:t>Routledge</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13"/>
              </a:rPr>
              <a:t>https://www.taylorfrancis.com/chapters/edit/10.4324/9781315439846-8/makes-event-mega-event-definitions-sizes-martin-m%C3%BCller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Munn, Z., Stern, C., </a:t>
            </a:r>
            <a:r>
              <a:rPr lang="en-GB" dirty="0" err="1">
                <a:latin typeface="Arial" panose="020B0604020202020204" pitchFamily="34" charset="0"/>
                <a:cs typeface="Arial" panose="020B0604020202020204" pitchFamily="34" charset="0"/>
              </a:rPr>
              <a:t>Aromataris</a:t>
            </a:r>
            <a:r>
              <a:rPr lang="en-GB" dirty="0">
                <a:latin typeface="Arial" panose="020B0604020202020204" pitchFamily="34" charset="0"/>
                <a:cs typeface="Arial" panose="020B0604020202020204" pitchFamily="34" charset="0"/>
              </a:rPr>
              <a:t>, E., Lockwood, C. and Jordan, Z., 2018. What kind of systematic review should I conduct? A proposed typology and guidance for systematic reviewers in the medical and health sciences. BMC medical research methodology, 18(1), pp.1-9. </a:t>
            </a:r>
            <a:r>
              <a:rPr lang="en-GB" dirty="0">
                <a:latin typeface="Arial" panose="020B0604020202020204" pitchFamily="34" charset="0"/>
                <a:cs typeface="Arial" panose="020B0604020202020204" pitchFamily="34" charset="0"/>
                <a:hlinkClick r:id="rId14"/>
              </a:rPr>
              <a:t>https://bmcmedresmethodol.biomedcentral.com/articles/10.1186/s12874-017-0468-4\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Openaccessgovernment.org, 2023. ‘UK citizens’ interests towards sustainable practices on the rise’. Available at: </a:t>
            </a:r>
            <a:r>
              <a:rPr lang="en-GB" dirty="0">
                <a:latin typeface="Arial" panose="020B0604020202020204" pitchFamily="34" charset="0"/>
                <a:cs typeface="Arial" panose="020B0604020202020204" pitchFamily="34" charset="0"/>
                <a:hlinkClick r:id="rId15"/>
              </a:rPr>
              <a:t>https://www.openaccessgovernment.org/uk-citizens-interest-sustainability-sustainable-practices/152965/#:~:text=The%20United%20Kingdom%20was%20the,the%20UK%20economy%20by%202050</a:t>
            </a:r>
            <a:r>
              <a:rPr lang="en-GB" dirty="0">
                <a:latin typeface="Arial" panose="020B0604020202020204" pitchFamily="34" charset="0"/>
                <a:cs typeface="Arial" panose="020B0604020202020204" pitchFamily="34" charset="0"/>
              </a:rPr>
              <a:t>. [Accessed on- 23rd January 2024] </a:t>
            </a:r>
          </a:p>
          <a:p>
            <a:r>
              <a:rPr lang="en-GB" dirty="0">
                <a:latin typeface="Arial" panose="020B0604020202020204" pitchFamily="34" charset="0"/>
                <a:cs typeface="Arial" panose="020B0604020202020204" pitchFamily="34" charset="0"/>
              </a:rPr>
              <a:t>Shone, A. and Parry, B., 2019. Successful event management: a practical handbook. </a:t>
            </a:r>
            <a:r>
              <a:rPr lang="en-GB" dirty="0" err="1">
                <a:latin typeface="Arial" panose="020B0604020202020204" pitchFamily="34" charset="0"/>
                <a:cs typeface="Arial" panose="020B0604020202020204" pitchFamily="34" charset="0"/>
              </a:rPr>
              <a:t>Cengage</a:t>
            </a:r>
            <a:r>
              <a:rPr lang="en-GB" dirty="0">
                <a:latin typeface="Arial" panose="020B0604020202020204" pitchFamily="34" charset="0"/>
                <a:cs typeface="Arial" panose="020B0604020202020204" pitchFamily="34" charset="0"/>
              </a:rPr>
              <a:t> learning. </a:t>
            </a:r>
          </a:p>
          <a:p>
            <a:r>
              <a:rPr lang="en-GB" dirty="0" err="1">
                <a:latin typeface="Arial" panose="020B0604020202020204" pitchFamily="34" charset="0"/>
                <a:cs typeface="Arial" panose="020B0604020202020204" pitchFamily="34" charset="0"/>
              </a:rPr>
              <a:t>Shtal</a:t>
            </a:r>
            <a:r>
              <a:rPr lang="en-GB" dirty="0">
                <a:latin typeface="Arial" panose="020B0604020202020204" pitchFamily="34" charset="0"/>
                <a:cs typeface="Arial" panose="020B0604020202020204" pitchFamily="34" charset="0"/>
              </a:rPr>
              <a:t>, T.V., </a:t>
            </a:r>
            <a:r>
              <a:rPr lang="en-GB" dirty="0" err="1">
                <a:latin typeface="Arial" panose="020B0604020202020204" pitchFamily="34" charset="0"/>
                <a:cs typeface="Arial" panose="020B0604020202020204" pitchFamily="34" charset="0"/>
              </a:rPr>
              <a:t>Buriak</a:t>
            </a:r>
            <a:r>
              <a:rPr lang="en-GB" dirty="0">
                <a:latin typeface="Arial" panose="020B0604020202020204" pitchFamily="34" charset="0"/>
                <a:cs typeface="Arial" panose="020B0604020202020204" pitchFamily="34" charset="0"/>
              </a:rPr>
              <a:t>, M.M., </a:t>
            </a:r>
            <a:r>
              <a:rPr lang="en-GB" dirty="0" err="1">
                <a:latin typeface="Arial" panose="020B0604020202020204" pitchFamily="34" charset="0"/>
                <a:cs typeface="Arial" panose="020B0604020202020204" pitchFamily="34" charset="0"/>
              </a:rPr>
              <a:t>Amirbekuly</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Ukubassova</a:t>
            </a:r>
            <a:r>
              <a:rPr lang="en-GB" dirty="0">
                <a:latin typeface="Arial" panose="020B0604020202020204" pitchFamily="34" charset="0"/>
                <a:cs typeface="Arial" panose="020B0604020202020204" pitchFamily="34" charset="0"/>
              </a:rPr>
              <a:t>, G.S., </a:t>
            </a:r>
            <a:r>
              <a:rPr lang="en-GB" dirty="0" err="1">
                <a:latin typeface="Arial" panose="020B0604020202020204" pitchFamily="34" charset="0"/>
                <a:cs typeface="Arial" panose="020B0604020202020204" pitchFamily="34" charset="0"/>
              </a:rPr>
              <a:t>Kaskin</a:t>
            </a:r>
            <a:r>
              <a:rPr lang="en-GB" dirty="0">
                <a:latin typeface="Arial" panose="020B0604020202020204" pitchFamily="34" charset="0"/>
                <a:cs typeface="Arial" panose="020B0604020202020204" pitchFamily="34" charset="0"/>
              </a:rPr>
              <a:t>, T.T. and </a:t>
            </a:r>
            <a:r>
              <a:rPr lang="en-GB" dirty="0" err="1">
                <a:latin typeface="Arial" panose="020B0604020202020204" pitchFamily="34" charset="0"/>
                <a:cs typeface="Arial" panose="020B0604020202020204" pitchFamily="34" charset="0"/>
              </a:rPr>
              <a:t>Toiboldinova</a:t>
            </a:r>
            <a:r>
              <a:rPr lang="en-GB" dirty="0">
                <a:latin typeface="Arial" panose="020B0604020202020204" pitchFamily="34" charset="0"/>
                <a:cs typeface="Arial" panose="020B0604020202020204" pitchFamily="34" charset="0"/>
              </a:rPr>
              <a:t>, Z.G., 2018. Methods of analysis of the external environment of business activities. Revista </a:t>
            </a:r>
            <a:r>
              <a:rPr lang="en-GB" dirty="0" err="1">
                <a:latin typeface="Arial" panose="020B0604020202020204" pitchFamily="34" charset="0"/>
                <a:cs typeface="Arial" panose="020B0604020202020204" pitchFamily="34" charset="0"/>
              </a:rPr>
              <a:t>Espacios</a:t>
            </a:r>
            <a:r>
              <a:rPr lang="en-GB" dirty="0">
                <a:latin typeface="Arial" panose="020B0604020202020204" pitchFamily="34" charset="0"/>
                <a:cs typeface="Arial" panose="020B0604020202020204" pitchFamily="34" charset="0"/>
              </a:rPr>
              <a:t>, 39(12). </a:t>
            </a:r>
            <a:r>
              <a:rPr lang="en-GB" dirty="0">
                <a:latin typeface="Arial" panose="020B0604020202020204" pitchFamily="34" charset="0"/>
                <a:cs typeface="Arial" panose="020B0604020202020204" pitchFamily="34" charset="0"/>
                <a:hlinkClick r:id="rId16"/>
              </a:rPr>
              <a:t>https://ww.revistaespacios.com/a18v39n12/18391222.html</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0C6D3C-9EB0-4F2C-9026-3887D1CDB44E}" type="slidenum">
              <a:rPr lang="en-US" smtClean="0"/>
              <a:t>12</a:t>
            </a:fld>
            <a:endParaRPr lang="en-US" dirty="0"/>
          </a:p>
        </p:txBody>
      </p:sp>
    </p:spTree>
    <p:extLst>
      <p:ext uri="{BB962C8B-B14F-4D97-AF65-F5344CB8AC3E}">
        <p14:creationId xmlns:p14="http://schemas.microsoft.com/office/powerpoint/2010/main" val="2133097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21423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659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 X Number &amp; Icon">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975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304174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8579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5246D-ECE9-473C-953D-D56C3F7B32F8}"/>
              </a:ext>
            </a:extLst>
          </p:cNvPr>
          <p:cNvSpPr>
            <a:spLocks noGrp="1"/>
          </p:cNvSpPr>
          <p:nvPr>
            <p:ph type="title"/>
          </p:nvPr>
        </p:nvSpPr>
        <p:spPr>
          <a:xfrm>
            <a:off x="684000" y="808186"/>
            <a:ext cx="7560000" cy="370166"/>
          </a:xfrm>
          <a:prstGeom prst="rect">
            <a:avLst/>
          </a:prstGeom>
        </p:spPr>
        <p:txBody>
          <a:bodyPr vert="horz" lIns="0" tIns="0" rIns="0" bIns="0" rtlCol="0" anchor="t">
            <a:no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65D946F0-677D-45B4-83B9-FD3BD3FFCA3C}"/>
              </a:ext>
            </a:extLst>
          </p:cNvPr>
          <p:cNvSpPr>
            <a:spLocks noGrp="1"/>
          </p:cNvSpPr>
          <p:nvPr>
            <p:ph type="body" idx="1"/>
          </p:nvPr>
        </p:nvSpPr>
        <p:spPr>
          <a:xfrm>
            <a:off x="684000" y="1825625"/>
            <a:ext cx="10800000" cy="4320000"/>
          </a:xfrm>
          <a:prstGeom prst="rect">
            <a:avLst/>
          </a:prstGeom>
        </p:spPr>
        <p:txBody>
          <a:bodyPr vert="horz" lIns="0" tIns="0" rIns="0" bIns="0" rtlCol="0">
            <a:noAutofit/>
          </a:bodyPr>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5" name="Footer Placeholder 4">
            <a:extLst>
              <a:ext uri="{FF2B5EF4-FFF2-40B4-BE49-F238E27FC236}">
                <a16:creationId xmlns:a16="http://schemas.microsoft.com/office/drawing/2014/main" id="{1445BE21-FA72-48F5-9A53-134902BF63DC}"/>
              </a:ext>
            </a:extLst>
          </p:cNvPr>
          <p:cNvSpPr>
            <a:spLocks noGrp="1"/>
          </p:cNvSpPr>
          <p:nvPr>
            <p:ph type="ftr" sz="quarter" idx="3"/>
          </p:nvPr>
        </p:nvSpPr>
        <p:spPr>
          <a:xfrm>
            <a:off x="288000" y="6192000"/>
            <a:ext cx="7560000" cy="360000"/>
          </a:xfrm>
          <a:prstGeom prst="rect">
            <a:avLst/>
          </a:prstGeom>
        </p:spPr>
        <p:txBody>
          <a:bodyPr vert="horz" lIns="0" tIns="0" rIns="0" bIns="0" rtlCol="0" anchor="b"/>
          <a:lstStyle>
            <a:lvl1pPr algn="l">
              <a:defRPr sz="8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70F79B29-5421-49A7-A511-D916B66A8890}"/>
              </a:ext>
            </a:extLst>
          </p:cNvPr>
          <p:cNvSpPr>
            <a:spLocks noGrp="1"/>
          </p:cNvSpPr>
          <p:nvPr>
            <p:ph type="sldNum" sz="quarter" idx="4"/>
          </p:nvPr>
        </p:nvSpPr>
        <p:spPr>
          <a:xfrm>
            <a:off x="11575764" y="6241764"/>
            <a:ext cx="270474" cy="270474"/>
          </a:xfrm>
          <a:prstGeom prst="ellipse">
            <a:avLst/>
          </a:prstGeom>
          <a:solidFill>
            <a:schemeClr val="accent1"/>
          </a:solidFill>
        </p:spPr>
        <p:txBody>
          <a:bodyPr vert="horz" lIns="0" tIns="0" rIns="0" bIns="0" rtlCol="0" anchor="ctr"/>
          <a:lstStyle>
            <a:lvl1pPr algn="ctr">
              <a:defRPr sz="1000">
                <a:solidFill>
                  <a:schemeClr val="tx2"/>
                </a:solidFill>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278925284"/>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50" r:id="rId12"/>
    <p:sldLayoutId id="2147483669" r:id="rId13"/>
  </p:sldLayoutIdLst>
  <p:hf hdr="0" ftr="0" dt="0"/>
  <p:txStyles>
    <p:titleStyle>
      <a:lvl1pPr algn="l" defTabSz="914400" rtl="0" eaLnBrk="1" latinLnBrk="0" hangingPunct="1">
        <a:lnSpc>
          <a:spcPct val="90000"/>
        </a:lnSpc>
        <a:spcBef>
          <a:spcPct val="0"/>
        </a:spcBef>
        <a:buNone/>
        <a:defRPr sz="3200" b="1" kern="1200" cap="all" spc="-150" baseline="0">
          <a:solidFill>
            <a:schemeClr val="accent2"/>
          </a:solidFill>
          <a:latin typeface="+mj-lt"/>
          <a:ea typeface="+mj-ea"/>
          <a:cs typeface="+mj-cs"/>
        </a:defRPr>
      </a:lvl1pPr>
    </p:titleStyle>
    <p:body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5.sv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5.sv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5.sv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5.sv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5.sv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alpha val="80000"/>
          </a:schemeClr>
        </a:solidFill>
        <a:effectLst/>
      </p:bgPr>
    </p:bg>
    <p:spTree>
      <p:nvGrpSpPr>
        <p:cNvPr id="1" name=""/>
        <p:cNvGrpSpPr/>
        <p:nvPr/>
      </p:nvGrpSpPr>
      <p:grpSpPr>
        <a:xfrm>
          <a:off x="0" y="0"/>
          <a:ext cx="0" cy="0"/>
          <a:chOff x="0" y="0"/>
          <a:chExt cx="0" cy="0"/>
        </a:xfrm>
      </p:grpSpPr>
      <p:pic>
        <p:nvPicPr>
          <p:cNvPr id="14" name="Picture Placeholder 13" descr="Doctor pointing on a large display">
            <a:extLst>
              <a:ext uri="{FF2B5EF4-FFF2-40B4-BE49-F238E27FC236}">
                <a16:creationId xmlns:a16="http://schemas.microsoft.com/office/drawing/2014/main" id="{8F02F647-7DBC-4618-AFF3-8CED69C5CDEF}"/>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p:txBody>
          <a:bodyPr/>
          <a:lstStyle/>
          <a:p>
            <a:pPr>
              <a:lnSpc>
                <a:spcPct val="150000"/>
              </a:lnSpc>
            </a:pPr>
            <a:r>
              <a:rPr lang="en-US" sz="2800" dirty="0">
                <a:latin typeface="Arial" panose="020B0604020202020204" pitchFamily="34" charset="0"/>
                <a:cs typeface="Arial" panose="020B0604020202020204" pitchFamily="34" charset="0"/>
              </a:rPr>
              <a:t>INTERNATIONAL MEETINGS MANAGEMENT FOR THE HOTEL INDUSTRY</a:t>
            </a:r>
            <a:br>
              <a:rPr lang="en-US" sz="3200" b="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Feasibility Plan for an International Meeting </a:t>
            </a:r>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3461975" y="5149781"/>
            <a:ext cx="3835971" cy="1500618"/>
          </a:xfrm>
          <a:gradFill>
            <a:gsLst>
              <a:gs pos="8000">
                <a:schemeClr val="tx2"/>
              </a:gs>
              <a:gs pos="100000">
                <a:schemeClr val="accent2"/>
              </a:gs>
            </a:gsLst>
            <a:lin ang="14400000" scaled="0"/>
          </a:gradFill>
        </p:spPr>
        <p:txBody>
          <a:bodyPr/>
          <a:lstStyle/>
          <a:p>
            <a:r>
              <a:rPr lang="en-IN" sz="1400" dirty="0"/>
              <a:t>Student ID: 2120534</a:t>
            </a:r>
            <a:endParaRPr lang="en-IN" sz="1400" b="0" dirty="0"/>
          </a:p>
          <a:p>
            <a:r>
              <a:rPr lang="en-IN" sz="1400" dirty="0"/>
              <a:t>Student Name: </a:t>
            </a:r>
            <a:r>
              <a:rPr lang="en-IN" sz="1400" dirty="0" err="1"/>
              <a:t>Frentusca</a:t>
            </a:r>
            <a:r>
              <a:rPr lang="en-IN" sz="1400" dirty="0"/>
              <a:t> Ana-Maria</a:t>
            </a:r>
            <a:endParaRPr lang="en-IN" sz="1400" b="0" dirty="0"/>
          </a:p>
          <a:p>
            <a:r>
              <a:rPr lang="en-IN" sz="1400" dirty="0"/>
              <a:t>Module code : BMIH6007</a:t>
            </a:r>
          </a:p>
          <a:p>
            <a:r>
              <a:rPr lang="en-IN" sz="1400" dirty="0"/>
              <a:t>Module tutor : Kathryn Flynn</a:t>
            </a:r>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87084" y="344153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3903024" y="4896463"/>
            <a:ext cx="2885950"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0593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8" name="Picture Placeholder 27" descr="Woman walking through a door">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0" y="0"/>
            <a:ext cx="12012000" cy="6858000"/>
          </a:xfrm>
        </p:spPr>
      </p:pic>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1569877" y="0"/>
            <a:ext cx="6058185" cy="6858000"/>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xfrm>
            <a:off x="1147343" y="1648496"/>
            <a:ext cx="6605739" cy="4255591"/>
          </a:xfrm>
          <a:gradFill>
            <a:gsLst>
              <a:gs pos="0">
                <a:schemeClr val="tx2"/>
              </a:gs>
              <a:gs pos="100000">
                <a:schemeClr val="accent2"/>
              </a:gs>
            </a:gsLst>
            <a:lin ang="14400000" scaled="0"/>
          </a:gradFill>
        </p:spPr>
        <p:txBody>
          <a:bodyPr/>
          <a:lstStyle/>
          <a:p>
            <a:pPr marL="285750" indent="-285750" algn="just">
              <a:buFont typeface="Arial" panose="020B0604020202020204" pitchFamily="34" charset="0"/>
              <a:buChar char="•"/>
            </a:pPr>
            <a:r>
              <a:rPr lang="en-US" sz="1800" dirty="0"/>
              <a:t>International Meeting Management is responsible for involving different individuals across the world. </a:t>
            </a:r>
          </a:p>
          <a:p>
            <a:pPr marL="285750" indent="-285750" algn="just">
              <a:buFont typeface="Arial" panose="020B0604020202020204" pitchFamily="34" charset="0"/>
              <a:buChar char="•"/>
            </a:pPr>
            <a:r>
              <a:rPr lang="en-US" sz="1800" dirty="0"/>
              <a:t>Arranging medical events requires effective planning so that the roadmap of the event can be created (Igi-global.com, 2019). </a:t>
            </a:r>
          </a:p>
          <a:p>
            <a:pPr marL="285750" indent="-285750" algn="just">
              <a:buFont typeface="Arial" panose="020B0604020202020204" pitchFamily="34" charset="0"/>
              <a:buChar char="•"/>
            </a:pPr>
            <a:r>
              <a:rPr lang="en-US" sz="1800" dirty="0"/>
              <a:t>Along with this, detailed attention to the event is also necessary for the successful completion of the event. </a:t>
            </a:r>
          </a:p>
        </p:txBody>
      </p:sp>
      <p:sp>
        <p:nvSpPr>
          <p:cNvPr id="3" name="Title 2">
            <a:extLst>
              <a:ext uri="{FF2B5EF4-FFF2-40B4-BE49-F238E27FC236}">
                <a16:creationId xmlns:a16="http://schemas.microsoft.com/office/drawing/2014/main" id="{E9BE4A06-2673-41EF-AF84-96B0EDEC0F01}"/>
              </a:ext>
            </a:extLst>
          </p:cNvPr>
          <p:cNvSpPr>
            <a:spLocks noGrp="1"/>
          </p:cNvSpPr>
          <p:nvPr>
            <p:ph type="title"/>
          </p:nvPr>
        </p:nvSpPr>
        <p:spPr>
          <a:xfrm>
            <a:off x="2648790" y="2027734"/>
            <a:ext cx="4585966" cy="615389"/>
          </a:xfrm>
        </p:spPr>
        <p:txBody>
          <a:bodyPr/>
          <a:lstStyle/>
          <a:p>
            <a:pPr algn="ctr"/>
            <a:r>
              <a:rPr lang="en-IN"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p:txBody>
      </p:sp>
      <p:grpSp>
        <p:nvGrpSpPr>
          <p:cNvPr id="36" name="Group 35" descr="Icon Lightbulb">
            <a:extLst>
              <a:ext uri="{FF2B5EF4-FFF2-40B4-BE49-F238E27FC236}">
                <a16:creationId xmlns:a16="http://schemas.microsoft.com/office/drawing/2014/main" id="{840CA54E-FBB9-4848-A45D-E086AA4A5012}"/>
              </a:ext>
            </a:extLst>
          </p:cNvPr>
          <p:cNvGrpSpPr>
            <a:grpSpLocks noChangeAspect="1"/>
          </p:cNvGrpSpPr>
          <p:nvPr/>
        </p:nvGrpSpPr>
        <p:grpSpPr>
          <a:xfrm>
            <a:off x="1717058" y="1976171"/>
            <a:ext cx="362015" cy="584795"/>
            <a:chOff x="1684741" y="3186732"/>
            <a:chExt cx="530027" cy="856197"/>
          </a:xfrm>
        </p:grpSpPr>
        <p:sp>
          <p:nvSpPr>
            <p:cNvPr id="32" name="Freeform: Shape 31">
              <a:extLst>
                <a:ext uri="{FF2B5EF4-FFF2-40B4-BE49-F238E27FC236}">
                  <a16:creationId xmlns:a16="http://schemas.microsoft.com/office/drawing/2014/main" id="{B8ABB65B-B8A5-4C0E-BE4C-E88A7BB3E8A2}"/>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71DD07A-CE80-41D5-AEEB-65192AD34639}"/>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522D638-DE3D-438D-8C73-954C32D8CB63}"/>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1AB190E-B14D-440E-9910-B22D8C998B54}"/>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48" name="Rectangle 47">
            <a:extLst>
              <a:ext uri="{FF2B5EF4-FFF2-40B4-BE49-F238E27FC236}">
                <a16:creationId xmlns:a16="http://schemas.microsoft.com/office/drawing/2014/main" id="{C3FC51DE-D10A-4DE8-A7E3-22FA2E4FC194}"/>
              </a:ext>
              <a:ext uri="{C183D7F6-B498-43B3-948B-1728B52AA6E4}">
                <adec:decorative xmlns:adec="http://schemas.microsoft.com/office/drawing/2017/decorative" val="1"/>
              </a:ext>
            </a:extLst>
          </p:cNvPr>
          <p:cNvSpPr/>
          <p:nvPr/>
        </p:nvSpPr>
        <p:spPr>
          <a:xfrm>
            <a:off x="1569877" y="5904087"/>
            <a:ext cx="6058183"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2</a:t>
            </a:fld>
            <a:endParaRPr lang="en-US" dirty="0"/>
          </a:p>
        </p:txBody>
      </p:sp>
      <p:grpSp>
        <p:nvGrpSpPr>
          <p:cNvPr id="14" name="Group 13">
            <a:extLst>
              <a:ext uri="{FF2B5EF4-FFF2-40B4-BE49-F238E27FC236}">
                <a16:creationId xmlns:a16="http://schemas.microsoft.com/office/drawing/2014/main" id="{8CDC0198-E919-4071-9C4B-5B3D19A46785}"/>
              </a:ext>
              <a:ext uri="{C183D7F6-B498-43B3-948B-1728B52AA6E4}">
                <adec:decorative xmlns:adec="http://schemas.microsoft.com/office/drawing/2017/decorative" val="1"/>
              </a:ext>
            </a:extLst>
          </p:cNvPr>
          <p:cNvGrpSpPr>
            <a:grpSpLocks noChangeAspect="1"/>
          </p:cNvGrpSpPr>
          <p:nvPr/>
        </p:nvGrpSpPr>
        <p:grpSpPr>
          <a:xfrm>
            <a:off x="1444857" y="1815360"/>
            <a:ext cx="906419" cy="906419"/>
            <a:chOff x="5482999" y="1607028"/>
            <a:chExt cx="1200866" cy="1200866"/>
          </a:xfrm>
        </p:grpSpPr>
        <p:sp>
          <p:nvSpPr>
            <p:cNvPr id="16" name="Rectangle 15">
              <a:extLst>
                <a:ext uri="{FF2B5EF4-FFF2-40B4-BE49-F238E27FC236}">
                  <a16:creationId xmlns:a16="http://schemas.microsoft.com/office/drawing/2014/main" id="{667DDF34-4085-4945-A320-585AC8EBAAF2}"/>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D521D40-9109-4214-B458-FAB53B1DA80D}"/>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43203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Situational analysis and research</a:t>
            </a: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3</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9074579" y="705376"/>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8730778" y="519684"/>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 name="TextBox 40"/>
          <p:cNvSpPr txBox="1"/>
          <p:nvPr/>
        </p:nvSpPr>
        <p:spPr>
          <a:xfrm>
            <a:off x="722099" y="2224585"/>
            <a:ext cx="4232038" cy="341632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i="1" dirty="0">
                <a:solidFill>
                  <a:schemeClr val="bg1"/>
                </a:solidFill>
              </a:rPr>
              <a:t>Market factors: </a:t>
            </a:r>
            <a:r>
              <a:rPr lang="en-US" dirty="0">
                <a:solidFill>
                  <a:schemeClr val="bg1"/>
                </a:solidFill>
              </a:rPr>
              <a:t>The market factors affecting the medical event at Cardiff Marriot Hotel are the economic trends providing an overview of the marketing evidence. </a:t>
            </a:r>
          </a:p>
          <a:p>
            <a:pPr marL="285750" indent="-285750" algn="just">
              <a:lnSpc>
                <a:spcPct val="150000"/>
              </a:lnSpc>
              <a:buFont typeface="Arial" panose="020B0604020202020204" pitchFamily="34" charset="0"/>
              <a:buChar char="•"/>
            </a:pPr>
            <a:r>
              <a:rPr lang="en-US" dirty="0">
                <a:solidFill>
                  <a:schemeClr val="bg1"/>
                </a:solidFill>
              </a:rPr>
              <a:t>The analytical impact is also laid upon by the number of events already conducted there.</a:t>
            </a:r>
            <a:endParaRPr lang="en-IN" dirty="0">
              <a:solidFill>
                <a:schemeClr val="bg1"/>
              </a:solidFill>
            </a:endParaRPr>
          </a:p>
        </p:txBody>
      </p:sp>
      <p:pic>
        <p:nvPicPr>
          <p:cNvPr id="42" name="Picture 41"/>
          <p:cNvPicPr>
            <a:picLocks noChangeAspect="1"/>
          </p:cNvPicPr>
          <p:nvPr/>
        </p:nvPicPr>
        <p:blipFill>
          <a:blip r:embed="rId6"/>
          <a:stretch>
            <a:fillRect/>
          </a:stretch>
        </p:blipFill>
        <p:spPr>
          <a:xfrm>
            <a:off x="5559110" y="2469203"/>
            <a:ext cx="6287128" cy="311709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97691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IN" dirty="0">
                <a:latin typeface="Arial" panose="020B0604020202020204" pitchFamily="34" charset="0"/>
                <a:cs typeface="Arial" panose="020B0604020202020204" pitchFamily="34" charset="0"/>
              </a:rPr>
              <a:t>Situational analysis and research- Cont…</a:t>
            </a: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4</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6523630" y="2205579"/>
            <a:ext cx="4572086" cy="38318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As stated by Shtal </a:t>
            </a:r>
            <a:r>
              <a:rPr lang="en-US" i="1" dirty="0">
                <a:solidFill>
                  <a:schemeClr val="bg1"/>
                </a:solidFill>
              </a:rPr>
              <a:t>et al</a:t>
            </a:r>
            <a:r>
              <a:rPr lang="en-US" dirty="0">
                <a:solidFill>
                  <a:schemeClr val="bg1"/>
                </a:solidFill>
              </a:rPr>
              <a:t>., (2018), some of the influencing factors include the facilitation of conference3 conducts, the general surroundings and services managed and performed. </a:t>
            </a:r>
          </a:p>
          <a:p>
            <a:pPr marL="285750" indent="-285750" algn="just">
              <a:lnSpc>
                <a:spcPct val="150000"/>
              </a:lnSpc>
              <a:buFont typeface="Arial" panose="020B0604020202020204" pitchFamily="34" charset="0"/>
              <a:buChar char="•"/>
            </a:pPr>
            <a:r>
              <a:rPr lang="en-US" dirty="0">
                <a:solidFill>
                  <a:schemeClr val="bg1"/>
                </a:solidFill>
              </a:rPr>
              <a:t>Moreover, Cardiff Marriot Hotel manages to enhance its services and meet the needs of the targeted audience.   </a:t>
            </a:r>
            <a:r>
              <a:rPr lang="en-US" dirty="0"/>
              <a:t>    </a:t>
            </a:r>
            <a:endParaRPr lang="en-IN" dirty="0"/>
          </a:p>
        </p:txBody>
      </p:sp>
      <p:pic>
        <p:nvPicPr>
          <p:cNvPr id="5" name="Picture 4"/>
          <p:cNvPicPr>
            <a:picLocks noChangeAspect="1"/>
          </p:cNvPicPr>
          <p:nvPr/>
        </p:nvPicPr>
        <p:blipFill>
          <a:blip r:embed="rId6"/>
          <a:stretch>
            <a:fillRect/>
          </a:stretch>
        </p:blipFill>
        <p:spPr>
          <a:xfrm>
            <a:off x="439731" y="2470245"/>
            <a:ext cx="5656269" cy="37715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4839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IN" dirty="0">
                <a:latin typeface="Arial" panose="020B0604020202020204" pitchFamily="34" charset="0"/>
                <a:cs typeface="Arial" panose="020B0604020202020204" pitchFamily="34" charset="0"/>
              </a:rPr>
              <a:t>Situational analysis and research- Cont…</a:t>
            </a: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5</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p:cNvSpPr txBox="1"/>
          <p:nvPr/>
        </p:nvSpPr>
        <p:spPr>
          <a:xfrm>
            <a:off x="409432" y="1849423"/>
            <a:ext cx="5854890" cy="466281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The amenities related to state-of-the-art conferences and the access provided to meeting spaces are crucial to the conduct of the event. </a:t>
            </a:r>
          </a:p>
          <a:p>
            <a:pPr marL="285750" indent="-285750" algn="just">
              <a:lnSpc>
                <a:spcPct val="150000"/>
              </a:lnSpc>
              <a:buFont typeface="Arial" panose="020B0604020202020204" pitchFamily="34" charset="0"/>
              <a:buChar char="•"/>
            </a:pPr>
            <a:r>
              <a:rPr lang="en-US" dirty="0">
                <a:solidFill>
                  <a:schemeClr val="bg1"/>
                </a:solidFill>
              </a:rPr>
              <a:t>These are monitored for continuous availability so that the event can be conducted without any hindrance. </a:t>
            </a:r>
          </a:p>
          <a:p>
            <a:pPr marL="285750" indent="-285750" algn="just">
              <a:lnSpc>
                <a:spcPct val="150000"/>
              </a:lnSpc>
              <a:buFont typeface="Arial" panose="020B0604020202020204" pitchFamily="34" charset="0"/>
              <a:buChar char="•"/>
            </a:pPr>
            <a:r>
              <a:rPr lang="en-US" dirty="0">
                <a:solidFill>
                  <a:schemeClr val="bg1"/>
                </a:solidFill>
              </a:rPr>
              <a:t>As asserted by Munn </a:t>
            </a:r>
            <a:r>
              <a:rPr lang="en-US" i="1" dirty="0">
                <a:solidFill>
                  <a:schemeClr val="bg1"/>
                </a:solidFill>
              </a:rPr>
              <a:t>et al</a:t>
            </a:r>
            <a:r>
              <a:rPr lang="en-US" dirty="0">
                <a:solidFill>
                  <a:schemeClr val="bg1"/>
                </a:solidFill>
              </a:rPr>
              <a:t>., (2018, p.2), the event organisers and participants must be assisted and specialised knowledge should be provided to them as a support system by the component staff of the hotel.</a:t>
            </a:r>
            <a:endParaRPr lang="en-IN" dirty="0">
              <a:solidFill>
                <a:schemeClr val="bg1"/>
              </a:solidFill>
            </a:endParaRPr>
          </a:p>
        </p:txBody>
      </p:sp>
      <p:pic>
        <p:nvPicPr>
          <p:cNvPr id="6" name="Picture 5"/>
          <p:cNvPicPr>
            <a:picLocks noChangeAspect="1"/>
          </p:cNvPicPr>
          <p:nvPr/>
        </p:nvPicPr>
        <p:blipFill>
          <a:blip r:embed="rId6"/>
          <a:stretch>
            <a:fillRect/>
          </a:stretch>
        </p:blipFill>
        <p:spPr>
          <a:xfrm>
            <a:off x="6562561" y="2263964"/>
            <a:ext cx="5148440" cy="343042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7847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IN" dirty="0">
                <a:latin typeface="Arial" panose="020B0604020202020204" pitchFamily="34" charset="0"/>
                <a:cs typeface="Arial" panose="020B0604020202020204" pitchFamily="34" charset="0"/>
              </a:rPr>
              <a:t>Situational analysis and research- Cont…</a:t>
            </a: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6</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5956278" y="2294010"/>
            <a:ext cx="5619486" cy="38318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i="1" dirty="0">
                <a:solidFill>
                  <a:schemeClr val="bg1"/>
                </a:solidFill>
              </a:rPr>
              <a:t>Financial factors: </a:t>
            </a:r>
            <a:r>
              <a:rPr lang="en-US" dirty="0">
                <a:solidFill>
                  <a:schemeClr val="bg1"/>
                </a:solidFill>
              </a:rPr>
              <a:t>The operational decisions regarding the medical event must be taken keeping in mind the financial factors affecting the conduct.</a:t>
            </a:r>
          </a:p>
          <a:p>
            <a:pPr marL="285750" indent="-285750" algn="just">
              <a:lnSpc>
                <a:spcPct val="150000"/>
              </a:lnSpc>
              <a:buFont typeface="Arial" panose="020B0604020202020204" pitchFamily="34" charset="0"/>
              <a:buChar char="•"/>
            </a:pPr>
            <a:r>
              <a:rPr lang="en-US" dirty="0">
                <a:solidFill>
                  <a:schemeClr val="bg1"/>
                </a:solidFill>
              </a:rPr>
              <a:t>Those include the expenses required to organise the event which include incurrence in several activities such as the mental well-being of young adults, renting a location, hiring specialised staff and so on (Benzaghta </a:t>
            </a:r>
            <a:r>
              <a:rPr lang="en-US" i="1" dirty="0">
                <a:solidFill>
                  <a:schemeClr val="bg1"/>
                </a:solidFill>
              </a:rPr>
              <a:t>et al</a:t>
            </a:r>
            <a:r>
              <a:rPr lang="en-US" dirty="0">
                <a:solidFill>
                  <a:schemeClr val="bg1"/>
                </a:solidFill>
              </a:rPr>
              <a:t>., 2021, p.55).</a:t>
            </a:r>
            <a:endParaRPr lang="en-IN" dirty="0">
              <a:solidFill>
                <a:schemeClr val="bg1"/>
              </a:solidFill>
            </a:endParaRPr>
          </a:p>
        </p:txBody>
      </p:sp>
      <p:pic>
        <p:nvPicPr>
          <p:cNvPr id="5" name="Picture 4"/>
          <p:cNvPicPr>
            <a:picLocks noChangeAspect="1"/>
          </p:cNvPicPr>
          <p:nvPr/>
        </p:nvPicPr>
        <p:blipFill>
          <a:blip r:embed="rId6"/>
          <a:stretch>
            <a:fillRect/>
          </a:stretch>
        </p:blipFill>
        <p:spPr>
          <a:xfrm>
            <a:off x="611061" y="1797261"/>
            <a:ext cx="4794893" cy="47149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87208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6754031" cy="360000"/>
          </a:xfrm>
        </p:spPr>
        <p:txBody>
          <a:bodyPr/>
          <a:lstStyle/>
          <a:p>
            <a:r>
              <a:rPr lang="en-IN" dirty="0">
                <a:latin typeface="Arial" panose="020B0604020202020204" pitchFamily="34" charset="0"/>
                <a:cs typeface="Arial" panose="020B0604020202020204" pitchFamily="34" charset="0"/>
              </a:rPr>
              <a:t>SWOT Analysis</a:t>
            </a:r>
            <a:br>
              <a:rPr lang="en-IN" dirty="0">
                <a:latin typeface="Arial" panose="020B0604020202020204" pitchFamily="34" charset="0"/>
                <a:cs typeface="Arial" panose="020B0604020202020204" pitchFamily="34" charset="0"/>
              </a:rPr>
            </a:b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7</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Table 4"/>
          <p:cNvGraphicFramePr>
            <a:graphicFrameLocks noGrp="1"/>
          </p:cNvGraphicFramePr>
          <p:nvPr>
            <p:extLst>
              <p:ext uri="{D42A27DB-BD31-4B8C-83A1-F6EECF244321}">
                <p14:modId xmlns:p14="http://schemas.microsoft.com/office/powerpoint/2010/main" val="868986422"/>
              </p:ext>
            </p:extLst>
          </p:nvPr>
        </p:nvGraphicFramePr>
        <p:xfrm>
          <a:off x="606565" y="1596788"/>
          <a:ext cx="5712348" cy="4644976"/>
        </p:xfrm>
        <a:graphic>
          <a:graphicData uri="http://schemas.openxmlformats.org/drawingml/2006/table">
            <a:tbl>
              <a:tblPr>
                <a:tableStyleId>{775DCB02-9BB8-47FD-8907-85C794F793BA}</a:tableStyleId>
              </a:tblPr>
              <a:tblGrid>
                <a:gridCol w="2856174">
                  <a:extLst>
                    <a:ext uri="{9D8B030D-6E8A-4147-A177-3AD203B41FA5}">
                      <a16:colId xmlns:a16="http://schemas.microsoft.com/office/drawing/2014/main" val="20000"/>
                    </a:ext>
                  </a:extLst>
                </a:gridCol>
                <a:gridCol w="2856174">
                  <a:extLst>
                    <a:ext uri="{9D8B030D-6E8A-4147-A177-3AD203B41FA5}">
                      <a16:colId xmlns:a16="http://schemas.microsoft.com/office/drawing/2014/main" val="20001"/>
                    </a:ext>
                  </a:extLst>
                </a:gridCol>
              </a:tblGrid>
              <a:tr h="2624328">
                <a:tc>
                  <a:txBody>
                    <a:bodyPr/>
                    <a:lstStyle/>
                    <a:p>
                      <a:pPr algn="just" rtl="0" fontAlgn="t">
                        <a:spcBef>
                          <a:spcPts val="0"/>
                        </a:spcBef>
                        <a:spcAft>
                          <a:spcPts val="0"/>
                        </a:spcAft>
                      </a:pPr>
                      <a:r>
                        <a:rPr lang="en-US" sz="1600" b="1" u="none" strike="noStrike" dirty="0">
                          <a:effectLst/>
                        </a:rPr>
                        <a:t>Strengths</a:t>
                      </a:r>
                      <a:endParaRPr lang="en-US" sz="2400" b="1" dirty="0">
                        <a:effectLst/>
                      </a:endParaRPr>
                    </a:p>
                    <a:p>
                      <a:pPr algn="just" rtl="0" fontAlgn="base">
                        <a:spcBef>
                          <a:spcPts val="0"/>
                        </a:spcBef>
                        <a:spcAft>
                          <a:spcPts val="0"/>
                        </a:spcAft>
                        <a:buFont typeface="Arial" panose="020B0604020202020204" pitchFamily="34" charset="0"/>
                        <a:buChar char="•"/>
                      </a:pPr>
                      <a:r>
                        <a:rPr lang="en-US" sz="1600" u="none" strike="noStrike" dirty="0">
                          <a:effectLst/>
                        </a:rPr>
                        <a:t>Appropriate location of the hotel</a:t>
                      </a:r>
                    </a:p>
                    <a:p>
                      <a:pPr algn="just" rtl="0" fontAlgn="base">
                        <a:spcBef>
                          <a:spcPts val="0"/>
                        </a:spcBef>
                        <a:spcAft>
                          <a:spcPts val="0"/>
                        </a:spcAft>
                        <a:buFont typeface="Arial" panose="020B0604020202020204" pitchFamily="34" charset="0"/>
                        <a:buChar char="•"/>
                      </a:pPr>
                      <a:r>
                        <a:rPr lang="en-US" sz="1600" u="none" strike="noStrike" dirty="0">
                          <a:effectLst/>
                        </a:rPr>
                        <a:t>Better state-of-the-art facilities</a:t>
                      </a:r>
                    </a:p>
                    <a:p>
                      <a:pPr algn="just" rtl="0" fontAlgn="base">
                        <a:spcBef>
                          <a:spcPts val="0"/>
                        </a:spcBef>
                        <a:spcAft>
                          <a:spcPts val="0"/>
                        </a:spcAft>
                        <a:buFont typeface="Arial" panose="020B0604020202020204" pitchFamily="34" charset="0"/>
                        <a:buChar char="•"/>
                      </a:pPr>
                      <a:r>
                        <a:rPr lang="en-US" sz="1600" u="none" strike="noStrike" dirty="0">
                          <a:effectLst/>
                        </a:rPr>
                        <a:t>Proficient event management team</a:t>
                      </a:r>
                    </a:p>
                    <a:p>
                      <a:pPr algn="just" rtl="0" fontAlgn="base">
                        <a:spcBef>
                          <a:spcPts val="0"/>
                        </a:spcBef>
                        <a:spcAft>
                          <a:spcPts val="0"/>
                        </a:spcAft>
                        <a:buFont typeface="Arial" panose="020B0604020202020204" pitchFamily="34" charset="0"/>
                        <a:buChar char="•"/>
                      </a:pPr>
                      <a:r>
                        <a:rPr lang="en-US" sz="1600" u="none" strike="noStrike" dirty="0">
                          <a:effectLst/>
                        </a:rPr>
                        <a:t>Supreme track record in conducting medical events</a:t>
                      </a:r>
                      <a:endParaRPr lang="en-US" sz="1600" b="0" i="0" u="none" strike="noStrike" dirty="0">
                        <a:solidFill>
                          <a:schemeClr val="bg1"/>
                        </a:solidFill>
                        <a:effectLst/>
                        <a:latin typeface="Times New Roman" panose="02020603050405020304" pitchFamily="18" charset="0"/>
                      </a:endParaRPr>
                    </a:p>
                  </a:txBody>
                  <a:tcPr marL="63500" marR="63500" marT="63500" marB="63500"/>
                </a:tc>
                <a:tc>
                  <a:txBody>
                    <a:bodyPr/>
                    <a:lstStyle/>
                    <a:p>
                      <a:pPr algn="just" rtl="0" fontAlgn="t">
                        <a:spcBef>
                          <a:spcPts val="0"/>
                        </a:spcBef>
                        <a:spcAft>
                          <a:spcPts val="0"/>
                        </a:spcAft>
                      </a:pPr>
                      <a:r>
                        <a:rPr lang="en-US" sz="1600" b="1" u="none" strike="noStrike" dirty="0">
                          <a:effectLst/>
                        </a:rPr>
                        <a:t>Weaknesses </a:t>
                      </a:r>
                      <a:endParaRPr lang="en-US" sz="2400" b="1" dirty="0">
                        <a:effectLst/>
                      </a:endParaRPr>
                    </a:p>
                    <a:p>
                      <a:pPr algn="just" rtl="0" fontAlgn="base">
                        <a:spcBef>
                          <a:spcPts val="0"/>
                        </a:spcBef>
                        <a:spcAft>
                          <a:spcPts val="0"/>
                        </a:spcAft>
                        <a:buFont typeface="Arial" panose="020B0604020202020204" pitchFamily="34" charset="0"/>
                        <a:buChar char="•"/>
                      </a:pPr>
                      <a:r>
                        <a:rPr lang="en-US" sz="1600" u="none" strike="noStrike" dirty="0">
                          <a:effectLst/>
                        </a:rPr>
                        <a:t>Intense competitiveness</a:t>
                      </a:r>
                    </a:p>
                    <a:p>
                      <a:pPr algn="just" rtl="0" fontAlgn="base">
                        <a:spcBef>
                          <a:spcPts val="0"/>
                        </a:spcBef>
                        <a:spcAft>
                          <a:spcPts val="0"/>
                        </a:spcAft>
                        <a:buFont typeface="Arial" panose="020B0604020202020204" pitchFamily="34" charset="0"/>
                        <a:buChar char="•"/>
                      </a:pPr>
                      <a:r>
                        <a:rPr lang="en-US" sz="1600" u="none" strike="noStrike" dirty="0">
                          <a:effectLst/>
                        </a:rPr>
                        <a:t>Extreme reliance on local communities</a:t>
                      </a:r>
                    </a:p>
                    <a:p>
                      <a:pPr algn="just" rtl="0" fontAlgn="base">
                        <a:spcBef>
                          <a:spcPts val="0"/>
                        </a:spcBef>
                        <a:spcAft>
                          <a:spcPts val="0"/>
                        </a:spcAft>
                        <a:buFont typeface="Arial" panose="020B0604020202020204" pitchFamily="34" charset="0"/>
                        <a:buChar char="•"/>
                      </a:pPr>
                      <a:r>
                        <a:rPr lang="en-US" sz="1600" u="none" strike="noStrike" dirty="0">
                          <a:effectLst/>
                        </a:rPr>
                        <a:t>Vast changes in demand</a:t>
                      </a:r>
                    </a:p>
                    <a:p>
                      <a:pPr algn="just" rtl="0" fontAlgn="base">
                        <a:spcBef>
                          <a:spcPts val="0"/>
                        </a:spcBef>
                        <a:spcAft>
                          <a:spcPts val="0"/>
                        </a:spcAft>
                        <a:buFont typeface="Arial" panose="020B0604020202020204" pitchFamily="34" charset="0"/>
                        <a:buChar char="•"/>
                      </a:pPr>
                      <a:r>
                        <a:rPr lang="en-US" sz="1600" u="none" strike="noStrike" dirty="0">
                          <a:effectLst/>
                        </a:rPr>
                        <a:t>Increased expenses of facilities</a:t>
                      </a:r>
                      <a:endParaRPr lang="en-US" sz="1600" b="0" i="0" u="none" strike="noStrike" dirty="0">
                        <a:solidFill>
                          <a:schemeClr val="bg1"/>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0"/>
                  </a:ext>
                </a:extLst>
              </a:tr>
              <a:tr h="2020648">
                <a:tc>
                  <a:txBody>
                    <a:bodyPr/>
                    <a:lstStyle/>
                    <a:p>
                      <a:pPr algn="just" rtl="0" fontAlgn="t">
                        <a:spcBef>
                          <a:spcPts val="0"/>
                        </a:spcBef>
                        <a:spcAft>
                          <a:spcPts val="0"/>
                        </a:spcAft>
                      </a:pPr>
                      <a:r>
                        <a:rPr lang="en-IN" sz="1600" b="1" u="none" strike="noStrike" dirty="0">
                          <a:effectLst/>
                        </a:rPr>
                        <a:t>Opportunities</a:t>
                      </a:r>
                      <a:endParaRPr lang="en-IN" sz="2400" b="1" dirty="0">
                        <a:effectLst/>
                      </a:endParaRPr>
                    </a:p>
                    <a:p>
                      <a:pPr algn="just" rtl="0" fontAlgn="base">
                        <a:spcBef>
                          <a:spcPts val="0"/>
                        </a:spcBef>
                        <a:spcAft>
                          <a:spcPts val="0"/>
                        </a:spcAft>
                        <a:buFont typeface="Arial" panose="020B0604020202020204" pitchFamily="34" charset="0"/>
                        <a:buChar char="•"/>
                      </a:pPr>
                      <a:r>
                        <a:rPr lang="en-IN" sz="1600" u="none" strike="noStrike" dirty="0">
                          <a:effectLst/>
                        </a:rPr>
                        <a:t>Diversification</a:t>
                      </a:r>
                    </a:p>
                    <a:p>
                      <a:pPr algn="just" rtl="0" fontAlgn="base">
                        <a:spcBef>
                          <a:spcPts val="0"/>
                        </a:spcBef>
                        <a:spcAft>
                          <a:spcPts val="0"/>
                        </a:spcAft>
                        <a:buFont typeface="Arial" panose="020B0604020202020204" pitchFamily="34" charset="0"/>
                        <a:buChar char="•"/>
                      </a:pPr>
                      <a:r>
                        <a:rPr lang="en-IN" sz="1600" u="none" strike="noStrike" dirty="0">
                          <a:effectLst/>
                        </a:rPr>
                        <a:t>Innovation in facilities</a:t>
                      </a:r>
                    </a:p>
                    <a:p>
                      <a:pPr algn="just" rtl="0" fontAlgn="base">
                        <a:spcBef>
                          <a:spcPts val="0"/>
                        </a:spcBef>
                        <a:spcAft>
                          <a:spcPts val="0"/>
                        </a:spcAft>
                        <a:buFont typeface="Arial" panose="020B0604020202020204" pitchFamily="34" charset="0"/>
                        <a:buChar char="•"/>
                      </a:pPr>
                      <a:r>
                        <a:rPr lang="en-IN" sz="1600" u="none" strike="noStrike" dirty="0">
                          <a:effectLst/>
                        </a:rPr>
                        <a:t>Technological inclusion</a:t>
                      </a:r>
                    </a:p>
                    <a:p>
                      <a:pPr algn="just" rtl="0" fontAlgn="base">
                        <a:spcBef>
                          <a:spcPts val="0"/>
                        </a:spcBef>
                        <a:spcAft>
                          <a:spcPts val="0"/>
                        </a:spcAft>
                        <a:buFont typeface="Arial" panose="020B0604020202020204" pitchFamily="34" charset="0"/>
                        <a:buChar char="•"/>
                      </a:pPr>
                      <a:r>
                        <a:rPr lang="en-IN" sz="1600" u="none" strike="noStrike" dirty="0">
                          <a:effectLst/>
                        </a:rPr>
                        <a:t>Enhancing hotel’s visibility</a:t>
                      </a:r>
                      <a:endParaRPr lang="en-IN" sz="1600" b="0" i="0" u="none" strike="noStrike" dirty="0">
                        <a:solidFill>
                          <a:schemeClr val="bg1"/>
                        </a:solidFill>
                        <a:effectLst/>
                        <a:latin typeface="Times New Roman" panose="02020603050405020304" pitchFamily="18" charset="0"/>
                      </a:endParaRPr>
                    </a:p>
                  </a:txBody>
                  <a:tcPr marL="63500" marR="63500" marT="63500" marB="63500"/>
                </a:tc>
                <a:tc>
                  <a:txBody>
                    <a:bodyPr/>
                    <a:lstStyle/>
                    <a:p>
                      <a:pPr algn="just" rtl="0" fontAlgn="t">
                        <a:spcBef>
                          <a:spcPts val="0"/>
                        </a:spcBef>
                        <a:spcAft>
                          <a:spcPts val="0"/>
                        </a:spcAft>
                      </a:pPr>
                      <a:r>
                        <a:rPr lang="en-US" sz="1600" b="1" u="none" strike="noStrike" dirty="0">
                          <a:effectLst/>
                        </a:rPr>
                        <a:t>Threats </a:t>
                      </a:r>
                      <a:endParaRPr lang="en-US" sz="2400" b="1" dirty="0">
                        <a:effectLst/>
                      </a:endParaRPr>
                    </a:p>
                    <a:p>
                      <a:pPr algn="just" rtl="0" fontAlgn="base">
                        <a:spcBef>
                          <a:spcPts val="0"/>
                        </a:spcBef>
                        <a:spcAft>
                          <a:spcPts val="0"/>
                        </a:spcAft>
                        <a:buFont typeface="Arial" panose="020B0604020202020204" pitchFamily="34" charset="0"/>
                        <a:buChar char="•"/>
                      </a:pPr>
                      <a:r>
                        <a:rPr lang="en-US" sz="1600" u="none" strike="noStrike" dirty="0">
                          <a:effectLst/>
                        </a:rPr>
                        <a:t>Shifts in consumer behaviour</a:t>
                      </a:r>
                    </a:p>
                    <a:p>
                      <a:pPr algn="just" rtl="0" fontAlgn="base">
                        <a:spcBef>
                          <a:spcPts val="0"/>
                        </a:spcBef>
                        <a:spcAft>
                          <a:spcPts val="0"/>
                        </a:spcAft>
                        <a:buFont typeface="Arial" panose="020B0604020202020204" pitchFamily="34" charset="0"/>
                        <a:buChar char="•"/>
                      </a:pPr>
                      <a:r>
                        <a:rPr lang="en-US" sz="1600" u="none" strike="noStrike" dirty="0">
                          <a:effectLst/>
                        </a:rPr>
                        <a:t>Changes in policies and regulations</a:t>
                      </a:r>
                    </a:p>
                    <a:p>
                      <a:pPr algn="just" rtl="0" fontAlgn="base">
                        <a:spcBef>
                          <a:spcPts val="0"/>
                        </a:spcBef>
                        <a:spcAft>
                          <a:spcPts val="0"/>
                        </a:spcAft>
                        <a:buFont typeface="Arial" panose="020B0604020202020204" pitchFamily="34" charset="0"/>
                        <a:buChar char="•"/>
                      </a:pPr>
                      <a:r>
                        <a:rPr lang="en-US" sz="1600" u="none" strike="noStrike" dirty="0">
                          <a:effectLst/>
                        </a:rPr>
                        <a:t>Natural crisis</a:t>
                      </a:r>
                    </a:p>
                    <a:p>
                      <a:pPr algn="just" rtl="0" fontAlgn="base">
                        <a:spcBef>
                          <a:spcPts val="0"/>
                        </a:spcBef>
                        <a:spcAft>
                          <a:spcPts val="0"/>
                        </a:spcAft>
                        <a:buFont typeface="Arial" panose="020B0604020202020204" pitchFamily="34" charset="0"/>
                        <a:buChar char="•"/>
                      </a:pPr>
                      <a:r>
                        <a:rPr lang="en-US" sz="1600" u="none" strike="noStrike" dirty="0">
                          <a:effectLst/>
                        </a:rPr>
                        <a:t>Capacity hindrance</a:t>
                      </a:r>
                      <a:endParaRPr lang="en-US" sz="1600" b="0" i="0" u="none" strike="noStrike" dirty="0">
                        <a:solidFill>
                          <a:schemeClr val="bg1"/>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1"/>
                  </a:ext>
                </a:extLst>
              </a:tr>
            </a:tbl>
          </a:graphicData>
        </a:graphic>
      </p:graphicFrame>
      <p:sp>
        <p:nvSpPr>
          <p:cNvPr id="6" name="Rectangle 1"/>
          <p:cNvSpPr>
            <a:spLocks noChangeArrowheads="1"/>
          </p:cNvSpPr>
          <p:nvPr/>
        </p:nvSpPr>
        <p:spPr bwMode="auto">
          <a:xfrm>
            <a:off x="3217863" y="28527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p:cNvPicPr>
            <a:picLocks noChangeAspect="1"/>
          </p:cNvPicPr>
          <p:nvPr/>
        </p:nvPicPr>
        <p:blipFill>
          <a:blip r:embed="rId6"/>
          <a:stretch>
            <a:fillRect/>
          </a:stretch>
        </p:blipFill>
        <p:spPr>
          <a:xfrm>
            <a:off x="6908040" y="1713242"/>
            <a:ext cx="4412067" cy="441206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06641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IN" dirty="0"/>
              <a:t>PESTLE Analysis</a:t>
            </a:r>
            <a:br>
              <a:rPr lang="en-IN" b="0"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8</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Table 4"/>
          <p:cNvGraphicFramePr>
            <a:graphicFrameLocks noGrp="1"/>
          </p:cNvGraphicFramePr>
          <p:nvPr>
            <p:extLst>
              <p:ext uri="{D42A27DB-BD31-4B8C-83A1-F6EECF244321}">
                <p14:modId xmlns:p14="http://schemas.microsoft.com/office/powerpoint/2010/main" val="10701331"/>
              </p:ext>
            </p:extLst>
          </p:nvPr>
        </p:nvGraphicFramePr>
        <p:xfrm>
          <a:off x="5572860" y="401252"/>
          <a:ext cx="5055354" cy="6110986"/>
        </p:xfrm>
        <a:graphic>
          <a:graphicData uri="http://schemas.openxmlformats.org/drawingml/2006/table">
            <a:tbl>
              <a:tblPr>
                <a:tableStyleId>{35758FB7-9AC5-4552-8A53-C91805E547FA}</a:tableStyleId>
              </a:tblPr>
              <a:tblGrid>
                <a:gridCol w="2038992">
                  <a:extLst>
                    <a:ext uri="{9D8B030D-6E8A-4147-A177-3AD203B41FA5}">
                      <a16:colId xmlns:a16="http://schemas.microsoft.com/office/drawing/2014/main" val="20000"/>
                    </a:ext>
                  </a:extLst>
                </a:gridCol>
                <a:gridCol w="3016362">
                  <a:extLst>
                    <a:ext uri="{9D8B030D-6E8A-4147-A177-3AD203B41FA5}">
                      <a16:colId xmlns:a16="http://schemas.microsoft.com/office/drawing/2014/main" val="20001"/>
                    </a:ext>
                  </a:extLst>
                </a:gridCol>
              </a:tblGrid>
              <a:tr h="889660">
                <a:tc>
                  <a:txBody>
                    <a:bodyPr/>
                    <a:lstStyle/>
                    <a:p>
                      <a:pPr algn="just" fontAlgn="t">
                        <a:lnSpc>
                          <a:spcPct val="150000"/>
                        </a:lnSpc>
                      </a:pPr>
                      <a:br>
                        <a:rPr lang="en-IN" sz="2400" dirty="0">
                          <a:effectLst/>
                        </a:rPr>
                      </a:br>
                      <a:endParaRPr lang="en-IN" sz="2400" dirty="0">
                        <a:effectLst/>
                      </a:endParaRPr>
                    </a:p>
                  </a:txBody>
                  <a:tcPr marL="63500" marR="63500" marT="63500" marB="63500"/>
                </a:tc>
                <a:tc>
                  <a:txBody>
                    <a:bodyPr/>
                    <a:lstStyle/>
                    <a:p>
                      <a:pPr algn="just" rtl="0" fontAlgn="t">
                        <a:lnSpc>
                          <a:spcPct val="150000"/>
                        </a:lnSpc>
                        <a:spcBef>
                          <a:spcPts val="0"/>
                        </a:spcBef>
                        <a:spcAft>
                          <a:spcPts val="0"/>
                        </a:spcAft>
                      </a:pPr>
                      <a:r>
                        <a:rPr lang="en-IN" sz="1600" b="1" u="none" strike="noStrike" dirty="0">
                          <a:effectLst/>
                        </a:rPr>
                        <a:t>Factors </a:t>
                      </a:r>
                      <a:endParaRPr lang="en-IN" sz="2400" b="1" dirty="0">
                        <a:effectLst/>
                      </a:endParaRPr>
                    </a:p>
                  </a:txBody>
                  <a:tcPr marL="63500" marR="63500" marT="63500" marB="63500"/>
                </a:tc>
                <a:extLst>
                  <a:ext uri="{0D108BD9-81ED-4DB2-BD59-A6C34878D82A}">
                    <a16:rowId xmlns:a16="http://schemas.microsoft.com/office/drawing/2014/main" val="10000"/>
                  </a:ext>
                </a:extLst>
              </a:tr>
              <a:tr h="648850">
                <a:tc>
                  <a:txBody>
                    <a:bodyPr/>
                    <a:lstStyle/>
                    <a:p>
                      <a:pPr algn="just" rtl="0" fontAlgn="t">
                        <a:lnSpc>
                          <a:spcPct val="150000"/>
                        </a:lnSpc>
                        <a:spcBef>
                          <a:spcPts val="0"/>
                        </a:spcBef>
                        <a:spcAft>
                          <a:spcPts val="0"/>
                        </a:spcAft>
                      </a:pPr>
                      <a:r>
                        <a:rPr lang="en-IN" sz="1600" u="none" strike="noStrike" dirty="0">
                          <a:effectLst/>
                        </a:rPr>
                        <a:t>Political </a:t>
                      </a:r>
                      <a:endParaRPr lang="en-IN" sz="2400" dirty="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US" sz="1600" u="none" strike="noStrike" dirty="0">
                          <a:effectLst/>
                        </a:rPr>
                        <a:t>Policies and laws </a:t>
                      </a:r>
                    </a:p>
                    <a:p>
                      <a:pPr algn="just" rtl="0" fontAlgn="base">
                        <a:lnSpc>
                          <a:spcPct val="150000"/>
                        </a:lnSpc>
                        <a:spcBef>
                          <a:spcPts val="0"/>
                        </a:spcBef>
                        <a:spcAft>
                          <a:spcPts val="0"/>
                        </a:spcAft>
                        <a:buFont typeface="Arial" panose="020B0604020202020204" pitchFamily="34" charset="0"/>
                        <a:buChar char="•"/>
                      </a:pPr>
                      <a:r>
                        <a:rPr lang="en-US" sz="1600" u="none" strike="noStrike" dirty="0">
                          <a:effectLst/>
                        </a:rPr>
                        <a:t>Political Stability </a:t>
                      </a:r>
                      <a:endParaRPr lang="en-US"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1"/>
                  </a:ext>
                </a:extLst>
              </a:tr>
              <a:tr h="648850">
                <a:tc>
                  <a:txBody>
                    <a:bodyPr/>
                    <a:lstStyle/>
                    <a:p>
                      <a:pPr algn="just" rtl="0" fontAlgn="t">
                        <a:lnSpc>
                          <a:spcPct val="150000"/>
                        </a:lnSpc>
                        <a:spcBef>
                          <a:spcPts val="0"/>
                        </a:spcBef>
                        <a:spcAft>
                          <a:spcPts val="0"/>
                        </a:spcAft>
                      </a:pPr>
                      <a:r>
                        <a:rPr lang="en-IN" sz="1600" u="none" strike="noStrike">
                          <a:effectLst/>
                        </a:rPr>
                        <a:t>Economic </a:t>
                      </a:r>
                      <a:endParaRPr lang="en-IN" sz="240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Growth </a:t>
                      </a:r>
                    </a:p>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Employment </a:t>
                      </a:r>
                      <a:endParaRPr lang="en-IN"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2"/>
                  </a:ext>
                </a:extLst>
              </a:tr>
              <a:tr h="648850">
                <a:tc>
                  <a:txBody>
                    <a:bodyPr/>
                    <a:lstStyle/>
                    <a:p>
                      <a:pPr algn="just" rtl="0" fontAlgn="t">
                        <a:lnSpc>
                          <a:spcPct val="150000"/>
                        </a:lnSpc>
                        <a:spcBef>
                          <a:spcPts val="0"/>
                        </a:spcBef>
                        <a:spcAft>
                          <a:spcPts val="0"/>
                        </a:spcAft>
                      </a:pPr>
                      <a:r>
                        <a:rPr lang="en-IN" sz="1600" u="none" strike="noStrike">
                          <a:effectLst/>
                        </a:rPr>
                        <a:t>Social </a:t>
                      </a:r>
                      <a:endParaRPr lang="en-IN" sz="240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Lifestyle </a:t>
                      </a:r>
                    </a:p>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Cultural barrier </a:t>
                      </a:r>
                      <a:endParaRPr lang="en-IN"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3"/>
                  </a:ext>
                </a:extLst>
              </a:tr>
              <a:tr h="648850">
                <a:tc>
                  <a:txBody>
                    <a:bodyPr/>
                    <a:lstStyle/>
                    <a:p>
                      <a:pPr algn="just" rtl="0" fontAlgn="t">
                        <a:lnSpc>
                          <a:spcPct val="150000"/>
                        </a:lnSpc>
                        <a:spcBef>
                          <a:spcPts val="0"/>
                        </a:spcBef>
                        <a:spcAft>
                          <a:spcPts val="0"/>
                        </a:spcAft>
                      </a:pPr>
                      <a:r>
                        <a:rPr lang="en-IN" sz="1600" u="none" strike="noStrike">
                          <a:effectLst/>
                        </a:rPr>
                        <a:t>Technological </a:t>
                      </a:r>
                      <a:endParaRPr lang="en-IN" sz="240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Innovation </a:t>
                      </a:r>
                    </a:p>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Automation </a:t>
                      </a:r>
                      <a:endParaRPr lang="en-IN"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4"/>
                  </a:ext>
                </a:extLst>
              </a:tr>
              <a:tr h="648850">
                <a:tc>
                  <a:txBody>
                    <a:bodyPr/>
                    <a:lstStyle/>
                    <a:p>
                      <a:pPr algn="just" rtl="0" fontAlgn="t">
                        <a:lnSpc>
                          <a:spcPct val="150000"/>
                        </a:lnSpc>
                        <a:spcBef>
                          <a:spcPts val="0"/>
                        </a:spcBef>
                        <a:spcAft>
                          <a:spcPts val="0"/>
                        </a:spcAft>
                      </a:pPr>
                      <a:r>
                        <a:rPr lang="en-IN" sz="1600" u="none" strike="noStrike">
                          <a:effectLst/>
                        </a:rPr>
                        <a:t>Environmental </a:t>
                      </a:r>
                      <a:endParaRPr lang="en-IN" sz="240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Sustainability </a:t>
                      </a:r>
                    </a:p>
                    <a:p>
                      <a:pPr algn="just" rtl="0" fontAlgn="base">
                        <a:lnSpc>
                          <a:spcPct val="150000"/>
                        </a:lnSpc>
                        <a:spcBef>
                          <a:spcPts val="0"/>
                        </a:spcBef>
                        <a:spcAft>
                          <a:spcPts val="0"/>
                        </a:spcAft>
                        <a:buFont typeface="Arial" panose="020B0604020202020204" pitchFamily="34" charset="0"/>
                        <a:buChar char="•"/>
                      </a:pPr>
                      <a:r>
                        <a:rPr lang="en-IN" sz="1600" u="none" strike="noStrike" dirty="0">
                          <a:effectLst/>
                        </a:rPr>
                        <a:t>Ethical </a:t>
                      </a:r>
                      <a:endParaRPr lang="en-IN"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5"/>
                  </a:ext>
                </a:extLst>
              </a:tr>
              <a:tr h="648850">
                <a:tc>
                  <a:txBody>
                    <a:bodyPr/>
                    <a:lstStyle/>
                    <a:p>
                      <a:pPr algn="just" rtl="0" fontAlgn="t">
                        <a:lnSpc>
                          <a:spcPct val="150000"/>
                        </a:lnSpc>
                        <a:spcBef>
                          <a:spcPts val="0"/>
                        </a:spcBef>
                        <a:spcAft>
                          <a:spcPts val="0"/>
                        </a:spcAft>
                      </a:pPr>
                      <a:r>
                        <a:rPr lang="en-IN" sz="1600" u="none" strike="noStrike">
                          <a:effectLst/>
                        </a:rPr>
                        <a:t>Legal </a:t>
                      </a:r>
                      <a:endParaRPr lang="en-IN" sz="2400">
                        <a:effectLst/>
                      </a:endParaRPr>
                    </a:p>
                  </a:txBody>
                  <a:tcPr marL="63500" marR="63500" marT="63500" marB="63500"/>
                </a:tc>
                <a:tc>
                  <a:txBody>
                    <a:bodyPr/>
                    <a:lstStyle/>
                    <a:p>
                      <a:pPr algn="just" rtl="0" fontAlgn="base">
                        <a:lnSpc>
                          <a:spcPct val="150000"/>
                        </a:lnSpc>
                        <a:spcBef>
                          <a:spcPts val="0"/>
                        </a:spcBef>
                        <a:spcAft>
                          <a:spcPts val="0"/>
                        </a:spcAft>
                        <a:buFont typeface="Arial" panose="020B0604020202020204" pitchFamily="34" charset="0"/>
                        <a:buChar char="•"/>
                      </a:pPr>
                      <a:r>
                        <a:rPr lang="en-US" sz="1600" u="none" strike="noStrike" dirty="0">
                          <a:effectLst/>
                        </a:rPr>
                        <a:t>Health and Safety</a:t>
                      </a:r>
                    </a:p>
                    <a:p>
                      <a:pPr algn="just" rtl="0" fontAlgn="base">
                        <a:lnSpc>
                          <a:spcPct val="150000"/>
                        </a:lnSpc>
                        <a:spcBef>
                          <a:spcPts val="0"/>
                        </a:spcBef>
                        <a:spcAft>
                          <a:spcPts val="0"/>
                        </a:spcAft>
                        <a:buFont typeface="Arial" panose="020B0604020202020204" pitchFamily="34" charset="0"/>
                        <a:buChar char="•"/>
                      </a:pPr>
                      <a:r>
                        <a:rPr lang="en-US" sz="1600" u="none" strike="noStrike" dirty="0">
                          <a:effectLst/>
                        </a:rPr>
                        <a:t>Data Protection </a:t>
                      </a:r>
                      <a:endParaRPr lang="en-US" sz="1600" b="0" i="0" u="none" strike="noStrike" dirty="0">
                        <a:solidFill>
                          <a:srgbClr val="000000"/>
                        </a:solidFill>
                        <a:effectLst/>
                        <a:latin typeface="Times New Roman" panose="02020603050405020304" pitchFamily="18" charset="0"/>
                      </a:endParaRPr>
                    </a:p>
                  </a:txBody>
                  <a:tcPr marL="63500" marR="63500" marT="63500" marB="63500"/>
                </a:tc>
                <a:extLst>
                  <a:ext uri="{0D108BD9-81ED-4DB2-BD59-A6C34878D82A}">
                    <a16:rowId xmlns:a16="http://schemas.microsoft.com/office/drawing/2014/main" val="10006"/>
                  </a:ext>
                </a:extLst>
              </a:tr>
            </a:tbl>
          </a:graphicData>
        </a:graphic>
      </p:graphicFrame>
      <p:sp>
        <p:nvSpPr>
          <p:cNvPr id="6" name="Rectangle 1"/>
          <p:cNvSpPr>
            <a:spLocks noChangeArrowheads="1"/>
          </p:cNvSpPr>
          <p:nvPr/>
        </p:nvSpPr>
        <p:spPr bwMode="auto">
          <a:xfrm>
            <a:off x="4656138" y="21701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p:cNvPicPr>
            <a:picLocks noChangeAspect="1"/>
          </p:cNvPicPr>
          <p:nvPr/>
        </p:nvPicPr>
        <p:blipFill>
          <a:blip r:embed="rId6"/>
          <a:stretch>
            <a:fillRect/>
          </a:stretch>
        </p:blipFill>
        <p:spPr>
          <a:xfrm>
            <a:off x="323556" y="2087740"/>
            <a:ext cx="5366044" cy="352526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81804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US" sz="2800" dirty="0">
                <a:latin typeface="Arial" panose="020B0604020202020204" pitchFamily="34" charset="0"/>
                <a:cs typeface="Arial" panose="020B0604020202020204" pitchFamily="34" charset="0"/>
              </a:rPr>
              <a:t>Present evidence of why this event is feasible</a:t>
            </a:r>
            <a:br>
              <a:rPr lang="en-US" sz="2800" b="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IN" sz="2800" b="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9</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476514" y="2248096"/>
            <a:ext cx="5619486" cy="336502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The persisting evidence of the event includes the dates determined, the budget for the event and the management of any uncertain risk causing hazards to the event organisers and participants.</a:t>
            </a:r>
          </a:p>
          <a:p>
            <a:pPr marL="285750" indent="-285750" algn="just">
              <a:lnSpc>
                <a:spcPct val="150000"/>
              </a:lnSpc>
              <a:buFont typeface="Arial" panose="020B0604020202020204" pitchFamily="34" charset="0"/>
              <a:buChar char="•"/>
            </a:pPr>
            <a:r>
              <a:rPr lang="en-US" dirty="0">
                <a:solidFill>
                  <a:schemeClr val="bg1"/>
                </a:solidFill>
              </a:rPr>
              <a:t> Before arranging the event, a study regarding the requirement of mental wellness among young people has been assessed and the viability highly depends on this case.</a:t>
            </a:r>
            <a:endParaRPr lang="en-IN" dirty="0">
              <a:solidFill>
                <a:schemeClr val="bg1"/>
              </a:solidFill>
            </a:endParaRPr>
          </a:p>
        </p:txBody>
      </p:sp>
      <p:pic>
        <p:nvPicPr>
          <p:cNvPr id="5" name="Picture 4"/>
          <p:cNvPicPr>
            <a:picLocks noChangeAspect="1"/>
          </p:cNvPicPr>
          <p:nvPr/>
        </p:nvPicPr>
        <p:blipFill>
          <a:blip r:embed="rId6"/>
          <a:stretch>
            <a:fillRect/>
          </a:stretch>
        </p:blipFill>
        <p:spPr>
          <a:xfrm>
            <a:off x="6392514" y="2402006"/>
            <a:ext cx="5432774" cy="310444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9692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3999" y="808185"/>
            <a:ext cx="9944215" cy="360000"/>
          </a:xfrm>
        </p:spPr>
        <p:txBody>
          <a:bodyPr/>
          <a:lstStyle/>
          <a:p>
            <a:r>
              <a:rPr lang="en-US" sz="2800" dirty="0">
                <a:latin typeface="Arial" panose="020B0604020202020204" pitchFamily="34" charset="0"/>
                <a:cs typeface="Arial" panose="020B0604020202020204" pitchFamily="34" charset="0"/>
              </a:rPr>
              <a:t>Present evidence of why this event is feasible- Cont..</a:t>
            </a:r>
            <a:br>
              <a:rPr lang="en-US" sz="2800" b="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IN" sz="2800" b="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10</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6373697" y="2138948"/>
            <a:ext cx="5009886" cy="341632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As stated by Müller (2018, p.13), the planning and organisation of the event highly include the time to be allotted to each part of the activity and the aspect of making reservations in advance. </a:t>
            </a:r>
          </a:p>
          <a:p>
            <a:pPr marL="285750" indent="-285750" algn="just">
              <a:lnSpc>
                <a:spcPct val="150000"/>
              </a:lnSpc>
              <a:buFont typeface="Arial" panose="020B0604020202020204" pitchFamily="34" charset="0"/>
              <a:buChar char="•"/>
            </a:pPr>
            <a:r>
              <a:rPr lang="en-US" dirty="0">
                <a:solidFill>
                  <a:schemeClr val="bg1"/>
                </a:solidFill>
              </a:rPr>
              <a:t>These are incorporated in addition to the advance notice issued for optimal attendance at the event. </a:t>
            </a:r>
            <a:endParaRPr lang="en-IN" dirty="0">
              <a:solidFill>
                <a:schemeClr val="bg1"/>
              </a:solidFill>
            </a:endParaRPr>
          </a:p>
        </p:txBody>
      </p:sp>
      <p:pic>
        <p:nvPicPr>
          <p:cNvPr id="5" name="Picture 4"/>
          <p:cNvPicPr>
            <a:picLocks noChangeAspect="1"/>
          </p:cNvPicPr>
          <p:nvPr/>
        </p:nvPicPr>
        <p:blipFill>
          <a:blip r:embed="rId6"/>
          <a:stretch>
            <a:fillRect/>
          </a:stretch>
        </p:blipFill>
        <p:spPr>
          <a:xfrm>
            <a:off x="369307" y="2284695"/>
            <a:ext cx="5815084" cy="3291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83716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4000" y="808185"/>
            <a:ext cx="3696932" cy="360000"/>
          </a:xfrm>
        </p:spPr>
        <p:txBody>
          <a:bodyPr/>
          <a:lstStyle/>
          <a:p>
            <a:r>
              <a:rPr lang="en-US" sz="2800" dirty="0">
                <a:latin typeface="Arial" panose="020B0604020202020204" pitchFamily="34" charset="0"/>
                <a:cs typeface="Arial" panose="020B0604020202020204" pitchFamily="34" charset="0"/>
              </a:rPr>
              <a:t>Conclusion</a:t>
            </a: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11</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684000" y="1547547"/>
            <a:ext cx="6557484" cy="46115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The presented analysis is made in consideration of the event management focussing on sustainability grounds including the mental wellness of young people. </a:t>
            </a:r>
          </a:p>
          <a:p>
            <a:pPr marL="285750" indent="-285750" algn="just">
              <a:lnSpc>
                <a:spcPct val="150000"/>
              </a:lnSpc>
              <a:buFont typeface="Arial" panose="020B0604020202020204" pitchFamily="34" charset="0"/>
              <a:buChar char="•"/>
            </a:pPr>
            <a:r>
              <a:rPr lang="en-US" dirty="0">
                <a:solidFill>
                  <a:schemeClr val="bg1"/>
                </a:solidFill>
              </a:rPr>
              <a:t>The elements of the event are discussed in detail including the market, operational and financial factors affecting the conduct. </a:t>
            </a:r>
          </a:p>
          <a:p>
            <a:pPr marL="285750" indent="-285750" algn="just">
              <a:lnSpc>
                <a:spcPct val="150000"/>
              </a:lnSpc>
              <a:buFont typeface="Arial" panose="020B0604020202020204" pitchFamily="34" charset="0"/>
              <a:buChar char="•"/>
            </a:pPr>
            <a:r>
              <a:rPr lang="en-US" dirty="0">
                <a:solidFill>
                  <a:schemeClr val="bg1"/>
                </a:solidFill>
              </a:rPr>
              <a:t>The adequate expedition to the strengths, weaknesses, opportunities and threats are explained using a SWOT analysis which states the location of Cardiff Marriot Hotel as appropriate for the event and the competency of the event management team.</a:t>
            </a:r>
            <a:endParaRPr lang="en-IN" dirty="0">
              <a:solidFill>
                <a:schemeClr val="bg1"/>
              </a:solidFill>
            </a:endParaRPr>
          </a:p>
        </p:txBody>
      </p:sp>
      <p:pic>
        <p:nvPicPr>
          <p:cNvPr id="5" name="Picture 4"/>
          <p:cNvPicPr>
            <a:picLocks noChangeAspect="1"/>
          </p:cNvPicPr>
          <p:nvPr/>
        </p:nvPicPr>
        <p:blipFill>
          <a:blip r:embed="rId6"/>
          <a:stretch>
            <a:fillRect/>
          </a:stretch>
        </p:blipFill>
        <p:spPr>
          <a:xfrm>
            <a:off x="7575483" y="2183642"/>
            <a:ext cx="4270755" cy="319918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76390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684000" y="808185"/>
            <a:ext cx="3696932" cy="360000"/>
          </a:xfrm>
        </p:spPr>
        <p:txBody>
          <a:bodyPr/>
          <a:lstStyle/>
          <a:p>
            <a:r>
              <a:rPr lang="en-US" sz="2800" dirty="0">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12</a:t>
            </a:fld>
            <a:endParaRPr lang="en-US" dirty="0"/>
          </a:p>
        </p:txBody>
      </p:sp>
      <p:pic>
        <p:nvPicPr>
          <p:cNvPr id="46" name="Picture Placeholder 45" descr="Team">
            <a:extLst>
              <a:ext uri="{FF2B5EF4-FFF2-40B4-BE49-F238E27FC236}">
                <a16:creationId xmlns:a16="http://schemas.microsoft.com/office/drawing/2014/main" id="{09833D49-61B1-40F0-A9D1-6D1D4B8701A1}"/>
              </a:ext>
            </a:extLst>
          </p:cNvPr>
          <p:cNvPicPr>
            <a:picLocks noGrp="1" noChangeAspect="1"/>
          </p:cNvPicPr>
          <p:nvPr>
            <p:ph type="pic" sz="quarter" idx="23"/>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1191403" y="700324"/>
            <a:ext cx="384361" cy="384361"/>
          </a:xfrm>
        </p:spPr>
      </p:pic>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9" y="13227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47" name="Group 46">
            <a:extLst>
              <a:ext uri="{FF2B5EF4-FFF2-40B4-BE49-F238E27FC236}">
                <a16:creationId xmlns:a16="http://schemas.microsoft.com/office/drawing/2014/main" id="{95074261-BBC0-4AF3-AF09-C64386DBB2CF}"/>
              </a:ext>
              <a:ext uri="{C183D7F6-B498-43B3-948B-1728B52AA6E4}">
                <adec:decorative xmlns:adec="http://schemas.microsoft.com/office/drawing/2017/decorative" val="1"/>
              </a:ext>
            </a:extLst>
          </p:cNvPr>
          <p:cNvGrpSpPr>
            <a:grpSpLocks noChangeAspect="1"/>
          </p:cNvGrpSpPr>
          <p:nvPr/>
        </p:nvGrpSpPr>
        <p:grpSpPr>
          <a:xfrm flipH="1">
            <a:off x="10784125" y="519682"/>
            <a:ext cx="926876" cy="745643"/>
            <a:chOff x="7901577" y="2268089"/>
            <a:chExt cx="926876" cy="745643"/>
          </a:xfrm>
        </p:grpSpPr>
        <p:sp>
          <p:nvSpPr>
            <p:cNvPr id="50" name="Rectangle 49">
              <a:extLst>
                <a:ext uri="{FF2B5EF4-FFF2-40B4-BE49-F238E27FC236}">
                  <a16:creationId xmlns:a16="http://schemas.microsoft.com/office/drawing/2014/main" id="{C4BF8F4D-C494-48D1-8EDB-FE34A665FBEE}"/>
                </a:ext>
              </a:extLst>
            </p:cNvPr>
            <p:cNvSpPr/>
            <p:nvPr/>
          </p:nvSpPr>
          <p:spPr>
            <a:xfrm flipH="1">
              <a:off x="8516862" y="2268089"/>
              <a:ext cx="311591" cy="745643"/>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F7A8167-402E-4636-8949-042E663C233E}"/>
                </a:ext>
              </a:extLst>
            </p:cNvPr>
            <p:cNvSpPr/>
            <p:nvPr/>
          </p:nvSpPr>
          <p:spPr>
            <a:xfrm flipH="1">
              <a:off x="7901577" y="2332794"/>
              <a:ext cx="781787" cy="616234"/>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p:cNvSpPr txBox="1"/>
          <p:nvPr/>
        </p:nvSpPr>
        <p:spPr>
          <a:xfrm>
            <a:off x="409433" y="1797261"/>
            <a:ext cx="6782938" cy="4524315"/>
          </a:xfrm>
          <a:prstGeom prst="rect">
            <a:avLst/>
          </a:prstGeom>
          <a:noFill/>
        </p:spPr>
        <p:txBody>
          <a:bodyPr wrap="square" rtlCol="0">
            <a:spAutoFit/>
          </a:bodyPr>
          <a:lstStyle/>
          <a:p>
            <a:pPr algn="just">
              <a:lnSpc>
                <a:spcPct val="150000"/>
              </a:lnSpc>
            </a:pPr>
            <a:r>
              <a:rPr lang="en-GB" sz="1600" dirty="0" err="1">
                <a:solidFill>
                  <a:schemeClr val="bg1"/>
                </a:solidFill>
              </a:rPr>
              <a:t>Benzaghta</a:t>
            </a:r>
            <a:r>
              <a:rPr lang="en-GB" sz="1600" dirty="0">
                <a:solidFill>
                  <a:schemeClr val="bg1"/>
                </a:solidFill>
              </a:rPr>
              <a:t>, M.A., </a:t>
            </a:r>
            <a:r>
              <a:rPr lang="en-GB" sz="1600" dirty="0" err="1">
                <a:solidFill>
                  <a:schemeClr val="bg1"/>
                </a:solidFill>
              </a:rPr>
              <a:t>Elwalda</a:t>
            </a:r>
            <a:r>
              <a:rPr lang="en-GB" sz="1600" dirty="0">
                <a:solidFill>
                  <a:schemeClr val="bg1"/>
                </a:solidFill>
              </a:rPr>
              <a:t>, A., </a:t>
            </a:r>
            <a:r>
              <a:rPr lang="en-GB" sz="1600" dirty="0" err="1">
                <a:solidFill>
                  <a:schemeClr val="bg1"/>
                </a:solidFill>
              </a:rPr>
              <a:t>Mousa</a:t>
            </a:r>
            <a:r>
              <a:rPr lang="en-GB" sz="1600" dirty="0">
                <a:solidFill>
                  <a:schemeClr val="bg1"/>
                </a:solidFill>
              </a:rPr>
              <a:t>, M.M., </a:t>
            </a:r>
            <a:r>
              <a:rPr lang="en-GB" sz="1600" dirty="0" err="1">
                <a:solidFill>
                  <a:schemeClr val="bg1"/>
                </a:solidFill>
              </a:rPr>
              <a:t>Erkan</a:t>
            </a:r>
            <a:r>
              <a:rPr lang="en-GB" sz="1600" dirty="0">
                <a:solidFill>
                  <a:schemeClr val="bg1"/>
                </a:solidFill>
              </a:rPr>
              <a:t>, I. and Rahman, M., 2021. SWOT analysis applications: An integrative literature review. Journal of Global Business Insights, 6(1), pp.55-73. https://digitalcommons.usf.edu/globe/vol6/iss1/5/</a:t>
            </a:r>
          </a:p>
          <a:p>
            <a:pPr algn="just">
              <a:lnSpc>
                <a:spcPct val="150000"/>
              </a:lnSpc>
            </a:pPr>
            <a:r>
              <a:rPr lang="en-GB" sz="1600" dirty="0">
                <a:solidFill>
                  <a:schemeClr val="bg1"/>
                </a:solidFill>
              </a:rPr>
              <a:t>Caswell, M., 2023. Cardiff Marriott Hotel unveils property-wide refurbishment. Available at: https://www.businesstraveller.com/business-travel/2023/02/27/cardiff-marriott-hotel-unveils-property-wide-refurbishment/</a:t>
            </a:r>
          </a:p>
          <a:p>
            <a:pPr algn="just">
              <a:lnSpc>
                <a:spcPct val="150000"/>
              </a:lnSpc>
            </a:pPr>
            <a:r>
              <a:rPr lang="en-GB" sz="1600" dirty="0">
                <a:solidFill>
                  <a:schemeClr val="bg1"/>
                </a:solidFill>
              </a:rPr>
              <a:t>Cipd.org, 2023. ‘PESTLE analysis’. Available at: https://www.cipd.org/uk/knowledge/factsheets/pestle-analysis-factsheet/ [Accessed on- 23rd January 2024]</a:t>
            </a:r>
          </a:p>
          <a:p>
            <a:pPr algn="just">
              <a:lnSpc>
                <a:spcPct val="150000"/>
              </a:lnSpc>
            </a:pPr>
            <a:endParaRPr lang="en-GB" sz="1600" dirty="0">
              <a:solidFill>
                <a:schemeClr val="bg1"/>
              </a:solidFill>
            </a:endParaRPr>
          </a:p>
        </p:txBody>
      </p:sp>
      <p:pic>
        <p:nvPicPr>
          <p:cNvPr id="6" name="Picture 5"/>
          <p:cNvPicPr>
            <a:picLocks noChangeAspect="1"/>
          </p:cNvPicPr>
          <p:nvPr/>
        </p:nvPicPr>
        <p:blipFill>
          <a:blip r:embed="rId6"/>
          <a:stretch>
            <a:fillRect/>
          </a:stretch>
        </p:blipFill>
        <p:spPr>
          <a:xfrm>
            <a:off x="7421803" y="179109"/>
            <a:ext cx="4795609" cy="6513922"/>
          </a:xfrm>
          <a:prstGeom prst="rect">
            <a:avLst/>
          </a:prstGeom>
        </p:spPr>
      </p:pic>
    </p:spTree>
    <p:extLst>
      <p:ext uri="{BB962C8B-B14F-4D97-AF65-F5344CB8AC3E}">
        <p14:creationId xmlns:p14="http://schemas.microsoft.com/office/powerpoint/2010/main" val="3299066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6" descr="Scientist looking at test tube">
            <a:extLst>
              <a:ext uri="{FF2B5EF4-FFF2-40B4-BE49-F238E27FC236}">
                <a16:creationId xmlns:a16="http://schemas.microsoft.com/office/drawing/2014/main" id="{F923CFB6-5709-405C-8762-B310D3F21953}"/>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t="25" b="25"/>
          <a:stretch>
            <a:fillRect/>
          </a:stretch>
        </p:blipFill>
        <p:spPr>
          <a:xfrm>
            <a:off x="-341194" y="-191922"/>
            <a:ext cx="12533193" cy="7049922"/>
          </a:xfrm>
        </p:spPr>
      </p:pic>
      <p:pic>
        <p:nvPicPr>
          <p:cNvPr id="11" name="Picture 10"/>
          <p:cNvPicPr>
            <a:picLocks noChangeAspect="1"/>
          </p:cNvPicPr>
          <p:nvPr/>
        </p:nvPicPr>
        <p:blipFill>
          <a:blip r:embed="rId3"/>
          <a:stretch>
            <a:fillRect/>
          </a:stretch>
        </p:blipFill>
        <p:spPr>
          <a:xfrm>
            <a:off x="-341194" y="-191922"/>
            <a:ext cx="12533194" cy="7047719"/>
          </a:xfrm>
          <a:prstGeom prst="rect">
            <a:avLst/>
          </a:prstGeom>
        </p:spPr>
      </p:pic>
    </p:spTree>
    <p:extLst>
      <p:ext uri="{BB962C8B-B14F-4D97-AF65-F5344CB8AC3E}">
        <p14:creationId xmlns:p14="http://schemas.microsoft.com/office/powerpoint/2010/main" val="457404638"/>
      </p:ext>
    </p:extLst>
  </p:cSld>
  <p:clrMapOvr>
    <a:masterClrMapping/>
  </p:clrMapOvr>
</p:sld>
</file>

<file path=ppt/theme/theme1.xml><?xml version="1.0" encoding="utf-8"?>
<a:theme xmlns:a="http://schemas.openxmlformats.org/drawingml/2006/main" name="Office Theme">
  <a:themeElements>
    <a:clrScheme name="MS Healthcare Pitch">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MS Healthcare Pitch">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2"/>
            </a:gs>
            <a:gs pos="100000">
              <a:schemeClr val="accent2"/>
            </a:gs>
          </a:gsLst>
          <a:lin ang="1440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MB Healthcare Pitch Deck SB_v3" id="{F20654C3-30CB-4A23-AE37-CA3918CCFD51}" vid="{71C4247B-9648-406B-9B0E-E712402798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33BAED8-F9E7-4D41-86E9-333473F909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66BDC7-24D2-4343-8D41-18F9C23F860A}">
  <ds:schemaRefs>
    <ds:schemaRef ds:uri="http://schemas.microsoft.com/sharepoint/v3/contenttype/forms"/>
  </ds:schemaRefs>
</ds:datastoreItem>
</file>

<file path=customXml/itemProps3.xml><?xml version="1.0" encoding="utf-8"?>
<ds:datastoreItem xmlns:ds="http://schemas.openxmlformats.org/officeDocument/2006/customXml" ds:itemID="{AF4BDB64-2AF8-42D4-96C8-B6B6F098993C}">
  <ds:schemaRefs>
    <ds:schemaRef ds:uri="http://purl.org/dc/dcmitype/"/>
    <ds:schemaRef ds:uri="http://schemas.openxmlformats.org/package/2006/metadata/core-properties"/>
    <ds:schemaRef ds:uri="71af3243-3dd4-4a8d-8c0d-dd76da1f02a5"/>
    <ds:schemaRef ds:uri="http://schemas.microsoft.com/office/2006/documentManagement/types"/>
    <ds:schemaRef ds:uri="http://purl.org/dc/elements/1.1/"/>
    <ds:schemaRef ds:uri="http://www.w3.org/XML/1998/namespace"/>
    <ds:schemaRef ds:uri="http://schemas.microsoft.com/office/2006/metadata/properties"/>
    <ds:schemaRef ds:uri="http://schemas.microsoft.com/office/infopath/2007/PartnerControls"/>
    <ds:schemaRef ds:uri="16c05727-aa75-4e4a-9b5f-8a80a1165891"/>
    <ds:schemaRef ds:uri="http://purl.org/dc/terms/"/>
  </ds:schemaRefs>
</ds:datastoreItem>
</file>

<file path=docProps/app.xml><?xml version="1.0" encoding="utf-8"?>
<Properties xmlns="http://schemas.openxmlformats.org/officeDocument/2006/extended-properties" xmlns:vt="http://schemas.openxmlformats.org/officeDocument/2006/docPropsVTypes">
  <Template>Healthcare office pitch deck</Template>
  <TotalTime>0</TotalTime>
  <Words>2734</Words>
  <Application>Microsoft Macintosh PowerPoint</Application>
  <PresentationFormat>Widescreen</PresentationFormat>
  <Paragraphs>135</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vt:lpstr>
      <vt:lpstr>Calibri</vt:lpstr>
      <vt:lpstr>Courier New</vt:lpstr>
      <vt:lpstr>Gill Sans MT</vt:lpstr>
      <vt:lpstr>Times New Roman</vt:lpstr>
      <vt:lpstr>Office Theme</vt:lpstr>
      <vt:lpstr>INTERNATIONAL MEETINGS MANAGEMENT FOR THE HOTEL INDUSTRY  Feasibility Plan for an International Meeting </vt:lpstr>
      <vt:lpstr>Introduction</vt:lpstr>
      <vt:lpstr>Situational analysis and research  </vt:lpstr>
      <vt:lpstr>Situational analysis and research- Cont…  </vt:lpstr>
      <vt:lpstr>Situational analysis and research- Cont…  </vt:lpstr>
      <vt:lpstr>Situational analysis and research- Cont…  </vt:lpstr>
      <vt:lpstr>SWOT Analysis   </vt:lpstr>
      <vt:lpstr>PESTLE Analysis  </vt:lpstr>
      <vt:lpstr>Present evidence of why this event is feasible    </vt:lpstr>
      <vt:lpstr>Present evidence of why this event is feasible- Cont..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2024-01-23T07:10:25Z</dcterms:created>
  <dcterms:modified xsi:type="dcterms:W3CDTF">2024-01-25T12:56:06Z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