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68" r:id="rId3"/>
    <p:sldId id="269" r:id="rId4"/>
    <p:sldId id="270" r:id="rId5"/>
    <p:sldId id="271" r:id="rId6"/>
    <p:sldId id="286" r:id="rId7"/>
    <p:sldId id="259" r:id="rId8"/>
    <p:sldId id="274" r:id="rId9"/>
    <p:sldId id="275" r:id="rId10"/>
    <p:sldId id="267" r:id="rId11"/>
    <p:sldId id="281"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978" autoAdjust="0"/>
    <p:restoredTop sz="94660"/>
  </p:normalViewPr>
  <p:slideViewPr>
    <p:cSldViewPr snapToGrid="0">
      <p:cViewPr varScale="1">
        <p:scale>
          <a:sx n="72" d="100"/>
          <a:sy n="72" d="100"/>
        </p:scale>
        <p:origin x="498"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B61BEF0D-F0BB-DE4B-95CE-6DB70DBA9567}" type="datetimeFigureOut">
              <a:rPr lang="en-US" dirty="0"/>
              <a:pPr/>
              <a:t>5/21/2019</a:t>
            </a:fld>
            <a:endParaRPr lang="en-US" dirty="0"/>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US" dirty="0"/>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74483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570590"/>
          </a:xfrm>
        </p:spPr>
        <p:txBody>
          <a:bodyPr/>
          <a:lstStyle/>
          <a:p>
            <a:r>
              <a:rPr lang="en-US" dirty="0"/>
              <a:t>Click to edit Master title style</a:t>
            </a:r>
          </a:p>
        </p:txBody>
      </p:sp>
      <p:sp>
        <p:nvSpPr>
          <p:cNvPr id="3" name="Content Placeholder 2"/>
          <p:cNvSpPr>
            <a:spLocks noGrp="1"/>
          </p:cNvSpPr>
          <p:nvPr>
            <p:ph idx="1"/>
          </p:nvPr>
        </p:nvSpPr>
        <p:spPr>
          <a:xfrm>
            <a:off x="581192" y="1544596"/>
            <a:ext cx="11029615" cy="4314204"/>
          </a:xfrm>
        </p:spPr>
        <p:txBody>
          <a:bodyPr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5/21/2019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558300" y="5956137"/>
            <a:ext cx="1052508"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B61BEF0D-F0BB-DE4B-95CE-6DB70DBA9567}" type="datetimeFigureOut">
              <a:rPr lang="en-US" dirty="0"/>
              <a:pPr/>
              <a:t>5/21/2019</a:t>
            </a:fld>
            <a:endParaRPr lang="en-US" dirty="0"/>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422390" cy="3633047"/>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88417" y="2228003"/>
            <a:ext cx="5422392" cy="3633047"/>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5/21/2019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5/21/2019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5/21/2019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5/21/2019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US"/>
              <a:t>Click to edit Master title style</a:t>
            </a:r>
            <a:endParaRPr lang="en-US" dirty="0"/>
          </a:p>
        </p:txBody>
      </p:sp>
      <p:sp>
        <p:nvSpPr>
          <p:cNvPr id="3" name="Content Placeholder 2"/>
          <p:cNvSpPr>
            <a:spLocks noGrp="1"/>
          </p:cNvSpPr>
          <p:nvPr>
            <p:ph idx="1"/>
          </p:nvPr>
        </p:nvSpPr>
        <p:spPr>
          <a:xfrm>
            <a:off x="447816" y="601200"/>
            <a:ext cx="11292840" cy="4204800"/>
          </a:xfrm>
        </p:spPr>
        <p:txBody>
          <a:bodyPr anchor="t">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B61BEF0D-F0BB-DE4B-95CE-6DB70DBA9567}" type="datetimeFigureOut">
              <a:rPr lang="en-US" dirty="0"/>
              <a:pPr/>
              <a:t>5/21/2019</a:t>
            </a:fld>
            <a:endParaRPr lang="en-US" dirty="0"/>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5/21/2019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5/21/2019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B61BEF0D-F0BB-DE4B-95CE-6DB70DBA9567}" type="datetimeFigureOut">
              <a:rPr lang="en-US" dirty="0"/>
              <a:pPr/>
              <a:t>5/21/2019</a:t>
            </a:fld>
            <a:endParaRPr lang="en-US" dirty="0"/>
          </a:p>
        </p:txBody>
      </p:sp>
      <p:sp>
        <p:nvSpPr>
          <p:cNvPr id="5" name="Footer Placeholder 4"/>
          <p:cNvSpPr>
            <a:spLocks noGrp="1"/>
          </p:cNvSpPr>
          <p:nvPr>
            <p:ph type="ftr" sz="quarter" idx="11"/>
          </p:nvPr>
        </p:nvSpPr>
        <p:spPr>
          <a:xfrm>
            <a:off x="774923" y="5951811"/>
            <a:ext cx="7896279" cy="365125"/>
          </a:xfrm>
        </p:spPr>
        <p:txBody>
          <a:bodyPr/>
          <a:lstStyle/>
          <a:p>
            <a:endParaRPr lang="en-US" dirty="0"/>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B61BEF0D-F0BB-DE4B-95CE-6DB70DBA9567}" type="datetimeFigureOut">
              <a:rPr lang="en-US" dirty="0"/>
              <a:pPr/>
              <a:t>5/21/2019</a:t>
            </a:fld>
            <a:endParaRPr lang="en-US" dirty="0"/>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US" dirty="0"/>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D57F1E4F-1CFF-5643-939E-217C01CDF565}" type="slidenum">
              <a:rPr lang="en-US" dirty="0"/>
              <a:pPr/>
              <a:t>‹#›</a:t>
            </a:fld>
            <a:endParaRPr lang="en-US" dirty="0"/>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mailto:Kimberley.Jenkins@uwtsd.ac.uk"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twitter.com/bretjturner/status/948336006054395904/photo/1?ref_src=twsrc%5etfw&amp;ref_url=http://www.bbc.co.uk/bbcthree/item/2dbdaba5-e689-4863-9d82-5aa45ad15068"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image" Target="../media/image6.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06E0BC-1EA3-40A1-8888-61B2FBDE3144}"/>
              </a:ext>
            </a:extLst>
          </p:cNvPr>
          <p:cNvSpPr>
            <a:spLocks noGrp="1"/>
          </p:cNvSpPr>
          <p:nvPr>
            <p:ph type="ctrTitle"/>
          </p:nvPr>
        </p:nvSpPr>
        <p:spPr/>
        <p:txBody>
          <a:bodyPr/>
          <a:lstStyle/>
          <a:p>
            <a:r>
              <a:rPr lang="en-GB" dirty="0"/>
              <a:t>Computational thinking</a:t>
            </a:r>
          </a:p>
        </p:txBody>
      </p:sp>
      <p:sp>
        <p:nvSpPr>
          <p:cNvPr id="3" name="Subtitle 2">
            <a:extLst>
              <a:ext uri="{FF2B5EF4-FFF2-40B4-BE49-F238E27FC236}">
                <a16:creationId xmlns:a16="http://schemas.microsoft.com/office/drawing/2014/main" id="{BF0EFAE5-C500-445A-8C65-4D49F8DA133F}"/>
              </a:ext>
            </a:extLst>
          </p:cNvPr>
          <p:cNvSpPr>
            <a:spLocks noGrp="1"/>
          </p:cNvSpPr>
          <p:nvPr>
            <p:ph type="subTitle" idx="1"/>
          </p:nvPr>
        </p:nvSpPr>
        <p:spPr/>
        <p:txBody>
          <a:bodyPr/>
          <a:lstStyle/>
          <a:p>
            <a:r>
              <a:rPr lang="en-GB" dirty="0"/>
              <a:t>05/19</a:t>
            </a:r>
          </a:p>
        </p:txBody>
      </p:sp>
    </p:spTree>
    <p:extLst>
      <p:ext uri="{BB962C8B-B14F-4D97-AF65-F5344CB8AC3E}">
        <p14:creationId xmlns:p14="http://schemas.microsoft.com/office/powerpoint/2010/main" val="8327547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BD6577-03C6-4E05-8247-055082442EDC}"/>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5EDCB353-E604-487B-833A-6B157A8851A1}"/>
              </a:ext>
            </a:extLst>
          </p:cNvPr>
          <p:cNvSpPr>
            <a:spLocks noGrp="1"/>
          </p:cNvSpPr>
          <p:nvPr>
            <p:ph idx="1"/>
          </p:nvPr>
        </p:nvSpPr>
        <p:spPr/>
        <p:txBody>
          <a:bodyPr/>
          <a:lstStyle/>
          <a:p>
            <a:r>
              <a:rPr lang="en-GB" sz="2400" dirty="0"/>
              <a:t>Lecturer: Kimberley Jenkins  </a:t>
            </a:r>
            <a:r>
              <a:rPr lang="en-GB" sz="2400" dirty="0">
                <a:hlinkClick r:id="rId2"/>
              </a:rPr>
              <a:t>Kimberley.Jenkins@uwtsd.ac.uk</a:t>
            </a:r>
            <a:endParaRPr lang="en-GB" sz="2400" dirty="0"/>
          </a:p>
          <a:p>
            <a:endParaRPr lang="en-GB" sz="2400" dirty="0"/>
          </a:p>
          <a:p>
            <a:r>
              <a:rPr lang="en-GB" sz="2400" dirty="0"/>
              <a:t>Time: 4pm to 6pm</a:t>
            </a:r>
          </a:p>
          <a:p>
            <a:endParaRPr lang="en-GB" sz="2400" dirty="0"/>
          </a:p>
          <a:p>
            <a:r>
              <a:rPr lang="en-GB" sz="2400" dirty="0"/>
              <a:t>Days: every Tuesday for 9 more weeks plus 20/5/19 (Thursday).</a:t>
            </a:r>
          </a:p>
          <a:p>
            <a:endParaRPr lang="en-GB" sz="2400" dirty="0"/>
          </a:p>
          <a:p>
            <a:r>
              <a:rPr lang="en-GB" sz="2400" dirty="0"/>
              <a:t>Module Assessment: In class test</a:t>
            </a:r>
          </a:p>
          <a:p>
            <a:endParaRPr lang="en-GB" dirty="0"/>
          </a:p>
        </p:txBody>
      </p:sp>
    </p:spTree>
    <p:extLst>
      <p:ext uri="{BB962C8B-B14F-4D97-AF65-F5344CB8AC3E}">
        <p14:creationId xmlns:p14="http://schemas.microsoft.com/office/powerpoint/2010/main" val="29035235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6A3B15-13ED-4841-BB87-69F535A2D05F}"/>
              </a:ext>
            </a:extLst>
          </p:cNvPr>
          <p:cNvSpPr>
            <a:spLocks noGrp="1"/>
          </p:cNvSpPr>
          <p:nvPr>
            <p:ph type="title"/>
          </p:nvPr>
        </p:nvSpPr>
        <p:spPr/>
        <p:txBody>
          <a:bodyPr/>
          <a:lstStyle/>
          <a:p>
            <a:r>
              <a:rPr lang="en-GB" dirty="0"/>
              <a:t>Module content</a:t>
            </a:r>
          </a:p>
        </p:txBody>
      </p:sp>
      <p:sp>
        <p:nvSpPr>
          <p:cNvPr id="3" name="Content Placeholder 2">
            <a:extLst>
              <a:ext uri="{FF2B5EF4-FFF2-40B4-BE49-F238E27FC236}">
                <a16:creationId xmlns:a16="http://schemas.microsoft.com/office/drawing/2014/main" id="{84A92A6D-8CDE-4692-8966-592044664780}"/>
              </a:ext>
            </a:extLst>
          </p:cNvPr>
          <p:cNvSpPr>
            <a:spLocks noGrp="1"/>
          </p:cNvSpPr>
          <p:nvPr>
            <p:ph idx="1"/>
          </p:nvPr>
        </p:nvSpPr>
        <p:spPr>
          <a:xfrm>
            <a:off x="581192" y="1544595"/>
            <a:ext cx="11029615" cy="5066411"/>
          </a:xfrm>
        </p:spPr>
        <p:txBody>
          <a:bodyPr/>
          <a:lstStyle/>
          <a:p>
            <a:r>
              <a:rPr lang="en-GB" sz="2400" dirty="0"/>
              <a:t>Problem solving</a:t>
            </a:r>
          </a:p>
          <a:p>
            <a:endParaRPr lang="en-GB" sz="2400" dirty="0"/>
          </a:p>
          <a:p>
            <a:r>
              <a:rPr lang="en-GB" sz="2400" dirty="0"/>
              <a:t>Games</a:t>
            </a:r>
          </a:p>
          <a:p>
            <a:endParaRPr lang="en-GB" sz="2400" dirty="0"/>
          </a:p>
          <a:p>
            <a:r>
              <a:rPr lang="en-GB" sz="2400" dirty="0"/>
              <a:t>Python programming</a:t>
            </a:r>
          </a:p>
          <a:p>
            <a:endParaRPr lang="en-GB" sz="2400" dirty="0"/>
          </a:p>
          <a:p>
            <a:r>
              <a:rPr lang="en-GB" sz="2400" dirty="0"/>
              <a:t>Python turtle</a:t>
            </a:r>
          </a:p>
          <a:p>
            <a:endParaRPr lang="en-GB" sz="2400" dirty="0"/>
          </a:p>
          <a:p>
            <a:r>
              <a:rPr lang="en-GB" sz="2400" dirty="0"/>
              <a:t>In class test</a:t>
            </a:r>
          </a:p>
          <a:p>
            <a:endParaRPr lang="en-GB" dirty="0"/>
          </a:p>
        </p:txBody>
      </p:sp>
    </p:spTree>
    <p:extLst>
      <p:ext uri="{BB962C8B-B14F-4D97-AF65-F5344CB8AC3E}">
        <p14:creationId xmlns:p14="http://schemas.microsoft.com/office/powerpoint/2010/main" val="18920094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25097E-27F8-4739-B92C-BF5901AEEC29}"/>
              </a:ext>
            </a:extLst>
          </p:cNvPr>
          <p:cNvSpPr>
            <a:spLocks noGrp="1"/>
          </p:cNvSpPr>
          <p:nvPr>
            <p:ph type="title"/>
          </p:nvPr>
        </p:nvSpPr>
        <p:spPr/>
        <p:txBody>
          <a:bodyPr/>
          <a:lstStyle/>
          <a:p>
            <a:r>
              <a:rPr lang="en-GB" dirty="0"/>
              <a:t>What is computational thinking?</a:t>
            </a:r>
          </a:p>
        </p:txBody>
      </p:sp>
      <p:sp>
        <p:nvSpPr>
          <p:cNvPr id="3" name="Content Placeholder 2">
            <a:extLst>
              <a:ext uri="{FF2B5EF4-FFF2-40B4-BE49-F238E27FC236}">
                <a16:creationId xmlns:a16="http://schemas.microsoft.com/office/drawing/2014/main" id="{C66EC247-FDB1-432B-85EB-D6CE55DE192C}"/>
              </a:ext>
            </a:extLst>
          </p:cNvPr>
          <p:cNvSpPr>
            <a:spLocks noGrp="1"/>
          </p:cNvSpPr>
          <p:nvPr>
            <p:ph idx="1"/>
          </p:nvPr>
        </p:nvSpPr>
        <p:spPr>
          <a:xfrm>
            <a:off x="581192" y="1544596"/>
            <a:ext cx="6470961" cy="4314204"/>
          </a:xfrm>
        </p:spPr>
        <p:txBody>
          <a:bodyPr/>
          <a:lstStyle/>
          <a:p>
            <a:pPr marL="0" indent="0">
              <a:buNone/>
            </a:pPr>
            <a:r>
              <a:rPr lang="en-GB" sz="2400" dirty="0"/>
              <a:t>Computational thinking is simply working out how to work things out, or:</a:t>
            </a:r>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r>
              <a:rPr lang="en-GB" sz="2400" dirty="0"/>
              <a:t>It is closely related to the skill of designing algorithms which can be turned into computer programs</a:t>
            </a:r>
          </a:p>
          <a:p>
            <a:endParaRPr lang="en-GB" dirty="0"/>
          </a:p>
          <a:p>
            <a:endParaRPr lang="en-GB" dirty="0"/>
          </a:p>
        </p:txBody>
      </p:sp>
      <p:pic>
        <p:nvPicPr>
          <p:cNvPr id="4" name="Picture 3">
            <a:extLst>
              <a:ext uri="{FF2B5EF4-FFF2-40B4-BE49-F238E27FC236}">
                <a16:creationId xmlns:a16="http://schemas.microsoft.com/office/drawing/2014/main" id="{040D23E5-02A7-4A9E-BF31-88CCC5E7789B}"/>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7533660" y="1551570"/>
            <a:ext cx="4077148" cy="4604274"/>
          </a:xfrm>
          <a:prstGeom prst="rect">
            <a:avLst/>
          </a:prstGeom>
        </p:spPr>
      </p:pic>
      <p:sp>
        <p:nvSpPr>
          <p:cNvPr id="5" name="Text Placeholder 4">
            <a:extLst>
              <a:ext uri="{FF2B5EF4-FFF2-40B4-BE49-F238E27FC236}">
                <a16:creationId xmlns:a16="http://schemas.microsoft.com/office/drawing/2014/main" id="{23E35572-E711-4F41-8021-97D517340362}"/>
              </a:ext>
            </a:extLst>
          </p:cNvPr>
          <p:cNvSpPr txBox="1">
            <a:spLocks/>
          </p:cNvSpPr>
          <p:nvPr/>
        </p:nvSpPr>
        <p:spPr>
          <a:xfrm>
            <a:off x="581192" y="2702491"/>
            <a:ext cx="5932074" cy="1772392"/>
          </a:xfrm>
          <a:prstGeom prst="rect">
            <a:avLst/>
          </a:prstGeom>
        </p:spPr>
        <p:txBody>
          <a:bodyPr/>
          <a:lst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pPr marL="450850" indent="0">
              <a:spcAft>
                <a:spcPts val="1200"/>
              </a:spcAft>
              <a:buFont typeface="Wingdings 2" panose="05020102010507070707" pitchFamily="18" charset="2"/>
              <a:buNone/>
            </a:pPr>
            <a:r>
              <a:rPr lang="en-GB" sz="2800" dirty="0">
                <a:solidFill>
                  <a:srgbClr val="E35999"/>
                </a:solidFill>
              </a:rPr>
              <a:t>‘The ability to think logically about a problem and apply techniques for solving it’</a:t>
            </a:r>
            <a:endParaRPr lang="en-GB" sz="2800" dirty="0"/>
          </a:p>
        </p:txBody>
      </p:sp>
    </p:spTree>
    <p:extLst>
      <p:ext uri="{BB962C8B-B14F-4D97-AF65-F5344CB8AC3E}">
        <p14:creationId xmlns:p14="http://schemas.microsoft.com/office/powerpoint/2010/main" val="35323568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ACEA8B-4C7E-410A-B923-FF97AE1F769C}"/>
              </a:ext>
            </a:extLst>
          </p:cNvPr>
          <p:cNvSpPr>
            <a:spLocks noGrp="1"/>
          </p:cNvSpPr>
          <p:nvPr>
            <p:ph type="title"/>
          </p:nvPr>
        </p:nvSpPr>
        <p:spPr/>
        <p:txBody>
          <a:bodyPr/>
          <a:lstStyle/>
          <a:p>
            <a:r>
              <a:rPr lang="en-GB" dirty="0"/>
              <a:t>The tour guide</a:t>
            </a:r>
          </a:p>
        </p:txBody>
      </p:sp>
      <p:sp>
        <p:nvSpPr>
          <p:cNvPr id="3" name="Content Placeholder 2">
            <a:extLst>
              <a:ext uri="{FF2B5EF4-FFF2-40B4-BE49-F238E27FC236}">
                <a16:creationId xmlns:a16="http://schemas.microsoft.com/office/drawing/2014/main" id="{E3FD53F2-707A-4DF0-8CCF-1B418B0EA74D}"/>
              </a:ext>
            </a:extLst>
          </p:cNvPr>
          <p:cNvSpPr>
            <a:spLocks noGrp="1"/>
          </p:cNvSpPr>
          <p:nvPr>
            <p:ph idx="1"/>
          </p:nvPr>
        </p:nvSpPr>
        <p:spPr>
          <a:xfrm>
            <a:off x="581192" y="1544596"/>
            <a:ext cx="11029615" cy="4981464"/>
          </a:xfrm>
        </p:spPr>
        <p:txBody>
          <a:bodyPr/>
          <a:lstStyle/>
          <a:p>
            <a:r>
              <a:rPr lang="en-GB" sz="2400" dirty="0"/>
              <a:t>You are a hotel tour guide. </a:t>
            </a:r>
          </a:p>
          <a:p>
            <a:r>
              <a:rPr lang="en-GB" sz="2400" dirty="0"/>
              <a:t>Tourists staying in your hotel expect to be taken on a tour visiting all the city’s attractions. </a:t>
            </a:r>
          </a:p>
          <a:p>
            <a:r>
              <a:rPr lang="en-GB" sz="2400" dirty="0"/>
              <a:t>You have been given an underground map that shows all the locations of the attractions and how you can get from one to another using the underground network. </a:t>
            </a:r>
          </a:p>
          <a:p>
            <a:r>
              <a:rPr lang="en-GB" sz="2400" dirty="0"/>
              <a:t>You must work out a route that starts from the hotel and takes your tour group to every tourist site. </a:t>
            </a:r>
          </a:p>
          <a:p>
            <a:r>
              <a:rPr lang="en-GB" sz="2400" dirty="0"/>
              <a:t>The tourists will be unhappy if they pass through the same place twice. </a:t>
            </a:r>
          </a:p>
          <a:p>
            <a:r>
              <a:rPr lang="en-GB" sz="2400" dirty="0"/>
              <a:t>They also want to end up back at their hotel that evening</a:t>
            </a:r>
          </a:p>
          <a:p>
            <a:endParaRPr lang="en-GB" dirty="0"/>
          </a:p>
          <a:p>
            <a:endParaRPr lang="en-GB" dirty="0"/>
          </a:p>
        </p:txBody>
      </p:sp>
    </p:spTree>
    <p:extLst>
      <p:ext uri="{BB962C8B-B14F-4D97-AF65-F5344CB8AC3E}">
        <p14:creationId xmlns:p14="http://schemas.microsoft.com/office/powerpoint/2010/main" val="22084369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Straight Connector 6"/>
          <p:cNvCxnSpPr>
            <a:stCxn id="3" idx="4"/>
            <a:endCxn id="16" idx="0"/>
          </p:cNvCxnSpPr>
          <p:nvPr/>
        </p:nvCxnSpPr>
        <p:spPr>
          <a:xfrm>
            <a:off x="5108665" y="2383428"/>
            <a:ext cx="99060" cy="629737"/>
          </a:xfrm>
          <a:prstGeom prst="line">
            <a:avLst/>
          </a:prstGeom>
          <a:ln w="57150">
            <a:solidFill>
              <a:schemeClr val="tx1"/>
            </a:solidFill>
          </a:ln>
        </p:spPr>
        <p:style>
          <a:lnRef idx="2">
            <a:schemeClr val="accent3"/>
          </a:lnRef>
          <a:fillRef idx="0">
            <a:schemeClr val="accent3"/>
          </a:fillRef>
          <a:effectRef idx="1">
            <a:schemeClr val="accent3"/>
          </a:effectRef>
          <a:fontRef idx="minor">
            <a:schemeClr val="tx1"/>
          </a:fontRef>
        </p:style>
      </p:cxnSp>
      <p:sp>
        <p:nvSpPr>
          <p:cNvPr id="2" name="Title 1">
            <a:extLst>
              <a:ext uri="{FF2B5EF4-FFF2-40B4-BE49-F238E27FC236}">
                <a16:creationId xmlns:a16="http://schemas.microsoft.com/office/drawing/2014/main" id="{6EA4E4C6-15EA-463B-A563-9B33E8983D1B}"/>
              </a:ext>
            </a:extLst>
          </p:cNvPr>
          <p:cNvSpPr>
            <a:spLocks noGrp="1"/>
          </p:cNvSpPr>
          <p:nvPr>
            <p:ph type="title"/>
          </p:nvPr>
        </p:nvSpPr>
        <p:spPr/>
        <p:txBody>
          <a:bodyPr/>
          <a:lstStyle/>
          <a:p>
            <a:r>
              <a:rPr lang="en-GB" dirty="0"/>
              <a:t>The tour guide</a:t>
            </a:r>
          </a:p>
        </p:txBody>
      </p:sp>
      <p:cxnSp>
        <p:nvCxnSpPr>
          <p:cNvPr id="8" name="Straight Connector 7"/>
          <p:cNvCxnSpPr>
            <a:stCxn id="11" idx="2"/>
            <a:endCxn id="16" idx="6"/>
          </p:cNvCxnSpPr>
          <p:nvPr/>
        </p:nvCxnSpPr>
        <p:spPr>
          <a:xfrm flipH="1" flipV="1">
            <a:off x="5416731" y="3222171"/>
            <a:ext cx="1145177" cy="1784"/>
          </a:xfrm>
          <a:prstGeom prst="line">
            <a:avLst/>
          </a:prstGeom>
          <a:ln w="57150">
            <a:solidFill>
              <a:schemeClr val="tx1"/>
            </a:solidFill>
          </a:ln>
        </p:spPr>
        <p:style>
          <a:lnRef idx="2">
            <a:schemeClr val="accent3"/>
          </a:lnRef>
          <a:fillRef idx="0">
            <a:schemeClr val="accent3"/>
          </a:fillRef>
          <a:effectRef idx="1">
            <a:schemeClr val="accent3"/>
          </a:effectRef>
          <a:fontRef idx="minor">
            <a:schemeClr val="tx1"/>
          </a:fontRef>
        </p:style>
      </p:cxnSp>
      <p:cxnSp>
        <p:nvCxnSpPr>
          <p:cNvPr id="13" name="Straight Connector 12"/>
          <p:cNvCxnSpPr>
            <a:stCxn id="24" idx="1"/>
            <a:endCxn id="11" idx="5"/>
          </p:cNvCxnSpPr>
          <p:nvPr/>
        </p:nvCxnSpPr>
        <p:spPr>
          <a:xfrm flipH="1" flipV="1">
            <a:off x="6918704" y="3371745"/>
            <a:ext cx="682944" cy="680992"/>
          </a:xfrm>
          <a:prstGeom prst="line">
            <a:avLst/>
          </a:prstGeom>
          <a:ln w="57150">
            <a:solidFill>
              <a:schemeClr val="tx1"/>
            </a:solidFill>
          </a:ln>
        </p:spPr>
        <p:style>
          <a:lnRef idx="2">
            <a:schemeClr val="accent3"/>
          </a:lnRef>
          <a:fillRef idx="0">
            <a:schemeClr val="accent3"/>
          </a:fillRef>
          <a:effectRef idx="1">
            <a:schemeClr val="accent3"/>
          </a:effectRef>
          <a:fontRef idx="minor">
            <a:schemeClr val="tx1"/>
          </a:fontRef>
        </p:style>
      </p:cxnSp>
      <p:cxnSp>
        <p:nvCxnSpPr>
          <p:cNvPr id="17" name="Straight Connector 16"/>
          <p:cNvCxnSpPr>
            <a:stCxn id="5" idx="2"/>
            <a:endCxn id="3" idx="6"/>
          </p:cNvCxnSpPr>
          <p:nvPr/>
        </p:nvCxnSpPr>
        <p:spPr>
          <a:xfrm flipH="1">
            <a:off x="5317671" y="2174422"/>
            <a:ext cx="1244237" cy="0"/>
          </a:xfrm>
          <a:prstGeom prst="line">
            <a:avLst/>
          </a:prstGeom>
          <a:ln w="57150">
            <a:solidFill>
              <a:schemeClr val="tx1"/>
            </a:solidFill>
          </a:ln>
        </p:spPr>
        <p:style>
          <a:lnRef idx="2">
            <a:schemeClr val="accent3"/>
          </a:lnRef>
          <a:fillRef idx="0">
            <a:schemeClr val="accent3"/>
          </a:fillRef>
          <a:effectRef idx="1">
            <a:schemeClr val="accent3"/>
          </a:effectRef>
          <a:fontRef idx="minor">
            <a:schemeClr val="tx1"/>
          </a:fontRef>
        </p:style>
      </p:cxnSp>
      <p:cxnSp>
        <p:nvCxnSpPr>
          <p:cNvPr id="18" name="Straight Connector 17"/>
          <p:cNvCxnSpPr>
            <a:stCxn id="12" idx="1"/>
            <a:endCxn id="5" idx="5"/>
          </p:cNvCxnSpPr>
          <p:nvPr/>
        </p:nvCxnSpPr>
        <p:spPr>
          <a:xfrm flipH="1" flipV="1">
            <a:off x="6918704" y="2322212"/>
            <a:ext cx="2124057" cy="1737191"/>
          </a:xfrm>
          <a:prstGeom prst="line">
            <a:avLst/>
          </a:prstGeom>
          <a:ln w="57150">
            <a:solidFill>
              <a:schemeClr val="tx1"/>
            </a:solidFill>
          </a:ln>
        </p:spPr>
        <p:style>
          <a:lnRef idx="2">
            <a:schemeClr val="accent3"/>
          </a:lnRef>
          <a:fillRef idx="0">
            <a:schemeClr val="accent3"/>
          </a:fillRef>
          <a:effectRef idx="1">
            <a:schemeClr val="accent3"/>
          </a:effectRef>
          <a:fontRef idx="minor">
            <a:schemeClr val="tx1"/>
          </a:fontRef>
        </p:style>
      </p:cxnSp>
      <p:cxnSp>
        <p:nvCxnSpPr>
          <p:cNvPr id="41" name="Straight Connector 40"/>
          <p:cNvCxnSpPr>
            <a:stCxn id="24" idx="3"/>
            <a:endCxn id="25" idx="7"/>
          </p:cNvCxnSpPr>
          <p:nvPr/>
        </p:nvCxnSpPr>
        <p:spPr>
          <a:xfrm flipH="1">
            <a:off x="6909383" y="4348317"/>
            <a:ext cx="692265" cy="503043"/>
          </a:xfrm>
          <a:prstGeom prst="line">
            <a:avLst/>
          </a:prstGeom>
          <a:ln w="57150">
            <a:solidFill>
              <a:schemeClr val="tx1"/>
            </a:solidFill>
          </a:ln>
        </p:spPr>
        <p:style>
          <a:lnRef idx="2">
            <a:schemeClr val="accent3"/>
          </a:lnRef>
          <a:fillRef idx="0">
            <a:schemeClr val="accent3"/>
          </a:fillRef>
          <a:effectRef idx="1">
            <a:schemeClr val="accent3"/>
          </a:effectRef>
          <a:fontRef idx="minor">
            <a:schemeClr val="tx1"/>
          </a:fontRef>
        </p:style>
      </p:cxnSp>
      <p:cxnSp>
        <p:nvCxnSpPr>
          <p:cNvPr id="44" name="Straight Connector 43"/>
          <p:cNvCxnSpPr>
            <a:stCxn id="25" idx="2"/>
            <a:endCxn id="28" idx="6"/>
          </p:cNvCxnSpPr>
          <p:nvPr/>
        </p:nvCxnSpPr>
        <p:spPr>
          <a:xfrm flipH="1">
            <a:off x="5414774" y="4999150"/>
            <a:ext cx="1137813" cy="0"/>
          </a:xfrm>
          <a:prstGeom prst="line">
            <a:avLst/>
          </a:prstGeom>
          <a:ln w="57150">
            <a:solidFill>
              <a:schemeClr val="tx1"/>
            </a:solidFill>
          </a:ln>
        </p:spPr>
        <p:style>
          <a:lnRef idx="2">
            <a:schemeClr val="accent3"/>
          </a:lnRef>
          <a:fillRef idx="0">
            <a:schemeClr val="accent3"/>
          </a:fillRef>
          <a:effectRef idx="1">
            <a:schemeClr val="accent3"/>
          </a:effectRef>
          <a:fontRef idx="minor">
            <a:schemeClr val="tx1"/>
          </a:fontRef>
        </p:style>
      </p:cxnSp>
      <p:cxnSp>
        <p:nvCxnSpPr>
          <p:cNvPr id="47" name="Straight Connector 46"/>
          <p:cNvCxnSpPr>
            <a:stCxn id="29" idx="5"/>
            <a:endCxn id="28" idx="1"/>
          </p:cNvCxnSpPr>
          <p:nvPr/>
        </p:nvCxnSpPr>
        <p:spPr>
          <a:xfrm>
            <a:off x="4365324" y="4351582"/>
            <a:ext cx="692654" cy="499778"/>
          </a:xfrm>
          <a:prstGeom prst="line">
            <a:avLst/>
          </a:prstGeom>
          <a:ln w="57150">
            <a:solidFill>
              <a:schemeClr val="tx1"/>
            </a:solidFill>
          </a:ln>
        </p:spPr>
        <p:style>
          <a:lnRef idx="2">
            <a:schemeClr val="accent3"/>
          </a:lnRef>
          <a:fillRef idx="0">
            <a:schemeClr val="accent3"/>
          </a:fillRef>
          <a:effectRef idx="1">
            <a:schemeClr val="accent3"/>
          </a:effectRef>
          <a:fontRef idx="minor">
            <a:schemeClr val="tx1"/>
          </a:fontRef>
        </p:style>
      </p:cxnSp>
      <p:cxnSp>
        <p:nvCxnSpPr>
          <p:cNvPr id="50" name="Straight Connector 49"/>
          <p:cNvCxnSpPr>
            <a:stCxn id="16" idx="3"/>
            <a:endCxn id="29" idx="7"/>
          </p:cNvCxnSpPr>
          <p:nvPr/>
        </p:nvCxnSpPr>
        <p:spPr>
          <a:xfrm flipH="1">
            <a:off x="4365324" y="3369961"/>
            <a:ext cx="694611" cy="686041"/>
          </a:xfrm>
          <a:prstGeom prst="line">
            <a:avLst/>
          </a:prstGeom>
          <a:ln w="57150">
            <a:solidFill>
              <a:schemeClr val="tx1"/>
            </a:solidFill>
          </a:ln>
        </p:spPr>
        <p:style>
          <a:lnRef idx="2">
            <a:schemeClr val="accent3"/>
          </a:lnRef>
          <a:fillRef idx="0">
            <a:schemeClr val="accent3"/>
          </a:fillRef>
          <a:effectRef idx="1">
            <a:schemeClr val="accent3"/>
          </a:effectRef>
          <a:fontRef idx="minor">
            <a:schemeClr val="tx1"/>
          </a:fontRef>
        </p:style>
      </p:cxnSp>
      <p:cxnSp>
        <p:nvCxnSpPr>
          <p:cNvPr id="53" name="Straight Connector 52"/>
          <p:cNvCxnSpPr>
            <a:stCxn id="3" idx="3"/>
            <a:endCxn id="30" idx="7"/>
          </p:cNvCxnSpPr>
          <p:nvPr/>
        </p:nvCxnSpPr>
        <p:spPr>
          <a:xfrm flipH="1">
            <a:off x="3108259" y="2322212"/>
            <a:ext cx="1852616" cy="1733790"/>
          </a:xfrm>
          <a:prstGeom prst="line">
            <a:avLst/>
          </a:prstGeom>
          <a:ln w="57150">
            <a:solidFill>
              <a:schemeClr val="tx1"/>
            </a:solidFill>
          </a:ln>
        </p:spPr>
        <p:style>
          <a:lnRef idx="2">
            <a:schemeClr val="accent3"/>
          </a:lnRef>
          <a:fillRef idx="0">
            <a:schemeClr val="accent3"/>
          </a:fillRef>
          <a:effectRef idx="1">
            <a:schemeClr val="accent3"/>
          </a:effectRef>
          <a:fontRef idx="minor">
            <a:schemeClr val="tx1"/>
          </a:fontRef>
        </p:style>
      </p:cxnSp>
      <p:cxnSp>
        <p:nvCxnSpPr>
          <p:cNvPr id="56" name="Straight Connector 55"/>
          <p:cNvCxnSpPr>
            <a:stCxn id="29" idx="2"/>
            <a:endCxn id="30" idx="6"/>
          </p:cNvCxnSpPr>
          <p:nvPr/>
        </p:nvCxnSpPr>
        <p:spPr>
          <a:xfrm flipH="1">
            <a:off x="3169475" y="4203792"/>
            <a:ext cx="839053" cy="0"/>
          </a:xfrm>
          <a:prstGeom prst="line">
            <a:avLst/>
          </a:prstGeom>
          <a:ln w="57150">
            <a:solidFill>
              <a:schemeClr val="tx1"/>
            </a:solidFill>
          </a:ln>
        </p:spPr>
        <p:style>
          <a:lnRef idx="2">
            <a:schemeClr val="accent3"/>
          </a:lnRef>
          <a:fillRef idx="0">
            <a:schemeClr val="accent3"/>
          </a:fillRef>
          <a:effectRef idx="1">
            <a:schemeClr val="accent3"/>
          </a:effectRef>
          <a:fontRef idx="minor">
            <a:schemeClr val="tx1"/>
          </a:fontRef>
        </p:style>
      </p:cxnSp>
      <p:cxnSp>
        <p:nvCxnSpPr>
          <p:cNvPr id="59" name="Straight Connector 58"/>
          <p:cNvCxnSpPr>
            <a:stCxn id="27" idx="1"/>
            <a:endCxn id="30" idx="5"/>
          </p:cNvCxnSpPr>
          <p:nvPr/>
        </p:nvCxnSpPr>
        <p:spPr>
          <a:xfrm flipH="1" flipV="1">
            <a:off x="3108259" y="4351582"/>
            <a:ext cx="1949719" cy="1561958"/>
          </a:xfrm>
          <a:prstGeom prst="line">
            <a:avLst/>
          </a:prstGeom>
          <a:ln w="57150">
            <a:solidFill>
              <a:schemeClr val="tx1"/>
            </a:solidFill>
          </a:ln>
        </p:spPr>
        <p:style>
          <a:lnRef idx="2">
            <a:schemeClr val="accent3"/>
          </a:lnRef>
          <a:fillRef idx="0">
            <a:schemeClr val="accent3"/>
          </a:fillRef>
          <a:effectRef idx="1">
            <a:schemeClr val="accent3"/>
          </a:effectRef>
          <a:fontRef idx="minor">
            <a:schemeClr val="tx1"/>
          </a:fontRef>
        </p:style>
      </p:cxnSp>
      <p:cxnSp>
        <p:nvCxnSpPr>
          <p:cNvPr id="62" name="Straight Connector 61"/>
          <p:cNvCxnSpPr>
            <a:stCxn id="26" idx="2"/>
            <a:endCxn id="27" idx="6"/>
          </p:cNvCxnSpPr>
          <p:nvPr/>
        </p:nvCxnSpPr>
        <p:spPr>
          <a:xfrm flipH="1">
            <a:off x="5414774" y="6061330"/>
            <a:ext cx="1137557" cy="0"/>
          </a:xfrm>
          <a:prstGeom prst="line">
            <a:avLst/>
          </a:prstGeom>
          <a:ln w="57150">
            <a:solidFill>
              <a:schemeClr val="tx1"/>
            </a:solidFill>
          </a:ln>
        </p:spPr>
        <p:style>
          <a:lnRef idx="2">
            <a:schemeClr val="accent3"/>
          </a:lnRef>
          <a:fillRef idx="0">
            <a:schemeClr val="accent3"/>
          </a:fillRef>
          <a:effectRef idx="1">
            <a:schemeClr val="accent3"/>
          </a:effectRef>
          <a:fontRef idx="minor">
            <a:schemeClr val="tx1"/>
          </a:fontRef>
        </p:style>
      </p:cxnSp>
      <p:cxnSp>
        <p:nvCxnSpPr>
          <p:cNvPr id="65" name="Straight Connector 64"/>
          <p:cNvCxnSpPr>
            <a:stCxn id="25" idx="4"/>
            <a:endCxn id="26" idx="0"/>
          </p:cNvCxnSpPr>
          <p:nvPr/>
        </p:nvCxnSpPr>
        <p:spPr>
          <a:xfrm flipH="1">
            <a:off x="6761337" y="5208156"/>
            <a:ext cx="256" cy="644168"/>
          </a:xfrm>
          <a:prstGeom prst="line">
            <a:avLst/>
          </a:prstGeom>
          <a:ln w="57150">
            <a:solidFill>
              <a:schemeClr val="tx1"/>
            </a:solidFill>
          </a:ln>
        </p:spPr>
        <p:style>
          <a:lnRef idx="2">
            <a:schemeClr val="accent3"/>
          </a:lnRef>
          <a:fillRef idx="0">
            <a:schemeClr val="accent3"/>
          </a:fillRef>
          <a:effectRef idx="1">
            <a:schemeClr val="accent3"/>
          </a:effectRef>
          <a:fontRef idx="minor">
            <a:schemeClr val="tx1"/>
          </a:fontRef>
        </p:style>
      </p:cxnSp>
      <p:cxnSp>
        <p:nvCxnSpPr>
          <p:cNvPr id="68" name="Straight Connector 67"/>
          <p:cNvCxnSpPr>
            <a:endCxn id="24" idx="6"/>
          </p:cNvCxnSpPr>
          <p:nvPr/>
        </p:nvCxnSpPr>
        <p:spPr>
          <a:xfrm flipH="1" flipV="1">
            <a:off x="7958444" y="4200527"/>
            <a:ext cx="1030722" cy="6666"/>
          </a:xfrm>
          <a:prstGeom prst="line">
            <a:avLst/>
          </a:prstGeom>
          <a:ln w="57150">
            <a:solidFill>
              <a:schemeClr val="tx1"/>
            </a:solidFill>
          </a:ln>
        </p:spPr>
        <p:style>
          <a:lnRef idx="2">
            <a:schemeClr val="accent3"/>
          </a:lnRef>
          <a:fillRef idx="0">
            <a:schemeClr val="accent3"/>
          </a:fillRef>
          <a:effectRef idx="1">
            <a:schemeClr val="accent3"/>
          </a:effectRef>
          <a:fontRef idx="minor">
            <a:schemeClr val="tx1"/>
          </a:fontRef>
        </p:style>
      </p:cxnSp>
      <p:cxnSp>
        <p:nvCxnSpPr>
          <p:cNvPr id="72" name="Straight Connector 71"/>
          <p:cNvCxnSpPr>
            <a:stCxn id="26" idx="7"/>
            <a:endCxn id="12" idx="3"/>
          </p:cNvCxnSpPr>
          <p:nvPr/>
        </p:nvCxnSpPr>
        <p:spPr>
          <a:xfrm flipV="1">
            <a:off x="6909127" y="4354983"/>
            <a:ext cx="2133634" cy="1558557"/>
          </a:xfrm>
          <a:prstGeom prst="line">
            <a:avLst/>
          </a:prstGeom>
          <a:ln w="57150">
            <a:solidFill>
              <a:schemeClr val="tx1"/>
            </a:solidFill>
          </a:ln>
        </p:spPr>
        <p:style>
          <a:lnRef idx="2">
            <a:schemeClr val="accent3"/>
          </a:lnRef>
          <a:fillRef idx="0">
            <a:schemeClr val="accent3"/>
          </a:fillRef>
          <a:effectRef idx="1">
            <a:schemeClr val="accent3"/>
          </a:effectRef>
          <a:fontRef idx="minor">
            <a:schemeClr val="tx1"/>
          </a:fontRef>
        </p:style>
      </p:cxnSp>
      <p:sp>
        <p:nvSpPr>
          <p:cNvPr id="24" name="Oval 23"/>
          <p:cNvSpPr/>
          <p:nvPr/>
        </p:nvSpPr>
        <p:spPr>
          <a:xfrm>
            <a:off x="7540432" y="3991521"/>
            <a:ext cx="418012" cy="418012"/>
          </a:xfrm>
          <a:prstGeom prst="ellipse">
            <a:avLst/>
          </a:prstGeom>
          <a:ln>
            <a:solidFill>
              <a:schemeClr val="tx1"/>
            </a:solidFill>
          </a:ln>
        </p:spPr>
        <p:style>
          <a:lnRef idx="2">
            <a:schemeClr val="accent3"/>
          </a:lnRef>
          <a:fillRef idx="1">
            <a:schemeClr val="lt1"/>
          </a:fillRef>
          <a:effectRef idx="0">
            <a:schemeClr val="accent3"/>
          </a:effectRef>
          <a:fontRef idx="minor">
            <a:schemeClr val="dk1"/>
          </a:fontRef>
        </p:style>
        <p:txBody>
          <a:bodyPr rtlCol="0" anchor="ctr"/>
          <a:lstStyle/>
          <a:p>
            <a:pPr algn="ctr"/>
            <a:endParaRPr lang="en-GB" dirty="0"/>
          </a:p>
        </p:txBody>
      </p:sp>
      <p:sp>
        <p:nvSpPr>
          <p:cNvPr id="12" name="Oval 11"/>
          <p:cNvSpPr/>
          <p:nvPr/>
        </p:nvSpPr>
        <p:spPr>
          <a:xfrm>
            <a:off x="8981545" y="3998187"/>
            <a:ext cx="418012" cy="418012"/>
          </a:xfrm>
          <a:prstGeom prst="ellipse">
            <a:avLst/>
          </a:prstGeom>
          <a:ln>
            <a:solidFill>
              <a:schemeClr val="tx1"/>
            </a:solidFill>
          </a:ln>
        </p:spPr>
        <p:style>
          <a:lnRef idx="2">
            <a:schemeClr val="accent3"/>
          </a:lnRef>
          <a:fillRef idx="1">
            <a:schemeClr val="lt1"/>
          </a:fillRef>
          <a:effectRef idx="0">
            <a:schemeClr val="accent3"/>
          </a:effectRef>
          <a:fontRef idx="minor">
            <a:schemeClr val="dk1"/>
          </a:fontRef>
        </p:style>
        <p:txBody>
          <a:bodyPr rtlCol="0" anchor="ctr"/>
          <a:lstStyle/>
          <a:p>
            <a:pPr algn="ctr"/>
            <a:endParaRPr lang="en-GB" dirty="0"/>
          </a:p>
        </p:txBody>
      </p:sp>
      <p:sp>
        <p:nvSpPr>
          <p:cNvPr id="11" name="Oval 10"/>
          <p:cNvSpPr/>
          <p:nvPr/>
        </p:nvSpPr>
        <p:spPr>
          <a:xfrm>
            <a:off x="6561908" y="3014949"/>
            <a:ext cx="418012" cy="418012"/>
          </a:xfrm>
          <a:prstGeom prst="ellipse">
            <a:avLst/>
          </a:prstGeom>
          <a:ln>
            <a:solidFill>
              <a:schemeClr val="tx1"/>
            </a:solidFill>
          </a:ln>
        </p:spPr>
        <p:style>
          <a:lnRef idx="2">
            <a:schemeClr val="accent3"/>
          </a:lnRef>
          <a:fillRef idx="1">
            <a:schemeClr val="lt1"/>
          </a:fillRef>
          <a:effectRef idx="0">
            <a:schemeClr val="accent3"/>
          </a:effectRef>
          <a:fontRef idx="minor">
            <a:schemeClr val="dk1"/>
          </a:fontRef>
        </p:style>
        <p:txBody>
          <a:bodyPr rtlCol="0" anchor="ctr"/>
          <a:lstStyle/>
          <a:p>
            <a:pPr algn="ctr"/>
            <a:endParaRPr lang="en-GB" dirty="0"/>
          </a:p>
        </p:txBody>
      </p:sp>
      <p:sp>
        <p:nvSpPr>
          <p:cNvPr id="5" name="Oval 4"/>
          <p:cNvSpPr/>
          <p:nvPr/>
        </p:nvSpPr>
        <p:spPr>
          <a:xfrm>
            <a:off x="6561908" y="1965416"/>
            <a:ext cx="418012" cy="418012"/>
          </a:xfrm>
          <a:prstGeom prst="ellipse">
            <a:avLst/>
          </a:prstGeom>
          <a:ln>
            <a:solidFill>
              <a:schemeClr val="tx1"/>
            </a:solidFill>
          </a:ln>
        </p:spPr>
        <p:style>
          <a:lnRef idx="2">
            <a:schemeClr val="accent3"/>
          </a:lnRef>
          <a:fillRef idx="1">
            <a:schemeClr val="lt1"/>
          </a:fillRef>
          <a:effectRef idx="0">
            <a:schemeClr val="accent3"/>
          </a:effectRef>
          <a:fontRef idx="minor">
            <a:schemeClr val="dk1"/>
          </a:fontRef>
        </p:style>
        <p:txBody>
          <a:bodyPr rtlCol="0" anchor="ctr"/>
          <a:lstStyle/>
          <a:p>
            <a:pPr algn="ctr"/>
            <a:endParaRPr lang="en-GB" dirty="0"/>
          </a:p>
        </p:txBody>
      </p:sp>
      <p:sp>
        <p:nvSpPr>
          <p:cNvPr id="30" name="Oval 29"/>
          <p:cNvSpPr/>
          <p:nvPr/>
        </p:nvSpPr>
        <p:spPr>
          <a:xfrm>
            <a:off x="2751463" y="3994786"/>
            <a:ext cx="418012" cy="418012"/>
          </a:xfrm>
          <a:prstGeom prst="ellipse">
            <a:avLst/>
          </a:prstGeom>
          <a:ln>
            <a:solidFill>
              <a:schemeClr val="tx1"/>
            </a:solidFill>
          </a:ln>
        </p:spPr>
        <p:style>
          <a:lnRef idx="2">
            <a:schemeClr val="accent3"/>
          </a:lnRef>
          <a:fillRef idx="1">
            <a:schemeClr val="lt1"/>
          </a:fillRef>
          <a:effectRef idx="0">
            <a:schemeClr val="accent3"/>
          </a:effectRef>
          <a:fontRef idx="minor">
            <a:schemeClr val="dk1"/>
          </a:fontRef>
        </p:style>
        <p:txBody>
          <a:bodyPr rtlCol="0" anchor="ctr"/>
          <a:lstStyle/>
          <a:p>
            <a:pPr algn="ctr"/>
            <a:endParaRPr lang="en-GB" dirty="0"/>
          </a:p>
        </p:txBody>
      </p:sp>
      <p:sp>
        <p:nvSpPr>
          <p:cNvPr id="29" name="Oval 28"/>
          <p:cNvSpPr/>
          <p:nvPr/>
        </p:nvSpPr>
        <p:spPr>
          <a:xfrm>
            <a:off x="4008528" y="3994786"/>
            <a:ext cx="418012" cy="418012"/>
          </a:xfrm>
          <a:prstGeom prst="ellipse">
            <a:avLst/>
          </a:prstGeom>
          <a:ln>
            <a:solidFill>
              <a:schemeClr val="tx1"/>
            </a:solidFill>
          </a:ln>
        </p:spPr>
        <p:style>
          <a:lnRef idx="2">
            <a:schemeClr val="accent3"/>
          </a:lnRef>
          <a:fillRef idx="1">
            <a:schemeClr val="lt1"/>
          </a:fillRef>
          <a:effectRef idx="0">
            <a:schemeClr val="accent3"/>
          </a:effectRef>
          <a:fontRef idx="minor">
            <a:schemeClr val="dk1"/>
          </a:fontRef>
        </p:style>
        <p:txBody>
          <a:bodyPr rtlCol="0" anchor="ctr"/>
          <a:lstStyle/>
          <a:p>
            <a:pPr algn="ctr"/>
            <a:endParaRPr lang="en-GB" dirty="0"/>
          </a:p>
        </p:txBody>
      </p:sp>
      <p:sp>
        <p:nvSpPr>
          <p:cNvPr id="16" name="Oval 15"/>
          <p:cNvSpPr/>
          <p:nvPr/>
        </p:nvSpPr>
        <p:spPr>
          <a:xfrm>
            <a:off x="4998719" y="3013165"/>
            <a:ext cx="418012" cy="418012"/>
          </a:xfrm>
          <a:prstGeom prst="ellipse">
            <a:avLst/>
          </a:prstGeom>
          <a:ln>
            <a:solidFill>
              <a:schemeClr val="tx1"/>
            </a:solidFill>
          </a:ln>
        </p:spPr>
        <p:style>
          <a:lnRef idx="2">
            <a:schemeClr val="accent3"/>
          </a:lnRef>
          <a:fillRef idx="1">
            <a:schemeClr val="lt1"/>
          </a:fillRef>
          <a:effectRef idx="0">
            <a:schemeClr val="accent3"/>
          </a:effectRef>
          <a:fontRef idx="minor">
            <a:schemeClr val="dk1"/>
          </a:fontRef>
        </p:style>
        <p:txBody>
          <a:bodyPr rtlCol="0" anchor="ctr"/>
          <a:lstStyle/>
          <a:p>
            <a:pPr algn="ctr"/>
            <a:endParaRPr lang="en-GB" dirty="0"/>
          </a:p>
        </p:txBody>
      </p:sp>
      <p:sp>
        <p:nvSpPr>
          <p:cNvPr id="28" name="Oval 27"/>
          <p:cNvSpPr/>
          <p:nvPr/>
        </p:nvSpPr>
        <p:spPr>
          <a:xfrm>
            <a:off x="4996762" y="4790144"/>
            <a:ext cx="418012" cy="418012"/>
          </a:xfrm>
          <a:prstGeom prst="ellipse">
            <a:avLst/>
          </a:prstGeom>
          <a:ln>
            <a:solidFill>
              <a:schemeClr val="tx1"/>
            </a:solidFill>
          </a:ln>
        </p:spPr>
        <p:style>
          <a:lnRef idx="2">
            <a:schemeClr val="accent3"/>
          </a:lnRef>
          <a:fillRef idx="1">
            <a:schemeClr val="lt1"/>
          </a:fillRef>
          <a:effectRef idx="0">
            <a:schemeClr val="accent3"/>
          </a:effectRef>
          <a:fontRef idx="minor">
            <a:schemeClr val="dk1"/>
          </a:fontRef>
        </p:style>
        <p:txBody>
          <a:bodyPr rtlCol="0" anchor="ctr"/>
          <a:lstStyle/>
          <a:p>
            <a:pPr algn="ctr"/>
            <a:endParaRPr lang="en-GB" dirty="0"/>
          </a:p>
        </p:txBody>
      </p:sp>
      <p:sp>
        <p:nvSpPr>
          <p:cNvPr id="27" name="Oval 26"/>
          <p:cNvSpPr/>
          <p:nvPr/>
        </p:nvSpPr>
        <p:spPr>
          <a:xfrm>
            <a:off x="4996762" y="5852324"/>
            <a:ext cx="418012" cy="418012"/>
          </a:xfrm>
          <a:prstGeom prst="ellipse">
            <a:avLst/>
          </a:prstGeom>
          <a:ln>
            <a:solidFill>
              <a:schemeClr val="tx1"/>
            </a:solidFill>
          </a:ln>
        </p:spPr>
        <p:style>
          <a:lnRef idx="2">
            <a:schemeClr val="accent3"/>
          </a:lnRef>
          <a:fillRef idx="1">
            <a:schemeClr val="lt1"/>
          </a:fillRef>
          <a:effectRef idx="0">
            <a:schemeClr val="accent3"/>
          </a:effectRef>
          <a:fontRef idx="minor">
            <a:schemeClr val="dk1"/>
          </a:fontRef>
        </p:style>
        <p:txBody>
          <a:bodyPr rtlCol="0" anchor="ctr"/>
          <a:lstStyle/>
          <a:p>
            <a:pPr algn="ctr"/>
            <a:endParaRPr lang="en-GB" dirty="0"/>
          </a:p>
        </p:txBody>
      </p:sp>
      <p:sp>
        <p:nvSpPr>
          <p:cNvPr id="25" name="Oval 24"/>
          <p:cNvSpPr/>
          <p:nvPr/>
        </p:nvSpPr>
        <p:spPr>
          <a:xfrm>
            <a:off x="6552587" y="4790144"/>
            <a:ext cx="418012" cy="418012"/>
          </a:xfrm>
          <a:prstGeom prst="ellipse">
            <a:avLst/>
          </a:prstGeom>
          <a:ln>
            <a:solidFill>
              <a:schemeClr val="tx1"/>
            </a:solidFill>
          </a:ln>
        </p:spPr>
        <p:style>
          <a:lnRef idx="2">
            <a:schemeClr val="accent3"/>
          </a:lnRef>
          <a:fillRef idx="1">
            <a:schemeClr val="lt1"/>
          </a:fillRef>
          <a:effectRef idx="0">
            <a:schemeClr val="accent3"/>
          </a:effectRef>
          <a:fontRef idx="minor">
            <a:schemeClr val="dk1"/>
          </a:fontRef>
        </p:style>
        <p:txBody>
          <a:bodyPr rtlCol="0" anchor="ctr"/>
          <a:lstStyle/>
          <a:p>
            <a:pPr algn="ctr"/>
            <a:endParaRPr lang="en-GB" dirty="0"/>
          </a:p>
        </p:txBody>
      </p:sp>
      <p:sp>
        <p:nvSpPr>
          <p:cNvPr id="26" name="Oval 25"/>
          <p:cNvSpPr/>
          <p:nvPr/>
        </p:nvSpPr>
        <p:spPr>
          <a:xfrm>
            <a:off x="6552331" y="5852324"/>
            <a:ext cx="418012" cy="418012"/>
          </a:xfrm>
          <a:prstGeom prst="ellipse">
            <a:avLst/>
          </a:prstGeom>
          <a:ln>
            <a:solidFill>
              <a:schemeClr val="tx1"/>
            </a:solidFill>
          </a:ln>
        </p:spPr>
        <p:style>
          <a:lnRef idx="2">
            <a:schemeClr val="accent3"/>
          </a:lnRef>
          <a:fillRef idx="1">
            <a:schemeClr val="lt1"/>
          </a:fillRef>
          <a:effectRef idx="0">
            <a:schemeClr val="accent3"/>
          </a:effectRef>
          <a:fontRef idx="minor">
            <a:schemeClr val="dk1"/>
          </a:fontRef>
        </p:style>
        <p:txBody>
          <a:bodyPr rtlCol="0" anchor="ctr"/>
          <a:lstStyle/>
          <a:p>
            <a:pPr algn="ctr"/>
            <a:endParaRPr lang="en-GB" dirty="0"/>
          </a:p>
        </p:txBody>
      </p:sp>
      <p:grpSp>
        <p:nvGrpSpPr>
          <p:cNvPr id="90" name="Group 89"/>
          <p:cNvGrpSpPr/>
          <p:nvPr/>
        </p:nvGrpSpPr>
        <p:grpSpPr>
          <a:xfrm>
            <a:off x="4827769" y="1908603"/>
            <a:ext cx="566357" cy="536594"/>
            <a:chOff x="4926829" y="1908603"/>
            <a:chExt cx="566357" cy="536594"/>
          </a:xfrm>
        </p:grpSpPr>
        <p:sp>
          <p:nvSpPr>
            <p:cNvPr id="75" name="Oval 74"/>
            <p:cNvSpPr/>
            <p:nvPr/>
          </p:nvSpPr>
          <p:spPr>
            <a:xfrm>
              <a:off x="4926829" y="1908603"/>
              <a:ext cx="566357" cy="536594"/>
            </a:xfrm>
            <a:prstGeom prst="ellipse">
              <a:avLst/>
            </a:prstGeom>
            <a:noFill/>
            <a:ln>
              <a:solidFill>
                <a:schemeClr val="tx1"/>
              </a:solidFill>
            </a:ln>
          </p:spPr>
          <p:style>
            <a:lnRef idx="2">
              <a:schemeClr val="accent3"/>
            </a:lnRef>
            <a:fillRef idx="1">
              <a:schemeClr val="lt1"/>
            </a:fillRef>
            <a:effectRef idx="0">
              <a:schemeClr val="accent3"/>
            </a:effectRef>
            <a:fontRef idx="minor">
              <a:schemeClr val="dk1"/>
            </a:fontRef>
          </p:style>
          <p:txBody>
            <a:bodyPr rtlCol="0" anchor="ctr"/>
            <a:lstStyle/>
            <a:p>
              <a:pPr algn="ctr"/>
              <a:endParaRPr lang="en-GB" dirty="0"/>
            </a:p>
          </p:txBody>
        </p:sp>
        <p:sp>
          <p:nvSpPr>
            <p:cNvPr id="3" name="Oval 2"/>
            <p:cNvSpPr/>
            <p:nvPr/>
          </p:nvSpPr>
          <p:spPr>
            <a:xfrm>
              <a:off x="4998719" y="1965416"/>
              <a:ext cx="418012" cy="418012"/>
            </a:xfrm>
            <a:prstGeom prst="ellipse">
              <a:avLst/>
            </a:prstGeom>
            <a:ln>
              <a:solidFill>
                <a:schemeClr val="tx1"/>
              </a:solidFill>
            </a:ln>
          </p:spPr>
          <p:style>
            <a:lnRef idx="2">
              <a:schemeClr val="accent3"/>
            </a:lnRef>
            <a:fillRef idx="1">
              <a:schemeClr val="lt1"/>
            </a:fillRef>
            <a:effectRef idx="0">
              <a:schemeClr val="accent3"/>
            </a:effectRef>
            <a:fontRef idx="minor">
              <a:schemeClr val="dk1"/>
            </a:fontRef>
          </p:style>
          <p:txBody>
            <a:bodyPr rtlCol="0" anchor="ctr"/>
            <a:lstStyle/>
            <a:p>
              <a:pPr algn="ctr"/>
              <a:endParaRPr lang="en-GB" dirty="0"/>
            </a:p>
          </p:txBody>
        </p:sp>
      </p:grpSp>
      <p:sp>
        <p:nvSpPr>
          <p:cNvPr id="76" name="TextBox 75"/>
          <p:cNvSpPr txBox="1"/>
          <p:nvPr/>
        </p:nvSpPr>
        <p:spPr>
          <a:xfrm>
            <a:off x="4841191" y="1614289"/>
            <a:ext cx="768684" cy="369332"/>
          </a:xfrm>
          <a:prstGeom prst="rect">
            <a:avLst/>
          </a:prstGeom>
          <a:noFill/>
          <a:ln>
            <a:noFill/>
          </a:ln>
        </p:spPr>
        <p:txBody>
          <a:bodyPr wrap="square" rtlCol="0">
            <a:spAutoFit/>
          </a:bodyPr>
          <a:lstStyle/>
          <a:p>
            <a:r>
              <a:rPr lang="en-GB"/>
              <a:t>Hotel</a:t>
            </a:r>
          </a:p>
        </p:txBody>
      </p:sp>
      <p:sp>
        <p:nvSpPr>
          <p:cNvPr id="77" name="TextBox 76"/>
          <p:cNvSpPr txBox="1"/>
          <p:nvPr/>
        </p:nvSpPr>
        <p:spPr>
          <a:xfrm>
            <a:off x="6987539" y="1688722"/>
            <a:ext cx="1068723" cy="646331"/>
          </a:xfrm>
          <a:prstGeom prst="rect">
            <a:avLst/>
          </a:prstGeom>
          <a:noFill/>
          <a:ln>
            <a:noFill/>
          </a:ln>
        </p:spPr>
        <p:txBody>
          <a:bodyPr wrap="square" rtlCol="0">
            <a:spAutoFit/>
          </a:bodyPr>
          <a:lstStyle/>
          <a:p>
            <a:r>
              <a:rPr lang="en-GB" dirty="0"/>
              <a:t>Science Museum</a:t>
            </a:r>
          </a:p>
        </p:txBody>
      </p:sp>
      <p:sp>
        <p:nvSpPr>
          <p:cNvPr id="78" name="TextBox 77"/>
          <p:cNvSpPr txBox="1"/>
          <p:nvPr/>
        </p:nvSpPr>
        <p:spPr>
          <a:xfrm>
            <a:off x="5150972" y="2606954"/>
            <a:ext cx="1144375" cy="369332"/>
          </a:xfrm>
          <a:prstGeom prst="rect">
            <a:avLst/>
          </a:prstGeom>
          <a:noFill/>
          <a:ln>
            <a:noFill/>
          </a:ln>
        </p:spPr>
        <p:txBody>
          <a:bodyPr wrap="square" rtlCol="0">
            <a:spAutoFit/>
          </a:bodyPr>
          <a:lstStyle/>
          <a:p>
            <a:r>
              <a:rPr lang="en-GB" dirty="0"/>
              <a:t>Cathedral</a:t>
            </a:r>
          </a:p>
        </p:txBody>
      </p:sp>
      <p:sp>
        <p:nvSpPr>
          <p:cNvPr id="80" name="TextBox 79"/>
          <p:cNvSpPr txBox="1"/>
          <p:nvPr/>
        </p:nvSpPr>
        <p:spPr>
          <a:xfrm>
            <a:off x="6642607" y="2706766"/>
            <a:ext cx="1144375" cy="369332"/>
          </a:xfrm>
          <a:prstGeom prst="rect">
            <a:avLst/>
          </a:prstGeom>
          <a:noFill/>
          <a:ln>
            <a:noFill/>
          </a:ln>
        </p:spPr>
        <p:txBody>
          <a:bodyPr wrap="square" rtlCol="0">
            <a:spAutoFit/>
          </a:bodyPr>
          <a:lstStyle/>
          <a:p>
            <a:r>
              <a:rPr lang="en-GB" dirty="0"/>
              <a:t>Castle</a:t>
            </a:r>
          </a:p>
        </p:txBody>
      </p:sp>
      <p:sp>
        <p:nvSpPr>
          <p:cNvPr id="81" name="TextBox 80"/>
          <p:cNvSpPr txBox="1"/>
          <p:nvPr/>
        </p:nvSpPr>
        <p:spPr>
          <a:xfrm>
            <a:off x="4451155" y="3942538"/>
            <a:ext cx="1144375" cy="369332"/>
          </a:xfrm>
          <a:prstGeom prst="rect">
            <a:avLst/>
          </a:prstGeom>
          <a:noFill/>
          <a:ln>
            <a:noFill/>
          </a:ln>
        </p:spPr>
        <p:txBody>
          <a:bodyPr wrap="square" rtlCol="0">
            <a:spAutoFit/>
          </a:bodyPr>
          <a:lstStyle/>
          <a:p>
            <a:r>
              <a:rPr lang="en-GB" dirty="0"/>
              <a:t>Aquarium</a:t>
            </a:r>
          </a:p>
        </p:txBody>
      </p:sp>
      <p:sp>
        <p:nvSpPr>
          <p:cNvPr id="82" name="TextBox 81"/>
          <p:cNvSpPr txBox="1"/>
          <p:nvPr/>
        </p:nvSpPr>
        <p:spPr>
          <a:xfrm>
            <a:off x="2636454" y="3686670"/>
            <a:ext cx="1144375" cy="369332"/>
          </a:xfrm>
          <a:prstGeom prst="rect">
            <a:avLst/>
          </a:prstGeom>
          <a:noFill/>
          <a:ln>
            <a:noFill/>
          </a:ln>
        </p:spPr>
        <p:txBody>
          <a:bodyPr wrap="square" rtlCol="0">
            <a:spAutoFit/>
          </a:bodyPr>
          <a:lstStyle/>
          <a:p>
            <a:r>
              <a:rPr lang="en-GB" dirty="0"/>
              <a:t>Zoo</a:t>
            </a:r>
          </a:p>
        </p:txBody>
      </p:sp>
      <p:sp>
        <p:nvSpPr>
          <p:cNvPr id="83" name="TextBox 82"/>
          <p:cNvSpPr txBox="1"/>
          <p:nvPr/>
        </p:nvSpPr>
        <p:spPr>
          <a:xfrm>
            <a:off x="4644012" y="5126196"/>
            <a:ext cx="1292618" cy="369332"/>
          </a:xfrm>
          <a:prstGeom prst="rect">
            <a:avLst/>
          </a:prstGeom>
          <a:noFill/>
          <a:ln>
            <a:noFill/>
          </a:ln>
        </p:spPr>
        <p:txBody>
          <a:bodyPr wrap="square" rtlCol="0">
            <a:spAutoFit/>
          </a:bodyPr>
          <a:lstStyle/>
          <a:p>
            <a:r>
              <a:rPr lang="en-GB" dirty="0"/>
              <a:t>Art Gallery</a:t>
            </a:r>
          </a:p>
        </p:txBody>
      </p:sp>
      <p:sp>
        <p:nvSpPr>
          <p:cNvPr id="84" name="TextBox 83"/>
          <p:cNvSpPr txBox="1"/>
          <p:nvPr/>
        </p:nvSpPr>
        <p:spPr>
          <a:xfrm>
            <a:off x="4919209" y="6268260"/>
            <a:ext cx="1292618" cy="369332"/>
          </a:xfrm>
          <a:prstGeom prst="rect">
            <a:avLst/>
          </a:prstGeom>
          <a:noFill/>
          <a:ln>
            <a:noFill/>
          </a:ln>
        </p:spPr>
        <p:txBody>
          <a:bodyPr wrap="square" rtlCol="0">
            <a:spAutoFit/>
          </a:bodyPr>
          <a:lstStyle/>
          <a:p>
            <a:r>
              <a:rPr lang="en-GB" dirty="0"/>
              <a:t>Park</a:t>
            </a:r>
          </a:p>
        </p:txBody>
      </p:sp>
      <p:sp>
        <p:nvSpPr>
          <p:cNvPr id="85" name="TextBox 84"/>
          <p:cNvSpPr txBox="1"/>
          <p:nvPr/>
        </p:nvSpPr>
        <p:spPr>
          <a:xfrm>
            <a:off x="6494364" y="6294676"/>
            <a:ext cx="1292618" cy="369332"/>
          </a:xfrm>
          <a:prstGeom prst="rect">
            <a:avLst/>
          </a:prstGeom>
          <a:noFill/>
          <a:ln>
            <a:noFill/>
          </a:ln>
        </p:spPr>
        <p:txBody>
          <a:bodyPr wrap="square" rtlCol="0">
            <a:spAutoFit/>
          </a:bodyPr>
          <a:lstStyle/>
          <a:p>
            <a:r>
              <a:rPr lang="en-GB" dirty="0"/>
              <a:t>Big Wheel</a:t>
            </a:r>
          </a:p>
        </p:txBody>
      </p:sp>
      <p:sp>
        <p:nvSpPr>
          <p:cNvPr id="87" name="TextBox 86"/>
          <p:cNvSpPr txBox="1"/>
          <p:nvPr/>
        </p:nvSpPr>
        <p:spPr>
          <a:xfrm>
            <a:off x="5771314" y="4480107"/>
            <a:ext cx="1292618" cy="369332"/>
          </a:xfrm>
          <a:prstGeom prst="rect">
            <a:avLst/>
          </a:prstGeom>
          <a:noFill/>
          <a:ln>
            <a:noFill/>
          </a:ln>
        </p:spPr>
        <p:txBody>
          <a:bodyPr wrap="square" rtlCol="0">
            <a:spAutoFit/>
          </a:bodyPr>
          <a:lstStyle/>
          <a:p>
            <a:r>
              <a:rPr lang="en-GB" dirty="0"/>
              <a:t>Wax Works</a:t>
            </a:r>
          </a:p>
        </p:txBody>
      </p:sp>
      <p:sp>
        <p:nvSpPr>
          <p:cNvPr id="88" name="TextBox 87"/>
          <p:cNvSpPr txBox="1"/>
          <p:nvPr/>
        </p:nvSpPr>
        <p:spPr>
          <a:xfrm>
            <a:off x="6453850" y="3945299"/>
            <a:ext cx="1292618" cy="369332"/>
          </a:xfrm>
          <a:prstGeom prst="rect">
            <a:avLst/>
          </a:prstGeom>
          <a:noFill/>
          <a:ln>
            <a:noFill/>
          </a:ln>
        </p:spPr>
        <p:txBody>
          <a:bodyPr wrap="square" rtlCol="0">
            <a:spAutoFit/>
          </a:bodyPr>
          <a:lstStyle/>
          <a:p>
            <a:r>
              <a:rPr lang="en-GB" dirty="0"/>
              <a:t>War Ships</a:t>
            </a:r>
          </a:p>
        </p:txBody>
      </p:sp>
      <p:sp>
        <p:nvSpPr>
          <p:cNvPr id="89" name="TextBox 88"/>
          <p:cNvSpPr txBox="1"/>
          <p:nvPr/>
        </p:nvSpPr>
        <p:spPr>
          <a:xfrm>
            <a:off x="9422922" y="4004448"/>
            <a:ext cx="1292618" cy="369332"/>
          </a:xfrm>
          <a:prstGeom prst="rect">
            <a:avLst/>
          </a:prstGeom>
          <a:noFill/>
          <a:ln>
            <a:noFill/>
          </a:ln>
        </p:spPr>
        <p:txBody>
          <a:bodyPr wrap="square" rtlCol="0">
            <a:spAutoFit/>
          </a:bodyPr>
          <a:lstStyle/>
          <a:p>
            <a:r>
              <a:rPr lang="en-GB" dirty="0"/>
              <a:t>Toy Shop</a:t>
            </a:r>
          </a:p>
        </p:txBody>
      </p:sp>
    </p:spTree>
    <p:extLst>
      <p:ext uri="{BB962C8B-B14F-4D97-AF65-F5344CB8AC3E}">
        <p14:creationId xmlns:p14="http://schemas.microsoft.com/office/powerpoint/2010/main" val="35664833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4EBC90-A250-46EC-B410-211C1BE18984}"/>
              </a:ext>
            </a:extLst>
          </p:cNvPr>
          <p:cNvSpPr>
            <a:spLocks noGrp="1"/>
          </p:cNvSpPr>
          <p:nvPr>
            <p:ph type="title"/>
          </p:nvPr>
        </p:nvSpPr>
        <p:spPr/>
        <p:txBody>
          <a:bodyPr>
            <a:normAutofit/>
          </a:bodyPr>
          <a:lstStyle/>
          <a:p>
            <a:r>
              <a:rPr lang="en-GB" dirty="0"/>
              <a:t>Die Hard Jug Problem</a:t>
            </a:r>
          </a:p>
        </p:txBody>
      </p:sp>
      <p:sp>
        <p:nvSpPr>
          <p:cNvPr id="3" name="Content Placeholder 2">
            <a:extLst>
              <a:ext uri="{FF2B5EF4-FFF2-40B4-BE49-F238E27FC236}">
                <a16:creationId xmlns:a16="http://schemas.microsoft.com/office/drawing/2014/main" id="{30CCCF6E-5CF6-494D-AAF7-82ACA4C7E83B}"/>
              </a:ext>
            </a:extLst>
          </p:cNvPr>
          <p:cNvSpPr>
            <a:spLocks noGrp="1"/>
          </p:cNvSpPr>
          <p:nvPr>
            <p:ph idx="1"/>
          </p:nvPr>
        </p:nvSpPr>
        <p:spPr>
          <a:xfrm>
            <a:off x="581192" y="1613176"/>
            <a:ext cx="11029615" cy="4314204"/>
          </a:xfrm>
        </p:spPr>
        <p:txBody>
          <a:bodyPr/>
          <a:lstStyle/>
          <a:p>
            <a:pPr marL="0" indent="0">
              <a:buNone/>
            </a:pPr>
            <a:r>
              <a:rPr lang="en-GB" dirty="0"/>
              <a:t>NYPD officer John </a:t>
            </a:r>
            <a:r>
              <a:rPr lang="en-GB" dirty="0" err="1"/>
              <a:t>McClane</a:t>
            </a:r>
            <a:r>
              <a:rPr lang="en-GB" dirty="0"/>
              <a:t> and shop owner Zeus Carver are in quite the predicament. A psychopath who calls himself Simon is detonating bombs all over New York City. </a:t>
            </a:r>
            <a:r>
              <a:rPr lang="en-GB" dirty="0" err="1"/>
              <a:t>McClane</a:t>
            </a:r>
            <a:r>
              <a:rPr lang="en-GB" dirty="0"/>
              <a:t> and Zeus find another bomb in Central Park, and to disarm it they need to solve Simon's riddle.</a:t>
            </a:r>
          </a:p>
          <a:p>
            <a:pPr marL="0" indent="0">
              <a:buNone/>
            </a:pPr>
            <a:r>
              <a:rPr lang="en-GB" dirty="0"/>
              <a:t>The bomb is in a briefcase with a precise electronic scale. </a:t>
            </a:r>
            <a:r>
              <a:rPr lang="en-GB" dirty="0" err="1"/>
              <a:t>McClane</a:t>
            </a:r>
            <a:r>
              <a:rPr lang="en-GB" dirty="0"/>
              <a:t> and Zeus have a 5-gallon jug and a 3-gallon jug. They are standing next to a fountain where they can take as much water as they want. They have 5 minutes to put one of the jugs on the scale with exactly 4 gallons of water in it, or the bomb will detonate.</a:t>
            </a:r>
          </a:p>
          <a:p>
            <a:pPr marL="0" indent="0">
              <a:buNone/>
            </a:pPr>
            <a:r>
              <a:rPr lang="en-GB" dirty="0"/>
              <a:t>How do you get </a:t>
            </a:r>
            <a:r>
              <a:rPr lang="en-GB" i="1" dirty="0"/>
              <a:t>exactly</a:t>
            </a:r>
            <a:r>
              <a:rPr lang="en-GB" dirty="0"/>
              <a:t> 4 gallons of water into one of the jugs?</a:t>
            </a:r>
          </a:p>
          <a:p>
            <a:endParaRPr lang="en-GB" dirty="0"/>
          </a:p>
        </p:txBody>
      </p:sp>
      <p:pic>
        <p:nvPicPr>
          <p:cNvPr id="1026" name="Picture 2" descr="Gallo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299257" y="3448409"/>
            <a:ext cx="1914525" cy="2819401"/>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descr="Gallo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480934" y="4278083"/>
            <a:ext cx="1442086" cy="212367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10096500" y="5465715"/>
            <a:ext cx="320040" cy="461665"/>
          </a:xfrm>
          <a:prstGeom prst="rect">
            <a:avLst/>
          </a:prstGeom>
          <a:noFill/>
        </p:spPr>
        <p:txBody>
          <a:bodyPr wrap="square" rtlCol="0">
            <a:spAutoFit/>
          </a:bodyPr>
          <a:lstStyle/>
          <a:p>
            <a:r>
              <a:rPr lang="en-GB" sz="2400" dirty="0"/>
              <a:t>5</a:t>
            </a:r>
          </a:p>
        </p:txBody>
      </p:sp>
      <p:sp>
        <p:nvSpPr>
          <p:cNvPr id="7" name="TextBox 6"/>
          <p:cNvSpPr txBox="1"/>
          <p:nvPr/>
        </p:nvSpPr>
        <p:spPr>
          <a:xfrm>
            <a:off x="8043144" y="5609350"/>
            <a:ext cx="308376" cy="461665"/>
          </a:xfrm>
          <a:prstGeom prst="rect">
            <a:avLst/>
          </a:prstGeom>
          <a:noFill/>
        </p:spPr>
        <p:txBody>
          <a:bodyPr wrap="square" rtlCol="0">
            <a:spAutoFit/>
          </a:bodyPr>
          <a:lstStyle/>
          <a:p>
            <a:r>
              <a:rPr lang="en-GB" sz="2400" dirty="0"/>
              <a:t>3</a:t>
            </a:r>
          </a:p>
        </p:txBody>
      </p:sp>
    </p:spTree>
    <p:extLst>
      <p:ext uri="{BB962C8B-B14F-4D97-AF65-F5344CB8AC3E}">
        <p14:creationId xmlns:p14="http://schemas.microsoft.com/office/powerpoint/2010/main" val="38162128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36AA37-A9DC-4F5E-8553-49328FE6F260}"/>
              </a:ext>
            </a:extLst>
          </p:cNvPr>
          <p:cNvSpPr>
            <a:spLocks noGrp="1"/>
          </p:cNvSpPr>
          <p:nvPr>
            <p:ph type="title"/>
          </p:nvPr>
        </p:nvSpPr>
        <p:spPr/>
        <p:txBody>
          <a:bodyPr/>
          <a:lstStyle/>
          <a:p>
            <a:r>
              <a:rPr lang="en-GB" dirty="0"/>
              <a:t>Crossing the river problem</a:t>
            </a:r>
          </a:p>
        </p:txBody>
      </p:sp>
      <p:sp>
        <p:nvSpPr>
          <p:cNvPr id="3" name="Content Placeholder 2">
            <a:extLst>
              <a:ext uri="{FF2B5EF4-FFF2-40B4-BE49-F238E27FC236}">
                <a16:creationId xmlns:a16="http://schemas.microsoft.com/office/drawing/2014/main" id="{898FE7EB-5F11-4501-8E6D-189CE767D18D}"/>
              </a:ext>
            </a:extLst>
          </p:cNvPr>
          <p:cNvSpPr>
            <a:spLocks noGrp="1"/>
          </p:cNvSpPr>
          <p:nvPr>
            <p:ph idx="1"/>
          </p:nvPr>
        </p:nvSpPr>
        <p:spPr/>
        <p:txBody>
          <a:bodyPr/>
          <a:lstStyle/>
          <a:p>
            <a:r>
              <a:rPr lang="en-GB" dirty="0"/>
              <a:t>A farmer is on her way to the local village with her sheepdog, Mist, who goes with her everywhere. To get to the village she has to cross a fast-flowing river. An inventor living on the village side of the river has created a contraption to make it easier to get across. It consists of a rope and pulleys, with a seat hanging from the rope just big enough for one person. The locals have agreed to always leave the seat at the village side where the inventor lives so that it is easy for her to pack it away each evening: after all she is not charging anyone to use it. When she gets to the river the farmer pulls the seat across from the far side using the rope. She gets in, hugging Mist, then pulls herself across and continues into the village. </a:t>
            </a:r>
          </a:p>
          <a:p>
            <a:r>
              <a:rPr lang="en-GB" dirty="0"/>
              <a:t>On one particular day she buys a new hen and a sack of corn. Returning home later in the day she arrives back at the ravine, and quickly realises she has a problem. She can only carry one thing across with her as she crosses using the seat. She will have to make several trips. The trouble is, if she leaves the hen and the corn alone on either side, the hen will eat the corn. Similarly if she leaves Mist and the hen together on one side the dog will worry the hen and may mean it stops laying eggs. Mist doesn’t eat corn so it will come to no harm if left with him.</a:t>
            </a:r>
          </a:p>
          <a:p>
            <a:r>
              <a:rPr lang="en-GB" dirty="0"/>
              <a:t>Write down the series of steps (the algorithm in computer science jargon) that she must take to get everything across so she can continue on her way.</a:t>
            </a:r>
          </a:p>
          <a:p>
            <a:endParaRPr lang="en-GB" dirty="0"/>
          </a:p>
        </p:txBody>
      </p:sp>
    </p:spTree>
    <p:extLst>
      <p:ext uri="{BB962C8B-B14F-4D97-AF65-F5344CB8AC3E}">
        <p14:creationId xmlns:p14="http://schemas.microsoft.com/office/powerpoint/2010/main" val="4583277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6AE745-F48D-460A-8907-1973EC87485F}"/>
              </a:ext>
            </a:extLst>
          </p:cNvPr>
          <p:cNvSpPr>
            <a:spLocks noGrp="1"/>
          </p:cNvSpPr>
          <p:nvPr>
            <p:ph type="title"/>
          </p:nvPr>
        </p:nvSpPr>
        <p:spPr/>
        <p:txBody>
          <a:bodyPr/>
          <a:lstStyle/>
          <a:p>
            <a:r>
              <a:rPr lang="en-GB" dirty="0"/>
              <a:t>The Bridges of Königsberg</a:t>
            </a:r>
          </a:p>
        </p:txBody>
      </p:sp>
      <p:sp>
        <p:nvSpPr>
          <p:cNvPr id="3" name="Content Placeholder 2">
            <a:extLst>
              <a:ext uri="{FF2B5EF4-FFF2-40B4-BE49-F238E27FC236}">
                <a16:creationId xmlns:a16="http://schemas.microsoft.com/office/drawing/2014/main" id="{B03F762A-2AF4-43CC-931D-C2E7DEAE01E0}"/>
              </a:ext>
            </a:extLst>
          </p:cNvPr>
          <p:cNvSpPr>
            <a:spLocks noGrp="1"/>
          </p:cNvSpPr>
          <p:nvPr>
            <p:ph idx="1"/>
          </p:nvPr>
        </p:nvSpPr>
        <p:spPr/>
        <p:txBody>
          <a:bodyPr/>
          <a:lstStyle/>
          <a:p>
            <a:r>
              <a:rPr lang="en-GB" dirty="0"/>
              <a:t>Below is a map of the city of Königsberg, showing the river that runs through the middle, its two islands and the seven bridges that cross the river. </a:t>
            </a:r>
          </a:p>
          <a:p>
            <a:r>
              <a:rPr lang="en-GB" dirty="0"/>
              <a:t>The tourist information centre would like to publish a route that visits each part of the city (both banks and both islands) and that crosses each bridge once (and no more). </a:t>
            </a:r>
          </a:p>
          <a:p>
            <a:r>
              <a:rPr lang="en-GB" dirty="0"/>
              <a:t>It should start and end in the same place. You have been asked to advise them. </a:t>
            </a:r>
          </a:p>
          <a:p>
            <a:r>
              <a:rPr lang="en-GB" dirty="0"/>
              <a:t>Either provide a route or if you can’t, explain why it is not possible.</a:t>
            </a:r>
          </a:p>
        </p:txBody>
      </p:sp>
      <p:pic>
        <p:nvPicPr>
          <p:cNvPr id="4" name="Picture 3">
            <a:extLst>
              <a:ext uri="{FF2B5EF4-FFF2-40B4-BE49-F238E27FC236}">
                <a16:creationId xmlns:a16="http://schemas.microsoft.com/office/drawing/2014/main" id="{86151D5D-68C7-41DE-B9E7-8639FD15BFA7}"/>
              </a:ext>
            </a:extLst>
          </p:cNvPr>
          <p:cNvPicPr>
            <a:picLocks noChangeAspect="1"/>
          </p:cNvPicPr>
          <p:nvPr/>
        </p:nvPicPr>
        <p:blipFill>
          <a:blip r:embed="rId2"/>
          <a:stretch>
            <a:fillRect/>
          </a:stretch>
        </p:blipFill>
        <p:spPr>
          <a:xfrm>
            <a:off x="3467714" y="3617734"/>
            <a:ext cx="4611573" cy="3240266"/>
          </a:xfrm>
          <a:prstGeom prst="rect">
            <a:avLst/>
          </a:prstGeom>
        </p:spPr>
      </p:pic>
    </p:spTree>
    <p:extLst>
      <p:ext uri="{BB962C8B-B14F-4D97-AF65-F5344CB8AC3E}">
        <p14:creationId xmlns:p14="http://schemas.microsoft.com/office/powerpoint/2010/main" val="1923794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0B0FE2-9F79-4F86-93D3-EF3759C4B757}"/>
              </a:ext>
            </a:extLst>
          </p:cNvPr>
          <p:cNvSpPr>
            <a:spLocks noGrp="1"/>
          </p:cNvSpPr>
          <p:nvPr>
            <p:ph type="title"/>
          </p:nvPr>
        </p:nvSpPr>
        <p:spPr/>
        <p:txBody>
          <a:bodyPr/>
          <a:lstStyle/>
          <a:p>
            <a:r>
              <a:rPr lang="en-GB" dirty="0"/>
              <a:t>What am I?</a:t>
            </a:r>
          </a:p>
        </p:txBody>
      </p:sp>
      <p:sp>
        <p:nvSpPr>
          <p:cNvPr id="3" name="Content Placeholder 2">
            <a:extLst>
              <a:ext uri="{FF2B5EF4-FFF2-40B4-BE49-F238E27FC236}">
                <a16:creationId xmlns:a16="http://schemas.microsoft.com/office/drawing/2014/main" id="{A4FF60C7-6A02-4094-A90E-7A6BF59698EA}"/>
              </a:ext>
            </a:extLst>
          </p:cNvPr>
          <p:cNvSpPr>
            <a:spLocks noGrp="1"/>
          </p:cNvSpPr>
          <p:nvPr>
            <p:ph idx="1"/>
          </p:nvPr>
        </p:nvSpPr>
        <p:spPr>
          <a:xfrm>
            <a:off x="581192" y="1544596"/>
            <a:ext cx="11029615" cy="5031568"/>
          </a:xfrm>
        </p:spPr>
        <p:txBody>
          <a:bodyPr>
            <a:normAutofit lnSpcReduction="10000"/>
          </a:bodyPr>
          <a:lstStyle/>
          <a:p>
            <a:r>
              <a:rPr lang="en-GB" sz="2400" dirty="0"/>
              <a:t>A California teacher, Bret Turner, gave his students the following question to answer on the first day back, can you solve it?</a:t>
            </a:r>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pPr marL="171450" indent="-171450">
              <a:buFont typeface="Arial" panose="020B0604020202020204" pitchFamily="34" charset="0"/>
              <a:buChar char="•"/>
            </a:pPr>
            <a:r>
              <a:rPr lang="en-GB" sz="1400" dirty="0">
                <a:hlinkClick r:id="rId2"/>
              </a:rPr>
              <a:t>https://twitter.com/bretjturner/status/948336006054395904/photo/1?ref_src=twsrc%5Etfw&amp;ref_url=http%3A%2F%2Fwww.bbc.co.uk%2Fbbcthree%2Fitem%2F2dbdaba5-e689-4863-9d82-5aa45ad15068</a:t>
            </a:r>
            <a:r>
              <a:rPr lang="en-GB" sz="1400" dirty="0"/>
              <a:t> [accessed: 17-June-2019]</a:t>
            </a:r>
          </a:p>
          <a:p>
            <a:endParaRPr lang="en-GB" dirty="0"/>
          </a:p>
        </p:txBody>
      </p:sp>
      <p:sp>
        <p:nvSpPr>
          <p:cNvPr id="4" name="TextBox 3">
            <a:extLst>
              <a:ext uri="{FF2B5EF4-FFF2-40B4-BE49-F238E27FC236}">
                <a16:creationId xmlns:a16="http://schemas.microsoft.com/office/drawing/2014/main" id="{2DE570F5-52C8-4DE1-AD35-DFBBB5122279}"/>
              </a:ext>
            </a:extLst>
          </p:cNvPr>
          <p:cNvSpPr txBox="1"/>
          <p:nvPr/>
        </p:nvSpPr>
        <p:spPr>
          <a:xfrm>
            <a:off x="1608082" y="2904734"/>
            <a:ext cx="9280635" cy="1815882"/>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marL="320040" lvl="1" indent="0">
              <a:buNone/>
            </a:pPr>
            <a:r>
              <a:rPr lang="en-GB" sz="2800" dirty="0">
                <a:ln w="0"/>
                <a:effectLst>
                  <a:outerShdw blurRad="38100" dist="19050" dir="2700000" algn="tl" rotWithShape="0">
                    <a:schemeClr val="dk1">
                      <a:alpha val="40000"/>
                    </a:schemeClr>
                  </a:outerShdw>
                </a:effectLst>
              </a:rPr>
              <a:t>I am the beginning of everything, the end of everywhere. </a:t>
            </a:r>
          </a:p>
          <a:p>
            <a:pPr marL="320040" lvl="1" indent="0">
              <a:buNone/>
            </a:pPr>
            <a:r>
              <a:rPr lang="en-GB" sz="2800" dirty="0">
                <a:ln w="0"/>
                <a:effectLst>
                  <a:outerShdw blurRad="38100" dist="19050" dir="2700000" algn="tl" rotWithShape="0">
                    <a:schemeClr val="dk1">
                      <a:alpha val="40000"/>
                    </a:schemeClr>
                  </a:outerShdw>
                </a:effectLst>
              </a:rPr>
              <a:t>I’m the beginning of eternity, the end of time &amp; space.</a:t>
            </a:r>
          </a:p>
          <a:p>
            <a:pPr marL="320040" lvl="1" indent="0" algn="ctr">
              <a:buNone/>
            </a:pPr>
            <a:r>
              <a:rPr lang="en-GB" sz="2800" dirty="0">
                <a:ln w="0"/>
                <a:effectLst>
                  <a:outerShdw blurRad="38100" dist="19050" dir="2700000" algn="tl" rotWithShape="0">
                    <a:schemeClr val="dk1">
                      <a:alpha val="40000"/>
                    </a:schemeClr>
                  </a:outerShdw>
                </a:effectLst>
              </a:rPr>
              <a:t>What am I?</a:t>
            </a:r>
            <a:endParaRPr lang="en-GB" sz="2800" baseline="30000" dirty="0">
              <a:ln w="0"/>
              <a:effectLst>
                <a:outerShdw blurRad="38100" dist="19050" dir="2700000" algn="tl" rotWithShape="0">
                  <a:schemeClr val="dk1">
                    <a:alpha val="40000"/>
                  </a:schemeClr>
                </a:outerShdw>
              </a:effectLst>
            </a:endParaRPr>
          </a:p>
          <a:p>
            <a:endParaRPr lang="en-GB" sz="2800" dirty="0"/>
          </a:p>
        </p:txBody>
      </p:sp>
    </p:spTree>
    <p:extLst>
      <p:ext uri="{BB962C8B-B14F-4D97-AF65-F5344CB8AC3E}">
        <p14:creationId xmlns:p14="http://schemas.microsoft.com/office/powerpoint/2010/main" val="33137801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51B43B-BF9A-4A06-939E-B261598BEE15}"/>
              </a:ext>
            </a:extLst>
          </p:cNvPr>
          <p:cNvSpPr>
            <a:spLocks noGrp="1"/>
          </p:cNvSpPr>
          <p:nvPr>
            <p:ph type="title"/>
          </p:nvPr>
        </p:nvSpPr>
        <p:spPr/>
        <p:txBody>
          <a:bodyPr/>
          <a:lstStyle/>
          <a:p>
            <a:r>
              <a:rPr lang="en-GB" dirty="0"/>
              <a:t>pattern recognition</a:t>
            </a:r>
          </a:p>
        </p:txBody>
      </p:sp>
      <p:sp>
        <p:nvSpPr>
          <p:cNvPr id="3" name="Content Placeholder 2">
            <a:extLst>
              <a:ext uri="{FF2B5EF4-FFF2-40B4-BE49-F238E27FC236}">
                <a16:creationId xmlns:a16="http://schemas.microsoft.com/office/drawing/2014/main" id="{8D7B5728-F902-4297-B0B8-A99003FCC667}"/>
              </a:ext>
            </a:extLst>
          </p:cNvPr>
          <p:cNvSpPr>
            <a:spLocks noGrp="1"/>
          </p:cNvSpPr>
          <p:nvPr>
            <p:ph idx="1"/>
          </p:nvPr>
        </p:nvSpPr>
        <p:spPr/>
        <p:txBody>
          <a:bodyPr/>
          <a:lstStyle/>
          <a:p>
            <a:endParaRPr lang="en-GB" dirty="0"/>
          </a:p>
        </p:txBody>
      </p:sp>
      <p:pic>
        <p:nvPicPr>
          <p:cNvPr id="5" name="Picture 4">
            <a:extLst>
              <a:ext uri="{FF2B5EF4-FFF2-40B4-BE49-F238E27FC236}">
                <a16:creationId xmlns:a16="http://schemas.microsoft.com/office/drawing/2014/main" id="{6E0AAA73-DC7D-4B83-AC81-357F90893B65}"/>
              </a:ext>
            </a:extLst>
          </p:cNvPr>
          <p:cNvPicPr>
            <a:picLocks noChangeAspect="1"/>
          </p:cNvPicPr>
          <p:nvPr/>
        </p:nvPicPr>
        <p:blipFill>
          <a:blip r:embed="rId2"/>
          <a:stretch>
            <a:fillRect/>
          </a:stretch>
        </p:blipFill>
        <p:spPr>
          <a:xfrm>
            <a:off x="1245457" y="1994666"/>
            <a:ext cx="2400300" cy="3562350"/>
          </a:xfrm>
          <a:prstGeom prst="rect">
            <a:avLst/>
          </a:prstGeom>
        </p:spPr>
      </p:pic>
      <p:pic>
        <p:nvPicPr>
          <p:cNvPr id="6" name="Picture 5">
            <a:extLst>
              <a:ext uri="{FF2B5EF4-FFF2-40B4-BE49-F238E27FC236}">
                <a16:creationId xmlns:a16="http://schemas.microsoft.com/office/drawing/2014/main" id="{B3F65C27-BB69-46F1-9CD9-EB572C0B927C}"/>
              </a:ext>
            </a:extLst>
          </p:cNvPr>
          <p:cNvPicPr>
            <a:picLocks noChangeAspect="1"/>
          </p:cNvPicPr>
          <p:nvPr/>
        </p:nvPicPr>
        <p:blipFill>
          <a:blip r:embed="rId3"/>
          <a:stretch>
            <a:fillRect/>
          </a:stretch>
        </p:blipFill>
        <p:spPr>
          <a:xfrm>
            <a:off x="3970854" y="1994666"/>
            <a:ext cx="2428875" cy="3571875"/>
          </a:xfrm>
          <a:prstGeom prst="rect">
            <a:avLst/>
          </a:prstGeom>
        </p:spPr>
      </p:pic>
      <p:pic>
        <p:nvPicPr>
          <p:cNvPr id="7" name="Picture 6">
            <a:extLst>
              <a:ext uri="{FF2B5EF4-FFF2-40B4-BE49-F238E27FC236}">
                <a16:creationId xmlns:a16="http://schemas.microsoft.com/office/drawing/2014/main" id="{F01024F4-4B19-403F-B879-AB4CC978D1A3}"/>
              </a:ext>
            </a:extLst>
          </p:cNvPr>
          <p:cNvPicPr>
            <a:picLocks noChangeAspect="1"/>
          </p:cNvPicPr>
          <p:nvPr/>
        </p:nvPicPr>
        <p:blipFill>
          <a:blip r:embed="rId4"/>
          <a:stretch>
            <a:fillRect/>
          </a:stretch>
        </p:blipFill>
        <p:spPr>
          <a:xfrm>
            <a:off x="6399729" y="1994666"/>
            <a:ext cx="2390775" cy="3562350"/>
          </a:xfrm>
          <a:prstGeom prst="rect">
            <a:avLst/>
          </a:prstGeom>
        </p:spPr>
      </p:pic>
      <p:pic>
        <p:nvPicPr>
          <p:cNvPr id="8" name="Picture 7">
            <a:extLst>
              <a:ext uri="{FF2B5EF4-FFF2-40B4-BE49-F238E27FC236}">
                <a16:creationId xmlns:a16="http://schemas.microsoft.com/office/drawing/2014/main" id="{F25F76D3-A707-45FB-9803-B431E6EDDF19}"/>
              </a:ext>
            </a:extLst>
          </p:cNvPr>
          <p:cNvPicPr>
            <a:picLocks noChangeAspect="1"/>
          </p:cNvPicPr>
          <p:nvPr/>
        </p:nvPicPr>
        <p:blipFill>
          <a:blip r:embed="rId5"/>
          <a:stretch>
            <a:fillRect/>
          </a:stretch>
        </p:blipFill>
        <p:spPr>
          <a:xfrm>
            <a:off x="8790504" y="1994666"/>
            <a:ext cx="2390775" cy="3562350"/>
          </a:xfrm>
          <a:prstGeom prst="rect">
            <a:avLst/>
          </a:prstGeom>
        </p:spPr>
      </p:pic>
    </p:spTree>
    <p:extLst>
      <p:ext uri="{BB962C8B-B14F-4D97-AF65-F5344CB8AC3E}">
        <p14:creationId xmlns:p14="http://schemas.microsoft.com/office/powerpoint/2010/main" val="3248355273"/>
      </p:ext>
    </p:extLst>
  </p:cSld>
  <p:clrMapOvr>
    <a:masterClrMapping/>
  </p:clrMapOvr>
</p:sld>
</file>

<file path=ppt/theme/theme1.xml><?xml version="1.0" encoding="utf-8"?>
<a:theme xmlns:a="http://schemas.openxmlformats.org/drawingml/2006/main" name="Dividend">
  <a:themeElements>
    <a:clrScheme name="Dividend">
      <a:dk1>
        <a:sysClr val="windowText" lastClr="000000"/>
      </a:dk1>
      <a:lt1>
        <a:sysClr val="window" lastClr="FFFFFF"/>
      </a:lt1>
      <a:dk2>
        <a:srgbClr val="3D3D3D"/>
      </a:dk2>
      <a:lt2>
        <a:srgbClr val="EBEBEB"/>
      </a:lt2>
      <a:accent1>
        <a:srgbClr val="4D1434"/>
      </a:accent1>
      <a:accent2>
        <a:srgbClr val="903163"/>
      </a:accent2>
      <a:accent3>
        <a:srgbClr val="B2324B"/>
      </a:accent3>
      <a:accent4>
        <a:srgbClr val="969FA7"/>
      </a:accent4>
      <a:accent5>
        <a:srgbClr val="66B1CE"/>
      </a:accent5>
      <a:accent6>
        <a:srgbClr val="40619D"/>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C21699FF-00E4-43C8-BBCC-D7E5536C3717}"/>
    </a:ext>
  </a:extLst>
</a:theme>
</file>

<file path=docProps/app.xml><?xml version="1.0" encoding="utf-8"?>
<Properties xmlns="http://schemas.openxmlformats.org/officeDocument/2006/extended-properties" xmlns:vt="http://schemas.openxmlformats.org/officeDocument/2006/docPropsVTypes">
  <Template>TM03457464[[fn=Dividend]]</Template>
  <TotalTime>319</TotalTime>
  <Words>896</Words>
  <Application>Microsoft Office PowerPoint</Application>
  <PresentationFormat>Widescreen</PresentationFormat>
  <Paragraphs>77</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Gill Sans MT</vt:lpstr>
      <vt:lpstr>Wingdings 2</vt:lpstr>
      <vt:lpstr>Dividend</vt:lpstr>
      <vt:lpstr>Computational thinking</vt:lpstr>
      <vt:lpstr>Introduction</vt:lpstr>
      <vt:lpstr>Module content</vt:lpstr>
      <vt:lpstr>What is computational thinking?</vt:lpstr>
      <vt:lpstr>The tour guide</vt:lpstr>
      <vt:lpstr>The tour guide</vt:lpstr>
      <vt:lpstr>Die Hard Jug Problem</vt:lpstr>
      <vt:lpstr>Crossing the river problem</vt:lpstr>
      <vt:lpstr>The Bridges of Königsberg</vt:lpstr>
      <vt:lpstr>What am I?</vt:lpstr>
      <vt:lpstr>pattern recognition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Computational thinking</dc:title>
  <dc:creator>Kimberley Jenkins</dc:creator>
  <cp:lastModifiedBy>Kimberley Jenkins</cp:lastModifiedBy>
  <cp:revision>32</cp:revision>
  <dcterms:created xsi:type="dcterms:W3CDTF">2019-05-17T17:09:45Z</dcterms:created>
  <dcterms:modified xsi:type="dcterms:W3CDTF">2019-05-21T08:49:23Z</dcterms:modified>
</cp:coreProperties>
</file>