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0" r:id="rId4"/>
    <p:sldId id="259" r:id="rId5"/>
    <p:sldId id="258"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10/15/2017</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10/15/2017</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hyperlink" Target="http://www.jstor.org.ezproxy.uwtsd.ac.uk/stable/4430117" TargetMode="Externa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hyperlink" Target="http://www.jstor.org/stable/2936058"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librarycatalogue.uwtsd.ac.uk/44WHELF_UWTSD_VU1:CSCOP_EVERYTHING:TN_brillnij9789004174726_i-284-76"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jstor.org.ezproxy.uwtsd.ac.uk/stable/4496957"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jstor.org.ezproxy.uwtsd.ac.uk/stable/4477132"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jstor.org.ezproxy.uwtsd.ac.uk/stable/2005407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E814D-DDB4-43C6-BD14-A68E1FECCF78}"/>
              </a:ext>
            </a:extLst>
          </p:cNvPr>
          <p:cNvSpPr>
            <a:spLocks noGrp="1"/>
          </p:cNvSpPr>
          <p:nvPr>
            <p:ph type="ctrTitle"/>
          </p:nvPr>
        </p:nvSpPr>
        <p:spPr/>
        <p:txBody>
          <a:bodyPr/>
          <a:lstStyle/>
          <a:p>
            <a:r>
              <a:rPr lang="en-GB" dirty="0"/>
              <a:t>Greek Verse</a:t>
            </a:r>
          </a:p>
        </p:txBody>
      </p:sp>
      <p:sp>
        <p:nvSpPr>
          <p:cNvPr id="3" name="Subtitle 2">
            <a:extLst>
              <a:ext uri="{FF2B5EF4-FFF2-40B4-BE49-F238E27FC236}">
                <a16:creationId xmlns:a16="http://schemas.microsoft.com/office/drawing/2014/main" id="{1C974E4F-4EF3-4D0C-8550-18B17B6436A0}"/>
              </a:ext>
            </a:extLst>
          </p:cNvPr>
          <p:cNvSpPr>
            <a:spLocks noGrp="1"/>
          </p:cNvSpPr>
          <p:nvPr>
            <p:ph type="subTitle" idx="1"/>
          </p:nvPr>
        </p:nvSpPr>
        <p:spPr/>
        <p:txBody>
          <a:bodyPr/>
          <a:lstStyle/>
          <a:p>
            <a:r>
              <a:rPr lang="en-GB" i="1" dirty="0"/>
              <a:t>Theogony </a:t>
            </a:r>
            <a:r>
              <a:rPr lang="en-GB" dirty="0"/>
              <a:t>Proem</a:t>
            </a:r>
            <a:endParaRPr lang="en-GB" i="1" dirty="0"/>
          </a:p>
        </p:txBody>
      </p:sp>
    </p:spTree>
    <p:extLst>
      <p:ext uri="{BB962C8B-B14F-4D97-AF65-F5344CB8AC3E}">
        <p14:creationId xmlns:p14="http://schemas.microsoft.com/office/powerpoint/2010/main" val="3960619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068E6-905B-47E0-A5DA-4A7D9F93FCE2}"/>
              </a:ext>
            </a:extLst>
          </p:cNvPr>
          <p:cNvSpPr>
            <a:spLocks noGrp="1"/>
          </p:cNvSpPr>
          <p:nvPr>
            <p:ph type="title"/>
          </p:nvPr>
        </p:nvSpPr>
        <p:spPr/>
        <p:txBody>
          <a:bodyPr/>
          <a:lstStyle/>
          <a:p>
            <a:r>
              <a:rPr lang="en-GB" dirty="0"/>
              <a:t>Proem: Lines 1 - 115</a:t>
            </a:r>
          </a:p>
        </p:txBody>
      </p:sp>
      <p:sp>
        <p:nvSpPr>
          <p:cNvPr id="4" name="Text Placeholder 3">
            <a:extLst>
              <a:ext uri="{FF2B5EF4-FFF2-40B4-BE49-F238E27FC236}">
                <a16:creationId xmlns:a16="http://schemas.microsoft.com/office/drawing/2014/main" id="{F52EE95E-F624-4A18-BE19-AC8A1A4E7BA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926316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00535-16B4-44F4-971C-D1F485704C7A}"/>
              </a:ext>
            </a:extLst>
          </p:cNvPr>
          <p:cNvSpPr>
            <a:spLocks noGrp="1"/>
          </p:cNvSpPr>
          <p:nvPr>
            <p:ph type="title"/>
          </p:nvPr>
        </p:nvSpPr>
        <p:spPr/>
        <p:txBody>
          <a:bodyPr>
            <a:normAutofit fontScale="90000"/>
          </a:bodyPr>
          <a:lstStyle/>
          <a:p>
            <a:r>
              <a:rPr lang="en-GB" dirty="0"/>
              <a:t>‘The unity of the proem does not lie in the interdependency of its parts, but in the continuity of its progress’ (Verdenius 1972: 260).</a:t>
            </a:r>
          </a:p>
        </p:txBody>
      </p:sp>
      <p:sp>
        <p:nvSpPr>
          <p:cNvPr id="4" name="Rectangle 3">
            <a:extLst>
              <a:ext uri="{FF2B5EF4-FFF2-40B4-BE49-F238E27FC236}">
                <a16:creationId xmlns:a16="http://schemas.microsoft.com/office/drawing/2014/main" id="{B5B898E0-34F4-4622-B008-99536FB00185}"/>
              </a:ext>
            </a:extLst>
          </p:cNvPr>
          <p:cNvSpPr/>
          <p:nvPr/>
        </p:nvSpPr>
        <p:spPr>
          <a:xfrm>
            <a:off x="882611" y="5714399"/>
            <a:ext cx="6096000" cy="646331"/>
          </a:xfrm>
          <a:prstGeom prst="rect">
            <a:avLst/>
          </a:prstGeom>
        </p:spPr>
        <p:txBody>
          <a:bodyPr>
            <a:spAutoFit/>
          </a:bodyPr>
          <a:lstStyle/>
          <a:p>
            <a:r>
              <a:rPr lang="en-GB" dirty="0">
                <a:hlinkClick r:id="rId2"/>
              </a:rPr>
              <a:t>Verdenius, W. (1972). Notes on the Proem of Hesiod's "Theogony". </a:t>
            </a:r>
            <a:r>
              <a:rPr lang="en-GB" i="1" dirty="0">
                <a:hlinkClick r:id="rId2"/>
              </a:rPr>
              <a:t>Mnemosyne,</a:t>
            </a:r>
            <a:r>
              <a:rPr lang="en-GB" dirty="0">
                <a:hlinkClick r:id="rId2"/>
              </a:rPr>
              <a:t> </a:t>
            </a:r>
            <a:r>
              <a:rPr lang="en-GB" i="1" dirty="0">
                <a:hlinkClick r:id="rId2"/>
              </a:rPr>
              <a:t>25</a:t>
            </a:r>
            <a:r>
              <a:rPr lang="en-GB" dirty="0">
                <a:hlinkClick r:id="rId2"/>
              </a:rPr>
              <a:t>(3), fourth series, 225-260.</a:t>
            </a:r>
            <a:endParaRPr lang="en-GB" dirty="0"/>
          </a:p>
        </p:txBody>
      </p:sp>
    </p:spTree>
    <p:extLst>
      <p:ext uri="{BB962C8B-B14F-4D97-AF65-F5344CB8AC3E}">
        <p14:creationId xmlns:p14="http://schemas.microsoft.com/office/powerpoint/2010/main" val="1980158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8AECCB-A5E7-43EA-B6EB-8B36BB33FD19}"/>
              </a:ext>
            </a:extLst>
          </p:cNvPr>
          <p:cNvSpPr>
            <a:spLocks noGrp="1"/>
          </p:cNvSpPr>
          <p:nvPr>
            <p:ph type="title"/>
          </p:nvPr>
        </p:nvSpPr>
        <p:spPr/>
        <p:txBody>
          <a:bodyPr/>
          <a:lstStyle/>
          <a:p>
            <a:r>
              <a:rPr lang="en-GB" dirty="0"/>
              <a:t>Structure of the Proem – A hymn to the muses?</a:t>
            </a:r>
          </a:p>
        </p:txBody>
      </p:sp>
      <p:sp>
        <p:nvSpPr>
          <p:cNvPr id="5" name="Content Placeholder 4">
            <a:extLst>
              <a:ext uri="{FF2B5EF4-FFF2-40B4-BE49-F238E27FC236}">
                <a16:creationId xmlns:a16="http://schemas.microsoft.com/office/drawing/2014/main" id="{51695559-5528-4010-BC41-541618E2A629}"/>
              </a:ext>
            </a:extLst>
          </p:cNvPr>
          <p:cNvSpPr>
            <a:spLocks noGrp="1"/>
          </p:cNvSpPr>
          <p:nvPr>
            <p:ph idx="1"/>
          </p:nvPr>
        </p:nvSpPr>
        <p:spPr/>
        <p:txBody>
          <a:bodyPr/>
          <a:lstStyle/>
          <a:p>
            <a:r>
              <a:rPr lang="en-GB" dirty="0"/>
              <a:t>1-35 – Opening of Hymn to the Muses</a:t>
            </a:r>
          </a:p>
          <a:p>
            <a:r>
              <a:rPr lang="en-GB" dirty="0"/>
              <a:t>36-79 – Muses place amongst the gods (in particular </a:t>
            </a:r>
            <a:r>
              <a:rPr lang="en-GB" dirty="0" err="1"/>
              <a:t>zeus</a:t>
            </a:r>
            <a:r>
              <a:rPr lang="en-GB" dirty="0"/>
              <a:t>)</a:t>
            </a:r>
          </a:p>
          <a:p>
            <a:r>
              <a:rPr lang="en-GB" dirty="0"/>
              <a:t>80-103 – Muses gifts to Poets and kings</a:t>
            </a:r>
          </a:p>
          <a:p>
            <a:r>
              <a:rPr lang="en-GB" dirty="0"/>
              <a:t>104-115 – Closing of Hymn to Muses</a:t>
            </a:r>
            <a:br>
              <a:rPr lang="en-GB" dirty="0"/>
            </a:br>
            <a:endParaRPr lang="en-GB" dirty="0"/>
          </a:p>
          <a:p>
            <a:pPr marL="0" indent="0">
              <a:buNone/>
            </a:pPr>
            <a:r>
              <a:rPr lang="en-GB" dirty="0"/>
              <a:t>See: </a:t>
            </a:r>
            <a:r>
              <a:rPr lang="en-GB" dirty="0">
                <a:effectLst/>
                <a:hlinkClick r:id="rId2"/>
              </a:rPr>
              <a:t>Minton, W. (1970). “The Proem-Hymn of Hesiod's Theogony”. </a:t>
            </a:r>
            <a:r>
              <a:rPr lang="en-GB" i="1" dirty="0">
                <a:effectLst/>
                <a:hlinkClick r:id="rId2"/>
              </a:rPr>
              <a:t>Transactions and Proceedings of the American Philological Association,</a:t>
            </a:r>
            <a:r>
              <a:rPr lang="en-GB" dirty="0">
                <a:effectLst/>
                <a:hlinkClick r:id="rId2"/>
              </a:rPr>
              <a:t> </a:t>
            </a:r>
            <a:r>
              <a:rPr lang="en-GB" i="1" dirty="0">
                <a:effectLst/>
                <a:hlinkClick r:id="rId2"/>
              </a:rPr>
              <a:t>101</a:t>
            </a:r>
            <a:r>
              <a:rPr lang="en-GB" dirty="0">
                <a:effectLst/>
                <a:hlinkClick r:id="rId2"/>
              </a:rPr>
              <a:t>, 357-377. </a:t>
            </a:r>
            <a:endParaRPr lang="en-GB" dirty="0"/>
          </a:p>
        </p:txBody>
      </p:sp>
    </p:spTree>
    <p:extLst>
      <p:ext uri="{BB962C8B-B14F-4D97-AF65-F5344CB8AC3E}">
        <p14:creationId xmlns:p14="http://schemas.microsoft.com/office/powerpoint/2010/main" val="1103948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01EFC2-34A4-4232-ACF6-72BD80FE1E71}"/>
              </a:ext>
            </a:extLst>
          </p:cNvPr>
          <p:cNvSpPr>
            <a:spLocks noGrp="1"/>
          </p:cNvSpPr>
          <p:nvPr>
            <p:ph type="title"/>
          </p:nvPr>
        </p:nvSpPr>
        <p:spPr/>
        <p:txBody>
          <a:bodyPr/>
          <a:lstStyle/>
          <a:p>
            <a:r>
              <a:rPr lang="en-GB" dirty="0"/>
              <a:t>Possibilities to organise the theogony</a:t>
            </a:r>
          </a:p>
        </p:txBody>
      </p:sp>
      <p:sp>
        <p:nvSpPr>
          <p:cNvPr id="8" name="Content Placeholder 7">
            <a:extLst>
              <a:ext uri="{FF2B5EF4-FFF2-40B4-BE49-F238E27FC236}">
                <a16:creationId xmlns:a16="http://schemas.microsoft.com/office/drawing/2014/main" id="{06399AA2-238A-4CD2-BC8A-034A176C5228}"/>
              </a:ext>
            </a:extLst>
          </p:cNvPr>
          <p:cNvSpPr>
            <a:spLocks noGrp="1"/>
          </p:cNvSpPr>
          <p:nvPr>
            <p:ph idx="1"/>
          </p:nvPr>
        </p:nvSpPr>
        <p:spPr>
          <a:xfrm>
            <a:off x="1141413" y="2666999"/>
            <a:ext cx="9130159" cy="3124201"/>
          </a:xfrm>
        </p:spPr>
        <p:txBody>
          <a:bodyPr numCol="1"/>
          <a:lstStyle/>
          <a:p>
            <a:pPr marL="0" indent="0">
              <a:buNone/>
            </a:pPr>
            <a:r>
              <a:rPr lang="en-GB" dirty="0"/>
              <a:t>Option 1: 11-21 (Olympian gods, then go backwards)</a:t>
            </a:r>
          </a:p>
          <a:p>
            <a:pPr marL="0" indent="0">
              <a:buNone/>
            </a:pPr>
            <a:r>
              <a:rPr lang="en-GB" dirty="0"/>
              <a:t>Option 2: 43-52 (First race born from earth and sky, then </a:t>
            </a:r>
            <a:r>
              <a:rPr lang="en-GB" dirty="0" err="1"/>
              <a:t>zeus</a:t>
            </a:r>
            <a:r>
              <a:rPr lang="en-GB" dirty="0"/>
              <a:t>)</a:t>
            </a:r>
          </a:p>
          <a:p>
            <a:pPr marL="0" indent="0">
              <a:buNone/>
            </a:pPr>
            <a:r>
              <a:rPr lang="en-GB" dirty="0"/>
              <a:t>Options 3: 104-115 (Earth and sky, night and ocean, different to option 2 in category)</a:t>
            </a:r>
          </a:p>
          <a:p>
            <a:pPr marL="0" indent="0">
              <a:buNone/>
            </a:pPr>
            <a:r>
              <a:rPr lang="en-GB" dirty="0"/>
              <a:t>Actual: 116ff (Starts with chaos)</a:t>
            </a:r>
          </a:p>
        </p:txBody>
      </p:sp>
    </p:spTree>
    <p:extLst>
      <p:ext uri="{BB962C8B-B14F-4D97-AF65-F5344CB8AC3E}">
        <p14:creationId xmlns:p14="http://schemas.microsoft.com/office/powerpoint/2010/main" val="3187886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1AA15-C9A8-42FC-895D-168E97067073}"/>
              </a:ext>
            </a:extLst>
          </p:cNvPr>
          <p:cNvSpPr>
            <a:spLocks noGrp="1"/>
          </p:cNvSpPr>
          <p:nvPr>
            <p:ph type="title"/>
          </p:nvPr>
        </p:nvSpPr>
        <p:spPr/>
        <p:txBody>
          <a:bodyPr/>
          <a:lstStyle/>
          <a:p>
            <a:r>
              <a:rPr lang="en-GB" dirty="0"/>
              <a:t>Verb tense</a:t>
            </a:r>
          </a:p>
        </p:txBody>
      </p:sp>
      <p:sp>
        <p:nvSpPr>
          <p:cNvPr id="3" name="Content Placeholder 2">
            <a:extLst>
              <a:ext uri="{FF2B5EF4-FFF2-40B4-BE49-F238E27FC236}">
                <a16:creationId xmlns:a16="http://schemas.microsoft.com/office/drawing/2014/main" id="{E3F6677B-298F-4CA9-A830-E2C6E660E4A4}"/>
              </a:ext>
            </a:extLst>
          </p:cNvPr>
          <p:cNvSpPr>
            <a:spLocks noGrp="1"/>
          </p:cNvSpPr>
          <p:nvPr>
            <p:ph idx="1"/>
          </p:nvPr>
        </p:nvSpPr>
        <p:spPr/>
        <p:txBody>
          <a:bodyPr>
            <a:normAutofit fontScale="70000" lnSpcReduction="20000"/>
          </a:bodyPr>
          <a:lstStyle/>
          <a:p>
            <a:r>
              <a:rPr lang="en-GB" dirty="0"/>
              <a:t>“Explanations of the different verb tenses in </a:t>
            </a:r>
            <a:r>
              <a:rPr lang="en-GB" dirty="0" err="1"/>
              <a:t>Theog</a:t>
            </a:r>
            <a:r>
              <a:rPr lang="en-GB" dirty="0"/>
              <a:t>. 1–10 have been suggested that rival in their complexity those given for the similar mixture in h. </a:t>
            </a:r>
            <a:r>
              <a:rPr lang="en-GB" dirty="0" err="1"/>
              <a:t>Apol</a:t>
            </a:r>
            <a:r>
              <a:rPr lang="en-GB" dirty="0"/>
              <a:t>. 1–13. Th is elaborateness by itself makes them suspect. Any such explanation, to be convincing, would have to account for similar inconsistencies in other passages cited by West (1966), 155, on </a:t>
            </a:r>
            <a:r>
              <a:rPr lang="en-GB" dirty="0" err="1"/>
              <a:t>Theog</a:t>
            </a:r>
            <a:r>
              <a:rPr lang="en-GB" dirty="0"/>
              <a:t>. 6 (i.e. h. 19.10–15, 27–29; h. </a:t>
            </a:r>
            <a:r>
              <a:rPr lang="en-GB" dirty="0" err="1"/>
              <a:t>Aphr</a:t>
            </a:r>
            <a:r>
              <a:rPr lang="en-GB" dirty="0"/>
              <a:t>. 260–61). His solution to the problem, that the verbs in all these passages are timeless, is more economical and more plausible than its convoluted rivals. Verdenius takes issue with West on this point; but his own explanation, (1972, 227 on </a:t>
            </a:r>
            <a:r>
              <a:rPr lang="en-GB" dirty="0" err="1"/>
              <a:t>Theog</a:t>
            </a:r>
            <a:r>
              <a:rPr lang="en-GB" dirty="0"/>
              <a:t>. 5)—that the narrative of a particular event begins at line 5 and continues through line 35—ignores π</a:t>
            </a:r>
            <a:r>
              <a:rPr lang="en-GB" dirty="0" err="1"/>
              <a:t>οτε</a:t>
            </a:r>
            <a:r>
              <a:rPr lang="en-GB" dirty="0"/>
              <a:t> (l. 22) and drives him to an untenable view (p. 249) of </a:t>
            </a:r>
            <a:r>
              <a:rPr lang="en-GB" dirty="0" err="1"/>
              <a:t>τότε</a:t>
            </a:r>
            <a:r>
              <a:rPr lang="en-GB" dirty="0"/>
              <a:t> in line 68.” (</a:t>
            </a:r>
            <a:r>
              <a:rPr lang="en-GB" dirty="0" err="1"/>
              <a:t>Thalmann</a:t>
            </a:r>
            <a:r>
              <a:rPr lang="en-GB" dirty="0"/>
              <a:t> 1986: 227, fn. 9) </a:t>
            </a:r>
          </a:p>
          <a:p>
            <a:endParaRPr lang="en-GB" dirty="0">
              <a:effectLst/>
              <a:hlinkClick r:id="rId2"/>
            </a:endParaRPr>
          </a:p>
          <a:p>
            <a:r>
              <a:rPr lang="en-GB" dirty="0">
                <a:effectLst/>
                <a:hlinkClick r:id="rId2"/>
              </a:rPr>
              <a:t>Rijksbaron, A. (2010). Discourse Cohesion In The Proem Of Hesiod's Theogony. In </a:t>
            </a:r>
            <a:r>
              <a:rPr lang="en-GB" i="1" dirty="0">
                <a:effectLst/>
                <a:hlinkClick r:id="rId2"/>
              </a:rPr>
              <a:t>Discourse Cohesion in Ancient Greek</a:t>
            </a:r>
            <a:r>
              <a:rPr lang="en-GB" dirty="0">
                <a:effectLst/>
                <a:hlinkClick r:id="rId2"/>
              </a:rPr>
              <a:t> (pp. 241-266). Brill.</a:t>
            </a:r>
            <a:endParaRPr lang="en-GB" dirty="0">
              <a:effectLst/>
            </a:endParaRPr>
          </a:p>
          <a:p>
            <a:endParaRPr lang="en-GB" dirty="0">
              <a:effectLst/>
            </a:endParaRPr>
          </a:p>
          <a:p>
            <a:r>
              <a:rPr lang="en-GB" dirty="0">
                <a:effectLst/>
              </a:rPr>
              <a:t>See most importantly 263-5 for use of tense in creating structure</a:t>
            </a:r>
          </a:p>
          <a:p>
            <a:endParaRPr lang="en-GB" dirty="0"/>
          </a:p>
        </p:txBody>
      </p:sp>
    </p:spTree>
    <p:extLst>
      <p:ext uri="{BB962C8B-B14F-4D97-AF65-F5344CB8AC3E}">
        <p14:creationId xmlns:p14="http://schemas.microsoft.com/office/powerpoint/2010/main" val="970774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blipFill rotWithShape="1">
            <a:blip r:embed="rId2">
              <a:duotone>
                <a:schemeClr val="bg2">
                  <a:shade val="28000"/>
                  <a:satMod val="94000"/>
                  <a:lumMod val="20000"/>
                </a:schemeClr>
                <a:schemeClr val="bg2">
                  <a:tint val="94000"/>
                  <a:shade val="84000"/>
                  <a:satMod val="148000"/>
                  <a:lumMod val="114000"/>
                </a:schemeClr>
              </a:duotone>
            </a:blip>
            <a:stretch/>
          </a:blipFill>
          <a:ln>
            <a:noFill/>
          </a:ln>
          <a:effectLst/>
        </p:spPr>
      </p:sp>
      <p:pic>
        <p:nvPicPr>
          <p:cNvPr id="4" name="Content Placeholder 3">
            <a:extLst>
              <a:ext uri="{FF2B5EF4-FFF2-40B4-BE49-F238E27FC236}">
                <a16:creationId xmlns:a16="http://schemas.microsoft.com/office/drawing/2014/main" id="{27E1E811-7270-443D-AB7E-82B51B536841}"/>
              </a:ext>
            </a:extLst>
          </p:cNvPr>
          <p:cNvPicPr>
            <a:picLocks noGrp="1" noChangeAspect="1"/>
          </p:cNvPicPr>
          <p:nvPr>
            <p:ph idx="1"/>
          </p:nvPr>
        </p:nvPicPr>
        <p:blipFill>
          <a:blip r:embed="rId3"/>
          <a:stretch>
            <a:fillRect/>
          </a:stretch>
        </p:blipFill>
        <p:spPr>
          <a:xfrm>
            <a:off x="635457" y="804128"/>
            <a:ext cx="10916463" cy="343868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2" name="Title 1">
            <a:extLst>
              <a:ext uri="{FF2B5EF4-FFF2-40B4-BE49-F238E27FC236}">
                <a16:creationId xmlns:a16="http://schemas.microsoft.com/office/drawing/2014/main" id="{421FA850-0A6A-4841-8B7B-AFB5D3A70F54}"/>
              </a:ext>
            </a:extLst>
          </p:cNvPr>
          <p:cNvSpPr>
            <a:spLocks noGrp="1"/>
          </p:cNvSpPr>
          <p:nvPr>
            <p:ph type="title"/>
          </p:nvPr>
        </p:nvSpPr>
        <p:spPr>
          <a:xfrm>
            <a:off x="1751012" y="4363271"/>
            <a:ext cx="8676222" cy="1066801"/>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True lies?</a:t>
            </a:r>
          </a:p>
        </p:txBody>
      </p:sp>
    </p:spTree>
    <p:extLst>
      <p:ext uri="{BB962C8B-B14F-4D97-AF65-F5344CB8AC3E}">
        <p14:creationId xmlns:p14="http://schemas.microsoft.com/office/powerpoint/2010/main" val="4136971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60F7C-CDDA-4155-90E8-8ED95D80BE6F}"/>
              </a:ext>
            </a:extLst>
          </p:cNvPr>
          <p:cNvSpPr>
            <a:spLocks noGrp="1"/>
          </p:cNvSpPr>
          <p:nvPr>
            <p:ph type="title"/>
          </p:nvPr>
        </p:nvSpPr>
        <p:spPr/>
        <p:txBody>
          <a:bodyPr/>
          <a:lstStyle/>
          <a:p>
            <a:r>
              <a:rPr lang="en-GB" dirty="0"/>
              <a:t>Muses, Truth and Hesiod</a:t>
            </a:r>
          </a:p>
        </p:txBody>
      </p:sp>
      <p:sp>
        <p:nvSpPr>
          <p:cNvPr id="3" name="Content Placeholder 2">
            <a:extLst>
              <a:ext uri="{FF2B5EF4-FFF2-40B4-BE49-F238E27FC236}">
                <a16:creationId xmlns:a16="http://schemas.microsoft.com/office/drawing/2014/main" id="{FB05864A-6104-4010-8FA5-319D7CA60B78}"/>
              </a:ext>
            </a:extLst>
          </p:cNvPr>
          <p:cNvSpPr>
            <a:spLocks noGrp="1"/>
          </p:cNvSpPr>
          <p:nvPr>
            <p:ph idx="1"/>
          </p:nvPr>
        </p:nvSpPr>
        <p:spPr/>
        <p:txBody>
          <a:bodyPr/>
          <a:lstStyle/>
          <a:p>
            <a:r>
              <a:rPr lang="en-GB" dirty="0"/>
              <a:t>What does Hesiod mean by line 27? </a:t>
            </a:r>
          </a:p>
          <a:p>
            <a:pPr lvl="1"/>
            <a:r>
              <a:rPr lang="en-GB" dirty="0"/>
              <a:t>Is the theogony “True”?</a:t>
            </a:r>
          </a:p>
          <a:p>
            <a:pPr lvl="1"/>
            <a:r>
              <a:rPr lang="en-GB" dirty="0"/>
              <a:t>What does it mean if the gods can “lie”? Are their lies truth?</a:t>
            </a:r>
          </a:p>
          <a:p>
            <a:pPr lvl="1"/>
            <a:r>
              <a:rPr lang="en-GB" dirty="0"/>
              <a:t>Is this about other poets? (Homer?)</a:t>
            </a:r>
          </a:p>
          <a:p>
            <a:pPr lvl="1"/>
            <a:endParaRPr lang="en-GB" dirty="0"/>
          </a:p>
          <a:p>
            <a:pPr marL="457200" lvl="1" indent="0">
              <a:buNone/>
            </a:pPr>
            <a:r>
              <a:rPr lang="en-GB" dirty="0"/>
              <a:t>See: </a:t>
            </a:r>
            <a:r>
              <a:rPr lang="en-GB" dirty="0">
                <a:effectLst/>
                <a:hlinkClick r:id="rId2"/>
              </a:rPr>
              <a:t>Heiden, B. (2007). “The Muses' Uncanny Lies: Hesiod, </a:t>
            </a:r>
            <a:r>
              <a:rPr lang="en-GB" i="1" dirty="0">
                <a:effectLst/>
                <a:hlinkClick r:id="rId2"/>
              </a:rPr>
              <a:t>Theogony</a:t>
            </a:r>
            <a:r>
              <a:rPr lang="en-GB" dirty="0">
                <a:effectLst/>
                <a:hlinkClick r:id="rId2"/>
              </a:rPr>
              <a:t> 27 and Its Translators”. </a:t>
            </a:r>
            <a:r>
              <a:rPr lang="en-GB" i="1" dirty="0">
                <a:effectLst/>
                <a:hlinkClick r:id="rId2"/>
              </a:rPr>
              <a:t>The American Journal of Philology,</a:t>
            </a:r>
            <a:r>
              <a:rPr lang="en-GB" dirty="0">
                <a:effectLst/>
                <a:hlinkClick r:id="rId2"/>
              </a:rPr>
              <a:t> </a:t>
            </a:r>
            <a:r>
              <a:rPr lang="en-GB" i="1" dirty="0">
                <a:effectLst/>
                <a:hlinkClick r:id="rId2"/>
              </a:rPr>
              <a:t>128</a:t>
            </a:r>
            <a:r>
              <a:rPr lang="en-GB" dirty="0">
                <a:effectLst/>
                <a:hlinkClick r:id="rId2"/>
              </a:rPr>
              <a:t>(2), 153-175.</a:t>
            </a:r>
            <a:endParaRPr lang="en-GB" dirty="0"/>
          </a:p>
        </p:txBody>
      </p:sp>
    </p:spTree>
    <p:extLst>
      <p:ext uri="{BB962C8B-B14F-4D97-AF65-F5344CB8AC3E}">
        <p14:creationId xmlns:p14="http://schemas.microsoft.com/office/powerpoint/2010/main" val="1043943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D4914-7C44-4B26-A25E-5CBA67593AEB}"/>
              </a:ext>
            </a:extLst>
          </p:cNvPr>
          <p:cNvSpPr>
            <a:spLocks noGrp="1"/>
          </p:cNvSpPr>
          <p:nvPr>
            <p:ph type="title"/>
          </p:nvPr>
        </p:nvSpPr>
        <p:spPr/>
        <p:txBody>
          <a:bodyPr/>
          <a:lstStyle/>
          <a:p>
            <a:r>
              <a:rPr lang="en-GB" dirty="0"/>
              <a:t>Poetic investiture and near eastern tradition</a:t>
            </a:r>
          </a:p>
        </p:txBody>
      </p:sp>
      <p:sp>
        <p:nvSpPr>
          <p:cNvPr id="3" name="Content Placeholder 2">
            <a:extLst>
              <a:ext uri="{FF2B5EF4-FFF2-40B4-BE49-F238E27FC236}">
                <a16:creationId xmlns:a16="http://schemas.microsoft.com/office/drawing/2014/main" id="{361BAEA3-C579-4222-B331-8505F700F7E0}"/>
              </a:ext>
            </a:extLst>
          </p:cNvPr>
          <p:cNvSpPr>
            <a:spLocks noGrp="1"/>
          </p:cNvSpPr>
          <p:nvPr>
            <p:ph idx="1"/>
          </p:nvPr>
        </p:nvSpPr>
        <p:spPr/>
        <p:txBody>
          <a:bodyPr/>
          <a:lstStyle/>
          <a:p>
            <a:endParaRPr lang="en-GB" dirty="0">
              <a:effectLst/>
              <a:hlinkClick r:id="rId2"/>
            </a:endParaRPr>
          </a:p>
          <a:p>
            <a:r>
              <a:rPr lang="en-GB" dirty="0">
                <a:effectLst/>
                <a:hlinkClick r:id="rId2"/>
              </a:rPr>
              <a:t>O'Bryhim, S. (1996). A New Interpretation of Hesiod, 'Theogony' 35. </a:t>
            </a:r>
            <a:r>
              <a:rPr lang="en-GB" i="1" dirty="0">
                <a:effectLst/>
                <a:hlinkClick r:id="rId2"/>
              </a:rPr>
              <a:t>Hermes,</a:t>
            </a:r>
            <a:r>
              <a:rPr lang="en-GB" dirty="0">
                <a:effectLst/>
                <a:hlinkClick r:id="rId2"/>
              </a:rPr>
              <a:t> </a:t>
            </a:r>
            <a:r>
              <a:rPr lang="en-GB" i="1" dirty="0">
                <a:effectLst/>
                <a:hlinkClick r:id="rId2"/>
              </a:rPr>
              <a:t>124</a:t>
            </a:r>
            <a:r>
              <a:rPr lang="en-GB" dirty="0">
                <a:effectLst/>
                <a:hlinkClick r:id="rId2"/>
              </a:rPr>
              <a:t>(2), 131-139. </a:t>
            </a:r>
            <a:endParaRPr lang="en-GB" dirty="0">
              <a:effectLst/>
            </a:endParaRPr>
          </a:p>
          <a:p>
            <a:endParaRPr lang="en-GB" dirty="0">
              <a:effectLst/>
            </a:endParaRPr>
          </a:p>
          <a:p>
            <a:r>
              <a:rPr lang="en-GB" dirty="0">
                <a:effectLst/>
              </a:rPr>
              <a:t>Do we care about how Hesiod meets the muses? </a:t>
            </a:r>
          </a:p>
          <a:p>
            <a:r>
              <a:rPr lang="en-GB" dirty="0">
                <a:effectLst/>
              </a:rPr>
              <a:t>Why does he tell us?</a:t>
            </a:r>
          </a:p>
          <a:p>
            <a:r>
              <a:rPr lang="en-GB" dirty="0">
                <a:effectLst/>
              </a:rPr>
              <a:t>What are “oak” and “stone”?</a:t>
            </a:r>
          </a:p>
          <a:p>
            <a:pPr marL="0" indent="0">
              <a:buNone/>
            </a:pPr>
            <a:endParaRPr lang="en-GB" dirty="0"/>
          </a:p>
        </p:txBody>
      </p:sp>
    </p:spTree>
    <p:extLst>
      <p:ext uri="{BB962C8B-B14F-4D97-AF65-F5344CB8AC3E}">
        <p14:creationId xmlns:p14="http://schemas.microsoft.com/office/powerpoint/2010/main" val="21916586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EEF49-8A90-498B-8C39-5E27BF2BB37E}"/>
              </a:ext>
            </a:extLst>
          </p:cNvPr>
          <p:cNvSpPr>
            <a:spLocks noGrp="1"/>
          </p:cNvSpPr>
          <p:nvPr>
            <p:ph type="title"/>
          </p:nvPr>
        </p:nvSpPr>
        <p:spPr/>
        <p:txBody>
          <a:bodyPr/>
          <a:lstStyle/>
          <a:p>
            <a:r>
              <a:rPr lang="en-GB" dirty="0"/>
              <a:t>Hesiod, Kings and Singers</a:t>
            </a:r>
          </a:p>
        </p:txBody>
      </p:sp>
      <p:sp>
        <p:nvSpPr>
          <p:cNvPr id="3" name="Content Placeholder 2">
            <a:extLst>
              <a:ext uri="{FF2B5EF4-FFF2-40B4-BE49-F238E27FC236}">
                <a16:creationId xmlns:a16="http://schemas.microsoft.com/office/drawing/2014/main" id="{021396EC-1D3E-4DE8-B279-4873A38F6869}"/>
              </a:ext>
            </a:extLst>
          </p:cNvPr>
          <p:cNvSpPr>
            <a:spLocks noGrp="1"/>
          </p:cNvSpPr>
          <p:nvPr>
            <p:ph idx="1"/>
          </p:nvPr>
        </p:nvSpPr>
        <p:spPr/>
        <p:txBody>
          <a:bodyPr>
            <a:normAutofit fontScale="92500" lnSpcReduction="10000"/>
          </a:bodyPr>
          <a:lstStyle/>
          <a:p>
            <a:pPr marL="0" indent="0">
              <a:buNone/>
            </a:pPr>
            <a:endParaRPr lang="en-GB" dirty="0">
              <a:effectLst/>
              <a:hlinkClick r:id="rId2"/>
            </a:endParaRPr>
          </a:p>
          <a:p>
            <a:r>
              <a:rPr lang="en-GB" dirty="0">
                <a:effectLst/>
              </a:rPr>
              <a:t>Flattery of kings? (Reference to first performance?)</a:t>
            </a:r>
          </a:p>
          <a:p>
            <a:r>
              <a:rPr lang="en-GB" dirty="0">
                <a:effectLst/>
              </a:rPr>
              <a:t>Kings’ need for poets to record ‘history’?</a:t>
            </a:r>
          </a:p>
          <a:p>
            <a:r>
              <a:rPr lang="en-GB" dirty="0">
                <a:effectLst/>
              </a:rPr>
              <a:t>Kings’ need poets to spread word of decrees?</a:t>
            </a:r>
          </a:p>
          <a:p>
            <a:r>
              <a:rPr lang="en-GB" dirty="0">
                <a:effectLst/>
              </a:rPr>
              <a:t>Poet as Bridge?</a:t>
            </a:r>
          </a:p>
          <a:p>
            <a:r>
              <a:rPr lang="en-GB" dirty="0">
                <a:effectLst/>
                <a:hlinkClick r:id="rId2"/>
              </a:rPr>
              <a:t>Stoddard, K. (2003). The Programmatic Message of the "Kings and Singers" Passage: Hesiod, "Theogony" 80-103. </a:t>
            </a:r>
            <a:r>
              <a:rPr lang="en-GB" i="1" dirty="0">
                <a:effectLst/>
                <a:hlinkClick r:id="rId2"/>
              </a:rPr>
              <a:t>Transactions of the American Philological Association (1974-),</a:t>
            </a:r>
            <a:r>
              <a:rPr lang="en-GB" dirty="0">
                <a:effectLst/>
                <a:hlinkClick r:id="rId2"/>
              </a:rPr>
              <a:t> </a:t>
            </a:r>
            <a:r>
              <a:rPr lang="en-GB" i="1" dirty="0">
                <a:effectLst/>
                <a:hlinkClick r:id="rId2"/>
              </a:rPr>
              <a:t>133</a:t>
            </a:r>
            <a:r>
              <a:rPr lang="en-GB" dirty="0">
                <a:effectLst/>
                <a:hlinkClick r:id="rId2"/>
              </a:rPr>
              <a:t>(1), 1-16.</a:t>
            </a:r>
            <a:endParaRPr lang="en-GB" dirty="0">
              <a:effectLst/>
            </a:endParaRPr>
          </a:p>
          <a:p>
            <a:endParaRPr lang="en-GB" dirty="0">
              <a:effectLst/>
            </a:endParaRPr>
          </a:p>
        </p:txBody>
      </p:sp>
    </p:spTree>
    <p:extLst>
      <p:ext uri="{BB962C8B-B14F-4D97-AF65-F5344CB8AC3E}">
        <p14:creationId xmlns:p14="http://schemas.microsoft.com/office/powerpoint/2010/main" val="27520088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82</TotalTime>
  <Words>617</Words>
  <Application>Microsoft Office PowerPoint</Application>
  <PresentationFormat>Widescreen</PresentationFormat>
  <Paragraphs>44</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Century Gothic</vt:lpstr>
      <vt:lpstr>Mesh</vt:lpstr>
      <vt:lpstr>Greek Verse</vt:lpstr>
      <vt:lpstr>Proem: Lines 1 - 115</vt:lpstr>
      <vt:lpstr>‘The unity of the proem does not lie in the interdependency of its parts, but in the continuity of its progress’ (Verdenius 1972: 260).</vt:lpstr>
      <vt:lpstr>Structure of the Proem – A hymn to the muses?</vt:lpstr>
      <vt:lpstr>Possibilities to organise the theogony</vt:lpstr>
      <vt:lpstr>Verb tense</vt:lpstr>
      <vt:lpstr>True lies?</vt:lpstr>
      <vt:lpstr>Muses, Truth and Hesiod</vt:lpstr>
      <vt:lpstr>Poetic investiture and near eastern tradition</vt:lpstr>
      <vt:lpstr>Hesiod, Kings and Singers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Greek Verse</dc:title>
  <dc:creator>Kyle Erickson</dc:creator>
  <cp:lastModifiedBy>Kyle Erickson</cp:lastModifiedBy>
  <cp:revision>9</cp:revision>
  <dcterms:created xsi:type="dcterms:W3CDTF">2017-10-15T13:30:46Z</dcterms:created>
  <dcterms:modified xsi:type="dcterms:W3CDTF">2017-10-15T14:53:35Z</dcterms:modified>
</cp:coreProperties>
</file>