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
  </p:notesMasterIdLst>
  <p:sldIdLst>
    <p:sldId id="256" r:id="rId2"/>
    <p:sldId id="257" r:id="rId3"/>
  </p:sldIdLst>
  <p:sldSz cx="21383625" cy="15119350"/>
  <p:notesSz cx="6858000" cy="9525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a:srgbClr val="F5D4BD"/>
    <a:srgbClr val="FDECB3"/>
    <a:srgbClr val="FFCCFF"/>
    <a:srgbClr val="CD2ADE"/>
    <a:srgbClr val="FF99CC"/>
    <a:srgbClr val="FE9900"/>
    <a:srgbClr val="F3BD87"/>
    <a:srgbClr val="F8D197"/>
    <a:srgbClr val="FADEA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91" autoAdjust="0"/>
  </p:normalViewPr>
  <p:slideViewPr>
    <p:cSldViewPr snapToGrid="0">
      <p:cViewPr varScale="1">
        <p:scale>
          <a:sx n="31" d="100"/>
          <a:sy n="31" d="100"/>
        </p:scale>
        <p:origin x="1386"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7790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77904"/>
          </a:xfrm>
          <a:prstGeom prst="rect">
            <a:avLst/>
          </a:prstGeom>
        </p:spPr>
        <p:txBody>
          <a:bodyPr vert="horz" lIns="91440" tIns="45720" rIns="91440" bIns="45720" rtlCol="0"/>
          <a:lstStyle>
            <a:lvl1pPr algn="r">
              <a:defRPr sz="1200"/>
            </a:lvl1pPr>
          </a:lstStyle>
          <a:p>
            <a:fld id="{FE8D0936-711D-444F-98AA-FDDE14BB8D7D}" type="datetimeFigureOut">
              <a:rPr lang="en-GB" smtClean="0"/>
              <a:t>10/12/2018</a:t>
            </a:fld>
            <a:endParaRPr lang="en-GB"/>
          </a:p>
        </p:txBody>
      </p:sp>
      <p:sp>
        <p:nvSpPr>
          <p:cNvPr id="4" name="Slide Image Placeholder 3"/>
          <p:cNvSpPr>
            <a:spLocks noGrp="1" noRot="1" noChangeAspect="1"/>
          </p:cNvSpPr>
          <p:nvPr>
            <p:ph type="sldImg" idx="2"/>
          </p:nvPr>
        </p:nvSpPr>
        <p:spPr>
          <a:xfrm>
            <a:off x="1155700" y="1190625"/>
            <a:ext cx="4546600" cy="32146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583906"/>
            <a:ext cx="5486400" cy="3750469"/>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047097"/>
            <a:ext cx="2971800" cy="47790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047097"/>
            <a:ext cx="2971800" cy="477903"/>
          </a:xfrm>
          <a:prstGeom prst="rect">
            <a:avLst/>
          </a:prstGeom>
        </p:spPr>
        <p:txBody>
          <a:bodyPr vert="horz" lIns="91440" tIns="45720" rIns="91440" bIns="45720" rtlCol="0" anchor="b"/>
          <a:lstStyle>
            <a:lvl1pPr algn="r">
              <a:defRPr sz="1200"/>
            </a:lvl1pPr>
          </a:lstStyle>
          <a:p>
            <a:fld id="{3BAD6DE7-C9C5-4F82-BFFD-C6E1296B4F61}" type="slidenum">
              <a:rPr lang="en-GB" smtClean="0"/>
              <a:t>‹#›</a:t>
            </a:fld>
            <a:endParaRPr lang="en-GB"/>
          </a:p>
        </p:txBody>
      </p:sp>
    </p:spTree>
    <p:extLst>
      <p:ext uri="{BB962C8B-B14F-4D97-AF65-F5344CB8AC3E}">
        <p14:creationId xmlns:p14="http://schemas.microsoft.com/office/powerpoint/2010/main" val="3794073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AD6DE7-C9C5-4F82-BFFD-C6E1296B4F61}" type="slidenum">
              <a:rPr lang="en-GB" smtClean="0"/>
              <a:t>1</a:t>
            </a:fld>
            <a:endParaRPr lang="en-GB"/>
          </a:p>
        </p:txBody>
      </p:sp>
    </p:spTree>
    <p:extLst>
      <p:ext uri="{BB962C8B-B14F-4D97-AF65-F5344CB8AC3E}">
        <p14:creationId xmlns:p14="http://schemas.microsoft.com/office/powerpoint/2010/main" val="3385073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2474395"/>
            <a:ext cx="18176081" cy="5263774"/>
          </a:xfrm>
        </p:spPr>
        <p:txBody>
          <a:bodyPr anchor="b"/>
          <a:lstStyle>
            <a:lvl1pPr algn="ctr">
              <a:defRPr sz="13228"/>
            </a:lvl1pPr>
          </a:lstStyle>
          <a:p>
            <a:r>
              <a:rPr lang="en-US"/>
              <a:t>Click to edit Master title style</a:t>
            </a:r>
            <a:endParaRPr lang="en-US" dirty="0"/>
          </a:p>
        </p:txBody>
      </p:sp>
      <p:sp>
        <p:nvSpPr>
          <p:cNvPr id="3" name="Subtitle 2"/>
          <p:cNvSpPr>
            <a:spLocks noGrp="1"/>
          </p:cNvSpPr>
          <p:nvPr>
            <p:ph type="subTitle" idx="1"/>
          </p:nvPr>
        </p:nvSpPr>
        <p:spPr>
          <a:xfrm>
            <a:off x="2672953" y="7941160"/>
            <a:ext cx="16037719" cy="3650342"/>
          </a:xfrm>
        </p:spPr>
        <p:txBody>
          <a:bodyPr/>
          <a:lstStyle>
            <a:lvl1pPr marL="0" indent="0" algn="ctr">
              <a:buNone/>
              <a:defRPr sz="5291"/>
            </a:lvl1pPr>
            <a:lvl2pPr marL="1007943" indent="0" algn="ctr">
              <a:buNone/>
              <a:defRPr sz="4409"/>
            </a:lvl2pPr>
            <a:lvl3pPr marL="2015886" indent="0" algn="ctr">
              <a:buNone/>
              <a:defRPr sz="3968"/>
            </a:lvl3pPr>
            <a:lvl4pPr marL="3023829" indent="0" algn="ctr">
              <a:buNone/>
              <a:defRPr sz="3527"/>
            </a:lvl4pPr>
            <a:lvl5pPr marL="4031772" indent="0" algn="ctr">
              <a:buNone/>
              <a:defRPr sz="3527"/>
            </a:lvl5pPr>
            <a:lvl6pPr marL="5039716" indent="0" algn="ctr">
              <a:buNone/>
              <a:defRPr sz="3527"/>
            </a:lvl6pPr>
            <a:lvl7pPr marL="6047659" indent="0" algn="ctr">
              <a:buNone/>
              <a:defRPr sz="3527"/>
            </a:lvl7pPr>
            <a:lvl8pPr marL="7055602" indent="0" algn="ctr">
              <a:buNone/>
              <a:defRPr sz="3527"/>
            </a:lvl8pPr>
            <a:lvl9pPr marL="8063545" indent="0" algn="ctr">
              <a:buNone/>
              <a:defRPr sz="352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C38A363-73F1-4994-9AFA-C2500C1B4ABB}"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F1971-83E3-4650-A3F9-CCFA972E7991}" type="slidenum">
              <a:rPr lang="en-GB" smtClean="0"/>
              <a:t>‹#›</a:t>
            </a:fld>
            <a:endParaRPr lang="en-GB"/>
          </a:p>
        </p:txBody>
      </p:sp>
    </p:spTree>
    <p:extLst>
      <p:ext uri="{BB962C8B-B14F-4D97-AF65-F5344CB8AC3E}">
        <p14:creationId xmlns:p14="http://schemas.microsoft.com/office/powerpoint/2010/main" val="1908013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38A363-73F1-4994-9AFA-C2500C1B4ABB}"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F1971-83E3-4650-A3F9-CCFA972E7991}" type="slidenum">
              <a:rPr lang="en-GB" smtClean="0"/>
              <a:t>‹#›</a:t>
            </a:fld>
            <a:endParaRPr lang="en-GB"/>
          </a:p>
        </p:txBody>
      </p:sp>
    </p:spTree>
    <p:extLst>
      <p:ext uri="{BB962C8B-B14F-4D97-AF65-F5344CB8AC3E}">
        <p14:creationId xmlns:p14="http://schemas.microsoft.com/office/powerpoint/2010/main" val="3908919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3769342"/>
            <a:ext cx="18443377" cy="6289229"/>
          </a:xfrm>
        </p:spPr>
        <p:txBody>
          <a:bodyPr anchor="b"/>
          <a:lstStyle>
            <a:lvl1pPr>
              <a:defRPr sz="13228"/>
            </a:lvl1pPr>
          </a:lstStyle>
          <a:p>
            <a:r>
              <a:rPr lang="en-US"/>
              <a:t>Click to edit Master title style</a:t>
            </a:r>
            <a:endParaRPr lang="en-US" dirty="0"/>
          </a:p>
        </p:txBody>
      </p:sp>
      <p:sp>
        <p:nvSpPr>
          <p:cNvPr id="3" name="Text Placeholder 2"/>
          <p:cNvSpPr>
            <a:spLocks noGrp="1"/>
          </p:cNvSpPr>
          <p:nvPr>
            <p:ph type="body" idx="1"/>
          </p:nvPr>
        </p:nvSpPr>
        <p:spPr>
          <a:xfrm>
            <a:off x="1458988" y="10118069"/>
            <a:ext cx="18443377" cy="3307357"/>
          </a:xfrm>
        </p:spPr>
        <p:txBody>
          <a:bodyPr/>
          <a:lstStyle>
            <a:lvl1pPr marL="0" indent="0">
              <a:buNone/>
              <a:defRPr sz="5291">
                <a:solidFill>
                  <a:schemeClr val="tx1"/>
                </a:solidFill>
              </a:defRPr>
            </a:lvl1pPr>
            <a:lvl2pPr marL="1007943" indent="0">
              <a:buNone/>
              <a:defRPr sz="4409">
                <a:solidFill>
                  <a:schemeClr val="tx1">
                    <a:tint val="75000"/>
                  </a:schemeClr>
                </a:solidFill>
              </a:defRPr>
            </a:lvl2pPr>
            <a:lvl3pPr marL="2015886" indent="0">
              <a:buNone/>
              <a:defRPr sz="3968">
                <a:solidFill>
                  <a:schemeClr val="tx1">
                    <a:tint val="75000"/>
                  </a:schemeClr>
                </a:solidFill>
              </a:defRPr>
            </a:lvl3pPr>
            <a:lvl4pPr marL="3023829" indent="0">
              <a:buNone/>
              <a:defRPr sz="3527">
                <a:solidFill>
                  <a:schemeClr val="tx1">
                    <a:tint val="75000"/>
                  </a:schemeClr>
                </a:solidFill>
              </a:defRPr>
            </a:lvl4pPr>
            <a:lvl5pPr marL="4031772" indent="0">
              <a:buNone/>
              <a:defRPr sz="3527">
                <a:solidFill>
                  <a:schemeClr val="tx1">
                    <a:tint val="75000"/>
                  </a:schemeClr>
                </a:solidFill>
              </a:defRPr>
            </a:lvl5pPr>
            <a:lvl6pPr marL="5039716" indent="0">
              <a:buNone/>
              <a:defRPr sz="3527">
                <a:solidFill>
                  <a:schemeClr val="tx1">
                    <a:tint val="75000"/>
                  </a:schemeClr>
                </a:solidFill>
              </a:defRPr>
            </a:lvl6pPr>
            <a:lvl7pPr marL="6047659" indent="0">
              <a:buNone/>
              <a:defRPr sz="3527">
                <a:solidFill>
                  <a:schemeClr val="tx1">
                    <a:tint val="75000"/>
                  </a:schemeClr>
                </a:solidFill>
              </a:defRPr>
            </a:lvl7pPr>
            <a:lvl8pPr marL="7055602" indent="0">
              <a:buNone/>
              <a:defRPr sz="3527">
                <a:solidFill>
                  <a:schemeClr val="tx1">
                    <a:tint val="75000"/>
                  </a:schemeClr>
                </a:solidFill>
              </a:defRPr>
            </a:lvl8pPr>
            <a:lvl9pPr marL="8063545" indent="0">
              <a:buNone/>
              <a:defRPr sz="3527">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C38A363-73F1-4994-9AFA-C2500C1B4ABB}"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F1971-83E3-4650-A3F9-CCFA972E7991}" type="slidenum">
              <a:rPr lang="en-GB" smtClean="0"/>
              <a:t>‹#›</a:t>
            </a:fld>
            <a:endParaRPr lang="en-GB"/>
          </a:p>
        </p:txBody>
      </p:sp>
    </p:spTree>
    <p:extLst>
      <p:ext uri="{BB962C8B-B14F-4D97-AF65-F5344CB8AC3E}">
        <p14:creationId xmlns:p14="http://schemas.microsoft.com/office/powerpoint/2010/main" val="3414560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124" y="4024827"/>
            <a:ext cx="9088041" cy="95930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5460" y="4024827"/>
            <a:ext cx="9088041" cy="95930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C38A363-73F1-4994-9AFA-C2500C1B4ABB}"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F1971-83E3-4650-A3F9-CCFA972E7991}" type="slidenum">
              <a:rPr lang="en-GB" smtClean="0"/>
              <a:t>‹#›</a:t>
            </a:fld>
            <a:endParaRPr lang="en-GB"/>
          </a:p>
        </p:txBody>
      </p:sp>
    </p:spTree>
    <p:extLst>
      <p:ext uri="{BB962C8B-B14F-4D97-AF65-F5344CB8AC3E}">
        <p14:creationId xmlns:p14="http://schemas.microsoft.com/office/powerpoint/2010/main" val="34096655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804969"/>
            <a:ext cx="18443377" cy="2922375"/>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2912" y="3706342"/>
            <a:ext cx="9046274" cy="1816421"/>
          </a:xfrm>
        </p:spPr>
        <p:txBody>
          <a:bodyPr anchor="b"/>
          <a:lstStyle>
            <a:lvl1pPr marL="0" indent="0">
              <a:buNone/>
              <a:defRPr sz="5291" b="1"/>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a:t>Edit Master text styles</a:t>
            </a:r>
          </a:p>
        </p:txBody>
      </p:sp>
      <p:sp>
        <p:nvSpPr>
          <p:cNvPr id="4" name="Content Placeholder 3"/>
          <p:cNvSpPr>
            <a:spLocks noGrp="1"/>
          </p:cNvSpPr>
          <p:nvPr>
            <p:ph sz="half" idx="2"/>
          </p:nvPr>
        </p:nvSpPr>
        <p:spPr>
          <a:xfrm>
            <a:off x="1472912" y="5522763"/>
            <a:ext cx="9046274" cy="81231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5461" y="3706342"/>
            <a:ext cx="9090826" cy="1816421"/>
          </a:xfrm>
        </p:spPr>
        <p:txBody>
          <a:bodyPr anchor="b"/>
          <a:lstStyle>
            <a:lvl1pPr marL="0" indent="0">
              <a:buNone/>
              <a:defRPr sz="5291" b="1"/>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a:t>Edit Master text styles</a:t>
            </a:r>
          </a:p>
        </p:txBody>
      </p:sp>
      <p:sp>
        <p:nvSpPr>
          <p:cNvPr id="6" name="Content Placeholder 5"/>
          <p:cNvSpPr>
            <a:spLocks noGrp="1"/>
          </p:cNvSpPr>
          <p:nvPr>
            <p:ph sz="quarter" idx="4"/>
          </p:nvPr>
        </p:nvSpPr>
        <p:spPr>
          <a:xfrm>
            <a:off x="10825461" y="5522763"/>
            <a:ext cx="9090826" cy="81231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C38A363-73F1-4994-9AFA-C2500C1B4ABB}" type="datetimeFigureOut">
              <a:rPr lang="en-GB" smtClean="0"/>
              <a:t>10/12/2018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BF1971-83E3-4650-A3F9-CCFA972E7991}" type="slidenum">
              <a:rPr lang="en-GB" smtClean="0"/>
              <a:t>‹#›</a:t>
            </a:fld>
            <a:endParaRPr lang="en-GB"/>
          </a:p>
        </p:txBody>
      </p:sp>
    </p:spTree>
    <p:extLst>
      <p:ext uri="{BB962C8B-B14F-4D97-AF65-F5344CB8AC3E}">
        <p14:creationId xmlns:p14="http://schemas.microsoft.com/office/powerpoint/2010/main" val="2524055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C38A363-73F1-4994-9AFA-C2500C1B4ABB}" type="datetimeFigureOut">
              <a:rPr lang="en-GB" smtClean="0"/>
              <a:t>10/12/2018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BF1971-83E3-4650-A3F9-CCFA972E7991}" type="slidenum">
              <a:rPr lang="en-GB" smtClean="0"/>
              <a:t>‹#›</a:t>
            </a:fld>
            <a:endParaRPr lang="en-GB"/>
          </a:p>
        </p:txBody>
      </p:sp>
    </p:spTree>
    <p:extLst>
      <p:ext uri="{BB962C8B-B14F-4D97-AF65-F5344CB8AC3E}">
        <p14:creationId xmlns:p14="http://schemas.microsoft.com/office/powerpoint/2010/main" val="32230928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38A363-73F1-4994-9AFA-C2500C1B4ABB}" type="datetimeFigureOut">
              <a:rPr lang="en-GB" smtClean="0"/>
              <a:t>10/12/2018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BF1971-83E3-4650-A3F9-CCFA972E7991}" type="slidenum">
              <a:rPr lang="en-GB" smtClean="0"/>
              <a:t>‹#›</a:t>
            </a:fld>
            <a:endParaRPr lang="en-GB"/>
          </a:p>
        </p:txBody>
      </p:sp>
    </p:spTree>
    <p:extLst>
      <p:ext uri="{BB962C8B-B14F-4D97-AF65-F5344CB8AC3E}">
        <p14:creationId xmlns:p14="http://schemas.microsoft.com/office/powerpoint/2010/main" val="3043555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007957"/>
            <a:ext cx="6896776" cy="3527848"/>
          </a:xfrm>
        </p:spPr>
        <p:txBody>
          <a:bodyPr anchor="b"/>
          <a:lstStyle>
            <a:lvl1pPr>
              <a:defRPr sz="7055"/>
            </a:lvl1pPr>
          </a:lstStyle>
          <a:p>
            <a:r>
              <a:rPr lang="en-US"/>
              <a:t>Click to edit Master title style</a:t>
            </a:r>
            <a:endParaRPr lang="en-US" dirty="0"/>
          </a:p>
        </p:txBody>
      </p:sp>
      <p:sp>
        <p:nvSpPr>
          <p:cNvPr id="3" name="Content Placeholder 2"/>
          <p:cNvSpPr>
            <a:spLocks noGrp="1"/>
          </p:cNvSpPr>
          <p:nvPr>
            <p:ph idx="1"/>
          </p:nvPr>
        </p:nvSpPr>
        <p:spPr>
          <a:xfrm>
            <a:off x="9090826" y="2176910"/>
            <a:ext cx="10825460" cy="10744538"/>
          </a:xfrm>
        </p:spPr>
        <p:txBody>
          <a:bodyPr/>
          <a:lstStyle>
            <a:lvl1pPr>
              <a:defRPr sz="7055"/>
            </a:lvl1pPr>
            <a:lvl2pPr>
              <a:defRPr sz="6173"/>
            </a:lvl2pPr>
            <a:lvl3pPr>
              <a:defRPr sz="5291"/>
            </a:lvl3pPr>
            <a:lvl4pPr>
              <a:defRPr sz="4409"/>
            </a:lvl4pPr>
            <a:lvl5pPr>
              <a:defRPr sz="4409"/>
            </a:lvl5pPr>
            <a:lvl6pPr>
              <a:defRPr sz="4409"/>
            </a:lvl6pPr>
            <a:lvl7pPr>
              <a:defRPr sz="4409"/>
            </a:lvl7pPr>
            <a:lvl8pPr>
              <a:defRPr sz="4409"/>
            </a:lvl8pPr>
            <a:lvl9pPr>
              <a:defRPr sz="4409"/>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2909" y="4535805"/>
            <a:ext cx="6896776" cy="8403140"/>
          </a:xfrm>
        </p:spPr>
        <p:txBody>
          <a:bodyPr/>
          <a:lstStyle>
            <a:lvl1pPr marL="0" indent="0">
              <a:buNone/>
              <a:defRPr sz="3527"/>
            </a:lvl1pPr>
            <a:lvl2pPr marL="1007943" indent="0">
              <a:buNone/>
              <a:defRPr sz="3086"/>
            </a:lvl2pPr>
            <a:lvl3pPr marL="2015886" indent="0">
              <a:buNone/>
              <a:defRPr sz="2646"/>
            </a:lvl3pPr>
            <a:lvl4pPr marL="3023829" indent="0">
              <a:buNone/>
              <a:defRPr sz="2205"/>
            </a:lvl4pPr>
            <a:lvl5pPr marL="4031772" indent="0">
              <a:buNone/>
              <a:defRPr sz="2205"/>
            </a:lvl5pPr>
            <a:lvl6pPr marL="5039716" indent="0">
              <a:buNone/>
              <a:defRPr sz="2205"/>
            </a:lvl6pPr>
            <a:lvl7pPr marL="6047659" indent="0">
              <a:buNone/>
              <a:defRPr sz="2205"/>
            </a:lvl7pPr>
            <a:lvl8pPr marL="7055602" indent="0">
              <a:buNone/>
              <a:defRPr sz="2205"/>
            </a:lvl8pPr>
            <a:lvl9pPr marL="8063545" indent="0">
              <a:buNone/>
              <a:defRPr sz="2205"/>
            </a:lvl9pPr>
          </a:lstStyle>
          <a:p>
            <a:pPr lvl="0"/>
            <a:r>
              <a:rPr lang="en-US"/>
              <a:t>Edit Master text styles</a:t>
            </a:r>
          </a:p>
        </p:txBody>
      </p:sp>
      <p:sp>
        <p:nvSpPr>
          <p:cNvPr id="5" name="Date Placeholder 4"/>
          <p:cNvSpPr>
            <a:spLocks noGrp="1"/>
          </p:cNvSpPr>
          <p:nvPr>
            <p:ph type="dt" sz="half" idx="10"/>
          </p:nvPr>
        </p:nvSpPr>
        <p:spPr/>
        <p:txBody>
          <a:bodyPr/>
          <a:lstStyle/>
          <a:p>
            <a:fld id="{AC38A363-73F1-4994-9AFA-C2500C1B4ABB}"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F1971-83E3-4650-A3F9-CCFA972E7991}" type="slidenum">
              <a:rPr lang="en-GB" smtClean="0"/>
              <a:t>‹#›</a:t>
            </a:fld>
            <a:endParaRPr lang="en-GB"/>
          </a:p>
        </p:txBody>
      </p:sp>
    </p:spTree>
    <p:extLst>
      <p:ext uri="{BB962C8B-B14F-4D97-AF65-F5344CB8AC3E}">
        <p14:creationId xmlns:p14="http://schemas.microsoft.com/office/powerpoint/2010/main" val="279102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007957"/>
            <a:ext cx="6896776" cy="3527848"/>
          </a:xfrm>
        </p:spPr>
        <p:txBody>
          <a:bodyPr anchor="b"/>
          <a:lstStyle>
            <a:lvl1pPr>
              <a:defRPr sz="7055"/>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0826" y="2176910"/>
            <a:ext cx="10825460" cy="10744538"/>
          </a:xfrm>
        </p:spPr>
        <p:txBody>
          <a:bodyPr anchor="t"/>
          <a:lstStyle>
            <a:lvl1pPr marL="0" indent="0">
              <a:buNone/>
              <a:defRPr sz="7055"/>
            </a:lvl1pPr>
            <a:lvl2pPr marL="1007943" indent="0">
              <a:buNone/>
              <a:defRPr sz="6173"/>
            </a:lvl2pPr>
            <a:lvl3pPr marL="2015886" indent="0">
              <a:buNone/>
              <a:defRPr sz="5291"/>
            </a:lvl3pPr>
            <a:lvl4pPr marL="3023829" indent="0">
              <a:buNone/>
              <a:defRPr sz="4409"/>
            </a:lvl4pPr>
            <a:lvl5pPr marL="4031772" indent="0">
              <a:buNone/>
              <a:defRPr sz="4409"/>
            </a:lvl5pPr>
            <a:lvl6pPr marL="5039716" indent="0">
              <a:buNone/>
              <a:defRPr sz="4409"/>
            </a:lvl6pPr>
            <a:lvl7pPr marL="6047659" indent="0">
              <a:buNone/>
              <a:defRPr sz="4409"/>
            </a:lvl7pPr>
            <a:lvl8pPr marL="7055602" indent="0">
              <a:buNone/>
              <a:defRPr sz="4409"/>
            </a:lvl8pPr>
            <a:lvl9pPr marL="8063545" indent="0">
              <a:buNone/>
              <a:defRPr sz="4409"/>
            </a:lvl9pPr>
          </a:lstStyle>
          <a:p>
            <a:r>
              <a:rPr lang="en-US"/>
              <a:t>Click icon to add picture</a:t>
            </a:r>
            <a:endParaRPr lang="en-US" dirty="0"/>
          </a:p>
        </p:txBody>
      </p:sp>
      <p:sp>
        <p:nvSpPr>
          <p:cNvPr id="4" name="Text Placeholder 3"/>
          <p:cNvSpPr>
            <a:spLocks noGrp="1"/>
          </p:cNvSpPr>
          <p:nvPr>
            <p:ph type="body" sz="half" idx="2"/>
          </p:nvPr>
        </p:nvSpPr>
        <p:spPr>
          <a:xfrm>
            <a:off x="1472909" y="4535805"/>
            <a:ext cx="6896776" cy="8403140"/>
          </a:xfrm>
        </p:spPr>
        <p:txBody>
          <a:bodyPr/>
          <a:lstStyle>
            <a:lvl1pPr marL="0" indent="0">
              <a:buNone/>
              <a:defRPr sz="3527"/>
            </a:lvl1pPr>
            <a:lvl2pPr marL="1007943" indent="0">
              <a:buNone/>
              <a:defRPr sz="3086"/>
            </a:lvl2pPr>
            <a:lvl3pPr marL="2015886" indent="0">
              <a:buNone/>
              <a:defRPr sz="2646"/>
            </a:lvl3pPr>
            <a:lvl4pPr marL="3023829" indent="0">
              <a:buNone/>
              <a:defRPr sz="2205"/>
            </a:lvl4pPr>
            <a:lvl5pPr marL="4031772" indent="0">
              <a:buNone/>
              <a:defRPr sz="2205"/>
            </a:lvl5pPr>
            <a:lvl6pPr marL="5039716" indent="0">
              <a:buNone/>
              <a:defRPr sz="2205"/>
            </a:lvl6pPr>
            <a:lvl7pPr marL="6047659" indent="0">
              <a:buNone/>
              <a:defRPr sz="2205"/>
            </a:lvl7pPr>
            <a:lvl8pPr marL="7055602" indent="0">
              <a:buNone/>
              <a:defRPr sz="2205"/>
            </a:lvl8pPr>
            <a:lvl9pPr marL="8063545" indent="0">
              <a:buNone/>
              <a:defRPr sz="2205"/>
            </a:lvl9pPr>
          </a:lstStyle>
          <a:p>
            <a:pPr lvl="0"/>
            <a:r>
              <a:rPr lang="en-US"/>
              <a:t>Edit Master text styles</a:t>
            </a:r>
          </a:p>
        </p:txBody>
      </p:sp>
      <p:sp>
        <p:nvSpPr>
          <p:cNvPr id="5" name="Date Placeholder 4"/>
          <p:cNvSpPr>
            <a:spLocks noGrp="1"/>
          </p:cNvSpPr>
          <p:nvPr>
            <p:ph type="dt" sz="half" idx="10"/>
          </p:nvPr>
        </p:nvSpPr>
        <p:spPr/>
        <p:txBody>
          <a:bodyPr/>
          <a:lstStyle/>
          <a:p>
            <a:fld id="{AC38A363-73F1-4994-9AFA-C2500C1B4ABB}"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F1971-83E3-4650-A3F9-CCFA972E7991}" type="slidenum">
              <a:rPr lang="en-GB" smtClean="0"/>
              <a:t>‹#›</a:t>
            </a:fld>
            <a:endParaRPr lang="en-GB"/>
          </a:p>
        </p:txBody>
      </p:sp>
    </p:spTree>
    <p:extLst>
      <p:ext uri="{BB962C8B-B14F-4D97-AF65-F5344CB8AC3E}">
        <p14:creationId xmlns:p14="http://schemas.microsoft.com/office/powerpoint/2010/main" val="1926703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38A363-73F1-4994-9AFA-C2500C1B4ABB}"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F1971-83E3-4650-A3F9-CCFA972E7991}" type="slidenum">
              <a:rPr lang="en-GB" smtClean="0"/>
              <a:t>‹#›</a:t>
            </a:fld>
            <a:endParaRPr lang="en-GB"/>
          </a:p>
        </p:txBody>
      </p:sp>
    </p:spTree>
    <p:extLst>
      <p:ext uri="{BB962C8B-B14F-4D97-AF65-F5344CB8AC3E}">
        <p14:creationId xmlns:p14="http://schemas.microsoft.com/office/powerpoint/2010/main" val="1348644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804966"/>
            <a:ext cx="4610844" cy="1281295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125" y="804966"/>
            <a:ext cx="13565237" cy="128129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38A363-73F1-4994-9AFA-C2500C1B4ABB}"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F1971-83E3-4650-A3F9-CCFA972E7991}" type="slidenum">
              <a:rPr lang="en-GB" smtClean="0"/>
              <a:t>‹#›</a:t>
            </a:fld>
            <a:endParaRPr lang="en-GB"/>
          </a:p>
        </p:txBody>
      </p:sp>
    </p:spTree>
    <p:extLst>
      <p:ext uri="{BB962C8B-B14F-4D97-AF65-F5344CB8AC3E}">
        <p14:creationId xmlns:p14="http://schemas.microsoft.com/office/powerpoint/2010/main" val="1773025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804969"/>
            <a:ext cx="18443377" cy="292237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124" y="4024827"/>
            <a:ext cx="18443377" cy="9593089"/>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124" y="14013401"/>
            <a:ext cx="4811316" cy="804965"/>
          </a:xfrm>
          <a:prstGeom prst="rect">
            <a:avLst/>
          </a:prstGeom>
        </p:spPr>
        <p:txBody>
          <a:bodyPr vert="horz" lIns="91440" tIns="45720" rIns="91440" bIns="45720" rtlCol="0" anchor="ctr"/>
          <a:lstStyle>
            <a:lvl1pPr algn="l">
              <a:defRPr sz="2646">
                <a:solidFill>
                  <a:schemeClr val="tx1">
                    <a:tint val="75000"/>
                  </a:schemeClr>
                </a:solidFill>
              </a:defRPr>
            </a:lvl1pPr>
          </a:lstStyle>
          <a:p>
            <a:fld id="{AC38A363-73F1-4994-9AFA-C2500C1B4ABB}" type="datetimeFigureOut">
              <a:rPr lang="en-GB" smtClean="0"/>
              <a:t>10/12/2018</a:t>
            </a:fld>
            <a:endParaRPr lang="en-GB"/>
          </a:p>
        </p:txBody>
      </p:sp>
      <p:sp>
        <p:nvSpPr>
          <p:cNvPr id="5" name="Footer Placeholder 4"/>
          <p:cNvSpPr>
            <a:spLocks noGrp="1"/>
          </p:cNvSpPr>
          <p:nvPr>
            <p:ph type="ftr" sz="quarter" idx="3"/>
          </p:nvPr>
        </p:nvSpPr>
        <p:spPr>
          <a:xfrm>
            <a:off x="7083326" y="14013401"/>
            <a:ext cx="7216973" cy="804965"/>
          </a:xfrm>
          <a:prstGeom prst="rect">
            <a:avLst/>
          </a:prstGeom>
        </p:spPr>
        <p:txBody>
          <a:bodyPr vert="horz" lIns="91440" tIns="45720" rIns="91440" bIns="45720" rtlCol="0" anchor="ctr"/>
          <a:lstStyle>
            <a:lvl1pPr algn="ctr">
              <a:defRPr sz="2646">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102185" y="14013401"/>
            <a:ext cx="4811316" cy="804965"/>
          </a:xfrm>
          <a:prstGeom prst="rect">
            <a:avLst/>
          </a:prstGeom>
        </p:spPr>
        <p:txBody>
          <a:bodyPr vert="horz" lIns="91440" tIns="45720" rIns="91440" bIns="45720" rtlCol="0" anchor="ctr"/>
          <a:lstStyle>
            <a:lvl1pPr algn="r">
              <a:defRPr sz="2646">
                <a:solidFill>
                  <a:schemeClr val="tx1">
                    <a:tint val="75000"/>
                  </a:schemeClr>
                </a:solidFill>
              </a:defRPr>
            </a:lvl1pPr>
          </a:lstStyle>
          <a:p>
            <a:fld id="{F1BF1971-83E3-4650-A3F9-CCFA972E7991}" type="slidenum">
              <a:rPr lang="en-GB" smtClean="0"/>
              <a:t>‹#›</a:t>
            </a:fld>
            <a:endParaRPr lang="en-GB"/>
          </a:p>
        </p:txBody>
      </p:sp>
    </p:spTree>
    <p:extLst>
      <p:ext uri="{BB962C8B-B14F-4D97-AF65-F5344CB8AC3E}">
        <p14:creationId xmlns:p14="http://schemas.microsoft.com/office/powerpoint/2010/main" val="226613685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015886" rtl="0" eaLnBrk="1" latinLnBrk="0" hangingPunct="1">
        <a:lnSpc>
          <a:spcPct val="90000"/>
        </a:lnSpc>
        <a:spcBef>
          <a:spcPct val="0"/>
        </a:spcBef>
        <a:buNone/>
        <a:defRPr sz="9700" kern="1200">
          <a:solidFill>
            <a:schemeClr val="tx1"/>
          </a:solidFill>
          <a:latin typeface="+mj-lt"/>
          <a:ea typeface="+mj-ea"/>
          <a:cs typeface="+mj-cs"/>
        </a:defRPr>
      </a:lvl1pPr>
    </p:titleStyle>
    <p:bodyStyle>
      <a:lvl1pPr marL="503972" indent="-503972" algn="l" defTabSz="2015886" rtl="0" eaLnBrk="1" latinLnBrk="0" hangingPunct="1">
        <a:lnSpc>
          <a:spcPct val="90000"/>
        </a:lnSpc>
        <a:spcBef>
          <a:spcPts val="2205"/>
        </a:spcBef>
        <a:buFont typeface="Arial" panose="020B0604020202020204" pitchFamily="34" charset="0"/>
        <a:buChar char="•"/>
        <a:defRPr sz="6173" kern="1200">
          <a:solidFill>
            <a:schemeClr val="tx1"/>
          </a:solidFill>
          <a:latin typeface="+mn-lt"/>
          <a:ea typeface="+mn-ea"/>
          <a:cs typeface="+mn-cs"/>
        </a:defRPr>
      </a:lvl1pPr>
      <a:lvl2pPr marL="1511915" indent="-503972" algn="l" defTabSz="2015886" rtl="0" eaLnBrk="1" latinLnBrk="0" hangingPunct="1">
        <a:lnSpc>
          <a:spcPct val="90000"/>
        </a:lnSpc>
        <a:spcBef>
          <a:spcPts val="1102"/>
        </a:spcBef>
        <a:buFont typeface="Arial" panose="020B0604020202020204" pitchFamily="34" charset="0"/>
        <a:buChar char="•"/>
        <a:defRPr sz="5291" kern="1200">
          <a:solidFill>
            <a:schemeClr val="tx1"/>
          </a:solidFill>
          <a:latin typeface="+mn-lt"/>
          <a:ea typeface="+mn-ea"/>
          <a:cs typeface="+mn-cs"/>
        </a:defRPr>
      </a:lvl2pPr>
      <a:lvl3pPr marL="2519858" indent="-503972" algn="l" defTabSz="2015886" rtl="0" eaLnBrk="1" latinLnBrk="0" hangingPunct="1">
        <a:lnSpc>
          <a:spcPct val="90000"/>
        </a:lnSpc>
        <a:spcBef>
          <a:spcPts val="1102"/>
        </a:spcBef>
        <a:buFont typeface="Arial" panose="020B0604020202020204" pitchFamily="34" charset="0"/>
        <a:buChar char="•"/>
        <a:defRPr sz="4409" kern="1200">
          <a:solidFill>
            <a:schemeClr val="tx1"/>
          </a:solidFill>
          <a:latin typeface="+mn-lt"/>
          <a:ea typeface="+mn-ea"/>
          <a:cs typeface="+mn-cs"/>
        </a:defRPr>
      </a:lvl3pPr>
      <a:lvl4pPr marL="3527801"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4pPr>
      <a:lvl5pPr marL="4535744"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5pPr>
      <a:lvl6pPr marL="5543687"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6pPr>
      <a:lvl7pPr marL="6551630"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7pPr>
      <a:lvl8pPr marL="7559573"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8pPr>
      <a:lvl9pPr marL="8567517"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9pPr>
    </p:bodyStyle>
    <p:otherStyle>
      <a:defPPr>
        <a:defRPr lang="en-US"/>
      </a:defPPr>
      <a:lvl1pPr marL="0" algn="l" defTabSz="2015886" rtl="0" eaLnBrk="1" latinLnBrk="0" hangingPunct="1">
        <a:defRPr sz="3968" kern="1200">
          <a:solidFill>
            <a:schemeClr val="tx1"/>
          </a:solidFill>
          <a:latin typeface="+mn-lt"/>
          <a:ea typeface="+mn-ea"/>
          <a:cs typeface="+mn-cs"/>
        </a:defRPr>
      </a:lvl1pPr>
      <a:lvl2pPr marL="1007943" algn="l" defTabSz="2015886" rtl="0" eaLnBrk="1" latinLnBrk="0" hangingPunct="1">
        <a:defRPr sz="3968" kern="1200">
          <a:solidFill>
            <a:schemeClr val="tx1"/>
          </a:solidFill>
          <a:latin typeface="+mn-lt"/>
          <a:ea typeface="+mn-ea"/>
          <a:cs typeface="+mn-cs"/>
        </a:defRPr>
      </a:lvl2pPr>
      <a:lvl3pPr marL="2015886" algn="l" defTabSz="2015886" rtl="0" eaLnBrk="1" latinLnBrk="0" hangingPunct="1">
        <a:defRPr sz="3968" kern="1200">
          <a:solidFill>
            <a:schemeClr val="tx1"/>
          </a:solidFill>
          <a:latin typeface="+mn-lt"/>
          <a:ea typeface="+mn-ea"/>
          <a:cs typeface="+mn-cs"/>
        </a:defRPr>
      </a:lvl3pPr>
      <a:lvl4pPr marL="3023829" algn="l" defTabSz="2015886" rtl="0" eaLnBrk="1" latinLnBrk="0" hangingPunct="1">
        <a:defRPr sz="3968" kern="1200">
          <a:solidFill>
            <a:schemeClr val="tx1"/>
          </a:solidFill>
          <a:latin typeface="+mn-lt"/>
          <a:ea typeface="+mn-ea"/>
          <a:cs typeface="+mn-cs"/>
        </a:defRPr>
      </a:lvl4pPr>
      <a:lvl5pPr marL="4031772" algn="l" defTabSz="2015886" rtl="0" eaLnBrk="1" latinLnBrk="0" hangingPunct="1">
        <a:defRPr sz="3968" kern="1200">
          <a:solidFill>
            <a:schemeClr val="tx1"/>
          </a:solidFill>
          <a:latin typeface="+mn-lt"/>
          <a:ea typeface="+mn-ea"/>
          <a:cs typeface="+mn-cs"/>
        </a:defRPr>
      </a:lvl5pPr>
      <a:lvl6pPr marL="5039716" algn="l" defTabSz="2015886" rtl="0" eaLnBrk="1" latinLnBrk="0" hangingPunct="1">
        <a:defRPr sz="3968" kern="1200">
          <a:solidFill>
            <a:schemeClr val="tx1"/>
          </a:solidFill>
          <a:latin typeface="+mn-lt"/>
          <a:ea typeface="+mn-ea"/>
          <a:cs typeface="+mn-cs"/>
        </a:defRPr>
      </a:lvl6pPr>
      <a:lvl7pPr marL="6047659" algn="l" defTabSz="2015886" rtl="0" eaLnBrk="1" latinLnBrk="0" hangingPunct="1">
        <a:defRPr sz="3968" kern="1200">
          <a:solidFill>
            <a:schemeClr val="tx1"/>
          </a:solidFill>
          <a:latin typeface="+mn-lt"/>
          <a:ea typeface="+mn-ea"/>
          <a:cs typeface="+mn-cs"/>
        </a:defRPr>
      </a:lvl7pPr>
      <a:lvl8pPr marL="7055602" algn="l" defTabSz="2015886" rtl="0" eaLnBrk="1" latinLnBrk="0" hangingPunct="1">
        <a:defRPr sz="3968" kern="1200">
          <a:solidFill>
            <a:schemeClr val="tx1"/>
          </a:solidFill>
          <a:latin typeface="+mn-lt"/>
          <a:ea typeface="+mn-ea"/>
          <a:cs typeface="+mn-cs"/>
        </a:defRPr>
      </a:lvl8pPr>
      <a:lvl9pPr marL="8063545" algn="l" defTabSz="2015886" rtl="0" eaLnBrk="1" latinLnBrk="0" hangingPunct="1">
        <a:defRPr sz="396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lipart.info/8-open-book-png-image-6720" TargetMode="External"/><Relationship Id="rId13"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3.png"/><Relationship Id="rId12" Type="http://schemas.openxmlformats.org/officeDocument/2006/relationships/hyperlink" Target="http://www.emoji.co.uk/apple-emojis/objects-ios/" TargetMode="External"/><Relationship Id="rId17" Type="http://schemas.openxmlformats.org/officeDocument/2006/relationships/image" Target="../media/image8.png"/><Relationship Id="rId2" Type="http://schemas.openxmlformats.org/officeDocument/2006/relationships/notesSlide" Target="../notesSlides/notesSlide1.xml"/><Relationship Id="rId16" Type="http://schemas.openxmlformats.org/officeDocument/2006/relationships/hyperlink" Target="http://openclipart.org/detail/174087/whiteboard-by-mirek2-174087" TargetMode="External"/><Relationship Id="rId1" Type="http://schemas.openxmlformats.org/officeDocument/2006/relationships/slideLayout" Target="../slideLayouts/slideLayout7.xml"/><Relationship Id="rId6" Type="http://schemas.openxmlformats.org/officeDocument/2006/relationships/hyperlink" Target="http://nepascene.com/2015/07/living-your-truth-little-things-importance-pronouns/" TargetMode="External"/><Relationship Id="rId11" Type="http://schemas.openxmlformats.org/officeDocument/2006/relationships/image" Target="../media/image5.png"/><Relationship Id="rId5" Type="http://schemas.openxmlformats.org/officeDocument/2006/relationships/image" Target="../media/image2.jpeg"/><Relationship Id="rId15" Type="http://schemas.openxmlformats.org/officeDocument/2006/relationships/image" Target="../media/image7.png"/><Relationship Id="rId10" Type="http://schemas.openxmlformats.org/officeDocument/2006/relationships/hyperlink" Target="https://commons.wikimedia.org/wiki/File:Cog-scripted-svg-blue.svg" TargetMode="External"/><Relationship Id="rId4" Type="http://schemas.openxmlformats.org/officeDocument/2006/relationships/hyperlink" Target="https://www.wohler.com/" TargetMode="External"/><Relationship Id="rId9" Type="http://schemas.openxmlformats.org/officeDocument/2006/relationships/image" Target="../media/image4.png"/><Relationship Id="rId14" Type="http://schemas.openxmlformats.org/officeDocument/2006/relationships/hyperlink" Target="https://pixabay.com/en/paper-school-note-write-pad-305487/"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beta.gov.wales/sites/default/files/publications/2018-03/succesful-futures-a-summary-of-professor-graham-donaldsons-report.pdf" TargetMode="External"/><Relationship Id="rId13" Type="http://schemas.openxmlformats.org/officeDocument/2006/relationships/hyperlink" Target="https://openclipart.org/image/300px/svg_to_png/169614/book-open.png" TargetMode="External"/><Relationship Id="rId18" Type="http://schemas.openxmlformats.org/officeDocument/2006/relationships/hyperlink" Target="https://beta.gov.wales/sites/default/files/publications/2018-04/independent-report-for-the-welsh-government-into-arts-in-education-in-the-schools-of-wales-supporting-documents_1.pdf" TargetMode="External"/><Relationship Id="rId3" Type="http://schemas.openxmlformats.org/officeDocument/2006/relationships/hyperlink" Target="http://www.child-encyclopedia.com/gender-early-socialization/according-experts/role-schools-early-socialization-gender-differences" TargetMode="External"/><Relationship Id="rId7" Type="http://schemas.openxmlformats.org/officeDocument/2006/relationships/hyperlink" Target="https://upload.wikimedia.org/wikipedia/commons/4/4d/3DCrystal_ball.png" TargetMode="External"/><Relationship Id="rId12" Type="http://schemas.openxmlformats.org/officeDocument/2006/relationships/hyperlink" Target="https://upload.wikimedia.org/wikipedia/commons/thumb/8/87/Magnifying_glass_icon_mgx2.svg/613px-Magnifying_glass_icon_mgx2.svg.png" TargetMode="External"/><Relationship Id="rId17" Type="http://schemas.openxmlformats.org/officeDocument/2006/relationships/hyperlink" Target="https://sociologytwynham.com/2008/12/20/hidden-curriculum-3/" TargetMode="External"/><Relationship Id="rId2" Type="http://schemas.openxmlformats.org/officeDocument/2006/relationships/hyperlink" Target="http://www.shankerinstitute.org/resource/does-money-matter-second-edition" TargetMode="External"/><Relationship Id="rId16" Type="http://schemas.openxmlformats.org/officeDocument/2006/relationships/hyperlink" Target="https://www.youtube.com/watch?v=zDZFcDGpL4U" TargetMode="External"/><Relationship Id="rId1" Type="http://schemas.openxmlformats.org/officeDocument/2006/relationships/slideLayout" Target="../slideLayouts/slideLayout7.xml"/><Relationship Id="rId6" Type="http://schemas.openxmlformats.org/officeDocument/2006/relationships/hyperlink" Target="https://upload.wikimedia.org/wikipedia/commons/thumb/2/29/Cog-scripted-svg-blue.svg/84px-Cog-scripted-svg-blue.svg.png" TargetMode="External"/><Relationship Id="rId11" Type="http://schemas.openxmlformats.org/officeDocument/2006/relationships/hyperlink" Target="https://educationtechnologysolutions.com.au/2016/09/outdated-education-system-failing-students/" TargetMode="External"/><Relationship Id="rId5" Type="http://schemas.openxmlformats.org/officeDocument/2006/relationships/hyperlink" Target="https://www.sheffield.ac.uk/polopoly_fs/1.447745!/file/AMRC_REPORT_VOCATIONAL.pdf" TargetMode="External"/><Relationship Id="rId15" Type="http://schemas.openxmlformats.org/officeDocument/2006/relationships/hyperlink" Target="https://revisesociology.com/2017/07/04/correspondence-principle-bowles-gintis/" TargetMode="External"/><Relationship Id="rId10" Type="http://schemas.openxmlformats.org/officeDocument/2006/relationships/hyperlink" Target="https://www.earlhamsociologypages.co.uk/Gender%20and%20Hidden%20Curriculum.html" TargetMode="External"/><Relationship Id="rId19" Type="http://schemas.openxmlformats.org/officeDocument/2006/relationships/hyperlink" Target="https://openclipart.org/image/2400px/svg_to_png/174087/board.png" TargetMode="External"/><Relationship Id="rId4" Type="http://schemas.openxmlformats.org/officeDocument/2006/relationships/hyperlink" Target="https://cdn.pixabay.com/photo/2012/04/15/18/56/paper-34910_960_720.png" TargetMode="External"/><Relationship Id="rId9" Type="http://schemas.openxmlformats.org/officeDocument/2006/relationships/hyperlink" Target="http://4.bp.blogspot.com/--FlbetTuK8c/TdMV0bFhfII/AAAAAAAAMF4/UTA1ZvB-Vrk/s1600/480px-a_transgender-symbol_plain3_svg.png" TargetMode="External"/><Relationship Id="rId14" Type="http://schemas.openxmlformats.org/officeDocument/2006/relationships/hyperlink" Target="https://www.bbc.co.uk/news/education-3914264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9933">
            <a:alpha val="53000"/>
          </a:srgbClr>
        </a:solidFill>
        <a:effectLst/>
      </p:bgPr>
    </p:bg>
    <p:spTree>
      <p:nvGrpSpPr>
        <p:cNvPr id="1" name=""/>
        <p:cNvGrpSpPr/>
        <p:nvPr/>
      </p:nvGrpSpPr>
      <p:grpSpPr>
        <a:xfrm>
          <a:off x="0" y="0"/>
          <a:ext cx="0" cy="0"/>
          <a:chOff x="0" y="0"/>
          <a:chExt cx="0" cy="0"/>
        </a:xfrm>
      </p:grpSpPr>
      <p:sp>
        <p:nvSpPr>
          <p:cNvPr id="68" name="Rectangle: Rounded Corners 67">
            <a:extLst>
              <a:ext uri="{FF2B5EF4-FFF2-40B4-BE49-F238E27FC236}">
                <a16:creationId xmlns:a16="http://schemas.microsoft.com/office/drawing/2014/main" id="{3937A9CB-D353-4047-B074-ED7208E20D53}"/>
              </a:ext>
            </a:extLst>
          </p:cNvPr>
          <p:cNvSpPr/>
          <p:nvPr/>
        </p:nvSpPr>
        <p:spPr>
          <a:xfrm>
            <a:off x="6847087" y="8267177"/>
            <a:ext cx="4119956" cy="3587021"/>
          </a:xfrm>
          <a:prstGeom prst="roundRect">
            <a:avLst/>
          </a:prstGeom>
          <a:solidFill>
            <a:srgbClr val="FFCCFF"/>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Rounded Corners 40">
            <a:extLst>
              <a:ext uri="{FF2B5EF4-FFF2-40B4-BE49-F238E27FC236}">
                <a16:creationId xmlns:a16="http://schemas.microsoft.com/office/drawing/2014/main" id="{92BB8260-D7B7-4490-B4F9-ADCFB07428CB}"/>
              </a:ext>
            </a:extLst>
          </p:cNvPr>
          <p:cNvSpPr/>
          <p:nvPr/>
        </p:nvSpPr>
        <p:spPr>
          <a:xfrm>
            <a:off x="11517264" y="8249814"/>
            <a:ext cx="4048427" cy="3587021"/>
          </a:xfrm>
          <a:prstGeom prst="roundRect">
            <a:avLst/>
          </a:prstGeom>
          <a:solidFill>
            <a:srgbClr val="FFCCFF"/>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85162113-F1CF-4EA0-94F8-266C34FD62E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658753" flipH="1">
            <a:off x="1398346" y="-48680"/>
            <a:ext cx="14346273" cy="8810487"/>
          </a:xfrm>
          <a:prstGeom prst="rect">
            <a:avLst/>
          </a:prstGeom>
          <a:noFill/>
        </p:spPr>
      </p:pic>
      <p:sp>
        <p:nvSpPr>
          <p:cNvPr id="48" name="Rectangle 47">
            <a:extLst>
              <a:ext uri="{FF2B5EF4-FFF2-40B4-BE49-F238E27FC236}">
                <a16:creationId xmlns:a16="http://schemas.microsoft.com/office/drawing/2014/main" id="{DF5016BF-CF4E-46B5-8578-96D1EADC35A5}"/>
              </a:ext>
            </a:extLst>
          </p:cNvPr>
          <p:cNvSpPr/>
          <p:nvPr/>
        </p:nvSpPr>
        <p:spPr>
          <a:xfrm>
            <a:off x="7062661" y="5297169"/>
            <a:ext cx="8229369" cy="2765380"/>
          </a:xfrm>
          <a:prstGeom prst="rect">
            <a:avLst/>
          </a:prstGeom>
          <a:solidFill>
            <a:srgbClr val="F5D4BD"/>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9" name="Picture 38">
            <a:extLst>
              <a:ext uri="{FF2B5EF4-FFF2-40B4-BE49-F238E27FC236}">
                <a16:creationId xmlns:a16="http://schemas.microsoft.com/office/drawing/2014/main" id="{936EE574-201B-4BB0-8414-68360349E7A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2333" y="762532"/>
            <a:ext cx="6625669" cy="3744662"/>
          </a:xfrm>
          <a:prstGeom prst="rect">
            <a:avLst/>
          </a:prstGeom>
          <a:solidFill>
            <a:srgbClr val="F4EDF9">
              <a:alpha val="83000"/>
            </a:srgbClr>
          </a:solidFill>
          <a:ln w="57150">
            <a:noFill/>
          </a:ln>
        </p:spPr>
      </p:pic>
      <p:sp>
        <p:nvSpPr>
          <p:cNvPr id="31" name="TextBox 30">
            <a:extLst>
              <a:ext uri="{FF2B5EF4-FFF2-40B4-BE49-F238E27FC236}">
                <a16:creationId xmlns:a16="http://schemas.microsoft.com/office/drawing/2014/main" id="{7CE53A03-F226-4A18-B2F5-75AFD8BFA6B3}"/>
              </a:ext>
            </a:extLst>
          </p:cNvPr>
          <p:cNvSpPr txBox="1"/>
          <p:nvPr/>
        </p:nvSpPr>
        <p:spPr>
          <a:xfrm>
            <a:off x="105463" y="785232"/>
            <a:ext cx="6625669" cy="3785652"/>
          </a:xfrm>
          <a:prstGeom prst="rect">
            <a:avLst/>
          </a:prstGeom>
          <a:solidFill>
            <a:srgbClr val="FFFFCC">
              <a:alpha val="18000"/>
            </a:srgbClr>
          </a:solidFill>
          <a:ln w="63500" cmpd="sng">
            <a:solidFill>
              <a:srgbClr val="002060"/>
            </a:solidFill>
            <a:prstDash val="solid"/>
          </a:ln>
        </p:spPr>
        <p:txBody>
          <a:bodyPr wrap="square" rtlCol="0">
            <a:spAutoFit/>
          </a:bodyPr>
          <a:lstStyle/>
          <a:p>
            <a:pPr algn="ctr"/>
            <a:r>
              <a:rPr lang="en-GB" u="sng" dirty="0">
                <a:latin typeface="Arial Black" panose="020B0A04020102020204" pitchFamily="34" charset="0"/>
                <a:cs typeface="Arial" panose="020B0604020202020204" pitchFamily="34" charset="0"/>
              </a:rPr>
              <a:t>1. GENDER</a:t>
            </a:r>
          </a:p>
          <a:p>
            <a:pPr marL="285750" indent="-285750">
              <a:buClr>
                <a:srgbClr val="7030A0"/>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The education system reinforces traditional cultural messages regarding gender, that boys and girls are different - with different interests, abilities, and potential. </a:t>
            </a:r>
            <a:r>
              <a:rPr lang="en-GB" sz="1200" b="1" dirty="0">
                <a:latin typeface="Arial" panose="020B0604020202020204" pitchFamily="34" charset="0"/>
                <a:cs typeface="Arial" panose="020B0604020202020204" pitchFamily="34" charset="0"/>
              </a:rPr>
              <a:t>(Basow, 2004) </a:t>
            </a:r>
          </a:p>
          <a:p>
            <a:pPr marL="285750" indent="-285750">
              <a:buClr>
                <a:srgbClr val="7030A0"/>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Teachers provide ‘dressing-up’ and ‘construction’ areas in classrooms, they ask children to line up in rows of boys and girls to go to ‘separate toilets’. Books commonly use stereo-typical examples such as male Doctors and female Nurses. </a:t>
            </a:r>
            <a:r>
              <a:rPr lang="en-GB" sz="1200" b="1" dirty="0">
                <a:latin typeface="Arial" panose="020B0604020202020204" pitchFamily="34" charset="0"/>
                <a:cs typeface="Arial" panose="020B0604020202020204" pitchFamily="34" charset="0"/>
              </a:rPr>
              <a:t>(Biglar, 2013) </a:t>
            </a:r>
          </a:p>
          <a:p>
            <a:pPr marL="285750" indent="-285750">
              <a:buClr>
                <a:srgbClr val="7030A0"/>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Many teachers in Primary schools are female, reinforcing the message that women are better suited to looking after and teaching small children, whilst in secondary schools men are more over-represented than women in the higher teaching scales. </a:t>
            </a:r>
            <a:r>
              <a:rPr lang="en-GB" sz="1200" b="1" dirty="0">
                <a:latin typeface="Arial" panose="020B0604020202020204" pitchFamily="34" charset="0"/>
                <a:cs typeface="Arial" panose="020B0604020202020204" pitchFamily="34" charset="0"/>
              </a:rPr>
              <a:t>(Biglar, 2013)</a:t>
            </a:r>
          </a:p>
          <a:p>
            <a:pPr marL="285750" indent="-285750">
              <a:buClr>
                <a:srgbClr val="7030A0"/>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Women also make up the majority of positions such as school cleaners and dinner ‘ladies’! </a:t>
            </a:r>
            <a:r>
              <a:rPr lang="en-GB" sz="1200" b="1" dirty="0">
                <a:latin typeface="Arial" panose="020B0604020202020204" pitchFamily="34" charset="0"/>
                <a:cs typeface="Arial" panose="020B0604020202020204" pitchFamily="34" charset="0"/>
              </a:rPr>
              <a:t>(Haggar, 2013).</a:t>
            </a:r>
          </a:p>
          <a:p>
            <a:pPr marL="285750" indent="-285750">
              <a:buClr>
                <a:srgbClr val="7030A0"/>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Boys are encouraged to do Maths and Sciences – Girls are encouraged to do Arts, Humanities and Domestic Science. </a:t>
            </a:r>
            <a:r>
              <a:rPr lang="en-GB" sz="1200" b="1" dirty="0">
                <a:latin typeface="Arial" panose="020B0604020202020204" pitchFamily="34" charset="0"/>
                <a:cs typeface="Arial" panose="020B0604020202020204" pitchFamily="34" charset="0"/>
              </a:rPr>
              <a:t>(Haggar, 2013)</a:t>
            </a:r>
          </a:p>
          <a:p>
            <a:endParaRPr lang="en-GB" sz="1200" dirty="0">
              <a:latin typeface="Arial" panose="020B0604020202020204" pitchFamily="34" charset="0"/>
              <a:cs typeface="Arial" panose="020B0604020202020204" pitchFamily="34" charset="0"/>
            </a:endParaRPr>
          </a:p>
        </p:txBody>
      </p:sp>
      <p:pic>
        <p:nvPicPr>
          <p:cNvPr id="21" name="Picture 20">
            <a:extLst>
              <a:ext uri="{FF2B5EF4-FFF2-40B4-BE49-F238E27FC236}">
                <a16:creationId xmlns:a16="http://schemas.microsoft.com/office/drawing/2014/main" id="{39719E9E-14F9-4C34-ADA6-E9D53B86193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212657" y="8038176"/>
            <a:ext cx="6074673" cy="3939923"/>
          </a:xfrm>
          <a:prstGeom prst="rect">
            <a:avLst/>
          </a:prstGeom>
          <a:noFill/>
        </p:spPr>
      </p:pic>
      <p:pic>
        <p:nvPicPr>
          <p:cNvPr id="3" name="Picture 2">
            <a:extLst>
              <a:ext uri="{FF2B5EF4-FFF2-40B4-BE49-F238E27FC236}">
                <a16:creationId xmlns:a16="http://schemas.microsoft.com/office/drawing/2014/main" id="{73B01875-254F-4644-B10A-7B18AE1434AD}"/>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rot="16200000" flipH="1">
            <a:off x="10125202" y="2712407"/>
            <a:ext cx="2447172" cy="8245058"/>
          </a:xfrm>
          <a:prstGeom prst="rect">
            <a:avLst/>
          </a:prstGeom>
          <a:solidFill>
            <a:srgbClr val="F5D4BD">
              <a:alpha val="6000"/>
            </a:srgbClr>
          </a:solidFill>
        </p:spPr>
      </p:pic>
      <p:sp>
        <p:nvSpPr>
          <p:cNvPr id="7" name="Thought Bubble: Cloud 6">
            <a:extLst>
              <a:ext uri="{FF2B5EF4-FFF2-40B4-BE49-F238E27FC236}">
                <a16:creationId xmlns:a16="http://schemas.microsoft.com/office/drawing/2014/main" id="{87D3C465-BA9F-4AFA-9FF1-128AAF2718D0}"/>
              </a:ext>
            </a:extLst>
          </p:cNvPr>
          <p:cNvSpPr/>
          <p:nvPr/>
        </p:nvSpPr>
        <p:spPr>
          <a:xfrm>
            <a:off x="128486" y="12359536"/>
            <a:ext cx="4140755" cy="2612168"/>
          </a:xfrm>
          <a:prstGeom prst="cloudCallout">
            <a:avLst>
              <a:gd name="adj1" fmla="val -46753"/>
              <a:gd name="adj2" fmla="val -68764"/>
            </a:avLst>
          </a:prstGeom>
          <a:solidFill>
            <a:srgbClr val="CD2ADE"/>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solidFill>
                <a:srgbClr val="002060"/>
              </a:solidFill>
            </a:endParaRPr>
          </a:p>
        </p:txBody>
      </p:sp>
      <p:pic>
        <p:nvPicPr>
          <p:cNvPr id="12" name="Picture 11">
            <a:extLst>
              <a:ext uri="{FF2B5EF4-FFF2-40B4-BE49-F238E27FC236}">
                <a16:creationId xmlns:a16="http://schemas.microsoft.com/office/drawing/2014/main" id="{126F3E81-0E67-44B7-9875-1D130DABD983}"/>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15596330" y="10358445"/>
            <a:ext cx="5967467" cy="4739818"/>
          </a:xfrm>
          <a:prstGeom prst="rect">
            <a:avLst/>
          </a:prstGeom>
        </p:spPr>
      </p:pic>
      <p:sp>
        <p:nvSpPr>
          <p:cNvPr id="4" name="TextBox 3">
            <a:extLst>
              <a:ext uri="{FF2B5EF4-FFF2-40B4-BE49-F238E27FC236}">
                <a16:creationId xmlns:a16="http://schemas.microsoft.com/office/drawing/2014/main" id="{E9C73DB6-30D6-4042-B481-A7C4AC46B3D1}"/>
              </a:ext>
            </a:extLst>
          </p:cNvPr>
          <p:cNvSpPr txBox="1"/>
          <p:nvPr/>
        </p:nvSpPr>
        <p:spPr>
          <a:xfrm>
            <a:off x="8150780" y="572590"/>
            <a:ext cx="5799812" cy="1200329"/>
          </a:xfrm>
          <a:prstGeom prst="rect">
            <a:avLst/>
          </a:prstGeom>
          <a:noFill/>
        </p:spPr>
        <p:txBody>
          <a:bodyPr wrap="square" rtlCol="0">
            <a:spAutoFit/>
          </a:bodyPr>
          <a:lstStyle/>
          <a:p>
            <a:pPr algn="ctr"/>
            <a:r>
              <a:rPr lang="en-GB" sz="3600" b="1" u="sng" dirty="0">
                <a:solidFill>
                  <a:schemeClr val="accent6">
                    <a:lumMod val="50000"/>
                  </a:schemeClr>
                </a:solidFill>
                <a:latin typeface="Arial Black" panose="020B0A04020102020204" pitchFamily="34" charset="0"/>
                <a:cs typeface="Arial" panose="020B0604020202020204" pitchFamily="34" charset="0"/>
              </a:rPr>
              <a:t>The </a:t>
            </a:r>
          </a:p>
          <a:p>
            <a:pPr algn="ctr"/>
            <a:r>
              <a:rPr lang="en-GB" sz="3600" b="1" u="sng" dirty="0">
                <a:solidFill>
                  <a:schemeClr val="accent6">
                    <a:lumMod val="50000"/>
                  </a:schemeClr>
                </a:solidFill>
                <a:latin typeface="Arial Black" panose="020B0A04020102020204" pitchFamily="34" charset="0"/>
                <a:cs typeface="Arial" panose="020B0604020202020204" pitchFamily="34" charset="0"/>
              </a:rPr>
              <a:t>Hidden Curriculum</a:t>
            </a:r>
          </a:p>
        </p:txBody>
      </p:sp>
      <p:sp>
        <p:nvSpPr>
          <p:cNvPr id="17" name="TextBox 16">
            <a:extLst>
              <a:ext uri="{FF2B5EF4-FFF2-40B4-BE49-F238E27FC236}">
                <a16:creationId xmlns:a16="http://schemas.microsoft.com/office/drawing/2014/main" id="{7AC0417F-9CDB-49EA-94A7-849C8D299171}"/>
              </a:ext>
            </a:extLst>
          </p:cNvPr>
          <p:cNvSpPr txBox="1"/>
          <p:nvPr/>
        </p:nvSpPr>
        <p:spPr>
          <a:xfrm>
            <a:off x="8571482" y="1564476"/>
            <a:ext cx="5884107" cy="3262432"/>
          </a:xfrm>
          <a:prstGeom prst="rect">
            <a:avLst/>
          </a:prstGeom>
          <a:noFill/>
        </p:spPr>
        <p:txBody>
          <a:bodyPr wrap="square" rtlCol="0">
            <a:spAutoFit/>
          </a:bodyPr>
          <a:lstStyle/>
          <a:p>
            <a:pPr algn="ctr"/>
            <a:endParaRPr lang="en-GB" b="1" u="sng" dirty="0">
              <a:latin typeface="Arial" panose="020B0604020202020204" pitchFamily="34" charset="0"/>
              <a:cs typeface="Arial" panose="020B0604020202020204" pitchFamily="34" charset="0"/>
            </a:endParaRPr>
          </a:p>
          <a:p>
            <a:pPr algn="r">
              <a:buClr>
                <a:schemeClr val="accent6">
                  <a:lumMod val="50000"/>
                </a:schemeClr>
              </a:buClr>
            </a:pPr>
            <a:endParaRPr lang="en-GB" sz="1400" dirty="0">
              <a:latin typeface="Arial" panose="020B0604020202020204" pitchFamily="34" charset="0"/>
              <a:cs typeface="Arial" panose="020B0604020202020204" pitchFamily="34" charset="0"/>
            </a:endParaRPr>
          </a:p>
          <a:p>
            <a:pPr marL="342900" indent="-342900">
              <a:buClr>
                <a:schemeClr val="accent6">
                  <a:lumMod val="50000"/>
                </a:schemeClr>
              </a:buClr>
              <a:buFont typeface="Wingdings" panose="05000000000000000000" pitchFamily="2" charset="2"/>
              <a:buChar char="v"/>
            </a:pPr>
            <a:r>
              <a:rPr lang="en-GB" dirty="0">
                <a:latin typeface="Arial" panose="020B0604020202020204" pitchFamily="34" charset="0"/>
                <a:cs typeface="Arial" panose="020B0604020202020204" pitchFamily="34" charset="0"/>
              </a:rPr>
              <a:t>“Those unstated norms, values and beliefs’ transmitted to students through the underlying structure of schooling”.  </a:t>
            </a:r>
            <a:r>
              <a:rPr lang="en-GB" sz="1200" dirty="0">
                <a:latin typeface="Arial" panose="020B0604020202020204" pitchFamily="34" charset="0"/>
                <a:cs typeface="Arial" panose="020B0604020202020204" pitchFamily="34" charset="0"/>
              </a:rPr>
              <a:t>(Giroux, 1978)</a:t>
            </a:r>
          </a:p>
          <a:p>
            <a:pPr>
              <a:buClr>
                <a:schemeClr val="accent6">
                  <a:lumMod val="50000"/>
                </a:schemeClr>
              </a:buClr>
            </a:pPr>
            <a:endParaRPr lang="en-GB" sz="1200" dirty="0">
              <a:latin typeface="Arial" panose="020B0604020202020204" pitchFamily="34" charset="0"/>
              <a:cs typeface="Arial" panose="020B0604020202020204" pitchFamily="34" charset="0"/>
            </a:endParaRPr>
          </a:p>
          <a:p>
            <a:pPr marL="342900" indent="-342900">
              <a:buClr>
                <a:schemeClr val="accent6">
                  <a:lumMod val="50000"/>
                </a:schemeClr>
              </a:buClr>
              <a:buFont typeface="Wingdings" panose="05000000000000000000" pitchFamily="2" charset="2"/>
              <a:buChar char="v"/>
            </a:pPr>
            <a:r>
              <a:rPr lang="en-GB" dirty="0">
                <a:latin typeface="Arial" panose="020B0604020202020204" pitchFamily="34" charset="0"/>
                <a:cs typeface="Arial" panose="020B0604020202020204" pitchFamily="34" charset="0"/>
              </a:rPr>
              <a:t>“The Hidden Curriculum teaches pupil’s ‘the way life is’ and that education is something that is done to them – rather than something they do!” </a:t>
            </a:r>
            <a:r>
              <a:rPr lang="en-GB" sz="1200" dirty="0">
                <a:latin typeface="Arial" panose="020B0604020202020204" pitchFamily="34" charset="0"/>
                <a:cs typeface="Arial" panose="020B0604020202020204" pitchFamily="34" charset="0"/>
              </a:rPr>
              <a:t>(Whitty &amp; Young, 1976)</a:t>
            </a:r>
          </a:p>
          <a:p>
            <a:pPr>
              <a:buClr>
                <a:schemeClr val="accent6">
                  <a:lumMod val="50000"/>
                </a:schemeClr>
              </a:buClr>
            </a:pPr>
            <a:endParaRPr lang="en-GB" sz="1200" dirty="0">
              <a:latin typeface="Arial" panose="020B0604020202020204" pitchFamily="34" charset="0"/>
              <a:cs typeface="Arial" panose="020B0604020202020204" pitchFamily="34" charset="0"/>
            </a:endParaRPr>
          </a:p>
          <a:p>
            <a:pPr marL="285750" indent="-285750">
              <a:buClr>
                <a:schemeClr val="accent6">
                  <a:lumMod val="50000"/>
                </a:schemeClr>
              </a:buClr>
              <a:buFont typeface="Wingdings" panose="05000000000000000000" pitchFamily="2" charset="2"/>
              <a:buChar char="v"/>
            </a:pPr>
            <a:endParaRPr lang="en-GB" sz="1400" dirty="0">
              <a:latin typeface="Arial" panose="020B0604020202020204" pitchFamily="34" charset="0"/>
              <a:cs typeface="Arial" panose="020B0604020202020204" pitchFamily="34" charset="0"/>
            </a:endParaRPr>
          </a:p>
          <a:p>
            <a:pPr>
              <a:buClr>
                <a:srgbClr val="FF0000"/>
              </a:buClr>
            </a:pPr>
            <a:endParaRPr lang="en-GB" sz="1600" dirty="0">
              <a:latin typeface="Arial" panose="020B0604020202020204" pitchFamily="34" charset="0"/>
              <a:cs typeface="Arial" panose="020B0604020202020204" pitchFamily="34" charset="0"/>
            </a:endParaRPr>
          </a:p>
        </p:txBody>
      </p:sp>
      <p:pic>
        <p:nvPicPr>
          <p:cNvPr id="55" name="Picture 54">
            <a:extLst>
              <a:ext uri="{FF2B5EF4-FFF2-40B4-BE49-F238E27FC236}">
                <a16:creationId xmlns:a16="http://schemas.microsoft.com/office/drawing/2014/main" id="{BEE50476-A4D3-4061-8B68-07AABA3DD8A3}"/>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15462618" y="6229195"/>
            <a:ext cx="5971391" cy="3657512"/>
          </a:xfrm>
          <a:prstGeom prst="rect">
            <a:avLst/>
          </a:prstGeom>
        </p:spPr>
      </p:pic>
      <p:sp>
        <p:nvSpPr>
          <p:cNvPr id="56" name="TextBox 55">
            <a:extLst>
              <a:ext uri="{FF2B5EF4-FFF2-40B4-BE49-F238E27FC236}">
                <a16:creationId xmlns:a16="http://schemas.microsoft.com/office/drawing/2014/main" id="{38C8B260-0C50-424E-87BA-BB7640E544FF}"/>
              </a:ext>
            </a:extLst>
          </p:cNvPr>
          <p:cNvSpPr txBox="1"/>
          <p:nvPr/>
        </p:nvSpPr>
        <p:spPr>
          <a:xfrm>
            <a:off x="16649598" y="6366874"/>
            <a:ext cx="3164568" cy="400110"/>
          </a:xfrm>
          <a:prstGeom prst="rect">
            <a:avLst/>
          </a:prstGeom>
          <a:noFill/>
        </p:spPr>
        <p:txBody>
          <a:bodyPr wrap="square" rtlCol="0">
            <a:spAutoFit/>
          </a:bodyPr>
          <a:lstStyle/>
          <a:p>
            <a:r>
              <a:rPr lang="en-GB" sz="2000" b="1" dirty="0">
                <a:latin typeface="Bradley Hand ITC" panose="03070402050302030203" pitchFamily="66" charset="0"/>
              </a:rPr>
              <a:t>Dear Parents and children,</a:t>
            </a:r>
          </a:p>
        </p:txBody>
      </p:sp>
      <p:sp>
        <p:nvSpPr>
          <p:cNvPr id="57" name="TextBox 56">
            <a:extLst>
              <a:ext uri="{FF2B5EF4-FFF2-40B4-BE49-F238E27FC236}">
                <a16:creationId xmlns:a16="http://schemas.microsoft.com/office/drawing/2014/main" id="{FA14153F-A8AB-443E-96FB-6DBA6191CBA9}"/>
              </a:ext>
            </a:extLst>
          </p:cNvPr>
          <p:cNvSpPr txBox="1"/>
          <p:nvPr/>
        </p:nvSpPr>
        <p:spPr>
          <a:xfrm>
            <a:off x="16373942" y="6710971"/>
            <a:ext cx="4676279" cy="2862322"/>
          </a:xfrm>
          <a:prstGeom prst="rect">
            <a:avLst/>
          </a:prstGeom>
          <a:noFill/>
        </p:spPr>
        <p:txBody>
          <a:bodyPr wrap="square" rtlCol="0">
            <a:spAutoFit/>
          </a:bodyPr>
          <a:lstStyle/>
          <a:p>
            <a:pPr marL="285750" indent="-285750">
              <a:buClr>
                <a:schemeClr val="accent6">
                  <a:lumMod val="50000"/>
                </a:schemeClr>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Authority: Teachers are always right – children sit and listen and do as they are told! </a:t>
            </a:r>
            <a:r>
              <a:rPr lang="en-GB" sz="1200" b="1" dirty="0">
                <a:latin typeface="Arial" panose="020B0604020202020204" pitchFamily="34" charset="0"/>
                <a:cs typeface="Arial" panose="020B0604020202020204" pitchFamily="34" charset="0"/>
              </a:rPr>
              <a:t>(Dunbar, 2010)</a:t>
            </a:r>
          </a:p>
          <a:p>
            <a:pPr marL="285750" indent="-285750">
              <a:buClr>
                <a:schemeClr val="accent6">
                  <a:lumMod val="50000"/>
                </a:schemeClr>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Children are grouped by age/ability – pupil’s have a place in school and the powers that be have mechanisms for keeping them in their place! </a:t>
            </a:r>
            <a:r>
              <a:rPr lang="en-GB" sz="1200" b="1" dirty="0">
                <a:latin typeface="Arial" panose="020B0604020202020204" pitchFamily="34" charset="0"/>
                <a:cs typeface="Arial" panose="020B0604020202020204" pitchFamily="34" charset="0"/>
              </a:rPr>
              <a:t>(Bartlett, 2012)</a:t>
            </a:r>
          </a:p>
          <a:p>
            <a:pPr marL="285750" indent="-285750">
              <a:buClr>
                <a:schemeClr val="accent6">
                  <a:lumMod val="50000"/>
                </a:schemeClr>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Schools determine what is studied – regardless of interests or ability. </a:t>
            </a:r>
            <a:r>
              <a:rPr lang="en-GB" sz="1200" b="1" dirty="0">
                <a:latin typeface="Arial" panose="020B0604020202020204" pitchFamily="34" charset="0"/>
                <a:cs typeface="Arial" panose="020B0604020202020204" pitchFamily="34" charset="0"/>
              </a:rPr>
              <a:t>(Cohen, 1977)</a:t>
            </a:r>
          </a:p>
          <a:p>
            <a:pPr marL="285750" indent="-285750">
              <a:buClr>
                <a:schemeClr val="accent6">
                  <a:lumMod val="50000"/>
                </a:schemeClr>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Plagiarism is encouraged, learn by ‘rote’, do not be individual. </a:t>
            </a:r>
            <a:r>
              <a:rPr lang="en-GB" sz="1200" b="1" dirty="0">
                <a:latin typeface="Arial" panose="020B0604020202020204" pitchFamily="34" charset="0"/>
                <a:cs typeface="Arial" panose="020B0604020202020204" pitchFamily="34" charset="0"/>
              </a:rPr>
              <a:t>(Moore, 2007)</a:t>
            </a:r>
          </a:p>
          <a:p>
            <a:pPr marL="285750" indent="-285750">
              <a:buClr>
                <a:schemeClr val="accent6">
                  <a:lumMod val="50000"/>
                </a:schemeClr>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There is only one right answer! </a:t>
            </a:r>
            <a:r>
              <a:rPr lang="en-GB" sz="1200" b="1" dirty="0">
                <a:latin typeface="Arial" panose="020B0604020202020204" pitchFamily="34" charset="0"/>
                <a:cs typeface="Arial" panose="020B0604020202020204" pitchFamily="34" charset="0"/>
              </a:rPr>
              <a:t>(Moore, 2007)</a:t>
            </a:r>
          </a:p>
          <a:p>
            <a:pPr marL="285750" indent="-285750">
              <a:buClr>
                <a:schemeClr val="accent6">
                  <a:lumMod val="50000"/>
                </a:schemeClr>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Schooling is not a choice – it is compulsory – ‘for children’s own good’. </a:t>
            </a:r>
            <a:r>
              <a:rPr lang="en-GB" sz="1200" b="1" dirty="0">
                <a:latin typeface="Arial" panose="020B0604020202020204" pitchFamily="34" charset="0"/>
                <a:cs typeface="Arial" panose="020B0604020202020204" pitchFamily="34" charset="0"/>
              </a:rPr>
              <a:t>(Neilson, 2018)</a:t>
            </a:r>
          </a:p>
        </p:txBody>
      </p:sp>
      <p:pic>
        <p:nvPicPr>
          <p:cNvPr id="59" name="Picture 58">
            <a:extLst>
              <a:ext uri="{FF2B5EF4-FFF2-40B4-BE49-F238E27FC236}">
                <a16:creationId xmlns:a16="http://schemas.microsoft.com/office/drawing/2014/main" id="{92169A56-B768-46CA-BE2A-286BBC536B5D}"/>
              </a:ext>
            </a:extLst>
          </p:cNvPr>
          <p:cNvPicPr>
            <a:picLocks noChangeAspect="1"/>
          </p:cNvPicPr>
          <p:nvPr/>
        </p:nvPicPr>
        <p:blipFill>
          <a:blip r:embed="rId15">
            <a:extLst>
              <a:ext uri="{28A0092B-C50C-407E-A947-70E740481C1C}">
                <a14:useLocalDpi xmlns:a14="http://schemas.microsoft.com/office/drawing/2010/main" val="0"/>
              </a:ext>
              <a:ext uri="{837473B0-CC2E-450A-ABE3-18F120FF3D39}">
                <a1611:picAttrSrcUrl xmlns:a1611="http://schemas.microsoft.com/office/drawing/2016/11/main" r:id="rId16"/>
              </a:ext>
            </a:extLst>
          </a:blip>
          <a:stretch>
            <a:fillRect/>
          </a:stretch>
        </p:blipFill>
        <p:spPr>
          <a:xfrm>
            <a:off x="15471317" y="137955"/>
            <a:ext cx="5837593" cy="5341117"/>
          </a:xfrm>
          <a:prstGeom prst="rect">
            <a:avLst/>
          </a:prstGeom>
        </p:spPr>
      </p:pic>
      <p:sp>
        <p:nvSpPr>
          <p:cNvPr id="60" name="Rectangle 59">
            <a:extLst>
              <a:ext uri="{FF2B5EF4-FFF2-40B4-BE49-F238E27FC236}">
                <a16:creationId xmlns:a16="http://schemas.microsoft.com/office/drawing/2014/main" id="{5F91EEE1-493A-42B2-82EC-BD3857C0E878}"/>
              </a:ext>
            </a:extLst>
          </p:cNvPr>
          <p:cNvSpPr/>
          <p:nvPr/>
        </p:nvSpPr>
        <p:spPr>
          <a:xfrm>
            <a:off x="15565691" y="376278"/>
            <a:ext cx="5332383" cy="4678204"/>
          </a:xfrm>
          <a:prstGeom prst="rect">
            <a:avLst/>
          </a:prstGeom>
        </p:spPr>
        <p:txBody>
          <a:bodyPr wrap="square">
            <a:spAutoFit/>
          </a:bodyPr>
          <a:lstStyle/>
          <a:p>
            <a:pPr algn="ctr"/>
            <a:r>
              <a:rPr lang="en-GB" sz="2800" b="1" u="sng" dirty="0">
                <a:latin typeface="Bradley Hand ITC" panose="03070402050302030203" pitchFamily="66" charset="0"/>
              </a:rPr>
              <a:t>What is the hidden curriculum?</a:t>
            </a:r>
          </a:p>
          <a:p>
            <a:pPr marL="285750" indent="-285750">
              <a:buClr>
                <a:srgbClr val="7030A0"/>
              </a:buClr>
              <a:buFont typeface="Wingdings" panose="05000000000000000000" pitchFamily="2" charset="2"/>
              <a:buChar char="v"/>
            </a:pPr>
            <a:r>
              <a:rPr lang="en-GB" sz="1600" b="1" dirty="0">
                <a:latin typeface="Arial" panose="020B0604020202020204" pitchFamily="34" charset="0"/>
                <a:cs typeface="Arial" panose="020B0604020202020204" pitchFamily="34" charset="0"/>
              </a:rPr>
              <a:t>The Hidden Curriculum is all that is taught and learned unofficially through the process of schooling. </a:t>
            </a:r>
            <a:r>
              <a:rPr lang="en-GB" sz="1400" b="1" dirty="0">
                <a:latin typeface="Arial" panose="020B0604020202020204" pitchFamily="34" charset="0"/>
                <a:cs typeface="Arial" panose="020B0604020202020204" pitchFamily="34" charset="0"/>
              </a:rPr>
              <a:t>(Bartlett, 2012,)</a:t>
            </a:r>
          </a:p>
          <a:p>
            <a:pPr marL="285750" indent="-285750">
              <a:buClr>
                <a:srgbClr val="7030A0"/>
              </a:buClr>
              <a:buFont typeface="Wingdings" panose="05000000000000000000" pitchFamily="2" charset="2"/>
              <a:buChar char="v"/>
            </a:pPr>
            <a:r>
              <a:rPr lang="en-GB" sz="1600" b="1" dirty="0">
                <a:latin typeface="Arial" panose="020B0604020202020204" pitchFamily="34" charset="0"/>
                <a:cs typeface="Arial" panose="020B0604020202020204" pitchFamily="34" charset="0"/>
              </a:rPr>
              <a:t>It refers to the unspoken or implicit values, behaviours, procedures and the norms that exist in the educational setting. </a:t>
            </a:r>
            <a:r>
              <a:rPr lang="en-GB" sz="1400" b="1" dirty="0">
                <a:latin typeface="Arial" panose="020B0604020202020204" pitchFamily="34" charset="0"/>
                <a:cs typeface="Arial" panose="020B0604020202020204" pitchFamily="34" charset="0"/>
              </a:rPr>
              <a:t>(Alsubaie, 2015)</a:t>
            </a:r>
          </a:p>
          <a:p>
            <a:pPr marL="285750" indent="-285750">
              <a:buClr>
                <a:srgbClr val="7030A0"/>
              </a:buClr>
              <a:buFont typeface="Wingdings" panose="05000000000000000000" pitchFamily="2" charset="2"/>
              <a:buChar char="v"/>
            </a:pPr>
            <a:r>
              <a:rPr lang="en-GB" sz="1600" b="1" dirty="0">
                <a:latin typeface="Arial" panose="020B0604020202020204" pitchFamily="34" charset="0"/>
                <a:cs typeface="Arial" panose="020B0604020202020204" pitchFamily="34" charset="0"/>
              </a:rPr>
              <a:t>Some of the things it teaches include, how to look smart, (school uniform) punctuality, authority – following a teachers instructions, a pupil’s worth (being put into a particular set.) </a:t>
            </a:r>
            <a:r>
              <a:rPr lang="en-GB" sz="1400" b="1" dirty="0">
                <a:latin typeface="Arial" panose="020B0604020202020204" pitchFamily="34" charset="0"/>
                <a:cs typeface="Arial" panose="020B0604020202020204" pitchFamily="34" charset="0"/>
              </a:rPr>
              <a:t>(Cohen, 1977)</a:t>
            </a:r>
          </a:p>
          <a:p>
            <a:pPr marL="285750" indent="-285750">
              <a:buClr>
                <a:srgbClr val="7030A0"/>
              </a:buClr>
              <a:buFont typeface="Wingdings" panose="05000000000000000000" pitchFamily="2" charset="2"/>
              <a:buChar char="v"/>
            </a:pPr>
            <a:r>
              <a:rPr lang="en-GB" sz="1600" b="1" dirty="0">
                <a:latin typeface="Arial" panose="020B0604020202020204" pitchFamily="34" charset="0"/>
                <a:cs typeface="Arial" panose="020B0604020202020204" pitchFamily="34" charset="0"/>
              </a:rPr>
              <a:t>It is learned through overt and covert ‘messaging’ – what is seen to be acceptable behaviour and everyday practice. </a:t>
            </a:r>
            <a:r>
              <a:rPr lang="en-GB" sz="1400" b="1" dirty="0">
                <a:latin typeface="Arial" panose="020B0604020202020204" pitchFamily="34" charset="0"/>
                <a:cs typeface="Arial" panose="020B0604020202020204" pitchFamily="34" charset="0"/>
              </a:rPr>
              <a:t>(Davies, 2006)</a:t>
            </a:r>
          </a:p>
          <a:p>
            <a:pPr marL="285750" indent="-285750">
              <a:buClr>
                <a:srgbClr val="7030A0"/>
              </a:buClr>
              <a:buFont typeface="Wingdings" panose="05000000000000000000" pitchFamily="2" charset="2"/>
              <a:buChar char="v"/>
            </a:pPr>
            <a:r>
              <a:rPr lang="en-GB" sz="1600" b="1" dirty="0">
                <a:latin typeface="Arial" panose="020B0604020202020204" pitchFamily="34" charset="0"/>
                <a:cs typeface="Arial" panose="020B0604020202020204" pitchFamily="34" charset="0"/>
              </a:rPr>
              <a:t>It is the areas in schools that mould pupil’s perspectives, which include; gender, morals, social-class, stereo-types, cultural expectations, politics and language. </a:t>
            </a:r>
            <a:r>
              <a:rPr lang="en-GB" sz="1400" b="1" dirty="0">
                <a:latin typeface="Arial" panose="020B0604020202020204" pitchFamily="34" charset="0"/>
                <a:cs typeface="Arial" panose="020B0604020202020204" pitchFamily="34" charset="0"/>
              </a:rPr>
              <a:t>(Rogers, 2014)</a:t>
            </a:r>
          </a:p>
        </p:txBody>
      </p:sp>
      <p:sp>
        <p:nvSpPr>
          <p:cNvPr id="14" name="TextBox 13">
            <a:extLst>
              <a:ext uri="{FF2B5EF4-FFF2-40B4-BE49-F238E27FC236}">
                <a16:creationId xmlns:a16="http://schemas.microsoft.com/office/drawing/2014/main" id="{69BB7A2B-253D-4276-87F8-D61E724426EC}"/>
              </a:ext>
            </a:extLst>
          </p:cNvPr>
          <p:cNvSpPr txBox="1"/>
          <p:nvPr/>
        </p:nvSpPr>
        <p:spPr>
          <a:xfrm>
            <a:off x="616876" y="8596492"/>
            <a:ext cx="5145312" cy="2893100"/>
          </a:xfrm>
          <a:prstGeom prst="rect">
            <a:avLst/>
          </a:prstGeom>
          <a:noFill/>
        </p:spPr>
        <p:txBody>
          <a:bodyPr wrap="square" rtlCol="0">
            <a:spAutoFit/>
          </a:bodyPr>
          <a:lstStyle/>
          <a:p>
            <a:pPr algn="ctr"/>
            <a:r>
              <a:rPr lang="en-GB" sz="1400" b="1" u="sng" dirty="0">
                <a:latin typeface="Arial Black" panose="020B0A04020102020204" pitchFamily="34" charset="0"/>
                <a:cs typeface="Arial" panose="020B0604020202020204" pitchFamily="34" charset="0"/>
              </a:rPr>
              <a:t>3. SUBJECTS</a:t>
            </a:r>
          </a:p>
          <a:p>
            <a:pPr marL="285750" indent="-285750" algn="ctr">
              <a:buClr>
                <a:srgbClr val="0070C0"/>
              </a:buClr>
              <a:buFont typeface="Wingdings" panose="05000000000000000000" pitchFamily="2" charset="2"/>
              <a:buChar char="v"/>
            </a:pPr>
            <a:r>
              <a:rPr lang="en-GB" sz="1200" b="1" dirty="0">
                <a:latin typeface="Arial" panose="020B0604020202020204" pitchFamily="34" charset="0"/>
                <a:cs typeface="Arial" panose="020B0604020202020204" pitchFamily="34" charset="0"/>
              </a:rPr>
              <a:t>Schools value the importance of some subjects over others. For example; Maths, English and Science are considered to be the most important subjects – and therefore are compulsory subjects. More time is given to these subjects in a school than any others. </a:t>
            </a:r>
          </a:p>
          <a:p>
            <a:pPr marL="285750" indent="-285750" algn="ctr">
              <a:buClr>
                <a:srgbClr val="0070C0"/>
              </a:buClr>
              <a:buFont typeface="Wingdings" panose="05000000000000000000" pitchFamily="2" charset="2"/>
              <a:buChar char="v"/>
            </a:pPr>
            <a:r>
              <a:rPr lang="en-GB" sz="1200" b="1" dirty="0">
                <a:latin typeface="Arial" panose="020B0604020202020204" pitchFamily="34" charset="0"/>
                <a:cs typeface="Arial" panose="020B0604020202020204" pitchFamily="34" charset="0"/>
              </a:rPr>
              <a:t>Other subjects are deemed less important such as Arts and Humanities and in some cases subjects such as Music or P.E. are ‘squeezed’ out of the curriculum entirely and relegated to after school clubs. </a:t>
            </a:r>
            <a:r>
              <a:rPr lang="en-GB" sz="1000" b="1" dirty="0">
                <a:latin typeface="Arial" panose="020B0604020202020204" pitchFamily="34" charset="0"/>
                <a:cs typeface="Arial" panose="020B0604020202020204" pitchFamily="34" charset="0"/>
              </a:rPr>
              <a:t>(W.A.G., 2018)</a:t>
            </a:r>
          </a:p>
          <a:p>
            <a:pPr marL="285750" indent="-285750" algn="ctr">
              <a:buClr>
                <a:srgbClr val="0070C0"/>
              </a:buClr>
              <a:buFont typeface="Wingdings" panose="05000000000000000000" pitchFamily="2" charset="2"/>
              <a:buChar char="v"/>
            </a:pPr>
            <a:r>
              <a:rPr lang="en-GB" sz="1200" b="1" dirty="0">
                <a:latin typeface="Arial" panose="020B0604020202020204" pitchFamily="34" charset="0"/>
                <a:cs typeface="Arial" panose="020B0604020202020204" pitchFamily="34" charset="0"/>
              </a:rPr>
              <a:t>Pupils are given the message that they must do well in the ‘core’ subjects, even at the expense of their own abilities or interests in other subjects. </a:t>
            </a:r>
            <a:r>
              <a:rPr lang="en-GB" sz="1000" b="1" dirty="0">
                <a:latin typeface="Arial" panose="020B0604020202020204" pitchFamily="34" charset="0"/>
                <a:cs typeface="Arial" panose="020B0604020202020204" pitchFamily="34" charset="0"/>
              </a:rPr>
              <a:t>(W.A.G., 2018)</a:t>
            </a:r>
          </a:p>
          <a:p>
            <a:pPr marL="285750" indent="-285750" algn="ctr">
              <a:buClr>
                <a:srgbClr val="0070C0"/>
              </a:buClr>
              <a:buFont typeface="Wingdings" panose="05000000000000000000" pitchFamily="2" charset="2"/>
              <a:buChar char="v"/>
            </a:pPr>
            <a:r>
              <a:rPr lang="en-GB" sz="1200" b="1" dirty="0">
                <a:latin typeface="Arial" panose="020B0604020202020204" pitchFamily="34" charset="0"/>
                <a:cs typeface="Arial" panose="020B0604020202020204" pitchFamily="34" charset="0"/>
              </a:rPr>
              <a:t>Pupils are led to believe that if they do not do well in Maths or English they have failed! </a:t>
            </a:r>
            <a:r>
              <a:rPr lang="en-GB" sz="1000" b="1" dirty="0">
                <a:latin typeface="Arial" panose="020B0604020202020204" pitchFamily="34" charset="0"/>
                <a:cs typeface="Arial" panose="020B0604020202020204" pitchFamily="34" charset="0"/>
              </a:rPr>
              <a:t>(Raikes, 2017)</a:t>
            </a:r>
          </a:p>
        </p:txBody>
      </p:sp>
      <p:sp>
        <p:nvSpPr>
          <p:cNvPr id="8" name="Rectangle 7">
            <a:extLst>
              <a:ext uri="{FF2B5EF4-FFF2-40B4-BE49-F238E27FC236}">
                <a16:creationId xmlns:a16="http://schemas.microsoft.com/office/drawing/2014/main" id="{626DBFC5-6E04-4EFA-BB54-C580B1CF18D6}"/>
              </a:ext>
            </a:extLst>
          </p:cNvPr>
          <p:cNvSpPr/>
          <p:nvPr/>
        </p:nvSpPr>
        <p:spPr>
          <a:xfrm>
            <a:off x="128487" y="5011847"/>
            <a:ext cx="6602646" cy="3085783"/>
          </a:xfrm>
          <a:prstGeom prst="rect">
            <a:avLst/>
          </a:prstGeom>
          <a:solidFill>
            <a:srgbClr val="FFFFCC">
              <a:alpha val="58000"/>
            </a:srgb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Arrow: Down 8">
            <a:extLst>
              <a:ext uri="{FF2B5EF4-FFF2-40B4-BE49-F238E27FC236}">
                <a16:creationId xmlns:a16="http://schemas.microsoft.com/office/drawing/2014/main" id="{8E961088-6032-4C68-A061-0C371124C5B5}"/>
              </a:ext>
            </a:extLst>
          </p:cNvPr>
          <p:cNvSpPr/>
          <p:nvPr/>
        </p:nvSpPr>
        <p:spPr>
          <a:xfrm>
            <a:off x="3020255" y="4656408"/>
            <a:ext cx="338554" cy="280125"/>
          </a:xfrm>
          <a:prstGeom prst="downArrow">
            <a:avLst/>
          </a:prstGeom>
          <a:solidFill>
            <a:schemeClr val="accent6">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Arrow: Down 12">
            <a:extLst>
              <a:ext uri="{FF2B5EF4-FFF2-40B4-BE49-F238E27FC236}">
                <a16:creationId xmlns:a16="http://schemas.microsoft.com/office/drawing/2014/main" id="{E1CAC386-BC72-4595-9201-C1B9F1141846}"/>
              </a:ext>
            </a:extLst>
          </p:cNvPr>
          <p:cNvSpPr/>
          <p:nvPr/>
        </p:nvSpPr>
        <p:spPr>
          <a:xfrm>
            <a:off x="3059909" y="8203689"/>
            <a:ext cx="453478" cy="257567"/>
          </a:xfrm>
          <a:prstGeom prst="downArrow">
            <a:avLst>
              <a:gd name="adj1" fmla="val 50000"/>
              <a:gd name="adj2" fmla="val 52723"/>
            </a:avLst>
          </a:prstGeom>
          <a:solidFill>
            <a:schemeClr val="accent6">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8DAB423C-1A45-46BB-8B7E-735F4355C137}"/>
              </a:ext>
            </a:extLst>
          </p:cNvPr>
          <p:cNvSpPr/>
          <p:nvPr/>
        </p:nvSpPr>
        <p:spPr>
          <a:xfrm>
            <a:off x="13966165" y="167545"/>
            <a:ext cx="1343661" cy="539561"/>
          </a:xfrm>
          <a:prstGeom prst="rightArrow">
            <a:avLst/>
          </a:prstGeom>
          <a:solidFill>
            <a:schemeClr val="accent6">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253F5DDE-4A62-4CE1-A4B1-1601E8B4EF5E}"/>
              </a:ext>
            </a:extLst>
          </p:cNvPr>
          <p:cNvSpPr/>
          <p:nvPr/>
        </p:nvSpPr>
        <p:spPr>
          <a:xfrm flipH="1">
            <a:off x="6930452" y="210380"/>
            <a:ext cx="1343660" cy="539561"/>
          </a:xfrm>
          <a:prstGeom prst="rightArrow">
            <a:avLst/>
          </a:prstGeom>
          <a:solidFill>
            <a:schemeClr val="accent6">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BD16760C-58A5-4814-8679-D964D3482A47}"/>
              </a:ext>
            </a:extLst>
          </p:cNvPr>
          <p:cNvSpPr txBox="1"/>
          <p:nvPr/>
        </p:nvSpPr>
        <p:spPr>
          <a:xfrm>
            <a:off x="457032" y="210380"/>
            <a:ext cx="6274100" cy="400110"/>
          </a:xfrm>
          <a:prstGeom prst="rect">
            <a:avLst/>
          </a:prstGeom>
          <a:noFill/>
        </p:spPr>
        <p:txBody>
          <a:bodyPr wrap="square" rtlCol="0">
            <a:spAutoFit/>
          </a:bodyPr>
          <a:lstStyle/>
          <a:p>
            <a:r>
              <a:rPr lang="en-GB" sz="2000" b="1" u="sng" dirty="0">
                <a:latin typeface="Arial Black" panose="020B0A04020102020204" pitchFamily="34" charset="0"/>
              </a:rPr>
              <a:t>EXAMPLES OF THE HIDDEN CURRICULUM</a:t>
            </a:r>
          </a:p>
        </p:txBody>
      </p:sp>
      <p:sp>
        <p:nvSpPr>
          <p:cNvPr id="22" name="Arrow: Down 21">
            <a:extLst>
              <a:ext uri="{FF2B5EF4-FFF2-40B4-BE49-F238E27FC236}">
                <a16:creationId xmlns:a16="http://schemas.microsoft.com/office/drawing/2014/main" id="{10EAE35C-5199-4DED-BB02-3211F65152C2}"/>
              </a:ext>
            </a:extLst>
          </p:cNvPr>
          <p:cNvSpPr/>
          <p:nvPr/>
        </p:nvSpPr>
        <p:spPr>
          <a:xfrm>
            <a:off x="18937999" y="5610050"/>
            <a:ext cx="464215" cy="584775"/>
          </a:xfrm>
          <a:prstGeom prst="downArrow">
            <a:avLst/>
          </a:prstGeom>
          <a:solidFill>
            <a:schemeClr val="accent6">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EE25EE31-5741-4956-9C55-69D830C1B933}"/>
              </a:ext>
            </a:extLst>
          </p:cNvPr>
          <p:cNvSpPr txBox="1"/>
          <p:nvPr/>
        </p:nvSpPr>
        <p:spPr>
          <a:xfrm>
            <a:off x="105463" y="4971570"/>
            <a:ext cx="6562336" cy="3231654"/>
          </a:xfrm>
          <a:prstGeom prst="rect">
            <a:avLst/>
          </a:prstGeom>
          <a:solidFill>
            <a:srgbClr val="FFFFCC">
              <a:alpha val="30000"/>
            </a:srgbClr>
          </a:solidFill>
        </p:spPr>
        <p:txBody>
          <a:bodyPr wrap="square" rtlCol="0">
            <a:spAutoFit/>
          </a:bodyPr>
          <a:lstStyle/>
          <a:p>
            <a:pPr algn="ctr"/>
            <a:r>
              <a:rPr lang="en-GB" sz="1400" b="1" u="sng" dirty="0">
                <a:latin typeface="Arial Black" panose="020B0A04020102020204" pitchFamily="34" charset="0"/>
              </a:rPr>
              <a:t>2. SOCIAL SYSTEMS</a:t>
            </a:r>
          </a:p>
          <a:p>
            <a:pPr marL="285750" indent="-285750">
              <a:buClr>
                <a:srgbClr val="FF0000"/>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Authority – The voice of authority is to be trusted more than independent judgement. </a:t>
            </a:r>
            <a:r>
              <a:rPr lang="en-GB" sz="1200" b="1" dirty="0">
                <a:latin typeface="Arial" panose="020B0604020202020204" pitchFamily="34" charset="0"/>
                <a:cs typeface="Arial" panose="020B0604020202020204" pitchFamily="34" charset="0"/>
              </a:rPr>
              <a:t>(Postman &amp; Weingartner, 1969)</a:t>
            </a:r>
          </a:p>
          <a:p>
            <a:pPr marL="285750" indent="-285750">
              <a:buClr>
                <a:srgbClr val="FF0000"/>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School Uniform: Education is about conformity. </a:t>
            </a:r>
            <a:r>
              <a:rPr lang="en-GB" sz="1200" b="1" dirty="0">
                <a:latin typeface="Arial" panose="020B0604020202020204" pitchFamily="34" charset="0"/>
                <a:cs typeface="Arial" panose="020B0604020202020204" pitchFamily="34" charset="0"/>
              </a:rPr>
              <a:t>(Robinson, 2010)</a:t>
            </a:r>
          </a:p>
          <a:p>
            <a:pPr marL="285750" indent="-285750">
              <a:buClr>
                <a:srgbClr val="FF0000"/>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Benefits of working hard – rewards - get qualifications - get job! </a:t>
            </a:r>
            <a:r>
              <a:rPr lang="en-GB" sz="1200" b="1" dirty="0">
                <a:latin typeface="Arial" panose="020B0604020202020204" pitchFamily="34" charset="0"/>
                <a:cs typeface="Arial" panose="020B0604020202020204" pitchFamily="34" charset="0"/>
              </a:rPr>
              <a:t>(Best, 1995)</a:t>
            </a:r>
          </a:p>
          <a:p>
            <a:pPr marL="285750" indent="-285750">
              <a:buClr>
                <a:srgbClr val="FF0000"/>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Punctuality – Learn when to learn, when to eat, when to play! </a:t>
            </a:r>
            <a:r>
              <a:rPr lang="en-GB" sz="1200" b="1" dirty="0">
                <a:latin typeface="Arial" panose="020B0604020202020204" pitchFamily="34" charset="0"/>
                <a:cs typeface="Arial" panose="020B0604020202020204" pitchFamily="34" charset="0"/>
              </a:rPr>
              <a:t>(Jackson, 1968)</a:t>
            </a:r>
          </a:p>
          <a:p>
            <a:pPr marL="285750" indent="-285750">
              <a:buClr>
                <a:srgbClr val="FF0000"/>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Learning is unpleasant – not joyful </a:t>
            </a:r>
            <a:r>
              <a:rPr lang="en-GB" sz="1200" b="1" dirty="0">
                <a:latin typeface="Arial" panose="020B0604020202020204" pitchFamily="34" charset="0"/>
                <a:cs typeface="Arial" panose="020B0604020202020204" pitchFamily="34" charset="0"/>
              </a:rPr>
              <a:t>(James, 1968)</a:t>
            </a:r>
          </a:p>
          <a:p>
            <a:pPr marL="285750" indent="-285750">
              <a:buClr>
                <a:srgbClr val="FF0000"/>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Sit and Listen: learn to raise hands to speak, learn how to move about a school, learn to have good manners. </a:t>
            </a:r>
            <a:r>
              <a:rPr lang="en-GB" sz="1200" b="1" dirty="0">
                <a:latin typeface="Arial" panose="020B0604020202020204" pitchFamily="34" charset="0"/>
                <a:cs typeface="Arial" panose="020B0604020202020204" pitchFamily="34" charset="0"/>
              </a:rPr>
              <a:t>(Woods, 1983)</a:t>
            </a:r>
          </a:p>
          <a:p>
            <a:pPr marL="285750" indent="-285750">
              <a:buClr>
                <a:srgbClr val="FF0000"/>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Not speaking while others speak</a:t>
            </a:r>
            <a:r>
              <a:rPr lang="en-GB" sz="1200" b="1" dirty="0">
                <a:latin typeface="Arial" panose="020B0604020202020204" pitchFamily="34" charset="0"/>
                <a:cs typeface="Arial" panose="020B0604020202020204" pitchFamily="34" charset="0"/>
              </a:rPr>
              <a:t>. (Jackson,1968)</a:t>
            </a:r>
          </a:p>
          <a:p>
            <a:pPr marL="285750" indent="-285750">
              <a:buClr>
                <a:srgbClr val="FF0000"/>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Grading by ability – success and failure. (</a:t>
            </a:r>
            <a:r>
              <a:rPr lang="en-GB" sz="1200" b="1" dirty="0">
                <a:latin typeface="Arial" panose="020B0604020202020204" pitchFamily="34" charset="0"/>
                <a:cs typeface="Arial" panose="020B0604020202020204" pitchFamily="34" charset="0"/>
              </a:rPr>
              <a:t>Cohen, 1977)</a:t>
            </a:r>
          </a:p>
          <a:p>
            <a:pPr marL="285750" indent="-285750">
              <a:buClr>
                <a:srgbClr val="FF0000"/>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School Assemblies teach mass conformity and respect for authority. </a:t>
            </a:r>
            <a:r>
              <a:rPr lang="en-GB" sz="1200" b="1" dirty="0">
                <a:latin typeface="Arial" panose="020B0604020202020204" pitchFamily="34" charset="0"/>
                <a:cs typeface="Arial" panose="020B0604020202020204" pitchFamily="34" charset="0"/>
              </a:rPr>
              <a:t>(Thompson, 2008)</a:t>
            </a:r>
          </a:p>
        </p:txBody>
      </p:sp>
      <p:sp>
        <p:nvSpPr>
          <p:cNvPr id="25" name="Arrow: Down 24">
            <a:extLst>
              <a:ext uri="{FF2B5EF4-FFF2-40B4-BE49-F238E27FC236}">
                <a16:creationId xmlns:a16="http://schemas.microsoft.com/office/drawing/2014/main" id="{6951B8BD-794D-4AC7-9CD4-C657D05F169E}"/>
              </a:ext>
            </a:extLst>
          </p:cNvPr>
          <p:cNvSpPr/>
          <p:nvPr/>
        </p:nvSpPr>
        <p:spPr>
          <a:xfrm>
            <a:off x="18386444" y="9898730"/>
            <a:ext cx="431146" cy="447692"/>
          </a:xfrm>
          <a:prstGeom prst="downArrow">
            <a:avLst/>
          </a:prstGeom>
          <a:solidFill>
            <a:schemeClr val="accent6">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Arrow: Right 25">
            <a:extLst>
              <a:ext uri="{FF2B5EF4-FFF2-40B4-BE49-F238E27FC236}">
                <a16:creationId xmlns:a16="http://schemas.microsoft.com/office/drawing/2014/main" id="{2C8EE05C-A267-48AF-B274-E17261D90BD9}"/>
              </a:ext>
            </a:extLst>
          </p:cNvPr>
          <p:cNvSpPr/>
          <p:nvPr/>
        </p:nvSpPr>
        <p:spPr>
          <a:xfrm rot="2560466">
            <a:off x="5966450" y="8297207"/>
            <a:ext cx="756078" cy="575615"/>
          </a:xfrm>
          <a:prstGeom prst="rightArrow">
            <a:avLst/>
          </a:prstGeom>
          <a:solidFill>
            <a:schemeClr val="accent6">
              <a:lumMod val="7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E2B572C2-38CC-4030-A2C4-CAF6CB6C9375}"/>
              </a:ext>
            </a:extLst>
          </p:cNvPr>
          <p:cNvSpPr txBox="1"/>
          <p:nvPr/>
        </p:nvSpPr>
        <p:spPr>
          <a:xfrm>
            <a:off x="15610704" y="5750729"/>
            <a:ext cx="3327295" cy="523220"/>
          </a:xfrm>
          <a:prstGeom prst="rect">
            <a:avLst/>
          </a:prstGeom>
          <a:noFill/>
        </p:spPr>
        <p:txBody>
          <a:bodyPr wrap="square" rtlCol="0">
            <a:spAutoFit/>
          </a:bodyPr>
          <a:lstStyle/>
          <a:p>
            <a:r>
              <a:rPr lang="en-GB" sz="1400" b="1" u="sng" dirty="0">
                <a:latin typeface="Arial Black" panose="020B0A04020102020204" pitchFamily="34" charset="0"/>
              </a:rPr>
              <a:t>WHAT MESSAGES ARE SENT TO</a:t>
            </a:r>
          </a:p>
          <a:p>
            <a:r>
              <a:rPr lang="en-GB" sz="1400" b="1" u="sng" dirty="0">
                <a:latin typeface="Arial Black" panose="020B0A04020102020204" pitchFamily="34" charset="0"/>
              </a:rPr>
              <a:t>THE  PARENTS AND CHILDREN</a:t>
            </a:r>
          </a:p>
        </p:txBody>
      </p:sp>
      <p:sp>
        <p:nvSpPr>
          <p:cNvPr id="50" name="Rectangle 49">
            <a:extLst>
              <a:ext uri="{FF2B5EF4-FFF2-40B4-BE49-F238E27FC236}">
                <a16:creationId xmlns:a16="http://schemas.microsoft.com/office/drawing/2014/main" id="{F73C80C6-9DE4-491F-A810-5B0940F8A712}"/>
              </a:ext>
            </a:extLst>
          </p:cNvPr>
          <p:cNvSpPr/>
          <p:nvPr/>
        </p:nvSpPr>
        <p:spPr>
          <a:xfrm>
            <a:off x="15772011" y="10421725"/>
            <a:ext cx="5458191" cy="4549979"/>
          </a:xfrm>
          <a:prstGeom prst="rect">
            <a:avLst/>
          </a:prstGeom>
          <a:solidFill>
            <a:srgbClr val="FDECB3">
              <a:alpha val="60000"/>
            </a:srgb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TextBox 26">
            <a:extLst>
              <a:ext uri="{FF2B5EF4-FFF2-40B4-BE49-F238E27FC236}">
                <a16:creationId xmlns:a16="http://schemas.microsoft.com/office/drawing/2014/main" id="{165E4D22-1D03-4D93-8DEE-8021D8464C94}"/>
              </a:ext>
            </a:extLst>
          </p:cNvPr>
          <p:cNvSpPr txBox="1"/>
          <p:nvPr/>
        </p:nvSpPr>
        <p:spPr>
          <a:xfrm>
            <a:off x="15917609" y="10511867"/>
            <a:ext cx="5170204" cy="4401205"/>
          </a:xfrm>
          <a:prstGeom prst="rect">
            <a:avLst/>
          </a:prstGeom>
          <a:solidFill>
            <a:schemeClr val="accent4">
              <a:lumMod val="40000"/>
              <a:lumOff val="60000"/>
              <a:alpha val="0"/>
            </a:schemeClr>
          </a:solidFill>
        </p:spPr>
        <p:txBody>
          <a:bodyPr wrap="square" rtlCol="0">
            <a:spAutoFit/>
          </a:bodyPr>
          <a:lstStyle/>
          <a:p>
            <a:r>
              <a:rPr lang="en-GB" b="1" u="sng" dirty="0">
                <a:latin typeface="Arial Black" panose="020B0A04020102020204" pitchFamily="34" charset="0"/>
                <a:cs typeface="Arial" panose="020B0604020202020204" pitchFamily="34" charset="0"/>
              </a:rPr>
              <a:t>Looking To The Future.</a:t>
            </a:r>
          </a:p>
          <a:p>
            <a:pPr marL="285750" indent="-285750">
              <a:buClr>
                <a:schemeClr val="accent2">
                  <a:lumMod val="50000"/>
                </a:schemeClr>
              </a:buClr>
              <a:buFont typeface="Wingdings" panose="05000000000000000000" pitchFamily="2" charset="2"/>
              <a:buChar char="v"/>
            </a:pPr>
            <a:r>
              <a:rPr lang="en-GB" sz="1400" dirty="0">
                <a:latin typeface="Arial" panose="020B0604020202020204" pitchFamily="34" charset="0"/>
                <a:cs typeface="Arial" panose="020B0604020202020204" pitchFamily="34" charset="0"/>
              </a:rPr>
              <a:t>How can we educate children when we can’t predict the future? </a:t>
            </a:r>
            <a:r>
              <a:rPr lang="en-GB" sz="1200" dirty="0">
                <a:latin typeface="Arial" panose="020B0604020202020204" pitchFamily="34" charset="0"/>
                <a:cs typeface="Arial" panose="020B0604020202020204" pitchFamily="34" charset="0"/>
              </a:rPr>
              <a:t>(Robinson, 2010)</a:t>
            </a:r>
          </a:p>
          <a:p>
            <a:pPr marL="285750" indent="-285750">
              <a:buClr>
                <a:schemeClr val="accent2">
                  <a:lumMod val="50000"/>
                </a:schemeClr>
              </a:buClr>
              <a:buFont typeface="Wingdings" panose="05000000000000000000" pitchFamily="2" charset="2"/>
              <a:buChar char="v"/>
            </a:pPr>
            <a:r>
              <a:rPr lang="en-GB" sz="1400" dirty="0">
                <a:latin typeface="Arial" panose="020B0604020202020204" pitchFamily="34" charset="0"/>
                <a:cs typeface="Arial" panose="020B0604020202020204" pitchFamily="34" charset="0"/>
              </a:rPr>
              <a:t>Technology has evolved massively in this century yet education has not really changed. </a:t>
            </a:r>
            <a:r>
              <a:rPr lang="en-GB" sz="1200" dirty="0">
                <a:latin typeface="Arial" panose="020B0604020202020204" pitchFamily="34" charset="0"/>
                <a:cs typeface="Arial" panose="020B0604020202020204" pitchFamily="34" charset="0"/>
              </a:rPr>
              <a:t>(Robinson, 2010)</a:t>
            </a:r>
          </a:p>
          <a:p>
            <a:pPr marL="285750" indent="-285750">
              <a:buClr>
                <a:schemeClr val="accent2">
                  <a:lumMod val="50000"/>
                </a:schemeClr>
              </a:buClr>
              <a:buFont typeface="Wingdings" panose="05000000000000000000" pitchFamily="2" charset="2"/>
              <a:buChar char="v"/>
            </a:pPr>
            <a:r>
              <a:rPr lang="en-GB" sz="1400" dirty="0">
                <a:latin typeface="Arial" panose="020B0604020202020204" pitchFamily="34" charset="0"/>
                <a:cs typeface="Arial" panose="020B0604020202020204" pitchFamily="34" charset="0"/>
              </a:rPr>
              <a:t>Learning should be fun and interesting – not just learning for assessments or qualifications. (</a:t>
            </a:r>
            <a:r>
              <a:rPr lang="en-GB" sz="1200" dirty="0">
                <a:latin typeface="Arial" panose="020B0604020202020204" pitchFamily="34" charset="0"/>
                <a:cs typeface="Arial" panose="020B0604020202020204" pitchFamily="34" charset="0"/>
              </a:rPr>
              <a:t>Donaldson, 2018</a:t>
            </a:r>
            <a:r>
              <a:rPr lang="en-GB" sz="1400" dirty="0">
                <a:latin typeface="Arial" panose="020B0604020202020204" pitchFamily="34" charset="0"/>
                <a:cs typeface="Arial" panose="020B0604020202020204" pitchFamily="34" charset="0"/>
              </a:rPr>
              <a:t>)</a:t>
            </a:r>
          </a:p>
          <a:p>
            <a:pPr marL="285750" indent="-285750">
              <a:buClr>
                <a:schemeClr val="accent2">
                  <a:lumMod val="50000"/>
                </a:schemeClr>
              </a:buClr>
              <a:buFont typeface="Wingdings" panose="05000000000000000000" pitchFamily="2" charset="2"/>
              <a:buChar char="v"/>
            </a:pPr>
            <a:r>
              <a:rPr lang="en-GB" sz="1400" dirty="0">
                <a:latin typeface="Arial" panose="020B0604020202020204" pitchFamily="34" charset="0"/>
                <a:cs typeface="Arial" panose="020B0604020202020204" pitchFamily="34" charset="0"/>
              </a:rPr>
              <a:t>Digital competence, Literacy and Numeracy are so important to thinking, learning and life that they should be developed and strengthened across the whole curriculum. (</a:t>
            </a:r>
            <a:r>
              <a:rPr lang="en-GB" sz="1200" dirty="0">
                <a:latin typeface="Arial" panose="020B0604020202020204" pitchFamily="34" charset="0"/>
                <a:cs typeface="Arial" panose="020B0604020202020204" pitchFamily="34" charset="0"/>
              </a:rPr>
              <a:t>Donaldson, 2018)</a:t>
            </a:r>
          </a:p>
          <a:p>
            <a:pPr marL="285750" indent="-285750">
              <a:buClr>
                <a:schemeClr val="accent2">
                  <a:lumMod val="50000"/>
                </a:schemeClr>
              </a:buClr>
              <a:buFont typeface="Wingdings" panose="05000000000000000000" pitchFamily="2" charset="2"/>
              <a:buChar char="v"/>
            </a:pPr>
            <a:r>
              <a:rPr lang="en-GB" sz="1400" dirty="0">
                <a:latin typeface="Arial" panose="020B0604020202020204" pitchFamily="34" charset="0"/>
                <a:cs typeface="Arial" panose="020B0604020202020204" pitchFamily="34" charset="0"/>
              </a:rPr>
              <a:t>More vocational teaching is needed for ‘real life!’ </a:t>
            </a:r>
            <a:r>
              <a:rPr lang="en-GB" sz="1200" dirty="0">
                <a:latin typeface="Arial" panose="020B0604020202020204" pitchFamily="34" charset="0"/>
                <a:cs typeface="Arial" panose="020B0604020202020204" pitchFamily="34" charset="0"/>
              </a:rPr>
              <a:t>(Burnett, 2016)</a:t>
            </a:r>
          </a:p>
          <a:p>
            <a:pPr marL="285750" indent="-285750">
              <a:buClr>
                <a:schemeClr val="accent2">
                  <a:lumMod val="50000"/>
                </a:schemeClr>
              </a:buClr>
              <a:buFont typeface="Wingdings" panose="05000000000000000000" pitchFamily="2" charset="2"/>
              <a:buChar char="v"/>
            </a:pPr>
            <a:r>
              <a:rPr lang="en-GB" sz="1400" dirty="0">
                <a:latin typeface="Arial" panose="020B0604020202020204" pitchFamily="34" charset="0"/>
                <a:cs typeface="Arial" panose="020B0604020202020204" pitchFamily="34" charset="0"/>
              </a:rPr>
              <a:t>Budgets – more money is needed to implement new curriculums and update technology &amp; train &amp; employ staff. </a:t>
            </a:r>
            <a:r>
              <a:rPr lang="en-GB" sz="1200" dirty="0">
                <a:latin typeface="Arial" panose="020B0604020202020204" pitchFamily="34" charset="0"/>
                <a:cs typeface="Arial" panose="020B0604020202020204" pitchFamily="34" charset="0"/>
              </a:rPr>
              <a:t>(Baker, 2016)</a:t>
            </a:r>
          </a:p>
          <a:p>
            <a:pPr marL="285750" indent="-285750">
              <a:buClr>
                <a:schemeClr val="accent2">
                  <a:lumMod val="50000"/>
                </a:schemeClr>
              </a:buClr>
              <a:buFont typeface="Wingdings" panose="05000000000000000000" pitchFamily="2" charset="2"/>
              <a:buChar char="v"/>
            </a:pPr>
            <a:r>
              <a:rPr lang="en-GB" sz="1400" dirty="0">
                <a:latin typeface="Arial" panose="020B0604020202020204" pitchFamily="34" charset="0"/>
                <a:cs typeface="Arial" panose="020B0604020202020204" pitchFamily="34" charset="0"/>
              </a:rPr>
              <a:t>Knowledge should not just be countable, measurable &amp; therefore impersonal! </a:t>
            </a:r>
            <a:r>
              <a:rPr lang="en-GB" sz="1200" dirty="0">
                <a:latin typeface="Arial" panose="020B0604020202020204" pitchFamily="34" charset="0"/>
                <a:cs typeface="Arial" panose="020B0604020202020204" pitchFamily="34" charset="0"/>
              </a:rPr>
              <a:t>(Giroux, 1978)</a:t>
            </a:r>
          </a:p>
          <a:p>
            <a:pPr marL="285750" indent="-285750">
              <a:buClr>
                <a:schemeClr val="accent2">
                  <a:lumMod val="50000"/>
                </a:schemeClr>
              </a:buClr>
              <a:buFont typeface="Wingdings" panose="05000000000000000000" pitchFamily="2" charset="2"/>
              <a:buChar char="v"/>
            </a:pPr>
            <a:r>
              <a:rPr lang="en-GB" sz="1400" dirty="0">
                <a:latin typeface="Arial" panose="020B0604020202020204" pitchFamily="34" charset="0"/>
                <a:cs typeface="Arial" panose="020B0604020202020204" pitchFamily="34" charset="0"/>
              </a:rPr>
              <a:t>Is an outdated Education system Failing Children? (E.G. Writing/Touch typing) </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Lucisano</a:t>
            </a:r>
            <a:r>
              <a:rPr lang="en-GB" sz="1200" dirty="0">
                <a:latin typeface="Arial" panose="020B0604020202020204" pitchFamily="34" charset="0"/>
                <a:cs typeface="Arial" panose="020B0604020202020204" pitchFamily="34" charset="0"/>
              </a:rPr>
              <a:t>, 2016)</a:t>
            </a:r>
          </a:p>
        </p:txBody>
      </p:sp>
      <p:sp>
        <p:nvSpPr>
          <p:cNvPr id="72" name="Rectangle 71">
            <a:extLst>
              <a:ext uri="{FF2B5EF4-FFF2-40B4-BE49-F238E27FC236}">
                <a16:creationId xmlns:a16="http://schemas.microsoft.com/office/drawing/2014/main" id="{F8A8A006-B568-4E88-B841-713CBA277CDE}"/>
              </a:ext>
            </a:extLst>
          </p:cNvPr>
          <p:cNvSpPr/>
          <p:nvPr/>
        </p:nvSpPr>
        <p:spPr>
          <a:xfrm>
            <a:off x="4377859" y="11979028"/>
            <a:ext cx="5193215" cy="3073451"/>
          </a:xfrm>
          <a:prstGeom prst="rect">
            <a:avLst/>
          </a:prstGeom>
          <a:solidFill>
            <a:srgbClr val="FFFFCC"/>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1" name="Rectangle 70">
            <a:extLst>
              <a:ext uri="{FF2B5EF4-FFF2-40B4-BE49-F238E27FC236}">
                <a16:creationId xmlns:a16="http://schemas.microsoft.com/office/drawing/2014/main" id="{C49CDE77-1F61-4D61-B2D3-6CFABE30CCFF}"/>
              </a:ext>
            </a:extLst>
          </p:cNvPr>
          <p:cNvSpPr/>
          <p:nvPr/>
        </p:nvSpPr>
        <p:spPr>
          <a:xfrm>
            <a:off x="4437921" y="11978098"/>
            <a:ext cx="5128740" cy="3108543"/>
          </a:xfrm>
          <a:prstGeom prst="rect">
            <a:avLst/>
          </a:prstGeom>
        </p:spPr>
        <p:txBody>
          <a:bodyPr wrap="square">
            <a:spAutoFit/>
          </a:bodyPr>
          <a:lstStyle/>
          <a:p>
            <a:pPr algn="ctr"/>
            <a:r>
              <a:rPr lang="en-GB" sz="1400" b="1" u="sng" dirty="0">
                <a:latin typeface="Arial Black" panose="020B0A04020102020204" pitchFamily="34" charset="0"/>
                <a:cs typeface="Arial" panose="020B0604020202020204" pitchFamily="34" charset="0"/>
              </a:rPr>
              <a:t>THE CORRESPONDENCE PRINCIPLE</a:t>
            </a:r>
            <a:r>
              <a:rPr lang="en-GB" sz="1400" dirty="0">
                <a:latin typeface="Arial Black" panose="020B0A04020102020204" pitchFamily="34" charset="0"/>
                <a:cs typeface="Arial" panose="020B0604020202020204" pitchFamily="34" charset="0"/>
              </a:rPr>
              <a:t>.</a:t>
            </a:r>
          </a:p>
          <a:p>
            <a:pPr marL="285750" indent="-285750">
              <a:buClr>
                <a:schemeClr val="accent6">
                  <a:lumMod val="50000"/>
                </a:schemeClr>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It helps produce a subservient workforce of uncritical, passive and docile workers.</a:t>
            </a:r>
          </a:p>
          <a:p>
            <a:pPr marL="285750" indent="-285750">
              <a:buClr>
                <a:schemeClr val="accent6">
                  <a:lumMod val="50000"/>
                </a:schemeClr>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Encourages an acceptance of hierarchy &amp; authority.</a:t>
            </a:r>
          </a:p>
          <a:p>
            <a:pPr marL="285750" indent="-285750">
              <a:buClr>
                <a:schemeClr val="accent6">
                  <a:lumMod val="50000"/>
                </a:schemeClr>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Motivation by external rewards, rather than the ‘joy of learning/working’.</a:t>
            </a:r>
          </a:p>
          <a:p>
            <a:pPr marL="285750" indent="-285750">
              <a:buClr>
                <a:schemeClr val="accent6">
                  <a:lumMod val="50000"/>
                </a:schemeClr>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Fragmentation of subjects at school – taught in short slots and divided up into subjects.</a:t>
            </a:r>
          </a:p>
          <a:p>
            <a:pPr marL="285750" indent="-285750">
              <a:buClr>
                <a:schemeClr val="accent6">
                  <a:lumMod val="50000"/>
                </a:schemeClr>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The education system does this through the hidden curriculum.</a:t>
            </a:r>
          </a:p>
          <a:p>
            <a:pPr algn="r"/>
            <a:r>
              <a:rPr lang="en-GB" sz="1200" b="1" dirty="0">
                <a:latin typeface="Arial" panose="020B0604020202020204" pitchFamily="34" charset="0"/>
                <a:cs typeface="Arial" panose="020B0604020202020204" pitchFamily="34" charset="0"/>
              </a:rPr>
              <a:t>(Bowles &amp; Gintis, 1988)</a:t>
            </a:r>
          </a:p>
          <a:p>
            <a:pPr marL="171450" indent="-171450">
              <a:buClr>
                <a:schemeClr val="accent6">
                  <a:lumMod val="50000"/>
                </a:schemeClr>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Outdated Theory – relates to 1970’s when there were more factory jobs but the rituals and routines still prevail in schools today!  </a:t>
            </a:r>
            <a:r>
              <a:rPr lang="en-GB" sz="1200" b="1" dirty="0">
                <a:latin typeface="Arial" panose="020B0604020202020204" pitchFamily="34" charset="0"/>
                <a:cs typeface="Arial" panose="020B0604020202020204" pitchFamily="34" charset="0"/>
              </a:rPr>
              <a:t>(Revise Sociology, 2015)</a:t>
            </a:r>
          </a:p>
        </p:txBody>
      </p:sp>
      <p:grpSp>
        <p:nvGrpSpPr>
          <p:cNvPr id="76" name="Group 75">
            <a:extLst>
              <a:ext uri="{FF2B5EF4-FFF2-40B4-BE49-F238E27FC236}">
                <a16:creationId xmlns:a16="http://schemas.microsoft.com/office/drawing/2014/main" id="{7FA586E4-94F3-494D-AC13-E385D8A16123}"/>
              </a:ext>
            </a:extLst>
          </p:cNvPr>
          <p:cNvGrpSpPr/>
          <p:nvPr/>
        </p:nvGrpSpPr>
        <p:grpSpPr>
          <a:xfrm>
            <a:off x="10159712" y="11980501"/>
            <a:ext cx="5348778" cy="3044143"/>
            <a:chOff x="10375842" y="9967653"/>
            <a:chExt cx="5218156" cy="2950433"/>
          </a:xfrm>
        </p:grpSpPr>
        <p:grpSp>
          <p:nvGrpSpPr>
            <p:cNvPr id="74" name="Group 73">
              <a:extLst>
                <a:ext uri="{FF2B5EF4-FFF2-40B4-BE49-F238E27FC236}">
                  <a16:creationId xmlns:a16="http://schemas.microsoft.com/office/drawing/2014/main" id="{D568961E-0217-4F3A-A762-6C593BCA710E}"/>
                </a:ext>
              </a:extLst>
            </p:cNvPr>
            <p:cNvGrpSpPr/>
            <p:nvPr/>
          </p:nvGrpSpPr>
          <p:grpSpPr>
            <a:xfrm>
              <a:off x="10375842" y="9967653"/>
              <a:ext cx="5218156" cy="2950433"/>
              <a:chOff x="10375842" y="9967653"/>
              <a:chExt cx="5218156" cy="2950433"/>
            </a:xfrm>
          </p:grpSpPr>
          <p:sp>
            <p:nvSpPr>
              <p:cNvPr id="30" name="Rectangle 29">
                <a:extLst>
                  <a:ext uri="{FF2B5EF4-FFF2-40B4-BE49-F238E27FC236}">
                    <a16:creationId xmlns:a16="http://schemas.microsoft.com/office/drawing/2014/main" id="{5AFA316C-E12B-470D-9B4A-BB098760D67A}"/>
                  </a:ext>
                </a:extLst>
              </p:cNvPr>
              <p:cNvSpPr/>
              <p:nvPr/>
            </p:nvSpPr>
            <p:spPr>
              <a:xfrm>
                <a:off x="10375842" y="9967653"/>
                <a:ext cx="5218156" cy="2950433"/>
              </a:xfrm>
              <a:prstGeom prst="rect">
                <a:avLst/>
              </a:prstGeom>
              <a:solidFill>
                <a:schemeClr val="bg2"/>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5639D4AD-6724-472F-80A4-668621524611}"/>
                  </a:ext>
                </a:extLst>
              </p:cNvPr>
              <p:cNvSpPr/>
              <p:nvPr/>
            </p:nvSpPr>
            <p:spPr>
              <a:xfrm>
                <a:off x="10982193" y="10229801"/>
                <a:ext cx="929018" cy="65436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anose="020B0604020202020204" pitchFamily="34" charset="0"/>
                    <a:cs typeface="Arial" panose="020B0604020202020204" pitchFamily="34" charset="0"/>
                  </a:rPr>
                  <a:t>Head</a:t>
                </a:r>
              </a:p>
              <a:p>
                <a:pPr algn="ctr"/>
                <a:r>
                  <a:rPr lang="en-GB" sz="1200" dirty="0">
                    <a:solidFill>
                      <a:schemeClr val="tx1"/>
                    </a:solidFill>
                    <a:latin typeface="Arial" panose="020B0604020202020204" pitchFamily="34" charset="0"/>
                    <a:cs typeface="Arial" panose="020B0604020202020204" pitchFamily="34" charset="0"/>
                  </a:rPr>
                  <a:t>Teachers</a:t>
                </a:r>
              </a:p>
              <a:p>
                <a:pPr algn="ctr"/>
                <a:r>
                  <a:rPr lang="en-GB" sz="1200" dirty="0">
                    <a:solidFill>
                      <a:schemeClr val="tx1"/>
                    </a:solidFill>
                    <a:latin typeface="Arial" panose="020B0604020202020204" pitchFamily="34" charset="0"/>
                    <a:cs typeface="Arial" panose="020B0604020202020204" pitchFamily="34" charset="0"/>
                  </a:rPr>
                  <a:t>Students</a:t>
                </a:r>
              </a:p>
            </p:txBody>
          </p:sp>
          <p:sp>
            <p:nvSpPr>
              <p:cNvPr id="29" name="Rectangle 28">
                <a:extLst>
                  <a:ext uri="{FF2B5EF4-FFF2-40B4-BE49-F238E27FC236}">
                    <a16:creationId xmlns:a16="http://schemas.microsoft.com/office/drawing/2014/main" id="{175C88E1-A20E-4EAF-ACC2-47704FA869D7}"/>
                  </a:ext>
                </a:extLst>
              </p:cNvPr>
              <p:cNvSpPr/>
              <p:nvPr/>
            </p:nvSpPr>
            <p:spPr>
              <a:xfrm>
                <a:off x="14152991" y="10231384"/>
                <a:ext cx="880788" cy="65436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anose="020B0604020202020204" pitchFamily="34" charset="0"/>
                    <a:cs typeface="Arial" panose="020B0604020202020204" pitchFamily="34" charset="0"/>
                  </a:rPr>
                  <a:t>C.E.O.</a:t>
                </a:r>
              </a:p>
              <a:p>
                <a:pPr algn="ctr"/>
                <a:r>
                  <a:rPr lang="en-GB" sz="1200" dirty="0">
                    <a:solidFill>
                      <a:schemeClr val="tx1"/>
                    </a:solidFill>
                    <a:latin typeface="Arial" panose="020B0604020202020204" pitchFamily="34" charset="0"/>
                    <a:cs typeface="Arial" panose="020B0604020202020204" pitchFamily="34" charset="0"/>
                  </a:rPr>
                  <a:t>Managers</a:t>
                </a:r>
              </a:p>
              <a:p>
                <a:pPr algn="ctr"/>
                <a:r>
                  <a:rPr lang="en-GB" sz="1200" dirty="0">
                    <a:solidFill>
                      <a:schemeClr val="tx1"/>
                    </a:solidFill>
                    <a:latin typeface="Arial" panose="020B0604020202020204" pitchFamily="34" charset="0"/>
                    <a:cs typeface="Arial" panose="020B0604020202020204" pitchFamily="34" charset="0"/>
                  </a:rPr>
                  <a:t>Workers</a:t>
                </a:r>
              </a:p>
            </p:txBody>
          </p:sp>
          <p:sp>
            <p:nvSpPr>
              <p:cNvPr id="35" name="Rectangle: Rounded Corners 34">
                <a:extLst>
                  <a:ext uri="{FF2B5EF4-FFF2-40B4-BE49-F238E27FC236}">
                    <a16:creationId xmlns:a16="http://schemas.microsoft.com/office/drawing/2014/main" id="{1A90E4A6-7AB5-4B76-997D-2242ADFB2255}"/>
                  </a:ext>
                </a:extLst>
              </p:cNvPr>
              <p:cNvSpPr/>
              <p:nvPr/>
            </p:nvSpPr>
            <p:spPr>
              <a:xfrm>
                <a:off x="10558870" y="11721740"/>
                <a:ext cx="698877" cy="376751"/>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latin typeface="Arial" panose="020B0604020202020204" pitchFamily="34" charset="0"/>
                    <a:cs typeface="Arial" panose="020B0604020202020204" pitchFamily="34" charset="0"/>
                  </a:rPr>
                  <a:t>English</a:t>
                </a:r>
              </a:p>
            </p:txBody>
          </p:sp>
          <p:sp>
            <p:nvSpPr>
              <p:cNvPr id="36" name="Rectangle: Rounded Corners 35">
                <a:extLst>
                  <a:ext uri="{FF2B5EF4-FFF2-40B4-BE49-F238E27FC236}">
                    <a16:creationId xmlns:a16="http://schemas.microsoft.com/office/drawing/2014/main" id="{E254102C-5EF3-4D73-BA96-6F7F1BC01C5A}"/>
                  </a:ext>
                </a:extLst>
              </p:cNvPr>
              <p:cNvSpPr/>
              <p:nvPr/>
            </p:nvSpPr>
            <p:spPr>
              <a:xfrm>
                <a:off x="11625250" y="11721739"/>
                <a:ext cx="698877" cy="376752"/>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latin typeface="Arial" panose="020B0604020202020204" pitchFamily="34" charset="0"/>
                    <a:cs typeface="Arial" panose="020B0604020202020204" pitchFamily="34" charset="0"/>
                  </a:rPr>
                  <a:t>Maths</a:t>
                </a:r>
              </a:p>
            </p:txBody>
          </p:sp>
          <p:sp>
            <p:nvSpPr>
              <p:cNvPr id="37" name="Rectangle: Rounded Corners 36">
                <a:extLst>
                  <a:ext uri="{FF2B5EF4-FFF2-40B4-BE49-F238E27FC236}">
                    <a16:creationId xmlns:a16="http://schemas.microsoft.com/office/drawing/2014/main" id="{4B4AED63-CB94-40A4-90CF-20724F85F4E5}"/>
                  </a:ext>
                </a:extLst>
              </p:cNvPr>
              <p:cNvSpPr/>
              <p:nvPr/>
            </p:nvSpPr>
            <p:spPr>
              <a:xfrm>
                <a:off x="10543427" y="12421240"/>
                <a:ext cx="698878" cy="376751"/>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latin typeface="Arial" panose="020B0604020202020204" pitchFamily="34" charset="0"/>
                    <a:cs typeface="Arial" panose="020B0604020202020204" pitchFamily="34" charset="0"/>
                  </a:rPr>
                  <a:t>French</a:t>
                </a:r>
              </a:p>
            </p:txBody>
          </p:sp>
          <p:sp>
            <p:nvSpPr>
              <p:cNvPr id="38" name="Rectangle: Rounded Corners 37">
                <a:extLst>
                  <a:ext uri="{FF2B5EF4-FFF2-40B4-BE49-F238E27FC236}">
                    <a16:creationId xmlns:a16="http://schemas.microsoft.com/office/drawing/2014/main" id="{361ACCFB-704B-4FF4-8440-EF6258AB31EE}"/>
                  </a:ext>
                </a:extLst>
              </p:cNvPr>
              <p:cNvSpPr/>
              <p:nvPr/>
            </p:nvSpPr>
            <p:spPr>
              <a:xfrm>
                <a:off x="11641432" y="12418805"/>
                <a:ext cx="666511" cy="376751"/>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latin typeface="Arial" panose="020B0604020202020204" pitchFamily="34" charset="0"/>
                    <a:cs typeface="Arial" panose="020B0604020202020204" pitchFamily="34" charset="0"/>
                  </a:rPr>
                  <a:t>Physics</a:t>
                </a:r>
              </a:p>
            </p:txBody>
          </p:sp>
          <p:sp>
            <p:nvSpPr>
              <p:cNvPr id="43" name="Rectangle: Rounded Corners 42">
                <a:extLst>
                  <a:ext uri="{FF2B5EF4-FFF2-40B4-BE49-F238E27FC236}">
                    <a16:creationId xmlns:a16="http://schemas.microsoft.com/office/drawing/2014/main" id="{856288B2-1C94-42BF-8290-40A8F3D41CD0}"/>
                  </a:ext>
                </a:extLst>
              </p:cNvPr>
              <p:cNvSpPr/>
              <p:nvPr/>
            </p:nvSpPr>
            <p:spPr>
              <a:xfrm>
                <a:off x="13818283" y="11706561"/>
                <a:ext cx="698877" cy="388841"/>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latin typeface="Arial" panose="020B0604020202020204" pitchFamily="34" charset="0"/>
                    <a:cs typeface="Arial" panose="020B0604020202020204" pitchFamily="34" charset="0"/>
                  </a:rPr>
                  <a:t>Crop picker</a:t>
                </a:r>
              </a:p>
            </p:txBody>
          </p:sp>
          <p:sp>
            <p:nvSpPr>
              <p:cNvPr id="44" name="Rectangle: Rounded Corners 43">
                <a:extLst>
                  <a:ext uri="{FF2B5EF4-FFF2-40B4-BE49-F238E27FC236}">
                    <a16:creationId xmlns:a16="http://schemas.microsoft.com/office/drawing/2014/main" id="{CFEC336B-A3EC-4B53-98FD-E5C5C4F69A4A}"/>
                  </a:ext>
                </a:extLst>
              </p:cNvPr>
              <p:cNvSpPr/>
              <p:nvPr/>
            </p:nvSpPr>
            <p:spPr>
              <a:xfrm>
                <a:off x="14765712" y="11686074"/>
                <a:ext cx="695958" cy="395235"/>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latin typeface="Arial" panose="020B0604020202020204" pitchFamily="34" charset="0"/>
                    <a:cs typeface="Arial" panose="020B0604020202020204" pitchFamily="34" charset="0"/>
                  </a:rPr>
                  <a:t>Crop packer</a:t>
                </a:r>
              </a:p>
            </p:txBody>
          </p:sp>
          <p:sp>
            <p:nvSpPr>
              <p:cNvPr id="45" name="Rectangle: Rounded Corners 44">
                <a:extLst>
                  <a:ext uri="{FF2B5EF4-FFF2-40B4-BE49-F238E27FC236}">
                    <a16:creationId xmlns:a16="http://schemas.microsoft.com/office/drawing/2014/main" id="{310DEC6D-A352-47A3-95AA-43E26424B0EA}"/>
                  </a:ext>
                </a:extLst>
              </p:cNvPr>
              <p:cNvSpPr/>
              <p:nvPr/>
            </p:nvSpPr>
            <p:spPr>
              <a:xfrm>
                <a:off x="13839629" y="12388661"/>
                <a:ext cx="698877" cy="399992"/>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latin typeface="Arial" panose="020B0604020202020204" pitchFamily="34" charset="0"/>
                    <a:cs typeface="Arial" panose="020B0604020202020204" pitchFamily="34" charset="0"/>
                  </a:rPr>
                  <a:t>Delivery driver</a:t>
                </a:r>
              </a:p>
            </p:txBody>
          </p:sp>
          <p:sp>
            <p:nvSpPr>
              <p:cNvPr id="46" name="Rectangle: Rounded Corners 45">
                <a:extLst>
                  <a:ext uri="{FF2B5EF4-FFF2-40B4-BE49-F238E27FC236}">
                    <a16:creationId xmlns:a16="http://schemas.microsoft.com/office/drawing/2014/main" id="{5AC7A011-EB77-4E58-8369-DEE0585886D0}"/>
                  </a:ext>
                </a:extLst>
              </p:cNvPr>
              <p:cNvSpPr/>
              <p:nvPr/>
            </p:nvSpPr>
            <p:spPr>
              <a:xfrm>
                <a:off x="14736692" y="12387647"/>
                <a:ext cx="746490" cy="395235"/>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latin typeface="Arial" panose="020B0604020202020204" pitchFamily="34" charset="0"/>
                    <a:cs typeface="Arial" panose="020B0604020202020204" pitchFamily="34" charset="0"/>
                  </a:rPr>
                  <a:t>Food processor</a:t>
                </a:r>
              </a:p>
            </p:txBody>
          </p:sp>
          <p:sp>
            <p:nvSpPr>
              <p:cNvPr id="51" name="Trapezoid 50">
                <a:extLst>
                  <a:ext uri="{FF2B5EF4-FFF2-40B4-BE49-F238E27FC236}">
                    <a16:creationId xmlns:a16="http://schemas.microsoft.com/office/drawing/2014/main" id="{1AA40C76-4925-4B2C-8D03-9D845EFF4109}"/>
                  </a:ext>
                </a:extLst>
              </p:cNvPr>
              <p:cNvSpPr/>
              <p:nvPr/>
            </p:nvSpPr>
            <p:spPr>
              <a:xfrm rot="5400000">
                <a:off x="10584677" y="10892219"/>
                <a:ext cx="739303" cy="770627"/>
              </a:xfrm>
              <a:prstGeom prst="trapezoid">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Trapezoid 51">
                <a:extLst>
                  <a:ext uri="{FF2B5EF4-FFF2-40B4-BE49-F238E27FC236}">
                    <a16:creationId xmlns:a16="http://schemas.microsoft.com/office/drawing/2014/main" id="{CE855BA6-5F6F-4A82-A581-57F9139E9838}"/>
                  </a:ext>
                </a:extLst>
              </p:cNvPr>
              <p:cNvSpPr/>
              <p:nvPr/>
            </p:nvSpPr>
            <p:spPr>
              <a:xfrm rot="16200000">
                <a:off x="11468653" y="10811995"/>
                <a:ext cx="741358" cy="929019"/>
              </a:xfrm>
              <a:prstGeom prst="trapezoid">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Trapezoid 52">
                <a:extLst>
                  <a:ext uri="{FF2B5EF4-FFF2-40B4-BE49-F238E27FC236}">
                    <a16:creationId xmlns:a16="http://schemas.microsoft.com/office/drawing/2014/main" id="{31494822-BD72-435E-85EF-5F79B62F917A}"/>
                  </a:ext>
                </a:extLst>
              </p:cNvPr>
              <p:cNvSpPr/>
              <p:nvPr/>
            </p:nvSpPr>
            <p:spPr>
              <a:xfrm rot="5400000">
                <a:off x="13827497" y="10900394"/>
                <a:ext cx="741359" cy="759786"/>
              </a:xfrm>
              <a:prstGeom prst="trapezoid">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Trapezoid 53">
                <a:extLst>
                  <a:ext uri="{FF2B5EF4-FFF2-40B4-BE49-F238E27FC236}">
                    <a16:creationId xmlns:a16="http://schemas.microsoft.com/office/drawing/2014/main" id="{206A1079-F9A6-4441-B800-3052F9BE16A3}"/>
                  </a:ext>
                </a:extLst>
              </p:cNvPr>
              <p:cNvSpPr/>
              <p:nvPr/>
            </p:nvSpPr>
            <p:spPr>
              <a:xfrm rot="16200000">
                <a:off x="14679827" y="10849352"/>
                <a:ext cx="741359" cy="865263"/>
              </a:xfrm>
              <a:prstGeom prst="trapezoid">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8" name="Arrow: Right 57">
                <a:extLst>
                  <a:ext uri="{FF2B5EF4-FFF2-40B4-BE49-F238E27FC236}">
                    <a16:creationId xmlns:a16="http://schemas.microsoft.com/office/drawing/2014/main" id="{6D85C987-82AE-4112-B2A1-9D7FEA094C06}"/>
                  </a:ext>
                </a:extLst>
              </p:cNvPr>
              <p:cNvSpPr/>
              <p:nvPr/>
            </p:nvSpPr>
            <p:spPr>
              <a:xfrm>
                <a:off x="12501020" y="10289553"/>
                <a:ext cx="1195176" cy="491941"/>
              </a:xfrm>
              <a:prstGeom prst="righ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latin typeface="Arial" panose="020B0604020202020204" pitchFamily="34" charset="0"/>
                    <a:cs typeface="Arial" panose="020B0604020202020204" pitchFamily="34" charset="0"/>
                  </a:rPr>
                  <a:t>Corresponds to</a:t>
                </a:r>
              </a:p>
            </p:txBody>
          </p:sp>
          <p:sp>
            <p:nvSpPr>
              <p:cNvPr id="61" name="Arrow: Right 60">
                <a:extLst>
                  <a:ext uri="{FF2B5EF4-FFF2-40B4-BE49-F238E27FC236}">
                    <a16:creationId xmlns:a16="http://schemas.microsoft.com/office/drawing/2014/main" id="{BBD667D6-DD4C-465F-AE12-EFA3F557BB99}"/>
                  </a:ext>
                </a:extLst>
              </p:cNvPr>
              <p:cNvSpPr/>
              <p:nvPr/>
            </p:nvSpPr>
            <p:spPr>
              <a:xfrm>
                <a:off x="12494355" y="11126558"/>
                <a:ext cx="1195176" cy="487917"/>
              </a:xfrm>
              <a:prstGeom prst="righ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latin typeface="Arial" panose="020B0604020202020204" pitchFamily="34" charset="0"/>
                    <a:cs typeface="Arial" panose="020B0604020202020204" pitchFamily="34" charset="0"/>
                  </a:rPr>
                  <a:t>Corresponds to</a:t>
                </a:r>
              </a:p>
            </p:txBody>
          </p:sp>
          <p:sp>
            <p:nvSpPr>
              <p:cNvPr id="62" name="Arrow: Right 61">
                <a:extLst>
                  <a:ext uri="{FF2B5EF4-FFF2-40B4-BE49-F238E27FC236}">
                    <a16:creationId xmlns:a16="http://schemas.microsoft.com/office/drawing/2014/main" id="{7526F06B-C000-4F65-A319-7737CBFBD4C4}"/>
                  </a:ext>
                </a:extLst>
              </p:cNvPr>
              <p:cNvSpPr/>
              <p:nvPr/>
            </p:nvSpPr>
            <p:spPr>
              <a:xfrm>
                <a:off x="12505329" y="12019259"/>
                <a:ext cx="1190867" cy="487917"/>
              </a:xfrm>
              <a:prstGeom prst="righ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latin typeface="Arial" panose="020B0604020202020204" pitchFamily="34" charset="0"/>
                    <a:cs typeface="Arial" panose="020B0604020202020204" pitchFamily="34" charset="0"/>
                  </a:rPr>
                  <a:t>Corresponds to</a:t>
                </a:r>
              </a:p>
            </p:txBody>
          </p:sp>
          <p:sp>
            <p:nvSpPr>
              <p:cNvPr id="63" name="Rectangle: Rounded Corners 62">
                <a:extLst>
                  <a:ext uri="{FF2B5EF4-FFF2-40B4-BE49-F238E27FC236}">
                    <a16:creationId xmlns:a16="http://schemas.microsoft.com/office/drawing/2014/main" id="{660ED16F-23B4-4FAE-92CE-4EE3C14B973C}"/>
                  </a:ext>
                </a:extLst>
              </p:cNvPr>
              <p:cNvSpPr/>
              <p:nvPr/>
            </p:nvSpPr>
            <p:spPr>
              <a:xfrm>
                <a:off x="10664290" y="12162223"/>
                <a:ext cx="1572816" cy="201990"/>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a:solidFill>
                      <a:schemeClr val="tx1"/>
                    </a:solidFill>
                    <a:latin typeface="Arial" panose="020B0604020202020204" pitchFamily="34" charset="0"/>
                    <a:cs typeface="Arial" panose="020B0604020202020204" pitchFamily="34" charset="0"/>
                  </a:rPr>
                  <a:t>Fragmentation of Knowledge</a:t>
                </a:r>
              </a:p>
            </p:txBody>
          </p:sp>
          <p:sp>
            <p:nvSpPr>
              <p:cNvPr id="64" name="Rectangle: Rounded Corners 63">
                <a:extLst>
                  <a:ext uri="{FF2B5EF4-FFF2-40B4-BE49-F238E27FC236}">
                    <a16:creationId xmlns:a16="http://schemas.microsoft.com/office/drawing/2014/main" id="{FD48EE74-C62E-442C-8FDB-B8F6DCCD73DB}"/>
                  </a:ext>
                </a:extLst>
              </p:cNvPr>
              <p:cNvSpPr/>
              <p:nvPr/>
            </p:nvSpPr>
            <p:spPr>
              <a:xfrm>
                <a:off x="13889910" y="12162223"/>
                <a:ext cx="1553837" cy="165043"/>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a:solidFill>
                      <a:schemeClr val="tx1"/>
                    </a:solidFill>
                    <a:latin typeface="Arial" panose="020B0604020202020204" pitchFamily="34" charset="0"/>
                    <a:cs typeface="Arial" panose="020B0604020202020204" pitchFamily="34" charset="0"/>
                  </a:rPr>
                  <a:t>Fragmentation of Work</a:t>
                </a:r>
              </a:p>
            </p:txBody>
          </p:sp>
          <p:sp>
            <p:nvSpPr>
              <p:cNvPr id="65" name="TextBox 64">
                <a:extLst>
                  <a:ext uri="{FF2B5EF4-FFF2-40B4-BE49-F238E27FC236}">
                    <a16:creationId xmlns:a16="http://schemas.microsoft.com/office/drawing/2014/main" id="{30ECB081-AF36-430C-83DB-CDEAE6B123CF}"/>
                  </a:ext>
                </a:extLst>
              </p:cNvPr>
              <p:cNvSpPr txBox="1"/>
              <p:nvPr/>
            </p:nvSpPr>
            <p:spPr>
              <a:xfrm>
                <a:off x="10543427" y="10978638"/>
                <a:ext cx="929018" cy="553998"/>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Suffer</a:t>
                </a:r>
              </a:p>
              <a:p>
                <a:r>
                  <a:rPr lang="en-GB" sz="1000" dirty="0">
                    <a:latin typeface="Arial" panose="020B0604020202020204" pitchFamily="34" charset="0"/>
                    <a:cs typeface="Arial" panose="020B0604020202020204" pitchFamily="34" charset="0"/>
                  </a:rPr>
                  <a:t>Repetitive Lessons</a:t>
                </a:r>
              </a:p>
            </p:txBody>
          </p:sp>
          <p:sp>
            <p:nvSpPr>
              <p:cNvPr id="66" name="TextBox 65">
                <a:extLst>
                  <a:ext uri="{FF2B5EF4-FFF2-40B4-BE49-F238E27FC236}">
                    <a16:creationId xmlns:a16="http://schemas.microsoft.com/office/drawing/2014/main" id="{26200E2B-9700-46EC-B8E1-4444831DCD12}"/>
                  </a:ext>
                </a:extLst>
              </p:cNvPr>
              <p:cNvSpPr txBox="1"/>
              <p:nvPr/>
            </p:nvSpPr>
            <p:spPr>
              <a:xfrm>
                <a:off x="11350907" y="11019613"/>
                <a:ext cx="896128" cy="553998"/>
              </a:xfrm>
              <a:prstGeom prst="rect">
                <a:avLst/>
              </a:prstGeom>
              <a:noFill/>
            </p:spPr>
            <p:txBody>
              <a:bodyPr wrap="square" rtlCol="0">
                <a:spAutoFit/>
              </a:bodyPr>
              <a:lstStyle/>
              <a:p>
                <a:pPr algn="r"/>
                <a:r>
                  <a:rPr lang="en-GB" sz="1000" dirty="0">
                    <a:latin typeface="Arial" panose="020B0604020202020204" pitchFamily="34" charset="0"/>
                    <a:cs typeface="Arial" panose="020B0604020202020204" pitchFamily="34" charset="0"/>
                  </a:rPr>
                  <a:t>Rewarded by High Grades</a:t>
                </a:r>
              </a:p>
            </p:txBody>
          </p:sp>
          <p:sp>
            <p:nvSpPr>
              <p:cNvPr id="67" name="TextBox 66">
                <a:extLst>
                  <a:ext uri="{FF2B5EF4-FFF2-40B4-BE49-F238E27FC236}">
                    <a16:creationId xmlns:a16="http://schemas.microsoft.com/office/drawing/2014/main" id="{84EBBDC7-2F7C-4ED6-BBE6-EBC1B82F8D5B}"/>
                  </a:ext>
                </a:extLst>
              </p:cNvPr>
              <p:cNvSpPr txBox="1"/>
              <p:nvPr/>
            </p:nvSpPr>
            <p:spPr>
              <a:xfrm>
                <a:off x="13802724" y="11005285"/>
                <a:ext cx="891349" cy="553998"/>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Suffer Repetitive Work</a:t>
                </a:r>
              </a:p>
            </p:txBody>
          </p:sp>
          <p:sp>
            <p:nvSpPr>
              <p:cNvPr id="69" name="TextBox 68">
                <a:extLst>
                  <a:ext uri="{FF2B5EF4-FFF2-40B4-BE49-F238E27FC236}">
                    <a16:creationId xmlns:a16="http://schemas.microsoft.com/office/drawing/2014/main" id="{6AC82B0D-F680-44F5-89AE-18EB2943E3A5}"/>
                  </a:ext>
                </a:extLst>
              </p:cNvPr>
              <p:cNvSpPr txBox="1"/>
              <p:nvPr/>
            </p:nvSpPr>
            <p:spPr>
              <a:xfrm>
                <a:off x="14593385" y="11017317"/>
                <a:ext cx="891425" cy="553998"/>
              </a:xfrm>
              <a:prstGeom prst="rect">
                <a:avLst/>
              </a:prstGeom>
              <a:noFill/>
            </p:spPr>
            <p:txBody>
              <a:bodyPr wrap="square" rtlCol="0">
                <a:spAutoFit/>
              </a:bodyPr>
              <a:lstStyle/>
              <a:p>
                <a:pPr algn="r"/>
                <a:r>
                  <a:rPr lang="en-GB" sz="1000" dirty="0">
                    <a:latin typeface="Arial" panose="020B0604020202020204" pitchFamily="34" charset="0"/>
                    <a:cs typeface="Arial" panose="020B0604020202020204" pitchFamily="34" charset="0"/>
                  </a:rPr>
                  <a:t>Rewarded by </a:t>
                </a:r>
              </a:p>
              <a:p>
                <a:pPr algn="r"/>
                <a:r>
                  <a:rPr lang="en-GB" sz="1000" dirty="0">
                    <a:latin typeface="Arial" panose="020B0604020202020204" pitchFamily="34" charset="0"/>
                    <a:cs typeface="Arial" panose="020B0604020202020204" pitchFamily="34" charset="0"/>
                  </a:rPr>
                  <a:t>Wages</a:t>
                </a:r>
              </a:p>
            </p:txBody>
          </p:sp>
        </p:grpSp>
        <p:sp>
          <p:nvSpPr>
            <p:cNvPr id="75" name="TextBox 74">
              <a:extLst>
                <a:ext uri="{FF2B5EF4-FFF2-40B4-BE49-F238E27FC236}">
                  <a16:creationId xmlns:a16="http://schemas.microsoft.com/office/drawing/2014/main" id="{4B40E772-30D9-4906-807A-4E99834046C8}"/>
                </a:ext>
              </a:extLst>
            </p:cNvPr>
            <p:cNvSpPr txBox="1"/>
            <p:nvPr/>
          </p:nvSpPr>
          <p:spPr>
            <a:xfrm>
              <a:off x="11040704" y="9969786"/>
              <a:ext cx="3695988" cy="298302"/>
            </a:xfrm>
            <a:prstGeom prst="rect">
              <a:avLst/>
            </a:prstGeom>
            <a:noFill/>
          </p:spPr>
          <p:txBody>
            <a:bodyPr wrap="square" rtlCol="0">
              <a:spAutoFit/>
            </a:bodyPr>
            <a:lstStyle/>
            <a:p>
              <a:pPr algn="ctr"/>
              <a:r>
                <a:rPr lang="en-GB" sz="1400" b="1" u="sng" dirty="0">
                  <a:latin typeface="Arial Black" panose="020B0A04020102020204" pitchFamily="34" charset="0"/>
                </a:rPr>
                <a:t>THE CORRESPONDENCE PRINCIPLE</a:t>
              </a:r>
            </a:p>
          </p:txBody>
        </p:sp>
      </p:grpSp>
      <p:pic>
        <p:nvPicPr>
          <p:cNvPr id="78" name="Picture 77">
            <a:extLst>
              <a:ext uri="{FF2B5EF4-FFF2-40B4-BE49-F238E27FC236}">
                <a16:creationId xmlns:a16="http://schemas.microsoft.com/office/drawing/2014/main" id="{1BDA9FC4-FB3E-4DF0-A2F6-CE24DD9CEADD}"/>
              </a:ext>
            </a:extLst>
          </p:cNvPr>
          <p:cNvPicPr>
            <a:picLocks noChangeAspect="1"/>
          </p:cNvPicPr>
          <p:nvPr/>
        </p:nvPicPr>
        <p:blipFill>
          <a:blip r:embed="rId17"/>
          <a:stretch>
            <a:fillRect/>
          </a:stretch>
        </p:blipFill>
        <p:spPr>
          <a:xfrm>
            <a:off x="9620609" y="13198451"/>
            <a:ext cx="536537" cy="688908"/>
          </a:xfrm>
          <a:prstGeom prst="rect">
            <a:avLst/>
          </a:prstGeom>
        </p:spPr>
      </p:pic>
      <p:sp>
        <p:nvSpPr>
          <p:cNvPr id="79" name="TextBox 78">
            <a:extLst>
              <a:ext uri="{FF2B5EF4-FFF2-40B4-BE49-F238E27FC236}">
                <a16:creationId xmlns:a16="http://schemas.microsoft.com/office/drawing/2014/main" id="{9DCE4D08-436F-4284-BF9D-7F4D47D40729}"/>
              </a:ext>
            </a:extLst>
          </p:cNvPr>
          <p:cNvSpPr txBox="1"/>
          <p:nvPr/>
        </p:nvSpPr>
        <p:spPr>
          <a:xfrm>
            <a:off x="7140506" y="5512722"/>
            <a:ext cx="4203371" cy="2554545"/>
          </a:xfrm>
          <a:prstGeom prst="rect">
            <a:avLst/>
          </a:prstGeom>
          <a:noFill/>
        </p:spPr>
        <p:txBody>
          <a:bodyPr wrap="square" rtlCol="0">
            <a:spAutoFit/>
          </a:bodyPr>
          <a:lstStyle/>
          <a:p>
            <a:pPr algn="ctr"/>
            <a:r>
              <a:rPr lang="en-GB" sz="1600" b="1" u="sng" dirty="0">
                <a:latin typeface="Arial Black" panose="020B0A04020102020204" pitchFamily="34" charset="0"/>
                <a:cs typeface="Arial" panose="020B0604020202020204" pitchFamily="34" charset="0"/>
              </a:rPr>
              <a:t>Phillip Jackson</a:t>
            </a:r>
          </a:p>
          <a:p>
            <a:pPr marL="171450" indent="-171450">
              <a:buClr>
                <a:srgbClr val="FF0000"/>
              </a:buClr>
              <a:buFont typeface="Wingdings" panose="05000000000000000000" pitchFamily="2" charset="2"/>
              <a:buChar char="v"/>
            </a:pPr>
            <a:r>
              <a:rPr lang="en-GB" sz="1200" dirty="0">
                <a:latin typeface="Arial" panose="020B0604020202020204" pitchFamily="34" charset="0"/>
                <a:cs typeface="Arial" panose="020B0604020202020204" pitchFamily="34" charset="0"/>
              </a:rPr>
              <a:t>Used the term ‘hidden curriculum’ to describe the unofficial 3R’s – Rules, Routines &amp; Regulations. </a:t>
            </a:r>
          </a:p>
          <a:p>
            <a:pPr marL="171450" indent="-171450">
              <a:buClr>
                <a:srgbClr val="FF0000"/>
              </a:buClr>
              <a:buFont typeface="Wingdings" panose="05000000000000000000" pitchFamily="2" charset="2"/>
              <a:buChar char="v"/>
            </a:pPr>
            <a:r>
              <a:rPr lang="en-GB" sz="1200" dirty="0">
                <a:latin typeface="Arial" panose="020B0604020202020204" pitchFamily="34" charset="0"/>
                <a:cs typeface="Arial" panose="020B0604020202020204" pitchFamily="34" charset="0"/>
              </a:rPr>
              <a:t>3R’s had to be learned by students to survive comfortably in the classrooms. Students develop classroom coping strategies to accommodate delay, denial &amp; interruption.</a:t>
            </a:r>
          </a:p>
          <a:p>
            <a:pPr marL="171450" indent="-171450">
              <a:buClr>
                <a:srgbClr val="FF0000"/>
              </a:buClr>
              <a:buFont typeface="Wingdings" panose="05000000000000000000" pitchFamily="2" charset="2"/>
              <a:buChar char="v"/>
            </a:pPr>
            <a:r>
              <a:rPr lang="en-GB" sz="1200" dirty="0">
                <a:latin typeface="Arial" panose="020B0604020202020204" pitchFamily="34" charset="0"/>
                <a:cs typeface="Arial" panose="020B0604020202020204" pitchFamily="34" charset="0"/>
              </a:rPr>
              <a:t> Learning is affected by the classroom and organisational culture and the Hidden Curriculum was a valid method of developing autonomy &amp; responsibility. </a:t>
            </a:r>
          </a:p>
          <a:p>
            <a:pPr marL="171450" indent="-171450">
              <a:buClr>
                <a:srgbClr val="FF0000"/>
              </a:buClr>
              <a:buFont typeface="Wingdings" panose="05000000000000000000" pitchFamily="2" charset="2"/>
              <a:buChar char="v"/>
            </a:pPr>
            <a:r>
              <a:rPr lang="en-GB" sz="1200" dirty="0">
                <a:latin typeface="Arial" panose="020B0604020202020204" pitchFamily="34" charset="0"/>
                <a:cs typeface="Arial" panose="020B0604020202020204" pitchFamily="34" charset="0"/>
              </a:rPr>
              <a:t>Discipline problems may occur for students who have difficulty following and internalising classroom rules and daily routines</a:t>
            </a:r>
            <a:r>
              <a:rPr lang="en-GB" sz="1100" dirty="0">
                <a:latin typeface="Arial" panose="020B0604020202020204" pitchFamily="34" charset="0"/>
                <a:cs typeface="Arial" panose="020B0604020202020204" pitchFamily="34" charset="0"/>
              </a:rPr>
              <a:t>.                                       (Jackson, 1968)</a:t>
            </a:r>
          </a:p>
        </p:txBody>
      </p:sp>
      <p:sp>
        <p:nvSpPr>
          <p:cNvPr id="80" name="TextBox 79">
            <a:extLst>
              <a:ext uri="{FF2B5EF4-FFF2-40B4-BE49-F238E27FC236}">
                <a16:creationId xmlns:a16="http://schemas.microsoft.com/office/drawing/2014/main" id="{EF830318-EED3-447C-A9A2-0F965846E453}"/>
              </a:ext>
            </a:extLst>
          </p:cNvPr>
          <p:cNvSpPr txBox="1"/>
          <p:nvPr/>
        </p:nvSpPr>
        <p:spPr>
          <a:xfrm>
            <a:off x="11438460" y="5516079"/>
            <a:ext cx="3830875" cy="2539157"/>
          </a:xfrm>
          <a:prstGeom prst="rect">
            <a:avLst/>
          </a:prstGeom>
          <a:noFill/>
        </p:spPr>
        <p:txBody>
          <a:bodyPr wrap="square" rtlCol="0">
            <a:spAutoFit/>
          </a:bodyPr>
          <a:lstStyle/>
          <a:p>
            <a:pPr algn="ctr"/>
            <a:r>
              <a:rPr lang="en-GB" sz="1600" b="1" u="sng" dirty="0">
                <a:latin typeface="Arial Black" panose="020B0A04020102020204" pitchFamily="34" charset="0"/>
              </a:rPr>
              <a:t>Vygotsky</a:t>
            </a:r>
          </a:p>
          <a:p>
            <a:pPr marL="171450" indent="-171450">
              <a:buClr>
                <a:srgbClr val="FF0000"/>
              </a:buClr>
              <a:buFont typeface="Wingdings" panose="05000000000000000000" pitchFamily="2" charset="2"/>
              <a:buChar char="v"/>
            </a:pPr>
            <a:r>
              <a:rPr lang="en-GB" sz="1200" dirty="0">
                <a:latin typeface="Arial" panose="020B0604020202020204" pitchFamily="34" charset="0"/>
                <a:cs typeface="Arial" panose="020B0604020202020204" pitchFamily="34" charset="0"/>
              </a:rPr>
              <a:t>Believes that young children are curious and actively involved in their own learning and the discovery and development of new understandings.</a:t>
            </a:r>
          </a:p>
          <a:p>
            <a:pPr marL="171450" indent="-171450">
              <a:buClr>
                <a:srgbClr val="FF0000"/>
              </a:buClr>
              <a:buFont typeface="Wingdings" panose="05000000000000000000" pitchFamily="2" charset="2"/>
              <a:buChar char="v"/>
            </a:pPr>
            <a:r>
              <a:rPr lang="en-GB" sz="1200" dirty="0">
                <a:latin typeface="Arial" panose="020B0604020202020204" pitchFamily="34" charset="0"/>
                <a:cs typeface="Arial" panose="020B0604020202020204" pitchFamily="34" charset="0"/>
              </a:rPr>
              <a:t>Vygotsky's theories feed into the current interest in collaborative learning, suggesting that group members should have different levels of ability so more advanced peers can help less advanced members operate within their ‘Zone of Proximal Development.</a:t>
            </a:r>
          </a:p>
          <a:p>
            <a:pPr marL="171450" indent="-171450">
              <a:buClr>
                <a:srgbClr val="FF0000"/>
              </a:buClr>
              <a:buFont typeface="Wingdings" panose="05000000000000000000" pitchFamily="2" charset="2"/>
              <a:buChar char="v"/>
            </a:pPr>
            <a:r>
              <a:rPr lang="en-GB" sz="1200" dirty="0">
                <a:latin typeface="Arial" panose="020B0604020202020204" pitchFamily="34" charset="0"/>
                <a:cs typeface="Arial" panose="020B0604020202020204" pitchFamily="34" charset="0"/>
              </a:rPr>
              <a:t>Believes that children construct knowledge actively and need to be submerged in different experiences.</a:t>
            </a:r>
          </a:p>
          <a:p>
            <a:r>
              <a:rPr lang="en-GB" sz="1100" dirty="0">
                <a:latin typeface="Arial" panose="020B0604020202020204" pitchFamily="34" charset="0"/>
                <a:cs typeface="Arial" panose="020B0604020202020204" pitchFamily="34" charset="0"/>
              </a:rPr>
              <a:t>                                           (Vygotsky, 1978)   </a:t>
            </a:r>
          </a:p>
        </p:txBody>
      </p:sp>
      <p:sp>
        <p:nvSpPr>
          <p:cNvPr id="82" name="TextBox 81">
            <a:extLst>
              <a:ext uri="{FF2B5EF4-FFF2-40B4-BE49-F238E27FC236}">
                <a16:creationId xmlns:a16="http://schemas.microsoft.com/office/drawing/2014/main" id="{91C7925B-4A1B-415E-ADBC-AB7F04CD1C36}"/>
              </a:ext>
            </a:extLst>
          </p:cNvPr>
          <p:cNvSpPr txBox="1"/>
          <p:nvPr/>
        </p:nvSpPr>
        <p:spPr>
          <a:xfrm>
            <a:off x="10524912" y="5350918"/>
            <a:ext cx="1464930" cy="307777"/>
          </a:xfrm>
          <a:prstGeom prst="rect">
            <a:avLst/>
          </a:prstGeom>
          <a:noFill/>
        </p:spPr>
        <p:txBody>
          <a:bodyPr wrap="square" rtlCol="0">
            <a:spAutoFit/>
          </a:bodyPr>
          <a:lstStyle/>
          <a:p>
            <a:pPr algn="ctr"/>
            <a:r>
              <a:rPr lang="en-GB" sz="1400" u="sng" dirty="0">
                <a:latin typeface="Arial Black" panose="020B0A04020102020204" pitchFamily="34" charset="0"/>
              </a:rPr>
              <a:t>THEORIES</a:t>
            </a:r>
          </a:p>
        </p:txBody>
      </p:sp>
      <p:sp>
        <p:nvSpPr>
          <p:cNvPr id="34" name="Rectangle 33">
            <a:extLst>
              <a:ext uri="{FF2B5EF4-FFF2-40B4-BE49-F238E27FC236}">
                <a16:creationId xmlns:a16="http://schemas.microsoft.com/office/drawing/2014/main" id="{34B3F8E6-C6E8-4FBB-B6B0-0402C509D133}"/>
              </a:ext>
            </a:extLst>
          </p:cNvPr>
          <p:cNvSpPr/>
          <p:nvPr/>
        </p:nvSpPr>
        <p:spPr>
          <a:xfrm>
            <a:off x="10841217" y="8198229"/>
            <a:ext cx="729687" cy="923330"/>
          </a:xfrm>
          <a:prstGeom prst="rect">
            <a:avLst/>
          </a:prstGeom>
          <a:noFill/>
        </p:spPr>
        <p:txBody>
          <a:bodyPr wrap="none" lIns="91440" tIns="45720" rIns="91440" bIns="45720">
            <a:spAutoFit/>
          </a:bodyPr>
          <a:lstStyle/>
          <a:p>
            <a:pPr algn="ctr"/>
            <a:r>
              <a:rPr lang="en-GB" sz="5400" b="1" cap="none" spc="50" dirty="0">
                <a:ln w="38100" cmpd="sng">
                  <a:solidFill>
                    <a:schemeClr val="tx1"/>
                  </a:solidFill>
                  <a:prstDash val="solid"/>
                </a:ln>
                <a:solidFill>
                  <a:schemeClr val="accent6">
                    <a:lumMod val="75000"/>
                  </a:schemeClr>
                </a:solidFill>
                <a:effectLst>
                  <a:glow rad="38100">
                    <a:schemeClr val="accent1">
                      <a:alpha val="40000"/>
                    </a:schemeClr>
                  </a:glow>
                </a:effectLst>
                <a:latin typeface="Arial Black" panose="020B0A04020102020204" pitchFamily="34" charset="0"/>
              </a:rPr>
              <a:t>V</a:t>
            </a:r>
            <a:endParaRPr lang="en-GB" sz="5400" b="1" cap="none" spc="50" dirty="0">
              <a:ln w="38100" cmpd="sng">
                <a:solidFill>
                  <a:schemeClr val="tx1"/>
                </a:solidFill>
                <a:prstDash val="solid"/>
              </a:ln>
              <a:solidFill>
                <a:schemeClr val="accent6">
                  <a:lumMod val="75000"/>
                </a:schemeClr>
              </a:solidFill>
              <a:effectLst>
                <a:glow rad="38100">
                  <a:schemeClr val="accent1">
                    <a:alpha val="40000"/>
                  </a:schemeClr>
                </a:glow>
              </a:effectLst>
            </a:endParaRPr>
          </a:p>
        </p:txBody>
      </p:sp>
      <p:sp>
        <p:nvSpPr>
          <p:cNvPr id="40" name="Rectangle 39">
            <a:extLst>
              <a:ext uri="{FF2B5EF4-FFF2-40B4-BE49-F238E27FC236}">
                <a16:creationId xmlns:a16="http://schemas.microsoft.com/office/drawing/2014/main" id="{D3FA488E-CE77-4D08-9D53-72EA0F7CAC7E}"/>
              </a:ext>
            </a:extLst>
          </p:cNvPr>
          <p:cNvSpPr/>
          <p:nvPr/>
        </p:nvSpPr>
        <p:spPr>
          <a:xfrm>
            <a:off x="11565359" y="8250244"/>
            <a:ext cx="3855267" cy="3570208"/>
          </a:xfrm>
          <a:prstGeom prst="rect">
            <a:avLst/>
          </a:prstGeom>
        </p:spPr>
        <p:txBody>
          <a:bodyPr wrap="square">
            <a:spAutoFit/>
          </a:bodyPr>
          <a:lstStyle/>
          <a:p>
            <a:pPr algn="ctr"/>
            <a:r>
              <a:rPr lang="en-GB" sz="1600" b="1" u="sng" dirty="0">
                <a:latin typeface="Arial Black" panose="020B0A04020102020204" pitchFamily="34" charset="0"/>
                <a:cs typeface="Arial" panose="020B0604020202020204" pitchFamily="34" charset="0"/>
              </a:rPr>
              <a:t>Functionalists</a:t>
            </a:r>
          </a:p>
          <a:p>
            <a:r>
              <a:rPr lang="en-GB" sz="1300" b="1" dirty="0">
                <a:latin typeface="Arial" panose="020B0604020202020204" pitchFamily="34" charset="0"/>
                <a:cs typeface="Arial" panose="020B0604020202020204" pitchFamily="34" charset="0"/>
              </a:rPr>
              <a:t>Functionalists however appreciate the virtues of the Hidden Curriculum to reinforce society’s norms and values to children by:</a:t>
            </a:r>
          </a:p>
          <a:p>
            <a:pPr marL="285750" indent="-285750">
              <a:buClr>
                <a:srgbClr val="C00000"/>
              </a:buClr>
              <a:buFont typeface="Wingdings" panose="05000000000000000000" pitchFamily="2" charset="2"/>
              <a:buChar char="v"/>
            </a:pPr>
            <a:r>
              <a:rPr lang="en-GB" sz="1300" b="1" dirty="0">
                <a:latin typeface="Arial" panose="020B0604020202020204" pitchFamily="34" charset="0"/>
                <a:cs typeface="Arial" panose="020B0604020202020204" pitchFamily="34" charset="0"/>
              </a:rPr>
              <a:t>Looking smart via school uniform.</a:t>
            </a:r>
          </a:p>
          <a:p>
            <a:pPr marL="285750" indent="-285750">
              <a:buClr>
                <a:srgbClr val="C00000"/>
              </a:buClr>
              <a:buFont typeface="Wingdings" panose="05000000000000000000" pitchFamily="2" charset="2"/>
              <a:buChar char="v"/>
            </a:pPr>
            <a:r>
              <a:rPr lang="en-GB" sz="1300" b="1" dirty="0">
                <a:latin typeface="Arial" panose="020B0604020202020204" pitchFamily="34" charset="0"/>
                <a:cs typeface="Arial" panose="020B0604020202020204" pitchFamily="34" charset="0"/>
              </a:rPr>
              <a:t>Being punctual or being disciplined for being late.</a:t>
            </a:r>
          </a:p>
          <a:p>
            <a:pPr marL="285750" indent="-285750">
              <a:buClr>
                <a:srgbClr val="C00000"/>
              </a:buClr>
              <a:buFont typeface="Wingdings" panose="05000000000000000000" pitchFamily="2" charset="2"/>
              <a:buChar char="v"/>
            </a:pPr>
            <a:r>
              <a:rPr lang="en-GB" sz="1300" b="1" dirty="0">
                <a:latin typeface="Arial" panose="020B0604020202020204" pitchFamily="34" charset="0"/>
                <a:cs typeface="Arial" panose="020B0604020202020204" pitchFamily="34" charset="0"/>
              </a:rPr>
              <a:t>Learning how to follow instructions and timetables.</a:t>
            </a:r>
          </a:p>
          <a:p>
            <a:pPr marL="285750" indent="-285750">
              <a:buClr>
                <a:srgbClr val="C00000"/>
              </a:buClr>
              <a:buFont typeface="Wingdings" panose="05000000000000000000" pitchFamily="2" charset="2"/>
              <a:buChar char="v"/>
            </a:pPr>
            <a:r>
              <a:rPr lang="en-GB" sz="1300" b="1" dirty="0">
                <a:latin typeface="Arial" panose="020B0604020202020204" pitchFamily="34" charset="0"/>
                <a:cs typeface="Arial" panose="020B0604020202020204" pitchFamily="34" charset="0"/>
              </a:rPr>
              <a:t>Conduct is assessed against the school rules. Schools operate on meritocratic principles, where everyone has an equal opportunity to achieve</a:t>
            </a:r>
            <a:r>
              <a:rPr lang="en-GB" sz="1400" b="1" dirty="0">
                <a:latin typeface="Arial" panose="020B0604020202020204" pitchFamily="34" charset="0"/>
                <a:cs typeface="Arial" panose="020B0604020202020204" pitchFamily="34" charset="0"/>
              </a:rPr>
              <a:t>.</a:t>
            </a:r>
          </a:p>
          <a:p>
            <a:pPr marL="285750" indent="-285750">
              <a:buClr>
                <a:srgbClr val="C00000"/>
              </a:buClr>
              <a:buFont typeface="Wingdings" panose="05000000000000000000" pitchFamily="2" charset="2"/>
              <a:buChar char="v"/>
            </a:pPr>
            <a:r>
              <a:rPr lang="en-GB" sz="1400" b="1" dirty="0">
                <a:latin typeface="Arial" panose="020B0604020202020204" pitchFamily="34" charset="0"/>
                <a:cs typeface="Arial" panose="020B0604020202020204" pitchFamily="34" charset="0"/>
              </a:rPr>
              <a:t>Emphasis is on organisational aspects of schooling - competition not sharing, superiority not equality. </a:t>
            </a:r>
          </a:p>
          <a:p>
            <a:pPr algn="r">
              <a:buClr>
                <a:srgbClr val="C00000"/>
              </a:buClr>
            </a:pPr>
            <a:r>
              <a:rPr lang="en-GB" sz="1100" dirty="0">
                <a:latin typeface="Arial" panose="020B0604020202020204" pitchFamily="34" charset="0"/>
                <a:cs typeface="Arial" panose="020B0604020202020204" pitchFamily="34" charset="0"/>
              </a:rPr>
              <a:t>(James, 1968)</a:t>
            </a:r>
          </a:p>
        </p:txBody>
      </p:sp>
      <p:sp>
        <p:nvSpPr>
          <p:cNvPr id="42" name="Rectangle 41">
            <a:extLst>
              <a:ext uri="{FF2B5EF4-FFF2-40B4-BE49-F238E27FC236}">
                <a16:creationId xmlns:a16="http://schemas.microsoft.com/office/drawing/2014/main" id="{1E5C5C4C-8790-4086-BF3C-BF3711912BE8}"/>
              </a:ext>
            </a:extLst>
          </p:cNvPr>
          <p:cNvSpPr/>
          <p:nvPr/>
        </p:nvSpPr>
        <p:spPr>
          <a:xfrm>
            <a:off x="6948726" y="8234494"/>
            <a:ext cx="3721912" cy="3662541"/>
          </a:xfrm>
          <a:prstGeom prst="rect">
            <a:avLst/>
          </a:prstGeom>
        </p:spPr>
        <p:txBody>
          <a:bodyPr wrap="square">
            <a:spAutoFit/>
          </a:bodyPr>
          <a:lstStyle/>
          <a:p>
            <a:pPr algn="ctr"/>
            <a:r>
              <a:rPr lang="en-GB" sz="1600" b="1" u="sng" dirty="0">
                <a:latin typeface="Arial Black" panose="020B0A04020102020204" pitchFamily="34" charset="0"/>
                <a:cs typeface="Arial" panose="020B0604020202020204" pitchFamily="34" charset="0"/>
              </a:rPr>
              <a:t>Marxists</a:t>
            </a:r>
          </a:p>
          <a:p>
            <a:r>
              <a:rPr lang="en-GB" sz="1200" b="1" dirty="0">
                <a:latin typeface="Arial" panose="020B0604020202020204" pitchFamily="34" charset="0"/>
                <a:cs typeface="Arial" panose="020B0604020202020204" pitchFamily="34" charset="0"/>
              </a:rPr>
              <a:t>Marxists argue that the Hidden Curriculum is key to preparing the different classes for the capitalist society and reproducing the existing class inequality by teaching:</a:t>
            </a:r>
          </a:p>
          <a:p>
            <a:pPr marL="285750" indent="-285750">
              <a:buClr>
                <a:srgbClr val="C00000"/>
              </a:buClr>
              <a:buFont typeface="Wingdings" panose="05000000000000000000" pitchFamily="2" charset="2"/>
              <a:buChar char="v"/>
            </a:pPr>
            <a:r>
              <a:rPr lang="en-GB" sz="1200" b="1" dirty="0">
                <a:latin typeface="Arial" panose="020B0604020202020204" pitchFamily="34" charset="0"/>
                <a:cs typeface="Arial" panose="020B0604020202020204" pitchFamily="34" charset="0"/>
              </a:rPr>
              <a:t>Boys and girls to accept different roles within society.</a:t>
            </a:r>
          </a:p>
          <a:p>
            <a:pPr marL="285750" indent="-285750">
              <a:buClr>
                <a:srgbClr val="C00000"/>
              </a:buClr>
              <a:buFont typeface="Wingdings" panose="05000000000000000000" pitchFamily="2" charset="2"/>
              <a:buChar char="v"/>
            </a:pPr>
            <a:r>
              <a:rPr lang="en-GB" sz="1200" b="1" dirty="0">
                <a:latin typeface="Arial" panose="020B0604020202020204" pitchFamily="34" charset="0"/>
                <a:cs typeface="Arial" panose="020B0604020202020204" pitchFamily="34" charset="0"/>
              </a:rPr>
              <a:t>Punctuality – That time belongs to school and then your workplace.</a:t>
            </a:r>
          </a:p>
          <a:p>
            <a:pPr marL="285750" indent="-285750">
              <a:buClr>
                <a:srgbClr val="C00000"/>
              </a:buClr>
              <a:buFont typeface="Wingdings" panose="05000000000000000000" pitchFamily="2" charset="2"/>
              <a:buChar char="v"/>
            </a:pPr>
            <a:r>
              <a:rPr lang="en-GB" sz="1200" b="1" dirty="0">
                <a:latin typeface="Arial" panose="020B0604020202020204" pitchFamily="34" charset="0"/>
                <a:cs typeface="Arial" panose="020B0604020202020204" pitchFamily="34" charset="0"/>
              </a:rPr>
              <a:t>Rules, Detentions &amp; Rewards – teach children to conform to society. </a:t>
            </a:r>
          </a:p>
          <a:p>
            <a:pPr marL="285750" indent="-285750">
              <a:buClr>
                <a:srgbClr val="C00000"/>
              </a:buClr>
              <a:buFont typeface="Wingdings" panose="05000000000000000000" pitchFamily="2" charset="2"/>
              <a:buChar char="v"/>
            </a:pPr>
            <a:r>
              <a:rPr lang="en-GB" sz="1200" b="1" dirty="0">
                <a:latin typeface="Arial" panose="020B0604020202020204" pitchFamily="34" charset="0"/>
                <a:cs typeface="Arial" panose="020B0604020202020204" pitchFamily="34" charset="0"/>
              </a:rPr>
              <a:t>To follow instructions without question.</a:t>
            </a:r>
          </a:p>
          <a:p>
            <a:pPr marL="285750" indent="-285750">
              <a:buClr>
                <a:srgbClr val="C00000"/>
              </a:buClr>
              <a:buFont typeface="Wingdings" panose="05000000000000000000" pitchFamily="2" charset="2"/>
              <a:buChar char="v"/>
            </a:pPr>
            <a:r>
              <a:rPr lang="en-GB" sz="1200" b="1" dirty="0">
                <a:latin typeface="Arial" panose="020B0604020202020204" pitchFamily="34" charset="0"/>
                <a:cs typeface="Arial" panose="020B0604020202020204" pitchFamily="34" charset="0"/>
              </a:rPr>
              <a:t>Class inequality is reproduced – children from wealthier backgrounds get better education (private schools etc.) and go on to get middle-class jobs. Working-class children will have poorer education and end up in working-class jobs.</a:t>
            </a:r>
          </a:p>
          <a:p>
            <a:pPr algn="r"/>
            <a:r>
              <a:rPr lang="en-GB" sz="1100" dirty="0">
                <a:latin typeface="Arial" panose="020B0604020202020204" pitchFamily="34" charset="0"/>
                <a:cs typeface="Arial" panose="020B0604020202020204" pitchFamily="34" charset="0"/>
              </a:rPr>
              <a:t>(Bowles &amp; Gintis, 1976)</a:t>
            </a:r>
          </a:p>
        </p:txBody>
      </p:sp>
      <p:sp>
        <p:nvSpPr>
          <p:cNvPr id="15" name="TextBox 14">
            <a:extLst>
              <a:ext uri="{FF2B5EF4-FFF2-40B4-BE49-F238E27FC236}">
                <a16:creationId xmlns:a16="http://schemas.microsoft.com/office/drawing/2014/main" id="{080FF8B6-BF8A-4A72-9D0B-416B5A6137E6}"/>
              </a:ext>
            </a:extLst>
          </p:cNvPr>
          <p:cNvSpPr txBox="1"/>
          <p:nvPr/>
        </p:nvSpPr>
        <p:spPr>
          <a:xfrm>
            <a:off x="428245" y="12710132"/>
            <a:ext cx="3461996" cy="1938992"/>
          </a:xfrm>
          <a:prstGeom prst="rect">
            <a:avLst/>
          </a:prstGeom>
          <a:noFill/>
        </p:spPr>
        <p:txBody>
          <a:bodyPr wrap="square" rtlCol="0">
            <a:spAutoFit/>
          </a:bodyPr>
          <a:lstStyle/>
          <a:p>
            <a:pPr algn="ctr"/>
            <a:r>
              <a:rPr lang="en-GB" sz="2400" b="1" dirty="0">
                <a:solidFill>
                  <a:schemeClr val="bg1"/>
                </a:solidFill>
                <a:latin typeface="Arial" panose="020B0604020202020204" pitchFamily="34" charset="0"/>
                <a:cs typeface="Arial" panose="020B0604020202020204" pitchFamily="34" charset="0"/>
              </a:rPr>
              <a:t>When you take the free will out of education – it turns into schooling!</a:t>
            </a:r>
          </a:p>
          <a:p>
            <a:pPr algn="ctr"/>
            <a:r>
              <a:rPr lang="en-GB" sz="2400" b="1" dirty="0">
                <a:solidFill>
                  <a:schemeClr val="bg1"/>
                </a:solidFill>
                <a:latin typeface="Arial" panose="020B0604020202020204" pitchFamily="34" charset="0"/>
                <a:cs typeface="Arial" panose="020B0604020202020204" pitchFamily="34" charset="0"/>
              </a:rPr>
              <a:t> </a:t>
            </a:r>
            <a:r>
              <a:rPr lang="en-GB" sz="1600" dirty="0">
                <a:solidFill>
                  <a:schemeClr val="bg1"/>
                </a:solidFill>
              </a:rPr>
              <a:t>(Gatto, 1992)</a:t>
            </a:r>
          </a:p>
        </p:txBody>
      </p:sp>
      <p:sp>
        <p:nvSpPr>
          <p:cNvPr id="2" name="TextBox 1">
            <a:extLst>
              <a:ext uri="{FF2B5EF4-FFF2-40B4-BE49-F238E27FC236}">
                <a16:creationId xmlns:a16="http://schemas.microsoft.com/office/drawing/2014/main" id="{7E8F4026-D5A2-4563-9D50-318AE627AEEA}"/>
              </a:ext>
            </a:extLst>
          </p:cNvPr>
          <p:cNvSpPr txBox="1"/>
          <p:nvPr/>
        </p:nvSpPr>
        <p:spPr>
          <a:xfrm>
            <a:off x="4828964" y="11636639"/>
            <a:ext cx="1625163"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Open Book Image, 2018)</a:t>
            </a:r>
          </a:p>
        </p:txBody>
      </p:sp>
      <p:sp>
        <p:nvSpPr>
          <p:cNvPr id="5" name="TextBox 4">
            <a:extLst>
              <a:ext uri="{FF2B5EF4-FFF2-40B4-BE49-F238E27FC236}">
                <a16:creationId xmlns:a16="http://schemas.microsoft.com/office/drawing/2014/main" id="{B6CF96BD-74ED-4900-B58A-60B3D7C09A07}"/>
              </a:ext>
            </a:extLst>
          </p:cNvPr>
          <p:cNvSpPr txBox="1"/>
          <p:nvPr/>
        </p:nvSpPr>
        <p:spPr>
          <a:xfrm>
            <a:off x="13604499" y="4895852"/>
            <a:ext cx="2035490" cy="261610"/>
          </a:xfrm>
          <a:prstGeom prst="rect">
            <a:avLst/>
          </a:prstGeom>
          <a:noFill/>
        </p:spPr>
        <p:txBody>
          <a:bodyPr wrap="square" rtlCol="0">
            <a:spAutoFit/>
          </a:bodyPr>
          <a:lstStyle/>
          <a:p>
            <a:r>
              <a:rPr lang="en-GB" sz="1100" dirty="0"/>
              <a:t>Magnifying Glass Image, 2018)</a:t>
            </a:r>
          </a:p>
        </p:txBody>
      </p:sp>
      <p:sp>
        <p:nvSpPr>
          <p:cNvPr id="11" name="TextBox 10">
            <a:extLst>
              <a:ext uri="{FF2B5EF4-FFF2-40B4-BE49-F238E27FC236}">
                <a16:creationId xmlns:a16="http://schemas.microsoft.com/office/drawing/2014/main" id="{6EAFB25A-1910-4159-B530-3415304FA873}"/>
              </a:ext>
            </a:extLst>
          </p:cNvPr>
          <p:cNvSpPr txBox="1"/>
          <p:nvPr/>
        </p:nvSpPr>
        <p:spPr>
          <a:xfrm>
            <a:off x="12312699" y="14820738"/>
            <a:ext cx="1243651" cy="246221"/>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Bowles &amp; Gintis, 1988</a:t>
            </a:r>
            <a:r>
              <a:rPr lang="en-GB" sz="1000" dirty="0">
                <a:latin typeface="Arial" panose="020B0604020202020204" pitchFamily="34" charset="0"/>
                <a:cs typeface="Arial" panose="020B0604020202020204" pitchFamily="34" charset="0"/>
              </a:rPr>
              <a:t>)</a:t>
            </a:r>
          </a:p>
        </p:txBody>
      </p:sp>
      <p:sp>
        <p:nvSpPr>
          <p:cNvPr id="24" name="Rectangle 23">
            <a:extLst>
              <a:ext uri="{FF2B5EF4-FFF2-40B4-BE49-F238E27FC236}">
                <a16:creationId xmlns:a16="http://schemas.microsoft.com/office/drawing/2014/main" id="{34D0CCE9-27F4-4F87-8A77-B854722D62A5}"/>
              </a:ext>
            </a:extLst>
          </p:cNvPr>
          <p:cNvSpPr/>
          <p:nvPr/>
        </p:nvSpPr>
        <p:spPr>
          <a:xfrm>
            <a:off x="3852569" y="4552131"/>
            <a:ext cx="1549142" cy="276999"/>
          </a:xfrm>
          <a:prstGeom prst="rect">
            <a:avLst/>
          </a:prstGeom>
        </p:spPr>
        <p:txBody>
          <a:bodyPr wrap="none">
            <a:spAutoFit/>
          </a:bodyPr>
          <a:lstStyle/>
          <a:p>
            <a:r>
              <a:rPr lang="en-GB" sz="1200" dirty="0"/>
              <a:t>(Gender Image, 2018)</a:t>
            </a:r>
          </a:p>
        </p:txBody>
      </p:sp>
      <p:sp>
        <p:nvSpPr>
          <p:cNvPr id="32" name="Rectangle 31">
            <a:extLst>
              <a:ext uri="{FF2B5EF4-FFF2-40B4-BE49-F238E27FC236}">
                <a16:creationId xmlns:a16="http://schemas.microsoft.com/office/drawing/2014/main" id="{7F71FECB-43F5-4703-BEB0-7371DD7780BC}"/>
              </a:ext>
            </a:extLst>
          </p:cNvPr>
          <p:cNvSpPr/>
          <p:nvPr/>
        </p:nvSpPr>
        <p:spPr>
          <a:xfrm>
            <a:off x="13728789" y="8015210"/>
            <a:ext cx="1311578" cy="261610"/>
          </a:xfrm>
          <a:prstGeom prst="rect">
            <a:avLst/>
          </a:prstGeom>
        </p:spPr>
        <p:txBody>
          <a:bodyPr wrap="none">
            <a:spAutoFit/>
          </a:bodyPr>
          <a:lstStyle/>
          <a:p>
            <a:r>
              <a:rPr lang="en-GB" sz="1100" dirty="0"/>
              <a:t>(Cogs Image, 2018) </a:t>
            </a:r>
          </a:p>
        </p:txBody>
      </p:sp>
      <p:sp>
        <p:nvSpPr>
          <p:cNvPr id="33" name="Rectangle 32">
            <a:extLst>
              <a:ext uri="{FF2B5EF4-FFF2-40B4-BE49-F238E27FC236}">
                <a16:creationId xmlns:a16="http://schemas.microsoft.com/office/drawing/2014/main" id="{4D449F13-5F62-40ED-9501-3499C89B8ECA}"/>
              </a:ext>
            </a:extLst>
          </p:cNvPr>
          <p:cNvSpPr/>
          <p:nvPr/>
        </p:nvSpPr>
        <p:spPr>
          <a:xfrm>
            <a:off x="19581282" y="5459954"/>
            <a:ext cx="1673856" cy="276999"/>
          </a:xfrm>
          <a:prstGeom prst="rect">
            <a:avLst/>
          </a:prstGeom>
        </p:spPr>
        <p:txBody>
          <a:bodyPr wrap="none">
            <a:spAutoFit/>
          </a:bodyPr>
          <a:lstStyle/>
          <a:p>
            <a:r>
              <a:rPr lang="en-GB" sz="1000" dirty="0">
                <a:latin typeface="Arial" panose="020B0604020202020204" pitchFamily="34" charset="0"/>
                <a:cs typeface="Arial" panose="020B0604020202020204" pitchFamily="34" charset="0"/>
              </a:rPr>
              <a:t>(Whiteboard Image, 2018</a:t>
            </a:r>
            <a:r>
              <a:rPr lang="en-GB" sz="1200" dirty="0">
                <a:latin typeface="Arial" panose="020B0604020202020204" pitchFamily="34" charset="0"/>
                <a:cs typeface="Arial" panose="020B0604020202020204" pitchFamily="34" charset="0"/>
              </a:rPr>
              <a:t>)</a:t>
            </a:r>
          </a:p>
        </p:txBody>
      </p:sp>
      <p:sp>
        <p:nvSpPr>
          <p:cNvPr id="47" name="Rectangle 46">
            <a:extLst>
              <a:ext uri="{FF2B5EF4-FFF2-40B4-BE49-F238E27FC236}">
                <a16:creationId xmlns:a16="http://schemas.microsoft.com/office/drawing/2014/main" id="{CB03BC5C-7FC1-4305-AC96-0B24D30DFF9D}"/>
              </a:ext>
            </a:extLst>
          </p:cNvPr>
          <p:cNvSpPr/>
          <p:nvPr/>
        </p:nvSpPr>
        <p:spPr>
          <a:xfrm>
            <a:off x="19594067" y="9828721"/>
            <a:ext cx="1664238" cy="246221"/>
          </a:xfrm>
          <a:prstGeom prst="rect">
            <a:avLst/>
          </a:prstGeom>
        </p:spPr>
        <p:txBody>
          <a:bodyPr wrap="none">
            <a:spAutoFit/>
          </a:bodyPr>
          <a:lstStyle/>
          <a:p>
            <a:r>
              <a:rPr lang="en-GB" sz="1000" dirty="0">
                <a:latin typeface="Arial" panose="020B0604020202020204" pitchFamily="34" charset="0"/>
                <a:cs typeface="Arial" panose="020B0604020202020204" pitchFamily="34" charset="0"/>
              </a:rPr>
              <a:t>(Blank Page Image, 2018)</a:t>
            </a:r>
          </a:p>
        </p:txBody>
      </p:sp>
      <p:sp>
        <p:nvSpPr>
          <p:cNvPr id="49" name="Rectangle 48">
            <a:extLst>
              <a:ext uri="{FF2B5EF4-FFF2-40B4-BE49-F238E27FC236}">
                <a16:creationId xmlns:a16="http://schemas.microsoft.com/office/drawing/2014/main" id="{F1FC8AAC-CED5-4C59-8889-21D81FD6FD5B}"/>
              </a:ext>
            </a:extLst>
          </p:cNvPr>
          <p:cNvSpPr/>
          <p:nvPr/>
        </p:nvSpPr>
        <p:spPr>
          <a:xfrm>
            <a:off x="19575289" y="14940753"/>
            <a:ext cx="1661032" cy="246221"/>
          </a:xfrm>
          <a:prstGeom prst="rect">
            <a:avLst/>
          </a:prstGeom>
        </p:spPr>
        <p:txBody>
          <a:bodyPr wrap="none">
            <a:spAutoFit/>
          </a:bodyPr>
          <a:lstStyle/>
          <a:p>
            <a:r>
              <a:rPr lang="en-GB" sz="1000" dirty="0">
                <a:latin typeface="Arial" panose="020B0604020202020204" pitchFamily="34" charset="0"/>
                <a:cs typeface="Arial" panose="020B0604020202020204" pitchFamily="34" charset="0"/>
              </a:rPr>
              <a:t>(Crystal Ball Image, 2018)</a:t>
            </a:r>
          </a:p>
        </p:txBody>
      </p:sp>
    </p:spTree>
    <p:extLst>
      <p:ext uri="{BB962C8B-B14F-4D97-AF65-F5344CB8AC3E}">
        <p14:creationId xmlns:p14="http://schemas.microsoft.com/office/powerpoint/2010/main" val="42706628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72553A-D518-4315-9979-28A49E216715}"/>
              </a:ext>
            </a:extLst>
          </p:cNvPr>
          <p:cNvSpPr txBox="1"/>
          <p:nvPr/>
        </p:nvSpPr>
        <p:spPr>
          <a:xfrm>
            <a:off x="402305" y="506334"/>
            <a:ext cx="20579013" cy="14106682"/>
          </a:xfrm>
          <a:prstGeom prst="rect">
            <a:avLst/>
          </a:prstGeom>
          <a:noFill/>
        </p:spPr>
        <p:txBody>
          <a:bodyPr wrap="square" rtlCol="0">
            <a:spAutoFit/>
          </a:bodyPr>
          <a:lstStyle/>
          <a:p>
            <a:r>
              <a:rPr lang="en-GB" sz="1400" b="1" u="sng" dirty="0">
                <a:latin typeface="Arial Black" panose="020B0A04020102020204" pitchFamily="34" charset="0"/>
              </a:rPr>
              <a:t>References</a:t>
            </a:r>
          </a:p>
          <a:p>
            <a:pPr>
              <a:lnSpc>
                <a:spcPct val="107000"/>
              </a:lnSpc>
              <a:spcAft>
                <a:spcPts val="800"/>
              </a:spcAft>
            </a:pPr>
            <a:r>
              <a:rPr lang="en-GB" sz="1400" dirty="0" err="1">
                <a:latin typeface="Arial" panose="020B0604020202020204" pitchFamily="34" charset="0"/>
                <a:ea typeface="Calibri" panose="020F0502020204030204" pitchFamily="34" charset="0"/>
                <a:cs typeface="Times New Roman" panose="02020603050405020304" pitchFamily="18" charset="0"/>
              </a:rPr>
              <a:t>Alsubaie</a:t>
            </a:r>
            <a:r>
              <a:rPr lang="en-GB" sz="1400" dirty="0">
                <a:latin typeface="Arial" panose="020B0604020202020204" pitchFamily="34" charset="0"/>
                <a:ea typeface="Calibri" panose="020F0502020204030204" pitchFamily="34" charset="0"/>
                <a:cs typeface="Times New Roman" panose="02020603050405020304" pitchFamily="18" charset="0"/>
              </a:rPr>
              <a:t>, M. (2015) </a:t>
            </a:r>
            <a:r>
              <a:rPr lang="en-GB" sz="1400" i="1" dirty="0">
                <a:latin typeface="Arial" panose="020B0604020202020204" pitchFamily="34" charset="0"/>
                <a:ea typeface="Calibri" panose="020F0502020204030204" pitchFamily="34" charset="0"/>
                <a:cs typeface="Times New Roman" panose="02020603050405020304" pitchFamily="18" charset="0"/>
              </a:rPr>
              <a:t>Hidden Curriculum as one of the Current Issues of Curriculum</a:t>
            </a:r>
            <a:r>
              <a:rPr lang="en-GB" sz="1400" dirty="0">
                <a:latin typeface="Arial" panose="020B0604020202020204" pitchFamily="34" charset="0"/>
                <a:ea typeface="Calibri" panose="020F0502020204030204" pitchFamily="34" charset="0"/>
                <a:cs typeface="Times New Roman" panose="02020603050405020304" pitchFamily="18" charset="0"/>
              </a:rPr>
              <a:t>. Journal of Education and Practice. Vol. 6 (33).</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Baker, D. (2016) </a:t>
            </a:r>
            <a:r>
              <a:rPr lang="en-GB" sz="1400" i="1" dirty="0">
                <a:latin typeface="Arial" panose="020B0604020202020204" pitchFamily="34" charset="0"/>
                <a:ea typeface="Calibri" panose="020F0502020204030204" pitchFamily="34" charset="0"/>
                <a:cs typeface="Times New Roman" panose="02020603050405020304" pitchFamily="18" charset="0"/>
              </a:rPr>
              <a:t>Does Money Matter in Education</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http://www.shankerinstitute.org/resource/does-money-matter-second-edition</a:t>
            </a:r>
            <a:r>
              <a:rPr lang="en-GB" sz="1400" dirty="0">
                <a:latin typeface="Arial" panose="020B0604020202020204" pitchFamily="34" charset="0"/>
                <a:ea typeface="Calibri" panose="020F0502020204030204" pitchFamily="34" charset="0"/>
                <a:cs typeface="Times New Roman" panose="02020603050405020304" pitchFamily="18" charset="0"/>
              </a:rPr>
              <a:t> (Accessed: 23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Bartlett, S. &amp; Burton, D. (2012) </a:t>
            </a:r>
            <a:r>
              <a:rPr lang="en-GB" sz="1400" i="1" dirty="0">
                <a:latin typeface="Arial" panose="020B0604020202020204" pitchFamily="34" charset="0"/>
                <a:ea typeface="Calibri" panose="020F0502020204030204" pitchFamily="34" charset="0"/>
                <a:cs typeface="Times New Roman" panose="02020603050405020304" pitchFamily="18" charset="0"/>
              </a:rPr>
              <a:t>Introduction to Education Studies.</a:t>
            </a:r>
            <a:r>
              <a:rPr lang="en-GB" sz="1400" dirty="0">
                <a:latin typeface="Arial" panose="020B0604020202020204" pitchFamily="34" charset="0"/>
                <a:ea typeface="Calibri" panose="020F0502020204030204" pitchFamily="34" charset="0"/>
                <a:cs typeface="Times New Roman" panose="02020603050405020304" pitchFamily="18" charset="0"/>
              </a:rPr>
              <a:t> London: Sage.</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err="1">
                <a:latin typeface="Arial" panose="020B0604020202020204" pitchFamily="34" charset="0"/>
                <a:ea typeface="Calibri" panose="020F0502020204030204" pitchFamily="34" charset="0"/>
                <a:cs typeface="Times New Roman" panose="02020603050405020304" pitchFamily="18" charset="0"/>
              </a:rPr>
              <a:t>Basow</a:t>
            </a:r>
            <a:r>
              <a:rPr lang="en-GB" sz="1400" dirty="0">
                <a:latin typeface="Arial" panose="020B0604020202020204" pitchFamily="34" charset="0"/>
                <a:ea typeface="Calibri" panose="020F0502020204030204" pitchFamily="34" charset="0"/>
                <a:cs typeface="Times New Roman" panose="02020603050405020304" pitchFamily="18" charset="0"/>
              </a:rPr>
              <a:t>, S. (2004) </a:t>
            </a:r>
            <a:r>
              <a:rPr lang="en-GB" sz="1400" i="1" dirty="0">
                <a:latin typeface="Arial" panose="020B0604020202020204" pitchFamily="34" charset="0"/>
                <a:ea typeface="Calibri" panose="020F0502020204030204" pitchFamily="34" charset="0"/>
                <a:cs typeface="Times New Roman" panose="02020603050405020304" pitchFamily="18" charset="0"/>
              </a:rPr>
              <a:t>The Hidden Curriculum: Gender in the Classroom</a:t>
            </a:r>
            <a:r>
              <a:rPr lang="en-GB" sz="1400" dirty="0">
                <a:latin typeface="Arial" panose="020B0604020202020204" pitchFamily="34" charset="0"/>
                <a:ea typeface="Calibri" panose="020F0502020204030204" pitchFamily="34" charset="0"/>
                <a:cs typeface="Times New Roman" panose="02020603050405020304" pitchFamily="18" charset="0"/>
              </a:rPr>
              <a:t>. Psychology of Gender. Praeger guide to the psychology of gender (pp. 117-131). Westport: Greenwood Publishing Group.</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Best, R., Lang, P., Lodge, C. &amp; Watkins, C. (1995) </a:t>
            </a:r>
            <a:r>
              <a:rPr lang="en-GB" sz="1400" i="1" dirty="0">
                <a:latin typeface="Arial" panose="020B0604020202020204" pitchFamily="34" charset="0"/>
                <a:ea typeface="Calibri" panose="020F0502020204030204" pitchFamily="34" charset="0"/>
                <a:cs typeface="Times New Roman" panose="02020603050405020304" pitchFamily="18" charset="0"/>
              </a:rPr>
              <a:t>Pastoral Care and Personal - Social Education</a:t>
            </a:r>
            <a:r>
              <a:rPr lang="en-GB" sz="1400" dirty="0">
                <a:latin typeface="Arial" panose="020B0604020202020204" pitchFamily="34" charset="0"/>
                <a:ea typeface="Calibri" panose="020F0502020204030204" pitchFamily="34" charset="0"/>
                <a:cs typeface="Times New Roman" panose="02020603050405020304" pitchFamily="18" charset="0"/>
              </a:rPr>
              <a:t>. London: Continuum.</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err="1">
                <a:latin typeface="Arial" panose="020B0604020202020204" pitchFamily="34" charset="0"/>
                <a:ea typeface="Calibri" panose="020F0502020204030204" pitchFamily="34" charset="0"/>
                <a:cs typeface="Times New Roman" panose="02020603050405020304" pitchFamily="18" charset="0"/>
              </a:rPr>
              <a:t>Biglar</a:t>
            </a:r>
            <a:r>
              <a:rPr lang="en-GB" sz="1400" dirty="0">
                <a:latin typeface="Arial" panose="020B0604020202020204" pitchFamily="34" charset="0"/>
                <a:ea typeface="Calibri" panose="020F0502020204030204" pitchFamily="34" charset="0"/>
                <a:cs typeface="Times New Roman" panose="02020603050405020304" pitchFamily="18" charset="0"/>
              </a:rPr>
              <a:t>, R., Hayes, A. &amp; Hamilton, V. (2013) </a:t>
            </a:r>
            <a:r>
              <a:rPr lang="en-GB" sz="1400" i="1" dirty="0">
                <a:latin typeface="Arial" panose="020B0604020202020204" pitchFamily="34" charset="0"/>
                <a:ea typeface="Calibri" panose="020F0502020204030204" pitchFamily="34" charset="0"/>
                <a:cs typeface="Times New Roman" panose="02020603050405020304" pitchFamily="18" charset="0"/>
              </a:rPr>
              <a:t>The Roles of Schools in the Early Socialisation of Gender Differences</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http://www.child-encyclopedia.com/gender-early-socialization/according-experts/role-schools-early-socialization-gender-differences</a:t>
            </a:r>
            <a:r>
              <a:rPr lang="en-GB" sz="1400" dirty="0">
                <a:latin typeface="Arial" panose="020B0604020202020204" pitchFamily="34" charset="0"/>
                <a:ea typeface="Calibri" panose="020F0502020204030204" pitchFamily="34" charset="0"/>
                <a:cs typeface="Times New Roman" panose="02020603050405020304" pitchFamily="18" charset="0"/>
              </a:rPr>
              <a:t> (Accessed: 21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Blank Page (2018) </a:t>
            </a:r>
            <a:r>
              <a:rPr lang="en-GB" sz="1400" i="1" dirty="0">
                <a:latin typeface="Arial" panose="020B0604020202020204" pitchFamily="34" charset="0"/>
                <a:ea typeface="Calibri" panose="020F0502020204030204" pitchFamily="34" charset="0"/>
                <a:cs typeface="Times New Roman" panose="02020603050405020304" pitchFamily="18" charset="0"/>
              </a:rPr>
              <a:t>Image of Blank Page</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https://cdn.pixabay.com/photo/2012/04/15/18/56/paper-34910_960_720.png</a:t>
            </a:r>
            <a:r>
              <a:rPr lang="en-GB" sz="1400" dirty="0">
                <a:latin typeface="Arial" panose="020B0604020202020204" pitchFamily="34" charset="0"/>
                <a:ea typeface="Calibri" panose="020F0502020204030204" pitchFamily="34" charset="0"/>
                <a:cs typeface="Times New Roman" panose="02020603050405020304" pitchFamily="18" charset="0"/>
              </a:rPr>
              <a:t> (Accessed: 20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rPr>
              <a:t>Bowles, S. &amp; Gintis, H. </a:t>
            </a:r>
            <a:r>
              <a:rPr lang="en-GB" sz="1400" dirty="0">
                <a:latin typeface="Arial" panose="020B0604020202020204" pitchFamily="34" charset="0"/>
                <a:ea typeface="Calibri" panose="020F0502020204030204" pitchFamily="34" charset="0"/>
                <a:cs typeface="Times New Roman" panose="02020603050405020304" pitchFamily="18" charset="0"/>
              </a:rPr>
              <a:t>(1976) </a:t>
            </a:r>
            <a:r>
              <a:rPr lang="en-GB" sz="1400" i="1" dirty="0">
                <a:latin typeface="Arial" panose="020B0604020202020204" pitchFamily="34" charset="0"/>
                <a:ea typeface="Calibri" panose="020F0502020204030204" pitchFamily="34" charset="0"/>
                <a:cs typeface="Times New Roman" panose="02020603050405020304" pitchFamily="18" charset="0"/>
              </a:rPr>
              <a:t>Schooling in Capitalist America: Educational Reform and the Contradictions of Economic Life.</a:t>
            </a:r>
            <a:r>
              <a:rPr lang="en-GB" sz="1400" dirty="0">
                <a:latin typeface="Arial" panose="020B0604020202020204" pitchFamily="34" charset="0"/>
                <a:ea typeface="Calibri" panose="020F0502020204030204" pitchFamily="34" charset="0"/>
                <a:cs typeface="Times New Roman" panose="02020603050405020304" pitchFamily="18" charset="0"/>
              </a:rPr>
              <a:t> Chicago: Haymarket Books.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Bowles, S. &amp; Gintis, H. (1988) </a:t>
            </a:r>
            <a:r>
              <a:rPr lang="en-GB" sz="1400" i="1" dirty="0">
                <a:latin typeface="Arial" panose="020B0604020202020204" pitchFamily="34" charset="0"/>
                <a:ea typeface="Calibri" panose="020F0502020204030204" pitchFamily="34" charset="0"/>
                <a:cs typeface="Times New Roman" panose="02020603050405020304" pitchFamily="18" charset="0"/>
              </a:rPr>
              <a:t>Correspondence and Contradiction in Educational Theory</a:t>
            </a:r>
            <a:r>
              <a:rPr lang="en-GB" sz="1400" dirty="0">
                <a:latin typeface="Arial" panose="020B0604020202020204" pitchFamily="34" charset="0"/>
                <a:ea typeface="Calibri" panose="020F0502020204030204" pitchFamily="34" charset="0"/>
                <a:cs typeface="Times New Roman" panose="02020603050405020304" pitchFamily="18" charset="0"/>
              </a:rPr>
              <a:t>. Abingdon: Routledge.</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Burnett, K. &amp; Thrift, N. (2016) </a:t>
            </a:r>
            <a:r>
              <a:rPr lang="en-GB" sz="1400" i="1" dirty="0">
                <a:latin typeface="Arial" panose="020B0604020202020204" pitchFamily="34" charset="0"/>
                <a:ea typeface="Calibri" panose="020F0502020204030204" pitchFamily="34" charset="0"/>
                <a:cs typeface="Times New Roman" panose="02020603050405020304" pitchFamily="18" charset="0"/>
              </a:rPr>
              <a:t>The Future of Higher Vocational Education</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https://www.sheffield.ac.uk/polopoly_fs/1.447745!/file/AMRC_REPORT_VOCATIONAL.pdf</a:t>
            </a:r>
            <a:r>
              <a:rPr lang="en-GB" sz="1400" dirty="0">
                <a:latin typeface="Arial" panose="020B0604020202020204" pitchFamily="34" charset="0"/>
                <a:ea typeface="Calibri" panose="020F0502020204030204" pitchFamily="34" charset="0"/>
                <a:cs typeface="Times New Roman" panose="02020603050405020304" pitchFamily="18" charset="0"/>
              </a:rPr>
              <a:t> (Accessed: 21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Cogs (2018) </a:t>
            </a:r>
            <a:r>
              <a:rPr lang="en-GB" sz="1400" i="1" dirty="0">
                <a:latin typeface="Arial" panose="020B0604020202020204" pitchFamily="34" charset="0"/>
                <a:ea typeface="Calibri" panose="020F0502020204030204" pitchFamily="34" charset="0"/>
                <a:cs typeface="Times New Roman" panose="02020603050405020304" pitchFamily="18" charset="0"/>
              </a:rPr>
              <a:t>Image of Cogs.</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https://upload.wikimedia.org/wikipedia/commons/thumb/2/29/Cog-scripted-svg-blue.svg/84px-Cog-scripted-svg-blue.svg.png</a:t>
            </a:r>
            <a:r>
              <a:rPr lang="en-GB" sz="1400" dirty="0">
                <a:latin typeface="Arial" panose="020B0604020202020204" pitchFamily="34" charset="0"/>
                <a:ea typeface="Calibri" panose="020F0502020204030204" pitchFamily="34" charset="0"/>
                <a:cs typeface="Times New Roman" panose="02020603050405020304" pitchFamily="18" charset="0"/>
              </a:rPr>
              <a:t> (Accessed: 20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Cohen, L. Manion, L. &amp; Morrison, K. (1977) </a:t>
            </a:r>
            <a:r>
              <a:rPr lang="en-GB" sz="1400" i="1" dirty="0">
                <a:latin typeface="Arial" panose="020B0604020202020204" pitchFamily="34" charset="0"/>
                <a:ea typeface="Calibri" panose="020F0502020204030204" pitchFamily="34" charset="0"/>
                <a:cs typeface="Times New Roman" panose="02020603050405020304" pitchFamily="18" charset="0"/>
              </a:rPr>
              <a:t>A Guide to Teaching Practice</a:t>
            </a:r>
            <a:r>
              <a:rPr lang="en-GB" sz="1400" dirty="0">
                <a:latin typeface="Arial" panose="020B0604020202020204" pitchFamily="34" charset="0"/>
                <a:ea typeface="Calibri" panose="020F0502020204030204" pitchFamily="34" charset="0"/>
                <a:cs typeface="Times New Roman" panose="02020603050405020304" pitchFamily="18" charset="0"/>
              </a:rPr>
              <a:t>. (5</a:t>
            </a:r>
            <a:r>
              <a:rPr lang="en-GB" sz="1400" baseline="30000" dirty="0">
                <a:latin typeface="Arial" panose="020B0604020202020204" pitchFamily="34" charset="0"/>
                <a:ea typeface="Calibri" panose="020F0502020204030204" pitchFamily="34" charset="0"/>
                <a:cs typeface="Times New Roman" panose="02020603050405020304" pitchFamily="18" charset="0"/>
              </a:rPr>
              <a:t>th</a:t>
            </a:r>
            <a:r>
              <a:rPr lang="en-GB" sz="1400" dirty="0">
                <a:latin typeface="Arial" panose="020B0604020202020204" pitchFamily="34" charset="0"/>
                <a:ea typeface="Calibri" panose="020F0502020204030204" pitchFamily="34" charset="0"/>
                <a:cs typeface="Times New Roman" panose="02020603050405020304" pitchFamily="18" charset="0"/>
              </a:rPr>
              <a:t> </a:t>
            </a:r>
            <a:r>
              <a:rPr lang="en-GB" sz="1400" dirty="0" err="1">
                <a:latin typeface="Arial" panose="020B0604020202020204" pitchFamily="34" charset="0"/>
                <a:ea typeface="Calibri" panose="020F0502020204030204" pitchFamily="34" charset="0"/>
                <a:cs typeface="Times New Roman" panose="02020603050405020304" pitchFamily="18" charset="0"/>
              </a:rPr>
              <a:t>Edn</a:t>
            </a:r>
            <a:r>
              <a:rPr lang="en-GB" sz="1400" dirty="0">
                <a:latin typeface="Arial" panose="020B0604020202020204" pitchFamily="34" charset="0"/>
                <a:ea typeface="Calibri" panose="020F0502020204030204" pitchFamily="34" charset="0"/>
                <a:cs typeface="Times New Roman" panose="02020603050405020304" pitchFamily="18" charset="0"/>
              </a:rPr>
              <a:t>.) London: Routledge.</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Crystal Ball (2018) </a:t>
            </a:r>
            <a:r>
              <a:rPr lang="en-GB" sz="1400" i="1" dirty="0">
                <a:latin typeface="Arial" panose="020B0604020202020204" pitchFamily="34" charset="0"/>
                <a:ea typeface="Calibri" panose="020F0502020204030204" pitchFamily="34" charset="0"/>
                <a:cs typeface="Times New Roman" panose="02020603050405020304" pitchFamily="18" charset="0"/>
              </a:rPr>
              <a:t>Image of Crystal Ball.</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https://upload.wikimedia.org/wikipedia/commons/4/4d/3DCrystal_ball.png</a:t>
            </a:r>
            <a:r>
              <a:rPr lang="en-GB" sz="1400" dirty="0">
                <a:latin typeface="Arial" panose="020B0604020202020204" pitchFamily="34" charset="0"/>
                <a:ea typeface="Calibri" panose="020F0502020204030204" pitchFamily="34" charset="0"/>
                <a:cs typeface="Times New Roman" panose="02020603050405020304" pitchFamily="18" charset="0"/>
              </a:rPr>
              <a:t> (Accessed: 18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Davies, S. (2006) </a:t>
            </a:r>
            <a:r>
              <a:rPr lang="en-GB" sz="1400" i="1" dirty="0">
                <a:latin typeface="Arial" panose="020B0604020202020204" pitchFamily="34" charset="0"/>
                <a:ea typeface="Calibri" panose="020F0502020204030204" pitchFamily="34" charset="0"/>
                <a:cs typeface="Times New Roman" panose="02020603050405020304" pitchFamily="18" charset="0"/>
              </a:rPr>
              <a:t>The Essential Guide to Teaching</a:t>
            </a:r>
            <a:r>
              <a:rPr lang="en-GB" sz="1400" dirty="0">
                <a:latin typeface="Arial" panose="020B0604020202020204" pitchFamily="34" charset="0"/>
                <a:ea typeface="Calibri" panose="020F0502020204030204" pitchFamily="34" charset="0"/>
                <a:cs typeface="Times New Roman" panose="02020603050405020304" pitchFamily="18" charset="0"/>
              </a:rPr>
              <a:t>. Harlow: Pearson Education Limited.</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Donaldson, G. (2018) </a:t>
            </a:r>
            <a:r>
              <a:rPr lang="en-GB" sz="1400" i="1" dirty="0">
                <a:latin typeface="Arial" panose="020B0604020202020204" pitchFamily="34" charset="0"/>
                <a:ea typeface="Calibri" panose="020F0502020204030204" pitchFamily="34" charset="0"/>
                <a:cs typeface="Times New Roman" panose="02020603050405020304" pitchFamily="18" charset="0"/>
              </a:rPr>
              <a:t>Successful Futures: Looking at the Curriculum and Assessment Arrangements in Wales: A summary of Professor Graham Donaldson’s report</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https://beta.gov.wales/sites/default/files/publications/2018-03/succesful-futures-a-summary-of-professor-graham-donaldsons-report.pdf</a:t>
            </a:r>
            <a:r>
              <a:rPr lang="en-GB" sz="1400" dirty="0">
                <a:latin typeface="Arial" panose="020B0604020202020204" pitchFamily="34" charset="0"/>
                <a:ea typeface="Calibri" panose="020F0502020204030204" pitchFamily="34" charset="0"/>
                <a:cs typeface="Times New Roman" panose="02020603050405020304" pitchFamily="18" charset="0"/>
              </a:rPr>
              <a:t> (Accessed: 23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Dunbar, A. &amp; Taylor, B. (2010) </a:t>
            </a:r>
            <a:r>
              <a:rPr lang="en-GB" sz="1400" i="1" dirty="0">
                <a:latin typeface="Arial" panose="020B0604020202020204" pitchFamily="34" charset="0"/>
                <a:ea typeface="Calibri" panose="020F0502020204030204" pitchFamily="34" charset="0"/>
                <a:cs typeface="Times New Roman" panose="02020603050405020304" pitchFamily="18" charset="0"/>
              </a:rPr>
              <a:t>Children’s Perceptions of Elementary Teachers as Authority Figures</a:t>
            </a:r>
            <a:r>
              <a:rPr lang="en-GB" sz="1400" dirty="0">
                <a:latin typeface="Arial" panose="020B0604020202020204" pitchFamily="34" charset="0"/>
                <a:ea typeface="Calibri" panose="020F0502020204030204" pitchFamily="34" charset="0"/>
                <a:cs typeface="Times New Roman" panose="02020603050405020304" pitchFamily="18" charset="0"/>
              </a:rPr>
              <a:t>. The Journal of Social Psychology. Vol 118 (2) pp. 249-255.</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err="1">
                <a:latin typeface="Arial" panose="020B0604020202020204" pitchFamily="34" charset="0"/>
                <a:ea typeface="Calibri" panose="020F0502020204030204" pitchFamily="34" charset="0"/>
                <a:cs typeface="Times New Roman" panose="02020603050405020304" pitchFamily="18" charset="0"/>
              </a:rPr>
              <a:t>Gatto</a:t>
            </a:r>
            <a:r>
              <a:rPr lang="en-GB" sz="1400" dirty="0">
                <a:latin typeface="Arial" panose="020B0604020202020204" pitchFamily="34" charset="0"/>
                <a:ea typeface="Calibri" panose="020F0502020204030204" pitchFamily="34" charset="0"/>
                <a:cs typeface="Times New Roman" panose="02020603050405020304" pitchFamily="18" charset="0"/>
              </a:rPr>
              <a:t>, J. (1992) </a:t>
            </a:r>
            <a:r>
              <a:rPr lang="en-GB" sz="1400" i="1" dirty="0">
                <a:latin typeface="Arial" panose="020B0604020202020204" pitchFamily="34" charset="0"/>
                <a:ea typeface="Calibri" panose="020F0502020204030204" pitchFamily="34" charset="0"/>
                <a:cs typeface="Times New Roman" panose="02020603050405020304" pitchFamily="18" charset="0"/>
              </a:rPr>
              <a:t>Dumbing us Down:  The Hidden Curriculum of Compulsory Schooling</a:t>
            </a:r>
            <a:r>
              <a:rPr lang="en-GB" sz="1400" dirty="0">
                <a:latin typeface="Arial" panose="020B0604020202020204" pitchFamily="34" charset="0"/>
                <a:ea typeface="Calibri" panose="020F0502020204030204" pitchFamily="34" charset="0"/>
                <a:cs typeface="Times New Roman" panose="02020603050405020304" pitchFamily="18" charset="0"/>
              </a:rPr>
              <a:t>. Canada: New Society Publishers.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Gender (2018) </a:t>
            </a:r>
            <a:r>
              <a:rPr lang="en-GB" sz="1400" i="1" dirty="0">
                <a:latin typeface="Arial" panose="020B0604020202020204" pitchFamily="34" charset="0"/>
                <a:ea typeface="Calibri" panose="020F0502020204030204" pitchFamily="34" charset="0"/>
                <a:cs typeface="Times New Roman" panose="02020603050405020304" pitchFamily="18" charset="0"/>
              </a:rPr>
              <a:t>Image of Gender Symbol.</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http://4.bp.blogspot.com/--FlbetTuK8c/TdMV0bFhfII/AAAAAAAAMF4/UTA1ZvB-Vrk/s1600/480px-a_transgender-symbol_plain3_svg.png</a:t>
            </a:r>
            <a:r>
              <a:rPr lang="en-GB" sz="1400" dirty="0">
                <a:latin typeface="Arial" panose="020B0604020202020204" pitchFamily="34" charset="0"/>
                <a:ea typeface="Calibri" panose="020F0502020204030204" pitchFamily="34" charset="0"/>
                <a:cs typeface="Times New Roman" panose="02020603050405020304" pitchFamily="18" charset="0"/>
              </a:rPr>
              <a:t> (Accessed: 18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Giroux, H. (1978) </a:t>
            </a:r>
            <a:r>
              <a:rPr lang="en-GB" sz="1400" i="1" dirty="0">
                <a:latin typeface="Arial" panose="020B0604020202020204" pitchFamily="34" charset="0"/>
                <a:ea typeface="Calibri" panose="020F0502020204030204" pitchFamily="34" charset="0"/>
                <a:cs typeface="Times New Roman" panose="02020603050405020304" pitchFamily="18" charset="0"/>
              </a:rPr>
              <a:t>Developing Educational Programmes: Overcoming the Hidden Curriculum.</a:t>
            </a:r>
            <a:r>
              <a:rPr lang="en-GB" sz="1400" dirty="0">
                <a:latin typeface="Arial" panose="020B0604020202020204" pitchFamily="34" charset="0"/>
                <a:ea typeface="Calibri" panose="020F0502020204030204" pitchFamily="34" charset="0"/>
                <a:cs typeface="Times New Roman" panose="02020603050405020304" pitchFamily="18" charset="0"/>
              </a:rPr>
              <a:t> The Clearing House. Vol. 52, (4) pp. 148-151.</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Haggar, R. (2013) </a:t>
            </a:r>
            <a:r>
              <a:rPr lang="en-GB" sz="1400" i="1" dirty="0">
                <a:latin typeface="Arial" panose="020B0604020202020204" pitchFamily="34" charset="0"/>
                <a:ea typeface="Calibri" panose="020F0502020204030204" pitchFamily="34" charset="0"/>
                <a:cs typeface="Times New Roman" panose="02020603050405020304" pitchFamily="18" charset="0"/>
              </a:rPr>
              <a:t>Gender and the Hidden Curriculum.</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https://www.earlhamsociologypages.co.uk/Gender%20and%20Hidden%20Curriculum.html</a:t>
            </a:r>
            <a:r>
              <a:rPr lang="en-GB" sz="1400" dirty="0">
                <a:latin typeface="Arial" panose="020B0604020202020204" pitchFamily="34" charset="0"/>
                <a:ea typeface="Calibri" panose="020F0502020204030204" pitchFamily="34" charset="0"/>
                <a:cs typeface="Times New Roman" panose="02020603050405020304" pitchFamily="18" charset="0"/>
              </a:rPr>
              <a:t> (Accessed: 21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Jackson, P. (1968) </a:t>
            </a:r>
            <a:r>
              <a:rPr lang="en-GB" sz="1400" i="1" dirty="0">
                <a:latin typeface="Arial" panose="020B0604020202020204" pitchFamily="34" charset="0"/>
                <a:ea typeface="Calibri" panose="020F0502020204030204" pitchFamily="34" charset="0"/>
                <a:cs typeface="Times New Roman" panose="02020603050405020304" pitchFamily="18" charset="0"/>
              </a:rPr>
              <a:t>Life in Classroom.</a:t>
            </a:r>
            <a:r>
              <a:rPr lang="en-GB" sz="1400" dirty="0">
                <a:latin typeface="Arial" panose="020B0604020202020204" pitchFamily="34" charset="0"/>
                <a:ea typeface="Calibri" panose="020F0502020204030204" pitchFamily="34" charset="0"/>
                <a:cs typeface="Times New Roman" panose="02020603050405020304" pitchFamily="18" charset="0"/>
              </a:rPr>
              <a:t> London: Teachers College Press.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err="1">
                <a:latin typeface="Arial" panose="020B0604020202020204" pitchFamily="34" charset="0"/>
                <a:ea typeface="Calibri" panose="020F0502020204030204" pitchFamily="34" charset="0"/>
                <a:cs typeface="Times New Roman" panose="02020603050405020304" pitchFamily="18" charset="0"/>
              </a:rPr>
              <a:t>Lucisano</a:t>
            </a:r>
            <a:r>
              <a:rPr lang="en-GB" sz="1400" dirty="0">
                <a:latin typeface="Arial" panose="020B0604020202020204" pitchFamily="34" charset="0"/>
                <a:ea typeface="Calibri" panose="020F0502020204030204" pitchFamily="34" charset="0"/>
                <a:cs typeface="Times New Roman" panose="02020603050405020304" pitchFamily="18" charset="0"/>
              </a:rPr>
              <a:t>, F. (2016) </a:t>
            </a:r>
            <a:r>
              <a:rPr lang="en-GB" sz="1400" i="1" dirty="0">
                <a:latin typeface="Arial" panose="020B0604020202020204" pitchFamily="34" charset="0"/>
                <a:ea typeface="Calibri" panose="020F0502020204030204" pitchFamily="34" charset="0"/>
                <a:cs typeface="Times New Roman" panose="02020603050405020304" pitchFamily="18" charset="0"/>
              </a:rPr>
              <a:t>Is an Outdated Education System Failing Students?</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https://educationtechnologysolutions.com.au/2016/09/outdated-education-system-failing-students/</a:t>
            </a:r>
            <a:r>
              <a:rPr lang="en-GB" sz="1400" dirty="0">
                <a:latin typeface="Arial" panose="020B0604020202020204" pitchFamily="34" charset="0"/>
                <a:ea typeface="Calibri" panose="020F0502020204030204" pitchFamily="34" charset="0"/>
                <a:cs typeface="Times New Roman" panose="02020603050405020304" pitchFamily="18" charset="0"/>
              </a:rPr>
              <a:t> (Accessed: 25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Magnifying Glass (2015) </a:t>
            </a:r>
            <a:r>
              <a:rPr lang="en-GB" sz="1400" i="1" dirty="0">
                <a:latin typeface="Arial" panose="020B0604020202020204" pitchFamily="34" charset="0"/>
                <a:ea typeface="Calibri" panose="020F0502020204030204" pitchFamily="34" charset="0"/>
                <a:cs typeface="Times New Roman" panose="02020603050405020304" pitchFamily="18" charset="0"/>
              </a:rPr>
              <a:t>Image of Magnifying Glass</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https://upload.wikimedia.org/wikipedia/commons/thumb/8/87/Magnifying_glass_icon_mgx2.svg/613px-Magnifying_glass_icon_mgx2.svg.png</a:t>
            </a:r>
            <a:r>
              <a:rPr lang="en-GB" sz="1400" dirty="0">
                <a:latin typeface="Arial" panose="020B0604020202020204" pitchFamily="34" charset="0"/>
                <a:ea typeface="Calibri" panose="020F0502020204030204" pitchFamily="34" charset="0"/>
                <a:cs typeface="Times New Roman" panose="02020603050405020304" pitchFamily="18" charset="0"/>
              </a:rPr>
              <a:t> (Accessed: 19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Moore, A. (2007) Teaching and Learning: </a:t>
            </a:r>
            <a:r>
              <a:rPr lang="en-GB" sz="1400" i="1" dirty="0">
                <a:latin typeface="Arial" panose="020B0604020202020204" pitchFamily="34" charset="0"/>
                <a:ea typeface="Calibri" panose="020F0502020204030204" pitchFamily="34" charset="0"/>
                <a:cs typeface="Times New Roman" panose="02020603050405020304" pitchFamily="18" charset="0"/>
              </a:rPr>
              <a:t>Pedagogy, Curriculum &amp; Culture</a:t>
            </a:r>
            <a:r>
              <a:rPr lang="en-GB" sz="1400" dirty="0">
                <a:latin typeface="Arial" panose="020B0604020202020204" pitchFamily="34" charset="0"/>
                <a:ea typeface="Calibri" panose="020F0502020204030204" pitchFamily="34" charset="0"/>
                <a:cs typeface="Times New Roman" panose="02020603050405020304" pitchFamily="18" charset="0"/>
              </a:rPr>
              <a:t>. London: Routledge.</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Open Book (2018) </a:t>
            </a:r>
            <a:r>
              <a:rPr lang="en-GB" sz="1400" i="1" dirty="0">
                <a:latin typeface="Arial" panose="020B0604020202020204" pitchFamily="34" charset="0"/>
                <a:ea typeface="Calibri" panose="020F0502020204030204" pitchFamily="34" charset="0"/>
                <a:cs typeface="Times New Roman" panose="02020603050405020304" pitchFamily="18" charset="0"/>
              </a:rPr>
              <a:t>Image of Open Book.</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https://openclipart.org/image/300px/svg_to_png/169614/book-open.png</a:t>
            </a:r>
            <a:r>
              <a:rPr lang="en-GB" sz="1400" dirty="0">
                <a:latin typeface="Arial" panose="020B0604020202020204" pitchFamily="34" charset="0"/>
                <a:ea typeface="Calibri" panose="020F0502020204030204" pitchFamily="34" charset="0"/>
                <a:cs typeface="Times New Roman" panose="02020603050405020304" pitchFamily="18" charset="0"/>
              </a:rPr>
              <a:t> (Accessed: 19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Postman, N. &amp; </a:t>
            </a:r>
            <a:r>
              <a:rPr lang="en-GB" sz="1400" dirty="0" err="1">
                <a:latin typeface="Arial" panose="020B0604020202020204" pitchFamily="34" charset="0"/>
                <a:ea typeface="Calibri" panose="020F0502020204030204" pitchFamily="34" charset="0"/>
                <a:cs typeface="Times New Roman" panose="02020603050405020304" pitchFamily="18" charset="0"/>
              </a:rPr>
              <a:t>Weingartner</a:t>
            </a:r>
            <a:r>
              <a:rPr lang="en-GB" sz="1400" dirty="0">
                <a:latin typeface="Arial" panose="020B0604020202020204" pitchFamily="34" charset="0"/>
                <a:ea typeface="Calibri" panose="020F0502020204030204" pitchFamily="34" charset="0"/>
                <a:cs typeface="Times New Roman" panose="02020603050405020304" pitchFamily="18" charset="0"/>
              </a:rPr>
              <a:t>, C. (1971) </a:t>
            </a:r>
            <a:r>
              <a:rPr lang="en-GB" sz="1400" i="1" dirty="0">
                <a:latin typeface="Arial" panose="020B0604020202020204" pitchFamily="34" charset="0"/>
                <a:ea typeface="Calibri" panose="020F0502020204030204" pitchFamily="34" charset="0"/>
                <a:cs typeface="Times New Roman" panose="02020603050405020304" pitchFamily="18" charset="0"/>
              </a:rPr>
              <a:t>Teaching as a Subversive Activity: A no-holds-barred assault on outdated teaching methods-with dramatic and practical proposals on how education can be made relevant to today’s world</a:t>
            </a:r>
            <a:r>
              <a:rPr lang="en-GB" sz="1400" dirty="0">
                <a:latin typeface="Arial" panose="020B0604020202020204" pitchFamily="34" charset="0"/>
                <a:ea typeface="Calibri" panose="020F0502020204030204" pitchFamily="34" charset="0"/>
                <a:cs typeface="Times New Roman" panose="02020603050405020304" pitchFamily="18" charset="0"/>
              </a:rPr>
              <a:t>. New York: Dell Publishing.</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Raikes, N and Longman, J. (2017) </a:t>
            </a:r>
            <a:r>
              <a:rPr lang="en-GB" sz="1400" i="1" dirty="0">
                <a:latin typeface="Arial" panose="020B0604020202020204" pitchFamily="34" charset="0"/>
                <a:ea typeface="Calibri" panose="020F0502020204030204" pitchFamily="34" charset="0"/>
                <a:cs typeface="Times New Roman" panose="02020603050405020304" pitchFamily="18" charset="0"/>
              </a:rPr>
              <a:t>The pupils stuck in a cycle of maths and English resits.</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https://www.bbc.co.uk/news/education-39142646</a:t>
            </a:r>
            <a:r>
              <a:rPr lang="en-GB" sz="1400" dirty="0">
                <a:latin typeface="Arial" panose="020B0604020202020204" pitchFamily="34" charset="0"/>
                <a:ea typeface="Calibri" panose="020F0502020204030204" pitchFamily="34" charset="0"/>
                <a:cs typeface="Times New Roman" panose="02020603050405020304" pitchFamily="18" charset="0"/>
              </a:rPr>
              <a:t> (Accessed: 23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Revise Sociology (2015) </a:t>
            </a:r>
            <a:r>
              <a:rPr lang="en-GB" sz="1400" i="1" dirty="0">
                <a:latin typeface="Arial" panose="020B0604020202020204" pitchFamily="34" charset="0"/>
                <a:ea typeface="Calibri" panose="020F0502020204030204" pitchFamily="34" charset="0"/>
                <a:cs typeface="Times New Roman" panose="02020603050405020304" pitchFamily="18" charset="0"/>
              </a:rPr>
              <a:t>The Marxist Perspective on Education</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5">
                  <a:extLst>
                    <a:ext uri="{A12FA001-AC4F-418D-AE19-62706E023703}">
                      <ahyp:hlinkClr xmlns:ahyp="http://schemas.microsoft.com/office/drawing/2018/hyperlinkcolor" val="tx"/>
                    </a:ext>
                  </a:extLst>
                </a:hlinkClick>
              </a:rPr>
              <a:t>https://revisesociology.com/2017/07/04/correspondence-principle-bowles-gintis/</a:t>
            </a:r>
            <a:r>
              <a:rPr lang="en-GB" sz="1400" dirty="0">
                <a:latin typeface="Arial" panose="020B0604020202020204" pitchFamily="34" charset="0"/>
                <a:ea typeface="Calibri" panose="020F0502020204030204" pitchFamily="34" charset="0"/>
                <a:cs typeface="Times New Roman" panose="02020603050405020304" pitchFamily="18" charset="0"/>
              </a:rPr>
              <a:t> (Accessed: 19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Robinson, K. (2010) </a:t>
            </a:r>
            <a:r>
              <a:rPr lang="en-GB" sz="1400" i="1" dirty="0">
                <a:latin typeface="Arial" panose="020B0604020202020204" pitchFamily="34" charset="0"/>
                <a:ea typeface="Calibri" panose="020F0502020204030204" pitchFamily="34" charset="0"/>
                <a:cs typeface="Times New Roman" panose="02020603050405020304" pitchFamily="18" charset="0"/>
              </a:rPr>
              <a:t>Changing Education Paradigms</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6">
                  <a:extLst>
                    <a:ext uri="{A12FA001-AC4F-418D-AE19-62706E023703}">
                      <ahyp:hlinkClr xmlns:ahyp="http://schemas.microsoft.com/office/drawing/2018/hyperlinkcolor" val="tx"/>
                    </a:ext>
                  </a:extLst>
                </a:hlinkClick>
              </a:rPr>
              <a:t>https://www.youtube.com/watch?v=zDZFcDGpL4U</a:t>
            </a:r>
            <a:r>
              <a:rPr lang="en-GB" sz="1400" dirty="0">
                <a:latin typeface="Arial" panose="020B0604020202020204" pitchFamily="34" charset="0"/>
                <a:ea typeface="Calibri" panose="020F0502020204030204" pitchFamily="34" charset="0"/>
                <a:cs typeface="Times New Roman" panose="02020603050405020304" pitchFamily="18" charset="0"/>
              </a:rPr>
              <a:t> (Accessed: 21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Rogers, J. (2014) </a:t>
            </a:r>
            <a:r>
              <a:rPr lang="en-GB" sz="1400" i="1" dirty="0">
                <a:latin typeface="Arial" panose="020B0604020202020204" pitchFamily="34" charset="0"/>
                <a:ea typeface="Calibri" panose="020F0502020204030204" pitchFamily="34" charset="0"/>
                <a:cs typeface="Times New Roman" panose="02020603050405020304" pitchFamily="18" charset="0"/>
              </a:rPr>
              <a:t>Aspirational Practice: Gender Equality: The Challenge of Gender &amp; Heterosexual Stereotypes in Primary Education.</a:t>
            </a:r>
            <a:r>
              <a:rPr lang="en-GB" sz="1400" dirty="0">
                <a:latin typeface="Arial" panose="020B0604020202020204" pitchFamily="34" charset="0"/>
                <a:ea typeface="Calibri" panose="020F0502020204030204" pitchFamily="34" charset="0"/>
                <a:cs typeface="Times New Roman" panose="02020603050405020304" pitchFamily="18" charset="0"/>
              </a:rPr>
              <a:t> The Step Journal. Vol 1 (1) pp. 58-68.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Thompson, C. (2008) </a:t>
            </a:r>
            <a:r>
              <a:rPr lang="en-GB" sz="1400" i="1" dirty="0">
                <a:latin typeface="Arial" panose="020B0604020202020204" pitchFamily="34" charset="0"/>
                <a:ea typeface="Calibri" panose="020F0502020204030204" pitchFamily="34" charset="0"/>
                <a:cs typeface="Times New Roman" panose="02020603050405020304" pitchFamily="18" charset="0"/>
              </a:rPr>
              <a:t>Hidden Curriculum</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7">
                  <a:extLst>
                    <a:ext uri="{A12FA001-AC4F-418D-AE19-62706E023703}">
                      <ahyp:hlinkClr xmlns:ahyp="http://schemas.microsoft.com/office/drawing/2018/hyperlinkcolor" val="tx"/>
                    </a:ext>
                  </a:extLst>
                </a:hlinkClick>
              </a:rPr>
              <a:t>https://sociologytwynham.com/2008/12/20/hidden-curriculum-3/</a:t>
            </a:r>
            <a:r>
              <a:rPr lang="en-GB" sz="1400" dirty="0">
                <a:latin typeface="Arial" panose="020B0604020202020204" pitchFamily="34" charset="0"/>
                <a:ea typeface="Calibri" panose="020F0502020204030204" pitchFamily="34" charset="0"/>
                <a:cs typeface="Times New Roman" panose="02020603050405020304" pitchFamily="18" charset="0"/>
              </a:rPr>
              <a:t> (Accessed: 18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err="1">
                <a:latin typeface="Arial" panose="020B0604020202020204" pitchFamily="34" charset="0"/>
                <a:ea typeface="Calibri" panose="020F0502020204030204" pitchFamily="34" charset="0"/>
                <a:cs typeface="Times New Roman" panose="02020603050405020304" pitchFamily="18" charset="0"/>
              </a:rPr>
              <a:t>Tzanakis</a:t>
            </a:r>
            <a:r>
              <a:rPr lang="en-GB" sz="1400" dirty="0">
                <a:latin typeface="Arial" panose="020B0604020202020204" pitchFamily="34" charset="0"/>
                <a:ea typeface="Calibri" panose="020F0502020204030204" pitchFamily="34" charset="0"/>
                <a:cs typeface="Times New Roman" panose="02020603050405020304" pitchFamily="18" charset="0"/>
              </a:rPr>
              <a:t>, M. (2011) </a:t>
            </a:r>
            <a:r>
              <a:rPr lang="en-GB" sz="1400" i="1" dirty="0">
                <a:latin typeface="Arial" panose="020B0604020202020204" pitchFamily="34" charset="0"/>
                <a:ea typeface="Calibri" panose="020F0502020204030204" pitchFamily="34" charset="0"/>
                <a:cs typeface="Times New Roman" panose="02020603050405020304" pitchFamily="18" charset="0"/>
              </a:rPr>
              <a:t>Bourdieu’s Social Reproduction Thesis and The Role of Cultural Capital in Educational Attainment: A Critical Review of Key Empirical Studies</a:t>
            </a:r>
            <a:r>
              <a:rPr lang="en-GB" sz="1400" dirty="0">
                <a:latin typeface="Arial" panose="020B0604020202020204" pitchFamily="34" charset="0"/>
                <a:ea typeface="Calibri" panose="020F0502020204030204" pitchFamily="34" charset="0"/>
                <a:cs typeface="Times New Roman" panose="02020603050405020304" pitchFamily="18" charset="0"/>
              </a:rPr>
              <a:t>. Educate. Vol. 11 (1) pp. 76-90.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Vygotsky, L. (1978) </a:t>
            </a:r>
            <a:r>
              <a:rPr lang="en-GB" sz="1400" i="1" dirty="0">
                <a:latin typeface="Arial" panose="020B0604020202020204" pitchFamily="34" charset="0"/>
                <a:ea typeface="Calibri" panose="020F0502020204030204" pitchFamily="34" charset="0"/>
                <a:cs typeface="Times New Roman" panose="02020603050405020304" pitchFamily="18" charset="0"/>
              </a:rPr>
              <a:t>Mind in Society: The Development of Higher Psychological Processes.</a:t>
            </a:r>
            <a:r>
              <a:rPr lang="en-GB" sz="1400" dirty="0">
                <a:latin typeface="Arial" panose="020B0604020202020204" pitchFamily="34" charset="0"/>
                <a:ea typeface="Calibri" panose="020F0502020204030204" pitchFamily="34" charset="0"/>
                <a:cs typeface="Times New Roman" panose="02020603050405020304" pitchFamily="18" charset="0"/>
              </a:rPr>
              <a:t> Cambridge: Harvard University Press.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W.A.G. (2018) </a:t>
            </a:r>
            <a:r>
              <a:rPr lang="en-GB" sz="1400" i="1" dirty="0">
                <a:latin typeface="Arial" panose="020B0604020202020204" pitchFamily="34" charset="0"/>
                <a:ea typeface="Calibri" panose="020F0502020204030204" pitchFamily="34" charset="0"/>
                <a:cs typeface="Times New Roman" panose="02020603050405020304" pitchFamily="18" charset="0"/>
              </a:rPr>
              <a:t>An independent report for the Welsh Government into Arts in Education in the schools of Wales</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8">
                  <a:extLst>
                    <a:ext uri="{A12FA001-AC4F-418D-AE19-62706E023703}">
                      <ahyp:hlinkClr xmlns:ahyp="http://schemas.microsoft.com/office/drawing/2018/hyperlinkcolor" val="tx"/>
                    </a:ext>
                  </a:extLst>
                </a:hlinkClick>
              </a:rPr>
              <a:t>https://beta.gov.wales/sites/default/files/publications/2018-04/independent-report-for-the-welsh-government-into-arts-in-education-in-the-schools-of-wales-supporting-documents_1.pdf</a:t>
            </a:r>
            <a:r>
              <a:rPr lang="en-GB" sz="1400" dirty="0">
                <a:latin typeface="Arial" panose="020B0604020202020204" pitchFamily="34" charset="0"/>
                <a:ea typeface="Calibri" panose="020F0502020204030204" pitchFamily="34" charset="0"/>
                <a:cs typeface="Times New Roman" panose="02020603050405020304" pitchFamily="18" charset="0"/>
              </a:rPr>
              <a:t> (Accessed: 26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W.A.G. (2018</a:t>
            </a:r>
            <a:r>
              <a:rPr lang="en-GB" sz="1400" i="1" dirty="0">
                <a:latin typeface="Arial" panose="020B0604020202020204" pitchFamily="34" charset="0"/>
                <a:ea typeface="Calibri" panose="020F0502020204030204" pitchFamily="34" charset="0"/>
                <a:cs typeface="Times New Roman" panose="02020603050405020304" pitchFamily="18" charset="0"/>
              </a:rPr>
              <a:t>) An Independent Report for the Welsh Government into Arts in Education in the Schools of Wales</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8">
                  <a:extLst>
                    <a:ext uri="{A12FA001-AC4F-418D-AE19-62706E023703}">
                      <ahyp:hlinkClr xmlns:ahyp="http://schemas.microsoft.com/office/drawing/2018/hyperlinkcolor" val="tx"/>
                    </a:ext>
                  </a:extLst>
                </a:hlinkClick>
              </a:rPr>
              <a:t>https://beta.gov.wales/sites/default/files/publications/2018-04/independent-report-for-the-welsh-government-into-arts-in-education-in-the-schools-of-wales-supporting-documents_1.pdf</a:t>
            </a:r>
            <a:r>
              <a:rPr lang="en-GB" sz="1400" dirty="0">
                <a:latin typeface="Arial" panose="020B0604020202020204" pitchFamily="34" charset="0"/>
                <a:ea typeface="Calibri" panose="020F0502020204030204" pitchFamily="34" charset="0"/>
                <a:cs typeface="Times New Roman" panose="02020603050405020304" pitchFamily="18" charset="0"/>
              </a:rPr>
              <a:t> (Accessed: 25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Whiteboard (2018) </a:t>
            </a:r>
            <a:r>
              <a:rPr lang="en-GB" sz="1400" i="1" dirty="0">
                <a:latin typeface="Arial" panose="020B0604020202020204" pitchFamily="34" charset="0"/>
                <a:ea typeface="Calibri" panose="020F0502020204030204" pitchFamily="34" charset="0"/>
                <a:cs typeface="Times New Roman" panose="02020603050405020304" pitchFamily="18" charset="0"/>
              </a:rPr>
              <a:t>Image of Whiteboard</a:t>
            </a:r>
            <a:r>
              <a:rPr lang="en-GB" sz="1400" dirty="0">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9">
                  <a:extLst>
                    <a:ext uri="{A12FA001-AC4F-418D-AE19-62706E023703}">
                      <ahyp:hlinkClr xmlns:ahyp="http://schemas.microsoft.com/office/drawing/2018/hyperlinkcolor" val="tx"/>
                    </a:ext>
                  </a:extLst>
                </a:hlinkClick>
              </a:rPr>
              <a:t>https://openclipart.org/image/2400px/svg_to_png/174087/board.png</a:t>
            </a:r>
            <a:r>
              <a:rPr lang="en-GB" sz="1400" dirty="0">
                <a:latin typeface="Arial" panose="020B0604020202020204" pitchFamily="34" charset="0"/>
                <a:ea typeface="Calibri" panose="020F0502020204030204" pitchFamily="34" charset="0"/>
                <a:cs typeface="Times New Roman" panose="02020603050405020304" pitchFamily="18" charset="0"/>
              </a:rPr>
              <a:t>  (Accessed: 19 November 2018).</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Whitty, G. &amp; Young, M. (1976) </a:t>
            </a:r>
            <a:r>
              <a:rPr lang="en-GB" sz="1400" i="1" dirty="0">
                <a:latin typeface="Arial" panose="020B0604020202020204" pitchFamily="34" charset="0"/>
                <a:ea typeface="Calibri" panose="020F0502020204030204" pitchFamily="34" charset="0"/>
                <a:cs typeface="Times New Roman" panose="02020603050405020304" pitchFamily="18" charset="0"/>
              </a:rPr>
              <a:t>School Knowledge and Social Control</a:t>
            </a:r>
            <a:r>
              <a:rPr lang="en-GB" sz="1400" dirty="0">
                <a:latin typeface="Arial" panose="020B0604020202020204" pitchFamily="34" charset="0"/>
                <a:ea typeface="Calibri" panose="020F0502020204030204" pitchFamily="34" charset="0"/>
                <a:cs typeface="Times New Roman" panose="02020603050405020304" pitchFamily="18" charset="0"/>
              </a:rPr>
              <a:t>. Open University: Milton Keynes.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Woods, P. (1983) </a:t>
            </a:r>
            <a:r>
              <a:rPr lang="en-GB" sz="1400" i="1" dirty="0">
                <a:latin typeface="Arial" panose="020B0604020202020204" pitchFamily="34" charset="0"/>
                <a:ea typeface="Calibri" panose="020F0502020204030204" pitchFamily="34" charset="0"/>
                <a:cs typeface="Times New Roman" panose="02020603050405020304" pitchFamily="18" charset="0"/>
              </a:rPr>
              <a:t>Sociology and the School: An Interactionist Viewpoint</a:t>
            </a:r>
            <a:r>
              <a:rPr lang="en-GB" sz="1400" dirty="0">
                <a:latin typeface="Arial" panose="020B0604020202020204" pitchFamily="34" charset="0"/>
                <a:ea typeface="Calibri" panose="020F0502020204030204" pitchFamily="34" charset="0"/>
                <a:cs typeface="Times New Roman" panose="02020603050405020304" pitchFamily="18" charset="0"/>
              </a:rPr>
              <a:t>. Abingdon: Routledge.</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Times New Roman" panose="02020603050405020304" pitchFamily="18" charset="0"/>
              </a:rPr>
              <a:t>Wren, D. (1999) </a:t>
            </a:r>
            <a:r>
              <a:rPr lang="en-GB" sz="1400" i="1" dirty="0">
                <a:latin typeface="Arial" panose="020B0604020202020204" pitchFamily="34" charset="0"/>
                <a:ea typeface="Calibri" panose="020F0502020204030204" pitchFamily="34" charset="0"/>
                <a:cs typeface="Times New Roman" panose="02020603050405020304" pitchFamily="18" charset="0"/>
              </a:rPr>
              <a:t>School Culture: Exploring the Hidden Curriculum</a:t>
            </a:r>
            <a:r>
              <a:rPr lang="en-GB" sz="1400" dirty="0">
                <a:latin typeface="Arial" panose="020B0604020202020204" pitchFamily="34" charset="0"/>
                <a:ea typeface="Calibri" panose="020F0502020204030204" pitchFamily="34" charset="0"/>
                <a:cs typeface="Times New Roman" panose="02020603050405020304" pitchFamily="18" charset="0"/>
              </a:rPr>
              <a:t>. Adolescence. Vol 34. (135) pp. 593-596. </a:t>
            </a:r>
            <a:endParaRPr lang="en-GB" sz="1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016747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2809</TotalTime>
  <Words>3050</Words>
  <Application>Microsoft Office PowerPoint</Application>
  <PresentationFormat>Custom</PresentationFormat>
  <Paragraphs>167</Paragraphs>
  <Slides>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Arial Black</vt:lpstr>
      <vt:lpstr>Bradley Hand ITC</vt:lpstr>
      <vt:lpstr>Calibri</vt:lpstr>
      <vt:lpstr>Calibri Light</vt:lpstr>
      <vt:lpstr>Wingdings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susan brumby</dc:creator>
  <cp:lastModifiedBy>susan brumby</cp:lastModifiedBy>
  <cp:revision>491</cp:revision>
  <cp:lastPrinted>2018-11-29T11:56:36Z</cp:lastPrinted>
  <dcterms:created xsi:type="dcterms:W3CDTF">2018-11-16T20:00:13Z</dcterms:created>
  <dcterms:modified xsi:type="dcterms:W3CDTF">2018-12-10T09:25:51Z</dcterms:modified>
</cp:coreProperties>
</file>