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theme/themeOverride1.xml" ContentType="application/vnd.openxmlformats-officedocument.themeOverr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4" r:id="rId2"/>
    <p:sldId id="269" r:id="rId3"/>
    <p:sldId id="354" r:id="rId4"/>
    <p:sldId id="349" r:id="rId5"/>
    <p:sldId id="357" r:id="rId6"/>
    <p:sldId id="356" r:id="rId7"/>
    <p:sldId id="307" r:id="rId8"/>
    <p:sldId id="268" r:id="rId9"/>
    <p:sldId id="262" r:id="rId10"/>
    <p:sldId id="263" r:id="rId11"/>
    <p:sldId id="275" r:id="rId12"/>
    <p:sldId id="266" r:id="rId13"/>
    <p:sldId id="359" r:id="rId14"/>
    <p:sldId id="35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Emma Roberts (IMH)" initials="ER(" lastIdx="1" clrIdx="0">
    <p:extLst>
      <p:ext uri="{19B8F6BF-5375-455C-9EA6-DF929625EA0E}">
        <p15:presenceInfo xmlns:p15="http://schemas.microsoft.com/office/powerpoint/2012/main" userId="Emma Roberts (IMH)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238E0A-18FA-4E42-8FC7-CC945B8C3875}" v="1" dt="2025-06-16T10:59:36.6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922" autoAdjust="0"/>
    <p:restoredTop sz="61580" autoAdjust="0"/>
  </p:normalViewPr>
  <p:slideViewPr>
    <p:cSldViewPr>
      <p:cViewPr varScale="1">
        <p:scale>
          <a:sx n="69" d="100"/>
          <a:sy n="69" d="100"/>
        </p:scale>
        <p:origin x="1392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commentAuthors" Target="commentAuthor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Roberts (IMH)" userId="4381aaa8-aec7-4c01-8fc3-2065cac71278" providerId="ADAL" clId="{67238E0A-18FA-4E42-8FC7-CC945B8C3875}"/>
    <pc:docChg chg="undo custSel delSld modSld">
      <pc:chgData name="Emma Roberts (IMH)" userId="4381aaa8-aec7-4c01-8fc3-2065cac71278" providerId="ADAL" clId="{67238E0A-18FA-4E42-8FC7-CC945B8C3875}" dt="2025-06-26T10:54:40.010" v="55" actId="20577"/>
      <pc:docMkLst>
        <pc:docMk/>
      </pc:docMkLst>
      <pc:sldChg chg="modSp mod">
        <pc:chgData name="Emma Roberts (IMH)" userId="4381aaa8-aec7-4c01-8fc3-2065cac71278" providerId="ADAL" clId="{67238E0A-18FA-4E42-8FC7-CC945B8C3875}" dt="2025-06-26T10:54:40.010" v="55" actId="20577"/>
        <pc:sldMkLst>
          <pc:docMk/>
          <pc:sldMk cId="2632105320" sldId="269"/>
        </pc:sldMkLst>
        <pc:spChg chg="mod">
          <ac:chgData name="Emma Roberts (IMH)" userId="4381aaa8-aec7-4c01-8fc3-2065cac71278" providerId="ADAL" clId="{67238E0A-18FA-4E42-8FC7-CC945B8C3875}" dt="2025-06-26T10:54:40.010" v="55" actId="20577"/>
          <ac:spMkLst>
            <pc:docMk/>
            <pc:sldMk cId="2632105320" sldId="269"/>
            <ac:spMk id="7" creationId="{00000000-0000-0000-0000-000000000000}"/>
          </ac:spMkLst>
        </pc:spChg>
      </pc:sldChg>
      <pc:sldChg chg="del">
        <pc:chgData name="Emma Roberts (IMH)" userId="4381aaa8-aec7-4c01-8fc3-2065cac71278" providerId="ADAL" clId="{67238E0A-18FA-4E42-8FC7-CC945B8C3875}" dt="2025-06-16T11:01:25.347" v="24" actId="47"/>
        <pc:sldMkLst>
          <pc:docMk/>
          <pc:sldMk cId="890081831" sldId="301"/>
        </pc:sldMkLst>
      </pc:sldChg>
      <pc:sldChg chg="addSp delSp modSp mod">
        <pc:chgData name="Emma Roberts (IMH)" userId="4381aaa8-aec7-4c01-8fc3-2065cac71278" providerId="ADAL" clId="{67238E0A-18FA-4E42-8FC7-CC945B8C3875}" dt="2025-06-16T11:01:20.844" v="23" actId="14100"/>
        <pc:sldMkLst>
          <pc:docMk/>
          <pc:sldMk cId="891509824" sldId="349"/>
        </pc:sldMkLst>
        <pc:spChg chg="mod">
          <ac:chgData name="Emma Roberts (IMH)" userId="4381aaa8-aec7-4c01-8fc3-2065cac71278" providerId="ADAL" clId="{67238E0A-18FA-4E42-8FC7-CC945B8C3875}" dt="2025-06-16T11:00:37.259" v="10" actId="20577"/>
          <ac:spMkLst>
            <pc:docMk/>
            <pc:sldMk cId="891509824" sldId="349"/>
            <ac:spMk id="2" creationId="{DBFAE2EA-D7FF-4F02-91B2-971300A533E8}"/>
          </ac:spMkLst>
        </pc:spChg>
        <pc:spChg chg="mod">
          <ac:chgData name="Emma Roberts (IMH)" userId="4381aaa8-aec7-4c01-8fc3-2065cac71278" providerId="ADAL" clId="{67238E0A-18FA-4E42-8FC7-CC945B8C3875}" dt="2025-06-16T11:01:20.844" v="23" actId="14100"/>
          <ac:spMkLst>
            <pc:docMk/>
            <pc:sldMk cId="891509824" sldId="349"/>
            <ac:spMk id="3" creationId="{97C1CDD2-F493-43C4-8BE7-0C2E5D6ABFC3}"/>
          </ac:spMkLst>
        </pc:spChg>
      </pc:sldChg>
      <pc:sldChg chg="addSp delSp modSp mod setBg">
        <pc:chgData name="Emma Roberts (IMH)" userId="4381aaa8-aec7-4c01-8fc3-2065cac71278" providerId="ADAL" clId="{67238E0A-18FA-4E42-8FC7-CC945B8C3875}" dt="2025-06-16T11:00:01.621" v="9" actId="403"/>
        <pc:sldMkLst>
          <pc:docMk/>
          <pc:sldMk cId="3063061723" sldId="354"/>
        </pc:sldMkLst>
        <pc:spChg chg="mod">
          <ac:chgData name="Emma Roberts (IMH)" userId="4381aaa8-aec7-4c01-8fc3-2065cac71278" providerId="ADAL" clId="{67238E0A-18FA-4E42-8FC7-CC945B8C3875}" dt="2025-06-16T10:59:52.283" v="6" actId="1076"/>
          <ac:spMkLst>
            <pc:docMk/>
            <pc:sldMk cId="3063061723" sldId="354"/>
            <ac:spMk id="2" creationId="{7A9528EC-1A2E-4566-96B6-073AD4129D5C}"/>
          </ac:spMkLst>
        </pc:spChg>
        <pc:graphicFrameChg chg="add mod modGraphic">
          <ac:chgData name="Emma Roberts (IMH)" userId="4381aaa8-aec7-4c01-8fc3-2065cac71278" providerId="ADAL" clId="{67238E0A-18FA-4E42-8FC7-CC945B8C3875}" dt="2025-06-16T11:00:01.621" v="9" actId="403"/>
          <ac:graphicFrameMkLst>
            <pc:docMk/>
            <pc:sldMk cId="3063061723" sldId="354"/>
            <ac:graphicFrameMk id="5" creationId="{0C131DB7-EC04-4A9E-DD94-A08E11D90C1B}"/>
          </ac:graphicFrameMkLst>
        </pc:graphicFrameChg>
      </pc:sldChg>
      <pc:sldChg chg="modSp mod">
        <pc:chgData name="Emma Roberts (IMH)" userId="4381aaa8-aec7-4c01-8fc3-2065cac71278" providerId="ADAL" clId="{67238E0A-18FA-4E42-8FC7-CC945B8C3875}" dt="2025-06-16T11:02:21.453" v="53" actId="27636"/>
        <pc:sldMkLst>
          <pc:docMk/>
          <pc:sldMk cId="614735664" sldId="357"/>
        </pc:sldMkLst>
        <pc:spChg chg="mod">
          <ac:chgData name="Emma Roberts (IMH)" userId="4381aaa8-aec7-4c01-8fc3-2065cac71278" providerId="ADAL" clId="{67238E0A-18FA-4E42-8FC7-CC945B8C3875}" dt="2025-06-16T11:02:21.453" v="53" actId="27636"/>
          <ac:spMkLst>
            <pc:docMk/>
            <pc:sldMk cId="614735664" sldId="357"/>
            <ac:spMk id="6" creationId="{363B6BF4-49F1-DD13-D328-2AC96ED9A640}"/>
          </ac:spMkLst>
        </pc:spChg>
        <pc:spChg chg="mod">
          <ac:chgData name="Emma Roberts (IMH)" userId="4381aaa8-aec7-4c01-8fc3-2065cac71278" providerId="ADAL" clId="{67238E0A-18FA-4E42-8FC7-CC945B8C3875}" dt="2025-06-16T11:02:21.453" v="52" actId="27636"/>
          <ac:spMkLst>
            <pc:docMk/>
            <pc:sldMk cId="614735664" sldId="357"/>
            <ac:spMk id="7" creationId="{1B69B000-AF49-4403-8937-2708C26A13F9}"/>
          </ac:spMkLst>
        </pc:spChg>
        <pc:spChg chg="mod">
          <ac:chgData name="Emma Roberts (IMH)" userId="4381aaa8-aec7-4c01-8fc3-2065cac71278" providerId="ADAL" clId="{67238E0A-18FA-4E42-8FC7-CC945B8C3875}" dt="2025-06-16T11:01:44.857" v="39" actId="20577"/>
          <ac:spMkLst>
            <pc:docMk/>
            <pc:sldMk cId="614735664" sldId="357"/>
            <ac:spMk id="9" creationId="{6B470BA0-38FC-5FC0-FE7B-A8560CDB51E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D56189-99E0-4B47-BFC5-571BBAF22E0B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207540-EC7D-4791-806E-E644BF331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6291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7C7649C-5D2E-4AAE-91B6-EF2CD6EE2628}" type="slidenum">
              <a:rPr lang="en-GB" smtClean="0"/>
              <a:t>2</a:t>
            </a:fld>
            <a:endParaRPr lang="en-GB"/>
          </a:p>
        </p:txBody>
      </p:sp>
      <p:sp>
        <p:nvSpPr>
          <p:cNvPr id="5" name="Header Placeholder 4"/>
          <p:cNvSpPr>
            <a:spLocks noGrp="1"/>
          </p:cNvSpPr>
          <p:nvPr>
            <p:ph type="hdr" sz="quarter" idx="11"/>
          </p:nvPr>
        </p:nvSpPr>
        <p:spPr/>
        <p:txBody>
          <a:bodyPr/>
          <a:lstStyle/>
          <a:p>
            <a:r>
              <a:rPr lang="en-GB"/>
              <a:t>insert header</a:t>
            </a:r>
          </a:p>
        </p:txBody>
      </p:sp>
    </p:spTree>
    <p:extLst>
      <p:ext uri="{BB962C8B-B14F-4D97-AF65-F5344CB8AC3E}">
        <p14:creationId xmlns:p14="http://schemas.microsoft.com/office/powerpoint/2010/main" val="15606907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11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6386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207540-EC7D-4791-806E-E644BF3314E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9652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825AB438-6A4F-4C79-8AB7-9AE30CA618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298D5CC-5E88-4FF5-9687-F975FDB21899}" type="slidenum">
              <a:rPr lang="en-GB" altLang="en-US"/>
              <a:pPr/>
              <a:t>11</a:t>
            </a:fld>
            <a:endParaRPr lang="en-GB" altLang="en-US"/>
          </a:p>
        </p:txBody>
      </p:sp>
      <p:sp>
        <p:nvSpPr>
          <p:cNvPr id="28674" name="Rectangle 2">
            <a:extLst>
              <a:ext uri="{FF2B5EF4-FFF2-40B4-BE49-F238E27FC236}">
                <a16:creationId xmlns:a16="http://schemas.microsoft.com/office/drawing/2014/main" id="{25EC6550-7961-48B0-9B95-DFCBE65D18B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1025" y="798513"/>
            <a:ext cx="5694363" cy="3203575"/>
          </a:xfrm>
          <a:ln/>
        </p:spPr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28598052-27AF-48A2-88E5-10AF2F95A3E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6575"/>
            <a:ext cx="5029200" cy="3849688"/>
          </a:xfrm>
        </p:spPr>
        <p:txBody>
          <a:bodyPr lIns="88615" tIns="44307" rIns="88615" bIns="44307"/>
          <a:lstStyle/>
          <a:p>
            <a:r>
              <a:rPr lang="en-GB" altLang="en-US"/>
              <a:t>Changed the order of these slides -</a:t>
            </a:r>
          </a:p>
          <a:p>
            <a:endParaRPr lang="en-GB" altLang="en-US"/>
          </a:p>
          <a:p>
            <a:r>
              <a:rPr lang="en-GB" altLang="en-US"/>
              <a:t>This is a classic model which describes</a:t>
            </a:r>
          </a:p>
          <a:p>
            <a:r>
              <a:rPr lang="en-GB" altLang="en-US"/>
              <a:t>a continuum of leadership style.</a:t>
            </a:r>
          </a:p>
          <a:p>
            <a:endParaRPr lang="en-GB" altLang="en-US"/>
          </a:p>
          <a:p>
            <a:r>
              <a:rPr lang="en-GB" altLang="en-US"/>
              <a:t>Not just one way  nor is there just 2 ways</a:t>
            </a:r>
          </a:p>
          <a:p>
            <a:endParaRPr lang="en-GB" altLang="en-US"/>
          </a:p>
          <a:p>
            <a:r>
              <a:rPr lang="en-GB" altLang="en-US"/>
              <a:t>This from X-y with abcdefg in between.</a:t>
            </a:r>
          </a:p>
          <a:p>
            <a:endParaRPr lang="en-GB" altLang="en-US"/>
          </a:p>
          <a:p>
            <a:r>
              <a:rPr lang="en-GB" altLang="en-US"/>
              <a:t>Strats to give an idea of the way in which you might train leaders.</a:t>
            </a:r>
          </a:p>
          <a:p>
            <a:endParaRPr lang="en-GB" altLang="en-US"/>
          </a:p>
          <a:p>
            <a:r>
              <a:rPr lang="en-GB" altLang="en-US"/>
              <a:t>Fiedler also came up with a model that predicts which style is most approapriate ffor each situation.</a:t>
            </a:r>
          </a:p>
          <a:p>
            <a:endParaRPr lang="en-GB" altLang="en-US"/>
          </a:p>
          <a:p>
            <a:r>
              <a:rPr lang="en-GB" altLang="en-US"/>
              <a:t>SO THIS IS ALL BUILDING ON THE STYLES THEORY WITHIN A SITUATIONAL FRAMEWORK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07192E2-6A25-4727-882F-10EE78E8DE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1CC6D6-53FB-4C40-9902-1B8ACD603F74}" type="slidenum">
              <a:rPr lang="en-GB" altLang="en-US"/>
              <a:pPr/>
              <a:t>12</a:t>
            </a:fld>
            <a:endParaRPr lang="en-GB" alt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E111299C-660A-432D-80DE-65EAEEB56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1025" y="798513"/>
            <a:ext cx="5694363" cy="3203575"/>
          </a:xfrm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710D599-2084-4E1E-842D-841D03883B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6575"/>
            <a:ext cx="5029200" cy="3849688"/>
          </a:xfrm>
        </p:spPr>
        <p:txBody>
          <a:bodyPr lIns="88615" tIns="44307" rIns="88615" bIns="44307"/>
          <a:lstStyle/>
          <a:p>
            <a:r>
              <a:rPr lang="en-GB" altLang="en-US" sz="1600"/>
              <a:t>Now we get more practical</a:t>
            </a:r>
          </a:p>
          <a:p>
            <a:r>
              <a:rPr lang="en-GB" altLang="en-US" sz="1600"/>
              <a:t>designed as a diagnostic tool, for managers to explore their own leadership style.</a:t>
            </a:r>
          </a:p>
          <a:p>
            <a:r>
              <a:rPr lang="en-GB" altLang="en-US" sz="1600"/>
              <a:t>Come across this on your (grad.trainee scheme)</a:t>
            </a:r>
          </a:p>
          <a:p>
            <a:endParaRPr lang="en-GB" altLang="en-US" sz="1600"/>
          </a:p>
          <a:p>
            <a:r>
              <a:rPr lang="en-GB" altLang="en-US" sz="1600"/>
              <a:t>‘Team managemtn style is ideal’</a:t>
            </a:r>
          </a:p>
          <a:p>
            <a:r>
              <a:rPr lang="en-GB" altLang="en-US" sz="1600"/>
              <a:t>high concern for people and for production/task.</a:t>
            </a:r>
          </a:p>
          <a:p>
            <a:endParaRPr lang="en-GB" altLang="en-US" sz="1600"/>
          </a:p>
          <a:p>
            <a:r>
              <a:rPr lang="en-GB" altLang="en-US" sz="1600"/>
              <a:t>Again some situations need more direction.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>
            <a:extLst>
              <a:ext uri="{FF2B5EF4-FFF2-40B4-BE49-F238E27FC236}">
                <a16:creationId xmlns:a16="http://schemas.microsoft.com/office/drawing/2014/main" id="{507192E2-6A25-4727-882F-10EE78E8DE9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811CC6D6-53FB-4C40-9902-1B8ACD603F74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18434" name="Rectangle 2">
            <a:extLst>
              <a:ext uri="{FF2B5EF4-FFF2-40B4-BE49-F238E27FC236}">
                <a16:creationId xmlns:a16="http://schemas.microsoft.com/office/drawing/2014/main" id="{E111299C-660A-432D-80DE-65EAEEB56E0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581025" y="798513"/>
            <a:ext cx="5694363" cy="3203575"/>
          </a:xfrm>
          <a:ln/>
        </p:spPr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F710D599-2084-4E1E-842D-841D03883B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914400" y="4346575"/>
            <a:ext cx="5029200" cy="3849688"/>
          </a:xfrm>
        </p:spPr>
        <p:txBody>
          <a:bodyPr lIns="88615" tIns="44307" rIns="88615" bIns="44307"/>
          <a:lstStyle/>
          <a:p>
            <a:endParaRPr lang="en-GB" altLang="en-US" sz="1600" dirty="0"/>
          </a:p>
        </p:txBody>
      </p:sp>
    </p:spTree>
    <p:extLst>
      <p:ext uri="{BB962C8B-B14F-4D97-AF65-F5344CB8AC3E}">
        <p14:creationId xmlns:p14="http://schemas.microsoft.com/office/powerpoint/2010/main" val="15905312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7842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1882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5055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140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12696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7849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08286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05606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965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6236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37368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08662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6DC715-FDAB-4FC9-8BF7-21F78FB7F100}" type="datetimeFigureOut">
              <a:rPr lang="en-GB" smtClean="0"/>
              <a:t>26/06/2025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4832C8-592D-4851-A9B3-DB4C8B5C66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83827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tags" Target="../tags/tag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983432" y="643622"/>
            <a:ext cx="756084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Welcome to IUBA6003</a:t>
            </a:r>
          </a:p>
          <a:p>
            <a:r>
              <a:rPr lang="en-GB" sz="40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Leading and Developing People</a:t>
            </a:r>
          </a:p>
          <a:p>
            <a:r>
              <a:rPr lang="en-GB" sz="2400" dirty="0"/>
              <a:t>Dr Emma Roberts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11824" y="3429000"/>
            <a:ext cx="30963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Wat is people management for?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D9D5D234-0D58-4422-B233-61D5BC52B0FF}"/>
              </a:ext>
            </a:extLst>
          </p:cNvPr>
          <p:cNvSpPr txBox="1">
            <a:spLocks/>
          </p:cNvSpPr>
          <p:nvPr/>
        </p:nvSpPr>
        <p:spPr>
          <a:xfrm>
            <a:off x="911424" y="4005064"/>
            <a:ext cx="7056784" cy="1884768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e.roberts@uwtsd.ac.uk</a:t>
            </a:r>
          </a:p>
          <a:p>
            <a:pPr marL="0" indent="0">
              <a:buNone/>
            </a:pPr>
            <a:r>
              <a:rPr lang="en-GB" sz="2400" dirty="0"/>
              <a:t>(Please email me with any queries, rather than using Teams)</a:t>
            </a:r>
          </a:p>
        </p:txBody>
      </p:sp>
      <p:pic>
        <p:nvPicPr>
          <p:cNvPr id="6" name="Picture 5" descr="A close-up of a person smiling&#10;&#10;Description automatically generated">
            <a:extLst>
              <a:ext uri="{FF2B5EF4-FFF2-40B4-BE49-F238E27FC236}">
                <a16:creationId xmlns:a16="http://schemas.microsoft.com/office/drawing/2014/main" id="{090B0C1C-0C0F-1B8B-DE01-271CCE9413F2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51053" y="1234083"/>
            <a:ext cx="2576513" cy="4389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25880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983432" y="203671"/>
            <a:ext cx="8317792" cy="1143000"/>
          </a:xfrm>
        </p:spPr>
        <p:txBody>
          <a:bodyPr>
            <a:normAutofit/>
          </a:bodyPr>
          <a:lstStyle/>
          <a:p>
            <a:pPr algn="l"/>
            <a:r>
              <a:rPr lang="en-GB" sz="2400" dirty="0"/>
              <a:t>What is our pooled experience in this group?</a:t>
            </a:r>
          </a:p>
        </p:txBody>
      </p:sp>
      <p:sp>
        <p:nvSpPr>
          <p:cNvPr id="7" name="Vertical Text Placeholder 6"/>
          <p:cNvSpPr>
            <a:spLocks noGrp="1"/>
          </p:cNvSpPr>
          <p:nvPr>
            <p:ph type="body" orient="vert" idx="1"/>
          </p:nvPr>
        </p:nvSpPr>
        <p:spPr>
          <a:xfrm>
            <a:off x="1055440" y="2420888"/>
            <a:ext cx="9192976" cy="4162474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r>
              <a:rPr lang="en-GB" sz="2000" dirty="0"/>
              <a:t>Dr Emma Roberts</a:t>
            </a:r>
          </a:p>
          <a:p>
            <a:pPr marL="0" indent="0">
              <a:buNone/>
            </a:pPr>
            <a:r>
              <a:rPr lang="en-GB" sz="2000"/>
              <a:t>25 </a:t>
            </a:r>
            <a:r>
              <a:rPr lang="en-GB" sz="2000" dirty="0"/>
              <a:t>years teaching in University Business Schools.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PhD in Organisational studies related to Flexible working patterns.</a:t>
            </a:r>
          </a:p>
          <a:p>
            <a:pPr marL="0" indent="0">
              <a:buNone/>
            </a:pPr>
            <a:r>
              <a:rPr lang="en-GB" sz="2000" dirty="0"/>
              <a:t>I deliver modules such as : Leadership, Organisational Behaviour, Managing Change.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8" name="Vertical Text Placeholder 7"/>
          <p:cNvSpPr>
            <a:spLocks noGrp="1"/>
          </p:cNvSpPr>
          <p:nvPr>
            <p:ph type="body" orient="vert" idx="13"/>
          </p:nvPr>
        </p:nvSpPr>
        <p:spPr>
          <a:xfrm>
            <a:off x="983432" y="1484785"/>
            <a:ext cx="9263944" cy="42516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Introductions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pPr>
              <a:defRPr/>
            </a:pPr>
            <a:fld id="{5452D9B6-0537-491A-B569-76F487D3EFE8}" type="slidenum">
              <a:rPr lang="en-US" smtClean="0"/>
              <a:pPr>
                <a:defRPr/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21053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528EC-1A2E-4566-96B6-073AD4129D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260648"/>
            <a:ext cx="2386608" cy="4018458"/>
          </a:xfrm>
        </p:spPr>
        <p:txBody>
          <a:bodyPr/>
          <a:lstStyle/>
          <a:p>
            <a:r>
              <a:rPr lang="en-US" dirty="0"/>
              <a:t>Teaching schedule</a:t>
            </a:r>
            <a:br>
              <a:rPr lang="en-US" dirty="0"/>
            </a:br>
            <a:br>
              <a:rPr lang="en-US" dirty="0"/>
            </a:br>
            <a:endParaRPr lang="en-GB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C131DB7-EC04-4A9E-DD94-A08E11D90C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735513"/>
              </p:ext>
            </p:extLst>
          </p:nvPr>
        </p:nvGraphicFramePr>
        <p:xfrm>
          <a:off x="2665094" y="332656"/>
          <a:ext cx="9196209" cy="57113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02048">
                  <a:extLst>
                    <a:ext uri="{9D8B030D-6E8A-4147-A177-3AD203B41FA5}">
                      <a16:colId xmlns:a16="http://schemas.microsoft.com/office/drawing/2014/main" val="3977302340"/>
                    </a:ext>
                  </a:extLst>
                </a:gridCol>
                <a:gridCol w="7294161">
                  <a:extLst>
                    <a:ext uri="{9D8B030D-6E8A-4147-A177-3AD203B41FA5}">
                      <a16:colId xmlns:a16="http://schemas.microsoft.com/office/drawing/2014/main" val="2475915503"/>
                    </a:ext>
                  </a:extLst>
                </a:gridCol>
              </a:tblGrid>
              <a:tr h="615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Week 1</a:t>
                      </a:r>
                      <a:endParaRPr lang="en-GB" sz="1600" dirty="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Fri 27</a:t>
                      </a:r>
                      <a:r>
                        <a:rPr lang="en-US" sz="1600" baseline="30000" dirty="0">
                          <a:effectLst/>
                        </a:rPr>
                        <a:t>th</a:t>
                      </a:r>
                      <a:r>
                        <a:rPr lang="en-US" sz="1600" dirty="0">
                          <a:effectLst/>
                        </a:rPr>
                        <a:t> June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LECTURE: Intro to Module &amp; Overview of Leadership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914146965"/>
                  </a:ext>
                </a:extLst>
              </a:tr>
              <a:tr h="2332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2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INDEPENDENT STUDY: Key Concepts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180339888"/>
                  </a:ext>
                </a:extLst>
              </a:tr>
              <a:tr h="615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3</a:t>
                      </a:r>
                      <a:endParaRPr lang="en-GB" sz="16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Fri 11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July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effectLst/>
                        </a:rPr>
                        <a:t>LECTURE: Leadership Theories / Preparing for GROUP WORK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48247846"/>
                  </a:ext>
                </a:extLst>
              </a:tr>
              <a:tr h="2332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4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INDEPENDENT STUDY: Select a Leader and analyse their approach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916145201"/>
                  </a:ext>
                </a:extLst>
              </a:tr>
              <a:tr h="615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5 </a:t>
                      </a:r>
                      <a:endParaRPr lang="en-GB" sz="16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Fri 25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July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LECTURE: People Management Strategies and Context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77036619"/>
                  </a:ext>
                </a:extLst>
              </a:tr>
              <a:tr h="4773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6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INDEPENDENT STUDY: Begin Groups - Select an organisation and identify their people strategy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49533731"/>
                  </a:ext>
                </a:extLst>
              </a:tr>
              <a:tr h="4773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7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INDEPENDENT STUDY: Begin Groups - Select an organisation and identify their people strategy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71254767"/>
                  </a:ext>
                </a:extLst>
              </a:tr>
              <a:tr h="615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8</a:t>
                      </a:r>
                      <a:endParaRPr lang="en-GB" sz="16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Fri 15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August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LECTURE: The Role of HR / preparing for presentation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328718487"/>
                  </a:ext>
                </a:extLst>
              </a:tr>
              <a:tr h="2332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9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INDEPENDENT STUDY: Groups prepare for presentation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969820889"/>
                  </a:ext>
                </a:extLst>
              </a:tr>
              <a:tr h="615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10 </a:t>
                      </a:r>
                      <a:endParaRPr lang="en-GB" sz="16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Fri 29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August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</a:rPr>
                        <a:t>TUTORIALS: These are for each group to gain support and feedback directly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240938713"/>
                  </a:ext>
                </a:extLst>
              </a:tr>
              <a:tr h="23328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11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INDEPENDENT STUDY: Group preparation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4291105"/>
                  </a:ext>
                </a:extLst>
              </a:tr>
              <a:tr h="61561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Week 12</a:t>
                      </a:r>
                      <a:endParaRPr lang="en-GB" sz="1600"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>
                          <a:effectLst/>
                        </a:rPr>
                        <a:t>Fri 12</a:t>
                      </a:r>
                      <a:r>
                        <a:rPr lang="en-US" sz="1600" baseline="30000">
                          <a:effectLst/>
                        </a:rPr>
                        <a:t>th</a:t>
                      </a:r>
                      <a:r>
                        <a:rPr lang="en-US" sz="1600">
                          <a:effectLst/>
                        </a:rPr>
                        <a:t> September</a:t>
                      </a:r>
                      <a:endParaRPr lang="en-GB" sz="160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>
                          <a:effectLst/>
                          <a:highlight>
                            <a:srgbClr val="FFFF00"/>
                          </a:highlight>
                        </a:rPr>
                        <a:t>TUTORIALS: These are for each group to gain support and feedback directly</a:t>
                      </a:r>
                      <a:endParaRPr lang="en-GB" sz="1600" dirty="0">
                        <a:solidFill>
                          <a:srgbClr val="000000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47105040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30617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AE2EA-D7FF-4F02-91B2-971300A533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3432" y="237796"/>
            <a:ext cx="9577064" cy="829695"/>
          </a:xfrm>
        </p:spPr>
        <p:txBody>
          <a:bodyPr>
            <a:normAutofit/>
          </a:bodyPr>
          <a:lstStyle/>
          <a:p>
            <a:r>
              <a:rPr lang="en-US" sz="3100" dirty="0"/>
              <a:t>Assessment  </a:t>
            </a:r>
            <a:endParaRPr lang="en-GB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7C1CDD2-F493-43C4-8BE7-0C2E5D6ABFC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07368" y="1124744"/>
            <a:ext cx="11377264" cy="5544617"/>
          </a:xfrm>
        </p:spPr>
        <p:txBody>
          <a:bodyPr>
            <a:normAutofit/>
          </a:bodyPr>
          <a:lstStyle/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Group Task: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 comparative Case Study of the leadership of people within two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. 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 groups of 3 or 4, choose two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compare their people strategies and assess the effectiveness of these given the business context (These can be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you work for or one that you have researched.)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Present your findings, and provide supplementary notes on the design, implementation, and effectiveness of the strategy to meet current and future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organisational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needs.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indent="-6350">
              <a:lnSpc>
                <a:spcPct val="107000"/>
              </a:lnSpc>
              <a:spcAft>
                <a:spcPts val="67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indent="-6350">
              <a:lnSpc>
                <a:spcPct val="107000"/>
              </a:lnSpc>
              <a:spcAft>
                <a:spcPts val="67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All group members must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: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81280" lvl="0" indent="-342900" algn="just" fontAlgn="base">
              <a:lnSpc>
                <a:spcPct val="153000"/>
              </a:lnSpc>
              <a:spcAft>
                <a:spcPts val="25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r>
              <a:rPr lang="en-US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Contribute 10 minutes towards a group presentation.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marL="342900" marR="81280" lvl="0" indent="-342900" algn="just" fontAlgn="base">
              <a:lnSpc>
                <a:spcPct val="153000"/>
              </a:lnSpc>
              <a:spcAft>
                <a:spcPts val="25"/>
              </a:spcAft>
              <a:buClr>
                <a:srgbClr val="000000"/>
              </a:buClr>
              <a:buSzPts val="1200"/>
              <a:buFont typeface="Arial" panose="020B0604020202020204" pitchFamily="34" charset="0"/>
              <a:buChar char="•"/>
            </a:pPr>
            <a:r>
              <a:rPr lang="en-US" sz="1800" u="none" strike="noStrike" dirty="0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Provide their own 2000 words to the supplementary material – submitted individually.  </a:t>
            </a:r>
            <a:endParaRPr lang="en-GB" sz="1800" u="none" strike="noStrike" dirty="0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915098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3B6BF4-49F1-DD13-D328-2AC96ED9A6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990456" cy="4525963"/>
          </a:xfrm>
        </p:spPr>
        <p:txBody>
          <a:bodyPr>
            <a:normAutofit fontScale="85000" lnSpcReduction="10000"/>
          </a:bodyPr>
          <a:lstStyle/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Requirements of the Presentation: 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 must record your Group Presentation on any Video recording platform (e.g. Microsoft Teams).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34950" marR="81280" indent="-635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81280" lvl="0" indent="-342900" algn="just">
              <a:lnSpc>
                <a:spcPct val="153000"/>
              </a:lnSpc>
              <a:spcAft>
                <a:spcPts val="25"/>
              </a:spcAft>
              <a:buFont typeface="Arial" panose="020B0604020202020204" pitchFamily="34" charset="0"/>
              <a:buChar char="-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Introduction and some key concepts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Arial" panose="020B0604020202020204" pitchFamily="34" charset="0"/>
            </a:endParaRPr>
          </a:p>
          <a:p>
            <a:pPr marL="342900" marR="81280" lvl="0" indent="-342900" algn="just">
              <a:lnSpc>
                <a:spcPct val="153000"/>
              </a:lnSpc>
              <a:spcAft>
                <a:spcPts val="25"/>
              </a:spcAft>
              <a:buFont typeface="Arial" panose="020B0604020202020204" pitchFamily="34" charset="0"/>
              <a:buChar char="-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Overview of two case study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organisations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and why they have been selected including a brief consideration of the context and competitive environment.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Arial" panose="020B0604020202020204" pitchFamily="34" charset="0"/>
            </a:endParaRPr>
          </a:p>
          <a:p>
            <a:pPr marL="342900" marR="81280" lvl="0" indent="-342900" algn="just">
              <a:lnSpc>
                <a:spcPct val="153000"/>
              </a:lnSpc>
              <a:spcAft>
                <a:spcPts val="25"/>
              </a:spcAft>
              <a:buFont typeface="Arial" panose="020B0604020202020204" pitchFamily="34" charset="0"/>
              <a:buChar char="-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Some detailed exploration of their people strategies – showing us clearly the source and presentation of the strategy adopted.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Arial" panose="020B0604020202020204" pitchFamily="34" charset="0"/>
            </a:endParaRPr>
          </a:p>
          <a:p>
            <a:pPr marL="342900" marR="81280" lvl="0" indent="-342900" algn="just">
              <a:lnSpc>
                <a:spcPct val="153000"/>
              </a:lnSpc>
              <a:spcAft>
                <a:spcPts val="25"/>
              </a:spcAft>
              <a:buFont typeface="Arial" panose="020B0604020202020204" pitchFamily="34" charset="0"/>
              <a:buChar char="-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Analysis of both approaches and some clear conclusions about their effectiveness for their context. 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B69B000-AF49-4403-8937-2708C26A13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60096" y="1600201"/>
            <a:ext cx="4622304" cy="4525963"/>
          </a:xfrm>
        </p:spPr>
        <p:txBody>
          <a:bodyPr>
            <a:normAutofit fontScale="85000" lnSpcReduction="10000"/>
          </a:bodyPr>
          <a:lstStyle/>
          <a:p>
            <a:pPr marR="8128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Requirements of the Notes: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R="8128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 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228600" marR="81280" algn="just">
              <a:lnSpc>
                <a:spcPct val="153000"/>
              </a:lnSpc>
              <a:spcAft>
                <a:spcPts val="25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Each student should write a 2000-word analysis of the design, implementation and effectiveness of the strategy to meet current and future </a:t>
            </a:r>
            <a:r>
              <a:rPr lang="en-US" sz="18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organisational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needs. These notes should support the main analysis and conclusions drawn in the presentation.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>
              <a:lnSpc>
                <a:spcPct val="107000"/>
              </a:lnSpc>
              <a:spcAft>
                <a:spcPts val="575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 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You should </a:t>
            </a:r>
            <a:r>
              <a:rPr lang="en-US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upload to Turnitin a MSWord file</a:t>
            </a: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 that includes: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342900" marR="81280" lvl="0" indent="-342900" algn="just">
              <a:lnSpc>
                <a:spcPct val="153000"/>
              </a:lnSpc>
              <a:spcAft>
                <a:spcPts val="25"/>
              </a:spcAft>
              <a:buFont typeface="Arial" panose="020B0604020202020204" pitchFamily="34" charset="0"/>
              <a:buChar char="-"/>
            </a:pPr>
            <a:r>
              <a:rPr lang="en-US" sz="18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rial" panose="020B0604020202020204" pitchFamily="34" charset="0"/>
              </a:rPr>
              <a:t>the link to your group recording. Please ensure that you give access to Emma Roberts and Vic Saunders.</a:t>
            </a:r>
            <a:endParaRPr lang="en-GB" sz="1800" dirty="0">
              <a:solidFill>
                <a:srgbClr val="000000"/>
              </a:solidFill>
              <a:effectLst/>
              <a:latin typeface="Calibri" panose="020F0502020204030204" pitchFamily="34" charset="0"/>
              <a:ea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6B470BA0-38FC-5FC0-FE7B-A8560CDB51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417" y="263001"/>
            <a:ext cx="10674162" cy="1143000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tx2"/>
                </a:solidFill>
              </a:rPr>
              <a:t>Comparative Case Study -Group Presentation</a:t>
            </a:r>
            <a:endParaRPr lang="en-GB" sz="32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4735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7368" y="836712"/>
            <a:ext cx="11449272" cy="2736304"/>
          </a:xfrm>
        </p:spPr>
        <p:txBody>
          <a:bodyPr>
            <a:normAutofit fontScale="90000"/>
          </a:bodyPr>
          <a:lstStyle/>
          <a:p>
            <a:pPr algn="l"/>
            <a:r>
              <a:rPr lang="en-GB" sz="6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Overview of Leading </a:t>
            </a:r>
            <a:r>
              <a:rPr lang="en-GB" sz="6000" b="1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and Developing </a:t>
            </a:r>
            <a:r>
              <a:rPr lang="en-GB" sz="6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People: Leadership, Strategy and HR</a:t>
            </a:r>
            <a:br>
              <a:rPr lang="en-GB" sz="6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br>
              <a:rPr lang="en-GB" sz="6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sz="2800" b="1" dirty="0">
                <a:latin typeface="+mn-lt"/>
                <a:ea typeface="+mn-ea"/>
                <a:cs typeface="+mn-cs"/>
              </a:rPr>
              <a:t>Dr Emma Roberts</a:t>
            </a:r>
            <a:endParaRPr lang="en-GB" sz="4800" b="1" dirty="0">
              <a:latin typeface="+mn-lt"/>
              <a:ea typeface="+mn-ea"/>
              <a:cs typeface="+mn-cs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45FFA83B-4B25-BEBB-9008-597EA5C27253}"/>
              </a:ext>
            </a:extLst>
          </p:cNvPr>
          <p:cNvSpPr/>
          <p:nvPr/>
        </p:nvSpPr>
        <p:spPr>
          <a:xfrm>
            <a:off x="4871864" y="3395349"/>
            <a:ext cx="2448272" cy="17281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Leadership and strategy</a:t>
            </a:r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6A36FF44-5172-568C-AF62-CCF165A76A98}"/>
              </a:ext>
            </a:extLst>
          </p:cNvPr>
          <p:cNvSpPr/>
          <p:nvPr/>
        </p:nvSpPr>
        <p:spPr>
          <a:xfrm>
            <a:off x="2207568" y="3098381"/>
            <a:ext cx="8064895" cy="3528392"/>
          </a:xfrm>
          <a:prstGeom prst="ellipse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pPr algn="ctr"/>
            <a:endParaRPr lang="en-GB" sz="2400" dirty="0">
              <a:solidFill>
                <a:schemeClr val="tx1"/>
              </a:solidFill>
            </a:endParaRPr>
          </a:p>
          <a:p>
            <a:r>
              <a:rPr lang="en-GB" sz="2400" dirty="0">
                <a:solidFill>
                  <a:schemeClr val="tx1"/>
                </a:solidFill>
              </a:rPr>
              <a:t>Business Context</a:t>
            </a:r>
            <a:r>
              <a:rPr lang="en-GB" sz="2400" dirty="0"/>
              <a:t> Context</a:t>
            </a: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0DAADA42-D422-CCBC-9C4F-09006D1577A8}"/>
              </a:ext>
            </a:extLst>
          </p:cNvPr>
          <p:cNvSpPr/>
          <p:nvPr/>
        </p:nvSpPr>
        <p:spPr>
          <a:xfrm>
            <a:off x="7032104" y="3998481"/>
            <a:ext cx="2448272" cy="1728192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/>
              <a:t>HRM</a:t>
            </a:r>
          </a:p>
        </p:txBody>
      </p:sp>
    </p:spTree>
    <p:extLst>
      <p:ext uri="{BB962C8B-B14F-4D97-AF65-F5344CB8AC3E}">
        <p14:creationId xmlns:p14="http://schemas.microsoft.com/office/powerpoint/2010/main" val="42639241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5810" name="Picture 2" descr="http://global.tgifridays.com/images/rotator-tgifbrand-sidebar/03-staff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94606" y="3573016"/>
            <a:ext cx="3781425" cy="2562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5812" name="Picture 4" descr="http://blog.sironaconsulting.com/.a/6a00d8341c761a53ef0133f118b55e970b-320w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4392" y="1496566"/>
            <a:ext cx="3048000" cy="2076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5816" name="Picture 8" descr="http://www.workingforus.co.uk/images/uploaded/bc578b9b-7b5a-4f5c-8d34-e89d61a7be61_MainImage_b4eb711a-ff12-4e7a-87a1-cb6671b6a23c_MainImage_Clair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84232" y="2276872"/>
            <a:ext cx="238125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5818" name="Picture 10" descr="http://im.ft-static.com/content/images/9998b940-7689-11e1-a6f3-00144feab49a.im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31904" y="222749"/>
            <a:ext cx="372699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75814" name="Picture 6" descr="http://scarfomatic.typepad.com/photos/uncategorized/bettys_1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8209" y="548681"/>
            <a:ext cx="2435399" cy="1618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590524" y="2924944"/>
            <a:ext cx="197921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What are the different strategic concerns of HR in these two companies?</a:t>
            </a:r>
          </a:p>
          <a:p>
            <a:pPr algn="ctr"/>
            <a:br>
              <a:rPr lang="en-GB" dirty="0"/>
            </a:br>
            <a:r>
              <a:rPr lang="en-GB" dirty="0"/>
              <a:t>What kinds of people do they need?</a:t>
            </a:r>
          </a:p>
          <a:p>
            <a:pPr algn="ctr"/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663663" y="299978"/>
            <a:ext cx="3312368" cy="126203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eaLnBrk="1" latinLnBrk="0" hangingPunct="1">
              <a:buNone/>
              <a:defRPr sz="4000" b="1">
                <a:solidFill>
                  <a:schemeClr val="tx2">
                    <a:lumMod val="60000"/>
                    <a:lumOff val="40000"/>
                  </a:schemeClr>
                </a:solidFill>
              </a:defRPr>
            </a:lvl1pPr>
          </a:lstStyle>
          <a:p>
            <a:r>
              <a:rPr lang="en-GB" sz="2400" dirty="0">
                <a:solidFill>
                  <a:schemeClr val="tx1"/>
                </a:solidFill>
              </a:rPr>
              <a:t>Are their people needs the same?</a:t>
            </a:r>
          </a:p>
        </p:txBody>
      </p:sp>
    </p:spTree>
    <p:extLst>
      <p:ext uri="{BB962C8B-B14F-4D97-AF65-F5344CB8AC3E}">
        <p14:creationId xmlns:p14="http://schemas.microsoft.com/office/powerpoint/2010/main" val="32888670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7368" y="332657"/>
            <a:ext cx="55446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Leading and managing people</a:t>
            </a:r>
            <a:r>
              <a:rPr lang="en-GB" sz="2800" b="1" dirty="0">
                <a:solidFill>
                  <a:schemeClr val="tx2">
                    <a:lumMod val="60000"/>
                    <a:lumOff val="40000"/>
                  </a:schemeClr>
                </a:solidFill>
              </a:rPr>
              <a:t>:</a:t>
            </a:r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en-GB" sz="20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val 2"/>
          <p:cNvSpPr/>
          <p:nvPr/>
        </p:nvSpPr>
        <p:spPr>
          <a:xfrm>
            <a:off x="7346262" y="217562"/>
            <a:ext cx="4284476" cy="129614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b="1" dirty="0">
                <a:solidFill>
                  <a:schemeClr val="tx1"/>
                </a:solidFill>
              </a:rPr>
              <a:t>HRM designs the system</a:t>
            </a:r>
          </a:p>
          <a:p>
            <a:pPr algn="ctr"/>
            <a:r>
              <a:rPr lang="en-GB" sz="1600" b="1" dirty="0">
                <a:solidFill>
                  <a:schemeClr val="tx1"/>
                </a:solidFill>
              </a:rPr>
              <a:t>(in the background)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1384" y="1513575"/>
            <a:ext cx="453482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For example, leaders and managers have to deal with:</a:t>
            </a:r>
          </a:p>
          <a:p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Recruiting new employees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Making sure they are trained for the job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Poor performers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Low motivation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  <a:p>
            <a:pPr marL="285750" indent="-285750">
              <a:buFont typeface="Arial" pitchFamily="34" charset="0"/>
              <a:buChar char="•"/>
            </a:pPr>
            <a:r>
              <a:rPr lang="en-GB" sz="2000" dirty="0"/>
              <a:t>Retaining excellent employees</a:t>
            </a:r>
          </a:p>
          <a:p>
            <a:pPr marL="285750" indent="-285750">
              <a:buFont typeface="Arial" pitchFamily="34" charset="0"/>
              <a:buChar char="•"/>
            </a:pPr>
            <a:endParaRPr lang="en-GB" sz="2000" dirty="0"/>
          </a:p>
        </p:txBody>
      </p:sp>
      <p:sp>
        <p:nvSpPr>
          <p:cNvPr id="5" name="Rounded Rectangular Callout 4"/>
          <p:cNvSpPr/>
          <p:nvPr/>
        </p:nvSpPr>
        <p:spPr>
          <a:xfrm>
            <a:off x="6623962" y="1504454"/>
            <a:ext cx="3024336" cy="1008112"/>
          </a:xfrm>
          <a:prstGeom prst="wedgeRoundRectCallout">
            <a:avLst>
              <a:gd name="adj1" fmla="val -96117"/>
              <a:gd name="adj2" fmla="val 4073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Designing an online screening system to improve the quality of applicants.</a:t>
            </a:r>
          </a:p>
        </p:txBody>
      </p:sp>
      <p:sp>
        <p:nvSpPr>
          <p:cNvPr id="6" name="Rounded Rectangular Callout 5"/>
          <p:cNvSpPr/>
          <p:nvPr/>
        </p:nvSpPr>
        <p:spPr>
          <a:xfrm>
            <a:off x="7320136" y="2852936"/>
            <a:ext cx="3024336" cy="1008112"/>
          </a:xfrm>
          <a:prstGeom prst="wedgeRoundRectCallout">
            <a:avLst>
              <a:gd name="adj1" fmla="val -131492"/>
              <a:gd name="adj2" fmla="val -99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Contract with local training company to provide technical updates to all staff annually.</a:t>
            </a:r>
          </a:p>
        </p:txBody>
      </p:sp>
      <p:sp>
        <p:nvSpPr>
          <p:cNvPr id="7" name="Rounded Rectangular Callout 6"/>
          <p:cNvSpPr/>
          <p:nvPr/>
        </p:nvSpPr>
        <p:spPr>
          <a:xfrm>
            <a:off x="7852728" y="5082548"/>
            <a:ext cx="2448272" cy="1539592"/>
          </a:xfrm>
          <a:prstGeom prst="wedgeRoundRectCallout">
            <a:avLst>
              <a:gd name="adj1" fmla="val -186234"/>
              <a:gd name="adj2" fmla="val -6945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An easy to understand bonus system linked to a yearly appraisal system well integrated</a:t>
            </a:r>
          </a:p>
        </p:txBody>
      </p:sp>
      <p:sp>
        <p:nvSpPr>
          <p:cNvPr id="8" name="Rounded Rectangular Callout 7"/>
          <p:cNvSpPr/>
          <p:nvPr/>
        </p:nvSpPr>
        <p:spPr>
          <a:xfrm>
            <a:off x="4439817" y="5661248"/>
            <a:ext cx="2664295" cy="1034188"/>
          </a:xfrm>
          <a:prstGeom prst="wedgeRoundRectCallout">
            <a:avLst>
              <a:gd name="adj1" fmla="val -62584"/>
              <a:gd name="adj2" fmla="val -3057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Designing reward and benefit packages that entice employees to stay</a:t>
            </a:r>
          </a:p>
        </p:txBody>
      </p:sp>
      <p:sp>
        <p:nvSpPr>
          <p:cNvPr id="9" name="Rounded Rectangular Callout 8"/>
          <p:cNvSpPr/>
          <p:nvPr/>
        </p:nvSpPr>
        <p:spPr>
          <a:xfrm>
            <a:off x="5951984" y="4010340"/>
            <a:ext cx="3600400" cy="1008112"/>
          </a:xfrm>
          <a:prstGeom prst="wedgeRoundRectCallout">
            <a:avLst>
              <a:gd name="adj1" fmla="val -80044"/>
              <a:gd name="adj2" fmla="val -3364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Clear procedures for all managers to follow for warnings, written warnings and dismissal.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3622883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3347C0C0-4E9E-424D-AEE2-3E94C4698E4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>
            <a:normAutofit fontScale="90000"/>
          </a:bodyPr>
          <a:lstStyle/>
          <a:p>
            <a:r>
              <a:rPr lang="en-GB" altLang="en-US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Trait Theory </a:t>
            </a:r>
            <a:br>
              <a:rPr lang="en-GB" altLang="en-US" sz="54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altLang="en-US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(simplistic common sense)</a:t>
            </a:r>
            <a:endParaRPr lang="en-GB" altLang="en-US" sz="5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FA3742BB-8A4F-4057-AAEE-438236747AE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1600200"/>
            <a:ext cx="8077200" cy="4495800"/>
          </a:xfrm>
        </p:spPr>
        <p:txBody>
          <a:bodyPr/>
          <a:lstStyle/>
          <a:p>
            <a:r>
              <a:rPr lang="en-GB" altLang="en-US" sz="2800"/>
              <a:t>Leaders are born not made </a:t>
            </a:r>
          </a:p>
          <a:p>
            <a:r>
              <a:rPr lang="en-GB" altLang="en-US" sz="2800"/>
              <a:t>Traits needed e.g.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/>
              <a:t>- Interpersonal skills		- Problem-solving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/>
              <a:t>- Intelligence			- Vision</a:t>
            </a:r>
          </a:p>
          <a:p>
            <a:pPr lvl="1">
              <a:buFont typeface="Wingdings" panose="05000000000000000000" pitchFamily="2" charset="2"/>
              <a:buNone/>
            </a:pPr>
            <a:r>
              <a:rPr lang="en-GB" altLang="en-US" sz="2400"/>
              <a:t>- Communication                          - Charisma</a:t>
            </a:r>
          </a:p>
          <a:p>
            <a:pPr lvl="1"/>
            <a:endParaRPr lang="en-GB" altLang="en-US" sz="2400"/>
          </a:p>
          <a:p>
            <a:r>
              <a:rPr lang="en-GB" altLang="en-US" sz="2800" u="sng"/>
              <a:t>but</a:t>
            </a:r>
            <a:r>
              <a:rPr lang="en-GB" altLang="en-US" sz="2800"/>
              <a:t> which traits?</a:t>
            </a:r>
          </a:p>
          <a:p>
            <a:endParaRPr lang="en-GB" altLang="en-US" sz="2800"/>
          </a:p>
          <a:p>
            <a:pPr algn="ctr">
              <a:buFont typeface="Wingdings" panose="05000000000000000000" pitchFamily="2" charset="2"/>
              <a:buNone/>
            </a:pPr>
            <a:r>
              <a:rPr lang="en-GB" altLang="en-US" sz="2800">
                <a:solidFill>
                  <a:schemeClr val="tx2"/>
                </a:solidFill>
              </a:rPr>
              <a:t>Do all leaders have an identical set of skills?</a:t>
            </a:r>
          </a:p>
          <a:p>
            <a:endParaRPr lang="en-GB" altLang="en-US" sz="280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9AD317EE-34A9-48F2-9776-630344EB481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04800"/>
            <a:ext cx="7846640" cy="1035968"/>
          </a:xfrm>
        </p:spPr>
        <p:txBody>
          <a:bodyPr>
            <a:normAutofit fontScale="90000"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Leadership styles </a:t>
            </a:r>
            <a:b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altLang="en-US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(very simplistic/descriptive)</a:t>
            </a:r>
            <a:endParaRPr lang="en-GB" altLang="en-US" sz="54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291" name="Rectangle 3">
            <a:extLst>
              <a:ext uri="{FF2B5EF4-FFF2-40B4-BE49-F238E27FC236}">
                <a16:creationId xmlns:a16="http://schemas.microsoft.com/office/drawing/2014/main" id="{B1FF31A7-F16B-490C-AD0A-D8B9CD99C38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209800" y="1828800"/>
            <a:ext cx="7620000" cy="4572000"/>
          </a:xfrm>
        </p:spPr>
        <p:txBody>
          <a:bodyPr/>
          <a:lstStyle/>
          <a:p>
            <a:pPr>
              <a:spcAft>
                <a:spcPct val="35000"/>
              </a:spcAft>
            </a:pPr>
            <a:r>
              <a:rPr lang="en-GB" altLang="en-US" u="sng" dirty="0"/>
              <a:t>Autocratic</a:t>
            </a:r>
            <a:r>
              <a:rPr lang="en-GB" altLang="en-US" dirty="0"/>
              <a:t> - </a:t>
            </a:r>
            <a:r>
              <a:rPr lang="en-GB" altLang="en-US" sz="2800" i="1" dirty="0"/>
              <a:t>focus of power with leader</a:t>
            </a:r>
            <a:r>
              <a:rPr lang="en-GB" altLang="en-US" sz="2800" dirty="0"/>
              <a:t>, leader 			controls decisions, policy, tasks, 			rewards and punishment.</a:t>
            </a:r>
          </a:p>
          <a:p>
            <a:pPr>
              <a:spcAft>
                <a:spcPct val="35000"/>
              </a:spcAft>
            </a:pPr>
            <a:r>
              <a:rPr lang="en-GB" altLang="en-US" u="sng" dirty="0"/>
              <a:t>Democratic</a:t>
            </a:r>
            <a:r>
              <a:rPr lang="en-GB" altLang="en-US" dirty="0"/>
              <a:t> - </a:t>
            </a:r>
            <a:r>
              <a:rPr lang="en-GB" altLang="en-US" sz="2800" i="1" dirty="0"/>
              <a:t>focus of power on the group</a:t>
            </a:r>
            <a:r>
              <a:rPr lang="en-GB" altLang="en-US" sz="2800" dirty="0"/>
              <a:t>, 				leadership functions shared 				with the group</a:t>
            </a:r>
            <a:r>
              <a:rPr lang="en-GB" altLang="en-US" dirty="0"/>
              <a:t>.</a:t>
            </a:r>
          </a:p>
          <a:p>
            <a:pPr>
              <a:spcAft>
                <a:spcPct val="35000"/>
              </a:spcAft>
            </a:pPr>
            <a:r>
              <a:rPr lang="en-GB" altLang="en-US" u="sng" dirty="0"/>
              <a:t>Laissez-faire</a:t>
            </a:r>
            <a:r>
              <a:rPr lang="en-GB" altLang="en-US" dirty="0"/>
              <a:t> </a:t>
            </a:r>
            <a:r>
              <a:rPr lang="en-GB" altLang="en-US" sz="2800" dirty="0"/>
              <a:t>- no interference from leader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D99AF9F0-0CAA-4D26-9D56-3EDA43A2992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Tannenbaum &amp; Schmidt’s Leadership Continuum</a:t>
            </a:r>
            <a:br>
              <a:rPr lang="en-GB" altLang="en-US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altLang="en-US" sz="36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(introduces a spectrum of behaviour)</a:t>
            </a:r>
          </a:p>
        </p:txBody>
      </p:sp>
      <p:sp>
        <p:nvSpPr>
          <p:cNvPr id="27651" name="Text Box 3">
            <a:extLst>
              <a:ext uri="{FF2B5EF4-FFF2-40B4-BE49-F238E27FC236}">
                <a16:creationId xmlns:a16="http://schemas.microsoft.com/office/drawing/2014/main" id="{0518A013-7606-4B53-84A0-96474152506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133600" y="2362200"/>
            <a:ext cx="27432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Boss-centred</a:t>
            </a:r>
          </a:p>
        </p:txBody>
      </p:sp>
      <p:sp>
        <p:nvSpPr>
          <p:cNvPr id="27652" name="Text Box 4">
            <a:extLst>
              <a:ext uri="{FF2B5EF4-FFF2-40B4-BE49-F238E27FC236}">
                <a16:creationId xmlns:a16="http://schemas.microsoft.com/office/drawing/2014/main" id="{7DF96EC0-1F77-45A6-9FC6-21A972ED5A1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086600" y="182880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Subordinate-centred</a:t>
            </a:r>
          </a:p>
        </p:txBody>
      </p:sp>
      <p:sp>
        <p:nvSpPr>
          <p:cNvPr id="27653" name="Line 5">
            <a:extLst>
              <a:ext uri="{FF2B5EF4-FFF2-40B4-BE49-F238E27FC236}">
                <a16:creationId xmlns:a16="http://schemas.microsoft.com/office/drawing/2014/main" id="{0BB56BD4-9619-4ABF-8A70-729082BF12D6}"/>
              </a:ext>
            </a:extLst>
          </p:cNvPr>
          <p:cNvSpPr>
            <a:spLocks noChangeShapeType="1"/>
          </p:cNvSpPr>
          <p:nvPr/>
        </p:nvSpPr>
        <p:spPr bwMode="auto">
          <a:xfrm>
            <a:off x="4343400" y="2590800"/>
            <a:ext cx="411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triangl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4" name="Line 6">
            <a:extLst>
              <a:ext uri="{FF2B5EF4-FFF2-40B4-BE49-F238E27FC236}">
                <a16:creationId xmlns:a16="http://schemas.microsoft.com/office/drawing/2014/main" id="{22BD732A-775E-41E4-8243-BBFD27B902FE}"/>
              </a:ext>
            </a:extLst>
          </p:cNvPr>
          <p:cNvSpPr>
            <a:spLocks noChangeShapeType="1"/>
          </p:cNvSpPr>
          <p:nvPr/>
        </p:nvSpPr>
        <p:spPr bwMode="auto">
          <a:xfrm>
            <a:off x="2971800" y="2057400"/>
            <a:ext cx="411480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triangle" w="lg" len="lg"/>
            <a:tailEnd type="none" w="lg" len="lg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grpSp>
        <p:nvGrpSpPr>
          <p:cNvPr id="27655" name="Group 7">
            <a:extLst>
              <a:ext uri="{FF2B5EF4-FFF2-40B4-BE49-F238E27FC236}">
                <a16:creationId xmlns:a16="http://schemas.microsoft.com/office/drawing/2014/main" id="{E5F72298-D739-45FF-9CB3-49DC37073270}"/>
              </a:ext>
            </a:extLst>
          </p:cNvPr>
          <p:cNvGrpSpPr>
            <a:grpSpLocks/>
          </p:cNvGrpSpPr>
          <p:nvPr/>
        </p:nvGrpSpPr>
        <p:grpSpPr bwMode="auto">
          <a:xfrm>
            <a:off x="2133600" y="2819400"/>
            <a:ext cx="8001000" cy="1676400"/>
            <a:chOff x="384" y="1776"/>
            <a:chExt cx="5040" cy="1296"/>
          </a:xfrm>
        </p:grpSpPr>
        <p:sp>
          <p:nvSpPr>
            <p:cNvPr id="27656" name="Rectangle 8">
              <a:extLst>
                <a:ext uri="{FF2B5EF4-FFF2-40B4-BE49-F238E27FC236}">
                  <a16:creationId xmlns:a16="http://schemas.microsoft.com/office/drawing/2014/main" id="{E91A6B6F-FDEF-4FCB-859B-7F09426955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84" y="1776"/>
              <a:ext cx="5040" cy="1296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27657" name="Line 9">
              <a:extLst>
                <a:ext uri="{FF2B5EF4-FFF2-40B4-BE49-F238E27FC236}">
                  <a16:creationId xmlns:a16="http://schemas.microsoft.com/office/drawing/2014/main" id="{0B515322-7F5F-46B0-8921-AABFE34275DE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384" y="1920"/>
              <a:ext cx="5040" cy="1008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27658" name="Freeform 10">
            <a:extLst>
              <a:ext uri="{FF2B5EF4-FFF2-40B4-BE49-F238E27FC236}">
                <a16:creationId xmlns:a16="http://schemas.microsoft.com/office/drawing/2014/main" id="{D2FBF741-7692-423B-BD69-EEABE2FD6064}"/>
              </a:ext>
            </a:extLst>
          </p:cNvPr>
          <p:cNvSpPr>
            <a:spLocks/>
          </p:cNvSpPr>
          <p:nvPr/>
        </p:nvSpPr>
        <p:spPr bwMode="auto">
          <a:xfrm>
            <a:off x="2133600" y="2819400"/>
            <a:ext cx="8001000" cy="1447800"/>
          </a:xfrm>
          <a:custGeom>
            <a:avLst/>
            <a:gdLst>
              <a:gd name="T0" fmla="*/ 0 w 5040"/>
              <a:gd name="T1" fmla="*/ 0 h 912"/>
              <a:gd name="T2" fmla="*/ 0 w 5040"/>
              <a:gd name="T3" fmla="*/ 912 h 912"/>
              <a:gd name="T4" fmla="*/ 5040 w 5040"/>
              <a:gd name="T5" fmla="*/ 96 h 912"/>
              <a:gd name="T6" fmla="*/ 5040 w 5040"/>
              <a:gd name="T7" fmla="*/ 0 h 912"/>
              <a:gd name="T8" fmla="*/ 0 w 5040"/>
              <a:gd name="T9" fmla="*/ 0 h 91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5040" h="912">
                <a:moveTo>
                  <a:pt x="0" y="0"/>
                </a:moveTo>
                <a:lnTo>
                  <a:pt x="0" y="912"/>
                </a:lnTo>
                <a:lnTo>
                  <a:pt x="5040" y="96"/>
                </a:lnTo>
                <a:lnTo>
                  <a:pt x="5040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/>
          </a:solidFill>
          <a:ln w="12700" cap="flat" cmpd="sng">
            <a:solidFill>
              <a:schemeClr val="tx1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7659" name="Text Box 11">
            <a:extLst>
              <a:ext uri="{FF2B5EF4-FFF2-40B4-BE49-F238E27FC236}">
                <a16:creationId xmlns:a16="http://schemas.microsoft.com/office/drawing/2014/main" id="{FB6E5029-675F-47D7-A001-E23553B150E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62200" y="2971801"/>
            <a:ext cx="3352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Use of Authority by Leader</a:t>
            </a:r>
          </a:p>
        </p:txBody>
      </p:sp>
      <p:sp>
        <p:nvSpPr>
          <p:cNvPr id="27660" name="Text Box 12">
            <a:extLst>
              <a:ext uri="{FF2B5EF4-FFF2-40B4-BE49-F238E27FC236}">
                <a16:creationId xmlns:a16="http://schemas.microsoft.com/office/drawing/2014/main" id="{3C53158A-6587-4126-912D-DD75D022F88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324600" y="3657601"/>
            <a:ext cx="35052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Area of Freedom for Subordinates</a:t>
            </a:r>
          </a:p>
        </p:txBody>
      </p:sp>
      <p:sp>
        <p:nvSpPr>
          <p:cNvPr id="27661" name="Text Box 13">
            <a:extLst>
              <a:ext uri="{FF2B5EF4-FFF2-40B4-BE49-F238E27FC236}">
                <a16:creationId xmlns:a16="http://schemas.microsoft.com/office/drawing/2014/main" id="{FBA58F2E-4C33-4FC1-A5F7-2508F8CE1406}"/>
              </a:ext>
            </a:extLst>
          </p:cNvPr>
          <p:cNvSpPr txBox="1">
            <a:spLocks noChangeArrowheads="1"/>
          </p:cNvSpPr>
          <p:nvPr/>
        </p:nvSpPr>
        <p:spPr bwMode="auto">
          <a:xfrm rot="-2357394">
            <a:off x="1447800" y="4953000"/>
            <a:ext cx="2438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Manager ‘Tells’</a:t>
            </a:r>
          </a:p>
        </p:txBody>
      </p:sp>
      <p:sp>
        <p:nvSpPr>
          <p:cNvPr id="27662" name="Text Box 14">
            <a:extLst>
              <a:ext uri="{FF2B5EF4-FFF2-40B4-BE49-F238E27FC236}">
                <a16:creationId xmlns:a16="http://schemas.microsoft.com/office/drawing/2014/main" id="{B7CF06A3-52A0-48AE-ADB0-879205D6FEBC}"/>
              </a:ext>
            </a:extLst>
          </p:cNvPr>
          <p:cNvSpPr txBox="1">
            <a:spLocks noChangeArrowheads="1"/>
          </p:cNvSpPr>
          <p:nvPr/>
        </p:nvSpPr>
        <p:spPr bwMode="auto">
          <a:xfrm rot="-2488140">
            <a:off x="2057400" y="5105400"/>
            <a:ext cx="24653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Manager ‘Sells’</a:t>
            </a:r>
          </a:p>
        </p:txBody>
      </p:sp>
      <p:sp>
        <p:nvSpPr>
          <p:cNvPr id="27663" name="Text Box 15">
            <a:extLst>
              <a:ext uri="{FF2B5EF4-FFF2-40B4-BE49-F238E27FC236}">
                <a16:creationId xmlns:a16="http://schemas.microsoft.com/office/drawing/2014/main" id="{1F4A1C2D-F171-44C2-A5C0-9C9976E44F7E}"/>
              </a:ext>
            </a:extLst>
          </p:cNvPr>
          <p:cNvSpPr txBox="1">
            <a:spLocks noChangeArrowheads="1"/>
          </p:cNvSpPr>
          <p:nvPr/>
        </p:nvSpPr>
        <p:spPr bwMode="auto">
          <a:xfrm rot="-2542202">
            <a:off x="2971801" y="5029200"/>
            <a:ext cx="2620963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Invites questions</a:t>
            </a:r>
          </a:p>
        </p:txBody>
      </p:sp>
      <p:sp>
        <p:nvSpPr>
          <p:cNvPr id="27664" name="Text Box 16">
            <a:extLst>
              <a:ext uri="{FF2B5EF4-FFF2-40B4-BE49-F238E27FC236}">
                <a16:creationId xmlns:a16="http://schemas.microsoft.com/office/drawing/2014/main" id="{C47A2C4D-24A4-4300-B4C5-43DBE3F298E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572000" y="4648200"/>
            <a:ext cx="2590800" cy="193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Manager presents problem, gets suggestions, makes decision</a:t>
            </a:r>
          </a:p>
        </p:txBody>
      </p:sp>
      <p:sp>
        <p:nvSpPr>
          <p:cNvPr id="27665" name="Text Box 17">
            <a:extLst>
              <a:ext uri="{FF2B5EF4-FFF2-40B4-BE49-F238E27FC236}">
                <a16:creationId xmlns:a16="http://schemas.microsoft.com/office/drawing/2014/main" id="{9A352189-D802-47DF-B3C1-9FE586A72EC2}"/>
              </a:ext>
            </a:extLst>
          </p:cNvPr>
          <p:cNvSpPr txBox="1">
            <a:spLocks noChangeArrowheads="1"/>
          </p:cNvSpPr>
          <p:nvPr/>
        </p:nvSpPr>
        <p:spPr bwMode="auto">
          <a:xfrm rot="1997934">
            <a:off x="6858000" y="5022762"/>
            <a:ext cx="25146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Manager defines limits, group makes decision</a:t>
            </a:r>
          </a:p>
        </p:txBody>
      </p:sp>
      <p:sp>
        <p:nvSpPr>
          <p:cNvPr id="27666" name="Text Box 18">
            <a:extLst>
              <a:ext uri="{FF2B5EF4-FFF2-40B4-BE49-F238E27FC236}">
                <a16:creationId xmlns:a16="http://schemas.microsoft.com/office/drawing/2014/main" id="{E0F03911-9B96-47D4-8758-50837FD11C2E}"/>
              </a:ext>
            </a:extLst>
          </p:cNvPr>
          <p:cNvSpPr txBox="1">
            <a:spLocks noChangeArrowheads="1"/>
          </p:cNvSpPr>
          <p:nvPr/>
        </p:nvSpPr>
        <p:spPr bwMode="auto">
          <a:xfrm rot="1963511">
            <a:off x="8382000" y="4948665"/>
            <a:ext cx="25146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Group functions independently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1865D80-3782-4E7B-A351-7525CD2AF8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Blake &amp; Mouton’s ‘Leadership Grid’</a:t>
            </a:r>
            <a:b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</a:br>
            <a:r>
              <a:rPr lang="en-GB" altLang="en-US" sz="40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(introduces people vs task)</a:t>
            </a:r>
            <a:endParaRPr lang="en-GB" altLang="en-US" sz="4900" b="1" dirty="0">
              <a:solidFill>
                <a:schemeClr val="tx2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7411" name="Line 3">
            <a:extLst>
              <a:ext uri="{FF2B5EF4-FFF2-40B4-BE49-F238E27FC236}">
                <a16:creationId xmlns:a16="http://schemas.microsoft.com/office/drawing/2014/main" id="{324BDA28-5D13-49D0-8D73-7622D07EDDE1}"/>
              </a:ext>
            </a:extLst>
          </p:cNvPr>
          <p:cNvSpPr>
            <a:spLocks noChangeShapeType="1"/>
          </p:cNvSpPr>
          <p:nvPr/>
        </p:nvSpPr>
        <p:spPr bwMode="auto">
          <a:xfrm>
            <a:off x="2819400" y="1905000"/>
            <a:ext cx="0" cy="411480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2" name="Line 4">
            <a:extLst>
              <a:ext uri="{FF2B5EF4-FFF2-40B4-BE49-F238E27FC236}">
                <a16:creationId xmlns:a16="http://schemas.microsoft.com/office/drawing/2014/main" id="{9072B6EC-B9B7-4F93-B14D-9F382AFFE686}"/>
              </a:ext>
            </a:extLst>
          </p:cNvPr>
          <p:cNvSpPr>
            <a:spLocks noChangeShapeType="1"/>
          </p:cNvSpPr>
          <p:nvPr/>
        </p:nvSpPr>
        <p:spPr bwMode="auto">
          <a:xfrm>
            <a:off x="2819400" y="6019800"/>
            <a:ext cx="6477000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7413" name="Text Box 5">
            <a:extLst>
              <a:ext uri="{FF2B5EF4-FFF2-40B4-BE49-F238E27FC236}">
                <a16:creationId xmlns:a16="http://schemas.microsoft.com/office/drawing/2014/main" id="{600E0D52-1781-4E11-B178-1295A8E81D7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382000" y="60960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High</a:t>
            </a:r>
          </a:p>
        </p:txBody>
      </p:sp>
      <p:sp>
        <p:nvSpPr>
          <p:cNvPr id="17414" name="Text Box 6">
            <a:extLst>
              <a:ext uri="{FF2B5EF4-FFF2-40B4-BE49-F238E27FC236}">
                <a16:creationId xmlns:a16="http://schemas.microsoft.com/office/drawing/2014/main" id="{FB56445A-0FD5-48CD-9BBD-2FB4D9CBFE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752600" y="17526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High</a:t>
            </a:r>
          </a:p>
        </p:txBody>
      </p:sp>
      <p:sp>
        <p:nvSpPr>
          <p:cNvPr id="17415" name="Text Box 7">
            <a:extLst>
              <a:ext uri="{FF2B5EF4-FFF2-40B4-BE49-F238E27FC236}">
                <a16:creationId xmlns:a16="http://schemas.microsoft.com/office/drawing/2014/main" id="{F3A485D9-9983-4B56-888F-B3534EF355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55626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Low</a:t>
            </a:r>
          </a:p>
        </p:txBody>
      </p:sp>
      <p:sp>
        <p:nvSpPr>
          <p:cNvPr id="17416" name="Text Box 8">
            <a:extLst>
              <a:ext uri="{FF2B5EF4-FFF2-40B4-BE49-F238E27FC236}">
                <a16:creationId xmlns:a16="http://schemas.microsoft.com/office/drawing/2014/main" id="{BA3EF139-8374-4456-8F52-8CA0DCE54CF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67000" y="6096000"/>
            <a:ext cx="914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i="1">
                <a:latin typeface="Arial" panose="020B0604020202020204" pitchFamily="34" charset="0"/>
              </a:rPr>
              <a:t>Low</a:t>
            </a:r>
          </a:p>
        </p:txBody>
      </p:sp>
      <p:sp>
        <p:nvSpPr>
          <p:cNvPr id="17417" name="Text Box 9">
            <a:extLst>
              <a:ext uri="{FF2B5EF4-FFF2-40B4-BE49-F238E27FC236}">
                <a16:creationId xmlns:a16="http://schemas.microsoft.com/office/drawing/2014/main" id="{5C3F952D-3D10-4ED4-8471-16FD812511D2}"/>
              </a:ext>
            </a:extLst>
          </p:cNvPr>
          <p:cNvSpPr txBox="1">
            <a:spLocks noChangeArrowheads="1"/>
          </p:cNvSpPr>
          <p:nvPr/>
        </p:nvSpPr>
        <p:spPr bwMode="auto">
          <a:xfrm rot="-5418094">
            <a:off x="691356" y="3804444"/>
            <a:ext cx="304323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Concern for people</a:t>
            </a:r>
          </a:p>
        </p:txBody>
      </p:sp>
      <p:sp>
        <p:nvSpPr>
          <p:cNvPr id="17418" name="Text Box 10">
            <a:extLst>
              <a:ext uri="{FF2B5EF4-FFF2-40B4-BE49-F238E27FC236}">
                <a16:creationId xmlns:a16="http://schemas.microsoft.com/office/drawing/2014/main" id="{4F97ED4B-7DF1-4B66-929D-1790EE53EC2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91000" y="6096000"/>
            <a:ext cx="3657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Concern for Production</a:t>
            </a:r>
          </a:p>
        </p:txBody>
      </p:sp>
      <p:sp>
        <p:nvSpPr>
          <p:cNvPr id="17419" name="Text Box 11">
            <a:extLst>
              <a:ext uri="{FF2B5EF4-FFF2-40B4-BE49-F238E27FC236}">
                <a16:creationId xmlns:a16="http://schemas.microsoft.com/office/drawing/2014/main" id="{5AC8AC34-4DD3-40EB-BC91-4DAB287A48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124200" y="19812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‘Country Club’ Management</a:t>
            </a:r>
          </a:p>
        </p:txBody>
      </p:sp>
      <p:sp>
        <p:nvSpPr>
          <p:cNvPr id="17420" name="Text Box 12">
            <a:extLst>
              <a:ext uri="{FF2B5EF4-FFF2-40B4-BE49-F238E27FC236}">
                <a16:creationId xmlns:a16="http://schemas.microsoft.com/office/drawing/2014/main" id="{C66A2713-AACA-4534-AF36-860C643C10D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19050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Team Management</a:t>
            </a:r>
          </a:p>
        </p:txBody>
      </p:sp>
      <p:sp>
        <p:nvSpPr>
          <p:cNvPr id="17421" name="Text Box 13">
            <a:extLst>
              <a:ext uri="{FF2B5EF4-FFF2-40B4-BE49-F238E27FC236}">
                <a16:creationId xmlns:a16="http://schemas.microsoft.com/office/drawing/2014/main" id="{882116EB-1975-4757-A3D9-6CF58C21284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0600" y="3200401"/>
            <a:ext cx="2590800" cy="12003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‘Middle-of-the-road’ Management</a:t>
            </a:r>
          </a:p>
        </p:txBody>
      </p:sp>
      <p:sp>
        <p:nvSpPr>
          <p:cNvPr id="17422" name="Text Box 14">
            <a:extLst>
              <a:ext uri="{FF2B5EF4-FFF2-40B4-BE49-F238E27FC236}">
                <a16:creationId xmlns:a16="http://schemas.microsoft.com/office/drawing/2014/main" id="{7813DFAE-7490-45A7-BBCA-E0337B98A1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48000" y="48768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Impoverished Management</a:t>
            </a:r>
          </a:p>
        </p:txBody>
      </p:sp>
      <p:sp>
        <p:nvSpPr>
          <p:cNvPr id="17423" name="Text Box 15">
            <a:extLst>
              <a:ext uri="{FF2B5EF4-FFF2-40B4-BE49-F238E27FC236}">
                <a16:creationId xmlns:a16="http://schemas.microsoft.com/office/drawing/2014/main" id="{7E7C5B87-61D3-46E5-A1C7-53FB0A0407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05600" y="4953001"/>
            <a:ext cx="2590800" cy="8309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>
              <a:spcBef>
                <a:spcPct val="50000"/>
              </a:spcBef>
            </a:pPr>
            <a:r>
              <a:rPr lang="en-GB" altLang="en-US" sz="2400" b="1" i="1">
                <a:latin typeface="Arial" panose="020B0604020202020204" pitchFamily="34" charset="0"/>
              </a:rPr>
              <a:t>Authority- Compliance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1865D80-3782-4E7B-A351-7525CD2AF8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altLang="en-US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New ways of conceptualising leadership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9365419D-8385-BFA1-24D8-615EB419D7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15480" y="1844824"/>
            <a:ext cx="10166920" cy="4281340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e.g</a:t>
            </a:r>
            <a:endParaRPr lang="en-GB" dirty="0"/>
          </a:p>
          <a:p>
            <a:r>
              <a:rPr lang="en-GB" dirty="0"/>
              <a:t>Servant leadership</a:t>
            </a:r>
          </a:p>
          <a:p>
            <a:r>
              <a:rPr lang="en-GB" dirty="0"/>
              <a:t>Authentic leadership</a:t>
            </a:r>
          </a:p>
          <a:p>
            <a:r>
              <a:rPr lang="en-GB" dirty="0"/>
              <a:t>Distributed leadership</a:t>
            </a:r>
          </a:p>
          <a:p>
            <a:r>
              <a:rPr lang="en-GB" dirty="0"/>
              <a:t>Transformational leadership</a:t>
            </a:r>
          </a:p>
        </p:txBody>
      </p:sp>
    </p:spTree>
    <p:extLst>
      <p:ext uri="{BB962C8B-B14F-4D97-AF65-F5344CB8AC3E}">
        <p14:creationId xmlns:p14="http://schemas.microsoft.com/office/powerpoint/2010/main" val="3158887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1873A-96EA-FBD7-409F-C1AB477959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900" b="1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Independent Study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509952-5756-F7C4-025F-322168F2B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Conduct your own reading and prepare answers for the following:</a:t>
            </a:r>
          </a:p>
          <a:p>
            <a:endParaRPr lang="en-GB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7CA5010A-55B2-4F0B-1820-B36E98A60C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21994"/>
              </p:ext>
            </p:extLst>
          </p:nvPr>
        </p:nvGraphicFramePr>
        <p:xfrm>
          <a:off x="635688" y="2924944"/>
          <a:ext cx="11148944" cy="38408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588104">
                  <a:extLst>
                    <a:ext uri="{9D8B030D-6E8A-4147-A177-3AD203B41FA5}">
                      <a16:colId xmlns:a16="http://schemas.microsoft.com/office/drawing/2014/main" val="316365859"/>
                    </a:ext>
                  </a:extLst>
                </a:gridCol>
                <a:gridCol w="7560840">
                  <a:extLst>
                    <a:ext uri="{9D8B030D-6E8A-4147-A177-3AD203B41FA5}">
                      <a16:colId xmlns:a16="http://schemas.microsoft.com/office/drawing/2014/main" val="1665998807"/>
                    </a:ext>
                  </a:extLst>
                </a:gridCol>
              </a:tblGrid>
              <a:tr h="914605">
                <a:tc>
                  <a:txBody>
                    <a:bodyPr/>
                    <a:lstStyle/>
                    <a:p>
                      <a:r>
                        <a:rPr lang="en-GB" sz="3200" dirty="0"/>
                        <a:t>Define these three…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200" dirty="0"/>
                        <a:t>Answer the following questions…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31174513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Leadership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Why is Trait theory considered too simplistic?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354598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Management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How useful is People vs Task as a way of understanding leadership?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37064645"/>
                  </a:ext>
                </a:extLst>
              </a:tr>
              <a:tr h="914605">
                <a:tc>
                  <a:txBody>
                    <a:bodyPr/>
                    <a:lstStyle/>
                    <a:p>
                      <a:r>
                        <a:rPr lang="en-GB" sz="2800" dirty="0"/>
                        <a:t>Power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800" dirty="0"/>
                        <a:t>How do you describe ideal leadership?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135461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682935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1|77.5|19.4|66.3|69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1115</Words>
  <Application>Microsoft Office PowerPoint</Application>
  <PresentationFormat>Widescreen</PresentationFormat>
  <Paragraphs>179</Paragraphs>
  <Slides>14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Wingdings</vt:lpstr>
      <vt:lpstr>Office Theme</vt:lpstr>
      <vt:lpstr>PowerPoint Presentation</vt:lpstr>
      <vt:lpstr>What is our pooled experience in this group?</vt:lpstr>
      <vt:lpstr>Teaching schedule  </vt:lpstr>
      <vt:lpstr>Assessment  </vt:lpstr>
      <vt:lpstr>Comparative Case Study -Group Presentation</vt:lpstr>
      <vt:lpstr>Overview of Leading and Developing People: Leadership, Strategy and HR  Dr Emma Roberts</vt:lpstr>
      <vt:lpstr>PowerPoint Presentation</vt:lpstr>
      <vt:lpstr>PowerPoint Presentation</vt:lpstr>
      <vt:lpstr>Trait Theory  (simplistic common sense)</vt:lpstr>
      <vt:lpstr>Leadership styles  (very simplistic/descriptive)</vt:lpstr>
      <vt:lpstr>Tannenbaum &amp; Schmidt’s Leadership Continuum (introduces a spectrum of behaviour)</vt:lpstr>
      <vt:lpstr>Blake &amp; Mouton’s ‘Leadership Grid’ (introduces people vs task)</vt:lpstr>
      <vt:lpstr>New ways of conceptualising leadership</vt:lpstr>
      <vt:lpstr>Independent Study</vt:lpstr>
    </vt:vector>
  </TitlesOfParts>
  <Company>LTUC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Roberts</dc:creator>
  <cp:lastModifiedBy>Emma Roberts (IMH)</cp:lastModifiedBy>
  <cp:revision>87</cp:revision>
  <dcterms:created xsi:type="dcterms:W3CDTF">2013-06-25T13:48:10Z</dcterms:created>
  <dcterms:modified xsi:type="dcterms:W3CDTF">2025-06-26T10:54:41Z</dcterms:modified>
</cp:coreProperties>
</file>