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83" r:id="rId6"/>
    <p:sldId id="264" r:id="rId7"/>
    <p:sldId id="265" r:id="rId8"/>
    <p:sldId id="266" r:id="rId9"/>
    <p:sldId id="267" r:id="rId10"/>
    <p:sldId id="258" r:id="rId11"/>
    <p:sldId id="259" r:id="rId12"/>
    <p:sldId id="260" r:id="rId13"/>
    <p:sldId id="268" r:id="rId14"/>
    <p:sldId id="269" r:id="rId15"/>
    <p:sldId id="284" r:id="rId16"/>
    <p:sldId id="270" r:id="rId17"/>
    <p:sldId id="271" r:id="rId18"/>
    <p:sldId id="272" r:id="rId19"/>
    <p:sldId id="273" r:id="rId20"/>
    <p:sldId id="274" r:id="rId21"/>
    <p:sldId id="275" r:id="rId22"/>
    <p:sldId id="276" r:id="rId23"/>
    <p:sldId id="285" r:id="rId24"/>
    <p:sldId id="277" r:id="rId25"/>
    <p:sldId id="286" r:id="rId26"/>
    <p:sldId id="278" r:id="rId27"/>
    <p:sldId id="279" r:id="rId28"/>
    <p:sldId id="281" r:id="rId29"/>
    <p:sldId id="282" r:id="rId30"/>
    <p:sldId id="280" r:id="rId31"/>
    <p:sldId id="261"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ra Hopkinson" initials="LH" lastIdx="1" clrIdx="0">
    <p:extLst>
      <p:ext uri="{19B8F6BF-5375-455C-9EA6-DF929625EA0E}">
        <p15:presenceInfo xmlns:p15="http://schemas.microsoft.com/office/powerpoint/2012/main" userId="S-1-5-21-809251214-2178901256-4152538893-2670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98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E0C19D-08A2-41D7-9BAD-39B6538ADC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3FB50E-3BDB-4FD7-87B4-EBAC865DFF25}">
      <dgm:prSet/>
      <dgm:spPr/>
      <dgm:t>
        <a:bodyPr/>
        <a:lstStyle/>
        <a:p>
          <a:r>
            <a:rPr lang="en-GB"/>
            <a:t>Progress towards the strategy (2024 update)</a:t>
          </a:r>
          <a:endParaRPr lang="en-US"/>
        </a:p>
      </dgm:t>
    </dgm:pt>
    <dgm:pt modelId="{33EE17D0-40C8-483A-975A-DB25FB14C7D7}" type="parTrans" cxnId="{A0B28A2D-63D8-45ED-B400-8FDFE475D8B9}">
      <dgm:prSet/>
      <dgm:spPr/>
      <dgm:t>
        <a:bodyPr/>
        <a:lstStyle/>
        <a:p>
          <a:endParaRPr lang="en-US"/>
        </a:p>
      </dgm:t>
    </dgm:pt>
    <dgm:pt modelId="{058FD76F-F07E-4587-984A-B5A6233FCA9A}" type="sibTrans" cxnId="{A0B28A2D-63D8-45ED-B400-8FDFE475D8B9}">
      <dgm:prSet/>
      <dgm:spPr/>
      <dgm:t>
        <a:bodyPr/>
        <a:lstStyle/>
        <a:p>
          <a:endParaRPr lang="en-US"/>
        </a:p>
      </dgm:t>
    </dgm:pt>
    <dgm:pt modelId="{BC395FE5-0BB6-4258-B001-86CD76E75F28}">
      <dgm:prSet/>
      <dgm:spPr/>
      <dgm:t>
        <a:bodyPr/>
        <a:lstStyle/>
        <a:p>
          <a:r>
            <a:rPr lang="en-GB"/>
            <a:t>Review the Senedd update document provided on Teams (2024)</a:t>
          </a:r>
          <a:endParaRPr lang="en-US"/>
        </a:p>
      </dgm:t>
    </dgm:pt>
    <dgm:pt modelId="{0F235151-F315-4D7D-B0AD-BDBECF7840FC}" type="parTrans" cxnId="{BA202A0B-B21F-4FE3-92F2-4F82B6F92D5C}">
      <dgm:prSet/>
      <dgm:spPr/>
      <dgm:t>
        <a:bodyPr/>
        <a:lstStyle/>
        <a:p>
          <a:endParaRPr lang="en-US"/>
        </a:p>
      </dgm:t>
    </dgm:pt>
    <dgm:pt modelId="{426AABCF-2E0F-4B83-8421-15DB6D209953}" type="sibTrans" cxnId="{BA202A0B-B21F-4FE3-92F2-4F82B6F92D5C}">
      <dgm:prSet/>
      <dgm:spPr/>
      <dgm:t>
        <a:bodyPr/>
        <a:lstStyle/>
        <a:p>
          <a:endParaRPr lang="en-US"/>
        </a:p>
      </dgm:t>
    </dgm:pt>
    <dgm:pt modelId="{C967F609-E508-4E20-A539-84387F4F978B}">
      <dgm:prSet/>
      <dgm:spPr/>
      <dgm:t>
        <a:bodyPr/>
        <a:lstStyle/>
        <a:p>
          <a:r>
            <a:rPr lang="en-GB"/>
            <a:t>Discuss the meaning of the current progress as a class</a:t>
          </a:r>
          <a:endParaRPr lang="en-US"/>
        </a:p>
      </dgm:t>
    </dgm:pt>
    <dgm:pt modelId="{36545DA1-2A13-4E39-85FF-12318286A188}" type="parTrans" cxnId="{5C4687E1-5415-4CC4-B971-17E744BB0EEC}">
      <dgm:prSet/>
      <dgm:spPr/>
      <dgm:t>
        <a:bodyPr/>
        <a:lstStyle/>
        <a:p>
          <a:endParaRPr lang="en-US"/>
        </a:p>
      </dgm:t>
    </dgm:pt>
    <dgm:pt modelId="{230FDBD1-9F89-4DFA-B6E4-5C1E0D428568}" type="sibTrans" cxnId="{5C4687E1-5415-4CC4-B971-17E744BB0EEC}">
      <dgm:prSet/>
      <dgm:spPr/>
      <dgm:t>
        <a:bodyPr/>
        <a:lstStyle/>
        <a:p>
          <a:endParaRPr lang="en-US"/>
        </a:p>
      </dgm:t>
    </dgm:pt>
    <dgm:pt modelId="{4835EC61-13BF-47CE-A782-3CF7C4093A42}" type="pres">
      <dgm:prSet presAssocID="{E6E0C19D-08A2-41D7-9BAD-39B6538ADC43}" presName="root" presStyleCnt="0">
        <dgm:presLayoutVars>
          <dgm:dir/>
          <dgm:resizeHandles val="exact"/>
        </dgm:presLayoutVars>
      </dgm:prSet>
      <dgm:spPr/>
    </dgm:pt>
    <dgm:pt modelId="{09776EFE-C125-44F1-AE55-068E811CBD86}" type="pres">
      <dgm:prSet presAssocID="{F53FB50E-3BDB-4FD7-87B4-EBAC865DFF25}" presName="compNode" presStyleCnt="0"/>
      <dgm:spPr/>
    </dgm:pt>
    <dgm:pt modelId="{A4C7C99B-8CBC-4EFA-8E82-B50EB7AC8215}" type="pres">
      <dgm:prSet presAssocID="{F53FB50E-3BDB-4FD7-87B4-EBAC865DFF25}" presName="bgRect" presStyleLbl="bgShp" presStyleIdx="0" presStyleCnt="3"/>
      <dgm:spPr/>
    </dgm:pt>
    <dgm:pt modelId="{1DCA1A2E-DA18-48DF-B1C0-39F50900A221}" type="pres">
      <dgm:prSet presAssocID="{F53FB50E-3BDB-4FD7-87B4-EBAC865DFF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01E3FE-B4A2-4349-88C3-67A59AD59820}" type="pres">
      <dgm:prSet presAssocID="{F53FB50E-3BDB-4FD7-87B4-EBAC865DFF25}" presName="spaceRect" presStyleCnt="0"/>
      <dgm:spPr/>
    </dgm:pt>
    <dgm:pt modelId="{3EB5E68E-050F-46ED-9B5B-30DC2B401797}" type="pres">
      <dgm:prSet presAssocID="{F53FB50E-3BDB-4FD7-87B4-EBAC865DFF25}" presName="parTx" presStyleLbl="revTx" presStyleIdx="0" presStyleCnt="3">
        <dgm:presLayoutVars>
          <dgm:chMax val="0"/>
          <dgm:chPref val="0"/>
        </dgm:presLayoutVars>
      </dgm:prSet>
      <dgm:spPr/>
    </dgm:pt>
    <dgm:pt modelId="{8B065507-FE5B-4ACD-A780-75716162CD83}" type="pres">
      <dgm:prSet presAssocID="{058FD76F-F07E-4587-984A-B5A6233FCA9A}" presName="sibTrans" presStyleCnt="0"/>
      <dgm:spPr/>
    </dgm:pt>
    <dgm:pt modelId="{515FDEB6-B713-4415-AACA-C27B35F232DB}" type="pres">
      <dgm:prSet presAssocID="{BC395FE5-0BB6-4258-B001-86CD76E75F28}" presName="compNode" presStyleCnt="0"/>
      <dgm:spPr/>
    </dgm:pt>
    <dgm:pt modelId="{9F5D6D58-D247-401B-BF04-1412888E8D69}" type="pres">
      <dgm:prSet presAssocID="{BC395FE5-0BB6-4258-B001-86CD76E75F28}" presName="bgRect" presStyleLbl="bgShp" presStyleIdx="1" presStyleCnt="3"/>
      <dgm:spPr/>
    </dgm:pt>
    <dgm:pt modelId="{E11EE9B2-A4EC-4E92-8697-EE3DC238139C}" type="pres">
      <dgm:prSet presAssocID="{BC395FE5-0BB6-4258-B001-86CD76E75F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FA2A0A01-3E1A-4B16-B4D8-FBA8A9759749}" type="pres">
      <dgm:prSet presAssocID="{BC395FE5-0BB6-4258-B001-86CD76E75F28}" presName="spaceRect" presStyleCnt="0"/>
      <dgm:spPr/>
    </dgm:pt>
    <dgm:pt modelId="{9B9889A0-BEF4-48B1-BB0E-C63ACE4A0DE2}" type="pres">
      <dgm:prSet presAssocID="{BC395FE5-0BB6-4258-B001-86CD76E75F28}" presName="parTx" presStyleLbl="revTx" presStyleIdx="1" presStyleCnt="3">
        <dgm:presLayoutVars>
          <dgm:chMax val="0"/>
          <dgm:chPref val="0"/>
        </dgm:presLayoutVars>
      </dgm:prSet>
      <dgm:spPr/>
    </dgm:pt>
    <dgm:pt modelId="{41864F90-E80C-4202-994F-D16C8B27C03F}" type="pres">
      <dgm:prSet presAssocID="{426AABCF-2E0F-4B83-8421-15DB6D209953}" presName="sibTrans" presStyleCnt="0"/>
      <dgm:spPr/>
    </dgm:pt>
    <dgm:pt modelId="{7A8478B2-946D-4D01-A943-B3E9C644FA5B}" type="pres">
      <dgm:prSet presAssocID="{C967F609-E508-4E20-A539-84387F4F978B}" presName="compNode" presStyleCnt="0"/>
      <dgm:spPr/>
    </dgm:pt>
    <dgm:pt modelId="{7A9D005C-6755-41C9-A295-B115C0075779}" type="pres">
      <dgm:prSet presAssocID="{C967F609-E508-4E20-A539-84387F4F978B}" presName="bgRect" presStyleLbl="bgShp" presStyleIdx="2" presStyleCnt="3"/>
      <dgm:spPr/>
    </dgm:pt>
    <dgm:pt modelId="{89EF4D61-1EB9-4223-B458-29FA8DC0A51F}" type="pres">
      <dgm:prSet presAssocID="{C967F609-E508-4E20-A539-84387F4F97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1A5B092-9D77-4520-8026-85FC12216B38}" type="pres">
      <dgm:prSet presAssocID="{C967F609-E508-4E20-A539-84387F4F978B}" presName="spaceRect" presStyleCnt="0"/>
      <dgm:spPr/>
    </dgm:pt>
    <dgm:pt modelId="{582C1F9B-1335-4F35-ADE6-6CC572D70272}" type="pres">
      <dgm:prSet presAssocID="{C967F609-E508-4E20-A539-84387F4F978B}" presName="parTx" presStyleLbl="revTx" presStyleIdx="2" presStyleCnt="3">
        <dgm:presLayoutVars>
          <dgm:chMax val="0"/>
          <dgm:chPref val="0"/>
        </dgm:presLayoutVars>
      </dgm:prSet>
      <dgm:spPr/>
    </dgm:pt>
  </dgm:ptLst>
  <dgm:cxnLst>
    <dgm:cxn modelId="{BA202A0B-B21F-4FE3-92F2-4F82B6F92D5C}" srcId="{E6E0C19D-08A2-41D7-9BAD-39B6538ADC43}" destId="{BC395FE5-0BB6-4258-B001-86CD76E75F28}" srcOrd="1" destOrd="0" parTransId="{0F235151-F315-4D7D-B0AD-BDBECF7840FC}" sibTransId="{426AABCF-2E0F-4B83-8421-15DB6D209953}"/>
    <dgm:cxn modelId="{A0B28A2D-63D8-45ED-B400-8FDFE475D8B9}" srcId="{E6E0C19D-08A2-41D7-9BAD-39B6538ADC43}" destId="{F53FB50E-3BDB-4FD7-87B4-EBAC865DFF25}" srcOrd="0" destOrd="0" parTransId="{33EE17D0-40C8-483A-975A-DB25FB14C7D7}" sibTransId="{058FD76F-F07E-4587-984A-B5A6233FCA9A}"/>
    <dgm:cxn modelId="{0395A4C4-BBA4-4412-A0AE-3B8602E11581}" type="presOf" srcId="{BC395FE5-0BB6-4258-B001-86CD76E75F28}" destId="{9B9889A0-BEF4-48B1-BB0E-C63ACE4A0DE2}" srcOrd="0" destOrd="0" presId="urn:microsoft.com/office/officeart/2018/2/layout/IconVerticalSolidList"/>
    <dgm:cxn modelId="{C27F8AD1-F308-4C22-BF60-C4A3BCCCA79D}" type="presOf" srcId="{F53FB50E-3BDB-4FD7-87B4-EBAC865DFF25}" destId="{3EB5E68E-050F-46ED-9B5B-30DC2B401797}" srcOrd="0" destOrd="0" presId="urn:microsoft.com/office/officeart/2018/2/layout/IconVerticalSolidList"/>
    <dgm:cxn modelId="{EBA42EE1-2412-44B2-89FC-03F908410EB0}" type="presOf" srcId="{E6E0C19D-08A2-41D7-9BAD-39B6538ADC43}" destId="{4835EC61-13BF-47CE-A782-3CF7C4093A42}" srcOrd="0" destOrd="0" presId="urn:microsoft.com/office/officeart/2018/2/layout/IconVerticalSolidList"/>
    <dgm:cxn modelId="{5C4687E1-5415-4CC4-B971-17E744BB0EEC}" srcId="{E6E0C19D-08A2-41D7-9BAD-39B6538ADC43}" destId="{C967F609-E508-4E20-A539-84387F4F978B}" srcOrd="2" destOrd="0" parTransId="{36545DA1-2A13-4E39-85FF-12318286A188}" sibTransId="{230FDBD1-9F89-4DFA-B6E4-5C1E0D428568}"/>
    <dgm:cxn modelId="{D2F979E8-B03C-44F9-9763-B50DF18F4FF0}" type="presOf" srcId="{C967F609-E508-4E20-A539-84387F4F978B}" destId="{582C1F9B-1335-4F35-ADE6-6CC572D70272}" srcOrd="0" destOrd="0" presId="urn:microsoft.com/office/officeart/2018/2/layout/IconVerticalSolidList"/>
    <dgm:cxn modelId="{5F1DD4FA-6297-417D-8F7E-4DA048E2C9A3}" type="presParOf" srcId="{4835EC61-13BF-47CE-A782-3CF7C4093A42}" destId="{09776EFE-C125-44F1-AE55-068E811CBD86}" srcOrd="0" destOrd="0" presId="urn:microsoft.com/office/officeart/2018/2/layout/IconVerticalSolidList"/>
    <dgm:cxn modelId="{BCFC3549-596C-489F-B348-B8FF82D71C92}" type="presParOf" srcId="{09776EFE-C125-44F1-AE55-068E811CBD86}" destId="{A4C7C99B-8CBC-4EFA-8E82-B50EB7AC8215}" srcOrd="0" destOrd="0" presId="urn:microsoft.com/office/officeart/2018/2/layout/IconVerticalSolidList"/>
    <dgm:cxn modelId="{AB6317DE-7877-4BC1-88FF-A320582D565E}" type="presParOf" srcId="{09776EFE-C125-44F1-AE55-068E811CBD86}" destId="{1DCA1A2E-DA18-48DF-B1C0-39F50900A221}" srcOrd="1" destOrd="0" presId="urn:microsoft.com/office/officeart/2018/2/layout/IconVerticalSolidList"/>
    <dgm:cxn modelId="{4D5ACA8B-4E86-467A-B6D9-416EE4A10AEF}" type="presParOf" srcId="{09776EFE-C125-44F1-AE55-068E811CBD86}" destId="{1E01E3FE-B4A2-4349-88C3-67A59AD59820}" srcOrd="2" destOrd="0" presId="urn:microsoft.com/office/officeart/2018/2/layout/IconVerticalSolidList"/>
    <dgm:cxn modelId="{9E2F2BB8-EB10-40B7-A3BC-EBC91691BF9F}" type="presParOf" srcId="{09776EFE-C125-44F1-AE55-068E811CBD86}" destId="{3EB5E68E-050F-46ED-9B5B-30DC2B401797}" srcOrd="3" destOrd="0" presId="urn:microsoft.com/office/officeart/2018/2/layout/IconVerticalSolidList"/>
    <dgm:cxn modelId="{A7EF7335-8561-429D-A03F-AA92A31C754C}" type="presParOf" srcId="{4835EC61-13BF-47CE-A782-3CF7C4093A42}" destId="{8B065507-FE5B-4ACD-A780-75716162CD83}" srcOrd="1" destOrd="0" presId="urn:microsoft.com/office/officeart/2018/2/layout/IconVerticalSolidList"/>
    <dgm:cxn modelId="{ECD4CB0C-C403-4DD4-8712-CC31DA4C9841}" type="presParOf" srcId="{4835EC61-13BF-47CE-A782-3CF7C4093A42}" destId="{515FDEB6-B713-4415-AACA-C27B35F232DB}" srcOrd="2" destOrd="0" presId="urn:microsoft.com/office/officeart/2018/2/layout/IconVerticalSolidList"/>
    <dgm:cxn modelId="{8D5A179F-16DE-468B-84D4-D855E40C1642}" type="presParOf" srcId="{515FDEB6-B713-4415-AACA-C27B35F232DB}" destId="{9F5D6D58-D247-401B-BF04-1412888E8D69}" srcOrd="0" destOrd="0" presId="urn:microsoft.com/office/officeart/2018/2/layout/IconVerticalSolidList"/>
    <dgm:cxn modelId="{7290F0D4-A3E5-4AEE-BC1D-9509B07DDA79}" type="presParOf" srcId="{515FDEB6-B713-4415-AACA-C27B35F232DB}" destId="{E11EE9B2-A4EC-4E92-8697-EE3DC238139C}" srcOrd="1" destOrd="0" presId="urn:microsoft.com/office/officeart/2018/2/layout/IconVerticalSolidList"/>
    <dgm:cxn modelId="{0FCD5396-1839-4DCE-8EA1-83778B4B5082}" type="presParOf" srcId="{515FDEB6-B713-4415-AACA-C27B35F232DB}" destId="{FA2A0A01-3E1A-4B16-B4D8-FBA8A9759749}" srcOrd="2" destOrd="0" presId="urn:microsoft.com/office/officeart/2018/2/layout/IconVerticalSolidList"/>
    <dgm:cxn modelId="{D91B7CAB-E937-405D-8905-B926E4B19B1F}" type="presParOf" srcId="{515FDEB6-B713-4415-AACA-C27B35F232DB}" destId="{9B9889A0-BEF4-48B1-BB0E-C63ACE4A0DE2}" srcOrd="3" destOrd="0" presId="urn:microsoft.com/office/officeart/2018/2/layout/IconVerticalSolidList"/>
    <dgm:cxn modelId="{C88A8BB6-6712-4543-8189-D37770A5030D}" type="presParOf" srcId="{4835EC61-13BF-47CE-A782-3CF7C4093A42}" destId="{41864F90-E80C-4202-994F-D16C8B27C03F}" srcOrd="3" destOrd="0" presId="urn:microsoft.com/office/officeart/2018/2/layout/IconVerticalSolidList"/>
    <dgm:cxn modelId="{4BB1F6B3-8F26-4720-AAF6-E0C006C49632}" type="presParOf" srcId="{4835EC61-13BF-47CE-A782-3CF7C4093A42}" destId="{7A8478B2-946D-4D01-A943-B3E9C644FA5B}" srcOrd="4" destOrd="0" presId="urn:microsoft.com/office/officeart/2018/2/layout/IconVerticalSolidList"/>
    <dgm:cxn modelId="{F334977D-4F86-458A-A0BD-9C264C918956}" type="presParOf" srcId="{7A8478B2-946D-4D01-A943-B3E9C644FA5B}" destId="{7A9D005C-6755-41C9-A295-B115C0075779}" srcOrd="0" destOrd="0" presId="urn:microsoft.com/office/officeart/2018/2/layout/IconVerticalSolidList"/>
    <dgm:cxn modelId="{B7C4AA0F-D230-409F-B9CC-A7DEF89F7E2B}" type="presParOf" srcId="{7A8478B2-946D-4D01-A943-B3E9C644FA5B}" destId="{89EF4D61-1EB9-4223-B458-29FA8DC0A51F}" srcOrd="1" destOrd="0" presId="urn:microsoft.com/office/officeart/2018/2/layout/IconVerticalSolidList"/>
    <dgm:cxn modelId="{66FCC99C-9019-4AD4-8F78-9A914BA37451}" type="presParOf" srcId="{7A8478B2-946D-4D01-A943-B3E9C644FA5B}" destId="{11A5B092-9D77-4520-8026-85FC12216B38}" srcOrd="2" destOrd="0" presId="urn:microsoft.com/office/officeart/2018/2/layout/IconVerticalSolidList"/>
    <dgm:cxn modelId="{4D3300C9-7944-4DD7-B1F2-22715732967C}" type="presParOf" srcId="{7A8478B2-946D-4D01-A943-B3E9C644FA5B}" destId="{582C1F9B-1335-4F35-ADE6-6CC572D702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7C99B-8CBC-4EFA-8E82-B50EB7AC8215}">
      <dsp:nvSpPr>
        <dsp:cNvPr id="0" name=""/>
        <dsp:cNvSpPr/>
      </dsp:nvSpPr>
      <dsp:spPr>
        <a:xfrm>
          <a:off x="0" y="717"/>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A1A2E-DA18-48DF-B1C0-39F50900A221}">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B5E68E-050F-46ED-9B5B-30DC2B401797}">
      <dsp:nvSpPr>
        <dsp:cNvPr id="0" name=""/>
        <dsp:cNvSpPr/>
      </dsp:nvSpPr>
      <dsp:spPr>
        <a:xfrm>
          <a:off x="1939533" y="717"/>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Progress towards the strategy (2024 update)</a:t>
          </a:r>
          <a:endParaRPr lang="en-US" sz="2300" kern="1200"/>
        </a:p>
      </dsp:txBody>
      <dsp:txXfrm>
        <a:off x="1939533" y="717"/>
        <a:ext cx="2786667" cy="1679249"/>
      </dsp:txXfrm>
    </dsp:sp>
    <dsp:sp modelId="{9F5D6D58-D247-401B-BF04-1412888E8D69}">
      <dsp:nvSpPr>
        <dsp:cNvPr id="0" name=""/>
        <dsp:cNvSpPr/>
      </dsp:nvSpPr>
      <dsp:spPr>
        <a:xfrm>
          <a:off x="0" y="2099779"/>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EE9B2-A4EC-4E92-8697-EE3DC238139C}">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9889A0-BEF4-48B1-BB0E-C63ACE4A0DE2}">
      <dsp:nvSpPr>
        <dsp:cNvPr id="0" name=""/>
        <dsp:cNvSpPr/>
      </dsp:nvSpPr>
      <dsp:spPr>
        <a:xfrm>
          <a:off x="1939533" y="2099779"/>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Review the Senedd update document provided on Teams (2024)</a:t>
          </a:r>
          <a:endParaRPr lang="en-US" sz="2300" kern="1200"/>
        </a:p>
      </dsp:txBody>
      <dsp:txXfrm>
        <a:off x="1939533" y="2099779"/>
        <a:ext cx="2786667" cy="1679249"/>
      </dsp:txXfrm>
    </dsp:sp>
    <dsp:sp modelId="{7A9D005C-6755-41C9-A295-B115C0075779}">
      <dsp:nvSpPr>
        <dsp:cNvPr id="0" name=""/>
        <dsp:cNvSpPr/>
      </dsp:nvSpPr>
      <dsp:spPr>
        <a:xfrm>
          <a:off x="0" y="4198841"/>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F4D61-1EB9-4223-B458-29FA8DC0A51F}">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C1F9B-1335-4F35-ADE6-6CC572D70272}">
      <dsp:nvSpPr>
        <dsp:cNvPr id="0" name=""/>
        <dsp:cNvSpPr/>
      </dsp:nvSpPr>
      <dsp:spPr>
        <a:xfrm>
          <a:off x="1939533" y="4198841"/>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Discuss the meaning of the current progress as a class</a:t>
          </a:r>
          <a:endParaRPr lang="en-US" sz="2300" kern="1200"/>
        </a:p>
      </dsp:txBody>
      <dsp:txXfrm>
        <a:off x="1939533" y="4198841"/>
        <a:ext cx="2786667" cy="16792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608B956-8459-49B8-86E0-8A5670B19F2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1667308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08B956-8459-49B8-86E0-8A5670B19F2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397694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08B956-8459-49B8-86E0-8A5670B19F2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7989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608B956-8459-49B8-86E0-8A5670B19F2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21915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608B956-8459-49B8-86E0-8A5670B19F28}" type="datetimeFigureOut">
              <a:rPr lang="en-GB" smtClean="0"/>
              <a:t>05/01/2026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2867515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608B956-8459-49B8-86E0-8A5670B19F28}" type="datetimeFigureOut">
              <a:rPr lang="en-GB" smtClean="0"/>
              <a:t>05/01/2026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3081972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8B956-8459-49B8-86E0-8A5670B19F28}" type="datetimeFigureOut">
              <a:rPr lang="en-GB" smtClean="0"/>
              <a:t>05/01/2026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332779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08B956-8459-49B8-86E0-8A5670B19F2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1293174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08B956-8459-49B8-86E0-8A5670B19F2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439888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08B956-8459-49B8-86E0-8A5670B19F2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1954852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08B956-8459-49B8-86E0-8A5670B19F2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C8B242-D6E0-4378-B355-DA64BDC25D73}" type="slidenum">
              <a:rPr lang="en-GB" smtClean="0"/>
              <a:t>‹#›</a:t>
            </a:fld>
            <a:endParaRPr lang="en-GB"/>
          </a:p>
        </p:txBody>
      </p:sp>
    </p:spTree>
    <p:extLst>
      <p:ext uri="{BB962C8B-B14F-4D97-AF65-F5344CB8AC3E}">
        <p14:creationId xmlns:p14="http://schemas.microsoft.com/office/powerpoint/2010/main" val="191799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08B956-8459-49B8-86E0-8A5670B19F28}" type="datetimeFigureOut">
              <a:rPr lang="en-GB" smtClean="0"/>
              <a:t>05/01/2026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C8B242-D6E0-4378-B355-DA64BDC25D73}" type="slidenum">
              <a:rPr lang="en-GB" smtClean="0"/>
              <a:t>‹#›</a:t>
            </a:fld>
            <a:endParaRPr lang="en-GB"/>
          </a:p>
        </p:txBody>
      </p:sp>
    </p:spTree>
    <p:extLst>
      <p:ext uri="{BB962C8B-B14F-4D97-AF65-F5344CB8AC3E}">
        <p14:creationId xmlns:p14="http://schemas.microsoft.com/office/powerpoint/2010/main" val="7872596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slowrecipe.com/blogs/all/beyond-the-bin-what-we-miss-about-zero-waste-and-how-to-build-sustainable-habits"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tdgCUSPj1y8"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K9ojpJBSTw8"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wrap.org.uk/content/the-uk-plastics-pact" TargetMode="External"/><Relationship Id="rId2" Type="http://schemas.openxmlformats.org/officeDocument/2006/relationships/hyperlink" Target="http://www.un.org/sustainabledevelopment/sustainable-consumption-production/" TargetMode="External"/><Relationship Id="rId1" Type="http://schemas.openxmlformats.org/officeDocument/2006/relationships/slideLayout" Target="../slideLayouts/slideLayout2.xml"/><Relationship Id="rId4" Type="http://schemas.openxmlformats.org/officeDocument/2006/relationships/hyperlink" Target="http://www.terracycle.com/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ood Takeout Boxes">
            <a:extLst>
              <a:ext uri="{FF2B5EF4-FFF2-40B4-BE49-F238E27FC236}">
                <a16:creationId xmlns:a16="http://schemas.microsoft.com/office/drawing/2014/main" id="{7C6BD8E4-F944-D847-1F92-6A7EA27700C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6048" r="18738" b="-1"/>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sz="4500" b="1">
                <a:solidFill>
                  <a:srgbClr val="FFFFFF"/>
                </a:solidFill>
                <a:effectLst>
                  <a:outerShdw blurRad="38100" dist="38100" dir="2700000" algn="tl">
                    <a:srgbClr val="000000">
                      <a:alpha val="43137"/>
                    </a:srgbClr>
                  </a:outerShdw>
                </a:effectLst>
              </a:rPr>
              <a:t>The future of zero waste</a:t>
            </a:r>
          </a:p>
        </p:txBody>
      </p:sp>
      <p:sp>
        <p:nvSpPr>
          <p:cNvPr id="3" name="Subtitle 2"/>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GB" b="1">
                <a:solidFill>
                  <a:srgbClr val="FFFFFF"/>
                </a:solidFill>
                <a:effectLst>
                  <a:outerShdw blurRad="38100" dist="38100" dir="2700000" algn="tl">
                    <a:srgbClr val="000000">
                      <a:alpha val="43137"/>
                    </a:srgbClr>
                  </a:outerShdw>
                </a:effectLst>
              </a:rPr>
              <a:t>Energy &amp; Resource Management (ACBA7003)</a:t>
            </a:r>
          </a:p>
          <a:p>
            <a:r>
              <a:rPr lang="en-GB" b="1">
                <a:solidFill>
                  <a:srgbClr val="FFFFFF"/>
                </a:solidFill>
                <a:effectLst>
                  <a:outerShdw blurRad="38100" dist="38100" dir="2700000" algn="tl">
                    <a:srgbClr val="000000">
                      <a:alpha val="43137"/>
                    </a:srgbClr>
                  </a:outerShdw>
                </a:effectLst>
              </a:rPr>
              <a:t>Lara Hopkinson</a:t>
            </a:r>
          </a:p>
        </p:txBody>
      </p:sp>
    </p:spTree>
    <p:extLst>
      <p:ext uri="{BB962C8B-B14F-4D97-AF65-F5344CB8AC3E}">
        <p14:creationId xmlns:p14="http://schemas.microsoft.com/office/powerpoint/2010/main" val="168276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r>
              <a:rPr lang="en-GB" sz="2800" b="1">
                <a:effectLst>
                  <a:outerShdw blurRad="38100" dist="38100" dir="2700000" algn="tl">
                    <a:srgbClr val="000000">
                      <a:alpha val="43137"/>
                    </a:srgbClr>
                  </a:outerShdw>
                </a:effectLst>
              </a:rPr>
              <a:t>Outline</a:t>
            </a:r>
          </a:p>
        </p:txBody>
      </p:sp>
      <p:pic>
        <p:nvPicPr>
          <p:cNvPr id="5" name="Picture 4" descr="Pipette adding DNA sample to a petri dish">
            <a:extLst>
              <a:ext uri="{FF2B5EF4-FFF2-40B4-BE49-F238E27FC236}">
                <a16:creationId xmlns:a16="http://schemas.microsoft.com/office/drawing/2014/main" id="{4C6298E3-3E85-A249-BF65-C8CB86DA6BEF}"/>
              </a:ext>
            </a:extLst>
          </p:cNvPr>
          <p:cNvPicPr>
            <a:picLocks noChangeAspect="1"/>
          </p:cNvPicPr>
          <p:nvPr/>
        </p:nvPicPr>
        <p:blipFill>
          <a:blip r:embed="rId2"/>
          <a:srcRect l="17083" r="40667"/>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rmAutofit/>
          </a:bodyPr>
          <a:lstStyle/>
          <a:p>
            <a:r>
              <a:rPr lang="en-GB" sz="2400"/>
              <a:t>Definition</a:t>
            </a:r>
          </a:p>
          <a:p>
            <a:r>
              <a:rPr lang="en-GB" sz="2400"/>
              <a:t>Drivers for change</a:t>
            </a:r>
          </a:p>
          <a:p>
            <a:r>
              <a:rPr lang="en-GB" sz="2400"/>
              <a:t>Research predictions</a:t>
            </a:r>
          </a:p>
          <a:p>
            <a:endParaRPr lang="en-GB" sz="1700"/>
          </a:p>
        </p:txBody>
      </p:sp>
    </p:spTree>
    <p:extLst>
      <p:ext uri="{BB962C8B-B14F-4D97-AF65-F5344CB8AC3E}">
        <p14:creationId xmlns:p14="http://schemas.microsoft.com/office/powerpoint/2010/main" val="44454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What IS zero waste?</a:t>
            </a:r>
          </a:p>
        </p:txBody>
      </p:sp>
      <p:sp>
        <p:nvSpPr>
          <p:cNvPr id="3" name="Content Placeholder 2"/>
          <p:cNvSpPr>
            <a:spLocks noGrp="1"/>
          </p:cNvSpPr>
          <p:nvPr>
            <p:ph idx="1"/>
          </p:nvPr>
        </p:nvSpPr>
        <p:spPr/>
        <p:txBody>
          <a:bodyPr/>
          <a:lstStyle/>
          <a:p>
            <a:r>
              <a:rPr lang="en-GB"/>
              <a:t>“.. </a:t>
            </a:r>
            <a:r>
              <a:rPr lang="en-GB" i="1"/>
              <a:t>a goal that is both pragmatic and visionary, to guide people to emulate sustainable natural cycles, where all discarded materials are resources for others to use. It means designing and managing products and processes to reduce the volume and toxicity of waste and materials, conserve and recover all resources, and not burn or bury them. Implementing it will eliminate all discharges to land, water, or air that may be a threat to planetary, human, animal or plant health</a:t>
            </a:r>
            <a:r>
              <a:rPr lang="en-GB"/>
              <a:t>.”</a:t>
            </a:r>
          </a:p>
          <a:p>
            <a:pPr marL="0" indent="0">
              <a:buNone/>
            </a:pPr>
            <a:r>
              <a:rPr lang="en-GB" sz="2000"/>
              <a:t>Zero Waste Europe, </a:t>
            </a:r>
          </a:p>
        </p:txBody>
      </p:sp>
    </p:spTree>
    <p:extLst>
      <p:ext uri="{BB962C8B-B14F-4D97-AF65-F5344CB8AC3E}">
        <p14:creationId xmlns:p14="http://schemas.microsoft.com/office/powerpoint/2010/main" val="1512857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4692" y="278987"/>
            <a:ext cx="8754615" cy="6200169"/>
          </a:xfrm>
          <a:prstGeom prst="rect">
            <a:avLst/>
          </a:prstGeom>
        </p:spPr>
      </p:pic>
    </p:spTree>
    <p:extLst>
      <p:ext uri="{BB962C8B-B14F-4D97-AF65-F5344CB8AC3E}">
        <p14:creationId xmlns:p14="http://schemas.microsoft.com/office/powerpoint/2010/main" val="2221132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board with a chalkboard and brushes&#10;&#10;AI-generated content may be incorrect.">
            <a:extLst>
              <a:ext uri="{FF2B5EF4-FFF2-40B4-BE49-F238E27FC236}">
                <a16:creationId xmlns:a16="http://schemas.microsoft.com/office/drawing/2014/main" id="{73E0A0E4-CEFC-C78A-C1FF-D323BA0CE8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87477"/>
            <a:ext cx="9144000" cy="6083046"/>
          </a:xfrm>
          <a:prstGeom prst="rect">
            <a:avLst/>
          </a:prstGeom>
        </p:spPr>
      </p:pic>
    </p:spTree>
    <p:extLst>
      <p:ext uri="{BB962C8B-B14F-4D97-AF65-F5344CB8AC3E}">
        <p14:creationId xmlns:p14="http://schemas.microsoft.com/office/powerpoint/2010/main" val="2989655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86296" y="637124"/>
            <a:ext cx="5539839" cy="5539839"/>
          </a:xfrm>
          <a:prstGeom prst="rect">
            <a:avLst/>
          </a:prstGeom>
        </p:spPr>
      </p:pic>
    </p:spTree>
    <p:extLst>
      <p:ext uri="{BB962C8B-B14F-4D97-AF65-F5344CB8AC3E}">
        <p14:creationId xmlns:p14="http://schemas.microsoft.com/office/powerpoint/2010/main" val="312595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09107" y="391701"/>
            <a:ext cx="5785262" cy="5785262"/>
          </a:xfrm>
          <a:prstGeom prst="rect">
            <a:avLst/>
          </a:prstGeom>
        </p:spPr>
      </p:pic>
    </p:spTree>
    <p:extLst>
      <p:ext uri="{BB962C8B-B14F-4D97-AF65-F5344CB8AC3E}">
        <p14:creationId xmlns:p14="http://schemas.microsoft.com/office/powerpoint/2010/main" val="1348653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2310493" cy="2354323"/>
          </a:xfrm>
        </p:spPr>
        <p:txBody>
          <a:bodyPr/>
          <a:lstStyle/>
          <a:p>
            <a:r>
              <a:rPr lang="en-GB" b="1">
                <a:effectLst>
                  <a:outerShdw blurRad="38100" dist="38100" dir="2700000" algn="tl">
                    <a:srgbClr val="000000">
                      <a:alpha val="43137"/>
                    </a:srgbClr>
                  </a:outerShdw>
                </a:effectLst>
              </a:rPr>
              <a:t>Reducing residual waste</a:t>
            </a:r>
          </a:p>
        </p:txBody>
      </p:sp>
      <p:pic>
        <p:nvPicPr>
          <p:cNvPr id="4" name="Picture 3"/>
          <p:cNvPicPr>
            <a:picLocks noChangeAspect="1"/>
          </p:cNvPicPr>
          <p:nvPr/>
        </p:nvPicPr>
        <p:blipFill>
          <a:blip r:embed="rId2"/>
          <a:stretch>
            <a:fillRect/>
          </a:stretch>
        </p:blipFill>
        <p:spPr>
          <a:xfrm>
            <a:off x="2778826" y="234067"/>
            <a:ext cx="6023016" cy="6434846"/>
          </a:xfrm>
          <a:prstGeom prst="rect">
            <a:avLst/>
          </a:prstGeom>
        </p:spPr>
      </p:pic>
    </p:spTree>
    <p:extLst>
      <p:ext uri="{BB962C8B-B14F-4D97-AF65-F5344CB8AC3E}">
        <p14:creationId xmlns:p14="http://schemas.microsoft.com/office/powerpoint/2010/main" val="3863030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94422" y="3679680"/>
            <a:ext cx="4177578" cy="2779988"/>
          </a:xfrm>
          <a:prstGeom prst="rect">
            <a:avLst/>
          </a:prstGeom>
        </p:spPr>
      </p:pic>
      <p:pic>
        <p:nvPicPr>
          <p:cNvPr id="7" name="Picture 6"/>
          <p:cNvPicPr>
            <a:picLocks noChangeAspect="1"/>
          </p:cNvPicPr>
          <p:nvPr/>
        </p:nvPicPr>
        <p:blipFill>
          <a:blip r:embed="rId3"/>
          <a:stretch>
            <a:fillRect/>
          </a:stretch>
        </p:blipFill>
        <p:spPr>
          <a:xfrm>
            <a:off x="3571085" y="463138"/>
            <a:ext cx="5221531" cy="2933837"/>
          </a:xfrm>
          <a:prstGeom prst="rect">
            <a:avLst/>
          </a:prstGeom>
        </p:spPr>
      </p:pic>
      <p:sp>
        <p:nvSpPr>
          <p:cNvPr id="4" name="Title 1"/>
          <p:cNvSpPr>
            <a:spLocks noGrp="1"/>
          </p:cNvSpPr>
          <p:nvPr>
            <p:ph type="title"/>
          </p:nvPr>
        </p:nvSpPr>
        <p:spPr>
          <a:xfrm>
            <a:off x="628650" y="365126"/>
            <a:ext cx="2435184" cy="2354323"/>
          </a:xfrm>
        </p:spPr>
        <p:txBody>
          <a:bodyPr>
            <a:normAutofit/>
          </a:bodyPr>
          <a:lstStyle/>
          <a:p>
            <a:r>
              <a:rPr lang="en-GB" b="1">
                <a:effectLst>
                  <a:outerShdw blurRad="38100" dist="38100" dir="2700000" algn="tl">
                    <a:srgbClr val="000000">
                      <a:alpha val="43137"/>
                    </a:srgbClr>
                  </a:outerShdw>
                </a:effectLst>
              </a:rPr>
              <a:t>Minimise reliance on landfill</a:t>
            </a:r>
          </a:p>
        </p:txBody>
      </p:sp>
    </p:spTree>
    <p:extLst>
      <p:ext uri="{BB962C8B-B14F-4D97-AF65-F5344CB8AC3E}">
        <p14:creationId xmlns:p14="http://schemas.microsoft.com/office/powerpoint/2010/main" val="2421916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Drivers for change…</a:t>
            </a:r>
          </a:p>
        </p:txBody>
      </p:sp>
      <p:sp>
        <p:nvSpPr>
          <p:cNvPr id="3" name="Content Placeholder 2"/>
          <p:cNvSpPr>
            <a:spLocks noGrp="1"/>
          </p:cNvSpPr>
          <p:nvPr>
            <p:ph idx="1"/>
          </p:nvPr>
        </p:nvSpPr>
        <p:spPr/>
        <p:txBody>
          <a:bodyPr/>
          <a:lstStyle/>
          <a:p>
            <a:r>
              <a:rPr lang="en-GB"/>
              <a:t>Three planets could be required to provide natural resources needed for the population in 2050 (UN)</a:t>
            </a:r>
          </a:p>
          <a:p>
            <a:r>
              <a:rPr lang="en-GB"/>
              <a:t>Global waste could grow by 70% by 2050 (World Bank)</a:t>
            </a:r>
          </a:p>
          <a:p>
            <a:r>
              <a:rPr lang="en-GB"/>
              <a:t>Plastics will form the largest proportion of this (Science)</a:t>
            </a:r>
          </a:p>
          <a:p>
            <a:r>
              <a:rPr lang="en-GB"/>
              <a:t>This will be disproportionately higher in Africa / Asian based countries (Nature)</a:t>
            </a:r>
          </a:p>
          <a:p>
            <a:pPr lvl="1"/>
            <a:endParaRPr lang="en-GB"/>
          </a:p>
        </p:txBody>
      </p:sp>
    </p:spTree>
    <p:extLst>
      <p:ext uri="{BB962C8B-B14F-4D97-AF65-F5344CB8AC3E}">
        <p14:creationId xmlns:p14="http://schemas.microsoft.com/office/powerpoint/2010/main" val="513469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Some other predictions</a:t>
            </a:r>
          </a:p>
        </p:txBody>
      </p:sp>
      <p:sp>
        <p:nvSpPr>
          <p:cNvPr id="3" name="Content Placeholder 2"/>
          <p:cNvSpPr>
            <a:spLocks noGrp="1"/>
          </p:cNvSpPr>
          <p:nvPr>
            <p:ph idx="1"/>
          </p:nvPr>
        </p:nvSpPr>
        <p:spPr/>
        <p:txBody>
          <a:bodyPr/>
          <a:lstStyle/>
          <a:p>
            <a:r>
              <a:rPr lang="en-GB"/>
              <a:t>From Chen </a:t>
            </a:r>
            <a:r>
              <a:rPr lang="en-GB" i="1"/>
              <a:t>et al</a:t>
            </a:r>
            <a:r>
              <a:rPr lang="en-GB"/>
              <a:t>, 2020:</a:t>
            </a:r>
          </a:p>
          <a:p>
            <a:pPr lvl="1"/>
            <a:r>
              <a:rPr lang="en-GB"/>
              <a:t>3539 Mt municipal waste by 2050 (up from 1991 Mt in 2015)</a:t>
            </a:r>
          </a:p>
          <a:p>
            <a:pPr lvl="1"/>
            <a:r>
              <a:rPr lang="en-GB"/>
              <a:t>Global share of organic waste will decline 47     39% by 2050</a:t>
            </a:r>
          </a:p>
          <a:p>
            <a:pPr lvl="1"/>
            <a:r>
              <a:rPr lang="en-GB"/>
              <a:t>Waste treated in a ‘dump’ decreases 28      18%</a:t>
            </a:r>
          </a:p>
          <a:p>
            <a:pPr lvl="1"/>
            <a:r>
              <a:rPr lang="en-GB"/>
              <a:t>Recycling increases to 519Mt by 2030</a:t>
            </a:r>
          </a:p>
          <a:p>
            <a:pPr lvl="1"/>
            <a:r>
              <a:rPr lang="en-GB"/>
              <a:t>Currently projections insufficient to meet UN SDGs</a:t>
            </a:r>
          </a:p>
          <a:p>
            <a:pPr lvl="1"/>
            <a:r>
              <a:rPr lang="en-GB"/>
              <a:t>Per capita waste is linked to per capita income</a:t>
            </a:r>
          </a:p>
        </p:txBody>
      </p:sp>
      <p:cxnSp>
        <p:nvCxnSpPr>
          <p:cNvPr id="5" name="Straight Arrow Connector 4"/>
          <p:cNvCxnSpPr/>
          <p:nvPr/>
        </p:nvCxnSpPr>
        <p:spPr>
          <a:xfrm>
            <a:off x="6887689" y="3188525"/>
            <a:ext cx="32063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 name="Straight Arrow Connector 5"/>
          <p:cNvCxnSpPr/>
          <p:nvPr/>
        </p:nvCxnSpPr>
        <p:spPr>
          <a:xfrm>
            <a:off x="6309757" y="3922815"/>
            <a:ext cx="32063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0386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67647" y="1886155"/>
            <a:ext cx="5821277" cy="4688857"/>
          </a:xfrm>
          <a:prstGeom prst="rect">
            <a:avLst/>
          </a:prstGeom>
        </p:spPr>
      </p:pic>
      <p:pic>
        <p:nvPicPr>
          <p:cNvPr id="5" name="Picture 4"/>
          <p:cNvPicPr>
            <a:picLocks noChangeAspect="1"/>
          </p:cNvPicPr>
          <p:nvPr/>
        </p:nvPicPr>
        <p:blipFill>
          <a:blip r:embed="rId3"/>
          <a:stretch>
            <a:fillRect/>
          </a:stretch>
        </p:blipFill>
        <p:spPr>
          <a:xfrm>
            <a:off x="152522" y="227121"/>
            <a:ext cx="2746915" cy="2710532"/>
          </a:xfrm>
          <a:prstGeom prst="rect">
            <a:avLst/>
          </a:prstGeom>
        </p:spPr>
      </p:pic>
    </p:spTree>
    <p:extLst>
      <p:ext uri="{BB962C8B-B14F-4D97-AF65-F5344CB8AC3E}">
        <p14:creationId xmlns:p14="http://schemas.microsoft.com/office/powerpoint/2010/main" val="3898846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rge car car park from above">
            <a:extLst>
              <a:ext uri="{FF2B5EF4-FFF2-40B4-BE49-F238E27FC236}">
                <a16:creationId xmlns:a16="http://schemas.microsoft.com/office/drawing/2014/main" id="{03296CFA-94A3-0B8E-43B1-7F51ABC93CE1}"/>
              </a:ext>
            </a:extLst>
          </p:cNvPr>
          <p:cNvPicPr>
            <a:picLocks noChangeAspect="1"/>
          </p:cNvPicPr>
          <p:nvPr/>
        </p:nvPicPr>
        <p:blipFill>
          <a:blip r:embed="rId2">
            <a:alphaModFix amt="50000"/>
          </a:blip>
          <a:srcRect r="11334"/>
          <a:stretch>
            <a:fillRect/>
          </a:stretch>
        </p:blipFill>
        <p:spPr>
          <a:xfrm>
            <a:off x="20" y="1"/>
            <a:ext cx="9143980" cy="6857999"/>
          </a:xfrm>
          <a:prstGeom prst="rect">
            <a:avLst/>
          </a:prstGeom>
        </p:spPr>
      </p:pic>
      <p:sp>
        <p:nvSpPr>
          <p:cNvPr id="2" name="Title 1"/>
          <p:cNvSpPr>
            <a:spLocks noGrp="1"/>
          </p:cNvSpPr>
          <p:nvPr>
            <p:ph type="title"/>
          </p:nvPr>
        </p:nvSpPr>
        <p:spPr>
          <a:xfrm>
            <a:off x="1143000" y="1122362"/>
            <a:ext cx="6858000" cy="2900518"/>
          </a:xfrm>
        </p:spPr>
        <p:txBody>
          <a:bodyPr vert="horz" lIns="91440" tIns="45720" rIns="91440" bIns="45720" rtlCol="0" anchor="b">
            <a:normAutofit/>
          </a:bodyPr>
          <a:lstStyle/>
          <a:p>
            <a:pPr algn="ctr"/>
            <a:r>
              <a:rPr lang="en-US" sz="6000" b="1">
                <a:solidFill>
                  <a:srgbClr val="FFFFFF"/>
                </a:solidFill>
                <a:effectLst>
                  <a:outerShdw blurRad="38100" dist="38100" dir="2700000" algn="tl">
                    <a:srgbClr val="000000">
                      <a:alpha val="43137"/>
                    </a:srgbClr>
                  </a:outerShdw>
                </a:effectLst>
              </a:rPr>
              <a:t>Current policy drivers (Wales, England)</a:t>
            </a:r>
          </a:p>
        </p:txBody>
      </p:sp>
    </p:spTree>
    <p:extLst>
      <p:ext uri="{BB962C8B-B14F-4D97-AF65-F5344CB8AC3E}">
        <p14:creationId xmlns:p14="http://schemas.microsoft.com/office/powerpoint/2010/main" val="37821468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612" y="332929"/>
            <a:ext cx="2307733" cy="2281482"/>
          </a:xfrm>
        </p:spPr>
        <p:txBody>
          <a:bodyPr>
            <a:normAutofit fontScale="90000"/>
          </a:bodyPr>
          <a:lstStyle/>
          <a:p>
            <a:r>
              <a:rPr lang="en-GB" b="1" dirty="0">
                <a:effectLst>
                  <a:outerShdw blurRad="38100" dist="38100" dir="2700000" algn="tl">
                    <a:srgbClr val="000000">
                      <a:alpha val="43137"/>
                    </a:srgbClr>
                  </a:outerShdw>
                </a:effectLst>
              </a:rPr>
              <a:t>Beyond Recycling (Wales), 2021</a:t>
            </a:r>
          </a:p>
        </p:txBody>
      </p:sp>
      <p:pic>
        <p:nvPicPr>
          <p:cNvPr id="5" name="Picture 4">
            <a:extLst>
              <a:ext uri="{FF2B5EF4-FFF2-40B4-BE49-F238E27FC236}">
                <a16:creationId xmlns:a16="http://schemas.microsoft.com/office/drawing/2014/main" id="{94396172-E8C0-BFA6-21F8-A3617CBF8746}"/>
              </a:ext>
            </a:extLst>
          </p:cNvPr>
          <p:cNvPicPr>
            <a:picLocks noChangeAspect="1"/>
          </p:cNvPicPr>
          <p:nvPr/>
        </p:nvPicPr>
        <p:blipFill>
          <a:blip r:embed="rId2"/>
          <a:srcRect l="38169" t="27025" r="19647" b="13926"/>
          <a:stretch>
            <a:fillRect/>
          </a:stretch>
        </p:blipFill>
        <p:spPr>
          <a:xfrm>
            <a:off x="2689497" y="602423"/>
            <a:ext cx="6253043" cy="5835478"/>
          </a:xfrm>
          <a:prstGeom prst="rect">
            <a:avLst/>
          </a:prstGeom>
        </p:spPr>
      </p:pic>
    </p:spTree>
    <p:extLst>
      <p:ext uri="{BB962C8B-B14F-4D97-AF65-F5344CB8AC3E}">
        <p14:creationId xmlns:p14="http://schemas.microsoft.com/office/powerpoint/2010/main" val="686392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539C-A1C8-ECDB-75B4-D9C4A433C83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Headline actions</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CBAB4AA-6E30-D47C-266A-758D382AAF31}"/>
              </a:ext>
            </a:extLst>
          </p:cNvPr>
          <p:cNvPicPr>
            <a:picLocks noChangeAspect="1"/>
          </p:cNvPicPr>
          <p:nvPr/>
        </p:nvPicPr>
        <p:blipFill>
          <a:blip r:embed="rId2"/>
          <a:srcRect l="38099" t="37271" r="19718" b="31038"/>
          <a:stretch>
            <a:fillRect/>
          </a:stretch>
        </p:blipFill>
        <p:spPr>
          <a:xfrm>
            <a:off x="448300" y="1901091"/>
            <a:ext cx="8354410" cy="4184177"/>
          </a:xfrm>
          <a:prstGeom prst="rect">
            <a:avLst/>
          </a:prstGeom>
        </p:spPr>
      </p:pic>
    </p:spTree>
    <p:extLst>
      <p:ext uri="{BB962C8B-B14F-4D97-AF65-F5344CB8AC3E}">
        <p14:creationId xmlns:p14="http://schemas.microsoft.com/office/powerpoint/2010/main" val="1896651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Key targets</a:t>
            </a:r>
          </a:p>
        </p:txBody>
      </p:sp>
      <p:pic>
        <p:nvPicPr>
          <p:cNvPr id="7" name="Picture 6">
            <a:extLst>
              <a:ext uri="{FF2B5EF4-FFF2-40B4-BE49-F238E27FC236}">
                <a16:creationId xmlns:a16="http://schemas.microsoft.com/office/drawing/2014/main" id="{5AA6BA71-8A0A-9538-31A1-7CAED8572A44}"/>
              </a:ext>
            </a:extLst>
          </p:cNvPr>
          <p:cNvPicPr>
            <a:picLocks noChangeAspect="1"/>
          </p:cNvPicPr>
          <p:nvPr/>
        </p:nvPicPr>
        <p:blipFill>
          <a:blip r:embed="rId2"/>
          <a:srcRect l="38803" t="32729" r="20212" b="25335"/>
          <a:stretch>
            <a:fillRect/>
          </a:stretch>
        </p:blipFill>
        <p:spPr>
          <a:xfrm>
            <a:off x="1133340" y="1455312"/>
            <a:ext cx="7117899" cy="4855336"/>
          </a:xfrm>
          <a:prstGeom prst="rect">
            <a:avLst/>
          </a:prstGeom>
        </p:spPr>
      </p:pic>
    </p:spTree>
    <p:extLst>
      <p:ext uri="{BB962C8B-B14F-4D97-AF65-F5344CB8AC3E}">
        <p14:creationId xmlns:p14="http://schemas.microsoft.com/office/powerpoint/2010/main" val="3611630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1195697"/>
            <a:ext cx="2400300" cy="4238118"/>
          </a:xfrm>
        </p:spPr>
        <p:txBody>
          <a:bodyPr>
            <a:normAutofit/>
          </a:bodyPr>
          <a:lstStyle/>
          <a:p>
            <a:r>
              <a:rPr lang="en-GB" b="1">
                <a:solidFill>
                  <a:schemeClr val="bg1"/>
                </a:solidFill>
                <a:effectLst>
                  <a:outerShdw blurRad="38100" dist="38100" dir="2700000" algn="tl">
                    <a:srgbClr val="000000">
                      <a:alpha val="43137"/>
                    </a:srgbClr>
                  </a:outerShdw>
                </a:effectLst>
              </a:rPr>
              <a:t>Activity time!</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1A927C49-B36B-6D91-5EFB-FF7D653993C7}"/>
              </a:ext>
            </a:extLst>
          </p:cNvPr>
          <p:cNvGraphicFramePr>
            <a:graphicFrameLocks noGrp="1"/>
          </p:cNvGraphicFramePr>
          <p:nvPr>
            <p:ph idx="1"/>
            <p:extLst>
              <p:ext uri="{D42A27DB-BD31-4B8C-83A1-F6EECF244321}">
                <p14:modId xmlns:p14="http://schemas.microsoft.com/office/powerpoint/2010/main" val="3258778131"/>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377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265" y="365126"/>
            <a:ext cx="8093033" cy="1325563"/>
          </a:xfrm>
        </p:spPr>
        <p:txBody>
          <a:bodyPr/>
          <a:lstStyle/>
          <a:p>
            <a:r>
              <a:rPr lang="en-GB" b="1" dirty="0">
                <a:effectLst>
                  <a:outerShdw blurRad="38100" dist="38100" dir="2700000" algn="tl">
                    <a:srgbClr val="000000">
                      <a:alpha val="43137"/>
                    </a:srgbClr>
                  </a:outerShdw>
                </a:effectLst>
              </a:rPr>
              <a:t>Our waste, our resources (England), 2018</a:t>
            </a:r>
          </a:p>
        </p:txBody>
      </p:sp>
      <p:pic>
        <p:nvPicPr>
          <p:cNvPr id="4" name="Picture 3"/>
          <p:cNvPicPr>
            <a:picLocks noChangeAspect="1"/>
          </p:cNvPicPr>
          <p:nvPr/>
        </p:nvPicPr>
        <p:blipFill>
          <a:blip r:embed="rId2"/>
          <a:stretch>
            <a:fillRect/>
          </a:stretch>
        </p:blipFill>
        <p:spPr>
          <a:xfrm>
            <a:off x="1502328" y="1825625"/>
            <a:ext cx="5777247" cy="4858744"/>
          </a:xfrm>
          <a:prstGeom prst="rect">
            <a:avLst/>
          </a:prstGeom>
        </p:spPr>
      </p:pic>
    </p:spTree>
    <p:extLst>
      <p:ext uri="{BB962C8B-B14F-4D97-AF65-F5344CB8AC3E}">
        <p14:creationId xmlns:p14="http://schemas.microsoft.com/office/powerpoint/2010/main" val="379224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Strategic indicators</a:t>
            </a:r>
          </a:p>
        </p:txBody>
      </p:sp>
      <p:sp>
        <p:nvSpPr>
          <p:cNvPr id="3" name="Content Placeholder 2"/>
          <p:cNvSpPr>
            <a:spLocks noGrp="1"/>
          </p:cNvSpPr>
          <p:nvPr>
            <p:ph idx="1"/>
          </p:nvPr>
        </p:nvSpPr>
        <p:spPr>
          <a:xfrm>
            <a:off x="628650" y="1825625"/>
            <a:ext cx="7886700" cy="4693928"/>
          </a:xfrm>
        </p:spPr>
        <p:txBody>
          <a:bodyPr/>
          <a:lstStyle/>
          <a:p>
            <a:r>
              <a:rPr lang="en-GB"/>
              <a:t>Maximising value of resource use:</a:t>
            </a:r>
          </a:p>
          <a:p>
            <a:pPr marL="914400" lvl="1" indent="-457200">
              <a:buFont typeface="+mj-lt"/>
              <a:buAutoNum type="arabicPeriod"/>
            </a:pPr>
            <a:r>
              <a:rPr lang="en-GB"/>
              <a:t>Raw material consumption</a:t>
            </a:r>
          </a:p>
          <a:p>
            <a:pPr marL="914400" lvl="1" indent="-457200">
              <a:buFont typeface="+mj-lt"/>
              <a:buAutoNum type="arabicPeriod"/>
            </a:pPr>
            <a:r>
              <a:rPr lang="en-GB"/>
              <a:t>Carbon footprint or resource use</a:t>
            </a:r>
          </a:p>
          <a:p>
            <a:pPr marL="914400" lvl="1" indent="-457200">
              <a:buFont typeface="+mj-lt"/>
              <a:buAutoNum type="arabicPeriod"/>
            </a:pPr>
            <a:r>
              <a:rPr lang="en-GB"/>
              <a:t>Carbon footprint of a basket of consumer goods</a:t>
            </a:r>
          </a:p>
          <a:p>
            <a:r>
              <a:rPr lang="en-GB"/>
              <a:t>Minimising waste &amp; its impact:</a:t>
            </a:r>
          </a:p>
          <a:p>
            <a:pPr marL="914400" lvl="1" indent="-457200">
              <a:buFont typeface="+mj-lt"/>
              <a:buAutoNum type="arabicPeriod"/>
            </a:pPr>
            <a:r>
              <a:rPr lang="en-GB"/>
              <a:t>Waste generation</a:t>
            </a:r>
          </a:p>
          <a:p>
            <a:pPr marL="914400" lvl="1" indent="-457200">
              <a:buFont typeface="+mj-lt"/>
              <a:buAutoNum type="arabicPeriod"/>
            </a:pPr>
            <a:r>
              <a:rPr lang="en-GB"/>
              <a:t>Recycling</a:t>
            </a:r>
          </a:p>
          <a:p>
            <a:pPr marL="914400" lvl="1" indent="-457200">
              <a:buFont typeface="+mj-lt"/>
              <a:buAutoNum type="arabicPeriod"/>
            </a:pPr>
            <a:r>
              <a:rPr lang="en-GB"/>
              <a:t>Landfilling</a:t>
            </a:r>
          </a:p>
          <a:p>
            <a:pPr marL="914400" lvl="1" indent="-457200">
              <a:buFont typeface="+mj-lt"/>
              <a:buAutoNum type="arabicPeriod"/>
            </a:pPr>
            <a:r>
              <a:rPr lang="en-GB"/>
              <a:t>Illegal waste sites</a:t>
            </a:r>
          </a:p>
          <a:p>
            <a:pPr marL="914400" lvl="1" indent="-457200">
              <a:buFont typeface="+mj-lt"/>
              <a:buAutoNum type="arabicPeriod"/>
            </a:pPr>
            <a:r>
              <a:rPr lang="en-GB"/>
              <a:t>Fly-tipping </a:t>
            </a:r>
          </a:p>
          <a:p>
            <a:pPr marL="914400" lvl="1" indent="-457200">
              <a:buFont typeface="+mj-lt"/>
              <a:buAutoNum type="arabicPeriod"/>
            </a:pPr>
            <a:r>
              <a:rPr lang="en-GB"/>
              <a:t>Litter </a:t>
            </a:r>
          </a:p>
        </p:txBody>
      </p:sp>
    </p:spTree>
    <p:extLst>
      <p:ext uri="{BB962C8B-B14F-4D97-AF65-F5344CB8AC3E}">
        <p14:creationId xmlns:p14="http://schemas.microsoft.com/office/powerpoint/2010/main" val="3584215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55964" y="310496"/>
            <a:ext cx="7303324" cy="6176748"/>
          </a:xfrm>
          <a:prstGeom prst="rect">
            <a:avLst/>
          </a:prstGeom>
        </p:spPr>
      </p:pic>
    </p:spTree>
    <p:extLst>
      <p:ext uri="{BB962C8B-B14F-4D97-AF65-F5344CB8AC3E}">
        <p14:creationId xmlns:p14="http://schemas.microsoft.com/office/powerpoint/2010/main" val="2895933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Plastics Pact</a:t>
            </a:r>
          </a:p>
        </p:txBody>
      </p:sp>
      <p:pic>
        <p:nvPicPr>
          <p:cNvPr id="4" name="tdgCUSPj1y8"/>
          <p:cNvPicPr>
            <a:picLocks noGrp="1" noRot="1" noChangeAspect="1"/>
          </p:cNvPicPr>
          <p:nvPr>
            <p:ph idx="1"/>
            <a:videoFile r:link="rId1"/>
          </p:nvPr>
        </p:nvPicPr>
        <p:blipFill>
          <a:blip r:embed="rId3"/>
          <a:stretch>
            <a:fillRect/>
          </a:stretch>
        </p:blipFill>
        <p:spPr>
          <a:xfrm>
            <a:off x="628650" y="1782366"/>
            <a:ext cx="8020545" cy="4511556"/>
          </a:xfrm>
          <a:prstGeom prst="rect">
            <a:avLst/>
          </a:prstGeom>
        </p:spPr>
      </p:pic>
      <p:sp>
        <p:nvSpPr>
          <p:cNvPr id="5" name="TextBox 4"/>
          <p:cNvSpPr txBox="1"/>
          <p:nvPr/>
        </p:nvSpPr>
        <p:spPr>
          <a:xfrm>
            <a:off x="2113808" y="6385599"/>
            <a:ext cx="4854662" cy="369332"/>
          </a:xfrm>
          <a:prstGeom prst="rect">
            <a:avLst/>
          </a:prstGeom>
          <a:noFill/>
        </p:spPr>
        <p:txBody>
          <a:bodyPr wrap="none" rtlCol="0">
            <a:spAutoFit/>
          </a:bodyPr>
          <a:lstStyle/>
          <a:p>
            <a:r>
              <a:rPr lang="en-GB"/>
              <a:t>https://www.youtube.com/watch?v=tdgCUSPj1y8</a:t>
            </a:r>
          </a:p>
        </p:txBody>
      </p:sp>
    </p:spTree>
    <p:extLst>
      <p:ext uri="{BB962C8B-B14F-4D97-AF65-F5344CB8AC3E}">
        <p14:creationId xmlns:p14="http://schemas.microsoft.com/office/powerpoint/2010/main" val="3829116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Plastics Pact – more detail</a:t>
            </a:r>
          </a:p>
        </p:txBody>
      </p:sp>
      <p:sp>
        <p:nvSpPr>
          <p:cNvPr id="3" name="Content Placeholder 2"/>
          <p:cNvSpPr>
            <a:spLocks noGrp="1"/>
          </p:cNvSpPr>
          <p:nvPr>
            <p:ph idx="1"/>
          </p:nvPr>
        </p:nvSpPr>
        <p:spPr/>
        <p:txBody>
          <a:bodyPr/>
          <a:lstStyle/>
          <a:p>
            <a:r>
              <a:rPr lang="en-GB"/>
              <a:t>Four key targets by 2025:</a:t>
            </a:r>
          </a:p>
          <a:p>
            <a:pPr marL="514350" indent="-514350">
              <a:buFont typeface="+mj-lt"/>
              <a:buAutoNum type="arabicPeriod"/>
            </a:pPr>
            <a:r>
              <a:rPr lang="en-GB"/>
              <a:t>100% of plastic packaging to be reusable, recyclable or compostable</a:t>
            </a:r>
          </a:p>
          <a:p>
            <a:pPr marL="514350" indent="-514350">
              <a:buFont typeface="+mj-lt"/>
              <a:buAutoNum type="arabicPeriod"/>
            </a:pPr>
            <a:r>
              <a:rPr lang="en-GB"/>
              <a:t>70% of plastic packaging effectively recycled or composted</a:t>
            </a:r>
          </a:p>
          <a:p>
            <a:pPr marL="514350" indent="-514350">
              <a:buFont typeface="+mj-lt"/>
              <a:buAutoNum type="arabicPeriod"/>
            </a:pPr>
            <a:r>
              <a:rPr lang="en-GB"/>
              <a:t>Take action to eliminate single use packaging items</a:t>
            </a:r>
          </a:p>
          <a:p>
            <a:pPr marL="514350" indent="-514350">
              <a:buFont typeface="+mj-lt"/>
              <a:buAutoNum type="arabicPeriod"/>
            </a:pPr>
            <a:r>
              <a:rPr lang="en-GB"/>
              <a:t>30% average recycled content across all plastic packaging</a:t>
            </a:r>
          </a:p>
        </p:txBody>
      </p:sp>
    </p:spTree>
    <p:extLst>
      <p:ext uri="{BB962C8B-B14F-4D97-AF65-F5344CB8AC3E}">
        <p14:creationId xmlns:p14="http://schemas.microsoft.com/office/powerpoint/2010/main" val="1934874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7C260-7C36-DB1F-065A-40D93E53FB46}"/>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8 plastic items to be eliminated</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E291CB36-D85B-303E-25C6-FEA47B70AE4C}"/>
              </a:ext>
            </a:extLst>
          </p:cNvPr>
          <p:cNvPicPr>
            <a:picLocks noChangeAspect="1"/>
          </p:cNvPicPr>
          <p:nvPr/>
        </p:nvPicPr>
        <p:blipFill>
          <a:blip r:embed="rId2"/>
          <a:srcRect l="20493" t="14877" r="21690" b="9595"/>
          <a:stretch>
            <a:fillRect/>
          </a:stretch>
        </p:blipFill>
        <p:spPr>
          <a:xfrm>
            <a:off x="1481070" y="1619345"/>
            <a:ext cx="5734319" cy="4993958"/>
          </a:xfrm>
          <a:prstGeom prst="rect">
            <a:avLst/>
          </a:prstGeom>
        </p:spPr>
      </p:pic>
    </p:spTree>
    <p:extLst>
      <p:ext uri="{BB962C8B-B14F-4D97-AF65-F5344CB8AC3E}">
        <p14:creationId xmlns:p14="http://schemas.microsoft.com/office/powerpoint/2010/main" val="1144888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603" t="9599" r="18811" b="3826"/>
          <a:stretch/>
        </p:blipFill>
        <p:spPr>
          <a:xfrm>
            <a:off x="902524" y="155658"/>
            <a:ext cx="7089569" cy="6435148"/>
          </a:xfrm>
          <a:prstGeom prst="rect">
            <a:avLst/>
          </a:prstGeom>
        </p:spPr>
      </p:pic>
    </p:spTree>
    <p:extLst>
      <p:ext uri="{BB962C8B-B14F-4D97-AF65-F5344CB8AC3E}">
        <p14:creationId xmlns:p14="http://schemas.microsoft.com/office/powerpoint/2010/main" val="1857798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E47C41-B40E-3B9D-275F-DF590AF7D3EF}"/>
              </a:ext>
            </a:extLst>
          </p:cNvPr>
          <p:cNvPicPr>
            <a:picLocks noChangeAspect="1"/>
          </p:cNvPicPr>
          <p:nvPr/>
        </p:nvPicPr>
        <p:blipFill>
          <a:blip r:embed="rId2"/>
          <a:srcRect l="22676" t="17623" r="4437" b="4841"/>
          <a:stretch>
            <a:fillRect/>
          </a:stretch>
        </p:blipFill>
        <p:spPr>
          <a:xfrm>
            <a:off x="495837" y="313007"/>
            <a:ext cx="8266481" cy="5862413"/>
          </a:xfrm>
          <a:prstGeom prst="rect">
            <a:avLst/>
          </a:prstGeom>
        </p:spPr>
      </p:pic>
      <p:sp>
        <p:nvSpPr>
          <p:cNvPr id="6" name="TextBox 5">
            <a:extLst>
              <a:ext uri="{FF2B5EF4-FFF2-40B4-BE49-F238E27FC236}">
                <a16:creationId xmlns:a16="http://schemas.microsoft.com/office/drawing/2014/main" id="{980F7286-633E-39B8-96C9-497B381DCFA0}"/>
              </a:ext>
            </a:extLst>
          </p:cNvPr>
          <p:cNvSpPr txBox="1"/>
          <p:nvPr/>
        </p:nvSpPr>
        <p:spPr>
          <a:xfrm>
            <a:off x="561992" y="6360327"/>
            <a:ext cx="8020016" cy="369332"/>
          </a:xfrm>
          <a:prstGeom prst="rect">
            <a:avLst/>
          </a:prstGeom>
          <a:noFill/>
        </p:spPr>
        <p:txBody>
          <a:bodyPr wrap="none" rtlCol="0">
            <a:spAutoFit/>
          </a:bodyPr>
          <a:lstStyle/>
          <a:p>
            <a:r>
              <a:rPr lang="en-US" dirty="0"/>
              <a:t>https://wrap.ngo/sites/default/files/2024-11/UK_Plastics_Pact_Roadmap_2024.pdf</a:t>
            </a:r>
          </a:p>
        </p:txBody>
      </p:sp>
    </p:spTree>
    <p:extLst>
      <p:ext uri="{BB962C8B-B14F-4D97-AF65-F5344CB8AC3E}">
        <p14:creationId xmlns:p14="http://schemas.microsoft.com/office/powerpoint/2010/main" val="2030426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What solutions are there?</a:t>
            </a:r>
          </a:p>
        </p:txBody>
      </p:sp>
      <p:pic>
        <p:nvPicPr>
          <p:cNvPr id="4" name="Picture 3"/>
          <p:cNvPicPr>
            <a:picLocks noChangeAspect="1"/>
          </p:cNvPicPr>
          <p:nvPr/>
        </p:nvPicPr>
        <p:blipFill>
          <a:blip r:embed="rId2"/>
          <a:stretch>
            <a:fillRect/>
          </a:stretch>
        </p:blipFill>
        <p:spPr>
          <a:xfrm>
            <a:off x="513608" y="1439884"/>
            <a:ext cx="2271155" cy="2271155"/>
          </a:xfrm>
          <a:prstGeom prst="rect">
            <a:avLst/>
          </a:prstGeom>
        </p:spPr>
      </p:pic>
      <p:pic>
        <p:nvPicPr>
          <p:cNvPr id="5" name="Picture 4"/>
          <p:cNvPicPr>
            <a:picLocks noChangeAspect="1"/>
          </p:cNvPicPr>
          <p:nvPr/>
        </p:nvPicPr>
        <p:blipFill>
          <a:blip r:embed="rId3"/>
          <a:stretch>
            <a:fillRect/>
          </a:stretch>
        </p:blipFill>
        <p:spPr>
          <a:xfrm>
            <a:off x="3155867" y="1439884"/>
            <a:ext cx="2271155" cy="2271155"/>
          </a:xfrm>
          <a:prstGeom prst="rect">
            <a:avLst/>
          </a:prstGeom>
        </p:spPr>
      </p:pic>
      <p:pic>
        <p:nvPicPr>
          <p:cNvPr id="6" name="Picture 5"/>
          <p:cNvPicPr>
            <a:picLocks noChangeAspect="1"/>
          </p:cNvPicPr>
          <p:nvPr/>
        </p:nvPicPr>
        <p:blipFill>
          <a:blip r:embed="rId4"/>
          <a:stretch>
            <a:fillRect/>
          </a:stretch>
        </p:blipFill>
        <p:spPr>
          <a:xfrm>
            <a:off x="872837" y="3851242"/>
            <a:ext cx="3414156" cy="2730464"/>
          </a:xfrm>
          <a:prstGeom prst="rect">
            <a:avLst/>
          </a:prstGeom>
        </p:spPr>
      </p:pic>
      <p:pic>
        <p:nvPicPr>
          <p:cNvPr id="7" name="Picture 6"/>
          <p:cNvPicPr>
            <a:picLocks noChangeAspect="1"/>
          </p:cNvPicPr>
          <p:nvPr/>
        </p:nvPicPr>
        <p:blipFill>
          <a:blip r:embed="rId5"/>
          <a:stretch>
            <a:fillRect/>
          </a:stretch>
        </p:blipFill>
        <p:spPr>
          <a:xfrm>
            <a:off x="4655126" y="3851242"/>
            <a:ext cx="2731325" cy="2731325"/>
          </a:xfrm>
          <a:prstGeom prst="rect">
            <a:avLst/>
          </a:prstGeom>
        </p:spPr>
      </p:pic>
      <p:pic>
        <p:nvPicPr>
          <p:cNvPr id="8" name="Picture 7"/>
          <p:cNvPicPr>
            <a:picLocks noChangeAspect="1"/>
          </p:cNvPicPr>
          <p:nvPr/>
        </p:nvPicPr>
        <p:blipFill>
          <a:blip r:embed="rId6"/>
          <a:stretch>
            <a:fillRect/>
          </a:stretch>
        </p:blipFill>
        <p:spPr>
          <a:xfrm>
            <a:off x="5798126" y="1437655"/>
            <a:ext cx="3031178" cy="2273384"/>
          </a:xfrm>
          <a:prstGeom prst="rect">
            <a:avLst/>
          </a:prstGeom>
        </p:spPr>
      </p:pic>
    </p:spTree>
    <p:extLst>
      <p:ext uri="{BB962C8B-B14F-4D97-AF65-F5344CB8AC3E}">
        <p14:creationId xmlns:p14="http://schemas.microsoft.com/office/powerpoint/2010/main" val="1098653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121726" y="2848099"/>
            <a:ext cx="5715000" cy="3810000"/>
          </a:xfrm>
          <a:prstGeom prst="rect">
            <a:avLst/>
          </a:prstGeom>
        </p:spPr>
      </p:pic>
      <p:pic>
        <p:nvPicPr>
          <p:cNvPr id="4" name="Picture 3"/>
          <p:cNvPicPr>
            <a:picLocks noChangeAspect="1"/>
          </p:cNvPicPr>
          <p:nvPr/>
        </p:nvPicPr>
        <p:blipFill>
          <a:blip r:embed="rId3"/>
          <a:stretch>
            <a:fillRect/>
          </a:stretch>
        </p:blipFill>
        <p:spPr>
          <a:xfrm>
            <a:off x="366242" y="273491"/>
            <a:ext cx="4656401" cy="3104268"/>
          </a:xfrm>
          <a:prstGeom prst="rect">
            <a:avLst/>
          </a:prstGeom>
        </p:spPr>
      </p:pic>
    </p:spTree>
    <p:extLst>
      <p:ext uri="{BB962C8B-B14F-4D97-AF65-F5344CB8AC3E}">
        <p14:creationId xmlns:p14="http://schemas.microsoft.com/office/powerpoint/2010/main" val="2371339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Difficult waste streams</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9830" t="10143" r="11561" b="4749"/>
          <a:stretch/>
        </p:blipFill>
        <p:spPr>
          <a:xfrm>
            <a:off x="348708" y="433449"/>
            <a:ext cx="8349968" cy="6026947"/>
          </a:xfrm>
          <a:prstGeom prst="rect">
            <a:avLst/>
          </a:prstGeom>
        </p:spPr>
      </p:pic>
    </p:spTree>
    <p:extLst>
      <p:ext uri="{BB962C8B-B14F-4D97-AF65-F5344CB8AC3E}">
        <p14:creationId xmlns:p14="http://schemas.microsoft.com/office/powerpoint/2010/main" val="2703479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The future?</a:t>
            </a:r>
          </a:p>
        </p:txBody>
      </p:sp>
      <p:pic>
        <p:nvPicPr>
          <p:cNvPr id="4" name="Content Placeholder 3" descr="Asking Defining Questions - Excelsior College OWL"/>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33057" y="1638795"/>
            <a:ext cx="6982691" cy="4655127"/>
          </a:xfrm>
        </p:spPr>
      </p:pic>
    </p:spTree>
    <p:extLst>
      <p:ext uri="{BB962C8B-B14F-4D97-AF65-F5344CB8AC3E}">
        <p14:creationId xmlns:p14="http://schemas.microsoft.com/office/powerpoint/2010/main" val="1072929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Video – 12 tips for reducing waste</a:t>
            </a:r>
          </a:p>
        </p:txBody>
      </p:sp>
      <p:pic>
        <p:nvPicPr>
          <p:cNvPr id="4" name="K9ojpJBSTw8"/>
          <p:cNvPicPr>
            <a:picLocks noGrp="1" noRot="1" noChangeAspect="1"/>
          </p:cNvPicPr>
          <p:nvPr>
            <p:ph idx="1"/>
            <a:videoFile r:link="rId1"/>
          </p:nvPr>
        </p:nvPicPr>
        <p:blipFill>
          <a:blip r:embed="rId3"/>
          <a:stretch>
            <a:fillRect/>
          </a:stretch>
        </p:blipFill>
        <p:spPr>
          <a:xfrm>
            <a:off x="628650" y="1782366"/>
            <a:ext cx="7886700" cy="4436268"/>
          </a:xfrm>
          <a:prstGeom prst="rect">
            <a:avLst/>
          </a:prstGeom>
        </p:spPr>
      </p:pic>
      <p:sp>
        <p:nvSpPr>
          <p:cNvPr id="5" name="TextBox 4"/>
          <p:cNvSpPr txBox="1"/>
          <p:nvPr/>
        </p:nvSpPr>
        <p:spPr>
          <a:xfrm>
            <a:off x="2143497" y="6310311"/>
            <a:ext cx="4884414" cy="369332"/>
          </a:xfrm>
          <a:prstGeom prst="rect">
            <a:avLst/>
          </a:prstGeom>
          <a:noFill/>
        </p:spPr>
        <p:txBody>
          <a:bodyPr wrap="none" rtlCol="0">
            <a:spAutoFit/>
          </a:bodyPr>
          <a:lstStyle/>
          <a:p>
            <a:r>
              <a:rPr lang="en-GB"/>
              <a:t>https://www.youtube.com/watch?v=K9ojpJBSTw8</a:t>
            </a:r>
          </a:p>
        </p:txBody>
      </p:sp>
    </p:spTree>
    <p:extLst>
      <p:ext uri="{BB962C8B-B14F-4D97-AF65-F5344CB8AC3E}">
        <p14:creationId xmlns:p14="http://schemas.microsoft.com/office/powerpoint/2010/main" val="2112637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Useful information</a:t>
            </a:r>
          </a:p>
        </p:txBody>
      </p:sp>
      <p:sp>
        <p:nvSpPr>
          <p:cNvPr id="3" name="Content Placeholder 2"/>
          <p:cNvSpPr>
            <a:spLocks noGrp="1"/>
          </p:cNvSpPr>
          <p:nvPr>
            <p:ph idx="1"/>
          </p:nvPr>
        </p:nvSpPr>
        <p:spPr>
          <a:xfrm>
            <a:off x="486888" y="1690689"/>
            <a:ext cx="8028462" cy="4828864"/>
          </a:xfrm>
        </p:spPr>
        <p:txBody>
          <a:bodyPr>
            <a:normAutofit/>
          </a:bodyPr>
          <a:lstStyle/>
          <a:p>
            <a:r>
              <a:rPr lang="fr-FR" dirty="0"/>
              <a:t>Chen </a:t>
            </a:r>
            <a:r>
              <a:rPr lang="fr-FR" i="1" dirty="0"/>
              <a:t>et al (</a:t>
            </a:r>
            <a:r>
              <a:rPr lang="fr-FR" dirty="0"/>
              <a:t>2020) </a:t>
            </a:r>
            <a:r>
              <a:rPr lang="en-GB" dirty="0"/>
              <a:t>The world’s growing municipal solid waste: trends and impacts</a:t>
            </a:r>
            <a:r>
              <a:rPr lang="fr-FR" dirty="0"/>
              <a:t> </a:t>
            </a:r>
            <a:r>
              <a:rPr lang="fr-FR" i="1" dirty="0"/>
              <a:t>Environmental Research </a:t>
            </a:r>
            <a:r>
              <a:rPr lang="fr-FR" i="1" dirty="0" err="1"/>
              <a:t>Letters</a:t>
            </a:r>
            <a:r>
              <a:rPr lang="fr-FR" dirty="0"/>
              <a:t>, 15, 074021</a:t>
            </a:r>
            <a:endParaRPr lang="en-GB" dirty="0"/>
          </a:p>
          <a:p>
            <a:r>
              <a:rPr lang="en-GB" dirty="0"/>
              <a:t>UN SDGs (</a:t>
            </a:r>
            <a:r>
              <a:rPr lang="en-GB" dirty="0">
                <a:hlinkClick r:id="rId2"/>
              </a:rPr>
              <a:t>www.un.org/sustainabledevelopment/sustainable-consumption-production/</a:t>
            </a:r>
            <a:r>
              <a:rPr lang="en-GB" dirty="0"/>
              <a:t>) </a:t>
            </a:r>
          </a:p>
          <a:p>
            <a:r>
              <a:rPr lang="en-GB"/>
              <a:t>Plastics </a:t>
            </a:r>
            <a:r>
              <a:rPr lang="en-GB" dirty="0"/>
              <a:t>Pact (</a:t>
            </a:r>
            <a:r>
              <a:rPr lang="en-GB" dirty="0">
                <a:hlinkClick r:id="rId3"/>
              </a:rPr>
              <a:t>www.wrap.org.uk/content/the-uk-plastics-pact</a:t>
            </a:r>
            <a:r>
              <a:rPr lang="en-GB" dirty="0"/>
              <a:t>) </a:t>
            </a:r>
          </a:p>
          <a:p>
            <a:r>
              <a:rPr lang="en-GB" dirty="0" err="1"/>
              <a:t>Terracycle</a:t>
            </a:r>
            <a:r>
              <a:rPr lang="en-GB" dirty="0"/>
              <a:t> (</a:t>
            </a:r>
            <a:r>
              <a:rPr lang="en-GB" dirty="0">
                <a:hlinkClick r:id="rId4"/>
              </a:rPr>
              <a:t>www.terracycle.com/en-GB/</a:t>
            </a:r>
            <a:r>
              <a:rPr lang="en-GB" dirty="0"/>
              <a:t>) </a:t>
            </a:r>
          </a:p>
        </p:txBody>
      </p:sp>
    </p:spTree>
    <p:extLst>
      <p:ext uri="{BB962C8B-B14F-4D97-AF65-F5344CB8AC3E}">
        <p14:creationId xmlns:p14="http://schemas.microsoft.com/office/powerpoint/2010/main" val="4436727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543</Words>
  <Application>Microsoft Office PowerPoint</Application>
  <PresentationFormat>On-screen Show (4:3)</PresentationFormat>
  <Paragraphs>66</Paragraphs>
  <Slides>31</Slides>
  <Notes>0</Notes>
  <HiddenSlides>0</HiddenSlides>
  <MMClips>3</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The future of zero waste</vt:lpstr>
      <vt:lpstr>Outline</vt:lpstr>
      <vt:lpstr>What IS zero waste?</vt:lpstr>
      <vt:lpstr>PowerPoint Presentation</vt:lpstr>
      <vt:lpstr>PowerPoint Presentation</vt:lpstr>
      <vt:lpstr>PowerPoint Presentation</vt:lpstr>
      <vt:lpstr>PowerPoint Presentation</vt:lpstr>
      <vt:lpstr>Reducing residual waste</vt:lpstr>
      <vt:lpstr>Minimise reliance on landfill</vt:lpstr>
      <vt:lpstr>Drivers for change…</vt:lpstr>
      <vt:lpstr>Some other predictions</vt:lpstr>
      <vt:lpstr>PowerPoint Presentation</vt:lpstr>
      <vt:lpstr>Current policy drivers (Wales, England)</vt:lpstr>
      <vt:lpstr>Beyond Recycling (Wales), 2021</vt:lpstr>
      <vt:lpstr>Headline actions</vt:lpstr>
      <vt:lpstr>Key targets</vt:lpstr>
      <vt:lpstr>Activity time!</vt:lpstr>
      <vt:lpstr>Our waste, our resources (England), 2018</vt:lpstr>
      <vt:lpstr>Strategic indicators</vt:lpstr>
      <vt:lpstr>PowerPoint Presentation</vt:lpstr>
      <vt:lpstr>Plastics Pact</vt:lpstr>
      <vt:lpstr>Plastics Pact – more detail</vt:lpstr>
      <vt:lpstr>8 plastic items to be eliminated</vt:lpstr>
      <vt:lpstr>PowerPoint Presentation</vt:lpstr>
      <vt:lpstr>PowerPoint Presentation</vt:lpstr>
      <vt:lpstr>What solutions are there?</vt:lpstr>
      <vt:lpstr>PowerPoint Presentation</vt:lpstr>
      <vt:lpstr>Difficult waste streams</vt:lpstr>
      <vt:lpstr>The future?</vt:lpstr>
      <vt:lpstr>Video – 12 tips for reducing waste</vt:lpstr>
      <vt:lpstr>Useful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future of zero waste</dc:title>
  <dc:creator>Lara Hopkinson</dc:creator>
  <cp:lastModifiedBy>Lara Hopkinson</cp:lastModifiedBy>
  <cp:revision>2</cp:revision>
  <dcterms:created xsi:type="dcterms:W3CDTF">2020-11-26T09:28:21Z</dcterms:created>
  <dcterms:modified xsi:type="dcterms:W3CDTF">2026-01-05T11:16:12Z</dcterms:modified>
</cp:coreProperties>
</file>