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notesMasterIdLst>
    <p:notesMasterId r:id="rId15"/>
  </p:notesMasterIdLst>
  <p:sldIdLst>
    <p:sldId id="256" r:id="rId2"/>
    <p:sldId id="268" r:id="rId3"/>
    <p:sldId id="257" r:id="rId4"/>
    <p:sldId id="258" r:id="rId5"/>
    <p:sldId id="264" r:id="rId6"/>
    <p:sldId id="259" r:id="rId7"/>
    <p:sldId id="260" r:id="rId8"/>
    <p:sldId id="261" r:id="rId9"/>
    <p:sldId id="262" r:id="rId10"/>
    <p:sldId id="263" r:id="rId11"/>
    <p:sldId id="265" r:id="rId12"/>
    <p:sldId id="266" r:id="rId13"/>
    <p:sldId id="267"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75" d="100"/>
          <a:sy n="75" d="100"/>
        </p:scale>
        <p:origin x="1020" y="43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C9D600F-D916-4405-AB28-B74079A9AE48}" type="datetimeFigureOut">
              <a:rPr lang="en-US" smtClean="0"/>
              <a:pPr/>
              <a:t>4/7/2022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0C26736-244A-4681-8F55-8F85501FCB76}"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my presentation we will highlight the way in which the company will launch their newly developed product which is multivitamin in the UK market, we will also discuss on profit structure that they are expecting in future, I will try to explain the potential risk connected with the project and how it can make negative impact on the performance of the company.</a:t>
            </a:r>
          </a:p>
        </p:txBody>
      </p:sp>
      <p:sp>
        <p:nvSpPr>
          <p:cNvPr id="4" name="Slide Number Placeholder 3"/>
          <p:cNvSpPr>
            <a:spLocks noGrp="1"/>
          </p:cNvSpPr>
          <p:nvPr>
            <p:ph type="sldNum" sz="quarter" idx="5"/>
          </p:nvPr>
        </p:nvSpPr>
        <p:spPr/>
        <p:txBody>
          <a:bodyPr/>
          <a:lstStyle/>
          <a:p>
            <a:fld id="{70C26736-244A-4681-8F55-8F85501FCB76}" type="slidenum">
              <a:rPr lang="en-US" smtClean="0"/>
              <a:pPr/>
              <a:t>2</a:t>
            </a:fld>
            <a:endParaRPr lang="en-US"/>
          </a:p>
        </p:txBody>
      </p:sp>
    </p:spTree>
    <p:extLst>
      <p:ext uri="{BB962C8B-B14F-4D97-AF65-F5344CB8AC3E}">
        <p14:creationId xmlns:p14="http://schemas.microsoft.com/office/powerpoint/2010/main" val="14894077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err="1"/>
              <a:t>Oscola</a:t>
            </a:r>
            <a:r>
              <a:rPr lang="en-US" baseline="0" dirty="0"/>
              <a:t> Pharmaceuticals Ltd. has adopted several measures to penetrate into market of UK: they will use penetration pricing strategy; they are expecting to have surge in profit margins by 50%.</a:t>
            </a:r>
            <a:endParaRPr lang="en-US" dirty="0"/>
          </a:p>
        </p:txBody>
      </p:sp>
      <p:sp>
        <p:nvSpPr>
          <p:cNvPr id="4" name="Slide Number Placeholder 3"/>
          <p:cNvSpPr>
            <a:spLocks noGrp="1"/>
          </p:cNvSpPr>
          <p:nvPr>
            <p:ph type="sldNum" sz="quarter" idx="10"/>
          </p:nvPr>
        </p:nvSpPr>
        <p:spPr/>
        <p:txBody>
          <a:bodyPr/>
          <a:lstStyle/>
          <a:p>
            <a:fld id="{70C26736-244A-4681-8F55-8F85501FCB76}" type="slidenum">
              <a:rPr lang="en-US" smtClean="0"/>
              <a:pPr/>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key players those who are responsible for the success of M-</a:t>
            </a:r>
            <a:r>
              <a:rPr lang="en-US" sz="1200" kern="1200" dirty="0" err="1">
                <a:solidFill>
                  <a:schemeClr val="tx1"/>
                </a:solidFill>
                <a:latin typeface="+mn-lt"/>
                <a:ea typeface="+mn-ea"/>
                <a:cs typeface="+mn-cs"/>
              </a:rPr>
              <a:t>Vitz</a:t>
            </a:r>
            <a:r>
              <a:rPr lang="en-US" sz="1200" kern="1200" dirty="0">
                <a:solidFill>
                  <a:schemeClr val="tx1"/>
                </a:solidFill>
                <a:latin typeface="+mn-lt"/>
                <a:ea typeface="+mn-ea"/>
                <a:cs typeface="+mn-cs"/>
              </a:rPr>
              <a:t>” are: the employees those who are working in </a:t>
            </a:r>
            <a:r>
              <a:rPr lang="en-US" sz="1200" kern="1200" dirty="0" err="1">
                <a:solidFill>
                  <a:schemeClr val="tx1"/>
                </a:solidFill>
                <a:latin typeface="+mn-lt"/>
                <a:ea typeface="+mn-ea"/>
                <a:cs typeface="+mn-cs"/>
              </a:rPr>
              <a:t>Oscola</a:t>
            </a:r>
            <a:r>
              <a:rPr lang="en-US" sz="1200" kern="1200" dirty="0">
                <a:solidFill>
                  <a:schemeClr val="tx1"/>
                </a:solidFill>
                <a:latin typeface="+mn-lt"/>
                <a:ea typeface="+mn-ea"/>
                <a:cs typeface="+mn-cs"/>
              </a:rPr>
              <a:t> Pharmaceuticals Ltd., the external stakeholders those who are directly associated with the functioning of </a:t>
            </a:r>
            <a:r>
              <a:rPr lang="en-US" sz="1200" kern="1200" dirty="0" err="1">
                <a:solidFill>
                  <a:schemeClr val="tx1"/>
                </a:solidFill>
                <a:latin typeface="+mn-lt"/>
                <a:ea typeface="+mn-ea"/>
                <a:cs typeface="+mn-cs"/>
              </a:rPr>
              <a:t>Oscola</a:t>
            </a:r>
            <a:r>
              <a:rPr lang="en-US" sz="1200" kern="1200" dirty="0">
                <a:solidFill>
                  <a:schemeClr val="tx1"/>
                </a:solidFill>
                <a:latin typeface="+mn-lt"/>
                <a:ea typeface="+mn-ea"/>
                <a:cs typeface="+mn-cs"/>
              </a:rPr>
              <a:t> pharmaceuticals and the marketing team those who are responsible for the promotion of “M-</a:t>
            </a:r>
            <a:r>
              <a:rPr lang="en-US" sz="1200" kern="1200" dirty="0" err="1">
                <a:solidFill>
                  <a:schemeClr val="tx1"/>
                </a:solidFill>
                <a:latin typeface="+mn-lt"/>
                <a:ea typeface="+mn-ea"/>
                <a:cs typeface="+mn-cs"/>
              </a:rPr>
              <a:t>vitz</a:t>
            </a:r>
            <a:r>
              <a:rPr lang="en-US" sz="1200" kern="1200" dirty="0">
                <a:solidFill>
                  <a:schemeClr val="tx1"/>
                </a:solidFill>
                <a:latin typeface="+mn-lt"/>
                <a:ea typeface="+mn-ea"/>
                <a:cs typeface="+mn-cs"/>
              </a:rPr>
              <a:t>” product.</a:t>
            </a:r>
          </a:p>
          <a:p>
            <a:endParaRPr lang="en-US" dirty="0"/>
          </a:p>
        </p:txBody>
      </p:sp>
      <p:sp>
        <p:nvSpPr>
          <p:cNvPr id="4" name="Slide Number Placeholder 3"/>
          <p:cNvSpPr>
            <a:spLocks noGrp="1"/>
          </p:cNvSpPr>
          <p:nvPr>
            <p:ph type="sldNum" sz="quarter" idx="10"/>
          </p:nvPr>
        </p:nvSpPr>
        <p:spPr/>
        <p:txBody>
          <a:bodyPr/>
          <a:lstStyle/>
          <a:p>
            <a:fld id="{70C26736-244A-4681-8F55-8F85501FCB76}" type="slidenum">
              <a:rPr lang="en-US" smtClean="0"/>
              <a:pPr/>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other benefits </a:t>
            </a:r>
            <a:r>
              <a:rPr lang="en-US" sz="1200" kern="1200" dirty="0" err="1">
                <a:solidFill>
                  <a:schemeClr val="tx1"/>
                </a:solidFill>
                <a:latin typeface="+mn-lt"/>
                <a:ea typeface="+mn-ea"/>
                <a:cs typeface="+mn-cs"/>
              </a:rPr>
              <a:t>Oscola</a:t>
            </a:r>
            <a:r>
              <a:rPr lang="en-US" sz="1200" kern="1200" dirty="0">
                <a:solidFill>
                  <a:schemeClr val="tx1"/>
                </a:solidFill>
                <a:latin typeface="+mn-lt"/>
                <a:ea typeface="+mn-ea"/>
                <a:cs typeface="+mn-cs"/>
              </a:rPr>
              <a:t> pharmaceuticals will receive are it made the brand image of company strong, and it will bring improvement in the “Return of Investment” better.</a:t>
            </a:r>
          </a:p>
          <a:p>
            <a:endParaRPr lang="en-US" dirty="0"/>
          </a:p>
        </p:txBody>
      </p:sp>
      <p:sp>
        <p:nvSpPr>
          <p:cNvPr id="4" name="Slide Number Placeholder 3"/>
          <p:cNvSpPr>
            <a:spLocks noGrp="1"/>
          </p:cNvSpPr>
          <p:nvPr>
            <p:ph type="sldNum" sz="quarter" idx="10"/>
          </p:nvPr>
        </p:nvSpPr>
        <p:spPr/>
        <p:txBody>
          <a:bodyPr/>
          <a:lstStyle/>
          <a:p>
            <a:fld id="{70C26736-244A-4681-8F55-8F85501FCB76}" type="slidenum">
              <a:rPr lang="en-US" smtClean="0"/>
              <a:pPr/>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Launch of multivitamin tablets M-Vitz the marketing budget is 15 Billion US dollar, stockholder budget is 20 billion US dollar and the technical budget is 30 billion US dollars.</a:t>
            </a:r>
          </a:p>
        </p:txBody>
      </p:sp>
      <p:sp>
        <p:nvSpPr>
          <p:cNvPr id="4" name="Slide Number Placeholder 3"/>
          <p:cNvSpPr>
            <a:spLocks noGrp="1"/>
          </p:cNvSpPr>
          <p:nvPr>
            <p:ph type="sldNum" sz="quarter" idx="5"/>
          </p:nvPr>
        </p:nvSpPr>
        <p:spPr/>
        <p:txBody>
          <a:bodyPr/>
          <a:lstStyle/>
          <a:p>
            <a:fld id="{70C26736-244A-4681-8F55-8F85501FCB76}" type="slidenum">
              <a:rPr lang="en-US" smtClean="0"/>
              <a:pPr/>
              <a:t>6</a:t>
            </a:fld>
            <a:endParaRPr lang="en-US"/>
          </a:p>
        </p:txBody>
      </p:sp>
    </p:spTree>
    <p:extLst>
      <p:ext uri="{BB962C8B-B14F-4D97-AF65-F5344CB8AC3E}">
        <p14:creationId xmlns:p14="http://schemas.microsoft.com/office/powerpoint/2010/main" val="38933030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Source:   Learner.</a:t>
            </a:r>
          </a:p>
        </p:txBody>
      </p:sp>
      <p:sp>
        <p:nvSpPr>
          <p:cNvPr id="4" name="Slide Number Placeholder 3"/>
          <p:cNvSpPr>
            <a:spLocks noGrp="1"/>
          </p:cNvSpPr>
          <p:nvPr>
            <p:ph type="sldNum" sz="quarter" idx="5"/>
          </p:nvPr>
        </p:nvSpPr>
        <p:spPr/>
        <p:txBody>
          <a:bodyPr/>
          <a:lstStyle/>
          <a:p>
            <a:fld id="{70C26736-244A-4681-8F55-8F85501FCB76}" type="slidenum">
              <a:rPr lang="en-US" smtClean="0"/>
              <a:pPr/>
              <a:t>8</a:t>
            </a:fld>
            <a:endParaRPr lang="en-US"/>
          </a:p>
        </p:txBody>
      </p:sp>
    </p:spTree>
    <p:extLst>
      <p:ext uri="{BB962C8B-B14F-4D97-AF65-F5344CB8AC3E}">
        <p14:creationId xmlns:p14="http://schemas.microsoft.com/office/powerpoint/2010/main" val="37887821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conclusion we can conclude that, by launching a new product, Company can generate high profit, If the company will do the market research effectively within the budget then this project will be helpful to the company to recover their investment in a short period of time. Although many risk  are associated with the project but by following effective strategies, the company will be able to accomplish the project within the time frame. </a:t>
            </a:r>
            <a:r>
              <a:rPr lang="en-GB" dirty="0" err="1"/>
              <a:t>Oscola</a:t>
            </a:r>
            <a:r>
              <a:rPr lang="en-GB" dirty="0"/>
              <a:t> Pharmaceuticals Ltd. Is a famous company and it shows a good customer base which will not only impact on the new project but also help to increase the profit of the business. With the help of modern ways of marketing the company will reach the selected audience of the business. It can be concluded that the company will not fail to achieve the desired sales target.</a:t>
            </a:r>
          </a:p>
        </p:txBody>
      </p:sp>
      <p:sp>
        <p:nvSpPr>
          <p:cNvPr id="4" name="Slide Number Placeholder 3"/>
          <p:cNvSpPr>
            <a:spLocks noGrp="1"/>
          </p:cNvSpPr>
          <p:nvPr>
            <p:ph type="sldNum" sz="quarter" idx="5"/>
          </p:nvPr>
        </p:nvSpPr>
        <p:spPr/>
        <p:txBody>
          <a:bodyPr/>
          <a:lstStyle/>
          <a:p>
            <a:fld id="{70C26736-244A-4681-8F55-8F85501FCB76}" type="slidenum">
              <a:rPr lang="en-US" smtClean="0"/>
              <a:pPr/>
              <a:t>11</a:t>
            </a:fld>
            <a:endParaRPr lang="en-US"/>
          </a:p>
        </p:txBody>
      </p:sp>
    </p:spTree>
    <p:extLst>
      <p:ext uri="{BB962C8B-B14F-4D97-AF65-F5344CB8AC3E}">
        <p14:creationId xmlns:p14="http://schemas.microsoft.com/office/powerpoint/2010/main" val="188033766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981C77D3-0099-44BF-B6A2-3683B5649F16}" type="datetimeFigureOut">
              <a:rPr lang="en-US" smtClean="0"/>
              <a:pPr/>
              <a:t>4/7/2022</a:t>
            </a:fld>
            <a:endParaRPr lang="en-US"/>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US"/>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EBC2B7F2-C543-453B-AEBB-EED268F4F5F5}"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981C77D3-0099-44BF-B6A2-3683B5649F16}" type="datetimeFigureOut">
              <a:rPr lang="en-US" smtClean="0"/>
              <a:pPr/>
              <a:t>4/7/2022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BC2B7F2-C543-453B-AEBB-EED268F4F5F5}" type="slidenum">
              <a:rPr lang="en-US" smtClean="0"/>
              <a:pPr/>
              <a:t>‹#›</a:t>
            </a:fld>
            <a:endParaRPr lang="en-US"/>
          </a:p>
        </p:txBody>
      </p:sp>
      <p:sp>
        <p:nvSpPr>
          <p:cNvPr id="7" name="Title 6"/>
          <p:cNvSpPr>
            <a:spLocks noGrp="1"/>
          </p:cNvSpPr>
          <p:nvPr>
            <p:ph type="title"/>
          </p:nvPr>
        </p:nvSpPr>
        <p:spPr/>
        <p:txBody>
          <a:bodyPr rtlCol="0"/>
          <a:lstStyle/>
          <a:p>
            <a:r>
              <a:rPr kumimoji="0" lang="en-US"/>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981C77D3-0099-44BF-B6A2-3683B5649F16}" type="datetimeFigureOut">
              <a:rPr lang="en-US" smtClean="0"/>
              <a:pPr/>
              <a:t>4/7/2022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BC2B7F2-C543-453B-AEBB-EED268F4F5F5}" type="slidenum">
              <a:rPr lang="en-US" smtClean="0"/>
              <a:pPr/>
              <a:t>‹#›</a:t>
            </a:fld>
            <a:endParaRPr lang="en-US"/>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981C77D3-0099-44BF-B6A2-3683B5649F16}" type="datetimeFigureOut">
              <a:rPr lang="en-US" smtClean="0"/>
              <a:pPr/>
              <a:t>4/7/2022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BC2B7F2-C543-453B-AEBB-EED268F4F5F5}" type="slidenum">
              <a:rPr lang="en-US" smtClean="0"/>
              <a:pPr/>
              <a:t>‹#›</a:t>
            </a:fld>
            <a:endParaRPr lang="en-US"/>
          </a:p>
        </p:txBody>
      </p:sp>
      <p:sp>
        <p:nvSpPr>
          <p:cNvPr id="8" name="Title 7"/>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981C77D3-0099-44BF-B6A2-3683B5649F16}" type="datetimeFigureOut">
              <a:rPr lang="en-US" smtClean="0"/>
              <a:pPr/>
              <a:t>4/7/2022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BC2B7F2-C543-453B-AEBB-EED268F4F5F5}"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981C77D3-0099-44BF-B6A2-3683B5649F16}" type="datetimeFigureOut">
              <a:rPr lang="en-US" smtClean="0"/>
              <a:pPr/>
              <a:t>4/7/2022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BC2B7F2-C543-453B-AEBB-EED268F4F5F5}" type="slidenum">
              <a:rPr lang="en-US" smtClean="0"/>
              <a:pPr/>
              <a:t>‹#›</a:t>
            </a:fld>
            <a:endParaRPr lang="en-US"/>
          </a:p>
        </p:txBody>
      </p:sp>
      <p:sp>
        <p:nvSpPr>
          <p:cNvPr id="6" name="Title 5"/>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81C77D3-0099-44BF-B6A2-3683B5649F16}" type="datetimeFigureOut">
              <a:rPr lang="en-US" smtClean="0"/>
              <a:pPr/>
              <a:t>4/7/2022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BC2B7F2-C543-453B-AEBB-EED268F4F5F5}"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a:t>Click to edit Master title style</a:t>
            </a:r>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p>
            <a:fld id="{981C77D3-0099-44BF-B6A2-3683B5649F16}" type="datetimeFigureOut">
              <a:rPr lang="en-US" smtClean="0"/>
              <a:pPr/>
              <a:t>4/7/2022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BC2B7F2-C543-453B-AEBB-EED268F4F5F5}"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981C77D3-0099-44BF-B6A2-3683B5649F16}" type="datetimeFigureOut">
              <a:rPr lang="en-US" smtClean="0"/>
              <a:pPr/>
              <a:t>4/7/2022</a:t>
            </a:fld>
            <a:endParaRPr lang="en-US"/>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EBC2B7F2-C543-453B-AEBB-EED268F4F5F5}" type="slidenum">
              <a:rPr lang="en-US" smtClean="0"/>
              <a:pPr/>
              <a:t>‹#›</a:t>
            </a:fld>
            <a:endParaRPr lang="en-US"/>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a:t>Click to edit Master title style</a:t>
            </a:r>
          </a:p>
        </p:txBody>
      </p:sp>
      <p:sp>
        <p:nvSpPr>
          <p:cNvPr id="8" name="Freeform 7"/>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a:xfrm>
            <a:off x="457200" y="1481329"/>
            <a:ext cx="8229600" cy="4386071"/>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981C77D3-0099-44BF-B6A2-3683B5649F16}" type="datetimeFigureOut">
              <a:rPr lang="en-US" smtClean="0"/>
              <a:pPr/>
              <a:t>4/7/2022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BC2B7F2-C543-453B-AEBB-EED268F4F5F5}"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41"/>
            <a:ext cx="6324600" cy="559276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981C77D3-0099-44BF-B6A2-3683B5649F16}" type="datetimeFigureOut">
              <a:rPr lang="en-US" smtClean="0"/>
              <a:pPr/>
              <a:t>4/7/2022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BC2B7F2-C543-453B-AEBB-EED268F4F5F5}"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Freeform 11"/>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kumimoji="0" lang="en-US"/>
              <a:t>Click to edit Master title style</a:t>
            </a:r>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981C77D3-0099-44BF-B6A2-3683B5649F16}" type="datetimeFigureOut">
              <a:rPr lang="en-US" smtClean="0"/>
              <a:pPr/>
              <a:t>4/7/2022</a:t>
            </a:fld>
            <a:endParaRPr lang="en-US"/>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US"/>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EBC2B7F2-C543-453B-AEBB-EED268F4F5F5}"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62000" y="228600"/>
            <a:ext cx="7772400" cy="4343400"/>
          </a:xfrm>
        </p:spPr>
        <p:txBody>
          <a:bodyPr>
            <a:noAutofit/>
          </a:bodyPr>
          <a:lstStyle/>
          <a:p>
            <a:pPr algn="ctr"/>
            <a:r>
              <a:rPr lang="en-US" sz="2800" dirty="0"/>
              <a:t>Project Management Plan for launching a new Product</a:t>
            </a:r>
            <a:br>
              <a:rPr lang="en-US" sz="2800" dirty="0"/>
            </a:br>
            <a:r>
              <a:rPr lang="en-US" sz="2800" dirty="0"/>
              <a:t>Module: </a:t>
            </a:r>
            <a:r>
              <a:rPr lang="en-US" sz="2800" b="0" dirty="0">
                <a:effectLst>
                  <a:outerShdw blurRad="38100" dist="38100" dir="2700000" algn="tl">
                    <a:srgbClr val="000000">
                      <a:alpha val="43137"/>
                    </a:srgbClr>
                  </a:outerShdw>
                </a:effectLst>
              </a:rPr>
              <a:t>Managing Project in the Organisation </a:t>
            </a:r>
            <a:br>
              <a:rPr lang="en-US" sz="2800" b="0" dirty="0">
                <a:effectLst>
                  <a:outerShdw blurRad="38100" dist="38100" dir="2700000" algn="tl">
                    <a:srgbClr val="000000">
                      <a:alpha val="43137"/>
                    </a:srgbClr>
                  </a:outerShdw>
                </a:effectLst>
              </a:rPr>
            </a:br>
            <a:r>
              <a:rPr lang="en-US" sz="2800" b="0" dirty="0">
                <a:effectLst>
                  <a:outerShdw blurRad="38100" dist="38100" dir="2700000" algn="tl">
                    <a:srgbClr val="000000">
                      <a:alpha val="43137"/>
                    </a:srgbClr>
                  </a:outerShdw>
                </a:effectLst>
              </a:rPr>
              <a:t>Module Code:BMSW5104</a:t>
            </a:r>
            <a:br>
              <a:rPr lang="en-US" sz="2800" dirty="0"/>
            </a:br>
            <a:r>
              <a:rPr lang="en-US" sz="2800" dirty="0"/>
              <a:t>Student name: Amjad Khan</a:t>
            </a:r>
            <a:br>
              <a:rPr lang="en-US" sz="2800" dirty="0"/>
            </a:br>
            <a:r>
              <a:rPr lang="en-US" sz="2800" dirty="0"/>
              <a:t>Student number: 1917954</a:t>
            </a:r>
            <a:br>
              <a:rPr lang="en-US" sz="2800" dirty="0"/>
            </a:br>
            <a:r>
              <a:rPr lang="en-US" sz="2800" dirty="0"/>
              <a:t>Lecturer: Daminabo </a:t>
            </a:r>
            <a:r>
              <a:rPr lang="en-US" sz="2800" dirty="0" err="1"/>
              <a:t>Pokubo</a:t>
            </a:r>
            <a:endParaRPr lang="en-US" sz="28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a:buNone/>
            </a:pPr>
            <a:r>
              <a:rPr lang="en-US" sz="2400" dirty="0"/>
              <a:t>In this piece of report, the primary highlight will be on the ways </a:t>
            </a:r>
            <a:r>
              <a:rPr lang="en-US" sz="2400" dirty="0" err="1"/>
              <a:t>Oscola</a:t>
            </a:r>
            <a:r>
              <a:rPr lang="en-US" sz="2400" dirty="0"/>
              <a:t> Pharmaceuticals Ltd. will launch their newly developed multivitamin products in the market of UK, it will also throw light on profit structure that they are expecting in the upcoming times, the potential risks that are associated with the project and the ways it is going to make a negative impact over the performance of </a:t>
            </a:r>
            <a:r>
              <a:rPr lang="en-US" sz="2400" dirty="0" err="1"/>
              <a:t>Oscola</a:t>
            </a:r>
            <a:r>
              <a:rPr lang="en-US" sz="2400" dirty="0"/>
              <a:t> Pharmaceuticals Ltd.</a:t>
            </a:r>
          </a:p>
        </p:txBody>
      </p:sp>
      <p:sp>
        <p:nvSpPr>
          <p:cNvPr id="3" name="Title 2"/>
          <p:cNvSpPr>
            <a:spLocks noGrp="1"/>
          </p:cNvSpPr>
          <p:nvPr>
            <p:ph type="title"/>
          </p:nvPr>
        </p:nvSpPr>
        <p:spPr/>
        <p:txBody>
          <a:bodyPr>
            <a:normAutofit fontScale="90000"/>
          </a:bodyPr>
          <a:lstStyle/>
          <a:p>
            <a:pPr algn="ctr"/>
            <a:r>
              <a:rPr lang="en-US" dirty="0"/>
              <a:t>Introduction</a:t>
            </a:r>
            <a:br>
              <a:rPr lang="en-US" dirty="0"/>
            </a:br>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US" sz="2400" dirty="0"/>
              <a:t>The </a:t>
            </a:r>
            <a:r>
              <a:rPr lang="en-US" sz="2400" dirty="0" err="1"/>
              <a:t>Oscola</a:t>
            </a:r>
            <a:r>
              <a:rPr lang="en-US" sz="2400" dirty="0"/>
              <a:t> Pharmaceuticals Ltd. in past had launched several multivitamin products but failed to generate revenue.</a:t>
            </a:r>
          </a:p>
          <a:p>
            <a:r>
              <a:rPr lang="en-US" sz="2400" dirty="0" err="1"/>
              <a:t>Oscola</a:t>
            </a:r>
            <a:r>
              <a:rPr lang="en-US" sz="2400" dirty="0"/>
              <a:t> Pharmaceuticals Ltd. launched a new multivitamin product named as "M-</a:t>
            </a:r>
            <a:r>
              <a:rPr lang="en-US" sz="2400" dirty="0" err="1"/>
              <a:t>Vitz</a:t>
            </a:r>
            <a:r>
              <a:rPr lang="en-US" sz="2400" dirty="0"/>
              <a:t>“ to make a comeback.</a:t>
            </a:r>
          </a:p>
          <a:p>
            <a:r>
              <a:rPr lang="en-US" sz="2400" dirty="0"/>
              <a:t>The segments that they are targeting to sell their "M-</a:t>
            </a:r>
            <a:r>
              <a:rPr lang="en-US" sz="2400" dirty="0" err="1"/>
              <a:t>Vitz</a:t>
            </a:r>
            <a:r>
              <a:rPr lang="en-US" sz="2400" dirty="0"/>
              <a:t>" product are various public and private hospitals that are present in the UK .</a:t>
            </a:r>
          </a:p>
          <a:p>
            <a:endParaRPr lang="en-US" dirty="0"/>
          </a:p>
        </p:txBody>
      </p:sp>
      <p:sp>
        <p:nvSpPr>
          <p:cNvPr id="3" name="Title 2"/>
          <p:cNvSpPr>
            <a:spLocks noGrp="1"/>
          </p:cNvSpPr>
          <p:nvPr>
            <p:ph type="title"/>
          </p:nvPr>
        </p:nvSpPr>
        <p:spPr/>
        <p:txBody>
          <a:bodyPr/>
          <a:lstStyle/>
          <a:p>
            <a:pPr algn="ctr"/>
            <a:r>
              <a:rPr lang="en-US" dirty="0"/>
              <a:t>Project outline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4343400" cy="4525963"/>
          </a:xfrm>
        </p:spPr>
        <p:txBody>
          <a:bodyPr>
            <a:normAutofit fontScale="70000" lnSpcReduction="20000"/>
          </a:bodyPr>
          <a:lstStyle/>
          <a:p>
            <a:r>
              <a:rPr lang="en-US" sz="2000" dirty="0" err="1"/>
              <a:t>Oscola</a:t>
            </a:r>
            <a:r>
              <a:rPr lang="en-US" sz="2000" dirty="0"/>
              <a:t> Pharmaceuticals to make their multivitamin product “M-</a:t>
            </a:r>
            <a:r>
              <a:rPr lang="en-US" sz="2000" dirty="0" err="1"/>
              <a:t>vitz</a:t>
            </a:r>
            <a:r>
              <a:rPr lang="en-US" sz="2000" dirty="0"/>
              <a:t>” successful is going to conduct stakeholder analysis  </a:t>
            </a:r>
          </a:p>
          <a:p>
            <a:r>
              <a:rPr lang="en-US" sz="2000" b="1" dirty="0"/>
              <a:t>Meeting the needs: </a:t>
            </a:r>
            <a:r>
              <a:rPr lang="en-US" sz="2000" dirty="0" err="1"/>
              <a:t>Oscola</a:t>
            </a:r>
            <a:r>
              <a:rPr lang="en-US" sz="2000" dirty="0"/>
              <a:t> Pharmaceuticals Ltd., in order to make their multivitamin product "M-</a:t>
            </a:r>
            <a:r>
              <a:rPr lang="en-US" sz="2000" dirty="0" err="1"/>
              <a:t>Vitz</a:t>
            </a:r>
            <a:r>
              <a:rPr lang="en-US" sz="2000" dirty="0"/>
              <a:t>" successful in nature, needs to satisfy several stakeholders (</a:t>
            </a:r>
            <a:r>
              <a:rPr lang="en-US" sz="2000" dirty="0" err="1"/>
              <a:t>Burghate</a:t>
            </a:r>
            <a:r>
              <a:rPr lang="en-US" sz="2000" dirty="0"/>
              <a:t>, 2018).</a:t>
            </a:r>
          </a:p>
          <a:p>
            <a:r>
              <a:rPr lang="en-US" sz="2000" dirty="0"/>
              <a:t>The director of the finance department has to be fulfilled as that, in turn, will boost up the profitability of the company. </a:t>
            </a:r>
          </a:p>
          <a:p>
            <a:r>
              <a:rPr lang="en-US" sz="2000" dirty="0"/>
              <a:t>The revenue generation team is also one of the stakeholders of </a:t>
            </a:r>
            <a:r>
              <a:rPr lang="en-US" sz="2000" dirty="0" err="1"/>
              <a:t>Oscola</a:t>
            </a:r>
            <a:r>
              <a:rPr lang="en-US" sz="2000" dirty="0"/>
              <a:t> Pharmaceuticals who comes under the category of “ meeting the needs (</a:t>
            </a:r>
            <a:r>
              <a:rPr lang="en-US" sz="2000" dirty="0" err="1"/>
              <a:t>Guaita-García</a:t>
            </a:r>
            <a:r>
              <a:rPr lang="en-US" sz="2000" dirty="0"/>
              <a:t>, et al.2022).</a:t>
            </a:r>
          </a:p>
          <a:p>
            <a:r>
              <a:rPr lang="en-US" sz="2000" b="1" dirty="0"/>
              <a:t>Key players:</a:t>
            </a:r>
            <a:r>
              <a:rPr lang="en-US" sz="2000" dirty="0"/>
              <a:t> The key players those who will make the multivitamin product "M-</a:t>
            </a:r>
            <a:r>
              <a:rPr lang="en-US" sz="2000" dirty="0" err="1"/>
              <a:t>Vitz</a:t>
            </a:r>
            <a:r>
              <a:rPr lang="en-US" sz="2000" dirty="0"/>
              <a:t>" successful are as follows: the vice president of the sales departments who is responsible for boosting up the sales volume of "M-</a:t>
            </a:r>
            <a:r>
              <a:rPr lang="en-US" sz="2000" dirty="0" err="1"/>
              <a:t>Vitz</a:t>
            </a:r>
            <a:r>
              <a:rPr lang="en-US" sz="2000" dirty="0"/>
              <a:t>" in the UK (</a:t>
            </a:r>
            <a:r>
              <a:rPr lang="en-US" sz="2000" dirty="0" err="1"/>
              <a:t>Chileshe</a:t>
            </a:r>
            <a:r>
              <a:rPr lang="en-US" sz="2000" dirty="0"/>
              <a:t>, et al.2020) .</a:t>
            </a:r>
          </a:p>
        </p:txBody>
      </p:sp>
      <p:sp>
        <p:nvSpPr>
          <p:cNvPr id="3" name="Title 2"/>
          <p:cNvSpPr>
            <a:spLocks noGrp="1"/>
          </p:cNvSpPr>
          <p:nvPr>
            <p:ph type="title"/>
          </p:nvPr>
        </p:nvSpPr>
        <p:spPr/>
        <p:txBody>
          <a:bodyPr/>
          <a:lstStyle/>
          <a:p>
            <a:pPr algn="ctr"/>
            <a:r>
              <a:rPr lang="en-US" dirty="0"/>
              <a:t>Stakeholder analysis</a:t>
            </a:r>
          </a:p>
        </p:txBody>
      </p:sp>
      <p:pic>
        <p:nvPicPr>
          <p:cNvPr id="3074" name="Picture 2"/>
          <p:cNvPicPr>
            <a:picLocks noChangeAspect="1" noChangeArrowheads="1"/>
          </p:cNvPicPr>
          <p:nvPr/>
        </p:nvPicPr>
        <p:blipFill>
          <a:blip r:embed="rId3"/>
          <a:srcRect/>
          <a:stretch>
            <a:fillRect/>
          </a:stretch>
        </p:blipFill>
        <p:spPr bwMode="auto">
          <a:xfrm>
            <a:off x="4876800" y="1524000"/>
            <a:ext cx="4267200" cy="3886200"/>
          </a:xfrm>
          <a:prstGeom prst="rect">
            <a:avLst/>
          </a:prstGeom>
          <a:noFill/>
          <a:ln w="9525">
            <a:noFill/>
            <a:miter lim="800000"/>
            <a:headEnd/>
            <a:tailEnd/>
          </a:ln>
          <a:effectLst/>
        </p:spPr>
      </p:pic>
      <p:sp>
        <p:nvSpPr>
          <p:cNvPr id="5" name="TextBox 4"/>
          <p:cNvSpPr txBox="1"/>
          <p:nvPr/>
        </p:nvSpPr>
        <p:spPr>
          <a:xfrm>
            <a:off x="5562600" y="5638800"/>
            <a:ext cx="2438400" cy="369332"/>
          </a:xfrm>
          <a:prstGeom prst="rect">
            <a:avLst/>
          </a:prstGeom>
          <a:noFill/>
        </p:spPr>
        <p:txBody>
          <a:bodyPr wrap="square" rtlCol="0">
            <a:spAutoFit/>
          </a:bodyPr>
          <a:lstStyle/>
          <a:p>
            <a:r>
              <a:rPr lang="en-US" dirty="0"/>
              <a:t>Source: learner</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US" sz="2000" b="1" dirty="0"/>
              <a:t>Least important: </a:t>
            </a:r>
            <a:r>
              <a:rPr lang="en-US" sz="2000" dirty="0"/>
              <a:t>The stakeholders those who are going to have less influence on the sales of "M-Vitz" are the employees of the IT department and the people those who are associated with the non-sales activities.</a:t>
            </a:r>
          </a:p>
          <a:p>
            <a:r>
              <a:rPr lang="en-US" sz="2000" b="1" dirty="0"/>
              <a:t>Show Consideration: </a:t>
            </a:r>
            <a:r>
              <a:rPr lang="en-US" sz="2000" dirty="0"/>
              <a:t>The stakeholders those who come under the category of "show consideration" are the sales support team, hospitals and stores (</a:t>
            </a:r>
            <a:r>
              <a:rPr lang="en-US" sz="2000" dirty="0" err="1"/>
              <a:t>Ditlev</a:t>
            </a:r>
            <a:r>
              <a:rPr lang="en-US" sz="2000" dirty="0"/>
              <a:t>-</a:t>
            </a:r>
            <a:r>
              <a:rPr lang="en-US" sz="2000" dirty="0" err="1"/>
              <a:t>Simonsen</a:t>
            </a:r>
            <a:r>
              <a:rPr lang="en-US" sz="2000" dirty="0"/>
              <a:t> 2022). </a:t>
            </a:r>
          </a:p>
          <a:p>
            <a:r>
              <a:rPr lang="en-US" sz="2000" dirty="0"/>
              <a:t>The benefits that </a:t>
            </a:r>
            <a:r>
              <a:rPr lang="en-US" sz="2000" dirty="0" err="1"/>
              <a:t>Oscola</a:t>
            </a:r>
            <a:r>
              <a:rPr lang="en-US" sz="2000" dirty="0"/>
              <a:t> Pharmaceuticals' Ltd. will receive in the upcoming times are the sales value will surge up by 40% from the initial times (</a:t>
            </a:r>
            <a:r>
              <a:rPr lang="en-US" sz="2000" dirty="0" err="1"/>
              <a:t>Elghaish</a:t>
            </a:r>
            <a:r>
              <a:rPr lang="en-US" sz="2000" dirty="0"/>
              <a:t>,  </a:t>
            </a:r>
            <a:r>
              <a:rPr lang="en-US" sz="2000" dirty="0" err="1"/>
              <a:t>Abrishami</a:t>
            </a:r>
            <a:r>
              <a:rPr lang="en-US" sz="2000" dirty="0"/>
              <a:t> &amp; Hosseini, 2020).</a:t>
            </a:r>
          </a:p>
          <a:p>
            <a:r>
              <a:rPr lang="en-US" sz="2000" dirty="0"/>
              <a:t> The operating profit margin will scale up by a factor of 50% and will also make the brand image of the company strong (</a:t>
            </a:r>
            <a:r>
              <a:rPr lang="en-US" sz="2000" dirty="0" err="1"/>
              <a:t>Elghaish</a:t>
            </a:r>
            <a:r>
              <a:rPr lang="en-US" sz="2000" dirty="0"/>
              <a:t>, </a:t>
            </a:r>
            <a:r>
              <a:rPr lang="en-US" sz="2000" dirty="0" err="1"/>
              <a:t>Abrishami</a:t>
            </a:r>
            <a:r>
              <a:rPr lang="en-US" sz="2000" dirty="0"/>
              <a:t> &amp; </a:t>
            </a:r>
            <a:r>
              <a:rPr lang="en-US" sz="2000" dirty="0" err="1"/>
              <a:t>Hosseini</a:t>
            </a:r>
            <a:r>
              <a:rPr lang="en-US" sz="2000" dirty="0"/>
              <a:t>,  2020).</a:t>
            </a:r>
          </a:p>
        </p:txBody>
      </p:sp>
      <p:sp>
        <p:nvSpPr>
          <p:cNvPr id="3" name="Title 2"/>
          <p:cNvSpPr>
            <a:spLocks noGrp="1"/>
          </p:cNvSpPr>
          <p:nvPr>
            <p:ph type="title"/>
          </p:nvPr>
        </p:nvSpPr>
        <p:spPr/>
        <p:txBody>
          <a:bodyPr/>
          <a:lstStyle/>
          <a:p>
            <a:pPr algn="ctr"/>
            <a:r>
              <a:rPr lang="en-US" dirty="0"/>
              <a:t>Stakeholder analysis ( Contd.)</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0"/>
            <a:ext cx="8229600" cy="990600"/>
          </a:xfrm>
        </p:spPr>
        <p:txBody>
          <a:bodyPr>
            <a:normAutofit/>
          </a:bodyPr>
          <a:lstStyle/>
          <a:p>
            <a:pPr algn="ctr"/>
            <a:r>
              <a:rPr lang="en-US" dirty="0"/>
              <a:t>Work breakdown analysis </a:t>
            </a:r>
          </a:p>
        </p:txBody>
      </p:sp>
      <p:sp>
        <p:nvSpPr>
          <p:cNvPr id="4" name="Rectangle 3"/>
          <p:cNvSpPr/>
          <p:nvPr/>
        </p:nvSpPr>
        <p:spPr>
          <a:xfrm>
            <a:off x="2743200" y="914400"/>
            <a:ext cx="3886200" cy="1524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Launch of the multivitamin tablet "M-</a:t>
            </a:r>
            <a:r>
              <a:rPr lang="en-US" dirty="0" err="1"/>
              <a:t>vitz</a:t>
            </a:r>
            <a:r>
              <a:rPr lang="en-US" dirty="0"/>
              <a:t>."</a:t>
            </a:r>
          </a:p>
          <a:p>
            <a:pPr algn="ctr"/>
            <a:endParaRPr lang="en-US" dirty="0"/>
          </a:p>
        </p:txBody>
      </p:sp>
      <p:sp>
        <p:nvSpPr>
          <p:cNvPr id="5" name="Rectangle 4"/>
          <p:cNvSpPr/>
          <p:nvPr/>
        </p:nvSpPr>
        <p:spPr>
          <a:xfrm>
            <a:off x="457200" y="3124200"/>
            <a:ext cx="1828800" cy="10668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dirty="0"/>
              <a:t>Sales and marketing </a:t>
            </a:r>
          </a:p>
          <a:p>
            <a:r>
              <a:rPr lang="en-US" dirty="0"/>
              <a:t>Budget = 15 US billion dollars</a:t>
            </a:r>
          </a:p>
          <a:p>
            <a:pPr algn="ctr"/>
            <a:endParaRPr lang="en-US" dirty="0"/>
          </a:p>
        </p:txBody>
      </p:sp>
      <p:sp>
        <p:nvSpPr>
          <p:cNvPr id="6" name="Rectangle 5"/>
          <p:cNvSpPr/>
          <p:nvPr/>
        </p:nvSpPr>
        <p:spPr>
          <a:xfrm>
            <a:off x="3657600" y="3124200"/>
            <a:ext cx="2209800" cy="1143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dirty="0"/>
              <a:t>Stakeholders</a:t>
            </a:r>
          </a:p>
          <a:p>
            <a:r>
              <a:rPr lang="en-US" dirty="0"/>
              <a:t>Budget =20 US billion dollars </a:t>
            </a:r>
          </a:p>
          <a:p>
            <a:pPr algn="ctr"/>
            <a:endParaRPr lang="en-US" dirty="0"/>
          </a:p>
        </p:txBody>
      </p:sp>
      <p:sp>
        <p:nvSpPr>
          <p:cNvPr id="7" name="Rectangle 6"/>
          <p:cNvSpPr/>
          <p:nvPr/>
        </p:nvSpPr>
        <p:spPr>
          <a:xfrm>
            <a:off x="6858000" y="3200400"/>
            <a:ext cx="2057400" cy="10668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dirty="0"/>
              <a:t>Technical </a:t>
            </a:r>
          </a:p>
          <a:p>
            <a:r>
              <a:rPr lang="en-US" dirty="0"/>
              <a:t>Budget =30 US billion dollars</a:t>
            </a:r>
          </a:p>
          <a:p>
            <a:pPr algn="ctr"/>
            <a:endParaRPr lang="en-US" dirty="0"/>
          </a:p>
        </p:txBody>
      </p:sp>
      <p:sp>
        <p:nvSpPr>
          <p:cNvPr id="8" name="Rectangle 7"/>
          <p:cNvSpPr/>
          <p:nvPr/>
        </p:nvSpPr>
        <p:spPr>
          <a:xfrm>
            <a:off x="609600" y="5029200"/>
            <a:ext cx="1905000" cy="1295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Social media and digital marketing </a:t>
            </a:r>
          </a:p>
          <a:p>
            <a:pPr algn="ctr"/>
            <a:endParaRPr lang="en-US" dirty="0"/>
          </a:p>
        </p:txBody>
      </p:sp>
      <p:sp>
        <p:nvSpPr>
          <p:cNvPr id="9" name="Rectangle 8"/>
          <p:cNvSpPr/>
          <p:nvPr/>
        </p:nvSpPr>
        <p:spPr>
          <a:xfrm>
            <a:off x="3886200" y="5029200"/>
            <a:ext cx="2286000" cy="13716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Hospitals and stores</a:t>
            </a:r>
          </a:p>
          <a:p>
            <a:pPr algn="ctr"/>
            <a:endParaRPr lang="en-US" dirty="0"/>
          </a:p>
        </p:txBody>
      </p:sp>
      <p:cxnSp>
        <p:nvCxnSpPr>
          <p:cNvPr id="11" name="Straight Arrow Connector 10"/>
          <p:cNvCxnSpPr/>
          <p:nvPr/>
        </p:nvCxnSpPr>
        <p:spPr>
          <a:xfrm rot="5400000">
            <a:off x="4381500" y="2552700"/>
            <a:ext cx="228600"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838200" y="2743200"/>
            <a:ext cx="7391400"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p:nvPr/>
        </p:nvCxnSpPr>
        <p:spPr>
          <a:xfrm rot="16200000" flipH="1">
            <a:off x="723900" y="2857500"/>
            <a:ext cx="304800" cy="762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9" name="Straight Arrow Connector 18"/>
          <p:cNvCxnSpPr/>
          <p:nvPr/>
        </p:nvCxnSpPr>
        <p:spPr>
          <a:xfrm rot="16200000" flipH="1">
            <a:off x="4343400" y="2895600"/>
            <a:ext cx="381000" cy="762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2" name="Straight Arrow Connector 21"/>
          <p:cNvCxnSpPr/>
          <p:nvPr/>
        </p:nvCxnSpPr>
        <p:spPr>
          <a:xfrm rot="16200000" flipH="1">
            <a:off x="8077200" y="2895600"/>
            <a:ext cx="457200" cy="1524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4" name="Straight Arrow Connector 23"/>
          <p:cNvCxnSpPr>
            <a:stCxn id="5" idx="2"/>
          </p:cNvCxnSpPr>
          <p:nvPr/>
        </p:nvCxnSpPr>
        <p:spPr>
          <a:xfrm rot="5400000">
            <a:off x="1028700" y="4533900"/>
            <a:ext cx="685800"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6" name="Straight Arrow Connector 25"/>
          <p:cNvCxnSpPr>
            <a:stCxn id="6" idx="2"/>
          </p:cNvCxnSpPr>
          <p:nvPr/>
        </p:nvCxnSpPr>
        <p:spPr>
          <a:xfrm rot="16200000" flipH="1">
            <a:off x="4476750" y="4552950"/>
            <a:ext cx="685800" cy="1143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27" name="TextBox 26"/>
          <p:cNvSpPr txBox="1"/>
          <p:nvPr/>
        </p:nvSpPr>
        <p:spPr>
          <a:xfrm>
            <a:off x="152400" y="1066800"/>
            <a:ext cx="2133600" cy="1754326"/>
          </a:xfrm>
          <a:prstGeom prst="rect">
            <a:avLst/>
          </a:prstGeom>
          <a:noFill/>
        </p:spPr>
        <p:txBody>
          <a:bodyPr wrap="square" rtlCol="0">
            <a:spAutoFit/>
          </a:bodyPr>
          <a:lstStyle/>
          <a:p>
            <a:r>
              <a:rPr lang="en-US" dirty="0"/>
              <a:t>Work =100%</a:t>
            </a:r>
          </a:p>
          <a:p>
            <a:r>
              <a:rPr lang="en-US" dirty="0"/>
              <a:t>                                                                                             Budget allocated = $130.00  billion                </a:t>
            </a:r>
          </a:p>
          <a:p>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nvPr>
        </p:nvGraphicFramePr>
        <p:xfrm>
          <a:off x="457200" y="1481138"/>
          <a:ext cx="8153400" cy="4414086"/>
        </p:xfrm>
        <a:graphic>
          <a:graphicData uri="http://schemas.openxmlformats.org/drawingml/2006/table">
            <a:tbl>
              <a:tblPr firstRow="1" bandRow="1">
                <a:tableStyleId>{5C22544A-7EE6-4342-B048-85BDC9FD1C3A}</a:tableStyleId>
              </a:tblPr>
              <a:tblGrid>
                <a:gridCol w="2717800">
                  <a:extLst>
                    <a:ext uri="{9D8B030D-6E8A-4147-A177-3AD203B41FA5}">
                      <a16:colId xmlns:a16="http://schemas.microsoft.com/office/drawing/2014/main" val="20000"/>
                    </a:ext>
                  </a:extLst>
                </a:gridCol>
                <a:gridCol w="2717800">
                  <a:extLst>
                    <a:ext uri="{9D8B030D-6E8A-4147-A177-3AD203B41FA5}">
                      <a16:colId xmlns:a16="http://schemas.microsoft.com/office/drawing/2014/main" val="20001"/>
                    </a:ext>
                  </a:extLst>
                </a:gridCol>
                <a:gridCol w="2717800">
                  <a:extLst>
                    <a:ext uri="{9D8B030D-6E8A-4147-A177-3AD203B41FA5}">
                      <a16:colId xmlns:a16="http://schemas.microsoft.com/office/drawing/2014/main" val="20002"/>
                    </a:ext>
                  </a:extLst>
                </a:gridCol>
              </a:tblGrid>
              <a:tr h="583281">
                <a:tc>
                  <a:txBody>
                    <a:bodyPr/>
                    <a:lstStyle/>
                    <a:p>
                      <a:r>
                        <a:rPr kumimoji="0" lang="en-US" sz="1800" b="1" kern="1200" dirty="0">
                          <a:solidFill>
                            <a:schemeClr val="tx1"/>
                          </a:solidFill>
                          <a:latin typeface="+mn-lt"/>
                          <a:ea typeface="+mn-ea"/>
                          <a:cs typeface="+mn-cs"/>
                        </a:rPr>
                        <a:t>Sl.No.</a:t>
                      </a:r>
                      <a:endParaRPr lang="en-US" b="1" dirty="0">
                        <a:solidFill>
                          <a:schemeClr val="tx1"/>
                        </a:solidFill>
                      </a:endParaRPr>
                    </a:p>
                  </a:txBody>
                  <a:tcPr/>
                </a:tc>
                <a:tc>
                  <a:txBody>
                    <a:bodyPr/>
                    <a:lstStyle/>
                    <a:p>
                      <a:r>
                        <a:rPr kumimoji="0" lang="en-US" sz="1800" b="1" kern="1200" dirty="0">
                          <a:solidFill>
                            <a:schemeClr val="tx1"/>
                          </a:solidFill>
                          <a:latin typeface="+mn-lt"/>
                          <a:ea typeface="+mn-ea"/>
                          <a:cs typeface="+mn-cs"/>
                        </a:rPr>
                        <a:t>Parameters </a:t>
                      </a:r>
                      <a:endParaRPr lang="en-US" b="1" dirty="0">
                        <a:solidFill>
                          <a:schemeClr val="tx1"/>
                        </a:solidFill>
                      </a:endParaRPr>
                    </a:p>
                  </a:txBody>
                  <a:tcPr/>
                </a:tc>
                <a:tc>
                  <a:txBody>
                    <a:bodyPr/>
                    <a:lstStyle/>
                    <a:p>
                      <a:r>
                        <a:rPr kumimoji="0" lang="en-US" sz="1800" b="1" kern="1200" dirty="0">
                          <a:solidFill>
                            <a:schemeClr val="tx1"/>
                          </a:solidFill>
                          <a:latin typeface="+mn-lt"/>
                          <a:ea typeface="+mn-ea"/>
                          <a:cs typeface="+mn-cs"/>
                        </a:rPr>
                        <a:t>Cost ( $)</a:t>
                      </a:r>
                      <a:endParaRPr lang="en-US" b="1" dirty="0">
                        <a:solidFill>
                          <a:schemeClr val="tx1"/>
                        </a:solidFill>
                      </a:endParaRPr>
                    </a:p>
                  </a:txBody>
                  <a:tcPr/>
                </a:tc>
                <a:extLst>
                  <a:ext uri="{0D108BD9-81ED-4DB2-BD59-A6C34878D82A}">
                    <a16:rowId xmlns:a16="http://schemas.microsoft.com/office/drawing/2014/main" val="10000"/>
                  </a:ext>
                </a:extLst>
              </a:tr>
              <a:tr h="784059">
                <a:tc>
                  <a:txBody>
                    <a:bodyPr/>
                    <a:lstStyle/>
                    <a:p>
                      <a:r>
                        <a:rPr lang="en-US" dirty="0"/>
                        <a:t>1</a:t>
                      </a:r>
                    </a:p>
                  </a:txBody>
                  <a:tcPr/>
                </a:tc>
                <a:tc>
                  <a:txBody>
                    <a:bodyPr/>
                    <a:lstStyle/>
                    <a:p>
                      <a:r>
                        <a:rPr kumimoji="0" lang="en-US" sz="1800" kern="1200" dirty="0">
                          <a:solidFill>
                            <a:schemeClr val="dk1"/>
                          </a:solidFill>
                          <a:latin typeface="+mn-lt"/>
                          <a:ea typeface="+mn-ea"/>
                          <a:cs typeface="+mn-cs"/>
                        </a:rPr>
                        <a:t>Fixed cost ( employees+ infrastructure)</a:t>
                      </a:r>
                      <a:endParaRPr lang="en-US" dirty="0"/>
                    </a:p>
                  </a:txBody>
                  <a:tcPr/>
                </a:tc>
                <a:tc>
                  <a:txBody>
                    <a:bodyPr/>
                    <a:lstStyle/>
                    <a:p>
                      <a:r>
                        <a:rPr kumimoji="0" lang="en-US" sz="1800" kern="1200" dirty="0">
                          <a:solidFill>
                            <a:schemeClr val="dk1"/>
                          </a:solidFill>
                          <a:latin typeface="+mn-lt"/>
                          <a:ea typeface="+mn-ea"/>
                          <a:cs typeface="+mn-cs"/>
                        </a:rPr>
                        <a:t>30 billion</a:t>
                      </a:r>
                      <a:endParaRPr lang="en-US" dirty="0"/>
                    </a:p>
                  </a:txBody>
                  <a:tcPr/>
                </a:tc>
                <a:extLst>
                  <a:ext uri="{0D108BD9-81ED-4DB2-BD59-A6C34878D82A}">
                    <a16:rowId xmlns:a16="http://schemas.microsoft.com/office/drawing/2014/main" val="10001"/>
                  </a:ext>
                </a:extLst>
              </a:tr>
              <a:tr h="583281">
                <a:tc>
                  <a:txBody>
                    <a:bodyPr/>
                    <a:lstStyle/>
                    <a:p>
                      <a:r>
                        <a:rPr lang="en-US" dirty="0"/>
                        <a:t>2</a:t>
                      </a:r>
                    </a:p>
                  </a:txBody>
                  <a:tcPr/>
                </a:tc>
                <a:tc>
                  <a:txBody>
                    <a:bodyPr/>
                    <a:lstStyle/>
                    <a:p>
                      <a:r>
                        <a:rPr kumimoji="0" lang="en-US" sz="1800" kern="1200" dirty="0">
                          <a:solidFill>
                            <a:schemeClr val="dk1"/>
                          </a:solidFill>
                          <a:latin typeface="+mn-lt"/>
                          <a:ea typeface="+mn-ea"/>
                          <a:cs typeface="+mn-cs"/>
                        </a:rPr>
                        <a:t>Marketing </a:t>
                      </a:r>
                      <a:endParaRPr lang="en-US" dirty="0"/>
                    </a:p>
                  </a:txBody>
                  <a:tcPr/>
                </a:tc>
                <a:tc>
                  <a:txBody>
                    <a:bodyPr/>
                    <a:lstStyle/>
                    <a:p>
                      <a:r>
                        <a:rPr kumimoji="0" lang="en-US" sz="1800" kern="1200" dirty="0">
                          <a:solidFill>
                            <a:schemeClr val="dk1"/>
                          </a:solidFill>
                          <a:latin typeface="+mn-lt"/>
                          <a:ea typeface="+mn-ea"/>
                          <a:cs typeface="+mn-cs"/>
                        </a:rPr>
                        <a:t>20 billion</a:t>
                      </a:r>
                      <a:endParaRPr lang="en-US" dirty="0"/>
                    </a:p>
                  </a:txBody>
                  <a:tcPr/>
                </a:tc>
                <a:extLst>
                  <a:ext uri="{0D108BD9-81ED-4DB2-BD59-A6C34878D82A}">
                    <a16:rowId xmlns:a16="http://schemas.microsoft.com/office/drawing/2014/main" val="10002"/>
                  </a:ext>
                </a:extLst>
              </a:tr>
              <a:tr h="583281">
                <a:tc>
                  <a:txBody>
                    <a:bodyPr/>
                    <a:lstStyle/>
                    <a:p>
                      <a:r>
                        <a:rPr lang="en-US" dirty="0"/>
                        <a:t>3</a:t>
                      </a:r>
                    </a:p>
                  </a:txBody>
                  <a:tcPr/>
                </a:tc>
                <a:tc>
                  <a:txBody>
                    <a:bodyPr/>
                    <a:lstStyle/>
                    <a:p>
                      <a:r>
                        <a:rPr kumimoji="0" lang="en-US" sz="1800" kern="1200" dirty="0">
                          <a:solidFill>
                            <a:schemeClr val="dk1"/>
                          </a:solidFill>
                          <a:latin typeface="+mn-lt"/>
                          <a:ea typeface="+mn-ea"/>
                          <a:cs typeface="+mn-cs"/>
                        </a:rPr>
                        <a:t>Logistics </a:t>
                      </a:r>
                      <a:endParaRPr lang="en-US" dirty="0"/>
                    </a:p>
                  </a:txBody>
                  <a:tcPr/>
                </a:tc>
                <a:tc>
                  <a:txBody>
                    <a:bodyPr/>
                    <a:lstStyle/>
                    <a:p>
                      <a:r>
                        <a:rPr kumimoji="0" lang="en-US" sz="1800" kern="1200" dirty="0">
                          <a:solidFill>
                            <a:schemeClr val="dk1"/>
                          </a:solidFill>
                          <a:latin typeface="+mn-lt"/>
                          <a:ea typeface="+mn-ea"/>
                          <a:cs typeface="+mn-cs"/>
                        </a:rPr>
                        <a:t>50 billion</a:t>
                      </a:r>
                      <a:endParaRPr lang="en-US" dirty="0"/>
                    </a:p>
                  </a:txBody>
                  <a:tcPr/>
                </a:tc>
                <a:extLst>
                  <a:ext uri="{0D108BD9-81ED-4DB2-BD59-A6C34878D82A}">
                    <a16:rowId xmlns:a16="http://schemas.microsoft.com/office/drawing/2014/main" val="10003"/>
                  </a:ext>
                </a:extLst>
              </a:tr>
              <a:tr h="583281">
                <a:tc>
                  <a:txBody>
                    <a:bodyPr/>
                    <a:lstStyle/>
                    <a:p>
                      <a:r>
                        <a:rPr lang="en-US" dirty="0"/>
                        <a:t>4</a:t>
                      </a:r>
                    </a:p>
                  </a:txBody>
                  <a:tcPr/>
                </a:tc>
                <a:tc>
                  <a:txBody>
                    <a:bodyPr/>
                    <a:lstStyle/>
                    <a:p>
                      <a:r>
                        <a:rPr kumimoji="0" lang="en-US" sz="1800" kern="1200" dirty="0">
                          <a:solidFill>
                            <a:schemeClr val="dk1"/>
                          </a:solidFill>
                          <a:latin typeface="+mn-lt"/>
                          <a:ea typeface="+mn-ea"/>
                          <a:cs typeface="+mn-cs"/>
                        </a:rPr>
                        <a:t>Social  media platform </a:t>
                      </a:r>
                      <a:endParaRPr lang="en-US" dirty="0"/>
                    </a:p>
                  </a:txBody>
                  <a:tcPr/>
                </a:tc>
                <a:tc>
                  <a:txBody>
                    <a:bodyPr/>
                    <a:lstStyle/>
                    <a:p>
                      <a:r>
                        <a:rPr kumimoji="0" lang="en-US" sz="1800" kern="1200" dirty="0">
                          <a:solidFill>
                            <a:schemeClr val="dk1"/>
                          </a:solidFill>
                          <a:latin typeface="+mn-lt"/>
                          <a:ea typeface="+mn-ea"/>
                          <a:cs typeface="+mn-cs"/>
                        </a:rPr>
                        <a:t>10 billion</a:t>
                      </a:r>
                      <a:endParaRPr lang="en-US" dirty="0"/>
                    </a:p>
                  </a:txBody>
                  <a:tcPr/>
                </a:tc>
                <a:extLst>
                  <a:ext uri="{0D108BD9-81ED-4DB2-BD59-A6C34878D82A}">
                    <a16:rowId xmlns:a16="http://schemas.microsoft.com/office/drawing/2014/main" val="10004"/>
                  </a:ext>
                </a:extLst>
              </a:tr>
              <a:tr h="583281">
                <a:tc>
                  <a:txBody>
                    <a:bodyPr/>
                    <a:lstStyle/>
                    <a:p>
                      <a:r>
                        <a:rPr lang="en-US" dirty="0"/>
                        <a:t>5</a:t>
                      </a:r>
                    </a:p>
                  </a:txBody>
                  <a:tcPr/>
                </a:tc>
                <a:tc>
                  <a:txBody>
                    <a:bodyPr/>
                    <a:lstStyle/>
                    <a:p>
                      <a:r>
                        <a:rPr kumimoji="0" lang="en-US" sz="1800" kern="1200" dirty="0">
                          <a:solidFill>
                            <a:schemeClr val="dk1"/>
                          </a:solidFill>
                          <a:latin typeface="+mn-lt"/>
                          <a:ea typeface="+mn-ea"/>
                          <a:cs typeface="+mn-cs"/>
                        </a:rPr>
                        <a:t>Supply chain </a:t>
                      </a:r>
                      <a:endParaRPr lang="en-US" dirty="0"/>
                    </a:p>
                  </a:txBody>
                  <a:tcPr/>
                </a:tc>
                <a:tc>
                  <a:txBody>
                    <a:bodyPr/>
                    <a:lstStyle/>
                    <a:p>
                      <a:r>
                        <a:rPr kumimoji="0" lang="en-US" sz="1800" kern="1200" dirty="0">
                          <a:solidFill>
                            <a:schemeClr val="dk1"/>
                          </a:solidFill>
                          <a:latin typeface="+mn-lt"/>
                          <a:ea typeface="+mn-ea"/>
                          <a:cs typeface="+mn-cs"/>
                        </a:rPr>
                        <a:t>20 billion</a:t>
                      </a:r>
                      <a:endParaRPr lang="en-US" dirty="0"/>
                    </a:p>
                  </a:txBody>
                  <a:tcPr/>
                </a:tc>
                <a:extLst>
                  <a:ext uri="{0D108BD9-81ED-4DB2-BD59-A6C34878D82A}">
                    <a16:rowId xmlns:a16="http://schemas.microsoft.com/office/drawing/2014/main" val="10005"/>
                  </a:ext>
                </a:extLst>
              </a:tr>
              <a:tr h="583281">
                <a:tc gridSpan="3">
                  <a:txBody>
                    <a:bodyPr/>
                    <a:lstStyle/>
                    <a:p>
                      <a:r>
                        <a:rPr lang="en-US" b="1" dirty="0"/>
                        <a:t>Total</a:t>
                      </a:r>
                      <a:r>
                        <a:rPr lang="en-US" b="1" baseline="0" dirty="0"/>
                        <a:t> = 30+ 20+ 50+10+20 = 130 billion US dollars</a:t>
                      </a:r>
                      <a:endParaRPr lang="en-US" b="1" dirty="0"/>
                    </a:p>
                  </a:txBody>
                  <a:tcPr/>
                </a:tc>
                <a:tc hMerge="1">
                  <a:txBody>
                    <a:bodyPr/>
                    <a:lstStyle/>
                    <a:p>
                      <a:endParaRPr lang="en-US" dirty="0"/>
                    </a:p>
                  </a:txBody>
                  <a:tcPr/>
                </a:tc>
                <a:tc hMerge="1">
                  <a:txBody>
                    <a:bodyPr/>
                    <a:lstStyle/>
                    <a:p>
                      <a:endParaRPr lang="en-US" dirty="0"/>
                    </a:p>
                  </a:txBody>
                  <a:tcPr/>
                </a:tc>
                <a:extLst>
                  <a:ext uri="{0D108BD9-81ED-4DB2-BD59-A6C34878D82A}">
                    <a16:rowId xmlns:a16="http://schemas.microsoft.com/office/drawing/2014/main" val="10006"/>
                  </a:ext>
                </a:extLst>
              </a:tr>
            </a:tbl>
          </a:graphicData>
        </a:graphic>
      </p:graphicFrame>
      <p:sp>
        <p:nvSpPr>
          <p:cNvPr id="3" name="Title 2"/>
          <p:cNvSpPr>
            <a:spLocks noGrp="1"/>
          </p:cNvSpPr>
          <p:nvPr>
            <p:ph type="title"/>
          </p:nvPr>
        </p:nvSpPr>
        <p:spPr/>
        <p:txBody>
          <a:bodyPr/>
          <a:lstStyle/>
          <a:p>
            <a:pPr algn="ctr"/>
            <a:r>
              <a:rPr lang="en-US" dirty="0"/>
              <a:t>Cost/Resources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lgn="ctr"/>
            <a:r>
              <a:rPr lang="en-US" dirty="0"/>
              <a:t>Project schedule/</a:t>
            </a:r>
            <a:r>
              <a:rPr lang="en-US" dirty="0" err="1"/>
              <a:t>Gnatt</a:t>
            </a:r>
            <a:r>
              <a:rPr lang="en-US" dirty="0"/>
              <a:t> chart</a:t>
            </a:r>
          </a:p>
        </p:txBody>
      </p:sp>
      <p:pic>
        <p:nvPicPr>
          <p:cNvPr id="2" name="Picture 2"/>
          <p:cNvPicPr>
            <a:picLocks noGrp="1" noChangeAspect="1" noChangeArrowheads="1"/>
          </p:cNvPicPr>
          <p:nvPr>
            <p:ph idx="1"/>
          </p:nvPr>
        </p:nvPicPr>
        <p:blipFill>
          <a:blip r:embed="rId3"/>
          <a:srcRect/>
          <a:stretch>
            <a:fillRect/>
          </a:stretch>
        </p:blipFill>
        <p:spPr bwMode="auto">
          <a:xfrm>
            <a:off x="228600" y="1143000"/>
            <a:ext cx="8763000" cy="5638800"/>
          </a:xfrm>
          <a:prstGeom prst="rect">
            <a:avLst/>
          </a:prstGeom>
          <a:noFill/>
          <a:ln w="9525">
            <a:noFill/>
            <a:miter lim="800000"/>
            <a:headEnd/>
            <a:tailEnd/>
          </a:ln>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066800"/>
            <a:ext cx="9144000" cy="5105400"/>
          </a:xfrm>
        </p:spPr>
        <p:txBody>
          <a:bodyPr/>
          <a:lstStyle/>
          <a:p>
            <a:pPr>
              <a:buNone/>
            </a:pPr>
            <a:endParaRPr lang="en-US" dirty="0"/>
          </a:p>
        </p:txBody>
      </p:sp>
      <p:sp>
        <p:nvSpPr>
          <p:cNvPr id="3" name="Title 2"/>
          <p:cNvSpPr>
            <a:spLocks noGrp="1"/>
          </p:cNvSpPr>
          <p:nvPr>
            <p:ph type="title"/>
          </p:nvPr>
        </p:nvSpPr>
        <p:spPr/>
        <p:txBody>
          <a:bodyPr/>
          <a:lstStyle/>
          <a:p>
            <a:pPr algn="ctr"/>
            <a:r>
              <a:rPr lang="en-US" dirty="0"/>
              <a:t>Project network</a:t>
            </a:r>
          </a:p>
        </p:txBody>
      </p:sp>
      <p:sp>
        <p:nvSpPr>
          <p:cNvPr id="5" name="Rectangle 4"/>
          <p:cNvSpPr/>
          <p:nvPr/>
        </p:nvSpPr>
        <p:spPr>
          <a:xfrm>
            <a:off x="0" y="3124200"/>
            <a:ext cx="1143000" cy="1143000"/>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dirty="0">
                <a:solidFill>
                  <a:schemeClr val="tx1"/>
                </a:solidFill>
              </a:rPr>
              <a:t>Developing project plan</a:t>
            </a:r>
          </a:p>
        </p:txBody>
      </p:sp>
      <p:sp>
        <p:nvSpPr>
          <p:cNvPr id="6" name="Rectangle 5"/>
          <p:cNvSpPr/>
          <p:nvPr/>
        </p:nvSpPr>
        <p:spPr>
          <a:xfrm>
            <a:off x="1219200" y="1447800"/>
            <a:ext cx="1600200" cy="914400"/>
          </a:xfrm>
          <a:prstGeom prst="rect">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tx1"/>
                </a:solidFill>
              </a:rPr>
              <a:t>Market Research </a:t>
            </a:r>
          </a:p>
        </p:txBody>
      </p:sp>
      <p:sp>
        <p:nvSpPr>
          <p:cNvPr id="7" name="Rectangle 6"/>
          <p:cNvSpPr/>
          <p:nvPr/>
        </p:nvSpPr>
        <p:spPr>
          <a:xfrm>
            <a:off x="4343400" y="1447800"/>
            <a:ext cx="1600200" cy="91440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tx1"/>
                </a:solidFill>
              </a:rPr>
              <a:t>Selecting team</a:t>
            </a:r>
          </a:p>
        </p:txBody>
      </p:sp>
      <p:sp>
        <p:nvSpPr>
          <p:cNvPr id="8" name="Rectangle 7"/>
          <p:cNvSpPr/>
          <p:nvPr/>
        </p:nvSpPr>
        <p:spPr>
          <a:xfrm>
            <a:off x="1828800" y="3124200"/>
            <a:ext cx="1371600" cy="1447800"/>
          </a:xfrm>
          <a:prstGeom prst="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tx1"/>
                </a:solidFill>
              </a:rPr>
              <a:t>Analysis of government  rules</a:t>
            </a:r>
          </a:p>
        </p:txBody>
      </p:sp>
      <p:sp>
        <p:nvSpPr>
          <p:cNvPr id="9" name="Rectangle 8"/>
          <p:cNvSpPr/>
          <p:nvPr/>
        </p:nvSpPr>
        <p:spPr>
          <a:xfrm>
            <a:off x="3581400" y="2971800"/>
            <a:ext cx="1371600" cy="1219200"/>
          </a:xfrm>
          <a:prstGeom prst="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tx1"/>
                </a:solidFill>
              </a:rPr>
              <a:t>Selecting team</a:t>
            </a:r>
          </a:p>
        </p:txBody>
      </p:sp>
      <p:sp>
        <p:nvSpPr>
          <p:cNvPr id="10" name="Rectangle 9"/>
          <p:cNvSpPr/>
          <p:nvPr/>
        </p:nvSpPr>
        <p:spPr>
          <a:xfrm>
            <a:off x="5486400" y="3200400"/>
            <a:ext cx="1371600" cy="121920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tx1"/>
                </a:solidFill>
              </a:rPr>
              <a:t>Purchasing  raw materials</a:t>
            </a:r>
          </a:p>
        </p:txBody>
      </p:sp>
      <p:sp>
        <p:nvSpPr>
          <p:cNvPr id="11" name="Rectangle 10"/>
          <p:cNvSpPr/>
          <p:nvPr/>
        </p:nvSpPr>
        <p:spPr>
          <a:xfrm>
            <a:off x="7162800" y="3276600"/>
            <a:ext cx="914400" cy="1143000"/>
          </a:xfrm>
          <a:prstGeom prst="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dirty="0">
                <a:solidFill>
                  <a:schemeClr val="tx1"/>
                </a:solidFill>
              </a:rPr>
              <a:t>Manufacturing Multi vitamin</a:t>
            </a:r>
          </a:p>
        </p:txBody>
      </p:sp>
      <p:sp>
        <p:nvSpPr>
          <p:cNvPr id="12" name="Rectangle 11"/>
          <p:cNvSpPr/>
          <p:nvPr/>
        </p:nvSpPr>
        <p:spPr>
          <a:xfrm>
            <a:off x="8305800" y="3200400"/>
            <a:ext cx="838200" cy="1371600"/>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tx1"/>
                </a:solidFill>
              </a:rPr>
              <a:t>Final launch</a:t>
            </a:r>
          </a:p>
        </p:txBody>
      </p:sp>
      <p:sp>
        <p:nvSpPr>
          <p:cNvPr id="13" name="Rectangle 12"/>
          <p:cNvSpPr/>
          <p:nvPr/>
        </p:nvSpPr>
        <p:spPr>
          <a:xfrm>
            <a:off x="1752600" y="5257800"/>
            <a:ext cx="1524000" cy="1066800"/>
          </a:xfrm>
          <a:prstGeom prst="rect">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tx1"/>
                </a:solidFill>
              </a:rPr>
              <a:t>Creating budget</a:t>
            </a:r>
          </a:p>
        </p:txBody>
      </p:sp>
      <p:sp>
        <p:nvSpPr>
          <p:cNvPr id="14" name="Rectangle 13"/>
          <p:cNvSpPr/>
          <p:nvPr/>
        </p:nvSpPr>
        <p:spPr>
          <a:xfrm>
            <a:off x="3962400" y="5257800"/>
            <a:ext cx="1371600" cy="1143000"/>
          </a:xfrm>
          <a:prstGeom prst="rect">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tx1"/>
                </a:solidFill>
              </a:rPr>
              <a:t>Purchasing  raw materials</a:t>
            </a:r>
          </a:p>
        </p:txBody>
      </p:sp>
      <p:sp>
        <p:nvSpPr>
          <p:cNvPr id="15" name="Rectangle 14"/>
          <p:cNvSpPr/>
          <p:nvPr/>
        </p:nvSpPr>
        <p:spPr>
          <a:xfrm>
            <a:off x="6096000" y="5257800"/>
            <a:ext cx="1447800" cy="10668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tx1"/>
                </a:solidFill>
              </a:rPr>
              <a:t>Manufacturing Multi vitamin</a:t>
            </a:r>
          </a:p>
        </p:txBody>
      </p:sp>
      <p:cxnSp>
        <p:nvCxnSpPr>
          <p:cNvPr id="17" name="Straight Arrow Connector 16"/>
          <p:cNvCxnSpPr/>
          <p:nvPr/>
        </p:nvCxnSpPr>
        <p:spPr>
          <a:xfrm rot="5400000" flipH="1" flipV="1">
            <a:off x="228600" y="2133600"/>
            <a:ext cx="990600" cy="8382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9" name="Straight Arrow Connector 18"/>
          <p:cNvCxnSpPr>
            <a:endCxn id="7" idx="1"/>
          </p:cNvCxnSpPr>
          <p:nvPr/>
        </p:nvCxnSpPr>
        <p:spPr>
          <a:xfrm>
            <a:off x="2895600" y="1905000"/>
            <a:ext cx="1447800"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20" name="Rectangle 19"/>
          <p:cNvSpPr/>
          <p:nvPr/>
        </p:nvSpPr>
        <p:spPr>
          <a:xfrm>
            <a:off x="6858000" y="1447800"/>
            <a:ext cx="1600200" cy="1143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tx1"/>
                </a:solidFill>
              </a:rPr>
              <a:t>Manufacturing Multi vitamin</a:t>
            </a:r>
          </a:p>
        </p:txBody>
      </p:sp>
      <p:cxnSp>
        <p:nvCxnSpPr>
          <p:cNvPr id="22" name="Straight Arrow Connector 21"/>
          <p:cNvCxnSpPr>
            <a:endCxn id="20" idx="1"/>
          </p:cNvCxnSpPr>
          <p:nvPr/>
        </p:nvCxnSpPr>
        <p:spPr>
          <a:xfrm>
            <a:off x="6019800" y="1828800"/>
            <a:ext cx="838200" cy="1905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4" name="Straight Arrow Connector 23"/>
          <p:cNvCxnSpPr>
            <a:stCxn id="20" idx="3"/>
          </p:cNvCxnSpPr>
          <p:nvPr/>
        </p:nvCxnSpPr>
        <p:spPr>
          <a:xfrm>
            <a:off x="8458200" y="2019300"/>
            <a:ext cx="457200" cy="10287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6" name="Straight Arrow Connector 25"/>
          <p:cNvCxnSpPr>
            <a:endCxn id="13" idx="1"/>
          </p:cNvCxnSpPr>
          <p:nvPr/>
        </p:nvCxnSpPr>
        <p:spPr>
          <a:xfrm rot="16200000" flipH="1">
            <a:off x="342900" y="4381500"/>
            <a:ext cx="1447800" cy="13716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8" name="Straight Arrow Connector 27"/>
          <p:cNvCxnSpPr/>
          <p:nvPr/>
        </p:nvCxnSpPr>
        <p:spPr>
          <a:xfrm rot="5400000" flipH="1" flipV="1">
            <a:off x="7505700" y="4762500"/>
            <a:ext cx="1219200" cy="9906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0" name="Straight Arrow Connector 29"/>
          <p:cNvCxnSpPr>
            <a:stCxn id="13" idx="3"/>
          </p:cNvCxnSpPr>
          <p:nvPr/>
        </p:nvCxnSpPr>
        <p:spPr>
          <a:xfrm flipV="1">
            <a:off x="3276600" y="5715000"/>
            <a:ext cx="609600" cy="762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2" name="Straight Arrow Connector 31"/>
          <p:cNvCxnSpPr>
            <a:stCxn id="14" idx="3"/>
            <a:endCxn id="15" idx="1"/>
          </p:cNvCxnSpPr>
          <p:nvPr/>
        </p:nvCxnSpPr>
        <p:spPr>
          <a:xfrm flipV="1">
            <a:off x="5334000" y="5791200"/>
            <a:ext cx="762000" cy="381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4" name="Straight Arrow Connector 33"/>
          <p:cNvCxnSpPr>
            <a:stCxn id="5" idx="3"/>
            <a:endCxn id="8" idx="1"/>
          </p:cNvCxnSpPr>
          <p:nvPr/>
        </p:nvCxnSpPr>
        <p:spPr>
          <a:xfrm>
            <a:off x="1143000" y="3695700"/>
            <a:ext cx="685800" cy="1524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6" name="Straight Arrow Connector 35"/>
          <p:cNvCxnSpPr>
            <a:stCxn id="8" idx="3"/>
          </p:cNvCxnSpPr>
          <p:nvPr/>
        </p:nvCxnSpPr>
        <p:spPr>
          <a:xfrm flipV="1">
            <a:off x="3200400" y="3657600"/>
            <a:ext cx="381000" cy="1905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8" name="Straight Arrow Connector 37"/>
          <p:cNvCxnSpPr/>
          <p:nvPr/>
        </p:nvCxnSpPr>
        <p:spPr>
          <a:xfrm>
            <a:off x="5029200" y="3429000"/>
            <a:ext cx="381000"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40" name="Straight Arrow Connector 39"/>
          <p:cNvCxnSpPr>
            <a:stCxn id="10" idx="3"/>
          </p:cNvCxnSpPr>
          <p:nvPr/>
        </p:nvCxnSpPr>
        <p:spPr>
          <a:xfrm flipV="1">
            <a:off x="6858000" y="3733800"/>
            <a:ext cx="381000" cy="762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42" name="Straight Arrow Connector 41"/>
          <p:cNvCxnSpPr/>
          <p:nvPr/>
        </p:nvCxnSpPr>
        <p:spPr>
          <a:xfrm flipV="1">
            <a:off x="8077200" y="3657600"/>
            <a:ext cx="304800" cy="762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29" name="TextBox 28"/>
          <p:cNvSpPr txBox="1"/>
          <p:nvPr/>
        </p:nvSpPr>
        <p:spPr>
          <a:xfrm>
            <a:off x="4038600" y="6477000"/>
            <a:ext cx="2590800" cy="369332"/>
          </a:xfrm>
          <a:prstGeom prst="rect">
            <a:avLst/>
          </a:prstGeom>
          <a:noFill/>
        </p:spPr>
        <p:txBody>
          <a:bodyPr wrap="square" rtlCol="0">
            <a:spAutoFit/>
          </a:bodyPr>
          <a:lstStyle/>
          <a:p>
            <a:r>
              <a:rPr lang="en-US" dirty="0"/>
              <a:t>Source: learner</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nvPr>
        </p:nvGraphicFramePr>
        <p:xfrm>
          <a:off x="0" y="762003"/>
          <a:ext cx="9220200" cy="9585670"/>
        </p:xfrm>
        <a:graphic>
          <a:graphicData uri="http://schemas.openxmlformats.org/drawingml/2006/table">
            <a:tbl>
              <a:tblPr firstRow="1" bandRow="1">
                <a:tableStyleId>{5C22544A-7EE6-4342-B048-85BDC9FD1C3A}</a:tableStyleId>
              </a:tblPr>
              <a:tblGrid>
                <a:gridCol w="1143000">
                  <a:extLst>
                    <a:ext uri="{9D8B030D-6E8A-4147-A177-3AD203B41FA5}">
                      <a16:colId xmlns:a16="http://schemas.microsoft.com/office/drawing/2014/main" val="20000"/>
                    </a:ext>
                  </a:extLst>
                </a:gridCol>
                <a:gridCol w="1143000">
                  <a:extLst>
                    <a:ext uri="{9D8B030D-6E8A-4147-A177-3AD203B41FA5}">
                      <a16:colId xmlns:a16="http://schemas.microsoft.com/office/drawing/2014/main" val="20001"/>
                    </a:ext>
                  </a:extLst>
                </a:gridCol>
                <a:gridCol w="1143000">
                  <a:extLst>
                    <a:ext uri="{9D8B030D-6E8A-4147-A177-3AD203B41FA5}">
                      <a16:colId xmlns:a16="http://schemas.microsoft.com/office/drawing/2014/main" val="20002"/>
                    </a:ext>
                  </a:extLst>
                </a:gridCol>
                <a:gridCol w="1143000">
                  <a:extLst>
                    <a:ext uri="{9D8B030D-6E8A-4147-A177-3AD203B41FA5}">
                      <a16:colId xmlns:a16="http://schemas.microsoft.com/office/drawing/2014/main" val="20003"/>
                    </a:ext>
                  </a:extLst>
                </a:gridCol>
                <a:gridCol w="1143000">
                  <a:extLst>
                    <a:ext uri="{9D8B030D-6E8A-4147-A177-3AD203B41FA5}">
                      <a16:colId xmlns:a16="http://schemas.microsoft.com/office/drawing/2014/main" val="20004"/>
                    </a:ext>
                  </a:extLst>
                </a:gridCol>
                <a:gridCol w="1143000">
                  <a:extLst>
                    <a:ext uri="{9D8B030D-6E8A-4147-A177-3AD203B41FA5}">
                      <a16:colId xmlns:a16="http://schemas.microsoft.com/office/drawing/2014/main" val="20005"/>
                    </a:ext>
                  </a:extLst>
                </a:gridCol>
                <a:gridCol w="1143000">
                  <a:extLst>
                    <a:ext uri="{9D8B030D-6E8A-4147-A177-3AD203B41FA5}">
                      <a16:colId xmlns:a16="http://schemas.microsoft.com/office/drawing/2014/main" val="20006"/>
                    </a:ext>
                  </a:extLst>
                </a:gridCol>
                <a:gridCol w="1219200">
                  <a:extLst>
                    <a:ext uri="{9D8B030D-6E8A-4147-A177-3AD203B41FA5}">
                      <a16:colId xmlns:a16="http://schemas.microsoft.com/office/drawing/2014/main" val="20007"/>
                    </a:ext>
                  </a:extLst>
                </a:gridCol>
              </a:tblGrid>
              <a:tr h="1015431">
                <a:tc>
                  <a:txBody>
                    <a:bodyPr/>
                    <a:lstStyle/>
                    <a:p>
                      <a:r>
                        <a:rPr lang="en-US" dirty="0"/>
                        <a:t>Risk Id.</a:t>
                      </a:r>
                    </a:p>
                  </a:txBody>
                  <a:tcPr/>
                </a:tc>
                <a:tc>
                  <a:txBody>
                    <a:bodyPr/>
                    <a:lstStyle/>
                    <a:p>
                      <a:r>
                        <a:rPr lang="en-US" dirty="0"/>
                        <a:t>Risk  issue date</a:t>
                      </a:r>
                    </a:p>
                  </a:txBody>
                  <a:tcPr/>
                </a:tc>
                <a:tc>
                  <a:txBody>
                    <a:bodyPr/>
                    <a:lstStyle/>
                    <a:p>
                      <a:r>
                        <a:rPr lang="en-US" dirty="0"/>
                        <a:t>Risk  description</a:t>
                      </a:r>
                    </a:p>
                  </a:txBody>
                  <a:tcPr/>
                </a:tc>
                <a:tc>
                  <a:txBody>
                    <a:bodyPr/>
                    <a:lstStyle/>
                    <a:p>
                      <a:r>
                        <a:rPr lang="en-US" dirty="0"/>
                        <a:t>Risk </a:t>
                      </a:r>
                      <a:r>
                        <a:rPr lang="en-US" baseline="0" dirty="0"/>
                        <a:t> category</a:t>
                      </a:r>
                      <a:endParaRPr lang="en-US" dirty="0"/>
                    </a:p>
                  </a:txBody>
                  <a:tcPr/>
                </a:tc>
                <a:tc>
                  <a:txBody>
                    <a:bodyPr/>
                    <a:lstStyle/>
                    <a:p>
                      <a:r>
                        <a:rPr lang="en-US" dirty="0"/>
                        <a:t>Risk  Probability</a:t>
                      </a:r>
                    </a:p>
                  </a:txBody>
                  <a:tcPr/>
                </a:tc>
                <a:tc>
                  <a:txBody>
                    <a:bodyPr/>
                    <a:lstStyle/>
                    <a:p>
                      <a:r>
                        <a:rPr lang="en-US" dirty="0"/>
                        <a:t>Risk impact</a:t>
                      </a:r>
                    </a:p>
                  </a:txBody>
                  <a:tcPr/>
                </a:tc>
                <a:tc>
                  <a:txBody>
                    <a:bodyPr/>
                    <a:lstStyle/>
                    <a:p>
                      <a:r>
                        <a:rPr lang="en-US" dirty="0"/>
                        <a:t>Severity</a:t>
                      </a:r>
                    </a:p>
                  </a:txBody>
                  <a:tcPr/>
                </a:tc>
                <a:tc>
                  <a:txBody>
                    <a:bodyPr/>
                    <a:lstStyle/>
                    <a:p>
                      <a:r>
                        <a:rPr lang="en-US" dirty="0"/>
                        <a:t>Person who identify</a:t>
                      </a:r>
                    </a:p>
                  </a:txBody>
                  <a:tcPr/>
                </a:tc>
                <a:extLst>
                  <a:ext uri="{0D108BD9-81ED-4DB2-BD59-A6C34878D82A}">
                    <a16:rowId xmlns:a16="http://schemas.microsoft.com/office/drawing/2014/main" val="10000"/>
                  </a:ext>
                </a:extLst>
              </a:tr>
              <a:tr h="952249">
                <a:tc>
                  <a:txBody>
                    <a:bodyPr/>
                    <a:lstStyle/>
                    <a:p>
                      <a:r>
                        <a:rPr lang="en-US" dirty="0"/>
                        <a:t>1</a:t>
                      </a:r>
                    </a:p>
                  </a:txBody>
                  <a:tcPr/>
                </a:tc>
                <a:tc>
                  <a:txBody>
                    <a:bodyPr/>
                    <a:lstStyle/>
                    <a:p>
                      <a:r>
                        <a:rPr kumimoji="0" lang="en-US" sz="1800" kern="1200" dirty="0">
                          <a:solidFill>
                            <a:schemeClr val="dk1"/>
                          </a:solidFill>
                          <a:latin typeface="+mn-lt"/>
                          <a:ea typeface="+mn-ea"/>
                          <a:cs typeface="+mn-cs"/>
                        </a:rPr>
                        <a:t>15/3/2022</a:t>
                      </a:r>
                      <a:endParaRPr lang="en-US" dirty="0"/>
                    </a:p>
                  </a:txBody>
                  <a:tcPr/>
                </a:tc>
                <a:tc>
                  <a:txBody>
                    <a:bodyPr/>
                    <a:lstStyle/>
                    <a:p>
                      <a:r>
                        <a:rPr kumimoji="0" lang="en-US" sz="1800" kern="1200" dirty="0">
                          <a:solidFill>
                            <a:schemeClr val="dk1"/>
                          </a:solidFill>
                          <a:latin typeface="+mn-lt"/>
                          <a:ea typeface="+mn-ea"/>
                          <a:cs typeface="+mn-cs"/>
                        </a:rPr>
                        <a:t>Fund</a:t>
                      </a:r>
                      <a:r>
                        <a:rPr kumimoji="0" lang="en-US" sz="1800" kern="1200" baseline="0" dirty="0">
                          <a:solidFill>
                            <a:schemeClr val="dk1"/>
                          </a:solidFill>
                          <a:latin typeface="+mn-lt"/>
                          <a:ea typeface="+mn-ea"/>
                          <a:cs typeface="+mn-cs"/>
                        </a:rPr>
                        <a:t> limitation</a:t>
                      </a:r>
                      <a:endParaRPr lang="en-US" dirty="0"/>
                    </a:p>
                  </a:txBody>
                  <a:tcPr/>
                </a:tc>
                <a:tc>
                  <a:txBody>
                    <a:bodyPr/>
                    <a:lstStyle/>
                    <a:p>
                      <a:r>
                        <a:rPr kumimoji="0" lang="en-US" sz="1800" kern="1200" dirty="0">
                          <a:solidFill>
                            <a:schemeClr val="dk1"/>
                          </a:solidFill>
                          <a:latin typeface="+mn-lt"/>
                          <a:ea typeface="+mn-ea"/>
                          <a:cs typeface="+mn-cs"/>
                        </a:rPr>
                        <a:t>“Financial”</a:t>
                      </a:r>
                      <a:endParaRPr lang="en-US" dirty="0"/>
                    </a:p>
                  </a:txBody>
                  <a:tcPr/>
                </a:tc>
                <a:tc>
                  <a:txBody>
                    <a:bodyPr/>
                    <a:lstStyle/>
                    <a:p>
                      <a:r>
                        <a:rPr kumimoji="0" lang="en-US" sz="1800" kern="1200" dirty="0">
                          <a:solidFill>
                            <a:schemeClr val="dk1"/>
                          </a:solidFill>
                          <a:latin typeface="+mn-lt"/>
                          <a:ea typeface="+mn-ea"/>
                          <a:cs typeface="+mn-cs"/>
                        </a:rPr>
                        <a:t>1 (High)</a:t>
                      </a:r>
                      <a:endParaRPr lang="en-US" dirty="0"/>
                    </a:p>
                  </a:txBody>
                  <a:tcPr/>
                </a:tc>
                <a:tc>
                  <a:txBody>
                    <a:bodyPr/>
                    <a:lstStyle/>
                    <a:p>
                      <a:r>
                        <a:rPr kumimoji="0" lang="en-US" sz="1800" kern="1200" dirty="0">
                          <a:solidFill>
                            <a:schemeClr val="dk1"/>
                          </a:solidFill>
                          <a:latin typeface="+mn-lt"/>
                          <a:ea typeface="+mn-ea"/>
                          <a:cs typeface="+mn-cs"/>
                        </a:rPr>
                        <a:t>1 (High)</a:t>
                      </a:r>
                      <a:endParaRPr lang="en-US" dirty="0"/>
                    </a:p>
                  </a:txBody>
                  <a:tcPr/>
                </a:tc>
                <a:tc>
                  <a:txBody>
                    <a:bodyPr/>
                    <a:lstStyle/>
                    <a:p>
                      <a:r>
                        <a:rPr kumimoji="0" lang="en-US" sz="1800" kern="1200" dirty="0">
                          <a:solidFill>
                            <a:schemeClr val="dk1"/>
                          </a:solidFill>
                          <a:latin typeface="+mn-lt"/>
                          <a:ea typeface="+mn-ea"/>
                          <a:cs typeface="+mn-cs"/>
                        </a:rPr>
                        <a:t>1 (High)</a:t>
                      </a:r>
                      <a:endParaRPr lang="en-US" dirty="0"/>
                    </a:p>
                  </a:txBody>
                  <a:tcPr/>
                </a:tc>
                <a:tc>
                  <a:txBody>
                    <a:bodyPr/>
                    <a:lstStyle/>
                    <a:p>
                      <a:r>
                        <a:rPr lang="en-US" dirty="0"/>
                        <a:t>Manager </a:t>
                      </a:r>
                    </a:p>
                  </a:txBody>
                  <a:tcPr/>
                </a:tc>
                <a:extLst>
                  <a:ext uri="{0D108BD9-81ED-4DB2-BD59-A6C34878D82A}">
                    <a16:rowId xmlns:a16="http://schemas.microsoft.com/office/drawing/2014/main" val="10001"/>
                  </a:ext>
                </a:extLst>
              </a:tr>
              <a:tr h="1523598">
                <a:tc>
                  <a:txBody>
                    <a:bodyPr/>
                    <a:lstStyle/>
                    <a:p>
                      <a:r>
                        <a:rPr lang="en-US" dirty="0"/>
                        <a:t>2</a:t>
                      </a:r>
                    </a:p>
                  </a:txBody>
                  <a:tcPr/>
                </a:tc>
                <a:tc>
                  <a:txBody>
                    <a:bodyPr/>
                    <a:lstStyle/>
                    <a:p>
                      <a:r>
                        <a:rPr kumimoji="0" lang="en-US" sz="1800" kern="1200" dirty="0">
                          <a:solidFill>
                            <a:schemeClr val="dk1"/>
                          </a:solidFill>
                          <a:latin typeface="+mn-lt"/>
                          <a:ea typeface="+mn-ea"/>
                          <a:cs typeface="+mn-cs"/>
                        </a:rPr>
                        <a:t>01/04/2022</a:t>
                      </a:r>
                      <a:endParaRPr lang="en-US" dirty="0"/>
                    </a:p>
                  </a:txBody>
                  <a:tcPr/>
                </a:tc>
                <a:tc>
                  <a:txBody>
                    <a:bodyPr/>
                    <a:lstStyle/>
                    <a:p>
                      <a:r>
                        <a:rPr lang="en-US" dirty="0"/>
                        <a:t>Challenge</a:t>
                      </a:r>
                      <a:r>
                        <a:rPr lang="en-US" baseline="0" dirty="0"/>
                        <a:t> in selecting right price</a:t>
                      </a:r>
                      <a:endParaRPr lang="en-US" dirty="0"/>
                    </a:p>
                  </a:txBody>
                  <a:tcPr/>
                </a:tc>
                <a:tc>
                  <a:txBody>
                    <a:bodyPr/>
                    <a:lstStyle/>
                    <a:p>
                      <a:r>
                        <a:rPr kumimoji="0" lang="en-US" sz="1800" kern="1200" dirty="0">
                          <a:solidFill>
                            <a:schemeClr val="dk1"/>
                          </a:solidFill>
                          <a:latin typeface="+mn-lt"/>
                          <a:ea typeface="+mn-ea"/>
                          <a:cs typeface="+mn-cs"/>
                        </a:rPr>
                        <a:t>“Marketing”</a:t>
                      </a:r>
                      <a:endParaRPr lang="en-US" dirty="0"/>
                    </a:p>
                  </a:txBody>
                  <a:tcPr/>
                </a:tc>
                <a:tc>
                  <a:txBody>
                    <a:bodyPr/>
                    <a:lstStyle/>
                    <a:p>
                      <a:r>
                        <a:rPr kumimoji="0" lang="en-US" sz="1800" kern="1200" dirty="0">
                          <a:solidFill>
                            <a:schemeClr val="dk1"/>
                          </a:solidFill>
                          <a:latin typeface="+mn-lt"/>
                          <a:ea typeface="+mn-ea"/>
                          <a:cs typeface="+mn-cs"/>
                        </a:rPr>
                        <a:t>2 (Moderate)</a:t>
                      </a:r>
                    </a:p>
                  </a:txBody>
                  <a:tcPr/>
                </a:tc>
                <a:tc>
                  <a:txBody>
                    <a:bodyPr/>
                    <a:lstStyle/>
                    <a:p>
                      <a:r>
                        <a:rPr kumimoji="0" lang="en-US" sz="1800" kern="1200" dirty="0">
                          <a:solidFill>
                            <a:schemeClr val="dk1"/>
                          </a:solidFill>
                          <a:latin typeface="+mn-lt"/>
                          <a:ea typeface="+mn-ea"/>
                          <a:cs typeface="+mn-cs"/>
                        </a:rPr>
                        <a:t>3 (average)</a:t>
                      </a:r>
                      <a:endParaRPr lang="en-US" dirty="0"/>
                    </a:p>
                  </a:txBody>
                  <a:tcPr/>
                </a:tc>
                <a:tc>
                  <a:txBody>
                    <a:bodyPr/>
                    <a:lstStyle/>
                    <a:p>
                      <a:r>
                        <a:rPr kumimoji="0" lang="en-US" sz="1800" kern="1200" dirty="0">
                          <a:solidFill>
                            <a:schemeClr val="dk1"/>
                          </a:solidFill>
                          <a:latin typeface="+mn-lt"/>
                          <a:ea typeface="+mn-ea"/>
                          <a:cs typeface="+mn-cs"/>
                        </a:rPr>
                        <a:t>2 (Moderate)</a:t>
                      </a:r>
                    </a:p>
                  </a:txBody>
                  <a:tcPr/>
                </a:tc>
                <a:tc>
                  <a:txBody>
                    <a:bodyPr/>
                    <a:lstStyle/>
                    <a:p>
                      <a:r>
                        <a:rPr lang="en-US" dirty="0"/>
                        <a:t>Marketing</a:t>
                      </a:r>
                      <a:r>
                        <a:rPr lang="en-US" baseline="0" dirty="0"/>
                        <a:t> head</a:t>
                      </a:r>
                      <a:endParaRPr lang="en-US" dirty="0"/>
                    </a:p>
                  </a:txBody>
                  <a:tcPr/>
                </a:tc>
                <a:extLst>
                  <a:ext uri="{0D108BD9-81ED-4DB2-BD59-A6C34878D82A}">
                    <a16:rowId xmlns:a16="http://schemas.microsoft.com/office/drawing/2014/main" val="10002"/>
                  </a:ext>
                </a:extLst>
              </a:tr>
              <a:tr h="1523598">
                <a:tc>
                  <a:txBody>
                    <a:bodyPr/>
                    <a:lstStyle/>
                    <a:p>
                      <a:r>
                        <a:rPr lang="en-US" dirty="0"/>
                        <a:t>3</a:t>
                      </a:r>
                    </a:p>
                  </a:txBody>
                  <a:tcPr/>
                </a:tc>
                <a:tc>
                  <a:txBody>
                    <a:bodyPr/>
                    <a:lstStyle/>
                    <a:p>
                      <a:r>
                        <a:rPr kumimoji="0" lang="en-US" sz="1800" kern="1200" dirty="0">
                          <a:solidFill>
                            <a:schemeClr val="dk1"/>
                          </a:solidFill>
                          <a:latin typeface="+mn-lt"/>
                          <a:ea typeface="+mn-ea"/>
                          <a:cs typeface="+mn-cs"/>
                        </a:rPr>
                        <a:t>23/4/2022</a:t>
                      </a:r>
                      <a:endParaRPr lang="en-US" dirty="0"/>
                    </a:p>
                  </a:txBody>
                  <a:tcPr/>
                </a:tc>
                <a:tc>
                  <a:txBody>
                    <a:bodyPr/>
                    <a:lstStyle/>
                    <a:p>
                      <a:r>
                        <a:rPr lang="en-US" dirty="0"/>
                        <a:t>Managing cross culture employees</a:t>
                      </a:r>
                    </a:p>
                  </a:txBody>
                  <a:tcPr/>
                </a:tc>
                <a:tc>
                  <a:txBody>
                    <a:bodyPr/>
                    <a:lstStyle/>
                    <a:p>
                      <a:r>
                        <a:rPr kumimoji="0" lang="en-US" sz="1800" kern="1200" dirty="0">
                          <a:solidFill>
                            <a:schemeClr val="dk1"/>
                          </a:solidFill>
                          <a:latin typeface="+mn-lt"/>
                          <a:ea typeface="+mn-ea"/>
                          <a:cs typeface="+mn-cs"/>
                        </a:rPr>
                        <a:t>“Administrative” </a:t>
                      </a:r>
                      <a:endParaRPr lang="en-US" dirty="0"/>
                    </a:p>
                  </a:txBody>
                  <a:tcPr/>
                </a:tc>
                <a:tc>
                  <a:txBody>
                    <a:bodyPr/>
                    <a:lstStyle/>
                    <a:p>
                      <a:r>
                        <a:rPr kumimoji="0" lang="en-US" sz="1800" kern="1200" dirty="0">
                          <a:solidFill>
                            <a:schemeClr val="dk1"/>
                          </a:solidFill>
                          <a:latin typeface="+mn-lt"/>
                          <a:ea typeface="+mn-ea"/>
                          <a:cs typeface="+mn-cs"/>
                        </a:rPr>
                        <a:t>1 (High)</a:t>
                      </a:r>
                      <a:endParaRPr lang="en-US" dirty="0"/>
                    </a:p>
                  </a:txBody>
                  <a:tcPr/>
                </a:tc>
                <a:tc>
                  <a:txBody>
                    <a:bodyPr/>
                    <a:lstStyle/>
                    <a:p>
                      <a:r>
                        <a:rPr kumimoji="0" lang="en-US" sz="1800" kern="1200" dirty="0">
                          <a:solidFill>
                            <a:schemeClr val="dk1"/>
                          </a:solidFill>
                          <a:latin typeface="+mn-lt"/>
                          <a:ea typeface="+mn-ea"/>
                          <a:cs typeface="+mn-cs"/>
                        </a:rPr>
                        <a:t>2 (moderate)</a:t>
                      </a:r>
                      <a:endParaRPr lang="en-US" dirty="0"/>
                    </a:p>
                  </a:txBody>
                  <a:tcPr/>
                </a:tc>
                <a:tc>
                  <a:txBody>
                    <a:bodyPr/>
                    <a:lstStyle/>
                    <a:p>
                      <a:r>
                        <a:rPr kumimoji="0" lang="en-US" sz="1800" kern="1200" dirty="0">
                          <a:solidFill>
                            <a:schemeClr val="dk1"/>
                          </a:solidFill>
                          <a:latin typeface="+mn-lt"/>
                          <a:ea typeface="+mn-ea"/>
                          <a:cs typeface="+mn-cs"/>
                        </a:rPr>
                        <a:t>1 (High)</a:t>
                      </a:r>
                      <a:endParaRPr lang="en-US" dirty="0"/>
                    </a:p>
                  </a:txBody>
                  <a:tcPr/>
                </a:tc>
                <a:tc>
                  <a:txBody>
                    <a:bodyPr/>
                    <a:lstStyle/>
                    <a:p>
                      <a:r>
                        <a:rPr lang="en-US" dirty="0"/>
                        <a:t>Team</a:t>
                      </a:r>
                      <a:r>
                        <a:rPr lang="en-US" baseline="0" dirty="0"/>
                        <a:t> leader</a:t>
                      </a:r>
                      <a:endParaRPr lang="en-US" dirty="0"/>
                    </a:p>
                  </a:txBody>
                  <a:tcPr/>
                </a:tc>
                <a:extLst>
                  <a:ext uri="{0D108BD9-81ED-4DB2-BD59-A6C34878D82A}">
                    <a16:rowId xmlns:a16="http://schemas.microsoft.com/office/drawing/2014/main" val="10003"/>
                  </a:ext>
                </a:extLst>
              </a:tr>
              <a:tr h="1523598">
                <a:tc>
                  <a:txBody>
                    <a:bodyPr/>
                    <a:lstStyle/>
                    <a:p>
                      <a:r>
                        <a:rPr lang="en-US" dirty="0"/>
                        <a:t>4</a:t>
                      </a:r>
                    </a:p>
                  </a:txBody>
                  <a:tcPr/>
                </a:tc>
                <a:tc>
                  <a:txBody>
                    <a:bodyPr/>
                    <a:lstStyle/>
                    <a:p>
                      <a:r>
                        <a:rPr kumimoji="0" lang="en-US" sz="1800" kern="1200" dirty="0">
                          <a:solidFill>
                            <a:schemeClr val="dk1"/>
                          </a:solidFill>
                          <a:latin typeface="+mn-lt"/>
                          <a:ea typeface="+mn-ea"/>
                          <a:cs typeface="+mn-cs"/>
                        </a:rPr>
                        <a:t>23/4/2022</a:t>
                      </a:r>
                      <a:endParaRPr lang="en-US" dirty="0"/>
                    </a:p>
                  </a:txBody>
                  <a:tcPr/>
                </a:tc>
                <a:tc>
                  <a:txBody>
                    <a:bodyPr/>
                    <a:lstStyle/>
                    <a:p>
                      <a:r>
                        <a:rPr lang="en-US" dirty="0"/>
                        <a:t>Accomplishing project within budget</a:t>
                      </a:r>
                    </a:p>
                  </a:txBody>
                  <a:tcPr/>
                </a:tc>
                <a:tc>
                  <a:txBody>
                    <a:bodyPr/>
                    <a:lstStyle/>
                    <a:p>
                      <a:r>
                        <a:rPr kumimoji="0" lang="en-US" sz="1800" kern="1200" dirty="0">
                          <a:solidFill>
                            <a:schemeClr val="dk1"/>
                          </a:solidFill>
                          <a:latin typeface="+mn-lt"/>
                          <a:ea typeface="+mn-ea"/>
                          <a:cs typeface="+mn-cs"/>
                        </a:rPr>
                        <a:t>“Financial”</a:t>
                      </a:r>
                      <a:endParaRPr lang="en-US" dirty="0"/>
                    </a:p>
                  </a:txBody>
                  <a:tcPr/>
                </a:tc>
                <a:tc>
                  <a:txBody>
                    <a:bodyPr/>
                    <a:lstStyle/>
                    <a:p>
                      <a:r>
                        <a:rPr kumimoji="0" lang="en-US" sz="1800" kern="1200" dirty="0">
                          <a:solidFill>
                            <a:schemeClr val="dk1"/>
                          </a:solidFill>
                          <a:latin typeface="+mn-lt"/>
                          <a:ea typeface="+mn-ea"/>
                          <a:cs typeface="+mn-cs"/>
                        </a:rPr>
                        <a:t>1 (High)</a:t>
                      </a:r>
                      <a:endParaRPr lang="en-US" dirty="0"/>
                    </a:p>
                  </a:txBody>
                  <a:tcPr/>
                </a:tc>
                <a:tc>
                  <a:txBody>
                    <a:bodyPr/>
                    <a:lstStyle/>
                    <a:p>
                      <a:r>
                        <a:rPr kumimoji="0" lang="en-US" sz="1800" kern="1200" dirty="0">
                          <a:solidFill>
                            <a:schemeClr val="dk1"/>
                          </a:solidFill>
                          <a:latin typeface="+mn-lt"/>
                          <a:ea typeface="+mn-ea"/>
                          <a:cs typeface="+mn-cs"/>
                        </a:rPr>
                        <a:t>1 (High)</a:t>
                      </a:r>
                      <a:endParaRPr lang="en-US" dirty="0"/>
                    </a:p>
                  </a:txBody>
                  <a:tcPr/>
                </a:tc>
                <a:tc>
                  <a:txBody>
                    <a:bodyPr/>
                    <a:lstStyle/>
                    <a:p>
                      <a:r>
                        <a:rPr kumimoji="0" lang="en-US" sz="1800" kern="1200" dirty="0">
                          <a:solidFill>
                            <a:schemeClr val="dk1"/>
                          </a:solidFill>
                          <a:latin typeface="+mn-lt"/>
                          <a:ea typeface="+mn-ea"/>
                          <a:cs typeface="+mn-cs"/>
                        </a:rPr>
                        <a:t>1 (High)</a:t>
                      </a:r>
                      <a:endParaRPr lang="en-US" dirty="0"/>
                    </a:p>
                  </a:txBody>
                  <a:tcPr/>
                </a:tc>
                <a:tc>
                  <a:txBody>
                    <a:bodyPr/>
                    <a:lstStyle/>
                    <a:p>
                      <a:r>
                        <a:rPr lang="en-US" dirty="0"/>
                        <a:t>Manager </a:t>
                      </a:r>
                    </a:p>
                  </a:txBody>
                  <a:tcPr/>
                </a:tc>
                <a:extLst>
                  <a:ext uri="{0D108BD9-81ED-4DB2-BD59-A6C34878D82A}">
                    <a16:rowId xmlns:a16="http://schemas.microsoft.com/office/drawing/2014/main" val="10004"/>
                  </a:ext>
                </a:extLst>
              </a:tr>
              <a:tr h="1523598">
                <a:tc>
                  <a:txBody>
                    <a:bodyPr/>
                    <a:lstStyle/>
                    <a:p>
                      <a:r>
                        <a:rPr lang="en-US" dirty="0"/>
                        <a:t>5</a:t>
                      </a:r>
                    </a:p>
                  </a:txBody>
                  <a:tcPr/>
                </a:tc>
                <a:tc>
                  <a:txBody>
                    <a:bodyPr/>
                    <a:lstStyle/>
                    <a:p>
                      <a:r>
                        <a:rPr kumimoji="0" lang="en-US" sz="1800" kern="1200" dirty="0">
                          <a:solidFill>
                            <a:schemeClr val="dk1"/>
                          </a:solidFill>
                          <a:latin typeface="+mn-lt"/>
                          <a:ea typeface="+mn-ea"/>
                          <a:cs typeface="+mn-cs"/>
                        </a:rPr>
                        <a:t>27/3/2022</a:t>
                      </a:r>
                      <a:endParaRPr lang="en-US" dirty="0"/>
                    </a:p>
                  </a:txBody>
                  <a:tcPr/>
                </a:tc>
                <a:tc>
                  <a:txBody>
                    <a:bodyPr/>
                    <a:lstStyle/>
                    <a:p>
                      <a:r>
                        <a:rPr lang="en-US" dirty="0"/>
                        <a:t>Problem</a:t>
                      </a:r>
                      <a:r>
                        <a:rPr lang="en-US" baseline="0" dirty="0"/>
                        <a:t> in purchase of raw material</a:t>
                      </a:r>
                      <a:endParaRPr lang="en-US" dirty="0"/>
                    </a:p>
                  </a:txBody>
                  <a:tcPr/>
                </a:tc>
                <a:tc>
                  <a:txBody>
                    <a:bodyPr/>
                    <a:lstStyle/>
                    <a:p>
                      <a:r>
                        <a:rPr kumimoji="0" lang="en-US" sz="1800" kern="1200" dirty="0">
                          <a:solidFill>
                            <a:schemeClr val="dk1"/>
                          </a:solidFill>
                          <a:latin typeface="+mn-lt"/>
                          <a:ea typeface="+mn-ea"/>
                          <a:cs typeface="+mn-cs"/>
                        </a:rPr>
                        <a:t>“Logistics”</a:t>
                      </a:r>
                      <a:endParaRPr lang="en-US" dirty="0"/>
                    </a:p>
                  </a:txBody>
                  <a:tcPr/>
                </a:tc>
                <a:tc>
                  <a:txBody>
                    <a:bodyPr/>
                    <a:lstStyle/>
                    <a:p>
                      <a:r>
                        <a:rPr kumimoji="0" lang="en-US" sz="1800" kern="1200" dirty="0">
                          <a:solidFill>
                            <a:schemeClr val="dk1"/>
                          </a:solidFill>
                          <a:latin typeface="+mn-lt"/>
                          <a:ea typeface="+mn-ea"/>
                          <a:cs typeface="+mn-cs"/>
                        </a:rPr>
                        <a:t>1 (High)</a:t>
                      </a:r>
                      <a:endParaRPr lang="en-US" dirty="0"/>
                    </a:p>
                  </a:txBody>
                  <a:tcPr/>
                </a:tc>
                <a:tc>
                  <a:txBody>
                    <a:bodyPr/>
                    <a:lstStyle/>
                    <a:p>
                      <a:r>
                        <a:rPr kumimoji="0" lang="en-US" sz="1800" kern="1200" dirty="0">
                          <a:solidFill>
                            <a:schemeClr val="dk1"/>
                          </a:solidFill>
                          <a:latin typeface="+mn-lt"/>
                          <a:ea typeface="+mn-ea"/>
                          <a:cs typeface="+mn-cs"/>
                        </a:rPr>
                        <a:t>1 (High)</a:t>
                      </a:r>
                      <a:endParaRPr lang="en-US" dirty="0"/>
                    </a:p>
                  </a:txBody>
                  <a:tcPr/>
                </a:tc>
                <a:tc>
                  <a:txBody>
                    <a:bodyPr/>
                    <a:lstStyle/>
                    <a:p>
                      <a:r>
                        <a:rPr kumimoji="0" lang="en-US" sz="1800" kern="1200" dirty="0">
                          <a:solidFill>
                            <a:schemeClr val="dk1"/>
                          </a:solidFill>
                          <a:latin typeface="+mn-lt"/>
                          <a:ea typeface="+mn-ea"/>
                          <a:cs typeface="+mn-cs"/>
                        </a:rPr>
                        <a:t>1 (High)</a:t>
                      </a:r>
                      <a:endParaRPr lang="en-US" dirty="0"/>
                    </a:p>
                  </a:txBody>
                  <a:tcPr/>
                </a:tc>
                <a:tc>
                  <a:txBody>
                    <a:bodyPr/>
                    <a:lstStyle/>
                    <a:p>
                      <a:r>
                        <a:rPr lang="en-US" dirty="0"/>
                        <a:t>Production manager</a:t>
                      </a:r>
                    </a:p>
                  </a:txBody>
                  <a:tcPr/>
                </a:tc>
                <a:extLst>
                  <a:ext uri="{0D108BD9-81ED-4DB2-BD59-A6C34878D82A}">
                    <a16:rowId xmlns:a16="http://schemas.microsoft.com/office/drawing/2014/main" val="10005"/>
                  </a:ext>
                </a:extLst>
              </a:tr>
              <a:tr h="1523598">
                <a:tc>
                  <a:txBody>
                    <a:bodyPr/>
                    <a:lstStyle/>
                    <a:p>
                      <a:r>
                        <a:rPr lang="en-US" dirty="0"/>
                        <a:t>6</a:t>
                      </a:r>
                    </a:p>
                  </a:txBody>
                  <a:tcPr/>
                </a:tc>
                <a:tc>
                  <a:txBody>
                    <a:bodyPr/>
                    <a:lstStyle/>
                    <a:p>
                      <a:r>
                        <a:rPr kumimoji="0" lang="en-US" sz="1800" kern="1200" dirty="0">
                          <a:solidFill>
                            <a:schemeClr val="dk1"/>
                          </a:solidFill>
                          <a:latin typeface="+mn-lt"/>
                          <a:ea typeface="+mn-ea"/>
                          <a:cs typeface="+mn-cs"/>
                        </a:rPr>
                        <a:t>28/3/2022</a:t>
                      </a:r>
                      <a:endParaRPr lang="en-US" dirty="0"/>
                    </a:p>
                  </a:txBody>
                  <a:tcPr/>
                </a:tc>
                <a:tc>
                  <a:txBody>
                    <a:bodyPr/>
                    <a:lstStyle/>
                    <a:p>
                      <a:r>
                        <a:rPr lang="en-US" dirty="0"/>
                        <a:t>Challenge in installing</a:t>
                      </a:r>
                      <a:r>
                        <a:rPr lang="en-US" baseline="0" dirty="0"/>
                        <a:t> SYSPRO</a:t>
                      </a:r>
                      <a:endParaRPr lang="en-US" dirty="0"/>
                    </a:p>
                  </a:txBody>
                  <a:tcPr/>
                </a:tc>
                <a:tc>
                  <a:txBody>
                    <a:bodyPr/>
                    <a:lstStyle/>
                    <a:p>
                      <a:r>
                        <a:rPr kumimoji="0" lang="en-US" sz="1800" kern="1200" dirty="0">
                          <a:solidFill>
                            <a:schemeClr val="dk1"/>
                          </a:solidFill>
                          <a:latin typeface="+mn-lt"/>
                          <a:ea typeface="+mn-ea"/>
                          <a:cs typeface="+mn-cs"/>
                        </a:rPr>
                        <a:t>“Technical”.</a:t>
                      </a:r>
                      <a:endParaRPr lang="en-US" dirty="0"/>
                    </a:p>
                  </a:txBody>
                  <a:tcPr/>
                </a:tc>
                <a:tc>
                  <a:txBody>
                    <a:bodyPr/>
                    <a:lstStyle/>
                    <a:p>
                      <a:r>
                        <a:rPr kumimoji="0" lang="en-US" sz="1800" kern="1200" dirty="0">
                          <a:solidFill>
                            <a:schemeClr val="dk1"/>
                          </a:solidFill>
                          <a:latin typeface="+mn-lt"/>
                          <a:ea typeface="+mn-ea"/>
                          <a:cs typeface="+mn-cs"/>
                        </a:rPr>
                        <a:t>2 (Moderate)</a:t>
                      </a:r>
                      <a:endParaRPr lang="en-US" dirty="0"/>
                    </a:p>
                  </a:txBody>
                  <a:tcPr/>
                </a:tc>
                <a:tc>
                  <a:txBody>
                    <a:bodyPr/>
                    <a:lstStyle/>
                    <a:p>
                      <a:r>
                        <a:rPr kumimoji="0" lang="en-US" sz="1800" kern="1200" dirty="0">
                          <a:solidFill>
                            <a:schemeClr val="dk1"/>
                          </a:solidFill>
                          <a:latin typeface="+mn-lt"/>
                          <a:ea typeface="+mn-ea"/>
                          <a:cs typeface="+mn-cs"/>
                        </a:rPr>
                        <a:t>2 (Moderate)</a:t>
                      </a:r>
                      <a:endParaRPr lang="en-US" dirty="0"/>
                    </a:p>
                  </a:txBody>
                  <a:tcPr/>
                </a:tc>
                <a:tc>
                  <a:txBody>
                    <a:bodyPr/>
                    <a:lstStyle/>
                    <a:p>
                      <a:r>
                        <a:rPr kumimoji="0" lang="en-US" sz="1800" kern="1200" dirty="0">
                          <a:solidFill>
                            <a:schemeClr val="dk1"/>
                          </a:solidFill>
                          <a:latin typeface="+mn-lt"/>
                          <a:ea typeface="+mn-ea"/>
                          <a:cs typeface="+mn-cs"/>
                        </a:rPr>
                        <a:t>2 (Moderate)</a:t>
                      </a:r>
                      <a:endParaRPr lang="en-US" dirty="0"/>
                    </a:p>
                  </a:txBody>
                  <a:tcPr/>
                </a:tc>
                <a:tc>
                  <a:txBody>
                    <a:bodyPr/>
                    <a:lstStyle/>
                    <a:p>
                      <a:r>
                        <a:rPr lang="en-US" dirty="0"/>
                        <a:t>Manager</a:t>
                      </a:r>
                    </a:p>
                  </a:txBody>
                  <a:tcPr/>
                </a:tc>
                <a:extLst>
                  <a:ext uri="{0D108BD9-81ED-4DB2-BD59-A6C34878D82A}">
                    <a16:rowId xmlns:a16="http://schemas.microsoft.com/office/drawing/2014/main" val="10006"/>
                  </a:ext>
                </a:extLst>
              </a:tr>
            </a:tbl>
          </a:graphicData>
        </a:graphic>
      </p:graphicFrame>
      <p:sp>
        <p:nvSpPr>
          <p:cNvPr id="3" name="Title 2"/>
          <p:cNvSpPr>
            <a:spLocks noGrp="1"/>
          </p:cNvSpPr>
          <p:nvPr>
            <p:ph type="title"/>
          </p:nvPr>
        </p:nvSpPr>
        <p:spPr>
          <a:xfrm>
            <a:off x="457200" y="274638"/>
            <a:ext cx="8229600" cy="563562"/>
          </a:xfrm>
        </p:spPr>
        <p:txBody>
          <a:bodyPr>
            <a:normAutofit fontScale="90000"/>
          </a:bodyPr>
          <a:lstStyle/>
          <a:p>
            <a:pPr algn="ctr"/>
            <a:r>
              <a:rPr lang="en-US" dirty="0"/>
              <a:t>Risk assessment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7500" lnSpcReduction="20000"/>
          </a:bodyPr>
          <a:lstStyle/>
          <a:p>
            <a:pPr algn="just">
              <a:buNone/>
            </a:pPr>
            <a:r>
              <a:rPr lang="en-US" dirty="0"/>
              <a:t>At the end of the report, it can be concluded that the launching of the new product i.e., multivitamins will be profitable for the company. If the company, follow the budget and will do the market research effectively then the project helps the company to get the return of their investment in a short period of time. Although a large number of risks are associated with the project by following various strategies the company is able to accomplish the project effectively. </a:t>
            </a:r>
            <a:r>
              <a:rPr lang="en-US" dirty="0" err="1"/>
              <a:t>Oscola</a:t>
            </a:r>
            <a:r>
              <a:rPr lang="en-US" dirty="0"/>
              <a:t> Pharmaceuticals Ltd. is a renowned company, and it indicates a good customer base which does not only effective for the new project but also helps to enhance the profitability of the business. With the help of the various modern ways of marketing, the company will reach the targeted audience of the business. it can be concluded that this time the company do not fail to achieve the desired sales target. </a:t>
            </a:r>
          </a:p>
          <a:p>
            <a:pPr>
              <a:buNone/>
            </a:pPr>
            <a:endParaRPr lang="en-US" dirty="0"/>
          </a:p>
        </p:txBody>
      </p:sp>
      <p:sp>
        <p:nvSpPr>
          <p:cNvPr id="3" name="Title 2"/>
          <p:cNvSpPr>
            <a:spLocks noGrp="1"/>
          </p:cNvSpPr>
          <p:nvPr>
            <p:ph type="title"/>
          </p:nvPr>
        </p:nvSpPr>
        <p:spPr/>
        <p:txBody>
          <a:bodyPr/>
          <a:lstStyle/>
          <a:p>
            <a:pPr algn="ctr"/>
            <a:r>
              <a:rPr lang="en-US" dirty="0"/>
              <a:t>Conclusion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0000" lnSpcReduction="20000"/>
          </a:bodyPr>
          <a:lstStyle/>
          <a:p>
            <a:r>
              <a:rPr lang="en-US" dirty="0" err="1"/>
              <a:t>Burghate</a:t>
            </a:r>
            <a:r>
              <a:rPr lang="en-US" dirty="0"/>
              <a:t>, M (2018), “Work breakdown structure: Simplifying project management. </a:t>
            </a:r>
            <a:r>
              <a:rPr lang="en-US" i="1" dirty="0"/>
              <a:t>International Journal of Commerce and Management</a:t>
            </a:r>
            <a:r>
              <a:rPr lang="en-US" dirty="0"/>
              <a:t>, Vol.3 No.2, pp.453-461.</a:t>
            </a:r>
          </a:p>
          <a:p>
            <a:r>
              <a:rPr lang="en-US" dirty="0" err="1"/>
              <a:t>Chileshe</a:t>
            </a:r>
            <a:r>
              <a:rPr lang="en-US" dirty="0"/>
              <a:t>, N, </a:t>
            </a:r>
            <a:r>
              <a:rPr lang="en-US" dirty="0" err="1"/>
              <a:t>Njau</a:t>
            </a:r>
            <a:r>
              <a:rPr lang="en-US" dirty="0"/>
              <a:t>, C.W, </a:t>
            </a:r>
            <a:r>
              <a:rPr lang="en-US" dirty="0" err="1"/>
              <a:t>Kibichii</a:t>
            </a:r>
            <a:r>
              <a:rPr lang="en-US" dirty="0"/>
              <a:t>, B.K, </a:t>
            </a:r>
            <a:r>
              <a:rPr lang="en-US" dirty="0" err="1"/>
              <a:t>Macharia</a:t>
            </a:r>
            <a:r>
              <a:rPr lang="en-US" dirty="0"/>
              <a:t>, L.N &amp; </a:t>
            </a:r>
            <a:r>
              <a:rPr lang="en-US" dirty="0" err="1"/>
              <a:t>Kavishe</a:t>
            </a:r>
            <a:r>
              <a:rPr lang="en-US" dirty="0"/>
              <a:t>, N (2020), “Critical success factors for Public-Private Partnership (PPP) infrastructure and housing projects in Kenya”. </a:t>
            </a:r>
            <a:r>
              <a:rPr lang="en-US" i="1" dirty="0"/>
              <a:t>International Journal of Construction Management,</a:t>
            </a:r>
            <a:r>
              <a:rPr lang="en-US" dirty="0"/>
              <a:t> pp.1-12.</a:t>
            </a:r>
          </a:p>
          <a:p>
            <a:r>
              <a:rPr lang="en-US" dirty="0" err="1"/>
              <a:t>Ditlev-Simonsen</a:t>
            </a:r>
            <a:r>
              <a:rPr lang="en-US" dirty="0"/>
              <a:t>, C. D. (2022). Stakeholder Management. In </a:t>
            </a:r>
            <a:r>
              <a:rPr lang="en-US" i="1" dirty="0"/>
              <a:t>A Guide to Sustainable Corporate Responsibility</a:t>
            </a:r>
            <a:r>
              <a:rPr lang="en-US" dirty="0"/>
              <a:t> (pp. 163-188). Palgrave Macmillan, Cham.</a:t>
            </a:r>
          </a:p>
          <a:p>
            <a:r>
              <a:rPr lang="en-US" dirty="0" err="1"/>
              <a:t>Elghaish</a:t>
            </a:r>
            <a:r>
              <a:rPr lang="en-US" dirty="0"/>
              <a:t>, F, </a:t>
            </a:r>
            <a:r>
              <a:rPr lang="en-US" dirty="0" err="1"/>
              <a:t>Abrishami</a:t>
            </a:r>
            <a:r>
              <a:rPr lang="en-US" dirty="0"/>
              <a:t>, S &amp; </a:t>
            </a:r>
            <a:r>
              <a:rPr lang="en-US" dirty="0" err="1"/>
              <a:t>Hosseini</a:t>
            </a:r>
            <a:r>
              <a:rPr lang="en-US" dirty="0"/>
              <a:t>, M.R (2020), “Integrated project delivery with </a:t>
            </a:r>
            <a:r>
              <a:rPr lang="en-US" dirty="0" err="1"/>
              <a:t>blockchain</a:t>
            </a:r>
            <a:r>
              <a:rPr lang="en-US" dirty="0"/>
              <a:t>: An automated financial system”. Automation in construction, Vol.114, p.103182.</a:t>
            </a:r>
          </a:p>
          <a:p>
            <a:r>
              <a:rPr lang="en-US" dirty="0" err="1"/>
              <a:t>Guaita-García</a:t>
            </a:r>
            <a:r>
              <a:rPr lang="en-US" dirty="0"/>
              <a:t>, N., </a:t>
            </a:r>
            <a:r>
              <a:rPr lang="en-US" dirty="0" err="1"/>
              <a:t>Martínez-Fernández</a:t>
            </a:r>
            <a:r>
              <a:rPr lang="en-US" dirty="0"/>
              <a:t>, J., Barrera-</a:t>
            </a:r>
            <a:r>
              <a:rPr lang="en-US" dirty="0" err="1"/>
              <a:t>Causil</a:t>
            </a:r>
            <a:r>
              <a:rPr lang="en-US" dirty="0"/>
              <a:t>, C. J., &amp; Fitz, H. C. (2022). Stakeholder analysis and prioritization of management measures for a sustainable development in the social-ecological system of the Mar </a:t>
            </a:r>
            <a:r>
              <a:rPr lang="en-US" dirty="0" err="1"/>
              <a:t>Menor</a:t>
            </a:r>
            <a:r>
              <a:rPr lang="en-US" dirty="0"/>
              <a:t> (SE, Spain). </a:t>
            </a:r>
            <a:r>
              <a:rPr lang="en-US" i="1" dirty="0"/>
              <a:t>Environmental Development</a:t>
            </a:r>
            <a:r>
              <a:rPr lang="en-US" dirty="0"/>
              <a:t>, pp.100701.</a:t>
            </a:r>
          </a:p>
          <a:p>
            <a:pPr>
              <a:buNone/>
            </a:pPr>
            <a:endParaRPr lang="en-US" dirty="0"/>
          </a:p>
        </p:txBody>
      </p:sp>
      <p:sp>
        <p:nvSpPr>
          <p:cNvPr id="3" name="Title 2"/>
          <p:cNvSpPr>
            <a:spLocks noGrp="1"/>
          </p:cNvSpPr>
          <p:nvPr>
            <p:ph type="title"/>
          </p:nvPr>
        </p:nvSpPr>
        <p:spPr/>
        <p:txBody>
          <a:bodyPr/>
          <a:lstStyle/>
          <a:p>
            <a:r>
              <a:rPr lang="en-US" dirty="0"/>
              <a:t>References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srcRect/>
          <a:stretch>
            <a:fillRect/>
          </a:stretch>
        </p:blipFill>
        <p:spPr bwMode="auto">
          <a:xfrm>
            <a:off x="0" y="0"/>
            <a:ext cx="9144000" cy="6857999"/>
          </a:xfrm>
          <a:prstGeom prst="rect">
            <a:avLst/>
          </a:prstGeom>
          <a:noFill/>
          <a:ln w="9525">
            <a:noFill/>
            <a:miter lim="800000"/>
            <a:headEnd/>
            <a:tailEnd/>
          </a:ln>
          <a:effectLst/>
        </p:spPr>
      </p:pic>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828</TotalTime>
  <Words>1553</Words>
  <Application>Microsoft Office PowerPoint</Application>
  <PresentationFormat>On-screen Show (4:3)</PresentationFormat>
  <Paragraphs>145</Paragraphs>
  <Slides>13</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Calibri</vt:lpstr>
      <vt:lpstr>Lucida Sans Unicode</vt:lpstr>
      <vt:lpstr>Verdana</vt:lpstr>
      <vt:lpstr>Wingdings 2</vt:lpstr>
      <vt:lpstr>Wingdings 3</vt:lpstr>
      <vt:lpstr>Concourse</vt:lpstr>
      <vt:lpstr>Project Management Plan for launching a new Product Module: Managing Project in the Organisation  Module Code:BMSW5104 Student name: Amjad Khan Student number: 1917954 Lecturer: Daminabo Pokubo</vt:lpstr>
      <vt:lpstr>Introduction </vt:lpstr>
      <vt:lpstr>Project outline </vt:lpstr>
      <vt:lpstr>Stakeholder analysis</vt:lpstr>
      <vt:lpstr>Stakeholder analysis ( Contd.)</vt:lpstr>
      <vt:lpstr>Work breakdown analysis </vt:lpstr>
      <vt:lpstr>Cost/Resources</vt:lpstr>
      <vt:lpstr>Project schedule/Gnatt chart</vt:lpstr>
      <vt:lpstr>Project network</vt:lpstr>
      <vt:lpstr>Risk assessment </vt:lpstr>
      <vt:lpstr>Conclusion </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name: Module Code: Assignment title: Student name: Student number:</dc:title>
  <dc:creator>APEX</dc:creator>
  <cp:lastModifiedBy>Amjad Khan (1917954)</cp:lastModifiedBy>
  <cp:revision>26</cp:revision>
  <dcterms:created xsi:type="dcterms:W3CDTF">2022-03-26T20:09:57Z</dcterms:created>
  <dcterms:modified xsi:type="dcterms:W3CDTF">2022-04-07T09:14:00Z</dcterms:modified>
</cp:coreProperties>
</file>