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58" r:id="rId16"/>
    <p:sldMasterId id="2147483728" r:id="rId17"/>
    <p:sldMasterId id="2147483740" r:id="rId18"/>
  </p:sldMasterIdLst>
  <p:notesMasterIdLst>
    <p:notesMasterId r:id="rId52"/>
  </p:notesMasterIdLst>
  <p:sldIdLst>
    <p:sldId id="257" r:id="rId19"/>
    <p:sldId id="259" r:id="rId20"/>
    <p:sldId id="262" r:id="rId21"/>
    <p:sldId id="263" r:id="rId22"/>
    <p:sldId id="264" r:id="rId23"/>
    <p:sldId id="265" r:id="rId24"/>
    <p:sldId id="266" r:id="rId25"/>
    <p:sldId id="267" r:id="rId26"/>
    <p:sldId id="260" r:id="rId27"/>
    <p:sldId id="272" r:id="rId28"/>
    <p:sldId id="273" r:id="rId29"/>
    <p:sldId id="274" r:id="rId30"/>
    <p:sldId id="268" r:id="rId31"/>
    <p:sldId id="261" r:id="rId32"/>
    <p:sldId id="271" r:id="rId33"/>
    <p:sldId id="269" r:id="rId34"/>
    <p:sldId id="275" r:id="rId35"/>
    <p:sldId id="289" r:id="rId36"/>
    <p:sldId id="290" r:id="rId37"/>
    <p:sldId id="291" r:id="rId38"/>
    <p:sldId id="278" r:id="rId39"/>
    <p:sldId id="292" r:id="rId40"/>
    <p:sldId id="293" r:id="rId41"/>
    <p:sldId id="279" r:id="rId42"/>
    <p:sldId id="280" r:id="rId43"/>
    <p:sldId id="281" r:id="rId44"/>
    <p:sldId id="282" r:id="rId45"/>
    <p:sldId id="283" r:id="rId46"/>
    <p:sldId id="284" r:id="rId47"/>
    <p:sldId id="285" r:id="rId48"/>
    <p:sldId id="286" r:id="rId49"/>
    <p:sldId id="287" r:id="rId50"/>
    <p:sldId id="288"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14" autoAdjust="0"/>
    <p:restoredTop sz="94811"/>
  </p:normalViewPr>
  <p:slideViewPr>
    <p:cSldViewPr snapToGrid="0" snapToObjects="1">
      <p:cViewPr varScale="1">
        <p:scale>
          <a:sx n="32" d="100"/>
          <a:sy n="32" d="100"/>
        </p:scale>
        <p:origin x="1384" y="3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s>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689CAE-B43B-453C-A78F-86CC59E0D6E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91CE1BB-4DBB-4A18-A392-BE5D4839F881}">
      <dgm:prSet/>
      <dgm:spPr/>
      <dgm:t>
        <a:bodyPr/>
        <a:lstStyle/>
        <a:p>
          <a:pPr>
            <a:lnSpc>
              <a:spcPct val="100000"/>
            </a:lnSpc>
          </a:pPr>
          <a:r>
            <a:rPr lang="en-GB"/>
            <a:t>What is a Leader?</a:t>
          </a:r>
          <a:endParaRPr lang="en-US"/>
        </a:p>
      </dgm:t>
    </dgm:pt>
    <dgm:pt modelId="{5A34980F-0901-4C36-9490-4DB5E5963C78}" type="parTrans" cxnId="{8D908A12-3DBE-424B-98C8-EE722A63D5E3}">
      <dgm:prSet/>
      <dgm:spPr/>
      <dgm:t>
        <a:bodyPr/>
        <a:lstStyle/>
        <a:p>
          <a:endParaRPr lang="en-US"/>
        </a:p>
      </dgm:t>
    </dgm:pt>
    <dgm:pt modelId="{CEE4F606-6921-45B7-893A-8B18C447A603}" type="sibTrans" cxnId="{8D908A12-3DBE-424B-98C8-EE722A63D5E3}">
      <dgm:prSet/>
      <dgm:spPr/>
      <dgm:t>
        <a:bodyPr/>
        <a:lstStyle/>
        <a:p>
          <a:endParaRPr lang="en-US"/>
        </a:p>
      </dgm:t>
    </dgm:pt>
    <dgm:pt modelId="{CE5EDB67-693F-4468-8BE3-86550E9A2525}">
      <dgm:prSet/>
      <dgm:spPr/>
      <dgm:t>
        <a:bodyPr/>
        <a:lstStyle/>
        <a:p>
          <a:pPr>
            <a:lnSpc>
              <a:spcPct val="100000"/>
            </a:lnSpc>
          </a:pPr>
          <a:r>
            <a:rPr lang="en-GB"/>
            <a:t>What is Manager?</a:t>
          </a:r>
          <a:endParaRPr lang="en-US"/>
        </a:p>
      </dgm:t>
    </dgm:pt>
    <dgm:pt modelId="{336A730F-F10B-4691-B09B-85189635BF87}" type="parTrans" cxnId="{745858D7-E5C7-403F-B59E-8D0C840E52B4}">
      <dgm:prSet/>
      <dgm:spPr/>
      <dgm:t>
        <a:bodyPr/>
        <a:lstStyle/>
        <a:p>
          <a:endParaRPr lang="en-US"/>
        </a:p>
      </dgm:t>
    </dgm:pt>
    <dgm:pt modelId="{7E1EE6DA-8AF6-4716-A717-EB785935FC6F}" type="sibTrans" cxnId="{745858D7-E5C7-403F-B59E-8D0C840E52B4}">
      <dgm:prSet/>
      <dgm:spPr/>
      <dgm:t>
        <a:bodyPr/>
        <a:lstStyle/>
        <a:p>
          <a:endParaRPr lang="en-US"/>
        </a:p>
      </dgm:t>
    </dgm:pt>
    <dgm:pt modelId="{55CB2C97-6B0C-49F0-B35E-DC10D790B2E6}" type="pres">
      <dgm:prSet presAssocID="{E3689CAE-B43B-453C-A78F-86CC59E0D6E0}" presName="root" presStyleCnt="0">
        <dgm:presLayoutVars>
          <dgm:dir/>
          <dgm:resizeHandles val="exact"/>
        </dgm:presLayoutVars>
      </dgm:prSet>
      <dgm:spPr/>
    </dgm:pt>
    <dgm:pt modelId="{FD265C9B-87E7-4D58-ACFD-D6F40E961291}" type="pres">
      <dgm:prSet presAssocID="{091CE1BB-4DBB-4A18-A392-BE5D4839F881}" presName="compNode" presStyleCnt="0"/>
      <dgm:spPr/>
    </dgm:pt>
    <dgm:pt modelId="{26E12140-C904-423E-BB21-A35BE6D02DE5}" type="pres">
      <dgm:prSet presAssocID="{091CE1BB-4DBB-4A18-A392-BE5D4839F8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27630BB8-528B-450B-A589-24F1F5F7B94C}" type="pres">
      <dgm:prSet presAssocID="{091CE1BB-4DBB-4A18-A392-BE5D4839F881}" presName="spaceRect" presStyleCnt="0"/>
      <dgm:spPr/>
    </dgm:pt>
    <dgm:pt modelId="{2CA5AB4F-6E54-4BD4-8A2E-78C2BCD798DC}" type="pres">
      <dgm:prSet presAssocID="{091CE1BB-4DBB-4A18-A392-BE5D4839F881}" presName="textRect" presStyleLbl="revTx" presStyleIdx="0" presStyleCnt="2">
        <dgm:presLayoutVars>
          <dgm:chMax val="1"/>
          <dgm:chPref val="1"/>
        </dgm:presLayoutVars>
      </dgm:prSet>
      <dgm:spPr/>
    </dgm:pt>
    <dgm:pt modelId="{9AB25D9B-8589-43CC-913C-08DCAEE093DC}" type="pres">
      <dgm:prSet presAssocID="{CEE4F606-6921-45B7-893A-8B18C447A603}" presName="sibTrans" presStyleCnt="0"/>
      <dgm:spPr/>
    </dgm:pt>
    <dgm:pt modelId="{E2198CC9-2D3F-44A7-B0D9-6C437198DCE0}" type="pres">
      <dgm:prSet presAssocID="{CE5EDB67-693F-4468-8BE3-86550E9A2525}" presName="compNode" presStyleCnt="0"/>
      <dgm:spPr/>
    </dgm:pt>
    <dgm:pt modelId="{EE49A08F-E5FC-4E68-A1E5-8B7A0D45ADF3}" type="pres">
      <dgm:prSet presAssocID="{CE5EDB67-693F-4468-8BE3-86550E9A252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798BAB04-E465-4F8D-974A-BD268604D852}" type="pres">
      <dgm:prSet presAssocID="{CE5EDB67-693F-4468-8BE3-86550E9A2525}" presName="spaceRect" presStyleCnt="0"/>
      <dgm:spPr/>
    </dgm:pt>
    <dgm:pt modelId="{D1D47399-BE39-4D71-99E8-83ABD237DE86}" type="pres">
      <dgm:prSet presAssocID="{CE5EDB67-693F-4468-8BE3-86550E9A2525}" presName="textRect" presStyleLbl="revTx" presStyleIdx="1" presStyleCnt="2">
        <dgm:presLayoutVars>
          <dgm:chMax val="1"/>
          <dgm:chPref val="1"/>
        </dgm:presLayoutVars>
      </dgm:prSet>
      <dgm:spPr/>
    </dgm:pt>
  </dgm:ptLst>
  <dgm:cxnLst>
    <dgm:cxn modelId="{D17F270A-DDB3-4480-B54F-E0DE8485FCF5}" type="presOf" srcId="{CE5EDB67-693F-4468-8BE3-86550E9A2525}" destId="{D1D47399-BE39-4D71-99E8-83ABD237DE86}" srcOrd="0" destOrd="0" presId="urn:microsoft.com/office/officeart/2018/2/layout/IconLabelList"/>
    <dgm:cxn modelId="{8D908A12-3DBE-424B-98C8-EE722A63D5E3}" srcId="{E3689CAE-B43B-453C-A78F-86CC59E0D6E0}" destId="{091CE1BB-4DBB-4A18-A392-BE5D4839F881}" srcOrd="0" destOrd="0" parTransId="{5A34980F-0901-4C36-9490-4DB5E5963C78}" sibTransId="{CEE4F606-6921-45B7-893A-8B18C447A603}"/>
    <dgm:cxn modelId="{B86BC963-EB69-4268-912C-E3B2A85944EC}" type="presOf" srcId="{091CE1BB-4DBB-4A18-A392-BE5D4839F881}" destId="{2CA5AB4F-6E54-4BD4-8A2E-78C2BCD798DC}" srcOrd="0" destOrd="0" presId="urn:microsoft.com/office/officeart/2018/2/layout/IconLabelList"/>
    <dgm:cxn modelId="{E25917A5-3106-40B6-8086-E16249EBC0D3}" type="presOf" srcId="{E3689CAE-B43B-453C-A78F-86CC59E0D6E0}" destId="{55CB2C97-6B0C-49F0-B35E-DC10D790B2E6}" srcOrd="0" destOrd="0" presId="urn:microsoft.com/office/officeart/2018/2/layout/IconLabelList"/>
    <dgm:cxn modelId="{745858D7-E5C7-403F-B59E-8D0C840E52B4}" srcId="{E3689CAE-B43B-453C-A78F-86CC59E0D6E0}" destId="{CE5EDB67-693F-4468-8BE3-86550E9A2525}" srcOrd="1" destOrd="0" parTransId="{336A730F-F10B-4691-B09B-85189635BF87}" sibTransId="{7E1EE6DA-8AF6-4716-A717-EB785935FC6F}"/>
    <dgm:cxn modelId="{DE552453-5497-46FC-89AC-E86626F03A36}" type="presParOf" srcId="{55CB2C97-6B0C-49F0-B35E-DC10D790B2E6}" destId="{FD265C9B-87E7-4D58-ACFD-D6F40E961291}" srcOrd="0" destOrd="0" presId="urn:microsoft.com/office/officeart/2018/2/layout/IconLabelList"/>
    <dgm:cxn modelId="{A84C777A-72DB-4DEA-969F-EDFC4673021A}" type="presParOf" srcId="{FD265C9B-87E7-4D58-ACFD-D6F40E961291}" destId="{26E12140-C904-423E-BB21-A35BE6D02DE5}" srcOrd="0" destOrd="0" presId="urn:microsoft.com/office/officeart/2018/2/layout/IconLabelList"/>
    <dgm:cxn modelId="{EEF06C6F-3155-4D5F-AE84-9E0FC07D2981}" type="presParOf" srcId="{FD265C9B-87E7-4D58-ACFD-D6F40E961291}" destId="{27630BB8-528B-450B-A589-24F1F5F7B94C}" srcOrd="1" destOrd="0" presId="urn:microsoft.com/office/officeart/2018/2/layout/IconLabelList"/>
    <dgm:cxn modelId="{860A0CF2-7C4F-4378-A6ED-E4B792D501E1}" type="presParOf" srcId="{FD265C9B-87E7-4D58-ACFD-D6F40E961291}" destId="{2CA5AB4F-6E54-4BD4-8A2E-78C2BCD798DC}" srcOrd="2" destOrd="0" presId="urn:microsoft.com/office/officeart/2018/2/layout/IconLabelList"/>
    <dgm:cxn modelId="{35373083-EFCA-4CFD-91DE-57E3638D19CE}" type="presParOf" srcId="{55CB2C97-6B0C-49F0-B35E-DC10D790B2E6}" destId="{9AB25D9B-8589-43CC-913C-08DCAEE093DC}" srcOrd="1" destOrd="0" presId="urn:microsoft.com/office/officeart/2018/2/layout/IconLabelList"/>
    <dgm:cxn modelId="{A52BA350-CB7C-4E00-A5B4-518A38F67C15}" type="presParOf" srcId="{55CB2C97-6B0C-49F0-B35E-DC10D790B2E6}" destId="{E2198CC9-2D3F-44A7-B0D9-6C437198DCE0}" srcOrd="2" destOrd="0" presId="urn:microsoft.com/office/officeart/2018/2/layout/IconLabelList"/>
    <dgm:cxn modelId="{7BD8CB20-3DD6-4FFB-9FBA-80F7EDF0A2E7}" type="presParOf" srcId="{E2198CC9-2D3F-44A7-B0D9-6C437198DCE0}" destId="{EE49A08F-E5FC-4E68-A1E5-8B7A0D45ADF3}" srcOrd="0" destOrd="0" presId="urn:microsoft.com/office/officeart/2018/2/layout/IconLabelList"/>
    <dgm:cxn modelId="{E5CF479C-29B6-48D7-B869-089535D0A02D}" type="presParOf" srcId="{E2198CC9-2D3F-44A7-B0D9-6C437198DCE0}" destId="{798BAB04-E465-4F8D-974A-BD268604D852}" srcOrd="1" destOrd="0" presId="urn:microsoft.com/office/officeart/2018/2/layout/IconLabelList"/>
    <dgm:cxn modelId="{AF71C4AA-CA96-49E6-A6CC-956B17E53DBA}" type="presParOf" srcId="{E2198CC9-2D3F-44A7-B0D9-6C437198DCE0}" destId="{D1D47399-BE39-4D71-99E8-83ABD237DE8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68F5D2-3930-4BA2-9F0D-CACAFAACF84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E0D5A88-6969-4C01-A304-62EA2BE9B194}">
      <dgm:prSet/>
      <dgm:spPr/>
      <dgm:t>
        <a:bodyPr/>
        <a:lstStyle/>
        <a:p>
          <a:r>
            <a:rPr lang="en-GB"/>
            <a:t>Operational management</a:t>
          </a:r>
          <a:endParaRPr lang="en-US"/>
        </a:p>
      </dgm:t>
    </dgm:pt>
    <dgm:pt modelId="{A6820EF9-EFE4-4BAC-A8E5-28C75A0363A1}" type="parTrans" cxnId="{4AEA30EE-7F58-42DA-A6F4-8024FBE3D2F8}">
      <dgm:prSet/>
      <dgm:spPr/>
      <dgm:t>
        <a:bodyPr/>
        <a:lstStyle/>
        <a:p>
          <a:endParaRPr lang="en-US"/>
        </a:p>
      </dgm:t>
    </dgm:pt>
    <dgm:pt modelId="{74A2C04B-EA59-49FA-B121-39EC4AACBDD8}" type="sibTrans" cxnId="{4AEA30EE-7F58-42DA-A6F4-8024FBE3D2F8}">
      <dgm:prSet/>
      <dgm:spPr/>
      <dgm:t>
        <a:bodyPr/>
        <a:lstStyle/>
        <a:p>
          <a:endParaRPr lang="en-US"/>
        </a:p>
      </dgm:t>
    </dgm:pt>
    <dgm:pt modelId="{DC4BCEDF-A5A2-4570-AF90-7300966BFD77}">
      <dgm:prSet/>
      <dgm:spPr/>
      <dgm:t>
        <a:bodyPr/>
        <a:lstStyle/>
        <a:p>
          <a:r>
            <a:rPr lang="en-GB"/>
            <a:t>People Management</a:t>
          </a:r>
          <a:endParaRPr lang="en-US"/>
        </a:p>
      </dgm:t>
    </dgm:pt>
    <dgm:pt modelId="{6B251136-DBBF-4CA7-A4F7-C85C21CF2440}" type="parTrans" cxnId="{3C706FAB-6918-4047-948E-8F369580280F}">
      <dgm:prSet/>
      <dgm:spPr/>
      <dgm:t>
        <a:bodyPr/>
        <a:lstStyle/>
        <a:p>
          <a:endParaRPr lang="en-US"/>
        </a:p>
      </dgm:t>
    </dgm:pt>
    <dgm:pt modelId="{58CE1B16-DAD7-4143-BBA1-EF3D8F0F43FF}" type="sibTrans" cxnId="{3C706FAB-6918-4047-948E-8F369580280F}">
      <dgm:prSet/>
      <dgm:spPr/>
      <dgm:t>
        <a:bodyPr/>
        <a:lstStyle/>
        <a:p>
          <a:endParaRPr lang="en-US"/>
        </a:p>
      </dgm:t>
    </dgm:pt>
    <dgm:pt modelId="{3754C614-92EA-4FE7-9D94-33CF3F29EE52}">
      <dgm:prSet/>
      <dgm:spPr/>
      <dgm:t>
        <a:bodyPr/>
        <a:lstStyle/>
        <a:p>
          <a:r>
            <a:rPr lang="en-GB"/>
            <a:t>Financial</a:t>
          </a:r>
          <a:endParaRPr lang="en-US"/>
        </a:p>
      </dgm:t>
    </dgm:pt>
    <dgm:pt modelId="{C5A79178-8B5D-47F0-88E9-719431A9D613}" type="parTrans" cxnId="{27E3AE87-1A1B-4EE8-A332-D446FCE25912}">
      <dgm:prSet/>
      <dgm:spPr/>
      <dgm:t>
        <a:bodyPr/>
        <a:lstStyle/>
        <a:p>
          <a:endParaRPr lang="en-US"/>
        </a:p>
      </dgm:t>
    </dgm:pt>
    <dgm:pt modelId="{4F26D69C-2C36-4C4D-AAFB-540F4C680318}" type="sibTrans" cxnId="{27E3AE87-1A1B-4EE8-A332-D446FCE25912}">
      <dgm:prSet/>
      <dgm:spPr/>
      <dgm:t>
        <a:bodyPr/>
        <a:lstStyle/>
        <a:p>
          <a:endParaRPr lang="en-US"/>
        </a:p>
      </dgm:t>
    </dgm:pt>
    <dgm:pt modelId="{BB19F4D1-900B-47AD-9947-4C7C536A81EF}">
      <dgm:prSet/>
      <dgm:spPr/>
      <dgm:t>
        <a:bodyPr/>
        <a:lstStyle/>
        <a:p>
          <a:r>
            <a:rPr lang="en-GB"/>
            <a:t>Change</a:t>
          </a:r>
          <a:endParaRPr lang="en-US"/>
        </a:p>
      </dgm:t>
    </dgm:pt>
    <dgm:pt modelId="{8DC37FA1-7ADF-4BDB-BBE1-DF6A5DE0373E}" type="parTrans" cxnId="{6C0384F2-4D88-4F42-A099-C81FB9D9E3D9}">
      <dgm:prSet/>
      <dgm:spPr/>
      <dgm:t>
        <a:bodyPr/>
        <a:lstStyle/>
        <a:p>
          <a:endParaRPr lang="en-US"/>
        </a:p>
      </dgm:t>
    </dgm:pt>
    <dgm:pt modelId="{8AE5910B-0ECA-4D1E-B02F-5552EDB24885}" type="sibTrans" cxnId="{6C0384F2-4D88-4F42-A099-C81FB9D9E3D9}">
      <dgm:prSet/>
      <dgm:spPr/>
      <dgm:t>
        <a:bodyPr/>
        <a:lstStyle/>
        <a:p>
          <a:endParaRPr lang="en-US"/>
        </a:p>
      </dgm:t>
    </dgm:pt>
    <dgm:pt modelId="{8786711E-C9D6-4FDB-910D-F2BFA6A0D8FC}">
      <dgm:prSet/>
      <dgm:spPr/>
      <dgm:t>
        <a:bodyPr/>
        <a:lstStyle/>
        <a:p>
          <a:r>
            <a:rPr lang="en-GB" dirty="0"/>
            <a:t>Recruitment/Retention</a:t>
          </a:r>
          <a:endParaRPr lang="en-US" dirty="0"/>
        </a:p>
      </dgm:t>
    </dgm:pt>
    <dgm:pt modelId="{0D991DC2-0A23-4EAE-A236-7D045D3F212B}" type="parTrans" cxnId="{F127AD9F-7207-4D39-ACF0-DAEB68B4F07F}">
      <dgm:prSet/>
      <dgm:spPr/>
      <dgm:t>
        <a:bodyPr/>
        <a:lstStyle/>
        <a:p>
          <a:endParaRPr lang="en-US"/>
        </a:p>
      </dgm:t>
    </dgm:pt>
    <dgm:pt modelId="{88D17676-9F61-43EB-8ED0-A32BC63E98BB}" type="sibTrans" cxnId="{F127AD9F-7207-4D39-ACF0-DAEB68B4F07F}">
      <dgm:prSet/>
      <dgm:spPr/>
      <dgm:t>
        <a:bodyPr/>
        <a:lstStyle/>
        <a:p>
          <a:endParaRPr lang="en-US"/>
        </a:p>
      </dgm:t>
    </dgm:pt>
    <dgm:pt modelId="{B1CB80F7-4317-401A-9C85-0BA0C9589040}">
      <dgm:prSet/>
      <dgm:spPr/>
      <dgm:t>
        <a:bodyPr/>
        <a:lstStyle/>
        <a:p>
          <a:r>
            <a:rPr lang="en-GB"/>
            <a:t>Resourcing</a:t>
          </a:r>
          <a:endParaRPr lang="en-US"/>
        </a:p>
      </dgm:t>
    </dgm:pt>
    <dgm:pt modelId="{DBFCB700-58E9-4442-84CA-AB489FCA35D3}" type="parTrans" cxnId="{1745C0A3-9A2B-46E6-BD99-EC898A6456F3}">
      <dgm:prSet/>
      <dgm:spPr/>
      <dgm:t>
        <a:bodyPr/>
        <a:lstStyle/>
        <a:p>
          <a:endParaRPr lang="en-US"/>
        </a:p>
      </dgm:t>
    </dgm:pt>
    <dgm:pt modelId="{BD7E9DAD-A37C-4633-8166-40F6FBCBB4C0}" type="sibTrans" cxnId="{1745C0A3-9A2B-46E6-BD99-EC898A6456F3}">
      <dgm:prSet/>
      <dgm:spPr/>
      <dgm:t>
        <a:bodyPr/>
        <a:lstStyle/>
        <a:p>
          <a:endParaRPr lang="en-US"/>
        </a:p>
      </dgm:t>
    </dgm:pt>
    <dgm:pt modelId="{BAFDF47F-840C-41C7-93A9-F9FA28BF3F0E}">
      <dgm:prSet/>
      <dgm:spPr/>
      <dgm:t>
        <a:bodyPr/>
        <a:lstStyle/>
        <a:p>
          <a:r>
            <a:rPr lang="en-GB"/>
            <a:t>Compliance</a:t>
          </a:r>
          <a:endParaRPr lang="en-US"/>
        </a:p>
      </dgm:t>
    </dgm:pt>
    <dgm:pt modelId="{40CFD3A4-0034-4A79-8534-D1D6089043C4}" type="parTrans" cxnId="{B7FDABA7-E2F9-48BF-B304-393F147F5C21}">
      <dgm:prSet/>
      <dgm:spPr/>
      <dgm:t>
        <a:bodyPr/>
        <a:lstStyle/>
        <a:p>
          <a:endParaRPr lang="en-US"/>
        </a:p>
      </dgm:t>
    </dgm:pt>
    <dgm:pt modelId="{C7DFC358-B870-4C8D-9B9E-637120A02F09}" type="sibTrans" cxnId="{B7FDABA7-E2F9-48BF-B304-393F147F5C21}">
      <dgm:prSet/>
      <dgm:spPr/>
      <dgm:t>
        <a:bodyPr/>
        <a:lstStyle/>
        <a:p>
          <a:endParaRPr lang="en-US"/>
        </a:p>
      </dgm:t>
    </dgm:pt>
    <dgm:pt modelId="{09E4DE65-D46C-4EB3-8041-6CE383DA236D}">
      <dgm:prSet/>
      <dgm:spPr/>
      <dgm:t>
        <a:bodyPr/>
        <a:lstStyle/>
        <a:p>
          <a:r>
            <a:rPr lang="en-GB"/>
            <a:t>Quality</a:t>
          </a:r>
          <a:endParaRPr lang="en-US"/>
        </a:p>
      </dgm:t>
    </dgm:pt>
    <dgm:pt modelId="{70C1ACC8-A5F2-4135-8D56-5064F0DC48DD}" type="parTrans" cxnId="{E5005DE7-BF0A-4039-B6F1-057C0C429511}">
      <dgm:prSet/>
      <dgm:spPr/>
      <dgm:t>
        <a:bodyPr/>
        <a:lstStyle/>
        <a:p>
          <a:endParaRPr lang="en-US"/>
        </a:p>
      </dgm:t>
    </dgm:pt>
    <dgm:pt modelId="{6867C08F-F8DF-4CEC-AA83-72166E6EFB5E}" type="sibTrans" cxnId="{E5005DE7-BF0A-4039-B6F1-057C0C429511}">
      <dgm:prSet/>
      <dgm:spPr/>
      <dgm:t>
        <a:bodyPr/>
        <a:lstStyle/>
        <a:p>
          <a:endParaRPr lang="en-US"/>
        </a:p>
      </dgm:t>
    </dgm:pt>
    <dgm:pt modelId="{EB14A6D9-F1F1-4999-A871-A856E28D5430}">
      <dgm:prSet/>
      <dgm:spPr/>
      <dgm:t>
        <a:bodyPr/>
        <a:lstStyle/>
        <a:p>
          <a:r>
            <a:rPr lang="en-GB"/>
            <a:t>Project/Programmes</a:t>
          </a:r>
          <a:endParaRPr lang="en-US"/>
        </a:p>
      </dgm:t>
    </dgm:pt>
    <dgm:pt modelId="{7FBEF500-CE7C-4D7E-8575-068EC75CBADD}" type="parTrans" cxnId="{145942C9-677D-421B-926E-4B7D054577D7}">
      <dgm:prSet/>
      <dgm:spPr/>
      <dgm:t>
        <a:bodyPr/>
        <a:lstStyle/>
        <a:p>
          <a:endParaRPr lang="en-US"/>
        </a:p>
      </dgm:t>
    </dgm:pt>
    <dgm:pt modelId="{CD460E90-9ADC-407B-AFC0-716592B5C32F}" type="sibTrans" cxnId="{145942C9-677D-421B-926E-4B7D054577D7}">
      <dgm:prSet/>
      <dgm:spPr/>
      <dgm:t>
        <a:bodyPr/>
        <a:lstStyle/>
        <a:p>
          <a:endParaRPr lang="en-US"/>
        </a:p>
      </dgm:t>
    </dgm:pt>
    <dgm:pt modelId="{B8FF0B27-7278-4B9B-990B-378E2CA5FAF0}" type="pres">
      <dgm:prSet presAssocID="{6768F5D2-3930-4BA2-9F0D-CACAFAACF84D}" presName="linear" presStyleCnt="0">
        <dgm:presLayoutVars>
          <dgm:animLvl val="lvl"/>
          <dgm:resizeHandles val="exact"/>
        </dgm:presLayoutVars>
      </dgm:prSet>
      <dgm:spPr/>
    </dgm:pt>
    <dgm:pt modelId="{99112D50-7F27-42E4-B699-02A061B1EE7B}" type="pres">
      <dgm:prSet presAssocID="{3E0D5A88-6969-4C01-A304-62EA2BE9B194}" presName="parentText" presStyleLbl="node1" presStyleIdx="0" presStyleCnt="9">
        <dgm:presLayoutVars>
          <dgm:chMax val="0"/>
          <dgm:bulletEnabled val="1"/>
        </dgm:presLayoutVars>
      </dgm:prSet>
      <dgm:spPr/>
    </dgm:pt>
    <dgm:pt modelId="{F9BF8B8D-DEF7-42A6-8176-051802321550}" type="pres">
      <dgm:prSet presAssocID="{74A2C04B-EA59-49FA-B121-39EC4AACBDD8}" presName="spacer" presStyleCnt="0"/>
      <dgm:spPr/>
    </dgm:pt>
    <dgm:pt modelId="{F59D1958-6D14-40FE-B9B6-7BA7566A2AB4}" type="pres">
      <dgm:prSet presAssocID="{DC4BCEDF-A5A2-4570-AF90-7300966BFD77}" presName="parentText" presStyleLbl="node1" presStyleIdx="1" presStyleCnt="9">
        <dgm:presLayoutVars>
          <dgm:chMax val="0"/>
          <dgm:bulletEnabled val="1"/>
        </dgm:presLayoutVars>
      </dgm:prSet>
      <dgm:spPr/>
    </dgm:pt>
    <dgm:pt modelId="{75523E2F-5700-4B0D-A9CC-016D077EF609}" type="pres">
      <dgm:prSet presAssocID="{58CE1B16-DAD7-4143-BBA1-EF3D8F0F43FF}" presName="spacer" presStyleCnt="0"/>
      <dgm:spPr/>
    </dgm:pt>
    <dgm:pt modelId="{F37F33CF-525B-43C0-BF28-8209C796737A}" type="pres">
      <dgm:prSet presAssocID="{3754C614-92EA-4FE7-9D94-33CF3F29EE52}" presName="parentText" presStyleLbl="node1" presStyleIdx="2" presStyleCnt="9">
        <dgm:presLayoutVars>
          <dgm:chMax val="0"/>
          <dgm:bulletEnabled val="1"/>
        </dgm:presLayoutVars>
      </dgm:prSet>
      <dgm:spPr/>
    </dgm:pt>
    <dgm:pt modelId="{FEEBDE65-B230-402D-B1AA-615774E53FF7}" type="pres">
      <dgm:prSet presAssocID="{4F26D69C-2C36-4C4D-AAFB-540F4C680318}" presName="spacer" presStyleCnt="0"/>
      <dgm:spPr/>
    </dgm:pt>
    <dgm:pt modelId="{E72A62F1-A1D8-4AE7-BA36-4742A4FBD955}" type="pres">
      <dgm:prSet presAssocID="{BB19F4D1-900B-47AD-9947-4C7C536A81EF}" presName="parentText" presStyleLbl="node1" presStyleIdx="3" presStyleCnt="9">
        <dgm:presLayoutVars>
          <dgm:chMax val="0"/>
          <dgm:bulletEnabled val="1"/>
        </dgm:presLayoutVars>
      </dgm:prSet>
      <dgm:spPr/>
    </dgm:pt>
    <dgm:pt modelId="{3BFF757B-2312-4377-9DB4-39E43AC53D7B}" type="pres">
      <dgm:prSet presAssocID="{8AE5910B-0ECA-4D1E-B02F-5552EDB24885}" presName="spacer" presStyleCnt="0"/>
      <dgm:spPr/>
    </dgm:pt>
    <dgm:pt modelId="{5F35D22B-C5A6-4B0F-A6D5-9A9CC8240050}" type="pres">
      <dgm:prSet presAssocID="{8786711E-C9D6-4FDB-910D-F2BFA6A0D8FC}" presName="parentText" presStyleLbl="node1" presStyleIdx="4" presStyleCnt="9">
        <dgm:presLayoutVars>
          <dgm:chMax val="0"/>
          <dgm:bulletEnabled val="1"/>
        </dgm:presLayoutVars>
      </dgm:prSet>
      <dgm:spPr/>
    </dgm:pt>
    <dgm:pt modelId="{D9AC12C3-9A12-4D36-A262-2E950CAFE1C7}" type="pres">
      <dgm:prSet presAssocID="{88D17676-9F61-43EB-8ED0-A32BC63E98BB}" presName="spacer" presStyleCnt="0"/>
      <dgm:spPr/>
    </dgm:pt>
    <dgm:pt modelId="{0848483C-97B5-40A8-9B26-295F06410064}" type="pres">
      <dgm:prSet presAssocID="{B1CB80F7-4317-401A-9C85-0BA0C9589040}" presName="parentText" presStyleLbl="node1" presStyleIdx="5" presStyleCnt="9">
        <dgm:presLayoutVars>
          <dgm:chMax val="0"/>
          <dgm:bulletEnabled val="1"/>
        </dgm:presLayoutVars>
      </dgm:prSet>
      <dgm:spPr/>
    </dgm:pt>
    <dgm:pt modelId="{769D95F9-E671-4FB2-AFDD-2D7C29A0F77C}" type="pres">
      <dgm:prSet presAssocID="{BD7E9DAD-A37C-4633-8166-40F6FBCBB4C0}" presName="spacer" presStyleCnt="0"/>
      <dgm:spPr/>
    </dgm:pt>
    <dgm:pt modelId="{609F49B0-12D9-481A-ADFC-A63B3925DD3E}" type="pres">
      <dgm:prSet presAssocID="{BAFDF47F-840C-41C7-93A9-F9FA28BF3F0E}" presName="parentText" presStyleLbl="node1" presStyleIdx="6" presStyleCnt="9">
        <dgm:presLayoutVars>
          <dgm:chMax val="0"/>
          <dgm:bulletEnabled val="1"/>
        </dgm:presLayoutVars>
      </dgm:prSet>
      <dgm:spPr/>
    </dgm:pt>
    <dgm:pt modelId="{F92B6967-22AE-4278-8E8D-572D6F328A6A}" type="pres">
      <dgm:prSet presAssocID="{C7DFC358-B870-4C8D-9B9E-637120A02F09}" presName="spacer" presStyleCnt="0"/>
      <dgm:spPr/>
    </dgm:pt>
    <dgm:pt modelId="{C9BB2128-A19A-403B-B4BC-BE20473FE048}" type="pres">
      <dgm:prSet presAssocID="{09E4DE65-D46C-4EB3-8041-6CE383DA236D}" presName="parentText" presStyleLbl="node1" presStyleIdx="7" presStyleCnt="9">
        <dgm:presLayoutVars>
          <dgm:chMax val="0"/>
          <dgm:bulletEnabled val="1"/>
        </dgm:presLayoutVars>
      </dgm:prSet>
      <dgm:spPr/>
    </dgm:pt>
    <dgm:pt modelId="{AA447AF2-F074-493F-9175-3393CE370F35}" type="pres">
      <dgm:prSet presAssocID="{6867C08F-F8DF-4CEC-AA83-72166E6EFB5E}" presName="spacer" presStyleCnt="0"/>
      <dgm:spPr/>
    </dgm:pt>
    <dgm:pt modelId="{DF07A0D3-2953-43B3-8E69-C872F9776562}" type="pres">
      <dgm:prSet presAssocID="{EB14A6D9-F1F1-4999-A871-A856E28D5430}" presName="parentText" presStyleLbl="node1" presStyleIdx="8" presStyleCnt="9">
        <dgm:presLayoutVars>
          <dgm:chMax val="0"/>
          <dgm:bulletEnabled val="1"/>
        </dgm:presLayoutVars>
      </dgm:prSet>
      <dgm:spPr/>
    </dgm:pt>
  </dgm:ptLst>
  <dgm:cxnLst>
    <dgm:cxn modelId="{1BA66C05-94F7-4C31-9A39-7637C89BAA36}" type="presOf" srcId="{3754C614-92EA-4FE7-9D94-33CF3F29EE52}" destId="{F37F33CF-525B-43C0-BF28-8209C796737A}" srcOrd="0" destOrd="0" presId="urn:microsoft.com/office/officeart/2005/8/layout/vList2"/>
    <dgm:cxn modelId="{6063F925-7D8A-476D-8591-576B8051A834}" type="presOf" srcId="{3E0D5A88-6969-4C01-A304-62EA2BE9B194}" destId="{99112D50-7F27-42E4-B699-02A061B1EE7B}" srcOrd="0" destOrd="0" presId="urn:microsoft.com/office/officeart/2005/8/layout/vList2"/>
    <dgm:cxn modelId="{3E401532-674D-4AFC-B0B5-209CC9C542DF}" type="presOf" srcId="{DC4BCEDF-A5A2-4570-AF90-7300966BFD77}" destId="{F59D1958-6D14-40FE-B9B6-7BA7566A2AB4}" srcOrd="0" destOrd="0" presId="urn:microsoft.com/office/officeart/2005/8/layout/vList2"/>
    <dgm:cxn modelId="{E3EF9237-153E-46B2-A907-0E63EDA896BA}" type="presOf" srcId="{BB19F4D1-900B-47AD-9947-4C7C536A81EF}" destId="{E72A62F1-A1D8-4AE7-BA36-4742A4FBD955}" srcOrd="0" destOrd="0" presId="urn:microsoft.com/office/officeart/2005/8/layout/vList2"/>
    <dgm:cxn modelId="{BF72C26D-07CA-4A21-AB8F-C91E1560207E}" type="presOf" srcId="{09E4DE65-D46C-4EB3-8041-6CE383DA236D}" destId="{C9BB2128-A19A-403B-B4BC-BE20473FE048}" srcOrd="0" destOrd="0" presId="urn:microsoft.com/office/officeart/2005/8/layout/vList2"/>
    <dgm:cxn modelId="{507E095A-5D4A-4D7D-A49E-B81C3D63339A}" type="presOf" srcId="{BAFDF47F-840C-41C7-93A9-F9FA28BF3F0E}" destId="{609F49B0-12D9-481A-ADFC-A63B3925DD3E}" srcOrd="0" destOrd="0" presId="urn:microsoft.com/office/officeart/2005/8/layout/vList2"/>
    <dgm:cxn modelId="{27E3AE87-1A1B-4EE8-A332-D446FCE25912}" srcId="{6768F5D2-3930-4BA2-9F0D-CACAFAACF84D}" destId="{3754C614-92EA-4FE7-9D94-33CF3F29EE52}" srcOrd="2" destOrd="0" parTransId="{C5A79178-8B5D-47F0-88E9-719431A9D613}" sibTransId="{4F26D69C-2C36-4C4D-AAFB-540F4C680318}"/>
    <dgm:cxn modelId="{0E0F5488-80A2-4D0C-AFFD-066E1652D920}" type="presOf" srcId="{B1CB80F7-4317-401A-9C85-0BA0C9589040}" destId="{0848483C-97B5-40A8-9B26-295F06410064}" srcOrd="0" destOrd="0" presId="urn:microsoft.com/office/officeart/2005/8/layout/vList2"/>
    <dgm:cxn modelId="{B1786B8B-BBC0-4D61-BC93-F2CB028E71B1}" type="presOf" srcId="{8786711E-C9D6-4FDB-910D-F2BFA6A0D8FC}" destId="{5F35D22B-C5A6-4B0F-A6D5-9A9CC8240050}" srcOrd="0" destOrd="0" presId="urn:microsoft.com/office/officeart/2005/8/layout/vList2"/>
    <dgm:cxn modelId="{9EA2AE8B-858B-4C06-821D-7FFDAB80B460}" type="presOf" srcId="{6768F5D2-3930-4BA2-9F0D-CACAFAACF84D}" destId="{B8FF0B27-7278-4B9B-990B-378E2CA5FAF0}" srcOrd="0" destOrd="0" presId="urn:microsoft.com/office/officeart/2005/8/layout/vList2"/>
    <dgm:cxn modelId="{F127AD9F-7207-4D39-ACF0-DAEB68B4F07F}" srcId="{6768F5D2-3930-4BA2-9F0D-CACAFAACF84D}" destId="{8786711E-C9D6-4FDB-910D-F2BFA6A0D8FC}" srcOrd="4" destOrd="0" parTransId="{0D991DC2-0A23-4EAE-A236-7D045D3F212B}" sibTransId="{88D17676-9F61-43EB-8ED0-A32BC63E98BB}"/>
    <dgm:cxn modelId="{1745C0A3-9A2B-46E6-BD99-EC898A6456F3}" srcId="{6768F5D2-3930-4BA2-9F0D-CACAFAACF84D}" destId="{B1CB80F7-4317-401A-9C85-0BA0C9589040}" srcOrd="5" destOrd="0" parTransId="{DBFCB700-58E9-4442-84CA-AB489FCA35D3}" sibTransId="{BD7E9DAD-A37C-4633-8166-40F6FBCBB4C0}"/>
    <dgm:cxn modelId="{B7FDABA7-E2F9-48BF-B304-393F147F5C21}" srcId="{6768F5D2-3930-4BA2-9F0D-CACAFAACF84D}" destId="{BAFDF47F-840C-41C7-93A9-F9FA28BF3F0E}" srcOrd="6" destOrd="0" parTransId="{40CFD3A4-0034-4A79-8534-D1D6089043C4}" sibTransId="{C7DFC358-B870-4C8D-9B9E-637120A02F09}"/>
    <dgm:cxn modelId="{3C706FAB-6918-4047-948E-8F369580280F}" srcId="{6768F5D2-3930-4BA2-9F0D-CACAFAACF84D}" destId="{DC4BCEDF-A5A2-4570-AF90-7300966BFD77}" srcOrd="1" destOrd="0" parTransId="{6B251136-DBBF-4CA7-A4F7-C85C21CF2440}" sibTransId="{58CE1B16-DAD7-4143-BBA1-EF3D8F0F43FF}"/>
    <dgm:cxn modelId="{FA56C1C7-41AC-4B4B-9952-13E2893D5848}" type="presOf" srcId="{EB14A6D9-F1F1-4999-A871-A856E28D5430}" destId="{DF07A0D3-2953-43B3-8E69-C872F9776562}" srcOrd="0" destOrd="0" presId="urn:microsoft.com/office/officeart/2005/8/layout/vList2"/>
    <dgm:cxn modelId="{145942C9-677D-421B-926E-4B7D054577D7}" srcId="{6768F5D2-3930-4BA2-9F0D-CACAFAACF84D}" destId="{EB14A6D9-F1F1-4999-A871-A856E28D5430}" srcOrd="8" destOrd="0" parTransId="{7FBEF500-CE7C-4D7E-8575-068EC75CBADD}" sibTransId="{CD460E90-9ADC-407B-AFC0-716592B5C32F}"/>
    <dgm:cxn modelId="{E5005DE7-BF0A-4039-B6F1-057C0C429511}" srcId="{6768F5D2-3930-4BA2-9F0D-CACAFAACF84D}" destId="{09E4DE65-D46C-4EB3-8041-6CE383DA236D}" srcOrd="7" destOrd="0" parTransId="{70C1ACC8-A5F2-4135-8D56-5064F0DC48DD}" sibTransId="{6867C08F-F8DF-4CEC-AA83-72166E6EFB5E}"/>
    <dgm:cxn modelId="{4AEA30EE-7F58-42DA-A6F4-8024FBE3D2F8}" srcId="{6768F5D2-3930-4BA2-9F0D-CACAFAACF84D}" destId="{3E0D5A88-6969-4C01-A304-62EA2BE9B194}" srcOrd="0" destOrd="0" parTransId="{A6820EF9-EFE4-4BAC-A8E5-28C75A0363A1}" sibTransId="{74A2C04B-EA59-49FA-B121-39EC4AACBDD8}"/>
    <dgm:cxn modelId="{6C0384F2-4D88-4F42-A099-C81FB9D9E3D9}" srcId="{6768F5D2-3930-4BA2-9F0D-CACAFAACF84D}" destId="{BB19F4D1-900B-47AD-9947-4C7C536A81EF}" srcOrd="3" destOrd="0" parTransId="{8DC37FA1-7ADF-4BDB-BBE1-DF6A5DE0373E}" sibTransId="{8AE5910B-0ECA-4D1E-B02F-5552EDB24885}"/>
    <dgm:cxn modelId="{2E996FC6-7283-4C10-BB28-4907C1450EC8}" type="presParOf" srcId="{B8FF0B27-7278-4B9B-990B-378E2CA5FAF0}" destId="{99112D50-7F27-42E4-B699-02A061B1EE7B}" srcOrd="0" destOrd="0" presId="urn:microsoft.com/office/officeart/2005/8/layout/vList2"/>
    <dgm:cxn modelId="{44F01195-CFF4-4B9E-BB29-E83B6FDBD7F9}" type="presParOf" srcId="{B8FF0B27-7278-4B9B-990B-378E2CA5FAF0}" destId="{F9BF8B8D-DEF7-42A6-8176-051802321550}" srcOrd="1" destOrd="0" presId="urn:microsoft.com/office/officeart/2005/8/layout/vList2"/>
    <dgm:cxn modelId="{F52218C5-FCE9-4908-9092-D46ED70313ED}" type="presParOf" srcId="{B8FF0B27-7278-4B9B-990B-378E2CA5FAF0}" destId="{F59D1958-6D14-40FE-B9B6-7BA7566A2AB4}" srcOrd="2" destOrd="0" presId="urn:microsoft.com/office/officeart/2005/8/layout/vList2"/>
    <dgm:cxn modelId="{6D3C3296-638D-424F-8A42-BE4E96AF1E58}" type="presParOf" srcId="{B8FF0B27-7278-4B9B-990B-378E2CA5FAF0}" destId="{75523E2F-5700-4B0D-A9CC-016D077EF609}" srcOrd="3" destOrd="0" presId="urn:microsoft.com/office/officeart/2005/8/layout/vList2"/>
    <dgm:cxn modelId="{F869E646-45F5-4C7D-AE69-1B48EB68E79B}" type="presParOf" srcId="{B8FF0B27-7278-4B9B-990B-378E2CA5FAF0}" destId="{F37F33CF-525B-43C0-BF28-8209C796737A}" srcOrd="4" destOrd="0" presId="urn:microsoft.com/office/officeart/2005/8/layout/vList2"/>
    <dgm:cxn modelId="{6529AC43-1358-4A6A-A6F7-EDE0DCFF528A}" type="presParOf" srcId="{B8FF0B27-7278-4B9B-990B-378E2CA5FAF0}" destId="{FEEBDE65-B230-402D-B1AA-615774E53FF7}" srcOrd="5" destOrd="0" presId="urn:microsoft.com/office/officeart/2005/8/layout/vList2"/>
    <dgm:cxn modelId="{73F86EB6-5B23-47E4-822F-BABE499DD609}" type="presParOf" srcId="{B8FF0B27-7278-4B9B-990B-378E2CA5FAF0}" destId="{E72A62F1-A1D8-4AE7-BA36-4742A4FBD955}" srcOrd="6" destOrd="0" presId="urn:microsoft.com/office/officeart/2005/8/layout/vList2"/>
    <dgm:cxn modelId="{36EB71C7-A5A4-45F0-95FF-6C423023ABFD}" type="presParOf" srcId="{B8FF0B27-7278-4B9B-990B-378E2CA5FAF0}" destId="{3BFF757B-2312-4377-9DB4-39E43AC53D7B}" srcOrd="7" destOrd="0" presId="urn:microsoft.com/office/officeart/2005/8/layout/vList2"/>
    <dgm:cxn modelId="{4E90BD27-CB62-499B-AAF3-B7898C61514B}" type="presParOf" srcId="{B8FF0B27-7278-4B9B-990B-378E2CA5FAF0}" destId="{5F35D22B-C5A6-4B0F-A6D5-9A9CC8240050}" srcOrd="8" destOrd="0" presId="urn:microsoft.com/office/officeart/2005/8/layout/vList2"/>
    <dgm:cxn modelId="{C2E04F22-94FD-4B51-BD10-726A6ABDA0CC}" type="presParOf" srcId="{B8FF0B27-7278-4B9B-990B-378E2CA5FAF0}" destId="{D9AC12C3-9A12-4D36-A262-2E950CAFE1C7}" srcOrd="9" destOrd="0" presId="urn:microsoft.com/office/officeart/2005/8/layout/vList2"/>
    <dgm:cxn modelId="{4961E45A-D93E-4AA3-A0F6-F895053A2B91}" type="presParOf" srcId="{B8FF0B27-7278-4B9B-990B-378E2CA5FAF0}" destId="{0848483C-97B5-40A8-9B26-295F06410064}" srcOrd="10" destOrd="0" presId="urn:microsoft.com/office/officeart/2005/8/layout/vList2"/>
    <dgm:cxn modelId="{463EB68C-9C51-460B-86F8-765B732EDA12}" type="presParOf" srcId="{B8FF0B27-7278-4B9B-990B-378E2CA5FAF0}" destId="{769D95F9-E671-4FB2-AFDD-2D7C29A0F77C}" srcOrd="11" destOrd="0" presId="urn:microsoft.com/office/officeart/2005/8/layout/vList2"/>
    <dgm:cxn modelId="{B5C9DDA2-063A-4E86-AB09-1F97CDB6C96F}" type="presParOf" srcId="{B8FF0B27-7278-4B9B-990B-378E2CA5FAF0}" destId="{609F49B0-12D9-481A-ADFC-A63B3925DD3E}" srcOrd="12" destOrd="0" presId="urn:microsoft.com/office/officeart/2005/8/layout/vList2"/>
    <dgm:cxn modelId="{01FEFC78-3214-4162-A4C8-FB3F9E6DD764}" type="presParOf" srcId="{B8FF0B27-7278-4B9B-990B-378E2CA5FAF0}" destId="{F92B6967-22AE-4278-8E8D-572D6F328A6A}" srcOrd="13" destOrd="0" presId="urn:microsoft.com/office/officeart/2005/8/layout/vList2"/>
    <dgm:cxn modelId="{256CEC24-9578-45DF-9B50-429ABBDE2CB8}" type="presParOf" srcId="{B8FF0B27-7278-4B9B-990B-378E2CA5FAF0}" destId="{C9BB2128-A19A-403B-B4BC-BE20473FE048}" srcOrd="14" destOrd="0" presId="urn:microsoft.com/office/officeart/2005/8/layout/vList2"/>
    <dgm:cxn modelId="{DD42002E-E0E7-4F87-9E3B-096D1F5546F7}" type="presParOf" srcId="{B8FF0B27-7278-4B9B-990B-378E2CA5FAF0}" destId="{AA447AF2-F074-493F-9175-3393CE370F35}" srcOrd="15" destOrd="0" presId="urn:microsoft.com/office/officeart/2005/8/layout/vList2"/>
    <dgm:cxn modelId="{912D0123-E31E-4528-8594-C1A29F5F6B19}" type="presParOf" srcId="{B8FF0B27-7278-4B9B-990B-378E2CA5FAF0}" destId="{DF07A0D3-2953-43B3-8E69-C872F977656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12140-C904-423E-BB21-A35BE6D02DE5}">
      <dsp:nvSpPr>
        <dsp:cNvPr id="0" name=""/>
        <dsp:cNvSpPr/>
      </dsp:nvSpPr>
      <dsp:spPr>
        <a:xfrm>
          <a:off x="1009209" y="796109"/>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5AB4F-6E54-4BD4-8A2E-78C2BCD798DC}">
      <dsp:nvSpPr>
        <dsp:cNvPr id="0" name=""/>
        <dsp:cNvSpPr/>
      </dsp:nvSpPr>
      <dsp:spPr>
        <a:xfrm>
          <a:off x="16115" y="2835228"/>
          <a:ext cx="361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100000"/>
            </a:lnSpc>
            <a:spcBef>
              <a:spcPct val="0"/>
            </a:spcBef>
            <a:spcAft>
              <a:spcPct val="35000"/>
            </a:spcAft>
            <a:buNone/>
          </a:pPr>
          <a:r>
            <a:rPr lang="en-GB" sz="3800" kern="1200"/>
            <a:t>What is a Leader?</a:t>
          </a:r>
          <a:endParaRPr lang="en-US" sz="3800" kern="1200"/>
        </a:p>
      </dsp:txBody>
      <dsp:txXfrm>
        <a:off x="16115" y="2835228"/>
        <a:ext cx="3611250" cy="720000"/>
      </dsp:txXfrm>
    </dsp:sp>
    <dsp:sp modelId="{EE49A08F-E5FC-4E68-A1E5-8B7A0D45ADF3}">
      <dsp:nvSpPr>
        <dsp:cNvPr id="0" name=""/>
        <dsp:cNvSpPr/>
      </dsp:nvSpPr>
      <dsp:spPr>
        <a:xfrm>
          <a:off x="5252428" y="796109"/>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D47399-BE39-4D71-99E8-83ABD237DE86}">
      <dsp:nvSpPr>
        <dsp:cNvPr id="0" name=""/>
        <dsp:cNvSpPr/>
      </dsp:nvSpPr>
      <dsp:spPr>
        <a:xfrm>
          <a:off x="4259334" y="2835228"/>
          <a:ext cx="361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100000"/>
            </a:lnSpc>
            <a:spcBef>
              <a:spcPct val="0"/>
            </a:spcBef>
            <a:spcAft>
              <a:spcPct val="35000"/>
            </a:spcAft>
            <a:buNone/>
          </a:pPr>
          <a:r>
            <a:rPr lang="en-GB" sz="3800" kern="1200"/>
            <a:t>What is Manager?</a:t>
          </a:r>
          <a:endParaRPr lang="en-US" sz="3800" kern="1200"/>
        </a:p>
      </dsp:txBody>
      <dsp:txXfrm>
        <a:off x="4259334" y="2835228"/>
        <a:ext cx="361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12D50-7F27-42E4-B699-02A061B1EE7B}">
      <dsp:nvSpPr>
        <dsp:cNvPr id="0" name=""/>
        <dsp:cNvSpPr/>
      </dsp:nvSpPr>
      <dsp:spPr>
        <a:xfrm>
          <a:off x="0" y="114988"/>
          <a:ext cx="4697730" cy="527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Operational management</a:t>
          </a:r>
          <a:endParaRPr lang="en-US" sz="2200" kern="1200"/>
        </a:p>
      </dsp:txBody>
      <dsp:txXfrm>
        <a:off x="25759" y="140747"/>
        <a:ext cx="4646212" cy="476152"/>
      </dsp:txXfrm>
    </dsp:sp>
    <dsp:sp modelId="{F59D1958-6D14-40FE-B9B6-7BA7566A2AB4}">
      <dsp:nvSpPr>
        <dsp:cNvPr id="0" name=""/>
        <dsp:cNvSpPr/>
      </dsp:nvSpPr>
      <dsp:spPr>
        <a:xfrm>
          <a:off x="0" y="706018"/>
          <a:ext cx="4697730" cy="527670"/>
        </a:xfrm>
        <a:prstGeom prst="round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People Management</a:t>
          </a:r>
          <a:endParaRPr lang="en-US" sz="2200" kern="1200"/>
        </a:p>
      </dsp:txBody>
      <dsp:txXfrm>
        <a:off x="25759" y="731777"/>
        <a:ext cx="4646212" cy="476152"/>
      </dsp:txXfrm>
    </dsp:sp>
    <dsp:sp modelId="{F37F33CF-525B-43C0-BF28-8209C796737A}">
      <dsp:nvSpPr>
        <dsp:cNvPr id="0" name=""/>
        <dsp:cNvSpPr/>
      </dsp:nvSpPr>
      <dsp:spPr>
        <a:xfrm>
          <a:off x="0" y="1297048"/>
          <a:ext cx="4697730" cy="52767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Financial</a:t>
          </a:r>
          <a:endParaRPr lang="en-US" sz="2200" kern="1200"/>
        </a:p>
      </dsp:txBody>
      <dsp:txXfrm>
        <a:off x="25759" y="1322807"/>
        <a:ext cx="4646212" cy="476152"/>
      </dsp:txXfrm>
    </dsp:sp>
    <dsp:sp modelId="{E72A62F1-A1D8-4AE7-BA36-4742A4FBD955}">
      <dsp:nvSpPr>
        <dsp:cNvPr id="0" name=""/>
        <dsp:cNvSpPr/>
      </dsp:nvSpPr>
      <dsp:spPr>
        <a:xfrm>
          <a:off x="0" y="1888079"/>
          <a:ext cx="4697730" cy="527670"/>
        </a:xfrm>
        <a:prstGeom prst="round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Change</a:t>
          </a:r>
          <a:endParaRPr lang="en-US" sz="2200" kern="1200"/>
        </a:p>
      </dsp:txBody>
      <dsp:txXfrm>
        <a:off x="25759" y="1913838"/>
        <a:ext cx="4646212" cy="476152"/>
      </dsp:txXfrm>
    </dsp:sp>
    <dsp:sp modelId="{5F35D22B-C5A6-4B0F-A6D5-9A9CC8240050}">
      <dsp:nvSpPr>
        <dsp:cNvPr id="0" name=""/>
        <dsp:cNvSpPr/>
      </dsp:nvSpPr>
      <dsp:spPr>
        <a:xfrm>
          <a:off x="0" y="2479109"/>
          <a:ext cx="4697730" cy="5276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Recruitment/Retention</a:t>
          </a:r>
          <a:endParaRPr lang="en-US" sz="2200" kern="1200" dirty="0"/>
        </a:p>
      </dsp:txBody>
      <dsp:txXfrm>
        <a:off x="25759" y="2504868"/>
        <a:ext cx="4646212" cy="476152"/>
      </dsp:txXfrm>
    </dsp:sp>
    <dsp:sp modelId="{0848483C-97B5-40A8-9B26-295F06410064}">
      <dsp:nvSpPr>
        <dsp:cNvPr id="0" name=""/>
        <dsp:cNvSpPr/>
      </dsp:nvSpPr>
      <dsp:spPr>
        <a:xfrm>
          <a:off x="0" y="3070139"/>
          <a:ext cx="4697730" cy="527670"/>
        </a:xfrm>
        <a:prstGeom prst="round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Resourcing</a:t>
          </a:r>
          <a:endParaRPr lang="en-US" sz="2200" kern="1200"/>
        </a:p>
      </dsp:txBody>
      <dsp:txXfrm>
        <a:off x="25759" y="3095898"/>
        <a:ext cx="4646212" cy="476152"/>
      </dsp:txXfrm>
    </dsp:sp>
    <dsp:sp modelId="{609F49B0-12D9-481A-ADFC-A63B3925DD3E}">
      <dsp:nvSpPr>
        <dsp:cNvPr id="0" name=""/>
        <dsp:cNvSpPr/>
      </dsp:nvSpPr>
      <dsp:spPr>
        <a:xfrm>
          <a:off x="0" y="3661169"/>
          <a:ext cx="4697730" cy="52767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Compliance</a:t>
          </a:r>
          <a:endParaRPr lang="en-US" sz="2200" kern="1200"/>
        </a:p>
      </dsp:txBody>
      <dsp:txXfrm>
        <a:off x="25759" y="3686928"/>
        <a:ext cx="4646212" cy="476152"/>
      </dsp:txXfrm>
    </dsp:sp>
    <dsp:sp modelId="{C9BB2128-A19A-403B-B4BC-BE20473FE048}">
      <dsp:nvSpPr>
        <dsp:cNvPr id="0" name=""/>
        <dsp:cNvSpPr/>
      </dsp:nvSpPr>
      <dsp:spPr>
        <a:xfrm>
          <a:off x="0" y="4252199"/>
          <a:ext cx="4697730" cy="527670"/>
        </a:xfrm>
        <a:prstGeom prst="round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Quality</a:t>
          </a:r>
          <a:endParaRPr lang="en-US" sz="2200" kern="1200"/>
        </a:p>
      </dsp:txBody>
      <dsp:txXfrm>
        <a:off x="25759" y="4277958"/>
        <a:ext cx="4646212" cy="476152"/>
      </dsp:txXfrm>
    </dsp:sp>
    <dsp:sp modelId="{DF07A0D3-2953-43B3-8E69-C872F9776562}">
      <dsp:nvSpPr>
        <dsp:cNvPr id="0" name=""/>
        <dsp:cNvSpPr/>
      </dsp:nvSpPr>
      <dsp:spPr>
        <a:xfrm>
          <a:off x="0" y="4843229"/>
          <a:ext cx="4697730" cy="5276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Project/Programmes</a:t>
          </a:r>
          <a:endParaRPr lang="en-US" sz="2200" kern="1200"/>
        </a:p>
      </dsp:txBody>
      <dsp:txXfrm>
        <a:off x="25759" y="4868988"/>
        <a:ext cx="4646212" cy="4761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5/22/2024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5/22/2024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5/22/2024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iD9jLSWUlC8&amp;t=256s" TargetMode="Externa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dirty="0"/>
              <a:t>Leadership and Management – Part 2</a:t>
            </a:r>
            <a:br>
              <a:rPr lang="en-GB" dirty="0"/>
            </a:br>
            <a:br>
              <a:rPr lang="en-GB" dirty="0"/>
            </a:br>
            <a:br>
              <a:rPr lang="en-GB" dirty="0"/>
            </a:br>
            <a:r>
              <a:rPr lang="en-GB"/>
              <a:t>Jan Howells-Johnson</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6F02A6-0A90-0D2B-0298-FA072CB57E34}"/>
              </a:ext>
            </a:extLst>
          </p:cNvPr>
          <p:cNvSpPr>
            <a:spLocks noGrp="1"/>
          </p:cNvSpPr>
          <p:nvPr>
            <p:ph type="title"/>
          </p:nvPr>
        </p:nvSpPr>
        <p:spPr/>
        <p:txBody>
          <a:bodyPr/>
          <a:lstStyle/>
          <a:p>
            <a:r>
              <a:rPr lang="en-GB" b="1" dirty="0"/>
              <a:t>Today’s Session</a:t>
            </a:r>
          </a:p>
        </p:txBody>
      </p:sp>
      <p:sp>
        <p:nvSpPr>
          <p:cNvPr id="5" name="Content Placeholder 4">
            <a:extLst>
              <a:ext uri="{FF2B5EF4-FFF2-40B4-BE49-F238E27FC236}">
                <a16:creationId xmlns:a16="http://schemas.microsoft.com/office/drawing/2014/main" id="{05D7D111-03EF-225A-3ABD-6C0C0ACDD7A9}"/>
              </a:ext>
            </a:extLst>
          </p:cNvPr>
          <p:cNvSpPr>
            <a:spLocks noGrp="1"/>
          </p:cNvSpPr>
          <p:nvPr>
            <p:ph idx="1"/>
          </p:nvPr>
        </p:nvSpPr>
        <p:spPr>
          <a:xfrm>
            <a:off x="628650" y="1363986"/>
            <a:ext cx="7886700" cy="4351338"/>
          </a:xfrm>
        </p:spPr>
        <p:txBody>
          <a:bodyPr/>
          <a:lstStyle/>
          <a:p>
            <a:r>
              <a:rPr lang="en-GB" dirty="0"/>
              <a:t>Recap from last week</a:t>
            </a:r>
          </a:p>
          <a:p>
            <a:r>
              <a:rPr lang="en-GB" dirty="0"/>
              <a:t>Staff Motivation</a:t>
            </a:r>
          </a:p>
          <a:p>
            <a:r>
              <a:rPr lang="en-GB" dirty="0"/>
              <a:t>Staff wellbeing</a:t>
            </a:r>
          </a:p>
          <a:p>
            <a:r>
              <a:rPr lang="en-GB" dirty="0"/>
              <a:t>Performance Management</a:t>
            </a:r>
          </a:p>
          <a:p>
            <a:r>
              <a:rPr lang="en-GB" dirty="0"/>
              <a:t>The Human Resources Function</a:t>
            </a:r>
          </a:p>
          <a:p>
            <a:r>
              <a:rPr lang="en-GB" dirty="0"/>
              <a:t>Compliance and best practice guidelines</a:t>
            </a:r>
          </a:p>
          <a:p>
            <a:r>
              <a:rPr lang="en-GB" dirty="0"/>
              <a:t>Practical work</a:t>
            </a:r>
          </a:p>
          <a:p>
            <a:r>
              <a:rPr lang="en-GB" dirty="0"/>
              <a:t>Teamworking</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ADE9F0-BA41-3B3E-FF2C-261864D13D90}"/>
              </a:ext>
            </a:extLst>
          </p:cNvPr>
          <p:cNvSpPr>
            <a:spLocks noGrp="1"/>
          </p:cNvSpPr>
          <p:nvPr>
            <p:ph type="title"/>
          </p:nvPr>
        </p:nvSpPr>
        <p:spPr/>
        <p:txBody>
          <a:bodyPr/>
          <a:lstStyle/>
          <a:p>
            <a:r>
              <a:rPr lang="en-GB" b="1" dirty="0"/>
              <a:t>Consider…..</a:t>
            </a:r>
          </a:p>
        </p:txBody>
      </p:sp>
      <p:graphicFrame>
        <p:nvGraphicFramePr>
          <p:cNvPr id="8" name="Content Placeholder 5">
            <a:extLst>
              <a:ext uri="{FF2B5EF4-FFF2-40B4-BE49-F238E27FC236}">
                <a16:creationId xmlns:a16="http://schemas.microsoft.com/office/drawing/2014/main" id="{D61F4885-662D-9C7E-B900-4112AC9FC2B9}"/>
              </a:ext>
            </a:extLst>
          </p:cNvPr>
          <p:cNvGraphicFramePr>
            <a:graphicFrameLocks noGrp="1"/>
          </p:cNvGraphicFramePr>
          <p:nvPr>
            <p:ph idx="1"/>
          </p:nvPr>
        </p:nvGraphicFramePr>
        <p:xfrm>
          <a:off x="584200" y="11525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1942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DE8689-FE15-0F99-038C-8642DCC17B36}"/>
              </a:ext>
            </a:extLst>
          </p:cNvPr>
          <p:cNvSpPr>
            <a:spLocks noGrp="1"/>
          </p:cNvSpPr>
          <p:nvPr>
            <p:ph type="title"/>
          </p:nvPr>
        </p:nvSpPr>
        <p:spPr/>
        <p:txBody>
          <a:bodyPr/>
          <a:lstStyle/>
          <a:p>
            <a:r>
              <a:rPr lang="en-GB" b="1" dirty="0"/>
              <a:t>Definitions</a:t>
            </a:r>
          </a:p>
        </p:txBody>
      </p:sp>
      <p:sp>
        <p:nvSpPr>
          <p:cNvPr id="6" name="Content Placeholder 5">
            <a:extLst>
              <a:ext uri="{FF2B5EF4-FFF2-40B4-BE49-F238E27FC236}">
                <a16:creationId xmlns:a16="http://schemas.microsoft.com/office/drawing/2014/main" id="{20C7B5A2-2C4E-1EFF-63CA-D76D00DB3049}"/>
              </a:ext>
            </a:extLst>
          </p:cNvPr>
          <p:cNvSpPr>
            <a:spLocks noGrp="1"/>
          </p:cNvSpPr>
          <p:nvPr>
            <p:ph idx="1"/>
          </p:nvPr>
        </p:nvSpPr>
        <p:spPr>
          <a:xfrm>
            <a:off x="571500" y="1253331"/>
            <a:ext cx="7886700" cy="4351338"/>
          </a:xfrm>
        </p:spPr>
        <p:txBody>
          <a:bodyPr/>
          <a:lstStyle/>
          <a:p>
            <a:pPr marL="0" indent="0">
              <a:buNone/>
            </a:pPr>
            <a:endParaRPr lang="en-GB" b="1" i="0" dirty="0">
              <a:solidFill>
                <a:srgbClr val="58595B"/>
              </a:solidFill>
              <a:effectLst/>
              <a:latin typeface="+mj-lt"/>
            </a:endParaRPr>
          </a:p>
          <a:p>
            <a:pPr marL="0" indent="0">
              <a:buNone/>
            </a:pPr>
            <a:endParaRPr lang="en-GB" b="1" dirty="0">
              <a:solidFill>
                <a:srgbClr val="58595B"/>
              </a:solidFill>
              <a:latin typeface="+mj-lt"/>
            </a:endParaRPr>
          </a:p>
          <a:p>
            <a:pPr marL="0" indent="0">
              <a:buNone/>
            </a:pPr>
            <a:r>
              <a:rPr lang="en-GB" b="1" i="0" dirty="0">
                <a:solidFill>
                  <a:srgbClr val="58595B"/>
                </a:solidFill>
                <a:effectLst/>
                <a:latin typeface="+mj-lt"/>
              </a:rPr>
              <a:t>‘Leadership can be defined as the process of understanding people’s motivation and leveraging it to achieve a common goal’</a:t>
            </a:r>
          </a:p>
          <a:p>
            <a:pPr marL="0" indent="0">
              <a:buNone/>
            </a:pPr>
            <a:endParaRPr lang="en-GB" b="1" dirty="0">
              <a:solidFill>
                <a:srgbClr val="58595B"/>
              </a:solidFill>
              <a:latin typeface="+mj-lt"/>
            </a:endParaRPr>
          </a:p>
          <a:p>
            <a:pPr marL="0" indent="0">
              <a:buNone/>
            </a:pPr>
            <a:endParaRPr lang="en-GB" b="1" i="0" dirty="0">
              <a:solidFill>
                <a:srgbClr val="58595B"/>
              </a:solidFill>
              <a:effectLst/>
              <a:latin typeface="+mj-lt"/>
            </a:endParaRPr>
          </a:p>
          <a:p>
            <a:pPr marL="0" indent="0">
              <a:buNone/>
            </a:pPr>
            <a:endParaRPr lang="en-GB" b="1" dirty="0">
              <a:solidFill>
                <a:srgbClr val="58595B"/>
              </a:solidFill>
              <a:latin typeface="+mj-lt"/>
            </a:endParaRPr>
          </a:p>
          <a:p>
            <a:pPr marL="0" indent="0" algn="r">
              <a:buNone/>
            </a:pPr>
            <a:r>
              <a:rPr lang="en-GB" sz="1800" b="1" i="0" dirty="0">
                <a:solidFill>
                  <a:srgbClr val="58595B"/>
                </a:solidFill>
                <a:effectLst/>
                <a:latin typeface="+mj-lt"/>
              </a:rPr>
              <a:t>(CIPD Website, 2023)</a:t>
            </a:r>
          </a:p>
          <a:p>
            <a:pPr marL="0" indent="0">
              <a:buNone/>
            </a:pPr>
            <a:endParaRPr lang="en-GB" b="1" dirty="0">
              <a:solidFill>
                <a:srgbClr val="58595B"/>
              </a:solidFill>
              <a:latin typeface="+mj-lt"/>
            </a:endParaRPr>
          </a:p>
          <a:p>
            <a:pPr marL="0" indent="0">
              <a:buNone/>
            </a:pPr>
            <a:endParaRPr lang="en-GB" dirty="0">
              <a:latin typeface="+mj-lt"/>
            </a:endParaRPr>
          </a:p>
        </p:txBody>
      </p:sp>
    </p:spTree>
    <p:extLst>
      <p:ext uri="{BB962C8B-B14F-4D97-AF65-F5344CB8AC3E}">
        <p14:creationId xmlns:p14="http://schemas.microsoft.com/office/powerpoint/2010/main" val="2889948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55186-DA5B-E327-43C2-947A1391E8EC}"/>
              </a:ext>
            </a:extLst>
          </p:cNvPr>
          <p:cNvSpPr>
            <a:spLocks noGrp="1"/>
          </p:cNvSpPr>
          <p:nvPr>
            <p:ph type="title"/>
          </p:nvPr>
        </p:nvSpPr>
        <p:spPr/>
        <p:txBody>
          <a:bodyPr/>
          <a:lstStyle/>
          <a:p>
            <a:r>
              <a:rPr lang="en-GB" b="1" dirty="0"/>
              <a:t>Definitions</a:t>
            </a:r>
          </a:p>
        </p:txBody>
      </p:sp>
      <p:sp>
        <p:nvSpPr>
          <p:cNvPr id="3" name="Content Placeholder 2">
            <a:extLst>
              <a:ext uri="{FF2B5EF4-FFF2-40B4-BE49-F238E27FC236}">
                <a16:creationId xmlns:a16="http://schemas.microsoft.com/office/drawing/2014/main" id="{9FACD486-CA04-BF9F-E977-958412B4E69F}"/>
              </a:ext>
            </a:extLst>
          </p:cNvPr>
          <p:cNvSpPr>
            <a:spLocks noGrp="1"/>
          </p:cNvSpPr>
          <p:nvPr>
            <p:ph idx="1"/>
          </p:nvPr>
        </p:nvSpPr>
        <p:spPr>
          <a:xfrm>
            <a:off x="628650" y="1374775"/>
            <a:ext cx="7886700" cy="4351338"/>
          </a:xfrm>
        </p:spPr>
        <p:txBody>
          <a:bodyPr/>
          <a:lstStyle/>
          <a:p>
            <a:pPr marL="0" indent="0">
              <a:buNone/>
            </a:pPr>
            <a:endParaRPr lang="en-GB" b="0" i="0" dirty="0">
              <a:solidFill>
                <a:srgbClr val="535353"/>
              </a:solidFill>
              <a:effectLst/>
              <a:latin typeface="Avenir Next LT W01 Demi"/>
            </a:endParaRPr>
          </a:p>
          <a:p>
            <a:pPr marL="0" indent="0">
              <a:buNone/>
            </a:pPr>
            <a:endParaRPr lang="en-GB" dirty="0">
              <a:solidFill>
                <a:srgbClr val="535353"/>
              </a:solidFill>
              <a:latin typeface="Avenir Next LT W01 Demi"/>
            </a:endParaRPr>
          </a:p>
          <a:p>
            <a:pPr marL="0" indent="0">
              <a:buNone/>
            </a:pPr>
            <a:r>
              <a:rPr lang="en-GB" b="0" i="0" dirty="0">
                <a:solidFill>
                  <a:srgbClr val="535353"/>
                </a:solidFill>
                <a:effectLst/>
              </a:rPr>
              <a:t>‘Management is a set of processes that can keep a complicated system of people and technology running smoothly. The most important aspects of management include planning, budgeting, organizing, staffing, controlling, and problem solving’</a:t>
            </a:r>
          </a:p>
          <a:p>
            <a:pPr marL="0" indent="0">
              <a:buNone/>
            </a:pPr>
            <a:endParaRPr lang="en-GB" dirty="0"/>
          </a:p>
          <a:p>
            <a:pPr marL="0" indent="0" algn="r">
              <a:buNone/>
            </a:pPr>
            <a:r>
              <a:rPr lang="en-GB" sz="2400" dirty="0">
                <a:latin typeface="+mj-lt"/>
              </a:rPr>
              <a:t>(Kotter, 2012)</a:t>
            </a:r>
          </a:p>
        </p:txBody>
      </p:sp>
    </p:spTree>
    <p:extLst>
      <p:ext uri="{BB962C8B-B14F-4D97-AF65-F5344CB8AC3E}">
        <p14:creationId xmlns:p14="http://schemas.microsoft.com/office/powerpoint/2010/main" val="3603281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B51-A42F-0853-A431-367858337C34}"/>
              </a:ext>
            </a:extLst>
          </p:cNvPr>
          <p:cNvSpPr>
            <a:spLocks noGrp="1"/>
          </p:cNvSpPr>
          <p:nvPr>
            <p:ph type="title"/>
          </p:nvPr>
        </p:nvSpPr>
        <p:spPr/>
        <p:txBody>
          <a:bodyPr/>
          <a:lstStyle/>
          <a:p>
            <a:r>
              <a:rPr lang="en-GB" b="1" dirty="0"/>
              <a:t>Leadership vs Management</a:t>
            </a:r>
            <a:br>
              <a:rPr lang="en-GB" b="1" dirty="0"/>
            </a:br>
            <a:r>
              <a:rPr lang="en-GB" sz="2800" b="1" dirty="0"/>
              <a:t>(Storey,  2004)</a:t>
            </a:r>
            <a:br>
              <a:rPr lang="en-GB" dirty="0"/>
            </a:br>
            <a:endParaRPr lang="en-GB" dirty="0"/>
          </a:p>
        </p:txBody>
      </p:sp>
      <p:graphicFrame>
        <p:nvGraphicFramePr>
          <p:cNvPr id="4" name="Table 4">
            <a:extLst>
              <a:ext uri="{FF2B5EF4-FFF2-40B4-BE49-F238E27FC236}">
                <a16:creationId xmlns:a16="http://schemas.microsoft.com/office/drawing/2014/main" id="{58AD975A-DAE4-9E94-E733-928C7557877D}"/>
              </a:ext>
            </a:extLst>
          </p:cNvPr>
          <p:cNvGraphicFramePr>
            <a:graphicFrameLocks noGrp="1"/>
          </p:cNvGraphicFramePr>
          <p:nvPr>
            <p:ph idx="1"/>
          </p:nvPr>
        </p:nvGraphicFramePr>
        <p:xfrm>
          <a:off x="628650" y="2143125"/>
          <a:ext cx="7886700" cy="3235960"/>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3632853186"/>
                    </a:ext>
                  </a:extLst>
                </a:gridCol>
                <a:gridCol w="3943350">
                  <a:extLst>
                    <a:ext uri="{9D8B030D-6E8A-4147-A177-3AD203B41FA5}">
                      <a16:colId xmlns:a16="http://schemas.microsoft.com/office/drawing/2014/main" val="3390898693"/>
                    </a:ext>
                  </a:extLst>
                </a:gridCol>
              </a:tblGrid>
              <a:tr h="370840">
                <a:tc>
                  <a:txBody>
                    <a:bodyPr/>
                    <a:lstStyle/>
                    <a:p>
                      <a:pPr algn="ctr"/>
                      <a:r>
                        <a:rPr lang="en-GB" dirty="0"/>
                        <a:t>Managers</a:t>
                      </a:r>
                    </a:p>
                  </a:txBody>
                  <a:tcPr/>
                </a:tc>
                <a:tc>
                  <a:txBody>
                    <a:bodyPr/>
                    <a:lstStyle/>
                    <a:p>
                      <a:pPr algn="ctr"/>
                      <a:r>
                        <a:rPr lang="en-GB" dirty="0"/>
                        <a:t>Leaders</a:t>
                      </a:r>
                    </a:p>
                  </a:txBody>
                  <a:tcPr/>
                </a:tc>
                <a:extLst>
                  <a:ext uri="{0D108BD9-81ED-4DB2-BD59-A6C34878D82A}">
                    <a16:rowId xmlns:a16="http://schemas.microsoft.com/office/drawing/2014/main" val="979743918"/>
                  </a:ext>
                </a:extLst>
              </a:tr>
              <a:tr h="370840">
                <a:tc>
                  <a:txBody>
                    <a:bodyPr/>
                    <a:lstStyle/>
                    <a:p>
                      <a:r>
                        <a:rPr lang="en-GB" dirty="0"/>
                        <a:t>Transactional</a:t>
                      </a:r>
                    </a:p>
                  </a:txBody>
                  <a:tcPr/>
                </a:tc>
                <a:tc>
                  <a:txBody>
                    <a:bodyPr/>
                    <a:lstStyle/>
                    <a:p>
                      <a:r>
                        <a:rPr lang="en-GB" dirty="0"/>
                        <a:t>Transformational</a:t>
                      </a:r>
                    </a:p>
                  </a:txBody>
                  <a:tcPr/>
                </a:tc>
                <a:extLst>
                  <a:ext uri="{0D108BD9-81ED-4DB2-BD59-A6C34878D82A}">
                    <a16:rowId xmlns:a16="http://schemas.microsoft.com/office/drawing/2014/main" val="598654740"/>
                  </a:ext>
                </a:extLst>
              </a:tr>
              <a:tr h="370840">
                <a:tc>
                  <a:txBody>
                    <a:bodyPr/>
                    <a:lstStyle/>
                    <a:p>
                      <a:r>
                        <a:rPr lang="en-GB" dirty="0"/>
                        <a:t>Seek to operate and maintain current systems</a:t>
                      </a:r>
                    </a:p>
                  </a:txBody>
                  <a:tcPr/>
                </a:tc>
                <a:tc>
                  <a:txBody>
                    <a:bodyPr/>
                    <a:lstStyle/>
                    <a:p>
                      <a:r>
                        <a:rPr lang="en-GB" dirty="0"/>
                        <a:t>Seek to challenge and change systems</a:t>
                      </a:r>
                    </a:p>
                  </a:txBody>
                  <a:tcPr/>
                </a:tc>
                <a:extLst>
                  <a:ext uri="{0D108BD9-81ED-4DB2-BD59-A6C34878D82A}">
                    <a16:rowId xmlns:a16="http://schemas.microsoft.com/office/drawing/2014/main" val="30659621"/>
                  </a:ext>
                </a:extLst>
              </a:tr>
              <a:tr h="370840">
                <a:tc>
                  <a:txBody>
                    <a:bodyPr/>
                    <a:lstStyle/>
                    <a:p>
                      <a:r>
                        <a:rPr lang="en-GB" dirty="0"/>
                        <a:t>Accept given objectives and meanings</a:t>
                      </a:r>
                    </a:p>
                  </a:txBody>
                  <a:tcPr/>
                </a:tc>
                <a:tc>
                  <a:txBody>
                    <a:bodyPr/>
                    <a:lstStyle/>
                    <a:p>
                      <a:r>
                        <a:rPr lang="en-GB" dirty="0"/>
                        <a:t>Create new vision and meanings</a:t>
                      </a:r>
                    </a:p>
                  </a:txBody>
                  <a:tcPr/>
                </a:tc>
                <a:extLst>
                  <a:ext uri="{0D108BD9-81ED-4DB2-BD59-A6C34878D82A}">
                    <a16:rowId xmlns:a16="http://schemas.microsoft.com/office/drawing/2014/main" val="1193138905"/>
                  </a:ext>
                </a:extLst>
              </a:tr>
              <a:tr h="370840">
                <a:tc>
                  <a:txBody>
                    <a:bodyPr/>
                    <a:lstStyle/>
                    <a:p>
                      <a:r>
                        <a:rPr lang="en-GB" dirty="0"/>
                        <a:t>Control and monitor</a:t>
                      </a:r>
                    </a:p>
                  </a:txBody>
                  <a:tcPr/>
                </a:tc>
                <a:tc>
                  <a:txBody>
                    <a:bodyPr/>
                    <a:lstStyle/>
                    <a:p>
                      <a:r>
                        <a:rPr lang="en-GB" dirty="0"/>
                        <a:t>Empower</a:t>
                      </a:r>
                    </a:p>
                  </a:txBody>
                  <a:tcPr/>
                </a:tc>
                <a:extLst>
                  <a:ext uri="{0D108BD9-81ED-4DB2-BD59-A6C34878D82A}">
                    <a16:rowId xmlns:a16="http://schemas.microsoft.com/office/drawing/2014/main" val="4230553264"/>
                  </a:ext>
                </a:extLst>
              </a:tr>
              <a:tr h="370840">
                <a:tc>
                  <a:txBody>
                    <a:bodyPr/>
                    <a:lstStyle/>
                    <a:p>
                      <a:r>
                        <a:rPr lang="en-GB" dirty="0"/>
                        <a:t>Trade on exchange relationships</a:t>
                      </a:r>
                    </a:p>
                  </a:txBody>
                  <a:tcPr/>
                </a:tc>
                <a:tc>
                  <a:txBody>
                    <a:bodyPr/>
                    <a:lstStyle/>
                    <a:p>
                      <a:r>
                        <a:rPr lang="en-GB" dirty="0"/>
                        <a:t>Seek to inspire and transcend</a:t>
                      </a:r>
                    </a:p>
                  </a:txBody>
                  <a:tcPr/>
                </a:tc>
                <a:extLst>
                  <a:ext uri="{0D108BD9-81ED-4DB2-BD59-A6C34878D82A}">
                    <a16:rowId xmlns:a16="http://schemas.microsoft.com/office/drawing/2014/main" val="1780958549"/>
                  </a:ext>
                </a:extLst>
              </a:tr>
              <a:tr h="370840">
                <a:tc>
                  <a:txBody>
                    <a:bodyPr/>
                    <a:lstStyle/>
                    <a:p>
                      <a:r>
                        <a:rPr lang="en-GB" dirty="0"/>
                        <a:t>Have a short term focus</a:t>
                      </a:r>
                    </a:p>
                  </a:txBody>
                  <a:tcPr/>
                </a:tc>
                <a:tc>
                  <a:txBody>
                    <a:bodyPr/>
                    <a:lstStyle/>
                    <a:p>
                      <a:r>
                        <a:rPr lang="en-GB" dirty="0"/>
                        <a:t>Have a long term focus</a:t>
                      </a:r>
                    </a:p>
                  </a:txBody>
                  <a:tcPr/>
                </a:tc>
                <a:extLst>
                  <a:ext uri="{0D108BD9-81ED-4DB2-BD59-A6C34878D82A}">
                    <a16:rowId xmlns:a16="http://schemas.microsoft.com/office/drawing/2014/main" val="3847408386"/>
                  </a:ext>
                </a:extLst>
              </a:tr>
              <a:tr h="370840">
                <a:tc>
                  <a:txBody>
                    <a:bodyPr/>
                    <a:lstStyle/>
                    <a:p>
                      <a:r>
                        <a:rPr lang="en-GB" dirty="0"/>
                        <a:t>Focus on detail and procedure</a:t>
                      </a:r>
                    </a:p>
                  </a:txBody>
                  <a:tcPr/>
                </a:tc>
                <a:tc>
                  <a:txBody>
                    <a:bodyPr/>
                    <a:lstStyle/>
                    <a:p>
                      <a:r>
                        <a:rPr lang="en-GB" dirty="0"/>
                        <a:t>Focus on strategic big picture</a:t>
                      </a:r>
                    </a:p>
                  </a:txBody>
                  <a:tcPr/>
                </a:tc>
                <a:extLst>
                  <a:ext uri="{0D108BD9-81ED-4DB2-BD59-A6C34878D82A}">
                    <a16:rowId xmlns:a16="http://schemas.microsoft.com/office/drawing/2014/main" val="3928589568"/>
                  </a:ext>
                </a:extLst>
              </a:tr>
            </a:tbl>
          </a:graphicData>
        </a:graphic>
      </p:graphicFrame>
    </p:spTree>
    <p:extLst>
      <p:ext uri="{BB962C8B-B14F-4D97-AF65-F5344CB8AC3E}">
        <p14:creationId xmlns:p14="http://schemas.microsoft.com/office/powerpoint/2010/main" val="2186423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542EF-D0C1-CF14-EF08-4D9DDDEDA179}"/>
              </a:ext>
            </a:extLst>
          </p:cNvPr>
          <p:cNvSpPr>
            <a:spLocks noGrp="1"/>
          </p:cNvSpPr>
          <p:nvPr>
            <p:ph type="title"/>
          </p:nvPr>
        </p:nvSpPr>
        <p:spPr>
          <a:xfrm>
            <a:off x="393555" y="620392"/>
            <a:ext cx="2856201" cy="5504688"/>
          </a:xfrm>
        </p:spPr>
        <p:txBody>
          <a:bodyPr>
            <a:normAutofit/>
          </a:bodyPr>
          <a:lstStyle/>
          <a:p>
            <a:r>
              <a:rPr lang="en-GB" sz="5200" b="1">
                <a:solidFill>
                  <a:schemeClr val="bg1"/>
                </a:solidFill>
              </a:rPr>
              <a:t>The Role of the Manager</a:t>
            </a:r>
          </a:p>
        </p:txBody>
      </p:sp>
      <p:graphicFrame>
        <p:nvGraphicFramePr>
          <p:cNvPr id="5" name="Content Placeholder 2">
            <a:extLst>
              <a:ext uri="{FF2B5EF4-FFF2-40B4-BE49-F238E27FC236}">
                <a16:creationId xmlns:a16="http://schemas.microsoft.com/office/drawing/2014/main" id="{F510F246-95A3-4394-F3D1-D93B546DE96A}"/>
              </a:ext>
            </a:extLst>
          </p:cNvPr>
          <p:cNvGraphicFramePr>
            <a:graphicFrameLocks noGrp="1"/>
          </p:cNvGraphicFramePr>
          <p:nvPr>
            <p:ph idx="1"/>
          </p:nvPr>
        </p:nvGraphicFramePr>
        <p:xfrm>
          <a:off x="4101291" y="363984"/>
          <a:ext cx="4697730" cy="5485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05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Empty speech bubbles">
            <a:extLst>
              <a:ext uri="{FF2B5EF4-FFF2-40B4-BE49-F238E27FC236}">
                <a16:creationId xmlns:a16="http://schemas.microsoft.com/office/drawing/2014/main" id="{C654C47F-6248-87A0-EBD4-811E5DBB66E5}"/>
              </a:ext>
            </a:extLst>
          </p:cNvPr>
          <p:cNvPicPr>
            <a:picLocks noChangeAspect="1"/>
          </p:cNvPicPr>
          <p:nvPr/>
        </p:nvPicPr>
        <p:blipFill rotWithShape="1">
          <a:blip r:embed="rId2"/>
          <a:srcRect l="13151" r="23569" b="-1"/>
          <a:stretch/>
        </p:blipFill>
        <p:spPr>
          <a:xfrm>
            <a:off x="2642616" y="10"/>
            <a:ext cx="6501384" cy="6857990"/>
          </a:xfrm>
          <a:prstGeom prst="rect">
            <a:avLst/>
          </a:prstGeom>
        </p:spPr>
      </p:pic>
      <p:sp>
        <p:nvSpPr>
          <p:cNvPr id="8"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8C05FE-AA39-7BFF-8B5D-F94DE5578218}"/>
              </a:ext>
            </a:extLst>
          </p:cNvPr>
          <p:cNvSpPr>
            <a:spLocks noGrp="1"/>
          </p:cNvSpPr>
          <p:nvPr>
            <p:ph type="title"/>
          </p:nvPr>
        </p:nvSpPr>
        <p:spPr>
          <a:xfrm>
            <a:off x="278320" y="1161288"/>
            <a:ext cx="2578608" cy="1124712"/>
          </a:xfrm>
        </p:spPr>
        <p:txBody>
          <a:bodyPr anchor="b">
            <a:normAutofit/>
          </a:bodyPr>
          <a:lstStyle/>
          <a:p>
            <a:endParaRPr lang="en-GB" sz="2400" b="1"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4B7002-3846-1536-A730-85C9DC1DDF58}"/>
              </a:ext>
            </a:extLst>
          </p:cNvPr>
          <p:cNvSpPr>
            <a:spLocks noGrp="1"/>
          </p:cNvSpPr>
          <p:nvPr>
            <p:ph idx="1"/>
          </p:nvPr>
        </p:nvSpPr>
        <p:spPr>
          <a:xfrm>
            <a:off x="109705" y="1843649"/>
            <a:ext cx="6232727" cy="3207258"/>
          </a:xfrm>
        </p:spPr>
        <p:txBody>
          <a:bodyPr anchor="t">
            <a:noAutofit/>
          </a:bodyPr>
          <a:lstStyle/>
          <a:p>
            <a:endParaRPr lang="en-GB" sz="4000" dirty="0"/>
          </a:p>
          <a:p>
            <a:pPr marL="0" indent="0">
              <a:buNone/>
            </a:pPr>
            <a:r>
              <a:rPr lang="en-GB" sz="4800" dirty="0"/>
              <a:t>List the tasks you think people management entails</a:t>
            </a:r>
          </a:p>
        </p:txBody>
      </p:sp>
    </p:spTree>
    <p:extLst>
      <p:ext uri="{BB962C8B-B14F-4D97-AF65-F5344CB8AC3E}">
        <p14:creationId xmlns:p14="http://schemas.microsoft.com/office/powerpoint/2010/main" val="1611482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A02541-8B44-9C21-FD2E-1A8ED35EE33F}"/>
              </a:ext>
            </a:extLst>
          </p:cNvPr>
          <p:cNvSpPr>
            <a:spLocks noGrp="1"/>
          </p:cNvSpPr>
          <p:nvPr>
            <p:ph type="title"/>
          </p:nvPr>
        </p:nvSpPr>
        <p:spPr/>
        <p:txBody>
          <a:bodyPr/>
          <a:lstStyle/>
          <a:p>
            <a:r>
              <a:rPr lang="en-GB" b="1" dirty="0"/>
              <a:t>People Management</a:t>
            </a:r>
          </a:p>
        </p:txBody>
      </p:sp>
      <p:sp>
        <p:nvSpPr>
          <p:cNvPr id="6" name="Content Placeholder 5">
            <a:extLst>
              <a:ext uri="{FF2B5EF4-FFF2-40B4-BE49-F238E27FC236}">
                <a16:creationId xmlns:a16="http://schemas.microsoft.com/office/drawing/2014/main" id="{42077C2F-E64F-922F-30D8-E4CFCB980923}"/>
              </a:ext>
            </a:extLst>
          </p:cNvPr>
          <p:cNvSpPr>
            <a:spLocks noGrp="1"/>
          </p:cNvSpPr>
          <p:nvPr>
            <p:ph idx="1"/>
          </p:nvPr>
        </p:nvSpPr>
        <p:spPr>
          <a:xfrm>
            <a:off x="628650" y="1838549"/>
            <a:ext cx="7886700" cy="4351338"/>
          </a:xfrm>
        </p:spPr>
        <p:txBody>
          <a:bodyPr/>
          <a:lstStyle/>
          <a:p>
            <a:r>
              <a:rPr lang="en-GB" dirty="0"/>
              <a:t>Performance</a:t>
            </a:r>
          </a:p>
          <a:p>
            <a:r>
              <a:rPr lang="en-GB" dirty="0"/>
              <a:t>Task allocation</a:t>
            </a:r>
          </a:p>
          <a:p>
            <a:r>
              <a:rPr lang="en-GB" dirty="0"/>
              <a:t>Capability</a:t>
            </a:r>
          </a:p>
          <a:p>
            <a:r>
              <a:rPr lang="en-GB" dirty="0"/>
              <a:t>Professional Development</a:t>
            </a:r>
          </a:p>
          <a:p>
            <a:r>
              <a:rPr lang="en-GB" dirty="0"/>
              <a:t>Disciplinary</a:t>
            </a:r>
          </a:p>
          <a:p>
            <a:r>
              <a:rPr lang="en-GB" dirty="0"/>
              <a:t>Recruitment</a:t>
            </a:r>
          </a:p>
          <a:p>
            <a:r>
              <a:rPr lang="en-GB" dirty="0"/>
              <a:t>Sickness/Long term absence</a:t>
            </a:r>
          </a:p>
        </p:txBody>
      </p:sp>
    </p:spTree>
    <p:extLst>
      <p:ext uri="{BB962C8B-B14F-4D97-AF65-F5344CB8AC3E}">
        <p14:creationId xmlns:p14="http://schemas.microsoft.com/office/powerpoint/2010/main" val="800588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DF9D-5AF6-A102-10E8-00EC3F79DCB7}"/>
              </a:ext>
            </a:extLst>
          </p:cNvPr>
          <p:cNvSpPr>
            <a:spLocks noGrp="1"/>
          </p:cNvSpPr>
          <p:nvPr>
            <p:ph type="title"/>
          </p:nvPr>
        </p:nvSpPr>
        <p:spPr/>
        <p:txBody>
          <a:bodyPr/>
          <a:lstStyle/>
          <a:p>
            <a:r>
              <a:rPr lang="en-GB" b="1" dirty="0"/>
              <a:t>Managing Expectations – The Psychological Contract</a:t>
            </a:r>
          </a:p>
        </p:txBody>
      </p:sp>
      <p:sp>
        <p:nvSpPr>
          <p:cNvPr id="3" name="Content Placeholder 2">
            <a:extLst>
              <a:ext uri="{FF2B5EF4-FFF2-40B4-BE49-F238E27FC236}">
                <a16:creationId xmlns:a16="http://schemas.microsoft.com/office/drawing/2014/main" id="{D3FBE850-EEF2-8C3F-58D8-5D623499D756}"/>
              </a:ext>
            </a:extLst>
          </p:cNvPr>
          <p:cNvSpPr>
            <a:spLocks noGrp="1"/>
          </p:cNvSpPr>
          <p:nvPr>
            <p:ph idx="1"/>
          </p:nvPr>
        </p:nvSpPr>
        <p:spPr>
          <a:xfrm>
            <a:off x="628650" y="1825625"/>
            <a:ext cx="7886700" cy="4073525"/>
          </a:xfrm>
        </p:spPr>
        <p:txBody>
          <a:bodyPr/>
          <a:lstStyle/>
          <a:p>
            <a:pPr marL="0" indent="0">
              <a:buNone/>
            </a:pPr>
            <a:endParaRPr lang="en-GB" dirty="0"/>
          </a:p>
          <a:p>
            <a:pPr marL="0" indent="0">
              <a:buNone/>
            </a:pPr>
            <a:r>
              <a:rPr lang="en-GB" dirty="0"/>
              <a:t>The psychological contract is the unwritten agreement and assumptions between employer and employee</a:t>
            </a:r>
          </a:p>
          <a:p>
            <a:pPr marL="0" indent="0">
              <a:buNone/>
            </a:pPr>
            <a:endParaRPr lang="en-GB" dirty="0"/>
          </a:p>
          <a:p>
            <a:pPr marL="0" indent="0">
              <a:buNone/>
            </a:pPr>
            <a:endParaRPr lang="en-GB" dirty="0"/>
          </a:p>
          <a:p>
            <a:pPr marL="0" indent="0">
              <a:buNone/>
            </a:pPr>
            <a:r>
              <a:rPr lang="en-GB" dirty="0">
                <a:hlinkClick r:id="rId2"/>
              </a:rPr>
              <a:t>Inspiration Session: The Psychological contract: MSc Organizational Psychology - YouTube</a:t>
            </a:r>
            <a:endParaRPr lang="en-GB" dirty="0"/>
          </a:p>
        </p:txBody>
      </p:sp>
    </p:spTree>
    <p:extLst>
      <p:ext uri="{BB962C8B-B14F-4D97-AF65-F5344CB8AC3E}">
        <p14:creationId xmlns:p14="http://schemas.microsoft.com/office/powerpoint/2010/main" val="4146624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ED4B-FBC1-7B8A-3BBE-909444E08A15}"/>
              </a:ext>
            </a:extLst>
          </p:cNvPr>
          <p:cNvSpPr>
            <a:spLocks noGrp="1"/>
          </p:cNvSpPr>
          <p:nvPr>
            <p:ph type="title"/>
          </p:nvPr>
        </p:nvSpPr>
        <p:spPr/>
        <p:txBody>
          <a:bodyPr/>
          <a:lstStyle/>
          <a:p>
            <a:r>
              <a:rPr lang="en-GB" b="1" dirty="0"/>
              <a:t>Staff Welfare </a:t>
            </a:r>
          </a:p>
        </p:txBody>
      </p:sp>
      <p:pic>
        <p:nvPicPr>
          <p:cNvPr id="1028" name="Picture 4" descr="From Hanover to Haiti: Climbing Maslow's Ladder, little by little.">
            <a:extLst>
              <a:ext uri="{FF2B5EF4-FFF2-40B4-BE49-F238E27FC236}">
                <a16:creationId xmlns:a16="http://schemas.microsoft.com/office/drawing/2014/main" id="{464011B8-4F06-F2E8-ED1B-64C39AE817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1800" y="1041400"/>
            <a:ext cx="8083550" cy="5584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549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E9E4-6898-302B-99B5-ADA59B57D9BE}"/>
              </a:ext>
            </a:extLst>
          </p:cNvPr>
          <p:cNvSpPr>
            <a:spLocks noGrp="1"/>
          </p:cNvSpPr>
          <p:nvPr>
            <p:ph type="title"/>
          </p:nvPr>
        </p:nvSpPr>
        <p:spPr/>
        <p:txBody>
          <a:bodyPr/>
          <a:lstStyle/>
          <a:p>
            <a:r>
              <a:rPr lang="en-GB" b="1" dirty="0"/>
              <a:t>Workforce Motivation </a:t>
            </a:r>
            <a:r>
              <a:rPr lang="en-GB" b="1"/>
              <a:t>(Hertzberg)</a:t>
            </a:r>
            <a:endParaRPr lang="en-GB" b="1" dirty="0"/>
          </a:p>
        </p:txBody>
      </p:sp>
      <p:pic>
        <p:nvPicPr>
          <p:cNvPr id="2050" name="Picture 2" descr="😂 Herzbergs theory of motivation. Herzberg's two factor theory of ...">
            <a:extLst>
              <a:ext uri="{FF2B5EF4-FFF2-40B4-BE49-F238E27FC236}">
                <a16:creationId xmlns:a16="http://schemas.microsoft.com/office/drawing/2014/main" id="{0E55E820-DF20-A21F-1621-6B8BA632ABC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53156" y="1143570"/>
            <a:ext cx="8082844" cy="4793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965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1887-14D5-4EA5-B1BE-B30C8C7081C2}"/>
              </a:ext>
            </a:extLst>
          </p:cNvPr>
          <p:cNvSpPr>
            <a:spLocks noGrp="1"/>
          </p:cNvSpPr>
          <p:nvPr>
            <p:ph type="title"/>
          </p:nvPr>
        </p:nvSpPr>
        <p:spPr/>
        <p:txBody>
          <a:bodyPr/>
          <a:lstStyle/>
          <a:p>
            <a:r>
              <a:rPr lang="en-GB" b="1" dirty="0"/>
              <a:t>Appraisal/Professional Annual Development Review</a:t>
            </a:r>
          </a:p>
        </p:txBody>
      </p:sp>
      <p:sp>
        <p:nvSpPr>
          <p:cNvPr id="3" name="Content Placeholder 2">
            <a:extLst>
              <a:ext uri="{FF2B5EF4-FFF2-40B4-BE49-F238E27FC236}">
                <a16:creationId xmlns:a16="http://schemas.microsoft.com/office/drawing/2014/main" id="{44A3094C-5203-0A9E-A709-AA69CF3109E4}"/>
              </a:ext>
            </a:extLst>
          </p:cNvPr>
          <p:cNvSpPr>
            <a:spLocks noGrp="1"/>
          </p:cNvSpPr>
          <p:nvPr>
            <p:ph idx="1"/>
          </p:nvPr>
        </p:nvSpPr>
        <p:spPr>
          <a:xfrm>
            <a:off x="628650" y="1690687"/>
            <a:ext cx="7886700" cy="4097554"/>
          </a:xfrm>
        </p:spPr>
        <p:txBody>
          <a:bodyPr/>
          <a:lstStyle/>
          <a:p>
            <a:r>
              <a:rPr lang="en-GB" dirty="0"/>
              <a:t>Performed by manager</a:t>
            </a:r>
          </a:p>
          <a:p>
            <a:r>
              <a:rPr lang="en-GB" dirty="0"/>
              <a:t>Review achievement of professional objectives for previous year</a:t>
            </a:r>
          </a:p>
          <a:p>
            <a:r>
              <a:rPr lang="en-GB" dirty="0"/>
              <a:t>Positive</a:t>
            </a:r>
          </a:p>
          <a:p>
            <a:r>
              <a:rPr lang="en-GB" dirty="0"/>
              <a:t>Constructive</a:t>
            </a:r>
          </a:p>
          <a:p>
            <a:r>
              <a:rPr lang="en-GB" dirty="0"/>
              <a:t>Set goals and objectives for upcoming year</a:t>
            </a:r>
          </a:p>
          <a:p>
            <a:r>
              <a:rPr lang="en-GB" dirty="0"/>
              <a:t>Training/Continuous Professional Development Plans</a:t>
            </a:r>
          </a:p>
          <a:p>
            <a:endParaRPr lang="en-GB" dirty="0"/>
          </a:p>
        </p:txBody>
      </p:sp>
    </p:spTree>
    <p:extLst>
      <p:ext uri="{BB962C8B-B14F-4D97-AF65-F5344CB8AC3E}">
        <p14:creationId xmlns:p14="http://schemas.microsoft.com/office/powerpoint/2010/main" val="38461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4D07E76-44AD-AAC4-158D-BD5177379DAA}"/>
              </a:ext>
            </a:extLst>
          </p:cNvPr>
          <p:cNvSpPr>
            <a:spLocks noGrp="1"/>
          </p:cNvSpPr>
          <p:nvPr>
            <p:ph type="title"/>
          </p:nvPr>
        </p:nvSpPr>
        <p:spPr/>
        <p:txBody>
          <a:bodyPr/>
          <a:lstStyle/>
          <a:p>
            <a:r>
              <a:rPr lang="en-GB" b="1" dirty="0"/>
              <a:t>Human Resources Department</a:t>
            </a:r>
          </a:p>
        </p:txBody>
      </p:sp>
      <p:sp>
        <p:nvSpPr>
          <p:cNvPr id="6" name="Content Placeholder 5">
            <a:extLst>
              <a:ext uri="{FF2B5EF4-FFF2-40B4-BE49-F238E27FC236}">
                <a16:creationId xmlns:a16="http://schemas.microsoft.com/office/drawing/2014/main" id="{3952628F-8A5B-1076-0B88-13FA91C4E5BD}"/>
              </a:ext>
            </a:extLst>
          </p:cNvPr>
          <p:cNvSpPr>
            <a:spLocks noGrp="1"/>
          </p:cNvSpPr>
          <p:nvPr>
            <p:ph idx="1"/>
          </p:nvPr>
        </p:nvSpPr>
        <p:spPr>
          <a:xfrm>
            <a:off x="628650" y="1204391"/>
            <a:ext cx="7886700" cy="4351338"/>
          </a:xfrm>
        </p:spPr>
        <p:txBody>
          <a:bodyPr/>
          <a:lstStyle/>
          <a:p>
            <a:pPr>
              <a:buFont typeface="Arial" panose="020B0604020202020204" pitchFamily="34" charset="0"/>
              <a:buChar char="•"/>
            </a:pPr>
            <a:r>
              <a:rPr lang="en-GB" dirty="0"/>
              <a:t>Recruitment, JD &amp; PS, advertising, pre employment checks etc.  They will also work with the recruiting staff member on shortlisting and arranging interviews etc.</a:t>
            </a:r>
          </a:p>
          <a:p>
            <a:pPr>
              <a:buFont typeface="Arial" panose="020B0604020202020204" pitchFamily="34" charset="0"/>
              <a:buChar char="•"/>
            </a:pPr>
            <a:r>
              <a:rPr lang="en-GB" dirty="0"/>
              <a:t>Payroll</a:t>
            </a:r>
          </a:p>
          <a:p>
            <a:pPr>
              <a:buFont typeface="Arial" panose="020B0604020202020204" pitchFamily="34" charset="0"/>
              <a:buChar char="•"/>
            </a:pPr>
            <a:r>
              <a:rPr lang="en-GB" dirty="0"/>
              <a:t>Grievances and complaints</a:t>
            </a:r>
          </a:p>
          <a:p>
            <a:pPr>
              <a:buFont typeface="Arial" panose="020B0604020202020204" pitchFamily="34" charset="0"/>
              <a:buChar char="•"/>
            </a:pPr>
            <a:r>
              <a:rPr lang="en-GB" dirty="0"/>
              <a:t>Design and oversee the performance management process</a:t>
            </a:r>
          </a:p>
          <a:p>
            <a:pPr>
              <a:buFont typeface="Arial" panose="020B0604020202020204" pitchFamily="34" charset="0"/>
              <a:buChar char="•"/>
            </a:pPr>
            <a:r>
              <a:rPr lang="en-GB" dirty="0"/>
              <a:t>Ensures the organisation including staff and managers are operating in line with legislation and best practice</a:t>
            </a:r>
          </a:p>
          <a:p>
            <a:endParaRPr lang="en-GB" dirty="0"/>
          </a:p>
        </p:txBody>
      </p:sp>
    </p:spTree>
    <p:extLst>
      <p:ext uri="{BB962C8B-B14F-4D97-AF65-F5344CB8AC3E}">
        <p14:creationId xmlns:p14="http://schemas.microsoft.com/office/powerpoint/2010/main" val="2310473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1BB2-AFF6-DF3E-BDDC-EC2D9D90555C}"/>
              </a:ext>
            </a:extLst>
          </p:cNvPr>
          <p:cNvSpPr>
            <a:spLocks noGrp="1"/>
          </p:cNvSpPr>
          <p:nvPr>
            <p:ph type="title"/>
          </p:nvPr>
        </p:nvSpPr>
        <p:spPr/>
        <p:txBody>
          <a:bodyPr/>
          <a:lstStyle/>
          <a:p>
            <a:r>
              <a:rPr lang="en-GB" b="1" dirty="0"/>
              <a:t>Compliance &amp; Best Practice</a:t>
            </a:r>
          </a:p>
        </p:txBody>
      </p:sp>
      <p:sp>
        <p:nvSpPr>
          <p:cNvPr id="3" name="Content Placeholder 2">
            <a:extLst>
              <a:ext uri="{FF2B5EF4-FFF2-40B4-BE49-F238E27FC236}">
                <a16:creationId xmlns:a16="http://schemas.microsoft.com/office/drawing/2014/main" id="{3E49B362-C9D2-7103-C14D-D2B22F54F470}"/>
              </a:ext>
            </a:extLst>
          </p:cNvPr>
          <p:cNvSpPr>
            <a:spLocks noGrp="1"/>
          </p:cNvSpPr>
          <p:nvPr>
            <p:ph idx="1"/>
          </p:nvPr>
        </p:nvSpPr>
        <p:spPr>
          <a:xfrm>
            <a:off x="628650" y="1364935"/>
            <a:ext cx="7886700" cy="4351338"/>
          </a:xfrm>
        </p:spPr>
        <p:txBody>
          <a:bodyPr/>
          <a:lstStyle/>
          <a:p>
            <a:r>
              <a:rPr lang="en-GB" dirty="0"/>
              <a:t>Equality Act (2010)</a:t>
            </a:r>
          </a:p>
          <a:p>
            <a:r>
              <a:rPr lang="en-GB" dirty="0"/>
              <a:t>Disciplinary/Dismissal procedures</a:t>
            </a:r>
          </a:p>
          <a:p>
            <a:r>
              <a:rPr lang="en-GB" dirty="0"/>
              <a:t>Bullying and Harassment procedures (Dignity at work)</a:t>
            </a:r>
          </a:p>
          <a:p>
            <a:r>
              <a:rPr lang="en-GB" dirty="0"/>
              <a:t>Health and Safety</a:t>
            </a:r>
          </a:p>
          <a:p>
            <a:r>
              <a:rPr lang="en-GB" dirty="0"/>
              <a:t>Employment Law</a:t>
            </a:r>
          </a:p>
          <a:p>
            <a:r>
              <a:rPr lang="en-GB" dirty="0"/>
              <a:t>Working Time Regulations</a:t>
            </a:r>
          </a:p>
          <a:p>
            <a:pPr marL="0" indent="0">
              <a:buNone/>
            </a:pPr>
            <a:endParaRPr lang="en-GB" dirty="0"/>
          </a:p>
        </p:txBody>
      </p:sp>
    </p:spTree>
    <p:extLst>
      <p:ext uri="{BB962C8B-B14F-4D97-AF65-F5344CB8AC3E}">
        <p14:creationId xmlns:p14="http://schemas.microsoft.com/office/powerpoint/2010/main" val="4089602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59373-3B24-E7F9-4F53-3AA5A8F56096}"/>
              </a:ext>
            </a:extLst>
          </p:cNvPr>
          <p:cNvSpPr>
            <a:spLocks noGrp="1"/>
          </p:cNvSpPr>
          <p:nvPr>
            <p:ph type="title"/>
          </p:nvPr>
        </p:nvSpPr>
        <p:spPr/>
        <p:txBody>
          <a:bodyPr/>
          <a:lstStyle/>
          <a:p>
            <a:r>
              <a:rPr lang="en-GB" b="1" dirty="0"/>
              <a:t>Group Work</a:t>
            </a:r>
          </a:p>
        </p:txBody>
      </p:sp>
      <p:sp>
        <p:nvSpPr>
          <p:cNvPr id="3" name="Content Placeholder 2">
            <a:extLst>
              <a:ext uri="{FF2B5EF4-FFF2-40B4-BE49-F238E27FC236}">
                <a16:creationId xmlns:a16="http://schemas.microsoft.com/office/drawing/2014/main" id="{4E5E143E-0E1C-ACC0-3332-5E28CAE04AE5}"/>
              </a:ext>
            </a:extLst>
          </p:cNvPr>
          <p:cNvSpPr>
            <a:spLocks noGrp="1"/>
          </p:cNvSpPr>
          <p:nvPr>
            <p:ph idx="1"/>
          </p:nvPr>
        </p:nvSpPr>
        <p:spPr>
          <a:xfrm>
            <a:off x="699672" y="1443886"/>
            <a:ext cx="7886700" cy="4351338"/>
          </a:xfrm>
        </p:spPr>
        <p:txBody>
          <a:bodyPr/>
          <a:lstStyle/>
          <a:p>
            <a:pPr marL="0" indent="0">
              <a:buNone/>
            </a:pPr>
            <a:r>
              <a:rPr lang="en-GB" dirty="0"/>
              <a:t>You have 30 minutes to discuss the following scenarios as a group and decide on a course of action. You may use a laptop/computer for research. For each scenario you must:</a:t>
            </a:r>
          </a:p>
          <a:p>
            <a:pPr marL="0" indent="0">
              <a:buNone/>
            </a:pPr>
            <a:endParaRPr lang="en-GB" dirty="0"/>
          </a:p>
          <a:p>
            <a:r>
              <a:rPr lang="en-GB" dirty="0"/>
              <a:t>Describe exactly how you propose to deal with the situation</a:t>
            </a:r>
          </a:p>
          <a:p>
            <a:r>
              <a:rPr lang="en-GB" dirty="0"/>
              <a:t>Provide a justification for this course of action. This may include reference to relevant policies, legislation or best practice guidelines</a:t>
            </a:r>
          </a:p>
        </p:txBody>
      </p:sp>
    </p:spTree>
    <p:extLst>
      <p:ext uri="{BB962C8B-B14F-4D97-AF65-F5344CB8AC3E}">
        <p14:creationId xmlns:p14="http://schemas.microsoft.com/office/powerpoint/2010/main" val="3546570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B540-4608-202F-EE1B-222199C4C49E}"/>
              </a:ext>
            </a:extLst>
          </p:cNvPr>
          <p:cNvSpPr>
            <a:spLocks noGrp="1"/>
          </p:cNvSpPr>
          <p:nvPr>
            <p:ph type="title"/>
          </p:nvPr>
        </p:nvSpPr>
        <p:spPr>
          <a:xfrm>
            <a:off x="840699" y="687480"/>
            <a:ext cx="5605629" cy="994172"/>
          </a:xfrm>
        </p:spPr>
        <p:txBody>
          <a:bodyPr>
            <a:normAutofit/>
          </a:bodyPr>
          <a:lstStyle/>
          <a:p>
            <a:r>
              <a:rPr lang="en-GB" sz="3850" b="1"/>
              <a:t>Scenario 1</a:t>
            </a:r>
          </a:p>
        </p:txBody>
      </p:sp>
      <p:sp>
        <p:nvSpPr>
          <p:cNvPr id="3" name="Content Placeholder 2">
            <a:extLst>
              <a:ext uri="{FF2B5EF4-FFF2-40B4-BE49-F238E27FC236}">
                <a16:creationId xmlns:a16="http://schemas.microsoft.com/office/drawing/2014/main" id="{2E27A2E3-C09F-27EE-4CCE-8F7943C105EC}"/>
              </a:ext>
            </a:extLst>
          </p:cNvPr>
          <p:cNvSpPr>
            <a:spLocks noGrp="1"/>
          </p:cNvSpPr>
          <p:nvPr>
            <p:ph idx="1"/>
          </p:nvPr>
        </p:nvSpPr>
        <p:spPr>
          <a:xfrm>
            <a:off x="279913" y="1473694"/>
            <a:ext cx="5605629" cy="4296792"/>
          </a:xfrm>
        </p:spPr>
        <p:txBody>
          <a:bodyPr anchor="ctr">
            <a:normAutofit/>
          </a:bodyPr>
          <a:lstStyle/>
          <a:p>
            <a:pPr marL="0" indent="0">
              <a:buNone/>
            </a:pPr>
            <a:r>
              <a:rPr lang="en-GB" sz="1900" dirty="0"/>
              <a:t>You are a department manager within a hospital setting with line management responsibility for all staff. A member of staff named Julie has complained about the behaviour of a colleague named Susan from the previous day. Julie stated that during a conversation with this Susan, she had become extremely annoyed with no cause and has sworn and shouted at her before storming out of the room and leaving work early. Julie has said there were several witnesses to this and is very upset. You have noticed a change in Susan’s behaviour over the last few weeks.</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Doctor">
            <a:extLst>
              <a:ext uri="{FF2B5EF4-FFF2-40B4-BE49-F238E27FC236}">
                <a16:creationId xmlns:a16="http://schemas.microsoft.com/office/drawing/2014/main" id="{9E14BAA5-4BB7-2961-2963-DE0FA29DA8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17915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CF035-AB2C-01E8-64A5-585DDF74F4EB}"/>
              </a:ext>
            </a:extLst>
          </p:cNvPr>
          <p:cNvSpPr>
            <a:spLocks noGrp="1"/>
          </p:cNvSpPr>
          <p:nvPr>
            <p:ph type="title"/>
          </p:nvPr>
        </p:nvSpPr>
        <p:spPr/>
        <p:txBody>
          <a:bodyPr/>
          <a:lstStyle/>
          <a:p>
            <a:r>
              <a:rPr lang="en-GB" b="1" dirty="0"/>
              <a:t>Scenario 1 - Solution</a:t>
            </a:r>
          </a:p>
        </p:txBody>
      </p:sp>
      <p:sp>
        <p:nvSpPr>
          <p:cNvPr id="3" name="Content Placeholder 2">
            <a:extLst>
              <a:ext uri="{FF2B5EF4-FFF2-40B4-BE49-F238E27FC236}">
                <a16:creationId xmlns:a16="http://schemas.microsoft.com/office/drawing/2014/main" id="{F24D1126-4E4B-8EB0-EB28-726307EA0B92}"/>
              </a:ext>
            </a:extLst>
          </p:cNvPr>
          <p:cNvSpPr>
            <a:spLocks noGrp="1"/>
          </p:cNvSpPr>
          <p:nvPr>
            <p:ph idx="1"/>
          </p:nvPr>
        </p:nvSpPr>
        <p:spPr>
          <a:xfrm>
            <a:off x="628650" y="1253331"/>
            <a:ext cx="7886700" cy="4351338"/>
          </a:xfrm>
        </p:spPr>
        <p:txBody>
          <a:bodyPr/>
          <a:lstStyle/>
          <a:p>
            <a:r>
              <a:rPr lang="en-GB" dirty="0"/>
              <a:t>Reassure Julie that this will be investigated but avoid discussing outcomes</a:t>
            </a:r>
          </a:p>
          <a:p>
            <a:r>
              <a:rPr lang="en-GB" dirty="0"/>
              <a:t>Check she wants to make this formal</a:t>
            </a:r>
          </a:p>
          <a:p>
            <a:r>
              <a:rPr lang="en-GB" dirty="0"/>
              <a:t>Thank her for bringing it to your attention</a:t>
            </a:r>
          </a:p>
          <a:p>
            <a:r>
              <a:rPr lang="en-GB" dirty="0"/>
              <a:t>Investigate further – speak with witnesses</a:t>
            </a:r>
          </a:p>
          <a:p>
            <a:r>
              <a:rPr lang="en-GB" dirty="0"/>
              <a:t>Ask for a meeting with Susan</a:t>
            </a:r>
          </a:p>
          <a:p>
            <a:r>
              <a:rPr lang="en-GB" dirty="0"/>
              <a:t>Clearly outline what you have found out – do not mention names</a:t>
            </a:r>
          </a:p>
          <a:p>
            <a:r>
              <a:rPr lang="en-GB" dirty="0"/>
              <a:t>Check if there is an underlying issue causing this behaviour</a:t>
            </a:r>
          </a:p>
          <a:p>
            <a:endParaRPr lang="en-GB" dirty="0"/>
          </a:p>
        </p:txBody>
      </p:sp>
    </p:spTree>
    <p:extLst>
      <p:ext uri="{BB962C8B-B14F-4D97-AF65-F5344CB8AC3E}">
        <p14:creationId xmlns:p14="http://schemas.microsoft.com/office/powerpoint/2010/main" val="1796723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178E5-D423-771A-72C4-6CFBD98819DD}"/>
              </a:ext>
            </a:extLst>
          </p:cNvPr>
          <p:cNvSpPr>
            <a:spLocks noGrp="1"/>
          </p:cNvSpPr>
          <p:nvPr>
            <p:ph type="title"/>
          </p:nvPr>
        </p:nvSpPr>
        <p:spPr/>
        <p:txBody>
          <a:bodyPr/>
          <a:lstStyle/>
          <a:p>
            <a:r>
              <a:rPr lang="en-GB" b="1" dirty="0"/>
              <a:t>Scenario 1 - continued</a:t>
            </a:r>
          </a:p>
        </p:txBody>
      </p:sp>
      <p:sp>
        <p:nvSpPr>
          <p:cNvPr id="3" name="Content Placeholder 2">
            <a:extLst>
              <a:ext uri="{FF2B5EF4-FFF2-40B4-BE49-F238E27FC236}">
                <a16:creationId xmlns:a16="http://schemas.microsoft.com/office/drawing/2014/main" id="{5BFC1B1D-417D-FEF4-1E54-CCD6E04AE8A9}"/>
              </a:ext>
            </a:extLst>
          </p:cNvPr>
          <p:cNvSpPr>
            <a:spLocks noGrp="1"/>
          </p:cNvSpPr>
          <p:nvPr>
            <p:ph idx="1"/>
          </p:nvPr>
        </p:nvSpPr>
        <p:spPr/>
        <p:txBody>
          <a:bodyPr/>
          <a:lstStyle/>
          <a:p>
            <a:r>
              <a:rPr lang="en-GB" dirty="0"/>
              <a:t>Ascertain whether Julie needs support e.g. counselling, reduction in hours</a:t>
            </a:r>
          </a:p>
          <a:p>
            <a:r>
              <a:rPr lang="en-GB" dirty="0"/>
              <a:t>Outline that whilst you will support the cause for this behaviour change that due process will be followed and this will mean a formal warning</a:t>
            </a:r>
          </a:p>
          <a:p>
            <a:r>
              <a:rPr lang="en-GB" dirty="0"/>
              <a:t>Encourage an apology or mediation to prevent this escalating further</a:t>
            </a:r>
          </a:p>
          <a:p>
            <a:r>
              <a:rPr lang="en-GB" dirty="0"/>
              <a:t>Outcome relating to the incident should be communicated to Julie</a:t>
            </a:r>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6773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74F11-E22E-A5D4-C67D-484F13FBBEDF}"/>
              </a:ext>
            </a:extLst>
          </p:cNvPr>
          <p:cNvSpPr>
            <a:spLocks noGrp="1"/>
          </p:cNvSpPr>
          <p:nvPr>
            <p:ph type="title"/>
          </p:nvPr>
        </p:nvSpPr>
        <p:spPr/>
        <p:txBody>
          <a:bodyPr/>
          <a:lstStyle/>
          <a:p>
            <a:r>
              <a:rPr lang="en-GB" b="1" dirty="0"/>
              <a:t>Scenario 1 - Justification</a:t>
            </a:r>
          </a:p>
        </p:txBody>
      </p:sp>
      <p:sp>
        <p:nvSpPr>
          <p:cNvPr id="3" name="Content Placeholder 2">
            <a:extLst>
              <a:ext uri="{FF2B5EF4-FFF2-40B4-BE49-F238E27FC236}">
                <a16:creationId xmlns:a16="http://schemas.microsoft.com/office/drawing/2014/main" id="{7B9E4B5A-663D-07B2-BDD3-B1987BBD3503}"/>
              </a:ext>
            </a:extLst>
          </p:cNvPr>
          <p:cNvSpPr>
            <a:spLocks noGrp="1"/>
          </p:cNvSpPr>
          <p:nvPr>
            <p:ph idx="1"/>
          </p:nvPr>
        </p:nvSpPr>
        <p:spPr/>
        <p:txBody>
          <a:bodyPr/>
          <a:lstStyle/>
          <a:p>
            <a:r>
              <a:rPr lang="en-GB" dirty="0"/>
              <a:t>You have a duty of care to both members of staff</a:t>
            </a:r>
          </a:p>
          <a:p>
            <a:r>
              <a:rPr lang="en-GB" dirty="0"/>
              <a:t>You cannot side with one member of staff until you have the facts</a:t>
            </a:r>
          </a:p>
          <a:p>
            <a:r>
              <a:rPr lang="en-GB" dirty="0"/>
              <a:t>Staff should be encouraged to speak up when they feel they have been treated unprofessionally</a:t>
            </a:r>
          </a:p>
          <a:p>
            <a:r>
              <a:rPr lang="en-GB" dirty="0"/>
              <a:t>Disciplinary procedures should be followed</a:t>
            </a:r>
          </a:p>
          <a:p>
            <a:r>
              <a:rPr lang="en-GB" dirty="0"/>
              <a:t>Emotional wellbeing must also be addressed and Julie must be supported</a:t>
            </a:r>
          </a:p>
          <a:p>
            <a:pPr marL="0" indent="0">
              <a:buNone/>
            </a:pPr>
            <a:endParaRPr lang="en-GB" dirty="0"/>
          </a:p>
        </p:txBody>
      </p:sp>
    </p:spTree>
    <p:extLst>
      <p:ext uri="{BB962C8B-B14F-4D97-AF65-F5344CB8AC3E}">
        <p14:creationId xmlns:p14="http://schemas.microsoft.com/office/powerpoint/2010/main" val="922795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0B540-4608-202F-EE1B-222199C4C49E}"/>
              </a:ext>
            </a:extLst>
          </p:cNvPr>
          <p:cNvSpPr>
            <a:spLocks noGrp="1"/>
          </p:cNvSpPr>
          <p:nvPr>
            <p:ph type="title"/>
          </p:nvPr>
        </p:nvSpPr>
        <p:spPr>
          <a:xfrm>
            <a:off x="840699" y="687480"/>
            <a:ext cx="5605629" cy="994172"/>
          </a:xfrm>
        </p:spPr>
        <p:txBody>
          <a:bodyPr>
            <a:normAutofit/>
          </a:bodyPr>
          <a:lstStyle/>
          <a:p>
            <a:r>
              <a:rPr lang="en-GB" sz="3850" b="1" dirty="0"/>
              <a:t>Scenario 2</a:t>
            </a:r>
          </a:p>
        </p:txBody>
      </p:sp>
      <p:sp>
        <p:nvSpPr>
          <p:cNvPr id="3" name="Content Placeholder 2">
            <a:extLst>
              <a:ext uri="{FF2B5EF4-FFF2-40B4-BE49-F238E27FC236}">
                <a16:creationId xmlns:a16="http://schemas.microsoft.com/office/drawing/2014/main" id="{2E27A2E3-C09F-27EE-4CCE-8F7943C105EC}"/>
              </a:ext>
            </a:extLst>
          </p:cNvPr>
          <p:cNvSpPr>
            <a:spLocks noGrp="1"/>
          </p:cNvSpPr>
          <p:nvPr>
            <p:ph idx="1"/>
          </p:nvPr>
        </p:nvSpPr>
        <p:spPr>
          <a:xfrm>
            <a:off x="279913" y="1473694"/>
            <a:ext cx="5605629" cy="4296792"/>
          </a:xfrm>
        </p:spPr>
        <p:txBody>
          <a:bodyPr anchor="ctr">
            <a:normAutofit/>
          </a:bodyPr>
          <a:lstStyle/>
          <a:p>
            <a:pPr marL="0" indent="0">
              <a:buNone/>
            </a:pPr>
            <a:r>
              <a:rPr lang="en-GB" sz="2000" dirty="0"/>
              <a:t>You are a manager currently recruiting internally for a more senior position within the team. This role is crucial for the team and you need to hire into this position as soon as possible. Your highest scoring candidate is currently pregnant and is planning to go on maternity leave for 12 months. There is a second candidate who is also capable but lacks some of the experience of candidate 1. Who should you hire?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tor">
            <a:extLst>
              <a:ext uri="{FF2B5EF4-FFF2-40B4-BE49-F238E27FC236}">
                <a16:creationId xmlns:a16="http://schemas.microsoft.com/office/drawing/2014/main" id="{9E14BAA5-4BB7-2961-2963-DE0FA29DA8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74189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76734-79D5-2AC3-3196-12D780848120}"/>
              </a:ext>
            </a:extLst>
          </p:cNvPr>
          <p:cNvSpPr>
            <a:spLocks noGrp="1"/>
          </p:cNvSpPr>
          <p:nvPr>
            <p:ph type="title"/>
          </p:nvPr>
        </p:nvSpPr>
        <p:spPr/>
        <p:txBody>
          <a:bodyPr/>
          <a:lstStyle/>
          <a:p>
            <a:r>
              <a:rPr lang="en-GB" b="1" dirty="0"/>
              <a:t>Scenario 2 - solution</a:t>
            </a:r>
          </a:p>
        </p:txBody>
      </p:sp>
      <p:sp>
        <p:nvSpPr>
          <p:cNvPr id="3" name="Content Placeholder 2">
            <a:extLst>
              <a:ext uri="{FF2B5EF4-FFF2-40B4-BE49-F238E27FC236}">
                <a16:creationId xmlns:a16="http://schemas.microsoft.com/office/drawing/2014/main" id="{04C60D7D-D39D-F3C5-7A23-1F7B67704B94}"/>
              </a:ext>
            </a:extLst>
          </p:cNvPr>
          <p:cNvSpPr>
            <a:spLocks noGrp="1"/>
          </p:cNvSpPr>
          <p:nvPr>
            <p:ph idx="1"/>
          </p:nvPr>
        </p:nvSpPr>
        <p:spPr>
          <a:xfrm>
            <a:off x="628650" y="1253331"/>
            <a:ext cx="7886700" cy="4351338"/>
          </a:xfrm>
        </p:spPr>
        <p:txBody>
          <a:bodyPr/>
          <a:lstStyle/>
          <a:p>
            <a:r>
              <a:rPr lang="en-GB" dirty="0"/>
              <a:t>The highest scoring candidate must be given the job regardless of medical or personal circumstances</a:t>
            </a:r>
          </a:p>
          <a:p>
            <a:r>
              <a:rPr lang="en-GB" dirty="0"/>
              <a:t>You could offer the role to candidate 2 to cover Maternity leave – this could be seen as a development opportunity</a:t>
            </a:r>
          </a:p>
          <a:p>
            <a:r>
              <a:rPr lang="en-GB" dirty="0"/>
              <a:t>Communication and transparency is key here</a:t>
            </a:r>
          </a:p>
        </p:txBody>
      </p:sp>
    </p:spTree>
    <p:extLst>
      <p:ext uri="{BB962C8B-B14F-4D97-AF65-F5344CB8AC3E}">
        <p14:creationId xmlns:p14="http://schemas.microsoft.com/office/powerpoint/2010/main" val="521406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FFA2-611E-A329-EA76-4B1C4333A38F}"/>
              </a:ext>
            </a:extLst>
          </p:cNvPr>
          <p:cNvSpPr>
            <a:spLocks noGrp="1"/>
          </p:cNvSpPr>
          <p:nvPr>
            <p:ph type="title"/>
          </p:nvPr>
        </p:nvSpPr>
        <p:spPr/>
        <p:txBody>
          <a:bodyPr/>
          <a:lstStyle/>
          <a:p>
            <a:r>
              <a:rPr lang="en-GB" b="1" dirty="0"/>
              <a:t>Scenario 2 - Justification</a:t>
            </a:r>
          </a:p>
        </p:txBody>
      </p:sp>
      <p:sp>
        <p:nvSpPr>
          <p:cNvPr id="3" name="Content Placeholder 2">
            <a:extLst>
              <a:ext uri="{FF2B5EF4-FFF2-40B4-BE49-F238E27FC236}">
                <a16:creationId xmlns:a16="http://schemas.microsoft.com/office/drawing/2014/main" id="{898EF455-BA7B-778C-A520-A4C2F75872B4}"/>
              </a:ext>
            </a:extLst>
          </p:cNvPr>
          <p:cNvSpPr>
            <a:spLocks noGrp="1"/>
          </p:cNvSpPr>
          <p:nvPr>
            <p:ph idx="1"/>
          </p:nvPr>
        </p:nvSpPr>
        <p:spPr/>
        <p:txBody>
          <a:bodyPr/>
          <a:lstStyle/>
          <a:p>
            <a:r>
              <a:rPr lang="en-GB" dirty="0"/>
              <a:t>In line with Equality Act 2010</a:t>
            </a:r>
          </a:p>
          <a:p>
            <a:r>
              <a:rPr lang="en-GB" dirty="0"/>
              <a:t>In line with management of long-term sick/maternity leave procedures</a:t>
            </a:r>
          </a:p>
        </p:txBody>
      </p:sp>
    </p:spTree>
    <p:extLst>
      <p:ext uri="{BB962C8B-B14F-4D97-AF65-F5344CB8AC3E}">
        <p14:creationId xmlns:p14="http://schemas.microsoft.com/office/powerpoint/2010/main" val="183613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A727-8ADC-4277-C2D1-7BB8E618D8AA}"/>
              </a:ext>
            </a:extLst>
          </p:cNvPr>
          <p:cNvSpPr>
            <a:spLocks noGrp="1"/>
          </p:cNvSpPr>
          <p:nvPr>
            <p:ph type="title"/>
          </p:nvPr>
        </p:nvSpPr>
        <p:spPr/>
        <p:txBody>
          <a:bodyPr/>
          <a:lstStyle/>
          <a:p>
            <a:r>
              <a:rPr lang="en-GB" b="1" dirty="0"/>
              <a:t>Team working</a:t>
            </a:r>
          </a:p>
        </p:txBody>
      </p:sp>
      <p:sp>
        <p:nvSpPr>
          <p:cNvPr id="3" name="Content Placeholder 2">
            <a:extLst>
              <a:ext uri="{FF2B5EF4-FFF2-40B4-BE49-F238E27FC236}">
                <a16:creationId xmlns:a16="http://schemas.microsoft.com/office/drawing/2014/main" id="{1BAF85B6-B62A-22F5-8414-6186616C4A22}"/>
              </a:ext>
            </a:extLst>
          </p:cNvPr>
          <p:cNvSpPr>
            <a:spLocks noGrp="1"/>
          </p:cNvSpPr>
          <p:nvPr>
            <p:ph idx="1"/>
          </p:nvPr>
        </p:nvSpPr>
        <p:spPr>
          <a:xfrm>
            <a:off x="628650" y="1559295"/>
            <a:ext cx="7886700" cy="4351338"/>
          </a:xfrm>
        </p:spPr>
        <p:txBody>
          <a:bodyPr/>
          <a:lstStyle/>
          <a:p>
            <a:pPr eaLnBrk="1" hangingPunct="1">
              <a:buFont typeface="Wingdings" pitchFamily="2" charset="2"/>
              <a:buNone/>
            </a:pPr>
            <a:r>
              <a:rPr lang="en-GB" altLang="en-GB" sz="2800" dirty="0"/>
              <a:t>  ‘A team is more than just a group with a common aim. It is a group in which the contributions of individuals are seen as complementary. Collaboration, working together is the keynote of a team activity’</a:t>
            </a:r>
          </a:p>
          <a:p>
            <a:pPr algn="r" eaLnBrk="1" hangingPunct="1">
              <a:buFont typeface="Wingdings" pitchFamily="2" charset="2"/>
              <a:buNone/>
            </a:pPr>
            <a:r>
              <a:rPr lang="en-GB" altLang="en-GB" dirty="0"/>
              <a:t>							  </a:t>
            </a:r>
          </a:p>
          <a:p>
            <a:pPr algn="r" eaLnBrk="1" hangingPunct="1">
              <a:buFont typeface="Wingdings" pitchFamily="2" charset="2"/>
              <a:buNone/>
            </a:pPr>
            <a:endParaRPr lang="en-GB" altLang="en-GB" dirty="0"/>
          </a:p>
          <a:p>
            <a:pPr algn="r" eaLnBrk="1" hangingPunct="1">
              <a:buFont typeface="Wingdings" pitchFamily="2" charset="2"/>
              <a:buNone/>
            </a:pPr>
            <a:endParaRPr lang="en-GB" altLang="en-GB" dirty="0"/>
          </a:p>
          <a:p>
            <a:pPr algn="r" eaLnBrk="1" hangingPunct="1">
              <a:buFont typeface="Wingdings" pitchFamily="2" charset="2"/>
              <a:buNone/>
            </a:pPr>
            <a:r>
              <a:rPr lang="en-GB" altLang="en-GB" dirty="0"/>
              <a:t> (Adair, 1986)</a:t>
            </a:r>
          </a:p>
          <a:p>
            <a:pPr marL="0" indent="0">
              <a:buNone/>
            </a:pPr>
            <a:endParaRPr lang="en-GB" dirty="0"/>
          </a:p>
        </p:txBody>
      </p:sp>
    </p:spTree>
    <p:extLst>
      <p:ext uri="{BB962C8B-B14F-4D97-AF65-F5344CB8AC3E}">
        <p14:creationId xmlns:p14="http://schemas.microsoft.com/office/powerpoint/2010/main" val="1256040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7F6-3AC4-12CA-EEDF-910E9842DB62}"/>
              </a:ext>
            </a:extLst>
          </p:cNvPr>
          <p:cNvSpPr>
            <a:spLocks noGrp="1"/>
          </p:cNvSpPr>
          <p:nvPr>
            <p:ph type="title"/>
          </p:nvPr>
        </p:nvSpPr>
        <p:spPr/>
        <p:txBody>
          <a:bodyPr/>
          <a:lstStyle/>
          <a:p>
            <a:r>
              <a:rPr lang="en-GB" b="1" dirty="0"/>
              <a:t>Team working – Group Work</a:t>
            </a:r>
          </a:p>
        </p:txBody>
      </p:sp>
      <p:sp>
        <p:nvSpPr>
          <p:cNvPr id="3" name="Content Placeholder 2">
            <a:extLst>
              <a:ext uri="{FF2B5EF4-FFF2-40B4-BE49-F238E27FC236}">
                <a16:creationId xmlns:a16="http://schemas.microsoft.com/office/drawing/2014/main" id="{EC066987-32E6-20CE-0EDF-30CE28E63E17}"/>
              </a:ext>
            </a:extLst>
          </p:cNvPr>
          <p:cNvSpPr>
            <a:spLocks noGrp="1"/>
          </p:cNvSpPr>
          <p:nvPr>
            <p:ph idx="1"/>
          </p:nvPr>
        </p:nvSpPr>
        <p:spPr>
          <a:xfrm>
            <a:off x="628650" y="1355108"/>
            <a:ext cx="7886700" cy="4351338"/>
          </a:xfrm>
        </p:spPr>
        <p:txBody>
          <a:bodyPr/>
          <a:lstStyle/>
          <a:p>
            <a:pPr marL="0" indent="0">
              <a:buNone/>
            </a:pPr>
            <a:r>
              <a:rPr lang="en-GB" dirty="0"/>
              <a:t>Discuss the following:</a:t>
            </a:r>
          </a:p>
          <a:p>
            <a:pPr marL="0" indent="0">
              <a:buNone/>
            </a:pPr>
            <a:endParaRPr lang="en-GB" dirty="0"/>
          </a:p>
          <a:p>
            <a:r>
              <a:rPr lang="en-GB" dirty="0"/>
              <a:t>What factors make a good team?</a:t>
            </a:r>
          </a:p>
          <a:p>
            <a:r>
              <a:rPr lang="en-GB" dirty="0"/>
              <a:t>Think about good and bad examples of teams you have been a part of </a:t>
            </a:r>
          </a:p>
          <a:p>
            <a:r>
              <a:rPr lang="en-GB" dirty="0"/>
              <a:t>What is the difference between a team and a group?</a:t>
            </a:r>
          </a:p>
          <a:p>
            <a:r>
              <a:rPr lang="en-GB" dirty="0"/>
              <a:t>Why is team working important in the health and care sector?</a:t>
            </a:r>
          </a:p>
        </p:txBody>
      </p:sp>
    </p:spTree>
    <p:extLst>
      <p:ext uri="{BB962C8B-B14F-4D97-AF65-F5344CB8AC3E}">
        <p14:creationId xmlns:p14="http://schemas.microsoft.com/office/powerpoint/2010/main" val="2753202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6257D-33C1-B519-5F3B-9E1D0A05F057}"/>
              </a:ext>
            </a:extLst>
          </p:cNvPr>
          <p:cNvSpPr>
            <a:spLocks noGrp="1"/>
          </p:cNvSpPr>
          <p:nvPr>
            <p:ph type="title"/>
          </p:nvPr>
        </p:nvSpPr>
        <p:spPr/>
        <p:txBody>
          <a:bodyPr/>
          <a:lstStyle/>
          <a:p>
            <a:r>
              <a:rPr lang="en-GB" b="1" dirty="0"/>
              <a:t>What makes and effective team</a:t>
            </a:r>
          </a:p>
        </p:txBody>
      </p:sp>
      <p:sp>
        <p:nvSpPr>
          <p:cNvPr id="3" name="Content Placeholder 2">
            <a:extLst>
              <a:ext uri="{FF2B5EF4-FFF2-40B4-BE49-F238E27FC236}">
                <a16:creationId xmlns:a16="http://schemas.microsoft.com/office/drawing/2014/main" id="{396E8772-59F3-F405-4EC7-2B52169E6436}"/>
              </a:ext>
            </a:extLst>
          </p:cNvPr>
          <p:cNvSpPr>
            <a:spLocks noGrp="1"/>
          </p:cNvSpPr>
          <p:nvPr>
            <p:ph idx="1"/>
          </p:nvPr>
        </p:nvSpPr>
        <p:spPr>
          <a:xfrm>
            <a:off x="628650" y="1323975"/>
            <a:ext cx="7886700" cy="4351338"/>
          </a:xfrm>
        </p:spPr>
        <p:txBody>
          <a:bodyPr/>
          <a:lstStyle/>
          <a:p>
            <a:r>
              <a:rPr lang="en-GB" dirty="0"/>
              <a:t>Shared Vision/Belief</a:t>
            </a:r>
          </a:p>
          <a:p>
            <a:r>
              <a:rPr lang="en-GB" dirty="0"/>
              <a:t>Strong leadership</a:t>
            </a:r>
          </a:p>
          <a:p>
            <a:r>
              <a:rPr lang="en-GB" dirty="0"/>
              <a:t>Skill mix</a:t>
            </a:r>
          </a:p>
          <a:p>
            <a:r>
              <a:rPr lang="en-GB" dirty="0"/>
              <a:t>Effective communication</a:t>
            </a:r>
          </a:p>
          <a:p>
            <a:r>
              <a:rPr lang="en-GB" dirty="0"/>
              <a:t>Critical feedback</a:t>
            </a:r>
          </a:p>
          <a:p>
            <a:r>
              <a:rPr lang="en-GB" dirty="0"/>
              <a:t>Respect</a:t>
            </a:r>
          </a:p>
          <a:p>
            <a:r>
              <a:rPr lang="en-GB" dirty="0"/>
              <a:t>The ability to work with other teams (multi/inter-disciplinary team working</a:t>
            </a:r>
          </a:p>
        </p:txBody>
      </p:sp>
    </p:spTree>
    <p:extLst>
      <p:ext uri="{BB962C8B-B14F-4D97-AF65-F5344CB8AC3E}">
        <p14:creationId xmlns:p14="http://schemas.microsoft.com/office/powerpoint/2010/main" val="646741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5E05-F601-E2B2-F43C-233A3F594261}"/>
              </a:ext>
            </a:extLst>
          </p:cNvPr>
          <p:cNvSpPr>
            <a:spLocks noGrp="1"/>
          </p:cNvSpPr>
          <p:nvPr>
            <p:ph type="title"/>
          </p:nvPr>
        </p:nvSpPr>
        <p:spPr/>
        <p:txBody>
          <a:bodyPr/>
          <a:lstStyle/>
          <a:p>
            <a:r>
              <a:rPr lang="en-GB" b="1" dirty="0"/>
              <a:t>Groups and Teams</a:t>
            </a:r>
          </a:p>
        </p:txBody>
      </p:sp>
      <p:sp>
        <p:nvSpPr>
          <p:cNvPr id="3" name="Content Placeholder 2">
            <a:extLst>
              <a:ext uri="{FF2B5EF4-FFF2-40B4-BE49-F238E27FC236}">
                <a16:creationId xmlns:a16="http://schemas.microsoft.com/office/drawing/2014/main" id="{91427F87-26B8-2C79-EFCE-E4B199F71191}"/>
              </a:ext>
            </a:extLst>
          </p:cNvPr>
          <p:cNvSpPr>
            <a:spLocks noGrp="1"/>
          </p:cNvSpPr>
          <p:nvPr>
            <p:ph idx="1"/>
          </p:nvPr>
        </p:nvSpPr>
        <p:spPr>
          <a:xfrm>
            <a:off x="628650" y="1337353"/>
            <a:ext cx="7886700" cy="4351338"/>
          </a:xfrm>
        </p:spPr>
        <p:txBody>
          <a:bodyPr/>
          <a:lstStyle/>
          <a:p>
            <a:pPr eaLnBrk="1" hangingPunct="1"/>
            <a:r>
              <a:rPr lang="en-GB" altLang="en-GB" sz="2400" dirty="0"/>
              <a:t>A team is composed of  between 3 and 15 members  </a:t>
            </a:r>
          </a:p>
          <a:p>
            <a:pPr marL="0" indent="0" algn="r" eaLnBrk="1" hangingPunct="1">
              <a:buNone/>
            </a:pPr>
            <a:r>
              <a:rPr lang="en-GB" altLang="en-GB" sz="2400" dirty="0"/>
              <a:t>(Muller et al , 2000)</a:t>
            </a:r>
          </a:p>
          <a:p>
            <a:pPr eaLnBrk="1" hangingPunct="1"/>
            <a:endParaRPr lang="en-GB" altLang="en-GB" sz="2400" dirty="0"/>
          </a:p>
          <a:p>
            <a:pPr eaLnBrk="1" hangingPunct="1"/>
            <a:r>
              <a:rPr lang="en-GB" altLang="en-GB" sz="2400" dirty="0"/>
              <a:t>The maximum size of a team is no more than 6 to 8 people </a:t>
            </a:r>
          </a:p>
          <a:p>
            <a:pPr marL="0" indent="0" algn="r" eaLnBrk="1" hangingPunct="1">
              <a:buNone/>
            </a:pPr>
            <a:r>
              <a:rPr lang="en-GB" altLang="en-GB" sz="2400" dirty="0"/>
              <a:t>(Belbin, 2000)</a:t>
            </a:r>
          </a:p>
          <a:p>
            <a:pPr eaLnBrk="1" hangingPunct="1"/>
            <a:endParaRPr lang="en-GB" altLang="en-GB" sz="2400" dirty="0"/>
          </a:p>
          <a:p>
            <a:pPr eaLnBrk="1" hangingPunct="1"/>
            <a:r>
              <a:rPr lang="en-GB" altLang="en-GB" sz="2400" dirty="0"/>
              <a:t>Groups tend to be larger in size than teams, but this is not definitive.</a:t>
            </a:r>
            <a:r>
              <a:rPr lang="en-GB" sz="2400" dirty="0"/>
              <a:t> </a:t>
            </a:r>
          </a:p>
          <a:p>
            <a:pPr marL="0" indent="0" algn="r" eaLnBrk="1" hangingPunct="1">
              <a:buNone/>
            </a:pPr>
            <a:r>
              <a:rPr lang="en-GB" sz="2400" dirty="0"/>
              <a:t>(</a:t>
            </a:r>
            <a:r>
              <a:rPr lang="en-GB" sz="2400" dirty="0" err="1"/>
              <a:t>Jelphs</a:t>
            </a:r>
            <a:r>
              <a:rPr lang="en-GB" sz="2400" dirty="0"/>
              <a:t> &amp; Dickinson, 2008)</a:t>
            </a:r>
          </a:p>
          <a:p>
            <a:endParaRPr lang="en-GB" dirty="0"/>
          </a:p>
        </p:txBody>
      </p:sp>
    </p:spTree>
    <p:extLst>
      <p:ext uri="{BB962C8B-B14F-4D97-AF65-F5344CB8AC3E}">
        <p14:creationId xmlns:p14="http://schemas.microsoft.com/office/powerpoint/2010/main" val="3174360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41E00-2F96-8B2F-2B9E-4494262C69B9}"/>
              </a:ext>
            </a:extLst>
          </p:cNvPr>
          <p:cNvSpPr>
            <a:spLocks noGrp="1"/>
          </p:cNvSpPr>
          <p:nvPr>
            <p:ph type="title"/>
          </p:nvPr>
        </p:nvSpPr>
        <p:spPr/>
        <p:txBody>
          <a:bodyPr/>
          <a:lstStyle/>
          <a:p>
            <a:r>
              <a:rPr lang="en-GB" b="1" dirty="0"/>
              <a:t>Groups</a:t>
            </a:r>
          </a:p>
        </p:txBody>
      </p:sp>
      <p:sp>
        <p:nvSpPr>
          <p:cNvPr id="3" name="Content Placeholder 2">
            <a:extLst>
              <a:ext uri="{FF2B5EF4-FFF2-40B4-BE49-F238E27FC236}">
                <a16:creationId xmlns:a16="http://schemas.microsoft.com/office/drawing/2014/main" id="{BF115616-21D7-7FBC-3F26-EAA46A29AE4D}"/>
              </a:ext>
            </a:extLst>
          </p:cNvPr>
          <p:cNvSpPr>
            <a:spLocks noGrp="1"/>
          </p:cNvSpPr>
          <p:nvPr>
            <p:ph idx="1"/>
          </p:nvPr>
        </p:nvSpPr>
        <p:spPr>
          <a:xfrm>
            <a:off x="628650" y="1450867"/>
            <a:ext cx="7886700" cy="4351338"/>
          </a:xfrm>
        </p:spPr>
        <p:txBody>
          <a:bodyPr/>
          <a:lstStyle/>
          <a:p>
            <a:pPr eaLnBrk="1" hangingPunct="1">
              <a:lnSpc>
                <a:spcPct val="90000"/>
              </a:lnSpc>
            </a:pPr>
            <a:endParaRPr lang="en-GB" altLang="en-GB" dirty="0"/>
          </a:p>
          <a:p>
            <a:pPr eaLnBrk="1" hangingPunct="1">
              <a:lnSpc>
                <a:spcPct val="90000"/>
              </a:lnSpc>
            </a:pPr>
            <a:r>
              <a:rPr lang="en-GB" altLang="en-GB" dirty="0"/>
              <a:t>A group can be defined as a number of people who:</a:t>
            </a:r>
          </a:p>
          <a:p>
            <a:pPr eaLnBrk="1" hangingPunct="1">
              <a:lnSpc>
                <a:spcPct val="90000"/>
              </a:lnSpc>
            </a:pPr>
            <a:endParaRPr lang="en-GB" altLang="en-GB" dirty="0"/>
          </a:p>
          <a:p>
            <a:pPr lvl="1" eaLnBrk="1" hangingPunct="1">
              <a:lnSpc>
                <a:spcPct val="90000"/>
              </a:lnSpc>
            </a:pPr>
            <a:r>
              <a:rPr lang="en-GB" altLang="en-GB" sz="2000" dirty="0"/>
              <a:t>Interact with one another</a:t>
            </a:r>
          </a:p>
          <a:p>
            <a:pPr lvl="1" eaLnBrk="1" hangingPunct="1">
              <a:lnSpc>
                <a:spcPct val="90000"/>
              </a:lnSpc>
            </a:pPr>
            <a:r>
              <a:rPr lang="en-GB" altLang="en-GB" sz="2000" dirty="0"/>
              <a:t>Perceive themselves to be a group</a:t>
            </a:r>
          </a:p>
          <a:p>
            <a:pPr lvl="1" eaLnBrk="1" hangingPunct="1">
              <a:lnSpc>
                <a:spcPct val="90000"/>
              </a:lnSpc>
            </a:pPr>
            <a:r>
              <a:rPr lang="en-GB" altLang="en-GB" sz="2000" dirty="0"/>
              <a:t>Are psychologically aware of each other.</a:t>
            </a:r>
          </a:p>
          <a:p>
            <a:pPr eaLnBrk="1" hangingPunct="1">
              <a:lnSpc>
                <a:spcPct val="90000"/>
              </a:lnSpc>
            </a:pPr>
            <a:endParaRPr lang="en-GB" altLang="en-GB" dirty="0"/>
          </a:p>
          <a:p>
            <a:pPr algn="r" eaLnBrk="1" hangingPunct="1">
              <a:lnSpc>
                <a:spcPct val="90000"/>
              </a:lnSpc>
              <a:buFontTx/>
              <a:buNone/>
            </a:pPr>
            <a:endParaRPr lang="en-GB" altLang="en-GB" sz="1800" dirty="0"/>
          </a:p>
          <a:p>
            <a:pPr algn="r" eaLnBrk="1" hangingPunct="1">
              <a:lnSpc>
                <a:spcPct val="90000"/>
              </a:lnSpc>
              <a:buFontTx/>
              <a:buNone/>
            </a:pPr>
            <a:endParaRPr lang="en-GB" altLang="en-GB" sz="1800" dirty="0"/>
          </a:p>
          <a:p>
            <a:pPr algn="r" eaLnBrk="1" hangingPunct="1">
              <a:lnSpc>
                <a:spcPct val="90000"/>
              </a:lnSpc>
              <a:buFontTx/>
              <a:buNone/>
            </a:pPr>
            <a:r>
              <a:rPr lang="en-GB" altLang="en-GB" sz="1800" dirty="0"/>
              <a:t>(Schein 1992, cited in Doherty and Horne 2002:168)</a:t>
            </a:r>
            <a:endParaRPr lang="en-US" sz="1800" dirty="0"/>
          </a:p>
          <a:p>
            <a:endParaRPr lang="en-GB" dirty="0"/>
          </a:p>
        </p:txBody>
      </p:sp>
    </p:spTree>
    <p:extLst>
      <p:ext uri="{BB962C8B-B14F-4D97-AF65-F5344CB8AC3E}">
        <p14:creationId xmlns:p14="http://schemas.microsoft.com/office/powerpoint/2010/main" val="29551810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67DA0-B615-196C-C252-FA0B49A8DB8B}"/>
              </a:ext>
            </a:extLst>
          </p:cNvPr>
          <p:cNvSpPr>
            <a:spLocks noGrp="1"/>
          </p:cNvSpPr>
          <p:nvPr>
            <p:ph type="title"/>
          </p:nvPr>
        </p:nvSpPr>
        <p:spPr/>
        <p:txBody>
          <a:bodyPr/>
          <a:lstStyle/>
          <a:p>
            <a:r>
              <a:rPr lang="en-GB" b="1" dirty="0"/>
              <a:t>Stages of building a team (Tuckman)</a:t>
            </a:r>
          </a:p>
        </p:txBody>
      </p:sp>
      <p:pic>
        <p:nvPicPr>
          <p:cNvPr id="3074" name="Picture 2" descr="5 stages of group development, norms (tuckman)">
            <a:extLst>
              <a:ext uri="{FF2B5EF4-FFF2-40B4-BE49-F238E27FC236}">
                <a16:creationId xmlns:a16="http://schemas.microsoft.com/office/drawing/2014/main" id="{498FE9C6-9C89-3548-0461-9A649072E2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4161" y="1690687"/>
            <a:ext cx="7359588" cy="3913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83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6D5AB-0FE8-CD78-56F8-B3AA4ED3506A}"/>
              </a:ext>
            </a:extLst>
          </p:cNvPr>
          <p:cNvSpPr>
            <a:spLocks noGrp="1"/>
          </p:cNvSpPr>
          <p:nvPr>
            <p:ph type="title"/>
          </p:nvPr>
        </p:nvSpPr>
        <p:spPr/>
        <p:txBody>
          <a:bodyPr/>
          <a:lstStyle/>
          <a:p>
            <a:r>
              <a:rPr lang="en-GB" b="1" dirty="0"/>
              <a:t>Why is Team Work important</a:t>
            </a:r>
          </a:p>
        </p:txBody>
      </p:sp>
      <p:sp>
        <p:nvSpPr>
          <p:cNvPr id="3" name="Content Placeholder 2">
            <a:extLst>
              <a:ext uri="{FF2B5EF4-FFF2-40B4-BE49-F238E27FC236}">
                <a16:creationId xmlns:a16="http://schemas.microsoft.com/office/drawing/2014/main" id="{F673FF55-00C9-B203-4DD3-47861503602C}"/>
              </a:ext>
            </a:extLst>
          </p:cNvPr>
          <p:cNvSpPr>
            <a:spLocks noGrp="1"/>
          </p:cNvSpPr>
          <p:nvPr>
            <p:ph idx="1"/>
          </p:nvPr>
        </p:nvSpPr>
        <p:spPr>
          <a:xfrm>
            <a:off x="628650" y="1568173"/>
            <a:ext cx="7886700" cy="4351338"/>
          </a:xfrm>
        </p:spPr>
        <p:txBody>
          <a:bodyPr/>
          <a:lstStyle/>
          <a:p>
            <a:pPr eaLnBrk="1" hangingPunct="1"/>
            <a:r>
              <a:rPr lang="en-GB" altLang="en-GB" sz="2800" dirty="0"/>
              <a:t>Teamwork contributes to the success of a company or organization.</a:t>
            </a:r>
          </a:p>
          <a:p>
            <a:pPr eaLnBrk="1" hangingPunct="1"/>
            <a:r>
              <a:rPr lang="en-GB" altLang="en-GB" sz="2800" dirty="0"/>
              <a:t>Teamwork is needed to ensure the success and performance of companies.</a:t>
            </a:r>
          </a:p>
          <a:p>
            <a:pPr eaLnBrk="1" hangingPunct="1"/>
            <a:r>
              <a:rPr lang="en-GB" altLang="en-GB" sz="2800" dirty="0"/>
              <a:t>Opportunities for teamwork exist everywhere within all organizations.</a:t>
            </a:r>
          </a:p>
          <a:p>
            <a:pPr eaLnBrk="1" hangingPunct="1"/>
            <a:r>
              <a:rPr lang="en-GB" altLang="en-GB" sz="2800" dirty="0"/>
              <a:t>Teams naturally integrate performance and learning.</a:t>
            </a:r>
          </a:p>
          <a:p>
            <a:pPr algn="r" eaLnBrk="1" hangingPunct="1">
              <a:buFontTx/>
              <a:buNone/>
            </a:pPr>
            <a:r>
              <a:rPr lang="en-GB" altLang="en-GB" sz="2000" dirty="0"/>
              <a:t>(Katzenbach and Smith 1993, cited in Morrison, 2002)</a:t>
            </a:r>
            <a:endParaRPr lang="en-US" sz="2000" dirty="0"/>
          </a:p>
          <a:p>
            <a:endParaRPr lang="en-GB" dirty="0"/>
          </a:p>
        </p:txBody>
      </p:sp>
    </p:spTree>
    <p:extLst>
      <p:ext uri="{BB962C8B-B14F-4D97-AF65-F5344CB8AC3E}">
        <p14:creationId xmlns:p14="http://schemas.microsoft.com/office/powerpoint/2010/main" val="15814747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0275-DBC0-8911-4ADB-5EF90ECB8ECE}"/>
              </a:ext>
            </a:extLst>
          </p:cNvPr>
          <p:cNvSpPr>
            <a:spLocks noGrp="1"/>
          </p:cNvSpPr>
          <p:nvPr>
            <p:ph type="title"/>
          </p:nvPr>
        </p:nvSpPr>
        <p:spPr/>
        <p:txBody>
          <a:bodyPr/>
          <a:lstStyle/>
          <a:p>
            <a:r>
              <a:rPr lang="en-GB" b="1" dirty="0"/>
              <a:t>Teamwork in Health and Care</a:t>
            </a:r>
          </a:p>
        </p:txBody>
      </p:sp>
      <p:sp>
        <p:nvSpPr>
          <p:cNvPr id="3" name="Content Placeholder 2">
            <a:extLst>
              <a:ext uri="{FF2B5EF4-FFF2-40B4-BE49-F238E27FC236}">
                <a16:creationId xmlns:a16="http://schemas.microsoft.com/office/drawing/2014/main" id="{0103AA10-048E-3CDA-8C3F-DAD1431A2893}"/>
              </a:ext>
            </a:extLst>
          </p:cNvPr>
          <p:cNvSpPr>
            <a:spLocks noGrp="1"/>
          </p:cNvSpPr>
          <p:nvPr>
            <p:ph idx="1"/>
          </p:nvPr>
        </p:nvSpPr>
        <p:spPr>
          <a:xfrm>
            <a:off x="628650" y="1443885"/>
            <a:ext cx="7886700" cy="4351338"/>
          </a:xfrm>
        </p:spPr>
        <p:txBody>
          <a:bodyPr/>
          <a:lstStyle/>
          <a:p>
            <a:pPr marL="0" indent="0">
              <a:buNone/>
            </a:pPr>
            <a:r>
              <a:rPr lang="en-GB" b="0" i="0" dirty="0">
                <a:solidFill>
                  <a:srgbClr val="1A1F3E"/>
                </a:solidFill>
                <a:effectLst/>
                <a:latin typeface="AeonikPro"/>
              </a:rPr>
              <a:t>‘Teams affect mental health and wellbeing of staff, determine care quality, and, when they function well, are constant sources of innovation. These outcomes depend on the quality of teamworking and particularly whether there is a team climate of psychological safety’</a:t>
            </a:r>
          </a:p>
          <a:p>
            <a:pPr marL="0" indent="0">
              <a:buNone/>
            </a:pPr>
            <a:endParaRPr lang="en-GB" dirty="0">
              <a:solidFill>
                <a:srgbClr val="1A1F3E"/>
              </a:solidFill>
              <a:latin typeface="AeonikPro"/>
            </a:endParaRPr>
          </a:p>
          <a:p>
            <a:pPr marL="0" indent="0">
              <a:buNone/>
            </a:pPr>
            <a:endParaRPr lang="en-GB" dirty="0">
              <a:solidFill>
                <a:srgbClr val="1A1F3E"/>
              </a:solidFill>
              <a:latin typeface="AeonikPro"/>
            </a:endParaRPr>
          </a:p>
          <a:p>
            <a:pPr marL="0" indent="0" algn="r">
              <a:buNone/>
            </a:pPr>
            <a:r>
              <a:rPr lang="en-GB" dirty="0">
                <a:solidFill>
                  <a:srgbClr val="1A1F3E"/>
                </a:solidFill>
                <a:latin typeface="AeonikPro"/>
              </a:rPr>
              <a:t>(Professor Michael West)</a:t>
            </a:r>
          </a:p>
          <a:p>
            <a:pPr marL="0" indent="0">
              <a:buNone/>
            </a:pPr>
            <a:endParaRPr lang="en-GB" dirty="0"/>
          </a:p>
        </p:txBody>
      </p:sp>
    </p:spTree>
    <p:extLst>
      <p:ext uri="{BB962C8B-B14F-4D97-AF65-F5344CB8AC3E}">
        <p14:creationId xmlns:p14="http://schemas.microsoft.com/office/powerpoint/2010/main" val="26508449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30966-DA33-4846-0762-08976773CA66}"/>
              </a:ext>
            </a:extLst>
          </p:cNvPr>
          <p:cNvSpPr>
            <a:spLocks noGrp="1"/>
          </p:cNvSpPr>
          <p:nvPr>
            <p:ph type="title"/>
          </p:nvPr>
        </p:nvSpPr>
        <p:spPr/>
        <p:txBody>
          <a:bodyPr/>
          <a:lstStyle/>
          <a:p>
            <a:r>
              <a:rPr lang="en-GB" b="1" dirty="0"/>
              <a:t>Multi-disciplinary Teamworking</a:t>
            </a:r>
          </a:p>
        </p:txBody>
      </p:sp>
      <p:sp>
        <p:nvSpPr>
          <p:cNvPr id="3" name="Content Placeholder 2">
            <a:extLst>
              <a:ext uri="{FF2B5EF4-FFF2-40B4-BE49-F238E27FC236}">
                <a16:creationId xmlns:a16="http://schemas.microsoft.com/office/drawing/2014/main" id="{603701CA-C458-8BD2-A02B-B2B016F424ED}"/>
              </a:ext>
            </a:extLst>
          </p:cNvPr>
          <p:cNvSpPr>
            <a:spLocks noGrp="1"/>
          </p:cNvSpPr>
          <p:nvPr>
            <p:ph idx="1"/>
          </p:nvPr>
        </p:nvSpPr>
        <p:spPr>
          <a:xfrm>
            <a:off x="628650" y="1612561"/>
            <a:ext cx="7886700" cy="4351338"/>
          </a:xfrm>
        </p:spPr>
        <p:txBody>
          <a:bodyPr/>
          <a:lstStyle/>
          <a:p>
            <a:pPr marL="0" indent="0">
              <a:buNone/>
            </a:pPr>
            <a:endParaRPr lang="en-GB" b="0" i="0" dirty="0">
              <a:solidFill>
                <a:srgbClr val="202A30"/>
              </a:solidFill>
              <a:effectLst/>
              <a:latin typeface="-apple-system"/>
            </a:endParaRPr>
          </a:p>
          <a:p>
            <a:pPr marL="0" indent="0">
              <a:buNone/>
            </a:pPr>
            <a:endParaRPr lang="en-GB" dirty="0">
              <a:solidFill>
                <a:srgbClr val="202A30"/>
              </a:solidFill>
              <a:latin typeface="-apple-system"/>
            </a:endParaRPr>
          </a:p>
          <a:p>
            <a:pPr marL="0" indent="0">
              <a:buNone/>
            </a:pPr>
            <a:r>
              <a:rPr lang="en-GB" b="0" i="0" dirty="0">
                <a:solidFill>
                  <a:srgbClr val="202A30"/>
                </a:solidFill>
                <a:effectLst/>
                <a:latin typeface="-apple-system"/>
              </a:rPr>
              <a:t>‘Multi-disciplinary team working – how health and care professionals work together to support people with complex care needs that have been identified through risk stratification and case finding’</a:t>
            </a:r>
          </a:p>
          <a:p>
            <a:pPr marL="0" indent="0">
              <a:buNone/>
            </a:pPr>
            <a:endParaRPr lang="en-GB" dirty="0">
              <a:solidFill>
                <a:srgbClr val="202A30"/>
              </a:solidFill>
              <a:latin typeface="-apple-system"/>
            </a:endParaRPr>
          </a:p>
          <a:p>
            <a:pPr marL="0" indent="0">
              <a:buNone/>
            </a:pPr>
            <a:endParaRPr lang="en-GB" b="0" i="0" dirty="0">
              <a:solidFill>
                <a:srgbClr val="202A30"/>
              </a:solidFill>
              <a:effectLst/>
              <a:latin typeface="-apple-system"/>
            </a:endParaRPr>
          </a:p>
          <a:p>
            <a:pPr marL="0" indent="0" algn="r">
              <a:buNone/>
            </a:pPr>
            <a:r>
              <a:rPr lang="en-GB" dirty="0">
                <a:solidFill>
                  <a:srgbClr val="202A30"/>
                </a:solidFill>
                <a:latin typeface="-apple-system"/>
              </a:rPr>
              <a:t>(NHS England)</a:t>
            </a: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846189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3EB7-00D5-5804-9D40-DBF7216DD1DD}"/>
              </a:ext>
            </a:extLst>
          </p:cNvPr>
          <p:cNvSpPr>
            <a:spLocks noGrp="1"/>
          </p:cNvSpPr>
          <p:nvPr>
            <p:ph type="title"/>
          </p:nvPr>
        </p:nvSpPr>
        <p:spPr/>
        <p:txBody>
          <a:bodyPr/>
          <a:lstStyle/>
          <a:p>
            <a:r>
              <a:rPr lang="en-GB" b="1" dirty="0"/>
              <a:t>Advantages and Challenges</a:t>
            </a:r>
          </a:p>
        </p:txBody>
      </p:sp>
      <p:graphicFrame>
        <p:nvGraphicFramePr>
          <p:cNvPr id="4" name="Table 4">
            <a:extLst>
              <a:ext uri="{FF2B5EF4-FFF2-40B4-BE49-F238E27FC236}">
                <a16:creationId xmlns:a16="http://schemas.microsoft.com/office/drawing/2014/main" id="{BF82C2D2-CF0F-4A33-37A3-CBF3070A5ECE}"/>
              </a:ext>
            </a:extLst>
          </p:cNvPr>
          <p:cNvGraphicFramePr>
            <a:graphicFrameLocks noGrp="1"/>
          </p:cNvGraphicFramePr>
          <p:nvPr>
            <p:ph idx="1"/>
          </p:nvPr>
        </p:nvGraphicFramePr>
        <p:xfrm>
          <a:off x="628650" y="1825624"/>
          <a:ext cx="7886700" cy="2897295"/>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563609500"/>
                    </a:ext>
                  </a:extLst>
                </a:gridCol>
                <a:gridCol w="3943350">
                  <a:extLst>
                    <a:ext uri="{9D8B030D-6E8A-4147-A177-3AD203B41FA5}">
                      <a16:colId xmlns:a16="http://schemas.microsoft.com/office/drawing/2014/main" val="3575116645"/>
                    </a:ext>
                  </a:extLst>
                </a:gridCol>
              </a:tblGrid>
              <a:tr h="579459">
                <a:tc>
                  <a:txBody>
                    <a:bodyPr/>
                    <a:lstStyle/>
                    <a:p>
                      <a:pPr algn="ctr"/>
                      <a:r>
                        <a:rPr lang="en-GB" dirty="0"/>
                        <a:t>Advantages</a:t>
                      </a:r>
                    </a:p>
                  </a:txBody>
                  <a:tcPr/>
                </a:tc>
                <a:tc>
                  <a:txBody>
                    <a:bodyPr/>
                    <a:lstStyle/>
                    <a:p>
                      <a:pPr algn="ctr"/>
                      <a:r>
                        <a:rPr lang="en-GB" dirty="0"/>
                        <a:t>Challenges</a:t>
                      </a:r>
                    </a:p>
                  </a:txBody>
                  <a:tcPr/>
                </a:tc>
                <a:extLst>
                  <a:ext uri="{0D108BD9-81ED-4DB2-BD59-A6C34878D82A}">
                    <a16:rowId xmlns:a16="http://schemas.microsoft.com/office/drawing/2014/main" val="3503170463"/>
                  </a:ext>
                </a:extLst>
              </a:tr>
              <a:tr h="579459">
                <a:tc>
                  <a:txBody>
                    <a:bodyPr/>
                    <a:lstStyle/>
                    <a:p>
                      <a:r>
                        <a:rPr lang="en-GB" dirty="0"/>
                        <a:t>Efficient care</a:t>
                      </a:r>
                    </a:p>
                  </a:txBody>
                  <a:tcPr/>
                </a:tc>
                <a:tc>
                  <a:txBody>
                    <a:bodyPr/>
                    <a:lstStyle/>
                    <a:p>
                      <a:r>
                        <a:rPr lang="en-GB" dirty="0"/>
                        <a:t>Time pressure</a:t>
                      </a:r>
                    </a:p>
                  </a:txBody>
                  <a:tcPr/>
                </a:tc>
                <a:extLst>
                  <a:ext uri="{0D108BD9-81ED-4DB2-BD59-A6C34878D82A}">
                    <a16:rowId xmlns:a16="http://schemas.microsoft.com/office/drawing/2014/main" val="3879981619"/>
                  </a:ext>
                </a:extLst>
              </a:tr>
              <a:tr h="579459">
                <a:tc>
                  <a:txBody>
                    <a:bodyPr/>
                    <a:lstStyle/>
                    <a:p>
                      <a:r>
                        <a:rPr lang="en-GB" dirty="0"/>
                        <a:t>Increased patient safety</a:t>
                      </a:r>
                    </a:p>
                  </a:txBody>
                  <a:tcPr/>
                </a:tc>
                <a:tc>
                  <a:txBody>
                    <a:bodyPr/>
                    <a:lstStyle/>
                    <a:p>
                      <a:r>
                        <a:rPr lang="en-GB" dirty="0"/>
                        <a:t>Difference in language/terminology</a:t>
                      </a:r>
                    </a:p>
                  </a:txBody>
                  <a:tcPr/>
                </a:tc>
                <a:extLst>
                  <a:ext uri="{0D108BD9-81ED-4DB2-BD59-A6C34878D82A}">
                    <a16:rowId xmlns:a16="http://schemas.microsoft.com/office/drawing/2014/main" val="3855833882"/>
                  </a:ext>
                </a:extLst>
              </a:tr>
              <a:tr h="579459">
                <a:tc>
                  <a:txBody>
                    <a:bodyPr/>
                    <a:lstStyle/>
                    <a:p>
                      <a:r>
                        <a:rPr lang="en-GB" dirty="0"/>
                        <a:t>Expedited referrals</a:t>
                      </a:r>
                    </a:p>
                  </a:txBody>
                  <a:tcPr/>
                </a:tc>
                <a:tc>
                  <a:txBody>
                    <a:bodyPr/>
                    <a:lstStyle/>
                    <a:p>
                      <a:r>
                        <a:rPr lang="en-GB" dirty="0"/>
                        <a:t>Resource intensive</a:t>
                      </a:r>
                    </a:p>
                  </a:txBody>
                  <a:tcPr/>
                </a:tc>
                <a:extLst>
                  <a:ext uri="{0D108BD9-81ED-4DB2-BD59-A6C34878D82A}">
                    <a16:rowId xmlns:a16="http://schemas.microsoft.com/office/drawing/2014/main" val="3849800099"/>
                  </a:ext>
                </a:extLst>
              </a:tr>
              <a:tr h="579459">
                <a:tc>
                  <a:txBody>
                    <a:bodyPr/>
                    <a:lstStyle/>
                    <a:p>
                      <a:r>
                        <a:rPr lang="en-GB" dirty="0"/>
                        <a:t>Holistic care</a:t>
                      </a:r>
                    </a:p>
                  </a:txBody>
                  <a:tcPr/>
                </a:tc>
                <a:tc>
                  <a:txBody>
                    <a:bodyPr/>
                    <a:lstStyle/>
                    <a:p>
                      <a:r>
                        <a:rPr lang="en-GB" dirty="0"/>
                        <a:t>Co-ordination of availability</a:t>
                      </a:r>
                    </a:p>
                  </a:txBody>
                  <a:tcPr/>
                </a:tc>
                <a:extLst>
                  <a:ext uri="{0D108BD9-81ED-4DB2-BD59-A6C34878D82A}">
                    <a16:rowId xmlns:a16="http://schemas.microsoft.com/office/drawing/2014/main" val="1741586134"/>
                  </a:ext>
                </a:extLst>
              </a:tr>
            </a:tbl>
          </a:graphicData>
        </a:graphic>
      </p:graphicFrame>
    </p:spTree>
    <p:extLst>
      <p:ext uri="{BB962C8B-B14F-4D97-AF65-F5344CB8AC3E}">
        <p14:creationId xmlns:p14="http://schemas.microsoft.com/office/powerpoint/2010/main" val="882154981"/>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B028E32-C8EA-49F5-B5BE-AC8C48821B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211f9404-bca0-4bcf-9c1d-965ccb6f8d2d"/>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terms/"/>
    <ds:schemaRef ds:uri="http://purl.org/dc/elements/1.1/"/>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154</TotalTime>
  <Words>1329</Words>
  <Application>Microsoft Office PowerPoint</Application>
  <PresentationFormat>On-screen Show (4:3)</PresentationFormat>
  <Paragraphs>205</Paragraphs>
  <Slides>33</Slides>
  <Notes>0</Notes>
  <HiddenSlides>0</HiddenSlides>
  <MMClips>0</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33</vt:i4>
      </vt:variant>
    </vt:vector>
  </HeadingPairs>
  <TitlesOfParts>
    <vt:vector size="54" baseType="lpstr">
      <vt:lpstr>AeonikPro</vt:lpstr>
      <vt:lpstr>-apple-system</vt:lpstr>
      <vt:lpstr>Arial</vt:lpstr>
      <vt:lpstr>Avenir Next LT W01 Demi</vt:lpstr>
      <vt:lpstr>Calibri</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Leadership and Management – Part 2   Jan Howells-Johnson</vt:lpstr>
      <vt:lpstr>Today’s Session</vt:lpstr>
      <vt:lpstr>Consider…..</vt:lpstr>
      <vt:lpstr>Definitions</vt:lpstr>
      <vt:lpstr>Definitions</vt:lpstr>
      <vt:lpstr>Leadership vs Management (Storey,  2004) </vt:lpstr>
      <vt:lpstr>The Role of the Manager</vt:lpstr>
      <vt:lpstr>PowerPoint Presentation</vt:lpstr>
      <vt:lpstr>People Management</vt:lpstr>
      <vt:lpstr>Managing Expectations – The Psychological Contract</vt:lpstr>
      <vt:lpstr>Staff Welfare </vt:lpstr>
      <vt:lpstr>Workforce Motivation (Hertzberg)</vt:lpstr>
      <vt:lpstr>Appraisal/Professional Annual Development Review</vt:lpstr>
      <vt:lpstr>Human Resources Department</vt:lpstr>
      <vt:lpstr>Compliance &amp; Best Practice</vt:lpstr>
      <vt:lpstr>Group Work</vt:lpstr>
      <vt:lpstr>Scenario 1</vt:lpstr>
      <vt:lpstr>Scenario 1 - Solution</vt:lpstr>
      <vt:lpstr>Scenario 1 - continued</vt:lpstr>
      <vt:lpstr>Scenario 1 - Justification</vt:lpstr>
      <vt:lpstr>Scenario 2</vt:lpstr>
      <vt:lpstr>Scenario 2 - solution</vt:lpstr>
      <vt:lpstr>Scenario 2 - Justification</vt:lpstr>
      <vt:lpstr>Team working</vt:lpstr>
      <vt:lpstr>Team working – Group Work</vt:lpstr>
      <vt:lpstr>What makes and effective team</vt:lpstr>
      <vt:lpstr>Groups and Teams</vt:lpstr>
      <vt:lpstr>Groups</vt:lpstr>
      <vt:lpstr>Stages of building a team (Tuckman)</vt:lpstr>
      <vt:lpstr>Why is Team Work important</vt:lpstr>
      <vt:lpstr>Teamwork in Health and Care</vt:lpstr>
      <vt:lpstr>Multi-disciplinary Teamworking</vt:lpstr>
      <vt:lpstr>Advantages and Challenges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Jan Howells-Johnson</cp:lastModifiedBy>
  <cp:revision>23</cp:revision>
  <dcterms:created xsi:type="dcterms:W3CDTF">2021-03-10T12:10:47Z</dcterms:created>
  <dcterms:modified xsi:type="dcterms:W3CDTF">2024-05-22T18:08:24Z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