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sldIdLst>
    <p:sldId id="256" r:id="rId4"/>
  </p:sldIdLst>
  <p:sldSz cx="40233600" cy="40233600"/>
  <p:notesSz cx="7004050" cy="9283700"/>
  <p:defaultTextStyle>
    <a:defPPr>
      <a:defRPr lang="en-US"/>
    </a:defPPr>
    <a:lvl1pPr algn="l" rtl="0" fontAlgn="base">
      <a:spcBef>
        <a:spcPct val="0"/>
      </a:spcBef>
      <a:spcAft>
        <a:spcPct val="0"/>
      </a:spcAft>
      <a:defRPr sz="3200"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sz="3200"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sz="3200"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sz="3200"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sz="3200" kern="1200">
        <a:solidFill>
          <a:schemeClr val="tx1"/>
        </a:solidFill>
        <a:latin typeface="Arial" panose="020B0604020202020204" pitchFamily="34" charset="0"/>
        <a:ea typeface="+mn-ea"/>
        <a:cs typeface="+mn-cs"/>
      </a:defRPr>
    </a:lvl5pPr>
    <a:lvl6pPr marL="2286000" algn="l" defTabSz="914400" rtl="0" eaLnBrk="1" latinLnBrk="0" hangingPunct="1">
      <a:defRPr sz="3200" kern="1200">
        <a:solidFill>
          <a:schemeClr val="tx1"/>
        </a:solidFill>
        <a:latin typeface="Arial" panose="020B0604020202020204" pitchFamily="34" charset="0"/>
        <a:ea typeface="+mn-ea"/>
        <a:cs typeface="+mn-cs"/>
      </a:defRPr>
    </a:lvl6pPr>
    <a:lvl7pPr marL="2743200" algn="l" defTabSz="914400" rtl="0" eaLnBrk="1" latinLnBrk="0" hangingPunct="1">
      <a:defRPr sz="3200" kern="1200">
        <a:solidFill>
          <a:schemeClr val="tx1"/>
        </a:solidFill>
        <a:latin typeface="Arial" panose="020B0604020202020204" pitchFamily="34" charset="0"/>
        <a:ea typeface="+mn-ea"/>
        <a:cs typeface="+mn-cs"/>
      </a:defRPr>
    </a:lvl7pPr>
    <a:lvl8pPr marL="3200400" algn="l" defTabSz="914400" rtl="0" eaLnBrk="1" latinLnBrk="0" hangingPunct="1">
      <a:defRPr sz="3200" kern="1200">
        <a:solidFill>
          <a:schemeClr val="tx1"/>
        </a:solidFill>
        <a:latin typeface="Arial" panose="020B0604020202020204" pitchFamily="34" charset="0"/>
        <a:ea typeface="+mn-ea"/>
        <a:cs typeface="+mn-cs"/>
      </a:defRPr>
    </a:lvl8pPr>
    <a:lvl9pPr marL="3657600" algn="l" defTabSz="914400" rtl="0" eaLnBrk="1" latinLnBrk="0" hangingPunct="1">
      <a:defRPr sz="32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12672">
          <p15:clr>
            <a:srgbClr val="A4A3A4"/>
          </p15:clr>
        </p15:guide>
        <p15:guide id="2" pos="1267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EAEA"/>
    <a:srgbClr val="FFFFFF"/>
    <a:srgbClr val="006699"/>
    <a:srgbClr val="CCECFF"/>
    <a:srgbClr val="004F9E"/>
    <a:srgbClr val="0069D2"/>
    <a:srgbClr val="0066FF"/>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5" d="100"/>
          <a:sy n="25" d="100"/>
        </p:scale>
        <p:origin x="44" y="-3900"/>
      </p:cViewPr>
      <p:guideLst>
        <p:guide orient="horz" pos="12672"/>
        <p:guide pos="1267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9EC2-A536-5D6A-FE5A-2AE7EA3E9F50}"/>
              </a:ext>
            </a:extLst>
          </p:cNvPr>
          <p:cNvSpPr>
            <a:spLocks noGrp="1"/>
          </p:cNvSpPr>
          <p:nvPr>
            <p:ph type="ctrTitle"/>
          </p:nvPr>
        </p:nvSpPr>
        <p:spPr>
          <a:xfrm>
            <a:off x="5029200" y="6584950"/>
            <a:ext cx="30175200" cy="14006513"/>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45CD64A-6237-38B0-3417-646956E63F64}"/>
              </a:ext>
            </a:extLst>
          </p:cNvPr>
          <p:cNvSpPr>
            <a:spLocks noGrp="1"/>
          </p:cNvSpPr>
          <p:nvPr>
            <p:ph type="subTitle" idx="1"/>
          </p:nvPr>
        </p:nvSpPr>
        <p:spPr>
          <a:xfrm>
            <a:off x="5029200" y="21131213"/>
            <a:ext cx="30175200" cy="971391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46445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BBAA-1673-C4B2-36A2-F133183578B7}"/>
              </a:ext>
            </a:extLst>
          </p:cNvPr>
          <p:cNvSpPr>
            <a:spLocks noGrp="1"/>
          </p:cNvSpPr>
          <p:nvPr>
            <p:ph type="title"/>
          </p:nvPr>
        </p:nvSpPr>
        <p:spPr>
          <a:xfrm>
            <a:off x="2765425" y="2141538"/>
            <a:ext cx="34702750" cy="7777162"/>
          </a:xfrm>
          <a:prstGeom prst="rect">
            <a:avLst/>
          </a:prstGeom>
        </p:spPr>
        <p:txBody>
          <a:bodyPr/>
          <a:lstStyle/>
          <a:p>
            <a:r>
              <a:rPr lang="en-GB"/>
              <a:t>Click to edit Master title style</a:t>
            </a:r>
          </a:p>
        </p:txBody>
      </p:sp>
      <p:sp>
        <p:nvSpPr>
          <p:cNvPr id="3" name="Content Placeholder 2">
            <a:extLst>
              <a:ext uri="{FF2B5EF4-FFF2-40B4-BE49-F238E27FC236}">
                <a16:creationId xmlns:a16="http://schemas.microsoft.com/office/drawing/2014/main" id="{71A90AC2-A9F0-0BF2-5074-44C3026C6E49}"/>
              </a:ext>
            </a:extLst>
          </p:cNvPr>
          <p:cNvSpPr>
            <a:spLocks noGrp="1"/>
          </p:cNvSpPr>
          <p:nvPr>
            <p:ph idx="1"/>
          </p:nvPr>
        </p:nvSpPr>
        <p:spPr>
          <a:xfrm>
            <a:off x="2765425" y="10710863"/>
            <a:ext cx="34702750" cy="255270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413047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621E4-A6A1-5BB0-3E3B-BD8451B45AED}"/>
              </a:ext>
            </a:extLst>
          </p:cNvPr>
          <p:cNvSpPr>
            <a:spLocks noGrp="1"/>
          </p:cNvSpPr>
          <p:nvPr>
            <p:ph type="title"/>
          </p:nvPr>
        </p:nvSpPr>
        <p:spPr>
          <a:xfrm>
            <a:off x="2744788" y="10029825"/>
            <a:ext cx="34701162" cy="16737013"/>
          </a:xfrm>
          <a:prstGeom prst="rect">
            <a:avLst/>
          </a:prstGeo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191F7A-A63D-9B42-1673-2ACBDB7E2918}"/>
              </a:ext>
            </a:extLst>
          </p:cNvPr>
          <p:cNvSpPr>
            <a:spLocks noGrp="1"/>
          </p:cNvSpPr>
          <p:nvPr>
            <p:ph type="body" idx="1"/>
          </p:nvPr>
        </p:nvSpPr>
        <p:spPr>
          <a:xfrm>
            <a:off x="2744788" y="26925588"/>
            <a:ext cx="34701162" cy="8801100"/>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Tree>
    <p:extLst>
      <p:ext uri="{BB962C8B-B14F-4D97-AF65-F5344CB8AC3E}">
        <p14:creationId xmlns:p14="http://schemas.microsoft.com/office/powerpoint/2010/main" val="3282809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86E9-CF17-865B-B7CD-D171EE82D33F}"/>
              </a:ext>
            </a:extLst>
          </p:cNvPr>
          <p:cNvSpPr>
            <a:spLocks noGrp="1"/>
          </p:cNvSpPr>
          <p:nvPr>
            <p:ph type="title"/>
          </p:nvPr>
        </p:nvSpPr>
        <p:spPr>
          <a:xfrm>
            <a:off x="2765425" y="2141538"/>
            <a:ext cx="34702750" cy="7777162"/>
          </a:xfrm>
          <a:prstGeom prst="rect">
            <a:avLst/>
          </a:prstGeom>
        </p:spPr>
        <p:txBody>
          <a:bodyPr/>
          <a:lstStyle/>
          <a:p>
            <a:r>
              <a:rPr lang="en-GB"/>
              <a:t>Click to edit Master title style</a:t>
            </a:r>
          </a:p>
        </p:txBody>
      </p:sp>
      <p:sp>
        <p:nvSpPr>
          <p:cNvPr id="3" name="Content Placeholder 2">
            <a:extLst>
              <a:ext uri="{FF2B5EF4-FFF2-40B4-BE49-F238E27FC236}">
                <a16:creationId xmlns:a16="http://schemas.microsoft.com/office/drawing/2014/main" id="{3598AA54-C312-6C0E-957C-4AAC002D03D2}"/>
              </a:ext>
            </a:extLst>
          </p:cNvPr>
          <p:cNvSpPr>
            <a:spLocks noGrp="1"/>
          </p:cNvSpPr>
          <p:nvPr>
            <p:ph sz="half" idx="1"/>
          </p:nvPr>
        </p:nvSpPr>
        <p:spPr>
          <a:xfrm>
            <a:off x="2765425" y="10710863"/>
            <a:ext cx="17275175" cy="255270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57BE40-3121-B149-8536-0A102A0BDBE5}"/>
              </a:ext>
            </a:extLst>
          </p:cNvPr>
          <p:cNvSpPr>
            <a:spLocks noGrp="1"/>
          </p:cNvSpPr>
          <p:nvPr>
            <p:ph sz="half" idx="2"/>
          </p:nvPr>
        </p:nvSpPr>
        <p:spPr>
          <a:xfrm>
            <a:off x="20193000" y="10710863"/>
            <a:ext cx="17275175" cy="255270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178782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5465-575B-BEE9-983D-49480C2DF573}"/>
              </a:ext>
            </a:extLst>
          </p:cNvPr>
          <p:cNvSpPr>
            <a:spLocks noGrp="1"/>
          </p:cNvSpPr>
          <p:nvPr>
            <p:ph type="title"/>
          </p:nvPr>
        </p:nvSpPr>
        <p:spPr>
          <a:xfrm>
            <a:off x="2771775" y="2141538"/>
            <a:ext cx="34701163" cy="7777162"/>
          </a:xfrm>
          <a:prstGeom prst="rect">
            <a:avLst/>
          </a:prstGeom>
        </p:spPr>
        <p:txBody>
          <a:bodyPr/>
          <a:lstStyle/>
          <a:p>
            <a:r>
              <a:rPr lang="en-GB"/>
              <a:t>Click to edit Master title style</a:t>
            </a:r>
          </a:p>
        </p:txBody>
      </p:sp>
      <p:sp>
        <p:nvSpPr>
          <p:cNvPr id="3" name="Text Placeholder 2">
            <a:extLst>
              <a:ext uri="{FF2B5EF4-FFF2-40B4-BE49-F238E27FC236}">
                <a16:creationId xmlns:a16="http://schemas.microsoft.com/office/drawing/2014/main" id="{CA851AAB-A8AD-7CB1-1F3F-74814D0DC24C}"/>
              </a:ext>
            </a:extLst>
          </p:cNvPr>
          <p:cNvSpPr>
            <a:spLocks noGrp="1"/>
          </p:cNvSpPr>
          <p:nvPr>
            <p:ph type="body" idx="1"/>
          </p:nvPr>
        </p:nvSpPr>
        <p:spPr>
          <a:xfrm>
            <a:off x="2771775" y="9863138"/>
            <a:ext cx="17019588" cy="48339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7FCD76-724F-623E-7430-2D74B7212CAD}"/>
              </a:ext>
            </a:extLst>
          </p:cNvPr>
          <p:cNvSpPr>
            <a:spLocks noGrp="1"/>
          </p:cNvSpPr>
          <p:nvPr>
            <p:ph sz="half" idx="2"/>
          </p:nvPr>
        </p:nvSpPr>
        <p:spPr>
          <a:xfrm>
            <a:off x="2771775" y="14697075"/>
            <a:ext cx="17019588" cy="216154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FA67558-7E1E-80AC-B8DF-D1E738E156C0}"/>
              </a:ext>
            </a:extLst>
          </p:cNvPr>
          <p:cNvSpPr>
            <a:spLocks noGrp="1"/>
          </p:cNvSpPr>
          <p:nvPr>
            <p:ph type="body" sz="quarter" idx="3"/>
          </p:nvPr>
        </p:nvSpPr>
        <p:spPr>
          <a:xfrm>
            <a:off x="20367625" y="9863138"/>
            <a:ext cx="17105313" cy="4833937"/>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D3A906-7A36-363C-90B5-220384937A8A}"/>
              </a:ext>
            </a:extLst>
          </p:cNvPr>
          <p:cNvSpPr>
            <a:spLocks noGrp="1"/>
          </p:cNvSpPr>
          <p:nvPr>
            <p:ph sz="quarter" idx="4"/>
          </p:nvPr>
        </p:nvSpPr>
        <p:spPr>
          <a:xfrm>
            <a:off x="20367625" y="14697075"/>
            <a:ext cx="17105313" cy="216154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408765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4D35-0EAA-9F90-7CA4-319665770DB0}"/>
              </a:ext>
            </a:extLst>
          </p:cNvPr>
          <p:cNvSpPr>
            <a:spLocks noGrp="1"/>
          </p:cNvSpPr>
          <p:nvPr>
            <p:ph type="title"/>
          </p:nvPr>
        </p:nvSpPr>
        <p:spPr>
          <a:xfrm>
            <a:off x="2765425" y="2141538"/>
            <a:ext cx="34702750" cy="7777162"/>
          </a:xfrm>
          <a:prstGeom prst="rect">
            <a:avLst/>
          </a:prstGeom>
        </p:spPr>
        <p:txBody>
          <a:bodyPr/>
          <a:lstStyle/>
          <a:p>
            <a:r>
              <a:rPr lang="en-GB"/>
              <a:t>Click to edit Master title style</a:t>
            </a:r>
          </a:p>
        </p:txBody>
      </p:sp>
    </p:spTree>
    <p:extLst>
      <p:ext uri="{BB962C8B-B14F-4D97-AF65-F5344CB8AC3E}">
        <p14:creationId xmlns:p14="http://schemas.microsoft.com/office/powerpoint/2010/main" val="3908638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3362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1094B-B01D-3967-9584-3311B4083FA7}"/>
              </a:ext>
            </a:extLst>
          </p:cNvPr>
          <p:cNvSpPr>
            <a:spLocks noGrp="1"/>
          </p:cNvSpPr>
          <p:nvPr>
            <p:ph type="title"/>
          </p:nvPr>
        </p:nvSpPr>
        <p:spPr>
          <a:xfrm>
            <a:off x="2771775" y="2682875"/>
            <a:ext cx="12976225" cy="9386888"/>
          </a:xfrm>
          <a:prstGeom prst="rect">
            <a:avLst/>
          </a:prstGeo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B2286E5-E542-C04D-6515-44F074D30D03}"/>
              </a:ext>
            </a:extLst>
          </p:cNvPr>
          <p:cNvSpPr>
            <a:spLocks noGrp="1"/>
          </p:cNvSpPr>
          <p:nvPr>
            <p:ph idx="1"/>
          </p:nvPr>
        </p:nvSpPr>
        <p:spPr>
          <a:xfrm>
            <a:off x="17105313" y="5792788"/>
            <a:ext cx="20367625" cy="28592462"/>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E5D661B-B1C9-DC03-C342-EF7F40D79018}"/>
              </a:ext>
            </a:extLst>
          </p:cNvPr>
          <p:cNvSpPr>
            <a:spLocks noGrp="1"/>
          </p:cNvSpPr>
          <p:nvPr>
            <p:ph type="body" sz="half" idx="2"/>
          </p:nvPr>
        </p:nvSpPr>
        <p:spPr>
          <a:xfrm>
            <a:off x="2771775" y="12069763"/>
            <a:ext cx="12976225" cy="22361525"/>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02969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1E9B-2C05-4B6D-5450-AEC7923D71D1}"/>
              </a:ext>
            </a:extLst>
          </p:cNvPr>
          <p:cNvSpPr>
            <a:spLocks noGrp="1"/>
          </p:cNvSpPr>
          <p:nvPr>
            <p:ph type="title"/>
          </p:nvPr>
        </p:nvSpPr>
        <p:spPr>
          <a:xfrm>
            <a:off x="2771775" y="2682875"/>
            <a:ext cx="12976225" cy="9386888"/>
          </a:xfrm>
          <a:prstGeom prst="rect">
            <a:avLst/>
          </a:prstGeo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77922F-F4B7-4FE6-427B-C7E7016018DC}"/>
              </a:ext>
            </a:extLst>
          </p:cNvPr>
          <p:cNvSpPr>
            <a:spLocks noGrp="1"/>
          </p:cNvSpPr>
          <p:nvPr>
            <p:ph type="pic" idx="1"/>
          </p:nvPr>
        </p:nvSpPr>
        <p:spPr>
          <a:xfrm>
            <a:off x="17105313" y="5792788"/>
            <a:ext cx="20367625" cy="28592462"/>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424145-EE5A-001A-C860-565AD976AEA2}"/>
              </a:ext>
            </a:extLst>
          </p:cNvPr>
          <p:cNvSpPr>
            <a:spLocks noGrp="1"/>
          </p:cNvSpPr>
          <p:nvPr>
            <p:ph type="body" sz="half" idx="2"/>
          </p:nvPr>
        </p:nvSpPr>
        <p:spPr>
          <a:xfrm>
            <a:off x="2771775" y="12069763"/>
            <a:ext cx="12976225" cy="22361525"/>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31384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71F2-4F8E-49BC-031E-3871596EFC9B}"/>
              </a:ext>
            </a:extLst>
          </p:cNvPr>
          <p:cNvSpPr>
            <a:spLocks noGrp="1"/>
          </p:cNvSpPr>
          <p:nvPr>
            <p:ph type="title"/>
          </p:nvPr>
        </p:nvSpPr>
        <p:spPr>
          <a:xfrm>
            <a:off x="2765425" y="2141538"/>
            <a:ext cx="34702750" cy="7777162"/>
          </a:xfrm>
          <a:prstGeom prst="rect">
            <a:avLst/>
          </a:prstGeom>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168EB6B-5206-69DD-2A38-231982D73BBA}"/>
              </a:ext>
            </a:extLst>
          </p:cNvPr>
          <p:cNvSpPr>
            <a:spLocks noGrp="1"/>
          </p:cNvSpPr>
          <p:nvPr>
            <p:ph type="body" orient="vert" idx="1"/>
          </p:nvPr>
        </p:nvSpPr>
        <p:spPr>
          <a:xfrm>
            <a:off x="2765425" y="10710863"/>
            <a:ext cx="34702750" cy="25527000"/>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03946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356666-5762-3A0E-5E03-0E730C80A748}"/>
              </a:ext>
            </a:extLst>
          </p:cNvPr>
          <p:cNvSpPr>
            <a:spLocks noGrp="1"/>
          </p:cNvSpPr>
          <p:nvPr>
            <p:ph type="title" orient="vert"/>
          </p:nvPr>
        </p:nvSpPr>
        <p:spPr>
          <a:xfrm>
            <a:off x="28792488" y="2141538"/>
            <a:ext cx="8675687" cy="34096325"/>
          </a:xfrm>
          <a:prstGeom prst="rect">
            <a:avLst/>
          </a:prstGeo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E8F10A0-33EE-813C-F217-50F7FC515A6D}"/>
              </a:ext>
            </a:extLst>
          </p:cNvPr>
          <p:cNvSpPr>
            <a:spLocks noGrp="1"/>
          </p:cNvSpPr>
          <p:nvPr>
            <p:ph type="body" orient="vert" idx="1"/>
          </p:nvPr>
        </p:nvSpPr>
        <p:spPr>
          <a:xfrm>
            <a:off x="2765425" y="2141538"/>
            <a:ext cx="25874663" cy="34096325"/>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038936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F9E"/>
        </a:solidFill>
        <a:effectLst/>
      </p:bgPr>
    </p:bg>
    <p:spTree>
      <p:nvGrpSpPr>
        <p:cNvPr id="1" name=""/>
        <p:cNvGrpSpPr/>
        <p:nvPr/>
      </p:nvGrpSpPr>
      <p:grpSpPr>
        <a:xfrm>
          <a:off x="0" y="0"/>
          <a:ext cx="0" cy="0"/>
          <a:chOff x="0" y="0"/>
          <a:chExt cx="0" cy="0"/>
        </a:xfrm>
      </p:grpSpPr>
      <p:sp>
        <p:nvSpPr>
          <p:cNvPr id="1031" name="Rectangle 7">
            <a:extLst>
              <a:ext uri="{FF2B5EF4-FFF2-40B4-BE49-F238E27FC236}">
                <a16:creationId xmlns:a16="http://schemas.microsoft.com/office/drawing/2014/main" id="{8D3F8A1F-0E3F-BEB8-898A-3393EF308D48}"/>
              </a:ext>
            </a:extLst>
          </p:cNvPr>
          <p:cNvSpPr>
            <a:spLocks noChangeArrowheads="1"/>
          </p:cNvSpPr>
          <p:nvPr userDrawn="1"/>
        </p:nvSpPr>
        <p:spPr bwMode="auto">
          <a:xfrm>
            <a:off x="0" y="5483225"/>
            <a:ext cx="8410575" cy="34736088"/>
          </a:xfrm>
          <a:prstGeom prst="rect">
            <a:avLst/>
          </a:prstGeom>
          <a:solidFill>
            <a:srgbClr val="99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19070" tIns="209535" rIns="419070" bIns="419070"/>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pPr algn="ctr"/>
            <a:endParaRPr lang="en-US" altLang="en-US" sz="4400">
              <a:latin typeface="Impact" panose="020B0806030902050204" pitchFamily="34" charset="0"/>
            </a:endParaRPr>
          </a:p>
        </p:txBody>
      </p:sp>
      <p:sp>
        <p:nvSpPr>
          <p:cNvPr id="1032" name="Rectangle 8">
            <a:extLst>
              <a:ext uri="{FF2B5EF4-FFF2-40B4-BE49-F238E27FC236}">
                <a16:creationId xmlns:a16="http://schemas.microsoft.com/office/drawing/2014/main" id="{9A5656AE-08A4-35F9-553B-AF9E0316A53C}"/>
              </a:ext>
            </a:extLst>
          </p:cNvPr>
          <p:cNvSpPr>
            <a:spLocks noChangeArrowheads="1"/>
          </p:cNvSpPr>
          <p:nvPr userDrawn="1"/>
        </p:nvSpPr>
        <p:spPr bwMode="auto">
          <a:xfrm>
            <a:off x="8408988" y="0"/>
            <a:ext cx="31810325" cy="5484813"/>
          </a:xfrm>
          <a:prstGeom prst="rect">
            <a:avLst/>
          </a:prstGeom>
          <a:solidFill>
            <a:srgbClr val="99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p>
            <a:endParaRPr lang="en-GB"/>
          </a:p>
        </p:txBody>
      </p:sp>
      <p:sp>
        <p:nvSpPr>
          <p:cNvPr id="1033" name="Rectangle 9">
            <a:extLst>
              <a:ext uri="{FF2B5EF4-FFF2-40B4-BE49-F238E27FC236}">
                <a16:creationId xmlns:a16="http://schemas.microsoft.com/office/drawing/2014/main" id="{648EE19A-42E6-F2E0-B50E-F3EF7B0717F6}"/>
              </a:ext>
            </a:extLst>
          </p:cNvPr>
          <p:cNvSpPr>
            <a:spLocks noChangeArrowheads="1"/>
          </p:cNvSpPr>
          <p:nvPr userDrawn="1"/>
        </p:nvSpPr>
        <p:spPr bwMode="auto">
          <a:xfrm>
            <a:off x="8408988" y="5483225"/>
            <a:ext cx="31810325" cy="34736088"/>
          </a:xfrm>
          <a:prstGeom prst="rect">
            <a:avLst/>
          </a:prstGeom>
          <a:solidFill>
            <a:srgbClr val="EAEAE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p>
            <a:endParaRPr lang="en-GB"/>
          </a:p>
        </p:txBody>
      </p:sp>
      <p:sp>
        <p:nvSpPr>
          <p:cNvPr id="1035" name="Line 11">
            <a:extLst>
              <a:ext uri="{FF2B5EF4-FFF2-40B4-BE49-F238E27FC236}">
                <a16:creationId xmlns:a16="http://schemas.microsoft.com/office/drawing/2014/main" id="{876E20D2-B853-BBDA-D6A6-F0259102F790}"/>
              </a:ext>
            </a:extLst>
          </p:cNvPr>
          <p:cNvSpPr>
            <a:spLocks noChangeShapeType="1"/>
          </p:cNvSpPr>
          <p:nvPr userDrawn="1"/>
        </p:nvSpPr>
        <p:spPr bwMode="auto">
          <a:xfrm>
            <a:off x="8408988" y="0"/>
            <a:ext cx="0" cy="4023360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6" name="Line 12">
            <a:extLst>
              <a:ext uri="{FF2B5EF4-FFF2-40B4-BE49-F238E27FC236}">
                <a16:creationId xmlns:a16="http://schemas.microsoft.com/office/drawing/2014/main" id="{47FEC789-CF85-D5B0-F60E-7A583FE86A39}"/>
              </a:ext>
            </a:extLst>
          </p:cNvPr>
          <p:cNvSpPr>
            <a:spLocks noChangeShapeType="1"/>
          </p:cNvSpPr>
          <p:nvPr userDrawn="1"/>
        </p:nvSpPr>
        <p:spPr bwMode="auto">
          <a:xfrm>
            <a:off x="0" y="5483225"/>
            <a:ext cx="40220900"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1039" name="Picture 15">
            <a:extLst>
              <a:ext uri="{FF2B5EF4-FFF2-40B4-BE49-F238E27FC236}">
                <a16:creationId xmlns:a16="http://schemas.microsoft.com/office/drawing/2014/main" id="{5D7F3743-F721-A00C-89EF-1C8E30546396}"/>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2454275" y="39700200"/>
            <a:ext cx="350202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22725" rtl="0" fontAlgn="base">
        <a:spcBef>
          <a:spcPct val="0"/>
        </a:spcBef>
        <a:spcAft>
          <a:spcPct val="0"/>
        </a:spcAft>
        <a:defRPr sz="19300" kern="1200">
          <a:solidFill>
            <a:schemeClr val="tx2"/>
          </a:solidFill>
          <a:latin typeface="+mj-lt"/>
          <a:ea typeface="+mj-ea"/>
          <a:cs typeface="+mj-cs"/>
        </a:defRPr>
      </a:lvl1pPr>
      <a:lvl2pPr algn="ctr" defTabSz="4022725" rtl="0" fontAlgn="base">
        <a:spcBef>
          <a:spcPct val="0"/>
        </a:spcBef>
        <a:spcAft>
          <a:spcPct val="0"/>
        </a:spcAft>
        <a:defRPr sz="19300">
          <a:solidFill>
            <a:schemeClr val="tx2"/>
          </a:solidFill>
          <a:latin typeface="Arial" panose="020B0604020202020204" pitchFamily="34" charset="0"/>
        </a:defRPr>
      </a:lvl2pPr>
      <a:lvl3pPr algn="ctr" defTabSz="4022725" rtl="0" fontAlgn="base">
        <a:spcBef>
          <a:spcPct val="0"/>
        </a:spcBef>
        <a:spcAft>
          <a:spcPct val="0"/>
        </a:spcAft>
        <a:defRPr sz="19300">
          <a:solidFill>
            <a:schemeClr val="tx2"/>
          </a:solidFill>
          <a:latin typeface="Arial" panose="020B0604020202020204" pitchFamily="34" charset="0"/>
        </a:defRPr>
      </a:lvl3pPr>
      <a:lvl4pPr algn="ctr" defTabSz="4022725" rtl="0" fontAlgn="base">
        <a:spcBef>
          <a:spcPct val="0"/>
        </a:spcBef>
        <a:spcAft>
          <a:spcPct val="0"/>
        </a:spcAft>
        <a:defRPr sz="19300">
          <a:solidFill>
            <a:schemeClr val="tx2"/>
          </a:solidFill>
          <a:latin typeface="Arial" panose="020B0604020202020204" pitchFamily="34" charset="0"/>
        </a:defRPr>
      </a:lvl4pPr>
      <a:lvl5pPr algn="ctr" defTabSz="4022725" rtl="0" fontAlgn="base">
        <a:spcBef>
          <a:spcPct val="0"/>
        </a:spcBef>
        <a:spcAft>
          <a:spcPct val="0"/>
        </a:spcAft>
        <a:defRPr sz="19300">
          <a:solidFill>
            <a:schemeClr val="tx2"/>
          </a:solidFill>
          <a:latin typeface="Arial" panose="020B0604020202020204" pitchFamily="34" charset="0"/>
        </a:defRPr>
      </a:lvl5pPr>
      <a:lvl6pPr marL="457200" algn="ctr" defTabSz="4022725" rtl="0" fontAlgn="base">
        <a:spcBef>
          <a:spcPct val="0"/>
        </a:spcBef>
        <a:spcAft>
          <a:spcPct val="0"/>
        </a:spcAft>
        <a:defRPr sz="19300">
          <a:solidFill>
            <a:schemeClr val="tx2"/>
          </a:solidFill>
          <a:latin typeface="Arial" panose="020B0604020202020204" pitchFamily="34" charset="0"/>
        </a:defRPr>
      </a:lvl6pPr>
      <a:lvl7pPr marL="914400" algn="ctr" defTabSz="4022725" rtl="0" fontAlgn="base">
        <a:spcBef>
          <a:spcPct val="0"/>
        </a:spcBef>
        <a:spcAft>
          <a:spcPct val="0"/>
        </a:spcAft>
        <a:defRPr sz="19300">
          <a:solidFill>
            <a:schemeClr val="tx2"/>
          </a:solidFill>
          <a:latin typeface="Arial" panose="020B0604020202020204" pitchFamily="34" charset="0"/>
        </a:defRPr>
      </a:lvl7pPr>
      <a:lvl8pPr marL="1371600" algn="ctr" defTabSz="4022725" rtl="0" fontAlgn="base">
        <a:spcBef>
          <a:spcPct val="0"/>
        </a:spcBef>
        <a:spcAft>
          <a:spcPct val="0"/>
        </a:spcAft>
        <a:defRPr sz="19300">
          <a:solidFill>
            <a:schemeClr val="tx2"/>
          </a:solidFill>
          <a:latin typeface="Arial" panose="020B0604020202020204" pitchFamily="34" charset="0"/>
        </a:defRPr>
      </a:lvl8pPr>
      <a:lvl9pPr marL="1828800" algn="ctr" defTabSz="4022725" rtl="0" fontAlgn="base">
        <a:spcBef>
          <a:spcPct val="0"/>
        </a:spcBef>
        <a:spcAft>
          <a:spcPct val="0"/>
        </a:spcAft>
        <a:defRPr sz="19300">
          <a:solidFill>
            <a:schemeClr val="tx2"/>
          </a:solidFill>
          <a:latin typeface="Arial" panose="020B0604020202020204" pitchFamily="34" charset="0"/>
        </a:defRPr>
      </a:lvl9pPr>
    </p:titleStyle>
    <p:bodyStyle>
      <a:lvl1pPr marL="1509713" indent="-1509713" algn="l" defTabSz="4022725" rtl="0" fontAlgn="base">
        <a:spcBef>
          <a:spcPct val="20000"/>
        </a:spcBef>
        <a:spcAft>
          <a:spcPct val="0"/>
        </a:spcAft>
        <a:buChar char="•"/>
        <a:defRPr sz="14100" kern="1200">
          <a:solidFill>
            <a:schemeClr val="tx1"/>
          </a:solidFill>
          <a:latin typeface="+mn-lt"/>
          <a:ea typeface="+mn-ea"/>
          <a:cs typeface="+mn-cs"/>
        </a:defRPr>
      </a:lvl1pPr>
      <a:lvl2pPr marL="3268663" indent="-1257300" algn="l" defTabSz="4022725" rtl="0" fontAlgn="base">
        <a:spcBef>
          <a:spcPct val="20000"/>
        </a:spcBef>
        <a:spcAft>
          <a:spcPct val="0"/>
        </a:spcAft>
        <a:buChar char="–"/>
        <a:defRPr sz="12300" kern="1200">
          <a:solidFill>
            <a:schemeClr val="tx1"/>
          </a:solidFill>
          <a:latin typeface="+mn-lt"/>
          <a:ea typeface="+mn-ea"/>
          <a:cs typeface="+mn-cs"/>
        </a:defRPr>
      </a:lvl2pPr>
      <a:lvl3pPr marL="5029200" indent="-1006475" algn="l" defTabSz="4022725" rtl="0" fontAlgn="base">
        <a:spcBef>
          <a:spcPct val="20000"/>
        </a:spcBef>
        <a:spcAft>
          <a:spcPct val="0"/>
        </a:spcAft>
        <a:buChar char="•"/>
        <a:defRPr sz="10500" kern="1200">
          <a:solidFill>
            <a:schemeClr val="tx1"/>
          </a:solidFill>
          <a:latin typeface="+mn-lt"/>
          <a:ea typeface="+mn-ea"/>
          <a:cs typeface="+mn-cs"/>
        </a:defRPr>
      </a:lvl3pPr>
      <a:lvl4pPr marL="7040563" indent="-1006475" algn="l" defTabSz="4022725" rtl="0" fontAlgn="base">
        <a:spcBef>
          <a:spcPct val="20000"/>
        </a:spcBef>
        <a:spcAft>
          <a:spcPct val="0"/>
        </a:spcAft>
        <a:buChar char="–"/>
        <a:defRPr sz="8800" kern="1200">
          <a:solidFill>
            <a:schemeClr val="tx1"/>
          </a:solidFill>
          <a:latin typeface="+mn-lt"/>
          <a:ea typeface="+mn-ea"/>
          <a:cs typeface="+mn-cs"/>
        </a:defRPr>
      </a:lvl4pPr>
      <a:lvl5pPr marL="9051925" indent="-1004888" algn="l" defTabSz="4022725" rtl="0" fontAlgn="base">
        <a:spcBef>
          <a:spcPct val="20000"/>
        </a:spcBef>
        <a:spcAft>
          <a:spcPct val="0"/>
        </a:spcAft>
        <a:buChar char="»"/>
        <a:defRPr sz="8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4" name="Text Box 186">
            <a:extLst>
              <a:ext uri="{FF2B5EF4-FFF2-40B4-BE49-F238E27FC236}">
                <a16:creationId xmlns:a16="http://schemas.microsoft.com/office/drawing/2014/main" id="{FDCC87EB-1614-73B6-9931-E6217064E5C3}"/>
              </a:ext>
            </a:extLst>
          </p:cNvPr>
          <p:cNvSpPr txBox="1">
            <a:spLocks noChangeArrowheads="1"/>
          </p:cNvSpPr>
          <p:nvPr/>
        </p:nvSpPr>
        <p:spPr bwMode="auto">
          <a:xfrm>
            <a:off x="7757606" y="-342005"/>
            <a:ext cx="31842075" cy="279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19070" tIns="838139" rIns="419070" bIns="419070"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pPr algn="ctr"/>
            <a:r>
              <a:rPr lang="en-US" altLang="en-US" sz="8000" dirty="0">
                <a:latin typeface="Impact" panose="020B0806030902050204" pitchFamily="34" charset="0"/>
              </a:rPr>
              <a:t>Title: </a:t>
            </a:r>
            <a:r>
              <a:rPr lang="en-GB" altLang="en-US" sz="8000" dirty="0">
                <a:latin typeface="Impact" panose="020B0806030902050204" pitchFamily="34" charset="0"/>
              </a:rPr>
              <a:t>How Self-Awareness of Emotions Enhances Emotional Intelligence and Academic Success</a:t>
            </a:r>
            <a:endParaRPr lang="en-US" altLang="en-US" sz="8000" dirty="0">
              <a:latin typeface="Impact" panose="020B0806030902050204" pitchFamily="34" charset="0"/>
            </a:endParaRPr>
          </a:p>
        </p:txBody>
      </p:sp>
      <p:sp>
        <p:nvSpPr>
          <p:cNvPr id="2235" name="Text Box 187">
            <a:extLst>
              <a:ext uri="{FF2B5EF4-FFF2-40B4-BE49-F238E27FC236}">
                <a16:creationId xmlns:a16="http://schemas.microsoft.com/office/drawing/2014/main" id="{8C6A19DA-3BF4-CED4-C327-61B2B4AB9531}"/>
              </a:ext>
            </a:extLst>
          </p:cNvPr>
          <p:cNvSpPr txBox="1">
            <a:spLocks noChangeArrowheads="1"/>
          </p:cNvSpPr>
          <p:nvPr/>
        </p:nvSpPr>
        <p:spPr bwMode="auto">
          <a:xfrm>
            <a:off x="9017000" y="2780609"/>
            <a:ext cx="31068709" cy="2657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19070" tIns="419070" rIns="419070" bIns="419070"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pPr algn="ctr"/>
            <a:r>
              <a:rPr lang="en-US" altLang="en-US" sz="4800" b="1" baseline="30000" dirty="0"/>
              <a:t>Name: Denayah Lawson </a:t>
            </a:r>
          </a:p>
          <a:p>
            <a:pPr algn="ctr"/>
            <a:r>
              <a:rPr lang="en-US" altLang="en-US" sz="4800" b="1" baseline="30000" dirty="0"/>
              <a:t>Student Number:2314157</a:t>
            </a:r>
          </a:p>
          <a:p>
            <a:pPr algn="ctr"/>
            <a:r>
              <a:rPr lang="en-US" altLang="en-US" sz="4800" b="1" baseline="30000" dirty="0" err="1"/>
              <a:t>Programme</a:t>
            </a:r>
            <a:r>
              <a:rPr lang="en-US" altLang="en-US" sz="4800" b="1" baseline="30000" dirty="0"/>
              <a:t>: BA (Hons) Leadership and management skills for the workplace</a:t>
            </a:r>
          </a:p>
          <a:p>
            <a:pPr algn="ctr"/>
            <a:r>
              <a:rPr lang="en-US" altLang="en-US" sz="4800" b="1" baseline="30000" dirty="0"/>
              <a:t>Module: Developing Emotional Intelligence</a:t>
            </a:r>
          </a:p>
          <a:p>
            <a:pPr algn="ctr"/>
            <a:r>
              <a:rPr lang="en-US" altLang="en-US" sz="4800" b="1" baseline="30000" dirty="0"/>
              <a:t>Module code: LCLM5006</a:t>
            </a:r>
          </a:p>
          <a:p>
            <a:pPr algn="ctr"/>
            <a:r>
              <a:rPr lang="en-US" altLang="en-US" sz="4800" b="1" baseline="30000" dirty="0"/>
              <a:t>Lecturer: Abdallah Naser</a:t>
            </a:r>
          </a:p>
        </p:txBody>
      </p:sp>
      <p:sp>
        <p:nvSpPr>
          <p:cNvPr id="2237" name="Text Box 189">
            <a:extLst>
              <a:ext uri="{FF2B5EF4-FFF2-40B4-BE49-F238E27FC236}">
                <a16:creationId xmlns:a16="http://schemas.microsoft.com/office/drawing/2014/main" id="{F80C2C61-FD8C-3FDF-2812-1B7614FED4E2}"/>
              </a:ext>
            </a:extLst>
          </p:cNvPr>
          <p:cNvSpPr txBox="1">
            <a:spLocks noChangeArrowheads="1"/>
          </p:cNvSpPr>
          <p:nvPr/>
        </p:nvSpPr>
        <p:spPr bwMode="auto">
          <a:xfrm>
            <a:off x="19378613" y="6864351"/>
            <a:ext cx="9872662" cy="6394449"/>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altLang="en-US" b="1" dirty="0"/>
              <a:t>This poster was created utilizing a systematic literature review methodology. Academic resources were obtained through Google Scholar and university library databases. Priority was given to peer-reviewed journal articles and scholarly books published predominantly within the last two decades. The main themes identified include: self-awareness, emotional regulation, mindfulness, resilience, and academic performance. The discussion was informed by theoretical frameworks such as Mayer and Salovey’s Ability Model of Emotional Intelligence.</a:t>
            </a:r>
            <a:endParaRPr lang="en-US" altLang="en-US" b="1" dirty="0"/>
          </a:p>
        </p:txBody>
      </p:sp>
      <p:sp>
        <p:nvSpPr>
          <p:cNvPr id="2238" name="Text Box 190">
            <a:extLst>
              <a:ext uri="{FF2B5EF4-FFF2-40B4-BE49-F238E27FC236}">
                <a16:creationId xmlns:a16="http://schemas.microsoft.com/office/drawing/2014/main" id="{D1BDA8FE-AEF3-6F99-B6FE-508BE0E14B5F}"/>
              </a:ext>
            </a:extLst>
          </p:cNvPr>
          <p:cNvSpPr txBox="1">
            <a:spLocks noChangeArrowheads="1"/>
          </p:cNvSpPr>
          <p:nvPr/>
        </p:nvSpPr>
        <p:spPr bwMode="auto">
          <a:xfrm>
            <a:off x="30179962" y="6864350"/>
            <a:ext cx="9140825" cy="17176750"/>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altLang="en-US" b="1" dirty="0"/>
              <a:t>As stated by Mayer, Salovey, and Caruso (2008), emotional intelligence (EI) comprises four distinct abilities:</a:t>
            </a:r>
          </a:p>
          <a:p>
            <a:pPr marL="514350" indent="-514350">
              <a:buAutoNum type="arabicPeriod"/>
            </a:pPr>
            <a:r>
              <a:rPr lang="en-GB" altLang="en-US" b="1" dirty="0"/>
              <a:t>Recognizing emotions</a:t>
            </a:r>
          </a:p>
          <a:p>
            <a:r>
              <a:rPr lang="en-GB" altLang="en-US" b="1" dirty="0"/>
              <a:t>2.Utilising emotions to enhance cognitive processes</a:t>
            </a:r>
          </a:p>
          <a:p>
            <a:r>
              <a:rPr lang="en-GB" altLang="en-US" b="1" dirty="0"/>
              <a:t>3.Comprehending emotions</a:t>
            </a:r>
          </a:p>
          <a:p>
            <a:r>
              <a:rPr lang="en-GB" altLang="en-US" b="1" dirty="0"/>
              <a:t>4.Regulating emotions</a:t>
            </a:r>
          </a:p>
          <a:p>
            <a:endParaRPr lang="en-GB" altLang="en-US" b="1" dirty="0"/>
          </a:p>
          <a:p>
            <a:r>
              <a:rPr lang="en-GB" altLang="en-US" b="1" dirty="0"/>
              <a:t>Key Approaches to Cultivating Emotional Intelligence:</a:t>
            </a:r>
          </a:p>
          <a:p>
            <a:endParaRPr lang="en-GB" altLang="en-US" b="1" dirty="0"/>
          </a:p>
          <a:p>
            <a:r>
              <a:rPr lang="en-GB" altLang="en-US" b="1" dirty="0"/>
              <a:t>Self-reflection: Consistent introspection enhances emotional awareness.</a:t>
            </a:r>
          </a:p>
          <a:p>
            <a:endParaRPr lang="en-GB" altLang="en-US" b="1" dirty="0"/>
          </a:p>
          <a:p>
            <a:r>
              <a:rPr lang="en-GB" altLang="en-US" b="1" dirty="0"/>
              <a:t>Emotion labelling: Naming emotions reduces their intensity (Gross, 1998).</a:t>
            </a:r>
          </a:p>
          <a:p>
            <a:endParaRPr lang="en-GB" altLang="en-US" b="1" dirty="0"/>
          </a:p>
          <a:p>
            <a:r>
              <a:rPr lang="en-GB" altLang="en-US" b="1" dirty="0"/>
              <a:t>Feedback from others: Increases social awareness.</a:t>
            </a:r>
          </a:p>
          <a:p>
            <a:endParaRPr lang="en-GB" altLang="en-US" b="1" dirty="0"/>
          </a:p>
          <a:p>
            <a:r>
              <a:rPr lang="en-GB" altLang="en-US" b="1" dirty="0"/>
              <a:t>Active listening: Bolsters empathy and interpersonal abilities.</a:t>
            </a:r>
          </a:p>
          <a:p>
            <a:r>
              <a:rPr lang="en-US" altLang="en-US" b="1" dirty="0"/>
              <a:t> </a:t>
            </a:r>
          </a:p>
          <a:p>
            <a:r>
              <a:rPr lang="en-US" altLang="en-US" b="1" dirty="0"/>
              <a:t>Cognitive reappraisal: reframing negative situations improves emotional regulation (Gross,1998)</a:t>
            </a:r>
          </a:p>
          <a:p>
            <a:endParaRPr lang="en-US" altLang="en-US" b="1" dirty="0"/>
          </a:p>
          <a:p>
            <a:r>
              <a:rPr lang="en-US" altLang="en-US" b="1" dirty="0"/>
              <a:t>Cultivating emotional intelligence is a continuous journey that necessitates deliberate practice , introspection , and modifications in behavior.</a:t>
            </a:r>
          </a:p>
          <a:p>
            <a:endParaRPr lang="en-US" altLang="en-US" b="1" dirty="0"/>
          </a:p>
        </p:txBody>
      </p:sp>
      <p:sp>
        <p:nvSpPr>
          <p:cNvPr id="2239" name="Text Box 191">
            <a:extLst>
              <a:ext uri="{FF2B5EF4-FFF2-40B4-BE49-F238E27FC236}">
                <a16:creationId xmlns:a16="http://schemas.microsoft.com/office/drawing/2014/main" id="{0B994B83-E8FB-301F-02EC-7C404DA17CF5}"/>
              </a:ext>
            </a:extLst>
          </p:cNvPr>
          <p:cNvSpPr txBox="1">
            <a:spLocks noChangeArrowheads="1"/>
          </p:cNvSpPr>
          <p:nvPr/>
        </p:nvSpPr>
        <p:spPr bwMode="auto">
          <a:xfrm>
            <a:off x="9286082" y="25285700"/>
            <a:ext cx="12012612" cy="14649450"/>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altLang="en-US" b="1" dirty="0"/>
              <a:t>Based on my personal academic experience, emotional challenges frequently encompass:</a:t>
            </a:r>
          </a:p>
          <a:p>
            <a:endParaRPr lang="en-GB" altLang="en-US" b="1" dirty="0"/>
          </a:p>
          <a:p>
            <a:r>
              <a:rPr lang="en-GB" altLang="en-US" b="1" dirty="0"/>
              <a:t>Stress related to assignments</a:t>
            </a:r>
          </a:p>
          <a:p>
            <a:endParaRPr lang="en-GB" altLang="en-US" b="1" dirty="0"/>
          </a:p>
          <a:p>
            <a:r>
              <a:rPr lang="en-GB" altLang="en-US" b="1" dirty="0"/>
              <a:t>Anxiety about failing</a:t>
            </a:r>
          </a:p>
          <a:p>
            <a:endParaRPr lang="en-GB" altLang="en-US" b="1" dirty="0"/>
          </a:p>
          <a:p>
            <a:r>
              <a:rPr lang="en-GB" altLang="en-US" b="1" dirty="0"/>
              <a:t>Pressure from time constraints</a:t>
            </a:r>
          </a:p>
          <a:p>
            <a:endParaRPr lang="en-GB" altLang="en-US" b="1" dirty="0"/>
          </a:p>
          <a:p>
            <a:r>
              <a:rPr lang="en-GB" altLang="en-US" b="1" dirty="0"/>
              <a:t>Comparisons with fellow students</a:t>
            </a:r>
          </a:p>
          <a:p>
            <a:endParaRPr lang="en-GB" altLang="en-US" b="1" dirty="0"/>
          </a:p>
          <a:p>
            <a:r>
              <a:rPr lang="en-GB" altLang="en-US" b="1" dirty="0"/>
              <a:t>1. Mindfulness Practice:</a:t>
            </a:r>
          </a:p>
          <a:p>
            <a:r>
              <a:rPr lang="en-GB" altLang="en-US" b="1" dirty="0"/>
              <a:t>Mindfulness is the act of being aware of the present moment without forming judgments (Kabat-Zinn, 2003).</a:t>
            </a:r>
          </a:p>
          <a:p>
            <a:endParaRPr lang="en-GB" altLang="en-US" b="1" dirty="0"/>
          </a:p>
          <a:p>
            <a:r>
              <a:rPr lang="en-GB" altLang="en-US" b="1" dirty="0"/>
              <a:t>-Daily breathing exercises</a:t>
            </a:r>
          </a:p>
          <a:p>
            <a:r>
              <a:rPr lang="en-GB" altLang="en-US" b="1" dirty="0"/>
              <a:t>-Brief guided meditations</a:t>
            </a:r>
          </a:p>
          <a:p>
            <a:r>
              <a:rPr lang="en-GB" altLang="en-US" b="1" dirty="0"/>
              <a:t>-Concentrated study sessions free from distractions</a:t>
            </a:r>
          </a:p>
          <a:p>
            <a:r>
              <a:rPr lang="en-GB" altLang="en-US" b="1" dirty="0"/>
              <a:t>Impact: It reduces anxiety and enhances concentration</a:t>
            </a:r>
          </a:p>
          <a:p>
            <a:endParaRPr lang="en-GB" altLang="en-US" b="1" dirty="0"/>
          </a:p>
          <a:p>
            <a:r>
              <a:rPr lang="en-GB" altLang="en-US" b="1" dirty="0"/>
              <a:t>2. Techniques for Emotional Regulation:</a:t>
            </a:r>
          </a:p>
          <a:p>
            <a:r>
              <a:rPr lang="en-GB" altLang="en-US" b="1" dirty="0"/>
              <a:t>-Taking a moment to pause before responding to stress</a:t>
            </a:r>
          </a:p>
          <a:p>
            <a:r>
              <a:rPr lang="en-GB" altLang="en-US" b="1" dirty="0"/>
              <a:t>-Reinterpreting setbacks as opportunities for learning</a:t>
            </a:r>
          </a:p>
          <a:p>
            <a:r>
              <a:rPr lang="en-GB" altLang="en-US" b="1" dirty="0"/>
              <a:t>-Dividing large tasks into achievable goals</a:t>
            </a:r>
          </a:p>
          <a:p>
            <a:r>
              <a:rPr lang="en-GB" altLang="en-US" b="1" dirty="0"/>
              <a:t>Impact: Enhances resilience and diminishes procrastination.</a:t>
            </a:r>
          </a:p>
          <a:p>
            <a:endParaRPr lang="en-GB" altLang="en-US" b="1" dirty="0"/>
          </a:p>
          <a:p>
            <a:r>
              <a:rPr lang="en-GB" altLang="en-US" b="1" dirty="0"/>
              <a:t>3. Reflective Journaling: Discussing emotional reactions to academic difficulties enhances self-awareness and problem-solving abilities.</a:t>
            </a:r>
          </a:p>
          <a:p>
            <a:endParaRPr lang="en-GB" altLang="en-US" b="1" dirty="0"/>
          </a:p>
          <a:p>
            <a:endParaRPr lang="en-US" altLang="en-US" b="1" dirty="0"/>
          </a:p>
        </p:txBody>
      </p:sp>
      <p:sp>
        <p:nvSpPr>
          <p:cNvPr id="2240" name="Text Box 192">
            <a:extLst>
              <a:ext uri="{FF2B5EF4-FFF2-40B4-BE49-F238E27FC236}">
                <a16:creationId xmlns:a16="http://schemas.microsoft.com/office/drawing/2014/main" id="{A66E19CF-2C09-50C7-D428-9302C31B7498}"/>
              </a:ext>
            </a:extLst>
          </p:cNvPr>
          <p:cNvSpPr txBox="1">
            <a:spLocks noChangeArrowheads="1"/>
          </p:cNvSpPr>
          <p:nvPr/>
        </p:nvSpPr>
        <p:spPr bwMode="auto">
          <a:xfrm>
            <a:off x="25577800" y="26060400"/>
            <a:ext cx="14507909" cy="6356350"/>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altLang="en-US" b="1" dirty="0"/>
              <a:t>Emotional intelligence starts with self-awareness.</a:t>
            </a:r>
          </a:p>
          <a:p>
            <a:r>
              <a:rPr lang="en-GB" altLang="en-US" b="1" dirty="0"/>
              <a:t>Being in tune with one's own emotions fosters empathy, communication, resilience, and academic achievement.</a:t>
            </a:r>
          </a:p>
          <a:p>
            <a:endParaRPr lang="en-GB" altLang="en-US" b="1" dirty="0"/>
          </a:p>
          <a:p>
            <a:r>
              <a:rPr lang="en-GB" altLang="en-US" b="1" dirty="0"/>
              <a:t>By engaging in mindfulness, reflective practices, and emotional regulation techniques, students can enhance their emotional intelligence and boost both their personal well-being and academic success.</a:t>
            </a:r>
          </a:p>
          <a:p>
            <a:endParaRPr lang="en-GB" altLang="en-US" b="1" dirty="0"/>
          </a:p>
          <a:p>
            <a:r>
              <a:rPr lang="en-GB" altLang="en-US" b="1" dirty="0"/>
              <a:t>Cultivating emotional intelligence does not happen spontaneously — it necessitates deliberate effort, introspection, and changes in </a:t>
            </a:r>
            <a:r>
              <a:rPr lang="en-GB" altLang="en-US" b="1" dirty="0" err="1"/>
              <a:t>behavior</a:t>
            </a:r>
            <a:r>
              <a:rPr lang="en-GB" altLang="en-US" b="1" dirty="0"/>
              <a:t>.</a:t>
            </a:r>
          </a:p>
          <a:p>
            <a:endParaRPr lang="en-GB" altLang="en-US" b="1" dirty="0"/>
          </a:p>
          <a:p>
            <a:endParaRPr lang="en-US" altLang="en-US" b="1" dirty="0"/>
          </a:p>
        </p:txBody>
      </p:sp>
      <p:sp>
        <p:nvSpPr>
          <p:cNvPr id="2241" name="Text Box 193">
            <a:extLst>
              <a:ext uri="{FF2B5EF4-FFF2-40B4-BE49-F238E27FC236}">
                <a16:creationId xmlns:a16="http://schemas.microsoft.com/office/drawing/2014/main" id="{5C884879-54E9-CF9F-CEDE-542E5D942DCA}"/>
              </a:ext>
            </a:extLst>
          </p:cNvPr>
          <p:cNvSpPr txBox="1">
            <a:spLocks noChangeArrowheads="1"/>
          </p:cNvSpPr>
          <p:nvPr/>
        </p:nvSpPr>
        <p:spPr bwMode="auto">
          <a:xfrm>
            <a:off x="9323388" y="6864350"/>
            <a:ext cx="9140825" cy="17176750"/>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defTabSz="838200">
              <a:defRPr>
                <a:solidFill>
                  <a:schemeClr val="tx1"/>
                </a:solidFill>
                <a:latin typeface="Arial" panose="020B0604020202020204" pitchFamily="34" charset="0"/>
              </a:defRPr>
            </a:lvl1pPr>
            <a:lvl2pPr marL="419100" defTabSz="838200">
              <a:defRPr>
                <a:solidFill>
                  <a:schemeClr val="tx1"/>
                </a:solidFill>
                <a:latin typeface="Arial" panose="020B0604020202020204" pitchFamily="34" charset="0"/>
              </a:defRPr>
            </a:lvl2pPr>
            <a:lvl3pPr marL="838200" defTabSz="838200">
              <a:defRPr>
                <a:solidFill>
                  <a:schemeClr val="tx1"/>
                </a:solidFill>
                <a:latin typeface="Arial" panose="020B0604020202020204" pitchFamily="34" charset="0"/>
              </a:defRPr>
            </a:lvl3pPr>
            <a:lvl4pPr marL="1257300" defTabSz="838200">
              <a:defRPr>
                <a:solidFill>
                  <a:schemeClr val="tx1"/>
                </a:solidFill>
                <a:latin typeface="Arial" panose="020B0604020202020204" pitchFamily="34" charset="0"/>
              </a:defRPr>
            </a:lvl4pPr>
            <a:lvl5pPr marL="1676400" defTabSz="838200">
              <a:defRPr>
                <a:solidFill>
                  <a:schemeClr val="tx1"/>
                </a:solidFill>
                <a:latin typeface="Arial" panose="020B0604020202020204" pitchFamily="34" charset="0"/>
              </a:defRPr>
            </a:lvl5pPr>
            <a:lvl6pPr marL="2133600" defTabSz="838200" fontAlgn="base">
              <a:spcBef>
                <a:spcPct val="0"/>
              </a:spcBef>
              <a:spcAft>
                <a:spcPct val="0"/>
              </a:spcAft>
              <a:defRPr>
                <a:solidFill>
                  <a:schemeClr val="tx1"/>
                </a:solidFill>
                <a:latin typeface="Arial" panose="020B0604020202020204" pitchFamily="34" charset="0"/>
              </a:defRPr>
            </a:lvl6pPr>
            <a:lvl7pPr marL="2590800" defTabSz="838200" fontAlgn="base">
              <a:spcBef>
                <a:spcPct val="0"/>
              </a:spcBef>
              <a:spcAft>
                <a:spcPct val="0"/>
              </a:spcAft>
              <a:defRPr>
                <a:solidFill>
                  <a:schemeClr val="tx1"/>
                </a:solidFill>
                <a:latin typeface="Arial" panose="020B0604020202020204" pitchFamily="34" charset="0"/>
              </a:defRPr>
            </a:lvl7pPr>
            <a:lvl8pPr marL="3048000" defTabSz="838200" fontAlgn="base">
              <a:spcBef>
                <a:spcPct val="0"/>
              </a:spcBef>
              <a:spcAft>
                <a:spcPct val="0"/>
              </a:spcAft>
              <a:defRPr>
                <a:solidFill>
                  <a:schemeClr val="tx1"/>
                </a:solidFill>
                <a:latin typeface="Arial" panose="020B0604020202020204" pitchFamily="34" charset="0"/>
              </a:defRPr>
            </a:lvl8pPr>
            <a:lvl9pPr marL="3505200" defTabSz="838200" fontAlgn="base">
              <a:spcBef>
                <a:spcPct val="0"/>
              </a:spcBef>
              <a:spcAft>
                <a:spcPct val="0"/>
              </a:spcAft>
              <a:defRPr>
                <a:solidFill>
                  <a:schemeClr val="tx1"/>
                </a:solidFill>
                <a:latin typeface="Arial" panose="020B0604020202020204" pitchFamily="34" charset="0"/>
              </a:defRPr>
            </a:lvl9pPr>
          </a:lstStyle>
          <a:p>
            <a:r>
              <a:rPr lang="en-GB" altLang="en-US" b="1" dirty="0"/>
              <a:t>“If you are tuned out of your own emotions, you will be poor at reading them in other people.”— Daniel Goleman</a:t>
            </a:r>
          </a:p>
          <a:p>
            <a:r>
              <a:rPr lang="en-GB" altLang="en-US" b="1" dirty="0"/>
              <a:t>Emotional intelligence (EI) plays a vital role in academic and personal success. Goleman (1995). EI is defined as the capacity to identify, comprehend, and regulate our own emotions as well as those of others. This poster examines the ways in which self-awareness and emotional regulation promote mindfulness and achievement in educational settings. </a:t>
            </a:r>
          </a:p>
          <a:p>
            <a:r>
              <a:rPr lang="en-GB" altLang="en-US" b="1" dirty="0"/>
              <a:t>This poster provides a critical examination of:</a:t>
            </a:r>
          </a:p>
          <a:p>
            <a:endParaRPr lang="en-GB" altLang="en-US" b="1" dirty="0"/>
          </a:p>
          <a:p>
            <a:r>
              <a:rPr lang="en-GB" altLang="en-US" b="1" dirty="0"/>
              <a:t>1.The development of emotional intelligence.</a:t>
            </a:r>
          </a:p>
          <a:p>
            <a:endParaRPr lang="en-GB" altLang="en-US" b="1" dirty="0"/>
          </a:p>
          <a:p>
            <a:r>
              <a:rPr lang="en-GB" altLang="en-US" b="1" dirty="0"/>
              <a:t>2.The role of personal emotional regulation and mindfulness in fostering academic success.</a:t>
            </a:r>
          </a:p>
          <a:p>
            <a:endParaRPr lang="en-GB" altLang="en-US" b="1" dirty="0"/>
          </a:p>
          <a:p>
            <a:r>
              <a:rPr lang="en-GB" altLang="en-US" b="1" dirty="0"/>
              <a:t>3.The essential factors that affect academic achievement and the strategies to address emotional challenges in higher education.</a:t>
            </a:r>
          </a:p>
          <a:p>
            <a:endParaRPr lang="en-US" altLang="en-US" b="1" dirty="0"/>
          </a:p>
        </p:txBody>
      </p:sp>
      <p:sp>
        <p:nvSpPr>
          <p:cNvPr id="2242" name="Text Box 194">
            <a:extLst>
              <a:ext uri="{FF2B5EF4-FFF2-40B4-BE49-F238E27FC236}">
                <a16:creationId xmlns:a16="http://schemas.microsoft.com/office/drawing/2014/main" id="{55B5EE9F-A1A8-EE77-8CDD-C411A3EFC4D1}"/>
              </a:ext>
            </a:extLst>
          </p:cNvPr>
          <p:cNvSpPr txBox="1">
            <a:spLocks noChangeArrowheads="1"/>
          </p:cNvSpPr>
          <p:nvPr/>
        </p:nvSpPr>
        <p:spPr bwMode="auto">
          <a:xfrm>
            <a:off x="8782051" y="5619750"/>
            <a:ext cx="9140825"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a:latin typeface="Impact" panose="020B0806030902050204" pitchFamily="34" charset="0"/>
              </a:rPr>
              <a:t>INTRODUCTION</a:t>
            </a:r>
          </a:p>
        </p:txBody>
      </p:sp>
      <p:sp>
        <p:nvSpPr>
          <p:cNvPr id="2243" name="Text Box 195">
            <a:extLst>
              <a:ext uri="{FF2B5EF4-FFF2-40B4-BE49-F238E27FC236}">
                <a16:creationId xmlns:a16="http://schemas.microsoft.com/office/drawing/2014/main" id="{A80F9A10-EEB3-95E0-898C-F82A04A8BDAC}"/>
              </a:ext>
            </a:extLst>
          </p:cNvPr>
          <p:cNvSpPr txBox="1">
            <a:spLocks noChangeArrowheads="1"/>
          </p:cNvSpPr>
          <p:nvPr/>
        </p:nvSpPr>
        <p:spPr bwMode="auto">
          <a:xfrm>
            <a:off x="8782051" y="24174451"/>
            <a:ext cx="15662274" cy="1004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dirty="0">
                <a:latin typeface="Impact" panose="020B0806030902050204" pitchFamily="34" charset="0"/>
              </a:rPr>
              <a:t>Controlling my own emotions and developing mindfulness as a student</a:t>
            </a:r>
          </a:p>
        </p:txBody>
      </p:sp>
      <p:sp>
        <p:nvSpPr>
          <p:cNvPr id="2244" name="Text Box 196">
            <a:extLst>
              <a:ext uri="{FF2B5EF4-FFF2-40B4-BE49-F238E27FC236}">
                <a16:creationId xmlns:a16="http://schemas.microsoft.com/office/drawing/2014/main" id="{58F1EDC7-88B7-3284-A511-ADA4804F499C}"/>
              </a:ext>
            </a:extLst>
          </p:cNvPr>
          <p:cNvSpPr txBox="1">
            <a:spLocks noChangeArrowheads="1"/>
          </p:cNvSpPr>
          <p:nvPr/>
        </p:nvSpPr>
        <p:spPr bwMode="auto">
          <a:xfrm>
            <a:off x="24795163" y="33985200"/>
            <a:ext cx="15667035" cy="5408613"/>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2880" tIns="182880" rIns="182880" bIns="182880"/>
          <a:lstStyle>
            <a:lvl1pPr marL="419100" indent="-419100" defTabSz="838200">
              <a:defRPr>
                <a:solidFill>
                  <a:schemeClr val="tx1"/>
                </a:solidFill>
                <a:latin typeface="Arial" panose="020B0604020202020204" pitchFamily="34" charset="0"/>
              </a:defRPr>
            </a:lvl1pPr>
            <a:lvl2pPr marL="890588" indent="-314325" defTabSz="838200">
              <a:defRPr>
                <a:solidFill>
                  <a:schemeClr val="tx1"/>
                </a:solidFill>
                <a:latin typeface="Arial" panose="020B0604020202020204" pitchFamily="34" charset="0"/>
              </a:defRPr>
            </a:lvl2pPr>
            <a:lvl3pPr marL="1309688" indent="-314325" defTabSz="838200">
              <a:defRPr>
                <a:solidFill>
                  <a:schemeClr val="tx1"/>
                </a:solidFill>
                <a:latin typeface="Arial" panose="020B0604020202020204" pitchFamily="34" charset="0"/>
              </a:defRPr>
            </a:lvl3pPr>
            <a:lvl4pPr marL="1728788" indent="-314325" defTabSz="838200">
              <a:defRPr>
                <a:solidFill>
                  <a:schemeClr val="tx1"/>
                </a:solidFill>
                <a:latin typeface="Arial" panose="020B0604020202020204" pitchFamily="34" charset="0"/>
              </a:defRPr>
            </a:lvl4pPr>
            <a:lvl5pPr marL="2147888" indent="-314325" defTabSz="838200">
              <a:defRPr>
                <a:solidFill>
                  <a:schemeClr val="tx1"/>
                </a:solidFill>
                <a:latin typeface="Arial" panose="020B0604020202020204" pitchFamily="34" charset="0"/>
              </a:defRPr>
            </a:lvl5pPr>
            <a:lvl6pPr marL="2605088" indent="-314325" defTabSz="838200" fontAlgn="base">
              <a:spcBef>
                <a:spcPct val="0"/>
              </a:spcBef>
              <a:spcAft>
                <a:spcPct val="0"/>
              </a:spcAft>
              <a:defRPr>
                <a:solidFill>
                  <a:schemeClr val="tx1"/>
                </a:solidFill>
                <a:latin typeface="Arial" panose="020B0604020202020204" pitchFamily="34" charset="0"/>
              </a:defRPr>
            </a:lvl6pPr>
            <a:lvl7pPr marL="3062288" indent="-314325" defTabSz="838200" fontAlgn="base">
              <a:spcBef>
                <a:spcPct val="0"/>
              </a:spcBef>
              <a:spcAft>
                <a:spcPct val="0"/>
              </a:spcAft>
              <a:defRPr>
                <a:solidFill>
                  <a:schemeClr val="tx1"/>
                </a:solidFill>
                <a:latin typeface="Arial" panose="020B0604020202020204" pitchFamily="34" charset="0"/>
              </a:defRPr>
            </a:lvl7pPr>
            <a:lvl8pPr marL="3519488" indent="-314325" defTabSz="838200" fontAlgn="base">
              <a:spcBef>
                <a:spcPct val="0"/>
              </a:spcBef>
              <a:spcAft>
                <a:spcPct val="0"/>
              </a:spcAft>
              <a:defRPr>
                <a:solidFill>
                  <a:schemeClr val="tx1"/>
                </a:solidFill>
                <a:latin typeface="Arial" panose="020B0604020202020204" pitchFamily="34" charset="0"/>
              </a:defRPr>
            </a:lvl8pPr>
            <a:lvl9pPr marL="3976688" indent="-314325" defTabSz="838200" fontAlgn="base">
              <a:spcBef>
                <a:spcPct val="0"/>
              </a:spcBef>
              <a:spcAft>
                <a:spcPct val="0"/>
              </a:spcAft>
              <a:defRPr>
                <a:solidFill>
                  <a:schemeClr val="tx1"/>
                </a:solidFill>
                <a:latin typeface="Arial" panose="020B0604020202020204" pitchFamily="34" charset="0"/>
              </a:defRPr>
            </a:lvl9pPr>
          </a:lstStyle>
          <a:p>
            <a:pPr marL="0" indent="0">
              <a:spcAft>
                <a:spcPct val="50000"/>
              </a:spcAft>
            </a:pPr>
            <a:r>
              <a:rPr lang="en-GB" altLang="en-US" sz="2800" b="1" dirty="0"/>
              <a:t>Gross, J.J. (1998) ‘The emerging field of emotion regulation: An integrative review’, Review of General Psychology, 2(3), pp. 271–299.</a:t>
            </a:r>
          </a:p>
          <a:p>
            <a:pPr marL="0" indent="0">
              <a:spcAft>
                <a:spcPct val="50000"/>
              </a:spcAft>
            </a:pPr>
            <a:r>
              <a:rPr lang="en-GB" altLang="en-US" sz="2800" b="1" dirty="0"/>
              <a:t>Kabat-Zinn, J. (2003) ‘Mindfulness-based interventions in context: Past, present, and future’, Clinical Psychology: Science and Practice, 10(2), pp. 144–156.</a:t>
            </a:r>
          </a:p>
          <a:p>
            <a:pPr marL="0" indent="0">
              <a:spcAft>
                <a:spcPct val="50000"/>
              </a:spcAft>
            </a:pPr>
            <a:r>
              <a:rPr lang="en-GB" altLang="en-US" sz="2800" b="1" dirty="0"/>
              <a:t>Mayer, J.D., Salovey, P. and Caruso, D.R. (2008) ‘Emotional intelligence: New ability or eclectic traits?’, American Psychologist, 63(6), pp. 503–517</a:t>
            </a:r>
          </a:p>
          <a:p>
            <a:pPr marL="0" indent="0">
              <a:spcAft>
                <a:spcPct val="50000"/>
              </a:spcAft>
            </a:pPr>
            <a:r>
              <a:rPr lang="en-GB" altLang="en-US" sz="2800" b="1" dirty="0"/>
              <a:t>. Goleman, D. (1995) Emotional intelligence: Why it can matter more than IQ. New York: Bantam Books.</a:t>
            </a:r>
            <a:endParaRPr lang="en-US" altLang="en-US" sz="2800" b="1" dirty="0"/>
          </a:p>
        </p:txBody>
      </p:sp>
      <p:sp>
        <p:nvSpPr>
          <p:cNvPr id="2245" name="Text Box 197">
            <a:extLst>
              <a:ext uri="{FF2B5EF4-FFF2-40B4-BE49-F238E27FC236}">
                <a16:creationId xmlns:a16="http://schemas.microsoft.com/office/drawing/2014/main" id="{F9D78EDB-C4BA-FECA-C74F-BB2E982A010F}"/>
              </a:ext>
            </a:extLst>
          </p:cNvPr>
          <p:cNvSpPr txBox="1">
            <a:spLocks noChangeArrowheads="1"/>
          </p:cNvSpPr>
          <p:nvPr/>
        </p:nvSpPr>
        <p:spPr bwMode="auto">
          <a:xfrm>
            <a:off x="30165675" y="24657050"/>
            <a:ext cx="9140825"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dirty="0">
                <a:latin typeface="Impact" panose="020B0806030902050204" pitchFamily="34" charset="0"/>
              </a:rPr>
              <a:t>CONCLUSIONS</a:t>
            </a:r>
          </a:p>
        </p:txBody>
      </p:sp>
      <p:sp>
        <p:nvSpPr>
          <p:cNvPr id="2246" name="Text Box 198">
            <a:extLst>
              <a:ext uri="{FF2B5EF4-FFF2-40B4-BE49-F238E27FC236}">
                <a16:creationId xmlns:a16="http://schemas.microsoft.com/office/drawing/2014/main" id="{1047A896-44E7-FC69-9E0E-CF97329D0DD4}"/>
              </a:ext>
            </a:extLst>
          </p:cNvPr>
          <p:cNvSpPr txBox="1">
            <a:spLocks noChangeArrowheads="1"/>
          </p:cNvSpPr>
          <p:nvPr/>
        </p:nvSpPr>
        <p:spPr bwMode="auto">
          <a:xfrm>
            <a:off x="31089601" y="6248400"/>
            <a:ext cx="6400799" cy="6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dirty="0">
                <a:latin typeface="Impact" panose="020B0806030902050204" pitchFamily="34" charset="0"/>
              </a:rPr>
              <a:t>How can someone develop emotional intelligence?</a:t>
            </a:r>
          </a:p>
        </p:txBody>
      </p:sp>
      <p:sp>
        <p:nvSpPr>
          <p:cNvPr id="2247" name="Text Box 199">
            <a:extLst>
              <a:ext uri="{FF2B5EF4-FFF2-40B4-BE49-F238E27FC236}">
                <a16:creationId xmlns:a16="http://schemas.microsoft.com/office/drawing/2014/main" id="{72067363-F417-ED5A-07A4-77ACA7B4C481}"/>
              </a:ext>
            </a:extLst>
          </p:cNvPr>
          <p:cNvSpPr txBox="1">
            <a:spLocks noChangeArrowheads="1"/>
          </p:cNvSpPr>
          <p:nvPr/>
        </p:nvSpPr>
        <p:spPr bwMode="auto">
          <a:xfrm>
            <a:off x="19378613" y="5594350"/>
            <a:ext cx="9872662"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dirty="0">
                <a:latin typeface="Impact" panose="020B0806030902050204" pitchFamily="34" charset="0"/>
              </a:rPr>
              <a:t>Methods:</a:t>
            </a:r>
          </a:p>
        </p:txBody>
      </p:sp>
      <p:sp>
        <p:nvSpPr>
          <p:cNvPr id="2248" name="Text Box 200">
            <a:extLst>
              <a:ext uri="{FF2B5EF4-FFF2-40B4-BE49-F238E27FC236}">
                <a16:creationId xmlns:a16="http://schemas.microsoft.com/office/drawing/2014/main" id="{F57CDE9B-49A6-87F8-8529-C0A7128CE592}"/>
              </a:ext>
            </a:extLst>
          </p:cNvPr>
          <p:cNvSpPr txBox="1">
            <a:spLocks noChangeArrowheads="1"/>
          </p:cNvSpPr>
          <p:nvPr/>
        </p:nvSpPr>
        <p:spPr bwMode="auto">
          <a:xfrm>
            <a:off x="30165675" y="32969200"/>
            <a:ext cx="9140825"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anose="020B0604020202020204" pitchFamily="34" charset="0"/>
              </a:defRPr>
            </a:lvl1pPr>
            <a:lvl2pPr marL="419100" defTabSz="4022725">
              <a:defRPr>
                <a:solidFill>
                  <a:schemeClr val="tx1"/>
                </a:solidFill>
                <a:latin typeface="Arial" panose="020B0604020202020204" pitchFamily="34" charset="0"/>
              </a:defRPr>
            </a:lvl2pPr>
            <a:lvl3pPr marL="838200" defTabSz="4022725">
              <a:defRPr>
                <a:solidFill>
                  <a:schemeClr val="tx1"/>
                </a:solidFill>
                <a:latin typeface="Arial" panose="020B0604020202020204" pitchFamily="34" charset="0"/>
              </a:defRPr>
            </a:lvl3pPr>
            <a:lvl4pPr marL="1257300" defTabSz="4022725">
              <a:defRPr>
                <a:solidFill>
                  <a:schemeClr val="tx1"/>
                </a:solidFill>
                <a:latin typeface="Arial" panose="020B0604020202020204" pitchFamily="34" charset="0"/>
              </a:defRPr>
            </a:lvl4pPr>
            <a:lvl5pPr marL="1676400" defTabSz="4022725">
              <a:defRPr>
                <a:solidFill>
                  <a:schemeClr val="tx1"/>
                </a:solidFill>
                <a:latin typeface="Arial" panose="020B0604020202020204" pitchFamily="34" charset="0"/>
              </a:defRPr>
            </a:lvl5pPr>
            <a:lvl6pPr marL="2133600" defTabSz="4022725" fontAlgn="base">
              <a:spcBef>
                <a:spcPct val="0"/>
              </a:spcBef>
              <a:spcAft>
                <a:spcPct val="0"/>
              </a:spcAft>
              <a:defRPr>
                <a:solidFill>
                  <a:schemeClr val="tx1"/>
                </a:solidFill>
                <a:latin typeface="Arial" panose="020B0604020202020204" pitchFamily="34" charset="0"/>
              </a:defRPr>
            </a:lvl6pPr>
            <a:lvl7pPr marL="2590800" defTabSz="4022725" fontAlgn="base">
              <a:spcBef>
                <a:spcPct val="0"/>
              </a:spcBef>
              <a:spcAft>
                <a:spcPct val="0"/>
              </a:spcAft>
              <a:defRPr>
                <a:solidFill>
                  <a:schemeClr val="tx1"/>
                </a:solidFill>
                <a:latin typeface="Arial" panose="020B0604020202020204" pitchFamily="34" charset="0"/>
              </a:defRPr>
            </a:lvl7pPr>
            <a:lvl8pPr marL="3048000" defTabSz="4022725" fontAlgn="base">
              <a:spcBef>
                <a:spcPct val="0"/>
              </a:spcBef>
              <a:spcAft>
                <a:spcPct val="0"/>
              </a:spcAft>
              <a:defRPr>
                <a:solidFill>
                  <a:schemeClr val="tx1"/>
                </a:solidFill>
                <a:latin typeface="Arial" panose="020B0604020202020204" pitchFamily="34" charset="0"/>
              </a:defRPr>
            </a:lvl8pPr>
            <a:lvl9pPr marL="3505200" defTabSz="4022725" fontAlgn="base">
              <a:spcBef>
                <a:spcPct val="0"/>
              </a:spcBef>
              <a:spcAft>
                <a:spcPct val="0"/>
              </a:spcAft>
              <a:defRPr>
                <a:solidFill>
                  <a:schemeClr val="tx1"/>
                </a:solidFill>
                <a:latin typeface="Arial" panose="020B0604020202020204" pitchFamily="34" charset="0"/>
              </a:defRPr>
            </a:lvl9pPr>
          </a:lstStyle>
          <a:p>
            <a:r>
              <a:rPr lang="en-US" altLang="en-US" sz="4400">
                <a:latin typeface="Impact" panose="020B0806030902050204" pitchFamily="34" charset="0"/>
              </a:rPr>
              <a:t>REFERENCES</a:t>
            </a:r>
          </a:p>
        </p:txBody>
      </p:sp>
      <p:graphicFrame>
        <p:nvGraphicFramePr>
          <p:cNvPr id="2" name="Table 1">
            <a:extLst>
              <a:ext uri="{FF2B5EF4-FFF2-40B4-BE49-F238E27FC236}">
                <a16:creationId xmlns:a16="http://schemas.microsoft.com/office/drawing/2014/main" id="{57F37473-26E9-B62F-C52F-CB44C36A59E4}"/>
              </a:ext>
            </a:extLst>
          </p:cNvPr>
          <p:cNvGraphicFramePr>
            <a:graphicFrameLocks noGrp="1"/>
          </p:cNvGraphicFramePr>
          <p:nvPr>
            <p:extLst>
              <p:ext uri="{D42A27DB-BD31-4B8C-83A1-F6EECF244321}">
                <p14:modId xmlns:p14="http://schemas.microsoft.com/office/powerpoint/2010/main" val="3184998439"/>
              </p:ext>
            </p:extLst>
          </p:nvPr>
        </p:nvGraphicFramePr>
        <p:xfrm>
          <a:off x="18669000" y="13826331"/>
          <a:ext cx="10991344" cy="7418390"/>
        </p:xfrm>
        <a:graphic>
          <a:graphicData uri="http://schemas.openxmlformats.org/drawingml/2006/table">
            <a:tbl>
              <a:tblPr firstRow="1" bandRow="1">
                <a:tableStyleId>{5C22544A-7EE6-4342-B048-85BDC9FD1C3A}</a:tableStyleId>
              </a:tblPr>
              <a:tblGrid>
                <a:gridCol w="5495672">
                  <a:extLst>
                    <a:ext uri="{9D8B030D-6E8A-4147-A177-3AD203B41FA5}">
                      <a16:colId xmlns:a16="http://schemas.microsoft.com/office/drawing/2014/main" val="1748381192"/>
                    </a:ext>
                  </a:extLst>
                </a:gridCol>
                <a:gridCol w="5495672">
                  <a:extLst>
                    <a:ext uri="{9D8B030D-6E8A-4147-A177-3AD203B41FA5}">
                      <a16:colId xmlns:a16="http://schemas.microsoft.com/office/drawing/2014/main" val="1460303912"/>
                    </a:ext>
                  </a:extLst>
                </a:gridCol>
              </a:tblGrid>
              <a:tr h="1483678">
                <a:tc>
                  <a:txBody>
                    <a:bodyPr/>
                    <a:lstStyle/>
                    <a:p>
                      <a:endParaRPr lang="en-GB" dirty="0"/>
                    </a:p>
                  </a:txBody>
                  <a:tcPr/>
                </a:tc>
                <a:tc>
                  <a:txBody>
                    <a:bodyPr/>
                    <a:lstStyle/>
                    <a:p>
                      <a:endParaRPr lang="en-GB" b="0" dirty="0"/>
                    </a:p>
                  </a:txBody>
                  <a:tcPr/>
                </a:tc>
                <a:extLst>
                  <a:ext uri="{0D108BD9-81ED-4DB2-BD59-A6C34878D82A}">
                    <a16:rowId xmlns:a16="http://schemas.microsoft.com/office/drawing/2014/main" val="820586244"/>
                  </a:ext>
                </a:extLst>
              </a:tr>
              <a:tr h="1483678">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10746193"/>
                  </a:ext>
                </a:extLst>
              </a:tr>
              <a:tr h="1483678">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664162737"/>
                  </a:ext>
                </a:extLst>
              </a:tr>
              <a:tr h="1483678">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035857670"/>
                  </a:ext>
                </a:extLst>
              </a:tr>
              <a:tr h="1483678">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92733757"/>
                  </a:ext>
                </a:extLst>
              </a:tr>
            </a:tbl>
          </a:graphicData>
        </a:graphic>
      </p:graphicFrame>
      <p:sp>
        <p:nvSpPr>
          <p:cNvPr id="3" name="TextBox 2">
            <a:extLst>
              <a:ext uri="{FF2B5EF4-FFF2-40B4-BE49-F238E27FC236}">
                <a16:creationId xmlns:a16="http://schemas.microsoft.com/office/drawing/2014/main" id="{292B4C88-9928-DE9E-FE1A-A52AFF5562A8}"/>
              </a:ext>
            </a:extLst>
          </p:cNvPr>
          <p:cNvSpPr txBox="1"/>
          <p:nvPr/>
        </p:nvSpPr>
        <p:spPr>
          <a:xfrm>
            <a:off x="19392900" y="14097000"/>
            <a:ext cx="2925763" cy="1077218"/>
          </a:xfrm>
          <a:prstGeom prst="rect">
            <a:avLst/>
          </a:prstGeom>
          <a:noFill/>
        </p:spPr>
        <p:txBody>
          <a:bodyPr wrap="square" rtlCol="0">
            <a:spAutoFit/>
          </a:bodyPr>
          <a:lstStyle/>
          <a:p>
            <a:r>
              <a:rPr lang="en-GB" b="1" dirty="0"/>
              <a:t>Challenge</a:t>
            </a:r>
          </a:p>
          <a:p>
            <a:endParaRPr lang="en-GB" dirty="0"/>
          </a:p>
        </p:txBody>
      </p:sp>
      <p:sp>
        <p:nvSpPr>
          <p:cNvPr id="4" name="TextBox 3">
            <a:extLst>
              <a:ext uri="{FF2B5EF4-FFF2-40B4-BE49-F238E27FC236}">
                <a16:creationId xmlns:a16="http://schemas.microsoft.com/office/drawing/2014/main" id="{0A1FCF81-C57C-6282-48C4-1E7CA7E7FD45}"/>
              </a:ext>
            </a:extLst>
          </p:cNvPr>
          <p:cNvSpPr txBox="1"/>
          <p:nvPr/>
        </p:nvSpPr>
        <p:spPr>
          <a:xfrm>
            <a:off x="24795163" y="14097000"/>
            <a:ext cx="4532312" cy="584775"/>
          </a:xfrm>
          <a:prstGeom prst="rect">
            <a:avLst/>
          </a:prstGeom>
          <a:noFill/>
        </p:spPr>
        <p:txBody>
          <a:bodyPr wrap="square" rtlCol="0">
            <a:spAutoFit/>
          </a:bodyPr>
          <a:lstStyle/>
          <a:p>
            <a:r>
              <a:rPr lang="en-GB" b="1" dirty="0"/>
              <a:t>EI- Based solutions</a:t>
            </a:r>
          </a:p>
        </p:txBody>
      </p:sp>
      <p:sp>
        <p:nvSpPr>
          <p:cNvPr id="5" name="TextBox 4">
            <a:extLst>
              <a:ext uri="{FF2B5EF4-FFF2-40B4-BE49-F238E27FC236}">
                <a16:creationId xmlns:a16="http://schemas.microsoft.com/office/drawing/2014/main" id="{E4F03842-D642-7265-0B7D-4906633BAD11}"/>
              </a:ext>
            </a:extLst>
          </p:cNvPr>
          <p:cNvSpPr txBox="1"/>
          <p:nvPr/>
        </p:nvSpPr>
        <p:spPr>
          <a:xfrm>
            <a:off x="18973800" y="15697200"/>
            <a:ext cx="4191000" cy="584775"/>
          </a:xfrm>
          <a:prstGeom prst="rect">
            <a:avLst/>
          </a:prstGeom>
          <a:noFill/>
        </p:spPr>
        <p:txBody>
          <a:bodyPr wrap="square" rtlCol="0">
            <a:spAutoFit/>
          </a:bodyPr>
          <a:lstStyle/>
          <a:p>
            <a:r>
              <a:rPr lang="en-GB" b="1" dirty="0"/>
              <a:t>Academic stress</a:t>
            </a:r>
          </a:p>
        </p:txBody>
      </p:sp>
      <p:sp>
        <p:nvSpPr>
          <p:cNvPr id="6" name="TextBox 5">
            <a:extLst>
              <a:ext uri="{FF2B5EF4-FFF2-40B4-BE49-F238E27FC236}">
                <a16:creationId xmlns:a16="http://schemas.microsoft.com/office/drawing/2014/main" id="{27F639F5-7169-9CF8-7920-456A290E21FA}"/>
              </a:ext>
            </a:extLst>
          </p:cNvPr>
          <p:cNvSpPr txBox="1"/>
          <p:nvPr/>
        </p:nvSpPr>
        <p:spPr>
          <a:xfrm>
            <a:off x="18983831" y="17345708"/>
            <a:ext cx="4419600" cy="584775"/>
          </a:xfrm>
          <a:prstGeom prst="rect">
            <a:avLst/>
          </a:prstGeom>
          <a:noFill/>
        </p:spPr>
        <p:txBody>
          <a:bodyPr wrap="square" rtlCol="0">
            <a:spAutoFit/>
          </a:bodyPr>
          <a:lstStyle/>
          <a:p>
            <a:r>
              <a:rPr lang="en-GB" b="1" dirty="0"/>
              <a:t>Low confidence</a:t>
            </a:r>
          </a:p>
        </p:txBody>
      </p:sp>
      <p:sp>
        <p:nvSpPr>
          <p:cNvPr id="8" name="TextBox 7">
            <a:extLst>
              <a:ext uri="{FF2B5EF4-FFF2-40B4-BE49-F238E27FC236}">
                <a16:creationId xmlns:a16="http://schemas.microsoft.com/office/drawing/2014/main" id="{AEE69D8C-7ABF-5EF3-F49D-9519F44C51F9}"/>
              </a:ext>
            </a:extLst>
          </p:cNvPr>
          <p:cNvSpPr txBox="1"/>
          <p:nvPr/>
        </p:nvSpPr>
        <p:spPr>
          <a:xfrm>
            <a:off x="18973800" y="18823041"/>
            <a:ext cx="3894137" cy="584775"/>
          </a:xfrm>
          <a:prstGeom prst="rect">
            <a:avLst/>
          </a:prstGeom>
          <a:noFill/>
        </p:spPr>
        <p:txBody>
          <a:bodyPr wrap="square" rtlCol="0">
            <a:spAutoFit/>
          </a:bodyPr>
          <a:lstStyle/>
          <a:p>
            <a:r>
              <a:rPr lang="en-GB" b="1" dirty="0"/>
              <a:t>Group confidence</a:t>
            </a:r>
          </a:p>
        </p:txBody>
      </p:sp>
      <p:sp>
        <p:nvSpPr>
          <p:cNvPr id="9" name="TextBox 8">
            <a:extLst>
              <a:ext uri="{FF2B5EF4-FFF2-40B4-BE49-F238E27FC236}">
                <a16:creationId xmlns:a16="http://schemas.microsoft.com/office/drawing/2014/main" id="{6530B745-C666-E4CE-3D02-55FAFC97374F}"/>
              </a:ext>
            </a:extLst>
          </p:cNvPr>
          <p:cNvSpPr txBox="1"/>
          <p:nvPr/>
        </p:nvSpPr>
        <p:spPr>
          <a:xfrm>
            <a:off x="18983831" y="20116800"/>
            <a:ext cx="3884106" cy="584775"/>
          </a:xfrm>
          <a:prstGeom prst="rect">
            <a:avLst/>
          </a:prstGeom>
          <a:noFill/>
        </p:spPr>
        <p:txBody>
          <a:bodyPr wrap="square" rtlCol="0">
            <a:spAutoFit/>
          </a:bodyPr>
          <a:lstStyle/>
          <a:p>
            <a:r>
              <a:rPr lang="en-GB" b="1" dirty="0"/>
              <a:t>Procrastination</a:t>
            </a:r>
          </a:p>
        </p:txBody>
      </p:sp>
      <p:sp>
        <p:nvSpPr>
          <p:cNvPr id="10" name="TextBox 9">
            <a:extLst>
              <a:ext uri="{FF2B5EF4-FFF2-40B4-BE49-F238E27FC236}">
                <a16:creationId xmlns:a16="http://schemas.microsoft.com/office/drawing/2014/main" id="{7D042648-A649-91E1-1851-56AC6DCC1D65}"/>
              </a:ext>
            </a:extLst>
          </p:cNvPr>
          <p:cNvSpPr txBox="1"/>
          <p:nvPr/>
        </p:nvSpPr>
        <p:spPr>
          <a:xfrm>
            <a:off x="24444325" y="15697200"/>
            <a:ext cx="5019674" cy="1077218"/>
          </a:xfrm>
          <a:prstGeom prst="rect">
            <a:avLst/>
          </a:prstGeom>
          <a:noFill/>
        </p:spPr>
        <p:txBody>
          <a:bodyPr wrap="square" rtlCol="0">
            <a:spAutoFit/>
          </a:bodyPr>
          <a:lstStyle/>
          <a:p>
            <a:r>
              <a:rPr lang="en-GB" b="1" dirty="0"/>
              <a:t>Mindfulness and breathing techniques</a:t>
            </a:r>
          </a:p>
        </p:txBody>
      </p:sp>
      <p:sp>
        <p:nvSpPr>
          <p:cNvPr id="11" name="TextBox 10">
            <a:extLst>
              <a:ext uri="{FF2B5EF4-FFF2-40B4-BE49-F238E27FC236}">
                <a16:creationId xmlns:a16="http://schemas.microsoft.com/office/drawing/2014/main" id="{676306C7-941B-C85D-D1C3-72B965E0117C}"/>
              </a:ext>
            </a:extLst>
          </p:cNvPr>
          <p:cNvSpPr txBox="1"/>
          <p:nvPr/>
        </p:nvSpPr>
        <p:spPr>
          <a:xfrm>
            <a:off x="24332118" y="17053321"/>
            <a:ext cx="4419600" cy="1077218"/>
          </a:xfrm>
          <a:prstGeom prst="rect">
            <a:avLst/>
          </a:prstGeom>
          <a:noFill/>
        </p:spPr>
        <p:txBody>
          <a:bodyPr wrap="square" rtlCol="0">
            <a:spAutoFit/>
          </a:bodyPr>
          <a:lstStyle/>
          <a:p>
            <a:r>
              <a:rPr lang="en-GB" b="1" dirty="0"/>
              <a:t>Positive self-talk and cognitive reframing</a:t>
            </a:r>
          </a:p>
        </p:txBody>
      </p:sp>
      <p:sp>
        <p:nvSpPr>
          <p:cNvPr id="12" name="TextBox 11">
            <a:extLst>
              <a:ext uri="{FF2B5EF4-FFF2-40B4-BE49-F238E27FC236}">
                <a16:creationId xmlns:a16="http://schemas.microsoft.com/office/drawing/2014/main" id="{E109C82A-9A5A-841F-49D4-3236B5E93B57}"/>
              </a:ext>
            </a:extLst>
          </p:cNvPr>
          <p:cNvSpPr txBox="1"/>
          <p:nvPr/>
        </p:nvSpPr>
        <p:spPr>
          <a:xfrm>
            <a:off x="24332118" y="18691124"/>
            <a:ext cx="4806950" cy="1077218"/>
          </a:xfrm>
          <a:prstGeom prst="rect">
            <a:avLst/>
          </a:prstGeom>
          <a:noFill/>
        </p:spPr>
        <p:txBody>
          <a:bodyPr wrap="square" rtlCol="0">
            <a:spAutoFit/>
          </a:bodyPr>
          <a:lstStyle/>
          <a:p>
            <a:r>
              <a:rPr lang="en-GB" b="1" dirty="0"/>
              <a:t>Active listening and empathy</a:t>
            </a:r>
          </a:p>
        </p:txBody>
      </p:sp>
      <p:sp>
        <p:nvSpPr>
          <p:cNvPr id="13" name="TextBox 12">
            <a:extLst>
              <a:ext uri="{FF2B5EF4-FFF2-40B4-BE49-F238E27FC236}">
                <a16:creationId xmlns:a16="http://schemas.microsoft.com/office/drawing/2014/main" id="{0B0D7DE6-72B4-9280-6D26-643AE19A6DA4}"/>
              </a:ext>
            </a:extLst>
          </p:cNvPr>
          <p:cNvSpPr txBox="1"/>
          <p:nvPr/>
        </p:nvSpPr>
        <p:spPr>
          <a:xfrm>
            <a:off x="24267427" y="20062060"/>
            <a:ext cx="4936331" cy="1077218"/>
          </a:xfrm>
          <a:prstGeom prst="rect">
            <a:avLst/>
          </a:prstGeom>
          <a:noFill/>
        </p:spPr>
        <p:txBody>
          <a:bodyPr wrap="square" rtlCol="0">
            <a:spAutoFit/>
          </a:bodyPr>
          <a:lstStyle/>
          <a:p>
            <a:r>
              <a:rPr lang="en-GB" b="1" dirty="0"/>
              <a:t>Emotional awareness and structured planning</a:t>
            </a:r>
          </a:p>
        </p:txBody>
      </p:sp>
      <p:sp>
        <p:nvSpPr>
          <p:cNvPr id="14" name="TextBox 13">
            <a:extLst>
              <a:ext uri="{FF2B5EF4-FFF2-40B4-BE49-F238E27FC236}">
                <a16:creationId xmlns:a16="http://schemas.microsoft.com/office/drawing/2014/main" id="{4292F565-37F5-C7F5-A5D4-84515484A826}"/>
              </a:ext>
            </a:extLst>
          </p:cNvPr>
          <p:cNvSpPr txBox="1"/>
          <p:nvPr/>
        </p:nvSpPr>
        <p:spPr>
          <a:xfrm>
            <a:off x="19559588" y="21515390"/>
            <a:ext cx="9575800" cy="1077218"/>
          </a:xfrm>
          <a:prstGeom prst="rect">
            <a:avLst/>
          </a:prstGeom>
          <a:noFill/>
        </p:spPr>
        <p:txBody>
          <a:bodyPr wrap="square" rtlCol="0">
            <a:spAutoFit/>
          </a:bodyPr>
          <a:lstStyle/>
          <a:p>
            <a:r>
              <a:rPr lang="en-GB" b="1" dirty="0"/>
              <a:t>Table: Emotional Intelligence Challenges in Higher Education:</a:t>
            </a:r>
          </a:p>
        </p:txBody>
      </p:sp>
      <p:pic>
        <p:nvPicPr>
          <p:cNvPr id="15" name="Picture 14">
            <a:extLst>
              <a:ext uri="{FF2B5EF4-FFF2-40B4-BE49-F238E27FC236}">
                <a16:creationId xmlns:a16="http://schemas.microsoft.com/office/drawing/2014/main" id="{4F3D3355-671A-5996-F863-6F621787D4C1}"/>
              </a:ext>
            </a:extLst>
          </p:cNvPr>
          <p:cNvPicPr>
            <a:picLocks noChangeAspect="1"/>
          </p:cNvPicPr>
          <p:nvPr/>
        </p:nvPicPr>
        <p:blipFill>
          <a:blip r:embed="rId2"/>
          <a:stretch>
            <a:fillRect/>
          </a:stretch>
        </p:blipFill>
        <p:spPr>
          <a:xfrm>
            <a:off x="1" y="5437880"/>
            <a:ext cx="8408987" cy="11907828"/>
          </a:xfrm>
          <a:prstGeom prst="rect">
            <a:avLst/>
          </a:prstGeom>
        </p:spPr>
      </p:pic>
      <p:pic>
        <p:nvPicPr>
          <p:cNvPr id="16" name="Picture 15">
            <a:extLst>
              <a:ext uri="{FF2B5EF4-FFF2-40B4-BE49-F238E27FC236}">
                <a16:creationId xmlns:a16="http://schemas.microsoft.com/office/drawing/2014/main" id="{3F90FDB1-0B11-075C-F293-CE24930DD7CB}"/>
              </a:ext>
            </a:extLst>
          </p:cNvPr>
          <p:cNvPicPr>
            <a:picLocks noChangeAspect="1"/>
          </p:cNvPicPr>
          <p:nvPr/>
        </p:nvPicPr>
        <p:blipFill>
          <a:blip r:embed="rId3"/>
          <a:stretch>
            <a:fillRect/>
          </a:stretch>
        </p:blipFill>
        <p:spPr>
          <a:xfrm>
            <a:off x="-207457" y="17345708"/>
            <a:ext cx="8616445" cy="23345092"/>
          </a:xfrm>
          <a:prstGeom prst="rect">
            <a:avLst/>
          </a:prstGeom>
        </p:spPr>
      </p:pic>
      <p:pic>
        <p:nvPicPr>
          <p:cNvPr id="17" name="Picture 16">
            <a:extLst>
              <a:ext uri="{FF2B5EF4-FFF2-40B4-BE49-F238E27FC236}">
                <a16:creationId xmlns:a16="http://schemas.microsoft.com/office/drawing/2014/main" id="{76686A46-837C-AEF0-EF36-07B44FB2ADC2}"/>
              </a:ext>
            </a:extLst>
          </p:cNvPr>
          <p:cNvPicPr>
            <a:picLocks noChangeAspect="1"/>
          </p:cNvPicPr>
          <p:nvPr/>
        </p:nvPicPr>
        <p:blipFill>
          <a:blip r:embed="rId4"/>
          <a:stretch>
            <a:fillRect/>
          </a:stretch>
        </p:blipFill>
        <p:spPr>
          <a:xfrm>
            <a:off x="252919" y="0"/>
            <a:ext cx="7885687" cy="5437880"/>
          </a:xfrm>
          <a:prstGeom prst="rect">
            <a:avLst/>
          </a:prstGeom>
        </p:spPr>
      </p:pic>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022725" rtl="0" eaLnBrk="1" fontAlgn="base" latinLnBrk="0" hangingPunct="1">
          <a:lnSpc>
            <a:spcPct val="100000"/>
          </a:lnSpc>
          <a:spcBef>
            <a:spcPct val="0"/>
          </a:spcBef>
          <a:spcAft>
            <a:spcPct val="0"/>
          </a:spcAft>
          <a:buClrTx/>
          <a:buSzTx/>
          <a:buFontTx/>
          <a:buNone/>
          <a:tabLst/>
          <a:defRPr kumimoji="0" lang="en-US" altLang="en-US" sz="32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022725" rtl="0" eaLnBrk="1" fontAlgn="base" latinLnBrk="0" hangingPunct="1">
          <a:lnSpc>
            <a:spcPct val="100000"/>
          </a:lnSpc>
          <a:spcBef>
            <a:spcPct val="0"/>
          </a:spcBef>
          <a:spcAft>
            <a:spcPct val="0"/>
          </a:spcAft>
          <a:buClrTx/>
          <a:buSzTx/>
          <a:buFontTx/>
          <a:buNone/>
          <a:tabLst/>
          <a:defRPr kumimoji="0" lang="en-US" altLang="en-US" sz="32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3" ma:contentTypeDescription="Create a new document." ma:contentTypeScope="" ma:versionID="b3774cdc559d53d35197581cfea61003">
  <xsd:schema xmlns:xsd="http://www.w3.org/2001/XMLSchema" xmlns:xs="http://www.w3.org/2001/XMLSchema" xmlns:p="http://schemas.microsoft.com/office/2006/metadata/properties" xmlns:ns2="20412d98-6c36-457e-a543-06e3d82144c9" targetNamespace="http://schemas.microsoft.com/office/2006/metadata/properties" ma:root="true" ma:fieldsID="dca265367c7d7da6abe4dcefdec87042" ns2:_="">
    <xsd:import namespace="20412d98-6c36-457e-a543-06e3d82144c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0A7864-E8BC-4053-BB85-9F7E71DFC9A9}">
  <ds:schemaRefs>
    <ds:schemaRef ds:uri="20412d98-6c36-457e-a543-06e3d82144c9"/>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0592BD-E770-4E9F-8CEC-54E406B355A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TotalTime>
  <Words>770</Words>
  <Application>Microsoft Office PowerPoint</Application>
  <PresentationFormat>Custom</PresentationFormat>
  <Paragraphs>88</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Impact</vt:lpstr>
      <vt:lpstr>Default Design</vt:lpstr>
      <vt:lpstr>PowerPoint Presentation</vt:lpstr>
    </vt:vector>
  </TitlesOfParts>
  <Company>Genigraphics 800.790.4001</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44 x 44 - A</dc:title>
  <dc:creator>Genigraphics 800.790.4001</dc:creator>
  <dc:description>To order poster prints visit us at www.genigraphics.com</dc:description>
  <cp:lastModifiedBy>Denayah Lawson (2314157)</cp:lastModifiedBy>
  <cp:revision>2</cp:revision>
  <dcterms:created xsi:type="dcterms:W3CDTF">2008-05-03T03:01:56Z</dcterms:created>
  <dcterms:modified xsi:type="dcterms:W3CDTF">2026-02-16T00:02:47Z</dcterms:modified>
</cp:coreProperties>
</file>