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media/image1.jpeg" ContentType="image/jpe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media/image2.jpeg" ContentType="image/jpeg"/>
  <Override PartName="/ppt/media/image3.jpeg" ContentType="image/jpeg"/>
  <Override PartName="/ppt/media/image4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</p:sldIdLst>
  <p:sldSz cx="43891200" cy="329184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438785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86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1pPr>
    <a:lvl2pPr marL="0" marR="0" indent="457200" algn="l" defTabSz="438785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86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2pPr>
    <a:lvl3pPr marL="0" marR="0" indent="914400" algn="l" defTabSz="438785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86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3pPr>
    <a:lvl4pPr marL="0" marR="0" indent="1371600" algn="l" defTabSz="438785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86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4pPr>
    <a:lvl5pPr marL="0" marR="0" indent="1828800" algn="l" defTabSz="438785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86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5pPr>
    <a:lvl6pPr marL="0" marR="0" indent="0" algn="l" defTabSz="438785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86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6pPr>
    <a:lvl7pPr marL="0" marR="0" indent="0" algn="l" defTabSz="438785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86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7pPr>
    <a:lvl8pPr marL="0" marR="0" indent="0" algn="l" defTabSz="438785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86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8pPr>
    <a:lvl9pPr marL="0" marR="0" indent="0" algn="l" defTabSz="438785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86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7EECD"/>
          </a:solidFill>
        </a:fill>
      </a:tcStyle>
    </a:wholeTbl>
    <a:band2H>
      <a:tcTxStyle b="def" i="def"/>
      <a:tcStyle>
        <a:tcBdr/>
        <a:fill>
          <a:solidFill>
            <a:srgbClr val="ECF7E7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 b="def" i="def"/>
      <a:tcStyle>
        <a:tcBdr/>
        <a:fill>
          <a:solidFill>
            <a:srgbClr val="EFF3E9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 b="def" i="def"/>
      <a:tcStyle>
        <a:tcBdr/>
        <a:fill>
          <a:solidFill>
            <a:srgbClr val="FDEEE8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Shape 130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31" name="Shape 131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387850" latinLnBrk="0">
      <a:spcBef>
        <a:spcPts val="2000"/>
      </a:spcBef>
      <a:defRPr sz="5800">
        <a:latin typeface="+mj-lt"/>
        <a:ea typeface="+mj-ea"/>
        <a:cs typeface="+mj-cs"/>
        <a:sym typeface="Calibri"/>
      </a:defRPr>
    </a:lvl1pPr>
    <a:lvl2pPr indent="228600" defTabSz="4387850" latinLnBrk="0">
      <a:spcBef>
        <a:spcPts val="2000"/>
      </a:spcBef>
      <a:defRPr sz="5800">
        <a:latin typeface="+mj-lt"/>
        <a:ea typeface="+mj-ea"/>
        <a:cs typeface="+mj-cs"/>
        <a:sym typeface="Calibri"/>
      </a:defRPr>
    </a:lvl2pPr>
    <a:lvl3pPr indent="457200" defTabSz="4387850" latinLnBrk="0">
      <a:spcBef>
        <a:spcPts val="2000"/>
      </a:spcBef>
      <a:defRPr sz="5800">
        <a:latin typeface="+mj-lt"/>
        <a:ea typeface="+mj-ea"/>
        <a:cs typeface="+mj-cs"/>
        <a:sym typeface="Calibri"/>
      </a:defRPr>
    </a:lvl3pPr>
    <a:lvl4pPr indent="685800" defTabSz="4387850" latinLnBrk="0">
      <a:spcBef>
        <a:spcPts val="2000"/>
      </a:spcBef>
      <a:defRPr sz="5800">
        <a:latin typeface="+mj-lt"/>
        <a:ea typeface="+mj-ea"/>
        <a:cs typeface="+mj-cs"/>
        <a:sym typeface="Calibri"/>
      </a:defRPr>
    </a:lvl4pPr>
    <a:lvl5pPr indent="914400" defTabSz="4387850" latinLnBrk="0">
      <a:spcBef>
        <a:spcPts val="2000"/>
      </a:spcBef>
      <a:defRPr sz="5800">
        <a:latin typeface="+mj-lt"/>
        <a:ea typeface="+mj-ea"/>
        <a:cs typeface="+mj-cs"/>
        <a:sym typeface="Calibri"/>
      </a:defRPr>
    </a:lvl5pPr>
    <a:lvl6pPr indent="1143000" defTabSz="4387850" latinLnBrk="0">
      <a:spcBef>
        <a:spcPts val="2000"/>
      </a:spcBef>
      <a:defRPr sz="5800">
        <a:latin typeface="+mj-lt"/>
        <a:ea typeface="+mj-ea"/>
        <a:cs typeface="+mj-cs"/>
        <a:sym typeface="Calibri"/>
      </a:defRPr>
    </a:lvl6pPr>
    <a:lvl7pPr indent="1371600" defTabSz="4387850" latinLnBrk="0">
      <a:spcBef>
        <a:spcPts val="2000"/>
      </a:spcBef>
      <a:defRPr sz="5800">
        <a:latin typeface="+mj-lt"/>
        <a:ea typeface="+mj-ea"/>
        <a:cs typeface="+mj-cs"/>
        <a:sym typeface="Calibri"/>
      </a:defRPr>
    </a:lvl7pPr>
    <a:lvl8pPr indent="1600200" defTabSz="4387850" latinLnBrk="0">
      <a:spcBef>
        <a:spcPts val="2000"/>
      </a:spcBef>
      <a:defRPr sz="5800">
        <a:latin typeface="+mj-lt"/>
        <a:ea typeface="+mj-ea"/>
        <a:cs typeface="+mj-cs"/>
        <a:sym typeface="Calibri"/>
      </a:defRPr>
    </a:lvl8pPr>
    <a:lvl9pPr indent="1828800" defTabSz="4387850" latinLnBrk="0">
      <a:spcBef>
        <a:spcPts val="2000"/>
      </a:spcBef>
      <a:defRPr sz="5800">
        <a:latin typeface="+mj-lt"/>
        <a:ea typeface="+mj-ea"/>
        <a:cs typeface="+mj-cs"/>
        <a:sym typeface="Calibri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hyperlink" Target="http://www.facebook.com/pages/PosterPresentationscom/217914411419?v=app_4949752878&amp;ref=ts" TargetMode="External"/><Relationship Id="rId5" Type="http://schemas.openxmlformats.org/officeDocument/2006/relationships/image" Target="../media/image1.jpeg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hyperlink" Target="http://www.facebook.com/pages/PosterPresentationscom/217914411419?v=app_4949752878&amp;ref=ts" TargetMode="External"/><Relationship Id="rId5" Type="http://schemas.openxmlformats.org/officeDocument/2006/relationships/image" Target="../media/image1.jpeg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hyperlink" Target="http://www.facebook.com/pages/PosterPresentationscom/217914411419?v=app_4949752878&amp;ref=ts" TargetMode="External"/><Relationship Id="rId5" Type="http://schemas.openxmlformats.org/officeDocument/2006/relationships/image" Target="../media/image1.jpeg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"/>
          <p:cNvSpPr/>
          <p:nvPr/>
        </p:nvSpPr>
        <p:spPr>
          <a:xfrm>
            <a:off x="0" y="0"/>
            <a:ext cx="43891200" cy="4800600"/>
          </a:xfrm>
          <a:prstGeom prst="rect">
            <a:avLst/>
          </a:prstGeom>
          <a:solidFill>
            <a:srgbClr val="435FAA"/>
          </a:solidFill>
          <a:ln>
            <a:solidFill>
              <a:srgbClr val="000000"/>
            </a:solidFill>
          </a:ln>
        </p:spPr>
        <p:txBody>
          <a:bodyPr lIns="45719" rIns="45719" anchor="ctr"/>
          <a:lstStyle/>
          <a:p>
            <a:pPr/>
          </a:p>
        </p:txBody>
      </p:sp>
      <p:sp>
        <p:nvSpPr>
          <p:cNvPr id="43" name="Rectangle"/>
          <p:cNvSpPr/>
          <p:nvPr/>
        </p:nvSpPr>
        <p:spPr>
          <a:xfrm>
            <a:off x="914400" y="5257800"/>
            <a:ext cx="13585825" cy="26746200"/>
          </a:xfrm>
          <a:prstGeom prst="rect">
            <a:avLst/>
          </a:prstGeom>
          <a:solidFill>
            <a:srgbClr val="FFFFFF"/>
          </a:solidFill>
          <a:ln>
            <a:solidFill>
              <a:srgbClr val="4E5B6F"/>
            </a:solidFill>
          </a:ln>
        </p:spPr>
        <p:txBody>
          <a:bodyPr lIns="45719" rIns="45719" anchor="ctr"/>
          <a:lstStyle/>
          <a:p>
            <a:pPr/>
          </a:p>
        </p:txBody>
      </p:sp>
      <p:sp>
        <p:nvSpPr>
          <p:cNvPr id="44" name="Rectangle"/>
          <p:cNvSpPr/>
          <p:nvPr/>
        </p:nvSpPr>
        <p:spPr>
          <a:xfrm>
            <a:off x="0" y="4805362"/>
            <a:ext cx="43891200" cy="152401"/>
          </a:xfrm>
          <a:prstGeom prst="rect">
            <a:avLst/>
          </a:prstGeom>
          <a:solidFill>
            <a:srgbClr val="2C3F71"/>
          </a:solidFill>
          <a:ln w="12700">
            <a:miter lim="400000"/>
          </a:ln>
        </p:spPr>
        <p:txBody>
          <a:bodyPr lIns="45719" rIns="45719" anchor="ctr"/>
          <a:lstStyle/>
          <a:p>
            <a:pPr/>
          </a:p>
        </p:txBody>
      </p:sp>
      <p:sp>
        <p:nvSpPr>
          <p:cNvPr id="45" name="RESEARCH POSTER PRESENTATION DESIGN © 2011…"/>
          <p:cNvSpPr txBox="1"/>
          <p:nvPr/>
        </p:nvSpPr>
        <p:spPr>
          <a:xfrm>
            <a:off x="819150" y="32232600"/>
            <a:ext cx="2514600" cy="37699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622" tIns="45622" rIns="45622" bIns="45622">
            <a:spAutoFit/>
          </a:bodyPr>
          <a:lstStyle/>
          <a:p>
            <a:pPr>
              <a:lnSpc>
                <a:spcPct val="65000"/>
              </a:lnSpc>
              <a:spcBef>
                <a:spcPts val="300"/>
              </a:spcBef>
              <a:defRPr b="1" sz="500">
                <a:solidFill>
                  <a:srgbClr val="BFBFBF"/>
                </a:solidFill>
              </a:defRPr>
            </a:pPr>
            <a:r>
              <a:t>RESEARCH POSTER PRESENTATION DESIGN © 2011</a:t>
            </a:r>
          </a:p>
          <a:p>
            <a:pPr>
              <a:lnSpc>
                <a:spcPct val="65000"/>
              </a:lnSpc>
              <a:spcBef>
                <a:spcPts val="600"/>
              </a:spcBef>
              <a:defRPr b="1" sz="1100">
                <a:solidFill>
                  <a:srgbClr val="BFBFBF"/>
                </a:solidFill>
              </a:defRPr>
            </a:pPr>
            <a:r>
              <a:t>www.PosterPresentations.com</a:t>
            </a:r>
          </a:p>
        </p:txBody>
      </p:sp>
      <p:sp>
        <p:nvSpPr>
          <p:cNvPr id="46" name="Rectangle"/>
          <p:cNvSpPr/>
          <p:nvPr/>
        </p:nvSpPr>
        <p:spPr>
          <a:xfrm>
            <a:off x="15151100" y="5257800"/>
            <a:ext cx="13584238" cy="26746200"/>
          </a:xfrm>
          <a:prstGeom prst="rect">
            <a:avLst/>
          </a:prstGeom>
          <a:solidFill>
            <a:srgbClr val="FFFFFF"/>
          </a:solidFill>
          <a:ln>
            <a:solidFill>
              <a:srgbClr val="4E5B6F"/>
            </a:solidFill>
          </a:ln>
        </p:spPr>
        <p:txBody>
          <a:bodyPr lIns="45719" rIns="45719" anchor="ctr"/>
          <a:lstStyle/>
          <a:p>
            <a:pPr/>
          </a:p>
        </p:txBody>
      </p:sp>
      <p:sp>
        <p:nvSpPr>
          <p:cNvPr id="47" name="Rectangle"/>
          <p:cNvSpPr/>
          <p:nvPr/>
        </p:nvSpPr>
        <p:spPr>
          <a:xfrm>
            <a:off x="29386212" y="5257800"/>
            <a:ext cx="13585826" cy="26746200"/>
          </a:xfrm>
          <a:prstGeom prst="rect">
            <a:avLst/>
          </a:prstGeom>
          <a:solidFill>
            <a:srgbClr val="FFFFFF"/>
          </a:solidFill>
          <a:ln>
            <a:solidFill>
              <a:srgbClr val="4E5B6F"/>
            </a:solidFill>
          </a:ln>
        </p:spPr>
        <p:txBody>
          <a:bodyPr lIns="45719" rIns="45719" anchor="ctr"/>
          <a:lstStyle/>
          <a:p>
            <a:pPr/>
          </a:p>
        </p:txBody>
      </p:sp>
      <p:grpSp>
        <p:nvGrpSpPr>
          <p:cNvPr id="50" name="Group"/>
          <p:cNvGrpSpPr/>
          <p:nvPr/>
        </p:nvGrpSpPr>
        <p:grpSpPr>
          <a:xfrm>
            <a:off x="44221400" y="-1"/>
            <a:ext cx="10050463" cy="32918401"/>
            <a:chOff x="0" y="0"/>
            <a:chExt cx="10050462" cy="32918400"/>
          </a:xfrm>
        </p:grpSpPr>
        <p:sp>
          <p:nvSpPr>
            <p:cNvPr id="48" name="Rectangle"/>
            <p:cNvSpPr/>
            <p:nvPr/>
          </p:nvSpPr>
          <p:spPr>
            <a:xfrm>
              <a:off x="0" y="0"/>
              <a:ext cx="10050463" cy="32918400"/>
            </a:xfrm>
            <a:prstGeom prst="rect">
              <a:avLst/>
            </a:prstGeom>
            <a:solidFill>
              <a:srgbClr val="0D0D0D"/>
            </a:solidFill>
            <a:ln w="25400" cap="flat">
              <a:solidFill>
                <a:srgbClr val="5C9929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 algn="ctr">
                <a:defRPr b="1"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</p:txBody>
        </p:sp>
        <p:sp>
          <p:nvSpPr>
            <p:cNvPr id="49" name="QUICK TIPS…"/>
            <p:cNvSpPr txBox="1"/>
            <p:nvPr/>
          </p:nvSpPr>
          <p:spPr>
            <a:xfrm>
              <a:off x="0" y="0"/>
              <a:ext cx="10050463" cy="3146804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182872" tIns="182872" rIns="182872" bIns="182872" numCol="1" anchor="t">
              <a:spAutoFit/>
            </a:bodyPr>
            <a:lstStyle/>
            <a:p>
              <a:pPr algn="ctr">
                <a:defRPr b="1" sz="40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QUICK TIPS</a:t>
              </a:r>
            </a:p>
            <a:p>
              <a:pPr algn="ctr">
                <a:defRPr b="1" sz="40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(--THIS SECTION DOES NOT PRINT--)</a:t>
              </a:r>
            </a:p>
            <a:p>
              <a:pPr algn="ctr">
                <a:defRPr b="1"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This PowerPoint template requires basic PowerPoint (version 2007 or newer) skills. Below is a list of commonly asked questions specific to this template. </a:t>
              </a:r>
              <a:br/>
              <a:r>
                <a:t>If you are using an older version of PowerPoint some template features may not work properly.</a:t>
              </a:r>
              <a:endParaRPr b="1" sz="4000">
                <a:solidFill>
                  <a:srgbClr val="FFFF00"/>
                </a:solidFill>
              </a:endParaRPr>
            </a:p>
            <a:p>
              <a:pPr>
                <a:defRPr b="1" sz="40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40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Using the template</a:t>
              </a:r>
            </a:p>
            <a:p>
              <a:pPr algn="ctr"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Verifying the quality of your graphics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Go to the VIEW menu and click on ZOOM to set your preferred magnification. This template is at 100% the size of the final poster. All text and graphics will be printed at 100% their size. To see what your poster will look like when printed, set the zoom to 100% and evaluate the quality of all your graphics before you submit your poster for printing.</a:t>
              </a:r>
              <a:br/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Using the placeholders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To add text to this template click inside a placeholder and type in or paste your text. To move a placeholder, click on it </a:t>
              </a:r>
              <a:r>
                <a:rPr u="sng"/>
                <a:t>once</a:t>
              </a:r>
              <a:r>
                <a:t> (to select it), place your cursor on its frame and your cursor will change to this symbol:         Then, click </a:t>
              </a:r>
              <a:r>
                <a:rPr u="sng"/>
                <a:t>once</a:t>
              </a:r>
              <a:r>
                <a:t> and drag it to its new location where you can resize it as needed. Additional placeholders can be found on the left side of this template.</a:t>
              </a: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Modifying the layout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This template has four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different column layouts. </a:t>
              </a:r>
            </a:p>
            <a:p>
              <a:pPr>
                <a:defRPr sz="3200" u="sng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Right-click</a:t>
              </a:r>
              <a:r>
                <a:rPr u="none"/>
                <a:t> your mouse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on the background and 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click on “Layout” to see 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the layout options.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The columns in the provided layouts are fixed and cannot be moved but advanced users can modify any layout by going to VIEW and then SLIDE MASTER.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Importing text and graphics from external sources</a:t>
              </a:r>
            </a:p>
            <a:p>
              <a:pPr>
                <a:defRPr b="1" sz="3200" u="sng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TEXT: </a:t>
              </a:r>
              <a:r>
                <a:rPr b="0" u="none"/>
                <a:t>Paste or type your text into a pre-existing placeholder or drag in a new placeholder from the left side of the template. Move it anywhere as needed.</a:t>
              </a:r>
            </a:p>
            <a:p>
              <a:pPr>
                <a:defRPr b="1" sz="3200" u="sng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PHOTOS: </a:t>
              </a:r>
              <a:r>
                <a:rPr b="0" u="none"/>
                <a:t>Drag in a picture placeholder, size it </a:t>
              </a:r>
              <a:r>
                <a:rPr b="0"/>
                <a:t>first</a:t>
              </a:r>
              <a:r>
                <a:rPr b="0" u="none"/>
                <a:t>, click in it and insert a photo from the menu.</a:t>
              </a:r>
            </a:p>
            <a:p>
              <a:pPr>
                <a:defRPr b="1" sz="3200" u="sng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TABLES: </a:t>
              </a:r>
              <a:r>
                <a:rPr b="0" u="none"/>
                <a:t>You can copy and paste a table from an external document onto this poster template. To adjust  the way the text fits within the cells of a table that has been pasted, </a:t>
              </a:r>
              <a:r>
                <a:rPr b="0"/>
                <a:t>right-click</a:t>
              </a:r>
              <a:r>
                <a:rPr b="0" u="none"/>
                <a:t> on the table, click FORMAT SHAPE  then click on TEXT BOX and change the INTERNAL MARGIN values to 0.25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Modifying the color scheme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To change the color scheme of this template go to the “Design” menu and click on “Colors”. You can choose from the provide color combinations or you can create your own.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20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20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20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20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</p:txBody>
        </p:sp>
      </p:grpSp>
      <p:grpSp>
        <p:nvGrpSpPr>
          <p:cNvPr id="53" name="Group"/>
          <p:cNvGrpSpPr/>
          <p:nvPr/>
        </p:nvGrpSpPr>
        <p:grpSpPr>
          <a:xfrm>
            <a:off x="-10402888" y="-19051"/>
            <a:ext cx="10050463" cy="32918401"/>
            <a:chOff x="0" y="0"/>
            <a:chExt cx="10050462" cy="32918400"/>
          </a:xfrm>
        </p:grpSpPr>
        <p:sp>
          <p:nvSpPr>
            <p:cNvPr id="51" name="Rectangle"/>
            <p:cNvSpPr/>
            <p:nvPr/>
          </p:nvSpPr>
          <p:spPr>
            <a:xfrm>
              <a:off x="0" y="0"/>
              <a:ext cx="10050463" cy="32918400"/>
            </a:xfrm>
            <a:prstGeom prst="rect">
              <a:avLst/>
            </a:prstGeom>
            <a:solidFill>
              <a:srgbClr val="0D0D0D"/>
            </a:solidFill>
            <a:ln w="25400" cap="flat">
              <a:solidFill>
                <a:srgbClr val="5C9929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</p:txBody>
        </p:sp>
        <p:sp>
          <p:nvSpPr>
            <p:cNvPr id="52" name="QUICK DESIGN GUIDE…"/>
            <p:cNvSpPr txBox="1"/>
            <p:nvPr/>
          </p:nvSpPr>
          <p:spPr>
            <a:xfrm>
              <a:off x="0" y="0"/>
              <a:ext cx="10050463" cy="2984244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182872" tIns="182872" rIns="182872" bIns="182872" numCol="1" anchor="t">
              <a:spAutoFit/>
            </a:bodyPr>
            <a:lstStyle/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QUICK DESIGN GUIDE</a:t>
              </a:r>
            </a:p>
            <a:p>
              <a:pPr algn="ctr">
                <a:defRPr b="1" sz="40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(--THIS SECTION DOES NOT PRINT--)</a:t>
              </a:r>
            </a:p>
            <a:p>
              <a:pPr algn="ctr">
                <a:defRPr b="1"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This PowerPoint 2007 template produces a 36”x48” professional  poster. It will save you valuable time placing titles, subtitles, text, and graphics. 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Use it to create your presentation. Then send it to </a:t>
              </a:r>
              <a:r>
                <a:rPr b="1"/>
                <a:t>PosterPresentations.com</a:t>
              </a:r>
              <a:r>
                <a:t> for premium quality, same day affordable printing.</a:t>
              </a:r>
              <a:br/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We provide a series of </a:t>
              </a:r>
              <a:r>
                <a:rPr b="1"/>
                <a:t>online tutorials</a:t>
              </a:r>
              <a:r>
                <a:t> that will guide you through the poster design process and answer your poster production questions. 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View our online tutorials at:</a:t>
              </a:r>
              <a:br/>
              <a:r>
                <a:rPr>
                  <a:solidFill>
                    <a:srgbClr val="FFFF00"/>
                  </a:solidFill>
                </a:rPr>
                <a:t> http://bit.ly/Poster_creation_help </a:t>
              </a:r>
              <a:br>
                <a:rPr>
                  <a:solidFill>
                    <a:srgbClr val="FFFF00"/>
                  </a:solidFill>
                </a:rPr>
              </a:br>
              <a:r>
                <a:t>(copy and paste the link into your web browser).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For assistance and to order your printed poster call </a:t>
              </a:r>
              <a:r>
                <a:rPr b="1">
                  <a:solidFill>
                    <a:srgbClr val="FFFF00"/>
                  </a:solidFill>
                </a:rPr>
                <a:t>PosterPresentations.com</a:t>
              </a:r>
              <a:r>
                <a:rPr>
                  <a:solidFill>
                    <a:srgbClr val="FFFF00"/>
                  </a:solidFill>
                </a:rPr>
                <a:t> </a:t>
              </a:r>
              <a:r>
                <a:t>at </a:t>
              </a:r>
              <a:r>
                <a:rPr b="1" sz="4000">
                  <a:solidFill>
                    <a:srgbClr val="FFFF00"/>
                  </a:solidFill>
                </a:rPr>
                <a:t>1.866.649.3004</a:t>
              </a:r>
              <a:endParaRPr b="1" sz="4000">
                <a:solidFill>
                  <a:srgbClr val="FFFF00"/>
                </a:solidFill>
              </a:endParaRPr>
            </a:p>
            <a:p>
              <a:pPr>
                <a:defRPr b="1" sz="40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40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Object Placeholders</a:t>
              </a:r>
            </a:p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Use the placeholders provided below to add new elements to your poster: Drag a placeholder onto the poster area, size it, and click it to edit.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Section Header placeholder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Move this preformatted section header placeholder to the poster area to add another section header. Use section headers to separate topics or concepts within your presentation. 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Text placeholder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Move this preformatted text placeholder to the poster to add a new body of text.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Picture placeholder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Move this graphic placeholder onto your poster, size it first, and then click it to add a picture to the poster.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</p:txBody>
        </p:sp>
      </p:grpSp>
      <p:sp>
        <p:nvSpPr>
          <p:cNvPr id="54" name="Rectangle"/>
          <p:cNvSpPr/>
          <p:nvPr/>
        </p:nvSpPr>
        <p:spPr>
          <a:xfrm>
            <a:off x="-10371138" y="21296312"/>
            <a:ext cx="10018713" cy="777876"/>
          </a:xfrm>
          <a:prstGeom prst="rect">
            <a:avLst/>
          </a:prstGeom>
          <a:solidFill>
            <a:srgbClr val="D6EC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55" name="image.png" descr="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9098200" y="15525750"/>
            <a:ext cx="4741863" cy="3057525"/>
          </a:xfrm>
          <a:prstGeom prst="rect">
            <a:avLst/>
          </a:prstGeom>
          <a:ln w="12700">
            <a:miter lim="400000"/>
          </a:ln>
        </p:spPr>
      </p:pic>
      <p:pic>
        <p:nvPicPr>
          <p:cNvPr id="56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7342425" y="13119100"/>
            <a:ext cx="590550" cy="438150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57" name="© 2011 PosterPresentations.com     2117 Fourth Street , Unit C     Berkeley CA 94710     posterpresenter@gmail.com"/>
          <p:cNvSpPr txBox="1"/>
          <p:nvPr/>
        </p:nvSpPr>
        <p:spPr>
          <a:xfrm>
            <a:off x="44488100" y="30589537"/>
            <a:ext cx="9159875" cy="20980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7" tIns="45717" rIns="45717" bIns="45717">
            <a:spAutoFit/>
          </a:bodyPr>
          <a:lstStyle/>
          <a:p>
            <a:pPr>
              <a:defRPr sz="3600">
                <a:solidFill>
                  <a:srgbClr val="FFFFFF"/>
                </a:solidFill>
              </a:defRPr>
            </a:pPr>
            <a:r>
              <a:t>© 2011 PosterPresentations.com</a:t>
            </a:r>
            <a:br/>
            <a:r>
              <a:t>    </a:t>
            </a:r>
            <a:r>
              <a:rPr sz="3200"/>
              <a:t>2117 Fourth Street , Unit C</a:t>
            </a:r>
            <a:br>
              <a:rPr sz="3200"/>
            </a:br>
            <a:r>
              <a:rPr sz="3200"/>
              <a:t>    Berkeley CA 94710</a:t>
            </a:r>
            <a:br>
              <a:rPr sz="3200"/>
            </a:br>
            <a:r>
              <a:rPr sz="3200"/>
              <a:t>    </a:t>
            </a:r>
            <a:r>
              <a:rPr b="1" sz="3200">
                <a:solidFill>
                  <a:srgbClr val="FFFF00"/>
                </a:solidFill>
              </a:rPr>
              <a:t>posterpresenter@gmail.com</a:t>
            </a:r>
          </a:p>
        </p:txBody>
      </p:sp>
      <p:grpSp>
        <p:nvGrpSpPr>
          <p:cNvPr id="61" name="Group"/>
          <p:cNvGrpSpPr/>
          <p:nvPr/>
        </p:nvGrpSpPr>
        <p:grpSpPr>
          <a:xfrm>
            <a:off x="-10239375" y="31696025"/>
            <a:ext cx="9771063" cy="1090613"/>
            <a:chOff x="0" y="0"/>
            <a:chExt cx="9771062" cy="1090612"/>
          </a:xfrm>
        </p:grpSpPr>
        <p:sp>
          <p:nvSpPr>
            <p:cNvPr id="58" name="Rounded Rectangle"/>
            <p:cNvSpPr/>
            <p:nvPr/>
          </p:nvSpPr>
          <p:spPr>
            <a:xfrm>
              <a:off x="0" y="0"/>
              <a:ext cx="9771063" cy="1090613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pic>
          <p:nvPicPr>
            <p:cNvPr id="59" name="http://t2.gstatic.com/images?q=tbn:ANd9GcR4APHC6TT9w54M2zn_pvCiBxUNcspYPoVxirLRphBoJabfSvu7zw" descr="http://t2.gstatic.com/images?q=tbn:ANd9GcR4APHC6TT9w54M2zn_pvCiBxUNcspYPoVxirLRphBoJabfSvu7zw">
              <a:hlinkClick r:id="rId4" invalidUrl="" action="" tgtFrame="" tooltip="" history="1" highlightClick="0" endSnd="0"/>
            </p:cNvPr>
            <p:cNvPicPr>
              <a:picLocks noChangeAspect="1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98720" y="72570"/>
              <a:ext cx="914370" cy="91439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60" name="Student discounts are available on our Facebook page. Go to PosterPresentations.com and click on the FB icon."/>
            <p:cNvSpPr txBox="1"/>
            <p:nvPr/>
          </p:nvSpPr>
          <p:spPr>
            <a:xfrm>
              <a:off x="1100137" y="100013"/>
              <a:ext cx="8670926" cy="8534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/>
            <a:p>
              <a:pPr>
                <a:defRPr sz="2600">
                  <a:solidFill>
                    <a:srgbClr val="4E5B6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Student discounts are available on our Facebook page.</a:t>
              </a:r>
              <a:br/>
              <a:r>
                <a:t>Go to </a:t>
              </a:r>
              <a:r>
                <a:rPr u="sng"/>
                <a:t>PosterPresentations.com</a:t>
              </a:r>
              <a:r>
                <a:t> and click on the FB icon. </a:t>
              </a:r>
            </a:p>
          </p:txBody>
        </p:sp>
      </p:grpSp>
      <p:sp>
        <p:nvSpPr>
          <p:cNvPr id="62" name="Line"/>
          <p:cNvSpPr/>
          <p:nvPr/>
        </p:nvSpPr>
        <p:spPr>
          <a:xfrm>
            <a:off x="44221400" y="30500636"/>
            <a:ext cx="10050463" cy="1591"/>
          </a:xfrm>
          <a:prstGeom prst="line">
            <a:avLst/>
          </a:prstGeom>
          <a:ln>
            <a:solidFill>
              <a:srgbClr val="D9D9D9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63" name="Line"/>
          <p:cNvSpPr/>
          <p:nvPr/>
        </p:nvSpPr>
        <p:spPr>
          <a:xfrm>
            <a:off x="-10371138" y="11582401"/>
            <a:ext cx="10018713" cy="1586"/>
          </a:xfrm>
          <a:prstGeom prst="line">
            <a:avLst/>
          </a:prstGeom>
          <a:ln>
            <a:solidFill>
              <a:srgbClr val="F2F2F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64" name="Line"/>
          <p:cNvSpPr/>
          <p:nvPr/>
        </p:nvSpPr>
        <p:spPr>
          <a:xfrm>
            <a:off x="44254737" y="4841873"/>
            <a:ext cx="10017126" cy="1591"/>
          </a:xfrm>
          <a:prstGeom prst="line">
            <a:avLst/>
          </a:prstGeom>
          <a:ln>
            <a:solidFill>
              <a:srgbClr val="F2F2F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65" name="Slide Number"/>
          <p:cNvSpPr txBox="1"/>
          <p:nvPr>
            <p:ph type="sldNum" sz="quarter" idx="2"/>
          </p:nvPr>
        </p:nvSpPr>
        <p:spPr>
          <a:xfrm>
            <a:off x="21214080" y="29634178"/>
            <a:ext cx="10241281" cy="17526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"/>
          <p:cNvSpPr/>
          <p:nvPr/>
        </p:nvSpPr>
        <p:spPr>
          <a:xfrm>
            <a:off x="0" y="0"/>
            <a:ext cx="43891200" cy="4800600"/>
          </a:xfrm>
          <a:prstGeom prst="rect">
            <a:avLst/>
          </a:prstGeom>
          <a:solidFill>
            <a:srgbClr val="435FAA"/>
          </a:solidFill>
          <a:ln>
            <a:solidFill>
              <a:srgbClr val="000000"/>
            </a:solidFill>
          </a:ln>
        </p:spPr>
        <p:txBody>
          <a:bodyPr lIns="45719" rIns="45719" anchor="ctr"/>
          <a:lstStyle/>
          <a:p>
            <a:pPr/>
          </a:p>
        </p:txBody>
      </p:sp>
      <p:sp>
        <p:nvSpPr>
          <p:cNvPr id="73" name="Rectangle"/>
          <p:cNvSpPr/>
          <p:nvPr/>
        </p:nvSpPr>
        <p:spPr>
          <a:xfrm>
            <a:off x="914400" y="5257800"/>
            <a:ext cx="10058400" cy="26746200"/>
          </a:xfrm>
          <a:prstGeom prst="rect">
            <a:avLst/>
          </a:prstGeom>
          <a:solidFill>
            <a:srgbClr val="FFFFFF"/>
          </a:solidFill>
          <a:ln>
            <a:solidFill>
              <a:srgbClr val="4E5B6F"/>
            </a:solidFill>
          </a:ln>
        </p:spPr>
        <p:txBody>
          <a:bodyPr lIns="45719" rIns="45719" anchor="ctr"/>
          <a:lstStyle/>
          <a:p>
            <a:pPr/>
          </a:p>
        </p:txBody>
      </p:sp>
      <p:sp>
        <p:nvSpPr>
          <p:cNvPr id="74" name="Rectangle"/>
          <p:cNvSpPr/>
          <p:nvPr/>
        </p:nvSpPr>
        <p:spPr>
          <a:xfrm>
            <a:off x="0" y="4805362"/>
            <a:ext cx="43891200" cy="152401"/>
          </a:xfrm>
          <a:prstGeom prst="rect">
            <a:avLst/>
          </a:prstGeom>
          <a:solidFill>
            <a:srgbClr val="2C3F71"/>
          </a:solidFill>
          <a:ln w="12700">
            <a:miter lim="400000"/>
          </a:ln>
        </p:spPr>
        <p:txBody>
          <a:bodyPr lIns="45719" rIns="45719" anchor="ctr"/>
          <a:lstStyle/>
          <a:p>
            <a:pPr/>
          </a:p>
        </p:txBody>
      </p:sp>
      <p:sp>
        <p:nvSpPr>
          <p:cNvPr id="75" name="RESEARCH POSTER PRESENTATION DESIGN © 2011…"/>
          <p:cNvSpPr txBox="1"/>
          <p:nvPr/>
        </p:nvSpPr>
        <p:spPr>
          <a:xfrm>
            <a:off x="819150" y="32232600"/>
            <a:ext cx="2514600" cy="37699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622" tIns="45622" rIns="45622" bIns="45622">
            <a:spAutoFit/>
          </a:bodyPr>
          <a:lstStyle/>
          <a:p>
            <a:pPr>
              <a:lnSpc>
                <a:spcPct val="65000"/>
              </a:lnSpc>
              <a:spcBef>
                <a:spcPts val="300"/>
              </a:spcBef>
              <a:defRPr b="1" sz="500">
                <a:solidFill>
                  <a:srgbClr val="BFBFBF"/>
                </a:solidFill>
              </a:defRPr>
            </a:pPr>
            <a:r>
              <a:t>RESEARCH POSTER PRESENTATION DESIGN © 2011</a:t>
            </a:r>
          </a:p>
          <a:p>
            <a:pPr>
              <a:lnSpc>
                <a:spcPct val="65000"/>
              </a:lnSpc>
              <a:spcBef>
                <a:spcPts val="600"/>
              </a:spcBef>
              <a:defRPr b="1" sz="1100">
                <a:solidFill>
                  <a:srgbClr val="BFBFBF"/>
                </a:solidFill>
              </a:defRPr>
            </a:pPr>
            <a:r>
              <a:t>www.PosterPresentations.com</a:t>
            </a:r>
          </a:p>
        </p:txBody>
      </p:sp>
      <p:sp>
        <p:nvSpPr>
          <p:cNvPr id="76" name="Rectangle"/>
          <p:cNvSpPr/>
          <p:nvPr/>
        </p:nvSpPr>
        <p:spPr>
          <a:xfrm>
            <a:off x="32918400" y="5257800"/>
            <a:ext cx="10058400" cy="26746200"/>
          </a:xfrm>
          <a:prstGeom prst="rect">
            <a:avLst/>
          </a:prstGeom>
          <a:solidFill>
            <a:srgbClr val="FFFFFF"/>
          </a:solidFill>
          <a:ln>
            <a:solidFill>
              <a:srgbClr val="4E5B6F"/>
            </a:solidFill>
          </a:ln>
        </p:spPr>
        <p:txBody>
          <a:bodyPr lIns="45719" rIns="45719" anchor="ctr"/>
          <a:lstStyle/>
          <a:p>
            <a:pPr/>
          </a:p>
        </p:txBody>
      </p:sp>
      <p:sp>
        <p:nvSpPr>
          <p:cNvPr id="77" name="Rectangle"/>
          <p:cNvSpPr/>
          <p:nvPr/>
        </p:nvSpPr>
        <p:spPr>
          <a:xfrm>
            <a:off x="11582400" y="5257800"/>
            <a:ext cx="20724813" cy="26746200"/>
          </a:xfrm>
          <a:prstGeom prst="rect">
            <a:avLst/>
          </a:prstGeom>
          <a:solidFill>
            <a:srgbClr val="FFFFFF"/>
          </a:solidFill>
          <a:ln>
            <a:solidFill>
              <a:srgbClr val="4E5B6F"/>
            </a:solidFill>
          </a:ln>
        </p:spPr>
        <p:txBody>
          <a:bodyPr lIns="45719" rIns="45719" anchor="ctr"/>
          <a:lstStyle/>
          <a:p>
            <a:pPr/>
          </a:p>
        </p:txBody>
      </p:sp>
      <p:grpSp>
        <p:nvGrpSpPr>
          <p:cNvPr id="80" name="Group"/>
          <p:cNvGrpSpPr/>
          <p:nvPr/>
        </p:nvGrpSpPr>
        <p:grpSpPr>
          <a:xfrm>
            <a:off x="44221400" y="-1"/>
            <a:ext cx="10050463" cy="32918401"/>
            <a:chOff x="0" y="0"/>
            <a:chExt cx="10050462" cy="32918400"/>
          </a:xfrm>
        </p:grpSpPr>
        <p:sp>
          <p:nvSpPr>
            <p:cNvPr id="78" name="Rectangle"/>
            <p:cNvSpPr/>
            <p:nvPr/>
          </p:nvSpPr>
          <p:spPr>
            <a:xfrm>
              <a:off x="0" y="0"/>
              <a:ext cx="10050463" cy="32918400"/>
            </a:xfrm>
            <a:prstGeom prst="rect">
              <a:avLst/>
            </a:prstGeom>
            <a:solidFill>
              <a:srgbClr val="0D0D0D"/>
            </a:solidFill>
            <a:ln w="25400" cap="flat">
              <a:solidFill>
                <a:srgbClr val="5C9929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 algn="ctr">
                <a:defRPr b="1"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</p:txBody>
        </p:sp>
        <p:sp>
          <p:nvSpPr>
            <p:cNvPr id="79" name="QUICK TIPS…"/>
            <p:cNvSpPr txBox="1"/>
            <p:nvPr/>
          </p:nvSpPr>
          <p:spPr>
            <a:xfrm>
              <a:off x="0" y="0"/>
              <a:ext cx="10050463" cy="3146804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182872" tIns="182872" rIns="182872" bIns="182872" numCol="1" anchor="t">
              <a:spAutoFit/>
            </a:bodyPr>
            <a:lstStyle/>
            <a:p>
              <a:pPr algn="ctr">
                <a:defRPr b="1" sz="40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QUICK TIPS</a:t>
              </a:r>
            </a:p>
            <a:p>
              <a:pPr algn="ctr">
                <a:defRPr b="1" sz="40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(--THIS SECTION DOES NOT PRINT--)</a:t>
              </a:r>
            </a:p>
            <a:p>
              <a:pPr algn="ctr">
                <a:defRPr b="1"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This PowerPoint template requires basic PowerPoint (version 2007 or newer) skills. Below is a list of commonly asked questions specific to this template. </a:t>
              </a:r>
              <a:br/>
              <a:r>
                <a:t>If you are using an older version of PowerPoint some template features may not work properly.</a:t>
              </a:r>
              <a:endParaRPr b="1" sz="4000">
                <a:solidFill>
                  <a:srgbClr val="FFFF00"/>
                </a:solidFill>
              </a:endParaRPr>
            </a:p>
            <a:p>
              <a:pPr>
                <a:defRPr b="1" sz="40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40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Using the template</a:t>
              </a:r>
            </a:p>
            <a:p>
              <a:pPr algn="ctr"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Verifying the quality of your graphics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Go to the VIEW menu and click on ZOOM to set your preferred magnification. This template is at 100% the size of the final poster. All text and graphics will be printed at 100% their size. To see what your poster will look like when printed, set the zoom to 100% and evaluate the quality of all your graphics before you submit your poster for printing.</a:t>
              </a:r>
              <a:br/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Using the placeholders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To add text to this template click inside a placeholder and type in or paste your text. To move a placeholder, click on it </a:t>
              </a:r>
              <a:r>
                <a:rPr u="sng"/>
                <a:t>once</a:t>
              </a:r>
              <a:r>
                <a:t> (to select it), place your cursor on its frame and your cursor will change to this symbol:         Then, click </a:t>
              </a:r>
              <a:r>
                <a:rPr u="sng"/>
                <a:t>once</a:t>
              </a:r>
              <a:r>
                <a:t> and drag it to its new location where you can resize it as needed. Additional placeholders can be found on the left side of this template.</a:t>
              </a: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Modifying the layout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This template has four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different column layouts. </a:t>
              </a:r>
            </a:p>
            <a:p>
              <a:pPr>
                <a:defRPr sz="3200" u="sng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Right-click</a:t>
              </a:r>
              <a:r>
                <a:rPr u="none"/>
                <a:t> your mouse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on the background and 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click on “Layout” to see 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the layout options.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The columns in the provided layouts are fixed and cannot be moved but advanced users can modify any layout by going to VIEW and then SLIDE MASTER.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Importing text and graphics from external sources</a:t>
              </a:r>
            </a:p>
            <a:p>
              <a:pPr>
                <a:defRPr b="1" sz="3200" u="sng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TEXT: </a:t>
              </a:r>
              <a:r>
                <a:rPr b="0" u="none"/>
                <a:t>Paste or type your text into a pre-existing placeholder or drag in a new placeholder from the left side of the template. Move it anywhere as needed.</a:t>
              </a:r>
            </a:p>
            <a:p>
              <a:pPr>
                <a:defRPr b="1" sz="3200" u="sng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PHOTOS: </a:t>
              </a:r>
              <a:r>
                <a:rPr b="0" u="none"/>
                <a:t>Drag in a picture placeholder, size it </a:t>
              </a:r>
              <a:r>
                <a:rPr b="0"/>
                <a:t>first</a:t>
              </a:r>
              <a:r>
                <a:rPr b="0" u="none"/>
                <a:t>, click in it and insert a photo from the menu.</a:t>
              </a:r>
            </a:p>
            <a:p>
              <a:pPr>
                <a:defRPr b="1" sz="3200" u="sng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TABLES: </a:t>
              </a:r>
              <a:r>
                <a:rPr b="0" u="none"/>
                <a:t>You can copy and paste a table from an external document onto this poster template. To adjust  the way the text fits within the cells of a table that has been pasted, </a:t>
              </a:r>
              <a:r>
                <a:rPr b="0"/>
                <a:t>right-click</a:t>
              </a:r>
              <a:r>
                <a:rPr b="0" u="none"/>
                <a:t> on the table, click FORMAT SHAPE  then click on TEXT BOX and change the INTERNAL MARGIN values to 0.25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Modifying the color scheme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To change the color scheme of this template go to the “Design” menu and click on “Colors”. You can choose from the provide color combinations or you can create your own.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20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20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20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20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</p:txBody>
        </p:sp>
      </p:grpSp>
      <p:grpSp>
        <p:nvGrpSpPr>
          <p:cNvPr id="83" name="Group"/>
          <p:cNvGrpSpPr/>
          <p:nvPr/>
        </p:nvGrpSpPr>
        <p:grpSpPr>
          <a:xfrm>
            <a:off x="-10402888" y="-19051"/>
            <a:ext cx="10050463" cy="32918401"/>
            <a:chOff x="0" y="0"/>
            <a:chExt cx="10050462" cy="32918400"/>
          </a:xfrm>
        </p:grpSpPr>
        <p:sp>
          <p:nvSpPr>
            <p:cNvPr id="81" name="Rectangle"/>
            <p:cNvSpPr/>
            <p:nvPr/>
          </p:nvSpPr>
          <p:spPr>
            <a:xfrm>
              <a:off x="0" y="0"/>
              <a:ext cx="10050463" cy="32918400"/>
            </a:xfrm>
            <a:prstGeom prst="rect">
              <a:avLst/>
            </a:prstGeom>
            <a:solidFill>
              <a:srgbClr val="0D0D0D"/>
            </a:solidFill>
            <a:ln w="25400" cap="flat">
              <a:solidFill>
                <a:srgbClr val="5C9929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</p:txBody>
        </p:sp>
        <p:sp>
          <p:nvSpPr>
            <p:cNvPr id="82" name="QUICK DESIGN GUIDE…"/>
            <p:cNvSpPr txBox="1"/>
            <p:nvPr/>
          </p:nvSpPr>
          <p:spPr>
            <a:xfrm>
              <a:off x="0" y="0"/>
              <a:ext cx="10050463" cy="2984244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182872" tIns="182872" rIns="182872" bIns="182872" numCol="1" anchor="t">
              <a:spAutoFit/>
            </a:bodyPr>
            <a:lstStyle/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QUICK DESIGN GUIDE</a:t>
              </a:r>
            </a:p>
            <a:p>
              <a:pPr algn="ctr">
                <a:defRPr b="1" sz="40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(--THIS SECTION DOES NOT PRINT--)</a:t>
              </a:r>
            </a:p>
            <a:p>
              <a:pPr algn="ctr">
                <a:defRPr b="1"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This PowerPoint 2007 template produces a 36”x48” professional  poster. It will save you valuable time placing titles, subtitles, text, and graphics. 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Use it to create your presentation. Then send it to </a:t>
              </a:r>
              <a:r>
                <a:rPr b="1"/>
                <a:t>PosterPresentations.com</a:t>
              </a:r>
              <a:r>
                <a:t> for premium quality, same day affordable printing.</a:t>
              </a:r>
              <a:br/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We provide a series of </a:t>
              </a:r>
              <a:r>
                <a:rPr b="1"/>
                <a:t>online tutorials</a:t>
              </a:r>
              <a:r>
                <a:t> that will guide you through the poster design process and answer your poster production questions. 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View our online tutorials at:</a:t>
              </a:r>
              <a:br/>
              <a:r>
                <a:rPr>
                  <a:solidFill>
                    <a:srgbClr val="FFFF00"/>
                  </a:solidFill>
                </a:rPr>
                <a:t> http://bit.ly/Poster_creation_help </a:t>
              </a:r>
              <a:br>
                <a:rPr>
                  <a:solidFill>
                    <a:srgbClr val="FFFF00"/>
                  </a:solidFill>
                </a:rPr>
              </a:br>
              <a:r>
                <a:t>(copy and paste the link into your web browser).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For assistance and to order your printed poster call </a:t>
              </a:r>
              <a:r>
                <a:rPr b="1">
                  <a:solidFill>
                    <a:srgbClr val="FFFF00"/>
                  </a:solidFill>
                </a:rPr>
                <a:t>PosterPresentations.com</a:t>
              </a:r>
              <a:r>
                <a:rPr>
                  <a:solidFill>
                    <a:srgbClr val="FFFF00"/>
                  </a:solidFill>
                </a:rPr>
                <a:t> </a:t>
              </a:r>
              <a:r>
                <a:t>at </a:t>
              </a:r>
              <a:r>
                <a:rPr b="1" sz="4000">
                  <a:solidFill>
                    <a:srgbClr val="FFFF00"/>
                  </a:solidFill>
                </a:rPr>
                <a:t>1.866.649.3004</a:t>
              </a:r>
              <a:endParaRPr b="1" sz="4000">
                <a:solidFill>
                  <a:srgbClr val="FFFF00"/>
                </a:solidFill>
              </a:endParaRPr>
            </a:p>
            <a:p>
              <a:pPr>
                <a:defRPr b="1" sz="40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40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Object Placeholders</a:t>
              </a:r>
            </a:p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Use the placeholders provided below to add new elements to your poster: Drag a placeholder onto the poster area, size it, and click it to edit.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Section Header placeholder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Move this preformatted section header placeholder to the poster area to add another section header. Use section headers to separate topics or concepts within your presentation. 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Text placeholder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Move this preformatted text placeholder to the poster to add a new body of text.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Picture placeholder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Move this graphic placeholder onto your poster, size it first, and then click it to add a picture to the poster.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</p:txBody>
        </p:sp>
      </p:grpSp>
      <p:sp>
        <p:nvSpPr>
          <p:cNvPr id="84" name="Rectangle"/>
          <p:cNvSpPr/>
          <p:nvPr/>
        </p:nvSpPr>
        <p:spPr>
          <a:xfrm>
            <a:off x="-10371138" y="21296312"/>
            <a:ext cx="10018713" cy="777876"/>
          </a:xfrm>
          <a:prstGeom prst="rect">
            <a:avLst/>
          </a:prstGeom>
          <a:solidFill>
            <a:srgbClr val="D6EC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85" name="image.png" descr="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9098200" y="15525750"/>
            <a:ext cx="4741863" cy="3057525"/>
          </a:xfrm>
          <a:prstGeom prst="rect">
            <a:avLst/>
          </a:prstGeom>
          <a:ln w="12700">
            <a:miter lim="400000"/>
          </a:ln>
        </p:spPr>
      </p:pic>
      <p:pic>
        <p:nvPicPr>
          <p:cNvPr id="86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7342425" y="13119100"/>
            <a:ext cx="590550" cy="438150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87" name="© 2011 PosterPresentations.com     2117 Fourth Street , Unit C     Berkeley CA 94710     posterpresenter@gmail.com"/>
          <p:cNvSpPr txBox="1"/>
          <p:nvPr/>
        </p:nvSpPr>
        <p:spPr>
          <a:xfrm>
            <a:off x="44488100" y="30589537"/>
            <a:ext cx="9159875" cy="20980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7" tIns="45717" rIns="45717" bIns="45717">
            <a:spAutoFit/>
          </a:bodyPr>
          <a:lstStyle/>
          <a:p>
            <a:pPr>
              <a:defRPr sz="3600">
                <a:solidFill>
                  <a:srgbClr val="FFFFFF"/>
                </a:solidFill>
              </a:defRPr>
            </a:pPr>
            <a:r>
              <a:t>© 2011 PosterPresentations.com</a:t>
            </a:r>
            <a:br/>
            <a:r>
              <a:t>    </a:t>
            </a:r>
            <a:r>
              <a:rPr sz="3200"/>
              <a:t>2117 Fourth Street , Unit C</a:t>
            </a:r>
            <a:br>
              <a:rPr sz="3200"/>
            </a:br>
            <a:r>
              <a:rPr sz="3200"/>
              <a:t>    Berkeley CA 94710</a:t>
            </a:r>
            <a:br>
              <a:rPr sz="3200"/>
            </a:br>
            <a:r>
              <a:rPr sz="3200"/>
              <a:t>    </a:t>
            </a:r>
            <a:r>
              <a:rPr b="1" sz="3200">
                <a:solidFill>
                  <a:srgbClr val="FFFF00"/>
                </a:solidFill>
              </a:rPr>
              <a:t>posterpresenter@gmail.com</a:t>
            </a:r>
          </a:p>
        </p:txBody>
      </p:sp>
      <p:grpSp>
        <p:nvGrpSpPr>
          <p:cNvPr id="91" name="Group"/>
          <p:cNvGrpSpPr/>
          <p:nvPr/>
        </p:nvGrpSpPr>
        <p:grpSpPr>
          <a:xfrm>
            <a:off x="-10239375" y="31696025"/>
            <a:ext cx="9771063" cy="1090613"/>
            <a:chOff x="0" y="0"/>
            <a:chExt cx="9771062" cy="1090612"/>
          </a:xfrm>
        </p:grpSpPr>
        <p:sp>
          <p:nvSpPr>
            <p:cNvPr id="88" name="Rounded Rectangle"/>
            <p:cNvSpPr/>
            <p:nvPr/>
          </p:nvSpPr>
          <p:spPr>
            <a:xfrm>
              <a:off x="0" y="0"/>
              <a:ext cx="9771063" cy="1090613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pic>
          <p:nvPicPr>
            <p:cNvPr id="89" name="http://t2.gstatic.com/images?q=tbn:ANd9GcR4APHC6TT9w54M2zn_pvCiBxUNcspYPoVxirLRphBoJabfSvu7zw" descr="http://t2.gstatic.com/images?q=tbn:ANd9GcR4APHC6TT9w54M2zn_pvCiBxUNcspYPoVxirLRphBoJabfSvu7zw">
              <a:hlinkClick r:id="rId4" invalidUrl="" action="" tgtFrame="" tooltip="" history="1" highlightClick="0" endSnd="0"/>
            </p:cNvPr>
            <p:cNvPicPr>
              <a:picLocks noChangeAspect="1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98720" y="72570"/>
              <a:ext cx="914370" cy="91439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90" name="Student discounts are available on our Facebook page. Go to PosterPresentations.com and click on the FB icon."/>
            <p:cNvSpPr txBox="1"/>
            <p:nvPr/>
          </p:nvSpPr>
          <p:spPr>
            <a:xfrm>
              <a:off x="1100137" y="100013"/>
              <a:ext cx="8670926" cy="8534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/>
            <a:p>
              <a:pPr>
                <a:defRPr sz="2600">
                  <a:solidFill>
                    <a:srgbClr val="4E5B6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Student discounts are available on our Facebook page.</a:t>
              </a:r>
              <a:br/>
              <a:r>
                <a:t>Go to </a:t>
              </a:r>
              <a:r>
                <a:rPr u="sng"/>
                <a:t>PosterPresentations.com</a:t>
              </a:r>
              <a:r>
                <a:t> and click on the FB icon. </a:t>
              </a:r>
            </a:p>
          </p:txBody>
        </p:sp>
      </p:grpSp>
      <p:sp>
        <p:nvSpPr>
          <p:cNvPr id="92" name="Line"/>
          <p:cNvSpPr/>
          <p:nvPr/>
        </p:nvSpPr>
        <p:spPr>
          <a:xfrm>
            <a:off x="44221400" y="30500636"/>
            <a:ext cx="10050463" cy="1591"/>
          </a:xfrm>
          <a:prstGeom prst="line">
            <a:avLst/>
          </a:prstGeom>
          <a:ln>
            <a:solidFill>
              <a:srgbClr val="D9D9D9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93" name="Line"/>
          <p:cNvSpPr/>
          <p:nvPr/>
        </p:nvSpPr>
        <p:spPr>
          <a:xfrm>
            <a:off x="-10371138" y="11582401"/>
            <a:ext cx="10018713" cy="1586"/>
          </a:xfrm>
          <a:prstGeom prst="line">
            <a:avLst/>
          </a:prstGeom>
          <a:ln>
            <a:solidFill>
              <a:srgbClr val="F2F2F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94" name="Line"/>
          <p:cNvSpPr/>
          <p:nvPr/>
        </p:nvSpPr>
        <p:spPr>
          <a:xfrm>
            <a:off x="44254737" y="4841873"/>
            <a:ext cx="10017126" cy="1591"/>
          </a:xfrm>
          <a:prstGeom prst="line">
            <a:avLst/>
          </a:prstGeom>
          <a:ln>
            <a:solidFill>
              <a:srgbClr val="F2F2F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95" name="Slide Number"/>
          <p:cNvSpPr txBox="1"/>
          <p:nvPr>
            <p:ph type="sldNum" sz="quarter" idx="2"/>
          </p:nvPr>
        </p:nvSpPr>
        <p:spPr>
          <a:xfrm>
            <a:off x="21214080" y="29634178"/>
            <a:ext cx="10241281" cy="17526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Rectangle"/>
          <p:cNvSpPr/>
          <p:nvPr/>
        </p:nvSpPr>
        <p:spPr>
          <a:xfrm>
            <a:off x="0" y="0"/>
            <a:ext cx="43891200" cy="4800600"/>
          </a:xfrm>
          <a:prstGeom prst="rect">
            <a:avLst/>
          </a:prstGeom>
          <a:solidFill>
            <a:srgbClr val="435FAA"/>
          </a:solidFill>
          <a:ln>
            <a:solidFill>
              <a:srgbClr val="000000"/>
            </a:solidFill>
          </a:ln>
        </p:spPr>
        <p:txBody>
          <a:bodyPr lIns="45719" rIns="45719" anchor="ctr"/>
          <a:lstStyle/>
          <a:p>
            <a:pPr>
              <a:defRPr baseline="-25000"/>
            </a:pPr>
          </a:p>
        </p:txBody>
      </p:sp>
      <p:sp>
        <p:nvSpPr>
          <p:cNvPr id="103" name="Rectangle"/>
          <p:cNvSpPr/>
          <p:nvPr/>
        </p:nvSpPr>
        <p:spPr>
          <a:xfrm>
            <a:off x="914400" y="5257800"/>
            <a:ext cx="42057638" cy="26746200"/>
          </a:xfrm>
          <a:prstGeom prst="rect">
            <a:avLst/>
          </a:prstGeom>
          <a:solidFill>
            <a:srgbClr val="FFFFFF"/>
          </a:solidFill>
          <a:ln>
            <a:solidFill>
              <a:srgbClr val="4E5B6F"/>
            </a:solidFill>
          </a:ln>
        </p:spPr>
        <p:txBody>
          <a:bodyPr lIns="45719" rIns="45719" anchor="ctr"/>
          <a:lstStyle/>
          <a:p>
            <a:pPr/>
          </a:p>
        </p:txBody>
      </p:sp>
      <p:sp>
        <p:nvSpPr>
          <p:cNvPr id="104" name="Rectangle"/>
          <p:cNvSpPr/>
          <p:nvPr/>
        </p:nvSpPr>
        <p:spPr>
          <a:xfrm>
            <a:off x="0" y="4805362"/>
            <a:ext cx="43891200" cy="152401"/>
          </a:xfrm>
          <a:prstGeom prst="rect">
            <a:avLst/>
          </a:prstGeom>
          <a:solidFill>
            <a:srgbClr val="2C3F71"/>
          </a:solidFill>
          <a:ln w="12700">
            <a:miter lim="400000"/>
          </a:ln>
        </p:spPr>
        <p:txBody>
          <a:bodyPr lIns="45719" rIns="45719" anchor="ctr"/>
          <a:lstStyle/>
          <a:p>
            <a:pPr/>
          </a:p>
        </p:txBody>
      </p:sp>
      <p:sp>
        <p:nvSpPr>
          <p:cNvPr id="105" name="RESEARCH POSTER PRESENTATION DESIGN © 2011…"/>
          <p:cNvSpPr txBox="1"/>
          <p:nvPr/>
        </p:nvSpPr>
        <p:spPr>
          <a:xfrm>
            <a:off x="819150" y="32232600"/>
            <a:ext cx="2514600" cy="37699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622" tIns="45622" rIns="45622" bIns="45622">
            <a:spAutoFit/>
          </a:bodyPr>
          <a:lstStyle/>
          <a:p>
            <a:pPr>
              <a:lnSpc>
                <a:spcPct val="65000"/>
              </a:lnSpc>
              <a:spcBef>
                <a:spcPts val="300"/>
              </a:spcBef>
              <a:defRPr b="1" sz="500">
                <a:solidFill>
                  <a:srgbClr val="BFBFBF"/>
                </a:solidFill>
              </a:defRPr>
            </a:pPr>
            <a:r>
              <a:t>RESEARCH POSTER PRESENTATION DESIGN © 2011</a:t>
            </a:r>
          </a:p>
          <a:p>
            <a:pPr>
              <a:lnSpc>
                <a:spcPct val="65000"/>
              </a:lnSpc>
              <a:spcBef>
                <a:spcPts val="600"/>
              </a:spcBef>
              <a:defRPr b="1" sz="1100">
                <a:solidFill>
                  <a:srgbClr val="BFBFBF"/>
                </a:solidFill>
              </a:defRPr>
            </a:pPr>
            <a:r>
              <a:t>www.PosterPresentations.com</a:t>
            </a:r>
          </a:p>
        </p:txBody>
      </p:sp>
      <p:sp>
        <p:nvSpPr>
          <p:cNvPr id="106" name="Rectangle"/>
          <p:cNvSpPr/>
          <p:nvPr/>
        </p:nvSpPr>
        <p:spPr>
          <a:xfrm>
            <a:off x="922337" y="5257800"/>
            <a:ext cx="10058401" cy="26746200"/>
          </a:xfrm>
          <a:prstGeom prst="rect">
            <a:avLst/>
          </a:prstGeom>
          <a:solidFill>
            <a:srgbClr val="F2F2F2"/>
          </a:solidFill>
          <a:ln>
            <a:solidFill>
              <a:srgbClr val="4E5B6F"/>
            </a:solidFill>
          </a:ln>
        </p:spPr>
        <p:txBody>
          <a:bodyPr lIns="45719" rIns="45719" anchor="ctr"/>
          <a:lstStyle/>
          <a:p>
            <a:pPr/>
          </a:p>
        </p:txBody>
      </p:sp>
      <p:grpSp>
        <p:nvGrpSpPr>
          <p:cNvPr id="109" name="Group"/>
          <p:cNvGrpSpPr/>
          <p:nvPr/>
        </p:nvGrpSpPr>
        <p:grpSpPr>
          <a:xfrm>
            <a:off x="44221400" y="-1"/>
            <a:ext cx="10050463" cy="32918401"/>
            <a:chOff x="0" y="0"/>
            <a:chExt cx="10050462" cy="32918400"/>
          </a:xfrm>
        </p:grpSpPr>
        <p:sp>
          <p:nvSpPr>
            <p:cNvPr id="107" name="Rectangle"/>
            <p:cNvSpPr/>
            <p:nvPr/>
          </p:nvSpPr>
          <p:spPr>
            <a:xfrm>
              <a:off x="0" y="0"/>
              <a:ext cx="10050463" cy="32918400"/>
            </a:xfrm>
            <a:prstGeom prst="rect">
              <a:avLst/>
            </a:prstGeom>
            <a:solidFill>
              <a:srgbClr val="0D0D0D"/>
            </a:solidFill>
            <a:ln w="25400" cap="flat">
              <a:solidFill>
                <a:srgbClr val="5C9929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 algn="ctr">
                <a:defRPr b="1"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</p:txBody>
        </p:sp>
        <p:sp>
          <p:nvSpPr>
            <p:cNvPr id="108" name="QUICK TIPS…"/>
            <p:cNvSpPr txBox="1"/>
            <p:nvPr/>
          </p:nvSpPr>
          <p:spPr>
            <a:xfrm>
              <a:off x="0" y="0"/>
              <a:ext cx="10050463" cy="3146804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182872" tIns="182872" rIns="182872" bIns="182872" numCol="1" anchor="t">
              <a:spAutoFit/>
            </a:bodyPr>
            <a:lstStyle/>
            <a:p>
              <a:pPr algn="ctr">
                <a:defRPr b="1" sz="40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QUICK TIPS</a:t>
              </a:r>
            </a:p>
            <a:p>
              <a:pPr algn="ctr">
                <a:defRPr b="1" sz="40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(--THIS SECTION DOES NOT PRINT--)</a:t>
              </a:r>
            </a:p>
            <a:p>
              <a:pPr algn="ctr">
                <a:defRPr b="1"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This PowerPoint template requires basic PowerPoint (version 2007 or newer) skills. Below is a list of commonly asked questions specific to this template. </a:t>
              </a:r>
              <a:br/>
              <a:r>
                <a:t>If you are using an older version of PowerPoint some template features may not work properly.</a:t>
              </a:r>
              <a:endParaRPr b="1" sz="4000">
                <a:solidFill>
                  <a:srgbClr val="FFFF00"/>
                </a:solidFill>
              </a:endParaRPr>
            </a:p>
            <a:p>
              <a:pPr>
                <a:defRPr b="1" sz="40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40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Using the template</a:t>
              </a:r>
            </a:p>
            <a:p>
              <a:pPr algn="ctr"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Verifying the quality of your graphics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Go to the VIEW menu and click on ZOOM to set your preferred magnification. This template is at 100% the size of the final poster. All text and graphics will be printed at 100% their size. To see what your poster will look like when printed, set the zoom to 100% and evaluate the quality of all your graphics before you submit your poster for printing.</a:t>
              </a:r>
              <a:br/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Using the placeholders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To add text to this template click inside a placeholder and type in or paste your text. To move a placeholder, click on it </a:t>
              </a:r>
              <a:r>
                <a:rPr u="sng"/>
                <a:t>once</a:t>
              </a:r>
              <a:r>
                <a:t> (to select it), place your cursor on its frame and your cursor will change to this symbol:         Then, click </a:t>
              </a:r>
              <a:r>
                <a:rPr u="sng"/>
                <a:t>once</a:t>
              </a:r>
              <a:r>
                <a:t> and drag it to its new location where you can resize it as needed. Additional placeholders can be found on the left side of this template.</a:t>
              </a: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Modifying the layout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This template has four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different column layouts. </a:t>
              </a:r>
            </a:p>
            <a:p>
              <a:pPr>
                <a:defRPr sz="3200" u="sng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Right-click</a:t>
              </a:r>
              <a:r>
                <a:rPr u="none"/>
                <a:t> your mouse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on the background and 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click on “Layout” to see 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the layout options.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The columns in the provided layouts are fixed and cannot be moved but advanced users can modify any layout by going to VIEW and then SLIDE MASTER.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Importing text and graphics from external sources</a:t>
              </a:r>
            </a:p>
            <a:p>
              <a:pPr>
                <a:defRPr b="1" sz="3200" u="sng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TEXT: </a:t>
              </a:r>
              <a:r>
                <a:rPr b="0" u="none"/>
                <a:t>Paste or type your text into a pre-existing placeholder or drag in a new placeholder from the left side of the template. Move it anywhere as needed.</a:t>
              </a:r>
            </a:p>
            <a:p>
              <a:pPr>
                <a:defRPr b="1" sz="3200" u="sng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PHOTOS: </a:t>
              </a:r>
              <a:r>
                <a:rPr b="0" u="none"/>
                <a:t>Drag in a picture placeholder, size it </a:t>
              </a:r>
              <a:r>
                <a:rPr b="0"/>
                <a:t>first</a:t>
              </a:r>
              <a:r>
                <a:rPr b="0" u="none"/>
                <a:t>, click in it and insert a photo from the menu.</a:t>
              </a:r>
            </a:p>
            <a:p>
              <a:pPr>
                <a:defRPr b="1" sz="3200" u="sng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TABLES: </a:t>
              </a:r>
              <a:r>
                <a:rPr b="0" u="none"/>
                <a:t>You can copy and paste a table from an external document onto this poster template. To adjust  the way the text fits within the cells of a table that has been pasted, </a:t>
              </a:r>
              <a:r>
                <a:rPr b="0"/>
                <a:t>right-click</a:t>
              </a:r>
              <a:r>
                <a:rPr b="0" u="none"/>
                <a:t> on the table, click FORMAT SHAPE  then click on TEXT BOX and change the INTERNAL MARGIN values to 0.25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Modifying the color scheme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To change the color scheme of this template go to the “Design” menu and click on “Colors”. You can choose from the provide color combinations or you can create your own.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20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20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20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20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</p:txBody>
        </p:sp>
      </p:grpSp>
      <p:grpSp>
        <p:nvGrpSpPr>
          <p:cNvPr id="112" name="Group"/>
          <p:cNvGrpSpPr/>
          <p:nvPr/>
        </p:nvGrpSpPr>
        <p:grpSpPr>
          <a:xfrm>
            <a:off x="-10402888" y="-19051"/>
            <a:ext cx="10050463" cy="32918401"/>
            <a:chOff x="0" y="0"/>
            <a:chExt cx="10050462" cy="32918400"/>
          </a:xfrm>
        </p:grpSpPr>
        <p:sp>
          <p:nvSpPr>
            <p:cNvPr id="110" name="Rectangle"/>
            <p:cNvSpPr/>
            <p:nvPr/>
          </p:nvSpPr>
          <p:spPr>
            <a:xfrm>
              <a:off x="0" y="0"/>
              <a:ext cx="10050463" cy="32918400"/>
            </a:xfrm>
            <a:prstGeom prst="rect">
              <a:avLst/>
            </a:prstGeom>
            <a:solidFill>
              <a:srgbClr val="0D0D0D"/>
            </a:solidFill>
            <a:ln w="25400" cap="flat">
              <a:solidFill>
                <a:srgbClr val="5C9929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</p:txBody>
        </p:sp>
        <p:sp>
          <p:nvSpPr>
            <p:cNvPr id="111" name="QUICK DESIGN GUIDE…"/>
            <p:cNvSpPr txBox="1"/>
            <p:nvPr/>
          </p:nvSpPr>
          <p:spPr>
            <a:xfrm>
              <a:off x="0" y="0"/>
              <a:ext cx="10050463" cy="2984244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182872" tIns="182872" rIns="182872" bIns="182872" numCol="1" anchor="t">
              <a:spAutoFit/>
            </a:bodyPr>
            <a:lstStyle/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QUICK DESIGN GUIDE</a:t>
              </a:r>
            </a:p>
            <a:p>
              <a:pPr algn="ctr">
                <a:defRPr b="1" sz="40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(--THIS SECTION DOES NOT PRINT--)</a:t>
              </a:r>
            </a:p>
            <a:p>
              <a:pPr algn="ctr">
                <a:defRPr b="1"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This PowerPoint 2007 template produces a 36”x48” professional  poster. It will save you valuable time placing titles, subtitles, text, and graphics. 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Use it to create your presentation. Then send it to </a:t>
              </a:r>
              <a:r>
                <a:rPr b="1"/>
                <a:t>PosterPresentations.com</a:t>
              </a:r>
              <a:r>
                <a:t> for premium quality, same day affordable printing.</a:t>
              </a:r>
              <a:br/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We provide a series of </a:t>
              </a:r>
              <a:r>
                <a:rPr b="1"/>
                <a:t>online tutorials</a:t>
              </a:r>
              <a:r>
                <a:t> that will guide you through the poster design process and answer your poster production questions. 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View our online tutorials at:</a:t>
              </a:r>
              <a:br/>
              <a:r>
                <a:rPr>
                  <a:solidFill>
                    <a:srgbClr val="FFFF00"/>
                  </a:solidFill>
                </a:rPr>
                <a:t> http://bit.ly/Poster_creation_help </a:t>
              </a:r>
              <a:br>
                <a:rPr>
                  <a:solidFill>
                    <a:srgbClr val="FFFF00"/>
                  </a:solidFill>
                </a:rPr>
              </a:br>
              <a:r>
                <a:t>(copy and paste the link into your web browser).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For assistance and to order your printed poster call </a:t>
              </a:r>
              <a:r>
                <a:rPr b="1">
                  <a:solidFill>
                    <a:srgbClr val="FFFF00"/>
                  </a:solidFill>
                </a:rPr>
                <a:t>PosterPresentations.com</a:t>
              </a:r>
              <a:r>
                <a:rPr>
                  <a:solidFill>
                    <a:srgbClr val="FFFF00"/>
                  </a:solidFill>
                </a:rPr>
                <a:t> </a:t>
              </a:r>
              <a:r>
                <a:t>at </a:t>
              </a:r>
              <a:r>
                <a:rPr b="1" sz="4000">
                  <a:solidFill>
                    <a:srgbClr val="FFFF00"/>
                  </a:solidFill>
                </a:rPr>
                <a:t>1.866.649.3004</a:t>
              </a:r>
              <a:endParaRPr b="1" sz="4000">
                <a:solidFill>
                  <a:srgbClr val="FFFF00"/>
                </a:solidFill>
              </a:endParaRPr>
            </a:p>
            <a:p>
              <a:pPr>
                <a:defRPr b="1" sz="40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40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Object Placeholders</a:t>
              </a:r>
            </a:p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Use the placeholders provided below to add new elements to your poster: Drag a placeholder onto the poster area, size it, and click it to edit.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Section Header placeholder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Move this preformatted section header placeholder to the poster area to add another section header. Use section headers to separate topics or concepts within your presentation. 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Text placeholder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Move this preformatted text placeholder to the poster to add a new body of text.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Picture placeholder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Move this graphic placeholder onto your poster, size it first, and then click it to add a picture to the poster.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</p:txBody>
        </p:sp>
      </p:grpSp>
      <p:sp>
        <p:nvSpPr>
          <p:cNvPr id="113" name="Rectangle"/>
          <p:cNvSpPr/>
          <p:nvPr/>
        </p:nvSpPr>
        <p:spPr>
          <a:xfrm>
            <a:off x="-10371138" y="21296312"/>
            <a:ext cx="10018713" cy="777876"/>
          </a:xfrm>
          <a:prstGeom prst="rect">
            <a:avLst/>
          </a:prstGeom>
          <a:solidFill>
            <a:srgbClr val="D6EC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114" name="image.png" descr="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9098200" y="15525750"/>
            <a:ext cx="4741863" cy="3057525"/>
          </a:xfrm>
          <a:prstGeom prst="rect">
            <a:avLst/>
          </a:prstGeom>
          <a:ln w="12700">
            <a:miter lim="400000"/>
          </a:ln>
        </p:spPr>
      </p:pic>
      <p:pic>
        <p:nvPicPr>
          <p:cNvPr id="115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7342425" y="13119100"/>
            <a:ext cx="590550" cy="438150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116" name="© 2011 PosterPresentations.com     2117 Fourth Street , Unit C     Berkeley CA 94710     posterpresenter@gmail.com"/>
          <p:cNvSpPr txBox="1"/>
          <p:nvPr/>
        </p:nvSpPr>
        <p:spPr>
          <a:xfrm>
            <a:off x="44488100" y="30589537"/>
            <a:ext cx="9159875" cy="20980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7" tIns="45717" rIns="45717" bIns="45717">
            <a:spAutoFit/>
          </a:bodyPr>
          <a:lstStyle/>
          <a:p>
            <a:pPr>
              <a:defRPr sz="3600">
                <a:solidFill>
                  <a:srgbClr val="FFFFFF"/>
                </a:solidFill>
              </a:defRPr>
            </a:pPr>
            <a:r>
              <a:t>© 2011 PosterPresentations.com</a:t>
            </a:r>
            <a:br/>
            <a:r>
              <a:t>    </a:t>
            </a:r>
            <a:r>
              <a:rPr sz="3200"/>
              <a:t>2117 Fourth Street , Unit C</a:t>
            </a:r>
            <a:br>
              <a:rPr sz="3200"/>
            </a:br>
            <a:r>
              <a:rPr sz="3200"/>
              <a:t>    Berkeley CA 94710</a:t>
            </a:r>
            <a:br>
              <a:rPr sz="3200"/>
            </a:br>
            <a:r>
              <a:rPr sz="3200"/>
              <a:t>    </a:t>
            </a:r>
            <a:r>
              <a:rPr b="1" sz="3200">
                <a:solidFill>
                  <a:srgbClr val="FFFF00"/>
                </a:solidFill>
              </a:rPr>
              <a:t>posterpresenter@gmail.com</a:t>
            </a:r>
          </a:p>
        </p:txBody>
      </p:sp>
      <p:grpSp>
        <p:nvGrpSpPr>
          <p:cNvPr id="120" name="Group"/>
          <p:cNvGrpSpPr/>
          <p:nvPr/>
        </p:nvGrpSpPr>
        <p:grpSpPr>
          <a:xfrm>
            <a:off x="-10239375" y="31696025"/>
            <a:ext cx="9771063" cy="1090613"/>
            <a:chOff x="0" y="0"/>
            <a:chExt cx="9771062" cy="1090612"/>
          </a:xfrm>
        </p:grpSpPr>
        <p:sp>
          <p:nvSpPr>
            <p:cNvPr id="117" name="Rounded Rectangle"/>
            <p:cNvSpPr/>
            <p:nvPr/>
          </p:nvSpPr>
          <p:spPr>
            <a:xfrm>
              <a:off x="0" y="0"/>
              <a:ext cx="9771063" cy="1090613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pic>
          <p:nvPicPr>
            <p:cNvPr id="118" name="http://t2.gstatic.com/images?q=tbn:ANd9GcR4APHC6TT9w54M2zn_pvCiBxUNcspYPoVxirLRphBoJabfSvu7zw" descr="http://t2.gstatic.com/images?q=tbn:ANd9GcR4APHC6TT9w54M2zn_pvCiBxUNcspYPoVxirLRphBoJabfSvu7zw">
              <a:hlinkClick r:id="rId4" invalidUrl="" action="" tgtFrame="" tooltip="" history="1" highlightClick="0" endSnd="0"/>
            </p:cNvPr>
            <p:cNvPicPr>
              <a:picLocks noChangeAspect="1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98720" y="72570"/>
              <a:ext cx="914370" cy="91439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119" name="Student discounts are available on our Facebook page. Go to PosterPresentations.com and click on the FB icon."/>
            <p:cNvSpPr txBox="1"/>
            <p:nvPr/>
          </p:nvSpPr>
          <p:spPr>
            <a:xfrm>
              <a:off x="1100137" y="100013"/>
              <a:ext cx="8670926" cy="8534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/>
            <a:p>
              <a:pPr>
                <a:defRPr sz="2600">
                  <a:solidFill>
                    <a:srgbClr val="4E5B6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Student discounts are available on our Facebook page.</a:t>
              </a:r>
              <a:br/>
              <a:r>
                <a:t>Go to </a:t>
              </a:r>
              <a:r>
                <a:rPr u="sng"/>
                <a:t>PosterPresentations.com</a:t>
              </a:r>
              <a:r>
                <a:t> and click on the FB icon. </a:t>
              </a:r>
            </a:p>
          </p:txBody>
        </p:sp>
      </p:grpSp>
      <p:sp>
        <p:nvSpPr>
          <p:cNvPr id="121" name="Line"/>
          <p:cNvSpPr/>
          <p:nvPr/>
        </p:nvSpPr>
        <p:spPr>
          <a:xfrm>
            <a:off x="44221400" y="30500636"/>
            <a:ext cx="10050463" cy="1591"/>
          </a:xfrm>
          <a:prstGeom prst="line">
            <a:avLst/>
          </a:prstGeom>
          <a:ln>
            <a:solidFill>
              <a:srgbClr val="D9D9D9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22" name="Line"/>
          <p:cNvSpPr/>
          <p:nvPr/>
        </p:nvSpPr>
        <p:spPr>
          <a:xfrm>
            <a:off x="-10371138" y="11582401"/>
            <a:ext cx="10018713" cy="1586"/>
          </a:xfrm>
          <a:prstGeom prst="line">
            <a:avLst/>
          </a:prstGeom>
          <a:ln>
            <a:solidFill>
              <a:srgbClr val="F2F2F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23" name="Line"/>
          <p:cNvSpPr/>
          <p:nvPr/>
        </p:nvSpPr>
        <p:spPr>
          <a:xfrm>
            <a:off x="44254737" y="4841873"/>
            <a:ext cx="10017126" cy="1591"/>
          </a:xfrm>
          <a:prstGeom prst="line">
            <a:avLst/>
          </a:prstGeom>
          <a:ln>
            <a:solidFill>
              <a:srgbClr val="F2F2F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24" name="Slide Number"/>
          <p:cNvSpPr txBox="1"/>
          <p:nvPr>
            <p:ph type="sldNum" sz="quarter" idx="2"/>
          </p:nvPr>
        </p:nvSpPr>
        <p:spPr>
          <a:xfrm>
            <a:off x="21214080" y="29634178"/>
            <a:ext cx="10241281" cy="17526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hyperlink" Target="http://www.facebook.com/pages/PosterPresentationscom/217914411419?v=app_4949752878&amp;ref=ts" TargetMode="External"/><Relationship Id="rId5" Type="http://schemas.openxmlformats.org/officeDocument/2006/relationships/image" Target="../media/image1.jpeg"/><Relationship Id="rId6" Type="http://schemas.openxmlformats.org/officeDocument/2006/relationships/slideLayout" Target="../slideLayouts/slideLayout1.xml"/><Relationship Id="rId7" Type="http://schemas.openxmlformats.org/officeDocument/2006/relationships/slideLayout" Target="../slideLayouts/slideLayout2.xml"/><Relationship Id="rId8" Type="http://schemas.openxmlformats.org/officeDocument/2006/relationships/slideLayout" Target="../slideLayouts/slideLayout3.xml"/><Relationship Id="rId9" Type="http://schemas.openxmlformats.org/officeDocument/2006/relationships/slideLayout" Target="../slideLayouts/slideLayout4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E3E8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"/>
          <p:cNvGrpSpPr/>
          <p:nvPr/>
        </p:nvGrpSpPr>
        <p:grpSpPr>
          <a:xfrm>
            <a:off x="44221400" y="-1"/>
            <a:ext cx="10050463" cy="32918401"/>
            <a:chOff x="0" y="0"/>
            <a:chExt cx="10050462" cy="32918400"/>
          </a:xfrm>
        </p:grpSpPr>
        <p:sp>
          <p:nvSpPr>
            <p:cNvPr id="2" name="Rectangle"/>
            <p:cNvSpPr/>
            <p:nvPr/>
          </p:nvSpPr>
          <p:spPr>
            <a:xfrm>
              <a:off x="0" y="0"/>
              <a:ext cx="10050463" cy="32918400"/>
            </a:xfrm>
            <a:prstGeom prst="rect">
              <a:avLst/>
            </a:prstGeom>
            <a:solidFill>
              <a:srgbClr val="0D0D0D"/>
            </a:solidFill>
            <a:ln w="25400" cap="flat">
              <a:solidFill>
                <a:srgbClr val="5C9929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 algn="ctr">
                <a:defRPr b="1"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</p:txBody>
        </p:sp>
        <p:sp>
          <p:nvSpPr>
            <p:cNvPr id="3" name="QUICK TIPS…"/>
            <p:cNvSpPr txBox="1"/>
            <p:nvPr/>
          </p:nvSpPr>
          <p:spPr>
            <a:xfrm>
              <a:off x="0" y="0"/>
              <a:ext cx="10050463" cy="3146804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182872" tIns="182872" rIns="182872" bIns="182872" numCol="1" anchor="t">
              <a:spAutoFit/>
            </a:bodyPr>
            <a:lstStyle/>
            <a:p>
              <a:pPr algn="ctr">
                <a:defRPr b="1" sz="40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QUICK TIPS</a:t>
              </a:r>
            </a:p>
            <a:p>
              <a:pPr algn="ctr">
                <a:defRPr b="1" sz="40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(--THIS SECTION DOES NOT PRINT--)</a:t>
              </a:r>
            </a:p>
            <a:p>
              <a:pPr algn="ctr">
                <a:defRPr b="1"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This PowerPoint template requires basic PowerPoint (version 2007 or newer) skills. Below is a list of commonly asked questions specific to this template. </a:t>
              </a:r>
              <a:br/>
              <a:r>
                <a:t>If you are using an older version of PowerPoint some template features may not work properly.</a:t>
              </a:r>
              <a:endParaRPr b="1" sz="4000">
                <a:solidFill>
                  <a:srgbClr val="FFFF00"/>
                </a:solidFill>
              </a:endParaRPr>
            </a:p>
            <a:p>
              <a:pPr>
                <a:defRPr b="1" sz="40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40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Using the template</a:t>
              </a:r>
            </a:p>
            <a:p>
              <a:pPr algn="ctr"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Verifying the quality of your graphics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Go to the VIEW menu and click on ZOOM to set your preferred magnification. This template is at 100% the size of the final poster. All text and graphics will be printed at 100% their size. To see what your poster will look like when printed, set the zoom to 100% and evaluate the quality of all your graphics before you submit your poster for printing.</a:t>
              </a:r>
              <a:br/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Using the placeholders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To add text to this template click inside a placeholder and type in or paste your text. To move a placeholder, click on it </a:t>
              </a:r>
              <a:r>
                <a:rPr u="sng"/>
                <a:t>once</a:t>
              </a:r>
              <a:r>
                <a:t> (to select it), place your cursor on its frame and your cursor will change to this symbol:         Then, click </a:t>
              </a:r>
              <a:r>
                <a:rPr u="sng"/>
                <a:t>once</a:t>
              </a:r>
              <a:r>
                <a:t> and drag it to its new location where you can resize it as needed. Additional placeholders can be found on the left side of this template.</a:t>
              </a: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Modifying the layout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This template has four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different column layouts. </a:t>
              </a:r>
            </a:p>
            <a:p>
              <a:pPr>
                <a:defRPr sz="3200" u="sng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Right-click</a:t>
              </a:r>
              <a:r>
                <a:rPr u="none"/>
                <a:t> your mouse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on the background and 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click on “Layout” to see 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the layout options.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The columns in the provided layouts are fixed and cannot be moved but advanced users can modify any layout by going to VIEW and then SLIDE MASTER.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Importing text and graphics from external sources</a:t>
              </a:r>
            </a:p>
            <a:p>
              <a:pPr>
                <a:defRPr b="1" sz="3200" u="sng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TEXT: </a:t>
              </a:r>
              <a:r>
                <a:rPr b="0" u="none"/>
                <a:t>Paste or type your text into a pre-existing placeholder or drag in a new placeholder from the left side of the template. Move it anywhere as needed.</a:t>
              </a:r>
            </a:p>
            <a:p>
              <a:pPr>
                <a:defRPr b="1" sz="3200" u="sng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PHOTOS: </a:t>
              </a:r>
              <a:r>
                <a:rPr b="0" u="none"/>
                <a:t>Drag in a picture placeholder, size it </a:t>
              </a:r>
              <a:r>
                <a:rPr b="0"/>
                <a:t>first</a:t>
              </a:r>
              <a:r>
                <a:rPr b="0" u="none"/>
                <a:t>, click in it and insert a photo from the menu.</a:t>
              </a:r>
            </a:p>
            <a:p>
              <a:pPr>
                <a:defRPr b="1" sz="3200" u="sng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TABLES: </a:t>
              </a:r>
              <a:r>
                <a:rPr b="0" u="none"/>
                <a:t>You can copy and paste a table from an external document onto this poster template. To adjust  the way the text fits within the cells of a table that has been pasted, </a:t>
              </a:r>
              <a:r>
                <a:rPr b="0"/>
                <a:t>right-click</a:t>
              </a:r>
              <a:r>
                <a:rPr b="0" u="none"/>
                <a:t> on the table, click FORMAT SHAPE  then click on TEXT BOX and change the INTERNAL MARGIN values to 0.25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Modifying the color scheme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To change the color scheme of this template go to the “Design” menu and click on “Colors”. You can choose from the provide color combinations or you can create your own.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20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20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20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20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</p:txBody>
        </p:sp>
      </p:grpSp>
      <p:grpSp>
        <p:nvGrpSpPr>
          <p:cNvPr id="7" name="Group"/>
          <p:cNvGrpSpPr/>
          <p:nvPr/>
        </p:nvGrpSpPr>
        <p:grpSpPr>
          <a:xfrm>
            <a:off x="-10402888" y="-19051"/>
            <a:ext cx="10050463" cy="32918401"/>
            <a:chOff x="0" y="0"/>
            <a:chExt cx="10050462" cy="32918400"/>
          </a:xfrm>
        </p:grpSpPr>
        <p:sp>
          <p:nvSpPr>
            <p:cNvPr id="5" name="Rectangle"/>
            <p:cNvSpPr/>
            <p:nvPr/>
          </p:nvSpPr>
          <p:spPr>
            <a:xfrm>
              <a:off x="0" y="0"/>
              <a:ext cx="10050463" cy="32918400"/>
            </a:xfrm>
            <a:prstGeom prst="rect">
              <a:avLst/>
            </a:prstGeom>
            <a:solidFill>
              <a:srgbClr val="0D0D0D"/>
            </a:solidFill>
            <a:ln w="25400" cap="flat">
              <a:solidFill>
                <a:srgbClr val="5C9929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</p:txBody>
        </p:sp>
        <p:sp>
          <p:nvSpPr>
            <p:cNvPr id="6" name="QUICK DESIGN GUIDE…"/>
            <p:cNvSpPr txBox="1"/>
            <p:nvPr/>
          </p:nvSpPr>
          <p:spPr>
            <a:xfrm>
              <a:off x="0" y="0"/>
              <a:ext cx="10050463" cy="2984244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182872" tIns="182872" rIns="182872" bIns="182872" numCol="1" anchor="t">
              <a:spAutoFit/>
            </a:bodyPr>
            <a:lstStyle/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QUICK DESIGN GUIDE</a:t>
              </a:r>
            </a:p>
            <a:p>
              <a:pPr algn="ctr">
                <a:defRPr b="1" sz="40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(--THIS SECTION DOES NOT PRINT--)</a:t>
              </a:r>
            </a:p>
            <a:p>
              <a:pPr algn="ctr">
                <a:defRPr b="1"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This PowerPoint 2007 template produces a 36”x48” professional  poster. It will save you valuable time placing titles, subtitles, text, and graphics. 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Use it to create your presentation. Then send it to </a:t>
              </a:r>
              <a:r>
                <a:rPr b="1"/>
                <a:t>PosterPresentations.com</a:t>
              </a:r>
              <a:r>
                <a:t> for premium quality, same day affordable printing.</a:t>
              </a:r>
              <a:br/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We provide a series of </a:t>
              </a:r>
              <a:r>
                <a:rPr b="1"/>
                <a:t>online tutorials</a:t>
              </a:r>
              <a:r>
                <a:t> that will guide you through the poster design process and answer your poster production questions. 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View our online tutorials at:</a:t>
              </a:r>
              <a:br/>
              <a:r>
                <a:rPr>
                  <a:solidFill>
                    <a:srgbClr val="FFFF00"/>
                  </a:solidFill>
                </a:rPr>
                <a:t> http://bit.ly/Poster_creation_help </a:t>
              </a:r>
              <a:br>
                <a:rPr>
                  <a:solidFill>
                    <a:srgbClr val="FFFF00"/>
                  </a:solidFill>
                </a:rPr>
              </a:br>
              <a:r>
                <a:t>(copy and paste the link into your web browser).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For assistance and to order your printed poster call </a:t>
              </a:r>
              <a:r>
                <a:rPr b="1">
                  <a:solidFill>
                    <a:srgbClr val="FFFF00"/>
                  </a:solidFill>
                </a:rPr>
                <a:t>PosterPresentations.com</a:t>
              </a:r>
              <a:r>
                <a:rPr>
                  <a:solidFill>
                    <a:srgbClr val="FFFF00"/>
                  </a:solidFill>
                </a:rPr>
                <a:t> </a:t>
              </a:r>
              <a:r>
                <a:t>at </a:t>
              </a:r>
              <a:r>
                <a:rPr b="1" sz="4000">
                  <a:solidFill>
                    <a:srgbClr val="FFFF00"/>
                  </a:solidFill>
                </a:rPr>
                <a:t>1.866.649.3004</a:t>
              </a:r>
              <a:endParaRPr b="1" sz="4000">
                <a:solidFill>
                  <a:srgbClr val="FFFF00"/>
                </a:solidFill>
              </a:endParaRPr>
            </a:p>
            <a:p>
              <a:pPr>
                <a:defRPr b="1" sz="40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40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Object Placeholders</a:t>
              </a:r>
            </a:p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Use the placeholders provided below to add new elements to your poster: Drag a placeholder onto the poster area, size it, and click it to edit.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Section Header placeholder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Move this preformatted section header placeholder to the poster area to add another section header. Use section headers to separate topics or concepts within your presentation. 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Text placeholder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Move this preformatted text placeholder to the poster to add a new body of text.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Picture placeholder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Move this graphic placeholder onto your poster, size it first, and then click it to add a picture to the poster.</a:t>
              </a: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44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 algn="ctr">
                <a:defRPr b="1" sz="3200">
                  <a:solidFill>
                    <a:srgbClr val="FFFFF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  <a:p>
              <a:pPr>
                <a:defRPr b="1" sz="3200">
                  <a:solidFill>
                    <a:srgbClr val="FFFF00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</a:p>
          </p:txBody>
        </p:sp>
      </p:grpSp>
      <p:sp>
        <p:nvSpPr>
          <p:cNvPr id="8" name="Rectangle"/>
          <p:cNvSpPr/>
          <p:nvPr/>
        </p:nvSpPr>
        <p:spPr>
          <a:xfrm>
            <a:off x="0" y="0"/>
            <a:ext cx="43891200" cy="4800600"/>
          </a:xfrm>
          <a:prstGeom prst="rect">
            <a:avLst/>
          </a:prstGeom>
          <a:solidFill>
            <a:srgbClr val="435FAA"/>
          </a:solidFill>
          <a:ln>
            <a:solidFill>
              <a:srgbClr val="000000"/>
            </a:solidFill>
          </a:ln>
        </p:spPr>
        <p:txBody>
          <a:bodyPr lIns="45719" rIns="45719" anchor="ctr"/>
          <a:lstStyle/>
          <a:p>
            <a:pPr/>
          </a:p>
        </p:txBody>
      </p:sp>
      <p:sp>
        <p:nvSpPr>
          <p:cNvPr id="9" name="Rectangle"/>
          <p:cNvSpPr/>
          <p:nvPr/>
        </p:nvSpPr>
        <p:spPr>
          <a:xfrm>
            <a:off x="0" y="4805362"/>
            <a:ext cx="43891200" cy="152401"/>
          </a:xfrm>
          <a:prstGeom prst="rect">
            <a:avLst/>
          </a:prstGeom>
          <a:solidFill>
            <a:srgbClr val="2C3F71"/>
          </a:solidFill>
          <a:ln w="12700">
            <a:miter lim="400000"/>
          </a:ln>
        </p:spPr>
        <p:txBody>
          <a:bodyPr lIns="45719" rIns="45719" anchor="ctr"/>
          <a:lstStyle/>
          <a:p>
            <a:pPr/>
          </a:p>
        </p:txBody>
      </p:sp>
      <p:sp>
        <p:nvSpPr>
          <p:cNvPr id="10" name="RESEARCH POSTER PRESENTATION DESIGN © 2011…"/>
          <p:cNvSpPr txBox="1"/>
          <p:nvPr/>
        </p:nvSpPr>
        <p:spPr>
          <a:xfrm>
            <a:off x="819150" y="32232600"/>
            <a:ext cx="2514600" cy="37699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622" tIns="45622" rIns="45622" bIns="45622">
            <a:spAutoFit/>
          </a:bodyPr>
          <a:lstStyle/>
          <a:p>
            <a:pPr>
              <a:lnSpc>
                <a:spcPct val="65000"/>
              </a:lnSpc>
              <a:spcBef>
                <a:spcPts val="300"/>
              </a:spcBef>
              <a:defRPr b="1" sz="500">
                <a:solidFill>
                  <a:srgbClr val="BFBFBF"/>
                </a:solidFill>
              </a:defRPr>
            </a:pPr>
            <a:r>
              <a:t>RESEARCH POSTER PRESENTATION DESIGN © 2011</a:t>
            </a:r>
          </a:p>
          <a:p>
            <a:pPr>
              <a:lnSpc>
                <a:spcPct val="65000"/>
              </a:lnSpc>
              <a:spcBef>
                <a:spcPts val="600"/>
              </a:spcBef>
              <a:defRPr b="1" sz="1100">
                <a:solidFill>
                  <a:srgbClr val="BFBFBF"/>
                </a:solidFill>
              </a:defRPr>
            </a:pPr>
            <a:r>
              <a:t>www.PosterPresentations.com</a:t>
            </a:r>
          </a:p>
        </p:txBody>
      </p:sp>
      <p:sp>
        <p:nvSpPr>
          <p:cNvPr id="11" name="Rectangle"/>
          <p:cNvSpPr/>
          <p:nvPr/>
        </p:nvSpPr>
        <p:spPr>
          <a:xfrm>
            <a:off x="32918400" y="5257800"/>
            <a:ext cx="10058400" cy="26746200"/>
          </a:xfrm>
          <a:prstGeom prst="rect">
            <a:avLst/>
          </a:prstGeom>
          <a:solidFill>
            <a:srgbClr val="FFFFFF"/>
          </a:solidFill>
          <a:ln>
            <a:solidFill>
              <a:srgbClr val="4E5B6F"/>
            </a:solidFill>
          </a:ln>
        </p:spPr>
        <p:txBody>
          <a:bodyPr lIns="45719" rIns="45719" anchor="ctr"/>
          <a:lstStyle/>
          <a:p>
            <a:pPr/>
          </a:p>
        </p:txBody>
      </p:sp>
      <p:sp>
        <p:nvSpPr>
          <p:cNvPr id="12" name="Rectangle"/>
          <p:cNvSpPr/>
          <p:nvPr/>
        </p:nvSpPr>
        <p:spPr>
          <a:xfrm>
            <a:off x="11582400" y="5257800"/>
            <a:ext cx="10058400" cy="26746200"/>
          </a:xfrm>
          <a:prstGeom prst="rect">
            <a:avLst/>
          </a:prstGeom>
          <a:solidFill>
            <a:srgbClr val="FFFFFF"/>
          </a:solidFill>
          <a:ln>
            <a:solidFill>
              <a:srgbClr val="4E5B6F"/>
            </a:solidFill>
          </a:ln>
        </p:spPr>
        <p:txBody>
          <a:bodyPr lIns="45719" rIns="45719" anchor="ctr"/>
          <a:lstStyle/>
          <a:p>
            <a:pPr/>
          </a:p>
        </p:txBody>
      </p:sp>
      <p:sp>
        <p:nvSpPr>
          <p:cNvPr id="13" name="Rectangle"/>
          <p:cNvSpPr/>
          <p:nvPr/>
        </p:nvSpPr>
        <p:spPr>
          <a:xfrm>
            <a:off x="22250400" y="5257800"/>
            <a:ext cx="10058400" cy="26746200"/>
          </a:xfrm>
          <a:prstGeom prst="rect">
            <a:avLst/>
          </a:prstGeom>
          <a:solidFill>
            <a:srgbClr val="FFFFFF"/>
          </a:solidFill>
          <a:ln>
            <a:solidFill>
              <a:srgbClr val="4E5B6F"/>
            </a:solidFill>
          </a:ln>
        </p:spPr>
        <p:txBody>
          <a:bodyPr lIns="45719" rIns="45719" anchor="ctr"/>
          <a:lstStyle/>
          <a:p>
            <a:pPr/>
          </a:p>
        </p:txBody>
      </p:sp>
      <p:sp>
        <p:nvSpPr>
          <p:cNvPr id="14" name="Rectangle"/>
          <p:cNvSpPr/>
          <p:nvPr/>
        </p:nvSpPr>
        <p:spPr>
          <a:xfrm>
            <a:off x="922337" y="5257800"/>
            <a:ext cx="10058401" cy="26746200"/>
          </a:xfrm>
          <a:prstGeom prst="rect">
            <a:avLst/>
          </a:prstGeom>
          <a:solidFill>
            <a:srgbClr val="FFFFFF"/>
          </a:solidFill>
          <a:ln>
            <a:solidFill>
              <a:srgbClr val="4E5B6F"/>
            </a:solidFill>
          </a:ln>
        </p:spPr>
        <p:txBody>
          <a:bodyPr lIns="45719" rIns="45719" anchor="ctr"/>
          <a:lstStyle/>
          <a:p>
            <a:pPr/>
          </a:p>
        </p:txBody>
      </p:sp>
      <p:sp>
        <p:nvSpPr>
          <p:cNvPr id="15" name="Rectangle"/>
          <p:cNvSpPr/>
          <p:nvPr/>
        </p:nvSpPr>
        <p:spPr>
          <a:xfrm>
            <a:off x="-10371138" y="21296312"/>
            <a:ext cx="10018713" cy="777876"/>
          </a:xfrm>
          <a:prstGeom prst="rect">
            <a:avLst/>
          </a:prstGeom>
          <a:solidFill>
            <a:srgbClr val="D6EC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16" name="image.png" descr="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9098200" y="15525750"/>
            <a:ext cx="4741863" cy="3057525"/>
          </a:xfrm>
          <a:prstGeom prst="rect">
            <a:avLst/>
          </a:prstGeom>
          <a:ln w="12700">
            <a:miter lim="400000"/>
          </a:ln>
        </p:spPr>
      </p:pic>
      <p:pic>
        <p:nvPicPr>
          <p:cNvPr id="17" name="image.png" descr="image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7342425" y="13119100"/>
            <a:ext cx="590550" cy="438150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18" name="© 2011 PosterPresentations.com     2117 Fourth Street , Unit C     Berkeley CA 94710     posterpresenter@gmail.com"/>
          <p:cNvSpPr txBox="1"/>
          <p:nvPr/>
        </p:nvSpPr>
        <p:spPr>
          <a:xfrm>
            <a:off x="44488100" y="30589537"/>
            <a:ext cx="9159875" cy="20980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7" tIns="45717" rIns="45717" bIns="45717">
            <a:spAutoFit/>
          </a:bodyPr>
          <a:lstStyle/>
          <a:p>
            <a:pPr>
              <a:defRPr sz="3600">
                <a:solidFill>
                  <a:srgbClr val="FFFFFF"/>
                </a:solidFill>
              </a:defRPr>
            </a:pPr>
            <a:r>
              <a:t>© 2011 PosterPresentations.com</a:t>
            </a:r>
            <a:br/>
            <a:r>
              <a:t>    </a:t>
            </a:r>
            <a:r>
              <a:rPr sz="3200"/>
              <a:t>2117 Fourth Street , Unit C</a:t>
            </a:r>
            <a:br>
              <a:rPr sz="3200"/>
            </a:br>
            <a:r>
              <a:rPr sz="3200"/>
              <a:t>    Berkeley CA 94710</a:t>
            </a:r>
            <a:br>
              <a:rPr sz="3200"/>
            </a:br>
            <a:r>
              <a:rPr sz="3200"/>
              <a:t>    </a:t>
            </a:r>
            <a:r>
              <a:rPr b="1" sz="3200">
                <a:solidFill>
                  <a:srgbClr val="FFFF00"/>
                </a:solidFill>
              </a:rPr>
              <a:t>posterpresenter@gmail.com</a:t>
            </a:r>
          </a:p>
        </p:txBody>
      </p:sp>
      <p:grpSp>
        <p:nvGrpSpPr>
          <p:cNvPr id="22" name="Group"/>
          <p:cNvGrpSpPr/>
          <p:nvPr/>
        </p:nvGrpSpPr>
        <p:grpSpPr>
          <a:xfrm>
            <a:off x="-10239375" y="31696025"/>
            <a:ext cx="9771063" cy="1090613"/>
            <a:chOff x="0" y="0"/>
            <a:chExt cx="9771062" cy="1090612"/>
          </a:xfrm>
        </p:grpSpPr>
        <p:sp>
          <p:nvSpPr>
            <p:cNvPr id="19" name="Rounded Rectangle"/>
            <p:cNvSpPr/>
            <p:nvPr/>
          </p:nvSpPr>
          <p:spPr>
            <a:xfrm>
              <a:off x="0" y="0"/>
              <a:ext cx="9771063" cy="1090613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pic>
          <p:nvPicPr>
            <p:cNvPr id="20" name="http://t2.gstatic.com/images?q=tbn:ANd9GcR4APHC6TT9w54M2zn_pvCiBxUNcspYPoVxirLRphBoJabfSvu7zw" descr="http://t2.gstatic.com/images?q=tbn:ANd9GcR4APHC6TT9w54M2zn_pvCiBxUNcspYPoVxirLRphBoJabfSvu7zw">
              <a:hlinkClick r:id="rId4" invalidUrl="" action="" tgtFrame="" tooltip="" history="1" highlightClick="0" endSnd="0"/>
            </p:cNvPr>
            <p:cNvPicPr>
              <a:picLocks noChangeAspect="1"/>
            </p:cNvPicPr>
            <p:nvPr/>
          </p:nvPicPr>
          <p:blipFill>
            <a:blip r:embed="rId5">
              <a:extLst/>
            </a:blip>
            <a:stretch>
              <a:fillRect/>
            </a:stretch>
          </p:blipFill>
          <p:spPr>
            <a:xfrm>
              <a:off x="98720" y="72570"/>
              <a:ext cx="914370" cy="914394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21" name="Student discounts are available on our Facebook page. Go to PosterPresentations.com and click on the FB icon."/>
            <p:cNvSpPr txBox="1"/>
            <p:nvPr/>
          </p:nvSpPr>
          <p:spPr>
            <a:xfrm>
              <a:off x="1100137" y="100013"/>
              <a:ext cx="8670926" cy="8534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/>
            <a:p>
              <a:pPr>
                <a:defRPr sz="2600">
                  <a:solidFill>
                    <a:srgbClr val="4E5B6F"/>
                  </a:solidFill>
                  <a:latin typeface="Trebuchet MS"/>
                  <a:ea typeface="Trebuchet MS"/>
                  <a:cs typeface="Trebuchet MS"/>
                  <a:sym typeface="Trebuchet MS"/>
                </a:defRPr>
              </a:pPr>
              <a:r>
                <a:t>Student discounts are available on our Facebook page.</a:t>
              </a:r>
              <a:br/>
              <a:r>
                <a:t>Go to </a:t>
              </a:r>
              <a:r>
                <a:rPr u="sng"/>
                <a:t>PosterPresentations.com</a:t>
              </a:r>
              <a:r>
                <a:t> and click on the FB icon. </a:t>
              </a:r>
            </a:p>
          </p:txBody>
        </p:sp>
      </p:grpSp>
      <p:sp>
        <p:nvSpPr>
          <p:cNvPr id="23" name="Line"/>
          <p:cNvSpPr/>
          <p:nvPr/>
        </p:nvSpPr>
        <p:spPr>
          <a:xfrm>
            <a:off x="44221400" y="30500637"/>
            <a:ext cx="10050463" cy="1588"/>
          </a:xfrm>
          <a:prstGeom prst="line">
            <a:avLst/>
          </a:prstGeom>
          <a:ln>
            <a:solidFill>
              <a:srgbClr val="D9D9D9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4" name="Line"/>
          <p:cNvSpPr/>
          <p:nvPr/>
        </p:nvSpPr>
        <p:spPr>
          <a:xfrm>
            <a:off x="-10371138" y="11582399"/>
            <a:ext cx="10018713" cy="1589"/>
          </a:xfrm>
          <a:prstGeom prst="line">
            <a:avLst/>
          </a:prstGeom>
          <a:ln>
            <a:solidFill>
              <a:srgbClr val="F2F2F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5" name="Line"/>
          <p:cNvSpPr/>
          <p:nvPr/>
        </p:nvSpPr>
        <p:spPr>
          <a:xfrm>
            <a:off x="44254737" y="4841874"/>
            <a:ext cx="10017126" cy="1589"/>
          </a:xfrm>
          <a:prstGeom prst="line">
            <a:avLst/>
          </a:prstGeom>
          <a:ln>
            <a:solidFill>
              <a:srgbClr val="F2F2F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6" name="Title Text"/>
          <p:cNvSpPr txBox="1"/>
          <p:nvPr>
            <p:ph type="title"/>
          </p:nvPr>
        </p:nvSpPr>
        <p:spPr>
          <a:xfrm>
            <a:off x="2194560" y="441959"/>
            <a:ext cx="39502080" cy="7239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/>
          <a:lstStyle/>
          <a:p>
            <a:pPr/>
            <a:r>
              <a:t>Title Text</a:t>
            </a:r>
          </a:p>
        </p:txBody>
      </p:sp>
      <p:sp>
        <p:nvSpPr>
          <p:cNvPr id="27" name="Body Level One…"/>
          <p:cNvSpPr txBox="1"/>
          <p:nvPr>
            <p:ph type="body" idx="1"/>
          </p:nvPr>
        </p:nvSpPr>
        <p:spPr>
          <a:xfrm>
            <a:off x="2194560" y="7680959"/>
            <a:ext cx="39502080" cy="252374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8" name="Slide Number"/>
          <p:cNvSpPr txBox="1"/>
          <p:nvPr>
            <p:ph type="sldNum" sz="quarter" idx="2"/>
          </p:nvPr>
        </p:nvSpPr>
        <p:spPr>
          <a:xfrm>
            <a:off x="21214079" y="29634180"/>
            <a:ext cx="10241281" cy="1752600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12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6"/>
    <p:sldLayoutId id="2147483650" r:id="rId7"/>
    <p:sldLayoutId id="2147483651" r:id="rId8"/>
    <p:sldLayoutId id="2147483652" r:id="rId9"/>
  </p:sldLayoutIdLst>
  <p:transition xmlns:p14="http://schemas.microsoft.com/office/powerpoint/2010/main" spd="med" advClick="1"/>
  <p:txStyles>
    <p:titleStyle>
      <a:lvl1pPr marL="0" marR="0" indent="0" algn="ctr" defTabSz="43878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800" u="none">
          <a:ln>
            <a:noFill/>
          </a:ln>
          <a:solidFill>
            <a:srgbClr val="FFFFFF"/>
          </a:solidFill>
          <a:uFillTx/>
          <a:latin typeface="Trebuchet MS"/>
          <a:ea typeface="Trebuchet MS"/>
          <a:cs typeface="Trebuchet MS"/>
          <a:sym typeface="Trebuchet MS"/>
        </a:defRPr>
      </a:lvl1pPr>
      <a:lvl2pPr marL="0" marR="0" indent="0" algn="ctr" defTabSz="43878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800" u="none">
          <a:ln>
            <a:noFill/>
          </a:ln>
          <a:solidFill>
            <a:srgbClr val="FFFFFF"/>
          </a:solidFill>
          <a:uFillTx/>
          <a:latin typeface="Trebuchet MS"/>
          <a:ea typeface="Trebuchet MS"/>
          <a:cs typeface="Trebuchet MS"/>
          <a:sym typeface="Trebuchet MS"/>
        </a:defRPr>
      </a:lvl2pPr>
      <a:lvl3pPr marL="0" marR="0" indent="0" algn="ctr" defTabSz="43878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800" u="none">
          <a:ln>
            <a:noFill/>
          </a:ln>
          <a:solidFill>
            <a:srgbClr val="FFFFFF"/>
          </a:solidFill>
          <a:uFillTx/>
          <a:latin typeface="Trebuchet MS"/>
          <a:ea typeface="Trebuchet MS"/>
          <a:cs typeface="Trebuchet MS"/>
          <a:sym typeface="Trebuchet MS"/>
        </a:defRPr>
      </a:lvl3pPr>
      <a:lvl4pPr marL="0" marR="0" indent="0" algn="ctr" defTabSz="43878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800" u="none">
          <a:ln>
            <a:noFill/>
          </a:ln>
          <a:solidFill>
            <a:srgbClr val="FFFFFF"/>
          </a:solidFill>
          <a:uFillTx/>
          <a:latin typeface="Trebuchet MS"/>
          <a:ea typeface="Trebuchet MS"/>
          <a:cs typeface="Trebuchet MS"/>
          <a:sym typeface="Trebuchet MS"/>
        </a:defRPr>
      </a:lvl4pPr>
      <a:lvl5pPr marL="0" marR="0" indent="0" algn="ctr" defTabSz="43878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800" u="none">
          <a:ln>
            <a:noFill/>
          </a:ln>
          <a:solidFill>
            <a:srgbClr val="FFFFFF"/>
          </a:solidFill>
          <a:uFillTx/>
          <a:latin typeface="Trebuchet MS"/>
          <a:ea typeface="Trebuchet MS"/>
          <a:cs typeface="Trebuchet MS"/>
          <a:sym typeface="Trebuchet MS"/>
        </a:defRPr>
      </a:lvl5pPr>
      <a:lvl6pPr marL="0" marR="0" indent="457200" algn="ctr" defTabSz="43878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800" u="none">
          <a:ln>
            <a:noFill/>
          </a:ln>
          <a:solidFill>
            <a:srgbClr val="FFFFFF"/>
          </a:solidFill>
          <a:uFillTx/>
          <a:latin typeface="Trebuchet MS"/>
          <a:ea typeface="Trebuchet MS"/>
          <a:cs typeface="Trebuchet MS"/>
          <a:sym typeface="Trebuchet MS"/>
        </a:defRPr>
      </a:lvl6pPr>
      <a:lvl7pPr marL="0" marR="0" indent="914400" algn="ctr" defTabSz="43878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800" u="none">
          <a:ln>
            <a:noFill/>
          </a:ln>
          <a:solidFill>
            <a:srgbClr val="FFFFFF"/>
          </a:solidFill>
          <a:uFillTx/>
          <a:latin typeface="Trebuchet MS"/>
          <a:ea typeface="Trebuchet MS"/>
          <a:cs typeface="Trebuchet MS"/>
          <a:sym typeface="Trebuchet MS"/>
        </a:defRPr>
      </a:lvl7pPr>
      <a:lvl8pPr marL="0" marR="0" indent="1371600" algn="ctr" defTabSz="43878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800" u="none">
          <a:ln>
            <a:noFill/>
          </a:ln>
          <a:solidFill>
            <a:srgbClr val="FFFFFF"/>
          </a:solidFill>
          <a:uFillTx/>
          <a:latin typeface="Trebuchet MS"/>
          <a:ea typeface="Trebuchet MS"/>
          <a:cs typeface="Trebuchet MS"/>
          <a:sym typeface="Trebuchet MS"/>
        </a:defRPr>
      </a:lvl8pPr>
      <a:lvl9pPr marL="0" marR="0" indent="1828800" algn="ctr" defTabSz="43878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800" u="none">
          <a:ln>
            <a:noFill/>
          </a:ln>
          <a:solidFill>
            <a:srgbClr val="FFFFFF"/>
          </a:solidFill>
          <a:uFillTx/>
          <a:latin typeface="Trebuchet MS"/>
          <a:ea typeface="Trebuchet MS"/>
          <a:cs typeface="Trebuchet MS"/>
          <a:sym typeface="Trebuchet MS"/>
        </a:defRPr>
      </a:lvl9pPr>
    </p:titleStyle>
    <p:bodyStyle>
      <a:lvl1pPr marL="1644650" marR="0" indent="-1644650" algn="l" defTabSz="4387850" rtl="0" latinLnBrk="0">
        <a:lnSpc>
          <a:spcPct val="100000"/>
        </a:lnSpc>
        <a:spcBef>
          <a:spcPts val="3600"/>
        </a:spcBef>
        <a:spcAft>
          <a:spcPts val="0"/>
        </a:spcAft>
        <a:buClrTx/>
        <a:buSzPct val="100000"/>
        <a:buFont typeface="Arial"/>
        <a:buChar char="»"/>
        <a:tabLst/>
        <a:defRPr b="0" baseline="0" cap="none" i="0" spc="0" strike="noStrike" sz="15400" u="none">
          <a:ln>
            <a:noFill/>
          </a:ln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1pPr>
      <a:lvl2pPr marL="3758341" marR="0" indent="-1562829" algn="l" defTabSz="4387850" rtl="0" latinLnBrk="0">
        <a:lnSpc>
          <a:spcPct val="100000"/>
        </a:lnSpc>
        <a:spcBef>
          <a:spcPts val="3600"/>
        </a:spcBef>
        <a:spcAft>
          <a:spcPts val="0"/>
        </a:spcAft>
        <a:buClrTx/>
        <a:buSzPct val="100000"/>
        <a:buFont typeface="Arial"/>
        <a:buChar char="–"/>
        <a:tabLst/>
        <a:defRPr b="0" baseline="0" cap="none" i="0" spc="0" strike="noStrike" sz="15400" u="none">
          <a:ln>
            <a:noFill/>
          </a:ln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2pPr>
      <a:lvl3pPr marL="5844162" marR="0" indent="-1456312" algn="l" defTabSz="4387850" rtl="0" latinLnBrk="0">
        <a:lnSpc>
          <a:spcPct val="100000"/>
        </a:lnSpc>
        <a:spcBef>
          <a:spcPts val="36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15400" u="none">
          <a:ln>
            <a:noFill/>
          </a:ln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3pPr>
      <a:lvl4pPr marL="8343072" marR="0" indent="-1759710" algn="l" defTabSz="4387850" rtl="0" latinLnBrk="0">
        <a:lnSpc>
          <a:spcPct val="100000"/>
        </a:lnSpc>
        <a:spcBef>
          <a:spcPts val="3600"/>
        </a:spcBef>
        <a:spcAft>
          <a:spcPts val="0"/>
        </a:spcAft>
        <a:buClrTx/>
        <a:buSzPct val="100000"/>
        <a:buFont typeface="Arial"/>
        <a:buChar char="–"/>
        <a:tabLst/>
        <a:defRPr b="0" baseline="0" cap="none" i="0" spc="0" strike="noStrike" sz="15400" u="none">
          <a:ln>
            <a:noFill/>
          </a:ln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4pPr>
      <a:lvl5pPr marL="18162410" marR="0" indent="-9385123" algn="l" defTabSz="4387850" rtl="0" latinLnBrk="0">
        <a:lnSpc>
          <a:spcPct val="100000"/>
        </a:lnSpc>
        <a:spcBef>
          <a:spcPts val="3600"/>
        </a:spcBef>
        <a:spcAft>
          <a:spcPts val="0"/>
        </a:spcAft>
        <a:buClrTx/>
        <a:buSzPct val="100000"/>
        <a:buFont typeface="Arial"/>
        <a:buChar char="»"/>
        <a:tabLst/>
        <a:defRPr b="0" baseline="0" cap="none" i="0" spc="0" strike="noStrike" sz="15400" u="none">
          <a:ln>
            <a:noFill/>
          </a:ln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5pPr>
      <a:lvl6pPr marL="18619610" marR="0" indent="-9385123" algn="l" defTabSz="4387850" rtl="0" latinLnBrk="0">
        <a:lnSpc>
          <a:spcPct val="100000"/>
        </a:lnSpc>
        <a:spcBef>
          <a:spcPts val="3600"/>
        </a:spcBef>
        <a:spcAft>
          <a:spcPts val="0"/>
        </a:spcAft>
        <a:buClrTx/>
        <a:buSzPct val="100000"/>
        <a:buFont typeface="Arial"/>
        <a:buChar char=""/>
        <a:tabLst/>
        <a:defRPr b="0" baseline="0" cap="none" i="0" spc="0" strike="noStrike" sz="15400" u="none">
          <a:ln>
            <a:noFill/>
          </a:ln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6pPr>
      <a:lvl7pPr marL="19076810" marR="0" indent="-9385123" algn="l" defTabSz="4387850" rtl="0" latinLnBrk="0">
        <a:lnSpc>
          <a:spcPct val="100000"/>
        </a:lnSpc>
        <a:spcBef>
          <a:spcPts val="3600"/>
        </a:spcBef>
        <a:spcAft>
          <a:spcPts val="0"/>
        </a:spcAft>
        <a:buClrTx/>
        <a:buSzPct val="100000"/>
        <a:buFont typeface="Arial"/>
        <a:buChar char=""/>
        <a:tabLst/>
        <a:defRPr b="0" baseline="0" cap="none" i="0" spc="0" strike="noStrike" sz="15400" u="none">
          <a:ln>
            <a:noFill/>
          </a:ln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7pPr>
      <a:lvl8pPr marL="19534010" marR="0" indent="-9385123" algn="l" defTabSz="4387850" rtl="0" latinLnBrk="0">
        <a:lnSpc>
          <a:spcPct val="100000"/>
        </a:lnSpc>
        <a:spcBef>
          <a:spcPts val="3600"/>
        </a:spcBef>
        <a:spcAft>
          <a:spcPts val="0"/>
        </a:spcAft>
        <a:buClrTx/>
        <a:buSzPct val="100000"/>
        <a:buFont typeface="Arial"/>
        <a:buChar char=""/>
        <a:tabLst/>
        <a:defRPr b="0" baseline="0" cap="none" i="0" spc="0" strike="noStrike" sz="15400" u="none">
          <a:ln>
            <a:noFill/>
          </a:ln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8pPr>
      <a:lvl9pPr marL="19991210" marR="0" indent="-9385123" algn="l" defTabSz="4387850" rtl="0" latinLnBrk="0">
        <a:lnSpc>
          <a:spcPct val="100000"/>
        </a:lnSpc>
        <a:spcBef>
          <a:spcPts val="3600"/>
        </a:spcBef>
        <a:spcAft>
          <a:spcPts val="0"/>
        </a:spcAft>
        <a:buClrTx/>
        <a:buSzPct val="100000"/>
        <a:buFont typeface="Arial"/>
        <a:buChar char=""/>
        <a:tabLst/>
        <a:defRPr b="0" baseline="0" cap="none" i="0" spc="0" strike="noStrike" sz="15400" u="none">
          <a:ln>
            <a:noFill/>
          </a:ln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9pPr>
    </p:bodyStyle>
    <p:otherStyle>
      <a:lvl1pPr marL="0" marR="0" indent="0" algn="r" defTabSz="43878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1pPr>
      <a:lvl2pPr marL="0" marR="0" indent="457200" algn="r" defTabSz="43878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2pPr>
      <a:lvl3pPr marL="0" marR="0" indent="914400" algn="r" defTabSz="43878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3pPr>
      <a:lvl4pPr marL="0" marR="0" indent="1371600" algn="r" defTabSz="43878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4pPr>
      <a:lvl5pPr marL="0" marR="0" indent="1828800" algn="r" defTabSz="43878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5pPr>
      <a:lvl6pPr marL="0" marR="0" indent="0" algn="r" defTabSz="43878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6pPr>
      <a:lvl7pPr marL="0" marR="0" indent="0" algn="r" defTabSz="43878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7pPr>
      <a:lvl8pPr marL="0" marR="0" indent="0" algn="r" defTabSz="43878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8pPr>
      <a:lvl9pPr marL="0" marR="0" indent="0" algn="r" defTabSz="43878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criticalthinking.org/pages/our-conception-of-critical-thinking/411" TargetMode="External"/><Relationship Id="rId3" Type="http://schemas.openxmlformats.org/officeDocument/2006/relationships/image" Target="../media/image2.jpeg"/><Relationship Id="rId4" Type="http://schemas.openxmlformats.org/officeDocument/2006/relationships/image" Target="../media/image3.png"/><Relationship Id="rId5" Type="http://schemas.openxmlformats.org/officeDocument/2006/relationships/image" Target="../media/image1.gif"/><Relationship Id="rId6" Type="http://schemas.openxmlformats.org/officeDocument/2006/relationships/image" Target="../media/image3.jpeg"/><Relationship Id="rId7" Type="http://schemas.openxmlformats.org/officeDocument/2006/relationships/image" Target="../media/image4.jpe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cft.vanderbilt.edu/guides-sub-pages/blooms-taxonomy/" TargetMode="External"/><Relationship Id="rId3" Type="http://schemas.openxmlformats.org/officeDocument/2006/relationships/hyperlink" Target="https://www.elesapiens.com/blog/critical-thought-educating-competent-citizens/" TargetMode="External"/><Relationship Id="rId4" Type="http://schemas.openxmlformats.org/officeDocument/2006/relationships/hyperlink" Target="https://www.gse.harvard.edu/news/18/01/harvard-edcast-developing-critical-thinking" TargetMode="External"/><Relationship Id="rId5" Type="http://schemas.openxmlformats.org/officeDocument/2006/relationships/hyperlink" Target="https://web-a-ebscohost-com.ezproxy.uwtsd.ac.uk/ehost/pdfviewer/pdfviewer?vid=1&amp;sid=b6209906-8164-4afa-93fc-0ac3392e1438%40sdc-v-sessmgr01" TargetMode="External"/><Relationship Id="rId6" Type="http://schemas.openxmlformats.org/officeDocument/2006/relationships/hyperlink" Target="http://www.criticalthinking.org/pages/our-conception-of-critical-thinking/411" TargetMode="External"/><Relationship Id="rId7" Type="http://schemas.openxmlformats.org/officeDocument/2006/relationships/hyperlink" Target="https://wabisabilearning.com/resources/critical-thinking-skills-cheatsheet/" TargetMode="Externa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Critical Thinking in Education"/>
          <p:cNvSpPr txBox="1"/>
          <p:nvPr>
            <p:ph type="title" idx="4294967295"/>
          </p:nvPr>
        </p:nvSpPr>
        <p:spPr>
          <a:xfrm>
            <a:off x="5932487" y="457200"/>
            <a:ext cx="32010351" cy="1447800"/>
          </a:xfrm>
          <a:prstGeom prst="rect">
            <a:avLst/>
          </a:prstGeom>
        </p:spPr>
        <p:txBody>
          <a:bodyPr lIns="45717" tIns="45717" rIns="45717" bIns="45717">
            <a:normAutofit fontScale="100000" lnSpcReduction="0"/>
          </a:bodyPr>
          <a:lstStyle>
            <a:lvl1pPr>
              <a:defRPr b="1"/>
            </a:lvl1pPr>
          </a:lstStyle>
          <a:p>
            <a:pPr/>
            <a:r>
              <a:t>Critical Thinking in Education</a:t>
            </a:r>
          </a:p>
        </p:txBody>
      </p:sp>
      <p:sp>
        <p:nvSpPr>
          <p:cNvPr id="134" name="Critical Thinking and Education"/>
          <p:cNvSpPr txBox="1"/>
          <p:nvPr>
            <p:ph type="body" sz="quarter" idx="4294967295"/>
          </p:nvPr>
        </p:nvSpPr>
        <p:spPr>
          <a:xfrm>
            <a:off x="904875" y="6003925"/>
            <a:ext cx="10056813" cy="846138"/>
          </a:xfrm>
          <a:prstGeom prst="rect">
            <a:avLst/>
          </a:prstGeom>
        </p:spPr>
        <p:txBody>
          <a:bodyPr lIns="228589" tIns="228589" rIns="228589" bIns="228589">
            <a:normAutofit fontScale="100000" lnSpcReduction="0"/>
          </a:bodyPr>
          <a:lstStyle>
            <a:lvl1pPr marL="0" indent="0" defTabSz="4124578">
              <a:spcBef>
                <a:spcPts val="2800"/>
              </a:spcBef>
              <a:buSzTx/>
              <a:buNone/>
              <a:defRPr b="1" sz="2820" u="sng">
                <a:latin typeface="Trebuchet MS"/>
                <a:ea typeface="Trebuchet MS"/>
                <a:cs typeface="Trebuchet MS"/>
                <a:sym typeface="Trebuchet MS"/>
              </a:defRPr>
            </a:lvl1pPr>
          </a:lstStyle>
          <a:p>
            <a:pPr/>
            <a:r>
              <a:t>Critical Thinking and Education</a:t>
            </a:r>
          </a:p>
        </p:txBody>
      </p:sp>
      <p:sp>
        <p:nvSpPr>
          <p:cNvPr id="135" name="Rectangle"/>
          <p:cNvSpPr/>
          <p:nvPr/>
        </p:nvSpPr>
        <p:spPr>
          <a:xfrm>
            <a:off x="922337" y="5265737"/>
            <a:ext cx="10048876" cy="754063"/>
          </a:xfrm>
          <a:prstGeom prst="rect">
            <a:avLst/>
          </a:prstGeom>
          <a:solidFill>
            <a:srgbClr val="2C3F71"/>
          </a:solidFill>
          <a:ln w="12700">
            <a:miter lim="400000"/>
          </a:ln>
        </p:spPr>
        <p:txBody>
          <a:bodyPr lIns="45719" rIns="45719" anchor="ctr"/>
          <a:lstStyle/>
          <a:p>
            <a:pPr marL="1644650" indent="-1644650" algn="ctr">
              <a:spcBef>
                <a:spcPts val="3000"/>
              </a:spcBef>
              <a:defRPr b="1" sz="3700">
                <a:solidFill>
                  <a:srgbClr val="FFFFFF"/>
                </a:solidFill>
              </a:defRPr>
            </a:pPr>
          </a:p>
        </p:txBody>
      </p:sp>
      <p:sp>
        <p:nvSpPr>
          <p:cNvPr id="136" name="Rectangle"/>
          <p:cNvSpPr/>
          <p:nvPr/>
        </p:nvSpPr>
        <p:spPr>
          <a:xfrm>
            <a:off x="922337" y="14212887"/>
            <a:ext cx="10050463" cy="754063"/>
          </a:xfrm>
          <a:prstGeom prst="rect">
            <a:avLst/>
          </a:prstGeom>
          <a:solidFill>
            <a:srgbClr val="2C3F71"/>
          </a:solidFill>
          <a:ln w="12700">
            <a:miter lim="400000"/>
          </a:ln>
        </p:spPr>
        <p:txBody>
          <a:bodyPr lIns="45719" rIns="45719" anchor="ctr"/>
          <a:lstStyle/>
          <a:p>
            <a:pPr marL="1644650" indent="-1644650" algn="ctr">
              <a:spcBef>
                <a:spcPts val="3000"/>
              </a:spcBef>
              <a:defRPr b="1" sz="3700">
                <a:solidFill>
                  <a:srgbClr val="FFFFFF"/>
                </a:solidFill>
              </a:defRPr>
            </a:pPr>
          </a:p>
        </p:txBody>
      </p:sp>
      <p:sp>
        <p:nvSpPr>
          <p:cNvPr id="137" name="Rectangle"/>
          <p:cNvSpPr/>
          <p:nvPr/>
        </p:nvSpPr>
        <p:spPr>
          <a:xfrm>
            <a:off x="11587162" y="5265737"/>
            <a:ext cx="10048876" cy="754063"/>
          </a:xfrm>
          <a:prstGeom prst="rect">
            <a:avLst/>
          </a:prstGeom>
          <a:solidFill>
            <a:srgbClr val="2C3F71"/>
          </a:solidFill>
          <a:ln w="12700">
            <a:miter lim="400000"/>
          </a:ln>
        </p:spPr>
        <p:txBody>
          <a:bodyPr lIns="45719" rIns="45719" anchor="ctr"/>
          <a:lstStyle/>
          <a:p>
            <a:pPr marL="1644650" indent="-1644650" algn="ctr">
              <a:spcBef>
                <a:spcPts val="3000"/>
              </a:spcBef>
              <a:defRPr b="1" sz="3700">
                <a:solidFill>
                  <a:srgbClr val="FFFFFF"/>
                </a:solidFill>
              </a:defRPr>
            </a:pPr>
          </a:p>
        </p:txBody>
      </p:sp>
      <p:sp>
        <p:nvSpPr>
          <p:cNvPr id="138" name="Rectangle"/>
          <p:cNvSpPr/>
          <p:nvPr/>
        </p:nvSpPr>
        <p:spPr>
          <a:xfrm>
            <a:off x="22242857" y="5265737"/>
            <a:ext cx="10058400" cy="754063"/>
          </a:xfrm>
          <a:prstGeom prst="rect">
            <a:avLst/>
          </a:prstGeom>
          <a:solidFill>
            <a:srgbClr val="2C3F71"/>
          </a:solidFill>
          <a:ln w="12700">
            <a:miter lim="400000"/>
          </a:ln>
        </p:spPr>
        <p:txBody>
          <a:bodyPr lIns="45719" rIns="45719" anchor="ctr"/>
          <a:lstStyle/>
          <a:p>
            <a:pPr marL="1644650" indent="-1644650" algn="ctr">
              <a:spcBef>
                <a:spcPts val="3000"/>
              </a:spcBef>
              <a:defRPr b="1" sz="3700">
                <a:solidFill>
                  <a:srgbClr val="FFFFFF"/>
                </a:solidFill>
              </a:defRPr>
            </a:pPr>
          </a:p>
        </p:txBody>
      </p:sp>
      <p:sp>
        <p:nvSpPr>
          <p:cNvPr id="139" name="Rectangle"/>
          <p:cNvSpPr/>
          <p:nvPr/>
        </p:nvSpPr>
        <p:spPr>
          <a:xfrm>
            <a:off x="32924750" y="5265737"/>
            <a:ext cx="10047288" cy="754063"/>
          </a:xfrm>
          <a:prstGeom prst="rect">
            <a:avLst/>
          </a:prstGeom>
          <a:solidFill>
            <a:srgbClr val="2C3F71"/>
          </a:solidFill>
          <a:ln w="12700">
            <a:miter lim="400000"/>
          </a:ln>
        </p:spPr>
        <p:txBody>
          <a:bodyPr lIns="45719" rIns="45719" anchor="ctr"/>
          <a:lstStyle/>
          <a:p>
            <a:pPr marL="1644650" indent="-1644650" algn="ctr">
              <a:spcBef>
                <a:spcPts val="3000"/>
              </a:spcBef>
              <a:defRPr b="1" sz="3700">
                <a:solidFill>
                  <a:srgbClr val="FFFFFF"/>
                </a:solidFill>
              </a:defRPr>
            </a:pPr>
          </a:p>
        </p:txBody>
      </p:sp>
      <p:sp>
        <p:nvSpPr>
          <p:cNvPr id="140" name="Rectangle"/>
          <p:cNvSpPr/>
          <p:nvPr/>
        </p:nvSpPr>
        <p:spPr>
          <a:xfrm>
            <a:off x="32888238" y="16101604"/>
            <a:ext cx="10047289" cy="754063"/>
          </a:xfrm>
          <a:prstGeom prst="rect">
            <a:avLst/>
          </a:prstGeom>
          <a:solidFill>
            <a:srgbClr val="2C3F71"/>
          </a:solidFill>
          <a:ln w="12700">
            <a:miter lim="400000"/>
          </a:ln>
        </p:spPr>
        <p:txBody>
          <a:bodyPr lIns="45719" rIns="45719" anchor="ctr"/>
          <a:lstStyle/>
          <a:p>
            <a:pPr marL="1644650" indent="-1644650" algn="ctr">
              <a:spcBef>
                <a:spcPts val="3000"/>
              </a:spcBef>
              <a:defRPr b="1" sz="3700">
                <a:solidFill>
                  <a:srgbClr val="FFFFFF"/>
                </a:solidFill>
              </a:defRPr>
            </a:pPr>
          </a:p>
        </p:txBody>
      </p:sp>
      <p:sp>
        <p:nvSpPr>
          <p:cNvPr id="141" name="Rectangle"/>
          <p:cNvSpPr/>
          <p:nvPr/>
        </p:nvSpPr>
        <p:spPr>
          <a:xfrm>
            <a:off x="22259531" y="15421154"/>
            <a:ext cx="10047288" cy="754064"/>
          </a:xfrm>
          <a:prstGeom prst="rect">
            <a:avLst/>
          </a:prstGeom>
          <a:solidFill>
            <a:srgbClr val="2C3F71"/>
          </a:solidFill>
          <a:ln w="12700">
            <a:miter lim="400000"/>
          </a:ln>
        </p:spPr>
        <p:txBody>
          <a:bodyPr lIns="45719" rIns="45719" anchor="ctr"/>
          <a:lstStyle/>
          <a:p>
            <a:pPr marL="1644650" indent="-1644650" algn="ctr">
              <a:spcBef>
                <a:spcPts val="3000"/>
              </a:spcBef>
              <a:defRPr b="1" sz="3700">
                <a:solidFill>
                  <a:srgbClr val="FFFFFF"/>
                </a:solidFill>
              </a:defRPr>
            </a:pPr>
          </a:p>
        </p:txBody>
      </p:sp>
      <p:sp>
        <p:nvSpPr>
          <p:cNvPr id="142" name="Rectangle"/>
          <p:cNvSpPr/>
          <p:nvPr/>
        </p:nvSpPr>
        <p:spPr>
          <a:xfrm>
            <a:off x="-10407650" y="18288000"/>
            <a:ext cx="10050463" cy="754063"/>
          </a:xfrm>
          <a:prstGeom prst="rect">
            <a:avLst/>
          </a:prstGeom>
          <a:solidFill>
            <a:srgbClr val="2C3F71"/>
          </a:solidFill>
          <a:ln w="12700">
            <a:miter lim="400000"/>
          </a:ln>
        </p:spPr>
        <p:txBody>
          <a:bodyPr lIns="45719" rIns="45719" anchor="ctr"/>
          <a:lstStyle/>
          <a:p>
            <a:pPr marL="1644650" indent="-1644650" algn="ctr">
              <a:spcBef>
                <a:spcPts val="3000"/>
              </a:spcBef>
              <a:defRPr b="1" sz="3700">
                <a:solidFill>
                  <a:srgbClr val="FFFFFF"/>
                </a:solidFill>
              </a:defRPr>
            </a:pPr>
          </a:p>
        </p:txBody>
      </p:sp>
      <p:sp>
        <p:nvSpPr>
          <p:cNvPr id="143" name="Rectangle"/>
          <p:cNvSpPr/>
          <p:nvPr/>
        </p:nvSpPr>
        <p:spPr>
          <a:xfrm>
            <a:off x="-9326563" y="25314275"/>
            <a:ext cx="7908926" cy="4838700"/>
          </a:xfrm>
          <a:prstGeom prst="rect">
            <a:avLst/>
          </a:prstGeom>
          <a:solidFill>
            <a:srgbClr val="D6ECFF"/>
          </a:solidFill>
          <a:ln>
            <a:solidFill>
              <a:srgbClr val="4E5B6F"/>
            </a:solidFill>
          </a:ln>
        </p:spPr>
        <p:txBody>
          <a:bodyPr lIns="45719" rIns="45719"/>
          <a:lstStyle/>
          <a:p>
            <a:pPr>
              <a:spcBef>
                <a:spcPts val="3600"/>
              </a:spcBef>
              <a:defRPr sz="15400"/>
            </a:pPr>
          </a:p>
        </p:txBody>
      </p:sp>
      <p:sp>
        <p:nvSpPr>
          <p:cNvPr id="144" name="Rectangle"/>
          <p:cNvSpPr/>
          <p:nvPr/>
        </p:nvSpPr>
        <p:spPr>
          <a:xfrm>
            <a:off x="-9326563" y="25314275"/>
            <a:ext cx="7908926" cy="4838700"/>
          </a:xfrm>
          <a:prstGeom prst="rect">
            <a:avLst/>
          </a:prstGeom>
          <a:solidFill>
            <a:srgbClr val="D6ECFF"/>
          </a:solidFill>
          <a:ln>
            <a:solidFill>
              <a:srgbClr val="4E5B6F"/>
            </a:solidFill>
          </a:ln>
        </p:spPr>
        <p:txBody>
          <a:bodyPr lIns="45719" rIns="45719"/>
          <a:lstStyle/>
          <a:p>
            <a:pPr>
              <a:spcBef>
                <a:spcPts val="3600"/>
              </a:spcBef>
              <a:defRPr sz="15400"/>
            </a:pPr>
          </a:p>
        </p:txBody>
      </p:sp>
      <p:sp>
        <p:nvSpPr>
          <p:cNvPr id="145" name="Rectangle"/>
          <p:cNvSpPr/>
          <p:nvPr/>
        </p:nvSpPr>
        <p:spPr>
          <a:xfrm>
            <a:off x="-9326563" y="25314275"/>
            <a:ext cx="7908926" cy="4838700"/>
          </a:xfrm>
          <a:prstGeom prst="rect">
            <a:avLst/>
          </a:prstGeom>
          <a:solidFill>
            <a:srgbClr val="D6ECFF"/>
          </a:solidFill>
          <a:ln>
            <a:solidFill>
              <a:srgbClr val="4E5B6F"/>
            </a:solidFill>
          </a:ln>
        </p:spPr>
        <p:txBody>
          <a:bodyPr lIns="45719" rIns="45719"/>
          <a:lstStyle/>
          <a:p>
            <a:pPr>
              <a:spcBef>
                <a:spcPts val="3600"/>
              </a:spcBef>
              <a:defRPr sz="15400"/>
            </a:pPr>
          </a:p>
        </p:txBody>
      </p:sp>
      <p:sp>
        <p:nvSpPr>
          <p:cNvPr id="146" name="Rectangle"/>
          <p:cNvSpPr/>
          <p:nvPr/>
        </p:nvSpPr>
        <p:spPr>
          <a:xfrm>
            <a:off x="-9326563" y="25314275"/>
            <a:ext cx="7908926" cy="4838700"/>
          </a:xfrm>
          <a:prstGeom prst="rect">
            <a:avLst/>
          </a:prstGeom>
          <a:solidFill>
            <a:srgbClr val="D6ECFF"/>
          </a:solidFill>
          <a:ln>
            <a:solidFill>
              <a:srgbClr val="4E5B6F"/>
            </a:solidFill>
          </a:ln>
        </p:spPr>
        <p:txBody>
          <a:bodyPr lIns="45719" rIns="45719"/>
          <a:lstStyle/>
          <a:p>
            <a:pPr>
              <a:spcBef>
                <a:spcPts val="3600"/>
              </a:spcBef>
              <a:defRPr sz="15400"/>
            </a:pPr>
          </a:p>
        </p:txBody>
      </p:sp>
      <p:sp>
        <p:nvSpPr>
          <p:cNvPr id="147" name="Rectangle"/>
          <p:cNvSpPr/>
          <p:nvPr/>
        </p:nvSpPr>
        <p:spPr>
          <a:xfrm>
            <a:off x="-9326563" y="25314275"/>
            <a:ext cx="7908926" cy="4838700"/>
          </a:xfrm>
          <a:prstGeom prst="rect">
            <a:avLst/>
          </a:prstGeom>
          <a:solidFill>
            <a:srgbClr val="D6ECFF"/>
          </a:solidFill>
          <a:ln>
            <a:solidFill>
              <a:srgbClr val="4E5B6F"/>
            </a:solidFill>
          </a:ln>
        </p:spPr>
        <p:txBody>
          <a:bodyPr lIns="45719" rIns="45719"/>
          <a:lstStyle/>
          <a:p>
            <a:pPr>
              <a:spcBef>
                <a:spcPts val="3600"/>
              </a:spcBef>
              <a:defRPr sz="15400"/>
            </a:pPr>
          </a:p>
        </p:txBody>
      </p:sp>
      <p:sp>
        <p:nvSpPr>
          <p:cNvPr id="148" name="Rectangle"/>
          <p:cNvSpPr/>
          <p:nvPr/>
        </p:nvSpPr>
        <p:spPr>
          <a:xfrm>
            <a:off x="-9326563" y="25314275"/>
            <a:ext cx="7908926" cy="4838700"/>
          </a:xfrm>
          <a:prstGeom prst="rect">
            <a:avLst/>
          </a:prstGeom>
          <a:solidFill>
            <a:srgbClr val="D6ECFF"/>
          </a:solidFill>
          <a:ln>
            <a:solidFill>
              <a:srgbClr val="4E5B6F"/>
            </a:solidFill>
          </a:ln>
        </p:spPr>
        <p:txBody>
          <a:bodyPr lIns="45719" rIns="45719"/>
          <a:lstStyle/>
          <a:p>
            <a:pPr>
              <a:spcBef>
                <a:spcPts val="3600"/>
              </a:spcBef>
              <a:defRPr sz="15400"/>
            </a:pPr>
          </a:p>
        </p:txBody>
      </p:sp>
      <p:sp>
        <p:nvSpPr>
          <p:cNvPr id="149" name="Rectangle"/>
          <p:cNvSpPr/>
          <p:nvPr/>
        </p:nvSpPr>
        <p:spPr>
          <a:xfrm>
            <a:off x="-9326563" y="25314275"/>
            <a:ext cx="7908926" cy="4838700"/>
          </a:xfrm>
          <a:prstGeom prst="rect">
            <a:avLst/>
          </a:prstGeom>
          <a:solidFill>
            <a:srgbClr val="D6ECFF"/>
          </a:solidFill>
          <a:ln>
            <a:solidFill>
              <a:srgbClr val="4E5B6F"/>
            </a:solidFill>
          </a:ln>
        </p:spPr>
        <p:txBody>
          <a:bodyPr lIns="45719" rIns="45719"/>
          <a:lstStyle/>
          <a:p>
            <a:pPr>
              <a:spcBef>
                <a:spcPts val="3600"/>
              </a:spcBef>
              <a:defRPr sz="15400"/>
            </a:pPr>
          </a:p>
        </p:txBody>
      </p:sp>
      <p:sp>
        <p:nvSpPr>
          <p:cNvPr id="150" name="Rectangle"/>
          <p:cNvSpPr/>
          <p:nvPr/>
        </p:nvSpPr>
        <p:spPr>
          <a:xfrm>
            <a:off x="-9326563" y="25314275"/>
            <a:ext cx="7908926" cy="4838700"/>
          </a:xfrm>
          <a:prstGeom prst="rect">
            <a:avLst/>
          </a:prstGeom>
          <a:solidFill>
            <a:srgbClr val="D6ECFF"/>
          </a:solidFill>
          <a:ln>
            <a:solidFill>
              <a:srgbClr val="4E5B6F"/>
            </a:solidFill>
          </a:ln>
        </p:spPr>
        <p:txBody>
          <a:bodyPr lIns="45719" rIns="45719"/>
          <a:lstStyle/>
          <a:p>
            <a:pPr>
              <a:spcBef>
                <a:spcPts val="3600"/>
              </a:spcBef>
              <a:defRPr sz="15400"/>
            </a:pPr>
          </a:p>
        </p:txBody>
      </p:sp>
      <p:sp>
        <p:nvSpPr>
          <p:cNvPr id="151" name="Rectangle"/>
          <p:cNvSpPr/>
          <p:nvPr/>
        </p:nvSpPr>
        <p:spPr>
          <a:xfrm>
            <a:off x="-9326563" y="25314275"/>
            <a:ext cx="7908926" cy="4838700"/>
          </a:xfrm>
          <a:prstGeom prst="rect">
            <a:avLst/>
          </a:prstGeom>
          <a:solidFill>
            <a:srgbClr val="D6ECFF"/>
          </a:solidFill>
          <a:ln>
            <a:solidFill>
              <a:srgbClr val="4E5B6F"/>
            </a:solidFill>
          </a:ln>
        </p:spPr>
        <p:txBody>
          <a:bodyPr lIns="45719" rIns="45719"/>
          <a:lstStyle/>
          <a:p>
            <a:pPr>
              <a:spcBef>
                <a:spcPts val="3600"/>
              </a:spcBef>
              <a:defRPr sz="15400"/>
            </a:pPr>
          </a:p>
        </p:txBody>
      </p:sp>
      <p:sp>
        <p:nvSpPr>
          <p:cNvPr id="152" name="Rectangle"/>
          <p:cNvSpPr/>
          <p:nvPr/>
        </p:nvSpPr>
        <p:spPr>
          <a:xfrm>
            <a:off x="-9326563" y="25314275"/>
            <a:ext cx="7908926" cy="4838700"/>
          </a:xfrm>
          <a:prstGeom prst="rect">
            <a:avLst/>
          </a:prstGeom>
          <a:solidFill>
            <a:srgbClr val="D6ECFF"/>
          </a:solidFill>
          <a:ln>
            <a:solidFill>
              <a:srgbClr val="4E5B6F"/>
            </a:solidFill>
          </a:ln>
        </p:spPr>
        <p:txBody>
          <a:bodyPr lIns="45719" rIns="45719"/>
          <a:lstStyle/>
          <a:p>
            <a:pPr>
              <a:spcBef>
                <a:spcPts val="3600"/>
              </a:spcBef>
              <a:defRPr sz="15400"/>
            </a:pPr>
          </a:p>
        </p:txBody>
      </p:sp>
      <p:sp>
        <p:nvSpPr>
          <p:cNvPr id="153" name="Rectangle"/>
          <p:cNvSpPr/>
          <p:nvPr/>
        </p:nvSpPr>
        <p:spPr>
          <a:xfrm>
            <a:off x="-9326563" y="25314275"/>
            <a:ext cx="7908926" cy="4838700"/>
          </a:xfrm>
          <a:prstGeom prst="rect">
            <a:avLst/>
          </a:prstGeom>
          <a:solidFill>
            <a:srgbClr val="D6ECFF"/>
          </a:solidFill>
          <a:ln>
            <a:solidFill>
              <a:srgbClr val="4E5B6F"/>
            </a:solidFill>
          </a:ln>
        </p:spPr>
        <p:txBody>
          <a:bodyPr lIns="45719" rIns="45719"/>
          <a:lstStyle/>
          <a:p>
            <a:pPr>
              <a:spcBef>
                <a:spcPts val="3600"/>
              </a:spcBef>
              <a:defRPr sz="15400"/>
            </a:pPr>
          </a:p>
        </p:txBody>
      </p:sp>
      <p:sp>
        <p:nvSpPr>
          <p:cNvPr id="154" name="Rectangle"/>
          <p:cNvSpPr/>
          <p:nvPr/>
        </p:nvSpPr>
        <p:spPr>
          <a:xfrm>
            <a:off x="-10407650" y="18288000"/>
            <a:ext cx="10050463" cy="754063"/>
          </a:xfrm>
          <a:prstGeom prst="rect">
            <a:avLst/>
          </a:prstGeom>
          <a:solidFill>
            <a:srgbClr val="2C3F71"/>
          </a:solidFill>
          <a:ln w="12700">
            <a:miter lim="400000"/>
          </a:ln>
        </p:spPr>
        <p:txBody>
          <a:bodyPr lIns="45719" rIns="45719" anchor="ctr"/>
          <a:lstStyle/>
          <a:p>
            <a:pPr marL="1644650" indent="-1644650" algn="ctr">
              <a:spcBef>
                <a:spcPts val="3000"/>
              </a:spcBef>
              <a:defRPr b="1" sz="3700">
                <a:solidFill>
                  <a:srgbClr val="FFFFFF"/>
                </a:solidFill>
              </a:defRPr>
            </a:pPr>
          </a:p>
        </p:txBody>
      </p:sp>
      <p:sp>
        <p:nvSpPr>
          <p:cNvPr id="155" name="Rectangle"/>
          <p:cNvSpPr/>
          <p:nvPr/>
        </p:nvSpPr>
        <p:spPr>
          <a:xfrm>
            <a:off x="-10407650" y="18288000"/>
            <a:ext cx="10050463" cy="754063"/>
          </a:xfrm>
          <a:prstGeom prst="rect">
            <a:avLst/>
          </a:prstGeom>
          <a:solidFill>
            <a:srgbClr val="2C3F71"/>
          </a:solidFill>
          <a:ln w="12700">
            <a:miter lim="400000"/>
          </a:ln>
        </p:spPr>
        <p:txBody>
          <a:bodyPr lIns="45719" rIns="45719" anchor="ctr"/>
          <a:lstStyle/>
          <a:p>
            <a:pPr marL="1644650" indent="-1644650" algn="ctr">
              <a:spcBef>
                <a:spcPts val="3000"/>
              </a:spcBef>
              <a:defRPr b="1" sz="3700">
                <a:solidFill>
                  <a:srgbClr val="FFFFFF"/>
                </a:solidFill>
              </a:defRPr>
            </a:pPr>
          </a:p>
        </p:txBody>
      </p:sp>
      <p:sp>
        <p:nvSpPr>
          <p:cNvPr id="156" name="Rectangle"/>
          <p:cNvSpPr/>
          <p:nvPr/>
        </p:nvSpPr>
        <p:spPr>
          <a:xfrm>
            <a:off x="-10407650" y="18288000"/>
            <a:ext cx="10050463" cy="754063"/>
          </a:xfrm>
          <a:prstGeom prst="rect">
            <a:avLst/>
          </a:prstGeom>
          <a:solidFill>
            <a:srgbClr val="2C3F71"/>
          </a:solidFill>
          <a:ln w="12700">
            <a:miter lim="400000"/>
          </a:ln>
        </p:spPr>
        <p:txBody>
          <a:bodyPr lIns="45719" rIns="45719" anchor="ctr"/>
          <a:lstStyle/>
          <a:p>
            <a:pPr marL="1644650" indent="-1644650" algn="ctr">
              <a:spcBef>
                <a:spcPts val="3000"/>
              </a:spcBef>
              <a:defRPr b="1" sz="3700">
                <a:solidFill>
                  <a:srgbClr val="FFFFFF"/>
                </a:solidFill>
              </a:defRPr>
            </a:pPr>
          </a:p>
        </p:txBody>
      </p:sp>
      <p:sp>
        <p:nvSpPr>
          <p:cNvPr id="157" name="Rectangle"/>
          <p:cNvSpPr/>
          <p:nvPr/>
        </p:nvSpPr>
        <p:spPr>
          <a:xfrm>
            <a:off x="-10407650" y="18288000"/>
            <a:ext cx="10050463" cy="754063"/>
          </a:xfrm>
          <a:prstGeom prst="rect">
            <a:avLst/>
          </a:prstGeom>
          <a:solidFill>
            <a:srgbClr val="2C3F71"/>
          </a:solidFill>
          <a:ln w="12700">
            <a:miter lim="400000"/>
          </a:ln>
        </p:spPr>
        <p:txBody>
          <a:bodyPr lIns="45719" rIns="45719" anchor="ctr"/>
          <a:lstStyle/>
          <a:p>
            <a:pPr marL="1644650" indent="-1644650" algn="ctr">
              <a:spcBef>
                <a:spcPts val="3000"/>
              </a:spcBef>
              <a:defRPr b="1" sz="3700">
                <a:solidFill>
                  <a:srgbClr val="FFFFFF"/>
                </a:solidFill>
              </a:defRPr>
            </a:pPr>
          </a:p>
        </p:txBody>
      </p:sp>
      <p:sp>
        <p:nvSpPr>
          <p:cNvPr id="158" name="Rectangle"/>
          <p:cNvSpPr/>
          <p:nvPr/>
        </p:nvSpPr>
        <p:spPr>
          <a:xfrm>
            <a:off x="-10407650" y="18288000"/>
            <a:ext cx="10050463" cy="754063"/>
          </a:xfrm>
          <a:prstGeom prst="rect">
            <a:avLst/>
          </a:prstGeom>
          <a:solidFill>
            <a:srgbClr val="2C3F71"/>
          </a:solidFill>
          <a:ln w="12700">
            <a:miter lim="400000"/>
          </a:ln>
        </p:spPr>
        <p:txBody>
          <a:bodyPr lIns="45719" rIns="45719" anchor="ctr"/>
          <a:lstStyle/>
          <a:p>
            <a:pPr marL="1644650" indent="-1644650" algn="ctr">
              <a:spcBef>
                <a:spcPts val="3000"/>
              </a:spcBef>
              <a:defRPr b="1" sz="3700">
                <a:solidFill>
                  <a:srgbClr val="FFFFFF"/>
                </a:solidFill>
              </a:defRPr>
            </a:pPr>
          </a:p>
        </p:txBody>
      </p:sp>
      <p:sp>
        <p:nvSpPr>
          <p:cNvPr id="159" name="Rectangle"/>
          <p:cNvSpPr/>
          <p:nvPr/>
        </p:nvSpPr>
        <p:spPr>
          <a:xfrm>
            <a:off x="-10407650" y="18288000"/>
            <a:ext cx="10050463" cy="754063"/>
          </a:xfrm>
          <a:prstGeom prst="rect">
            <a:avLst/>
          </a:prstGeom>
          <a:solidFill>
            <a:srgbClr val="2C3F71"/>
          </a:solidFill>
          <a:ln w="12700">
            <a:miter lim="400000"/>
          </a:ln>
        </p:spPr>
        <p:txBody>
          <a:bodyPr lIns="45719" rIns="45719" anchor="ctr"/>
          <a:lstStyle/>
          <a:p>
            <a:pPr marL="1644650" indent="-1644650" algn="ctr">
              <a:spcBef>
                <a:spcPts val="3000"/>
              </a:spcBef>
              <a:defRPr b="1" sz="3700">
                <a:solidFill>
                  <a:srgbClr val="FFFFFF"/>
                </a:solidFill>
              </a:defRPr>
            </a:pPr>
          </a:p>
        </p:txBody>
      </p:sp>
      <p:sp>
        <p:nvSpPr>
          <p:cNvPr id="160" name="Rectangle"/>
          <p:cNvSpPr/>
          <p:nvPr/>
        </p:nvSpPr>
        <p:spPr>
          <a:xfrm>
            <a:off x="-10407650" y="18288000"/>
            <a:ext cx="10050463" cy="754063"/>
          </a:xfrm>
          <a:prstGeom prst="rect">
            <a:avLst/>
          </a:prstGeom>
          <a:solidFill>
            <a:srgbClr val="2C3F71"/>
          </a:solidFill>
          <a:ln w="12700">
            <a:miter lim="400000"/>
          </a:ln>
        </p:spPr>
        <p:txBody>
          <a:bodyPr lIns="45719" rIns="45719" anchor="ctr"/>
          <a:lstStyle/>
          <a:p>
            <a:pPr marL="1644650" indent="-1644650" algn="ctr">
              <a:spcBef>
                <a:spcPts val="3000"/>
              </a:spcBef>
              <a:defRPr b="1" sz="3700">
                <a:solidFill>
                  <a:srgbClr val="FFFFFF"/>
                </a:solidFill>
              </a:defRPr>
            </a:pPr>
          </a:p>
        </p:txBody>
      </p:sp>
      <p:sp>
        <p:nvSpPr>
          <p:cNvPr id="161" name="Rectangle"/>
          <p:cNvSpPr/>
          <p:nvPr/>
        </p:nvSpPr>
        <p:spPr>
          <a:xfrm>
            <a:off x="-10407650" y="18288000"/>
            <a:ext cx="10050463" cy="754063"/>
          </a:xfrm>
          <a:prstGeom prst="rect">
            <a:avLst/>
          </a:prstGeom>
          <a:solidFill>
            <a:srgbClr val="2C3F71"/>
          </a:solidFill>
          <a:ln w="12700">
            <a:miter lim="400000"/>
          </a:ln>
        </p:spPr>
        <p:txBody>
          <a:bodyPr lIns="45719" rIns="45719" anchor="ctr"/>
          <a:lstStyle/>
          <a:p>
            <a:pPr marL="1644650" indent="-1644650" algn="ctr">
              <a:spcBef>
                <a:spcPts val="3000"/>
              </a:spcBef>
              <a:defRPr b="1" sz="3700">
                <a:solidFill>
                  <a:srgbClr val="FFFFFF"/>
                </a:solidFill>
              </a:defRPr>
            </a:pPr>
          </a:p>
        </p:txBody>
      </p:sp>
      <p:sp>
        <p:nvSpPr>
          <p:cNvPr id="162" name="Rectangle"/>
          <p:cNvSpPr/>
          <p:nvPr/>
        </p:nvSpPr>
        <p:spPr>
          <a:xfrm>
            <a:off x="-10407650" y="18288000"/>
            <a:ext cx="10050463" cy="754063"/>
          </a:xfrm>
          <a:prstGeom prst="rect">
            <a:avLst/>
          </a:prstGeom>
          <a:solidFill>
            <a:srgbClr val="2C3F71"/>
          </a:solidFill>
          <a:ln w="12700">
            <a:miter lim="400000"/>
          </a:ln>
        </p:spPr>
        <p:txBody>
          <a:bodyPr lIns="45719" rIns="45719" anchor="ctr"/>
          <a:lstStyle/>
          <a:p>
            <a:pPr marL="1644650" indent="-1644650" algn="ctr">
              <a:spcBef>
                <a:spcPts val="3000"/>
              </a:spcBef>
              <a:defRPr b="1" sz="3700">
                <a:solidFill>
                  <a:srgbClr val="FFFFFF"/>
                </a:solidFill>
              </a:defRPr>
            </a:pPr>
          </a:p>
        </p:txBody>
      </p:sp>
      <p:sp>
        <p:nvSpPr>
          <p:cNvPr id="163" name="Rectangle"/>
          <p:cNvSpPr/>
          <p:nvPr/>
        </p:nvSpPr>
        <p:spPr>
          <a:xfrm>
            <a:off x="-10407650" y="18288000"/>
            <a:ext cx="10050463" cy="754063"/>
          </a:xfrm>
          <a:prstGeom prst="rect">
            <a:avLst/>
          </a:prstGeom>
          <a:solidFill>
            <a:srgbClr val="2C3F71"/>
          </a:solidFill>
          <a:ln w="12700">
            <a:miter lim="400000"/>
          </a:ln>
        </p:spPr>
        <p:txBody>
          <a:bodyPr lIns="45719" rIns="45719" anchor="ctr"/>
          <a:lstStyle/>
          <a:p>
            <a:pPr marL="1644650" indent="-1644650" algn="ctr">
              <a:spcBef>
                <a:spcPts val="3000"/>
              </a:spcBef>
              <a:defRPr b="1" sz="3700">
                <a:solidFill>
                  <a:srgbClr val="FFFFFF"/>
                </a:solidFill>
              </a:defRPr>
            </a:pPr>
          </a:p>
        </p:txBody>
      </p:sp>
      <p:sp>
        <p:nvSpPr>
          <p:cNvPr id="164" name="Rectangle"/>
          <p:cNvSpPr/>
          <p:nvPr/>
        </p:nvSpPr>
        <p:spPr>
          <a:xfrm>
            <a:off x="-10407650" y="18288000"/>
            <a:ext cx="10050463" cy="754063"/>
          </a:xfrm>
          <a:prstGeom prst="rect">
            <a:avLst/>
          </a:prstGeom>
          <a:solidFill>
            <a:srgbClr val="2C3F71"/>
          </a:solidFill>
          <a:ln w="12700">
            <a:miter lim="400000"/>
          </a:ln>
        </p:spPr>
        <p:txBody>
          <a:bodyPr lIns="45719" rIns="45719" anchor="ctr"/>
          <a:lstStyle/>
          <a:p>
            <a:pPr marL="1644650" indent="-1644650" algn="ctr">
              <a:spcBef>
                <a:spcPts val="3000"/>
              </a:spcBef>
              <a:defRPr b="1" sz="3700">
                <a:solidFill>
                  <a:srgbClr val="FFFFFF"/>
                </a:solidFill>
              </a:defRPr>
            </a:pPr>
          </a:p>
        </p:txBody>
      </p:sp>
      <p:sp>
        <p:nvSpPr>
          <p:cNvPr id="165" name="Rectangle"/>
          <p:cNvSpPr/>
          <p:nvPr/>
        </p:nvSpPr>
        <p:spPr>
          <a:xfrm>
            <a:off x="-10407650" y="18288000"/>
            <a:ext cx="10050463" cy="754063"/>
          </a:xfrm>
          <a:prstGeom prst="rect">
            <a:avLst/>
          </a:prstGeom>
          <a:solidFill>
            <a:srgbClr val="2C3F71"/>
          </a:solidFill>
          <a:ln w="12700">
            <a:miter lim="400000"/>
          </a:ln>
        </p:spPr>
        <p:txBody>
          <a:bodyPr lIns="45719" rIns="45719" anchor="ctr"/>
          <a:lstStyle/>
          <a:p>
            <a:pPr marL="1644650" indent="-1644650" algn="ctr">
              <a:spcBef>
                <a:spcPts val="3000"/>
              </a:spcBef>
              <a:defRPr b="1" sz="3700">
                <a:solidFill>
                  <a:srgbClr val="FFFFFF"/>
                </a:solidFill>
              </a:defRPr>
            </a:pPr>
          </a:p>
        </p:txBody>
      </p:sp>
      <p:sp>
        <p:nvSpPr>
          <p:cNvPr id="166" name="Rectangle"/>
          <p:cNvSpPr/>
          <p:nvPr/>
        </p:nvSpPr>
        <p:spPr>
          <a:xfrm>
            <a:off x="-10407650" y="18288000"/>
            <a:ext cx="10050463" cy="754063"/>
          </a:xfrm>
          <a:prstGeom prst="rect">
            <a:avLst/>
          </a:prstGeom>
          <a:solidFill>
            <a:srgbClr val="2C3F71"/>
          </a:solidFill>
          <a:ln w="12700">
            <a:miter lim="400000"/>
          </a:ln>
        </p:spPr>
        <p:txBody>
          <a:bodyPr lIns="45719" rIns="45719" anchor="ctr"/>
          <a:lstStyle/>
          <a:p>
            <a:pPr marL="1644650" indent="-1644650" algn="ctr">
              <a:spcBef>
                <a:spcPts val="3000"/>
              </a:spcBef>
              <a:defRPr b="1" sz="3700">
                <a:solidFill>
                  <a:srgbClr val="FFFFFF"/>
                </a:solidFill>
              </a:defRPr>
            </a:pPr>
          </a:p>
        </p:txBody>
      </p:sp>
      <p:sp>
        <p:nvSpPr>
          <p:cNvPr id="167" name="Rectangle"/>
          <p:cNvSpPr/>
          <p:nvPr/>
        </p:nvSpPr>
        <p:spPr>
          <a:xfrm>
            <a:off x="-10407650" y="18288000"/>
            <a:ext cx="10050463" cy="754063"/>
          </a:xfrm>
          <a:prstGeom prst="rect">
            <a:avLst/>
          </a:prstGeom>
          <a:solidFill>
            <a:srgbClr val="2C3F71"/>
          </a:solidFill>
          <a:ln w="12700">
            <a:miter lim="400000"/>
          </a:ln>
        </p:spPr>
        <p:txBody>
          <a:bodyPr lIns="45719" rIns="45719" anchor="ctr"/>
          <a:lstStyle/>
          <a:p>
            <a:pPr marL="1644650" indent="-1644650" algn="ctr">
              <a:spcBef>
                <a:spcPts val="3000"/>
              </a:spcBef>
              <a:defRPr b="1" sz="3700">
                <a:solidFill>
                  <a:srgbClr val="FFFFFF"/>
                </a:solidFill>
              </a:defRPr>
            </a:pPr>
          </a:p>
        </p:txBody>
      </p:sp>
      <p:sp>
        <p:nvSpPr>
          <p:cNvPr id="168" name="Critical thinking is a cornerstone of modern education. Without it,…"/>
          <p:cNvSpPr txBox="1"/>
          <p:nvPr/>
        </p:nvSpPr>
        <p:spPr>
          <a:xfrm>
            <a:off x="1092515" y="6819698"/>
            <a:ext cx="9977182" cy="3774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>
              <a:defRPr sz="2500"/>
            </a:pPr>
            <a:r>
              <a:t>Critical thinking is a cornerstone of modern education. Without it,</a:t>
            </a:r>
          </a:p>
          <a:p>
            <a:pPr>
              <a:defRPr sz="2500"/>
            </a:pPr>
            <a:r>
              <a:t>we would be unable to process any new information in an unbiased </a:t>
            </a:r>
          </a:p>
          <a:p>
            <a:pPr>
              <a:defRPr sz="2500"/>
            </a:pPr>
            <a:r>
              <a:t>format. The skills afforded to us by critical thinking can help to </a:t>
            </a:r>
          </a:p>
          <a:p>
            <a:pPr>
              <a:defRPr sz="2500"/>
            </a:pPr>
            <a:r>
              <a:t>shape our understanding of education, thus improving the standard</a:t>
            </a:r>
          </a:p>
          <a:p>
            <a:pPr>
              <a:defRPr sz="2500"/>
            </a:pPr>
            <a:r>
              <a:t>of education as a whole.</a:t>
            </a:r>
          </a:p>
          <a:p>
            <a:pPr>
              <a:defRPr sz="2500"/>
            </a:pPr>
            <a:r>
              <a:t>This presentation will seek to provide a more in depth look at a few</a:t>
            </a:r>
          </a:p>
          <a:p>
            <a:pPr>
              <a:defRPr sz="2500"/>
            </a:pPr>
            <a:r>
              <a:t>of the key skills that form critical thinking, and how they have </a:t>
            </a:r>
          </a:p>
          <a:p>
            <a:pPr>
              <a:defRPr sz="2500"/>
            </a:pPr>
            <a:r>
              <a:t>helped to improve our understanding of education.</a:t>
            </a:r>
          </a:p>
          <a:p>
            <a:pPr>
              <a:defRPr sz="2500"/>
            </a:pPr>
            <a:r>
              <a:t>It will also look at the barriers of critical thinking, and how they can</a:t>
            </a:r>
          </a:p>
          <a:p>
            <a:pPr>
              <a:defRPr sz="2500"/>
            </a:pPr>
            <a:r>
              <a:t>effect education.</a:t>
            </a:r>
          </a:p>
        </p:txBody>
      </p:sp>
      <p:sp>
        <p:nvSpPr>
          <p:cNvPr id="169" name="What is Analytical Thinking?…"/>
          <p:cNvSpPr txBox="1"/>
          <p:nvPr/>
        </p:nvSpPr>
        <p:spPr>
          <a:xfrm>
            <a:off x="22238893" y="6003924"/>
            <a:ext cx="10049271" cy="9083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>
              <a:defRPr b="1" sz="3000" u="sng"/>
            </a:pPr>
            <a:r>
              <a:t>What is Analytical Thinking?</a:t>
            </a:r>
          </a:p>
          <a:p>
            <a:pPr>
              <a:defRPr b="1" sz="3000" u="sng"/>
            </a:pPr>
          </a:p>
          <a:p>
            <a:pPr>
              <a:defRPr sz="2500"/>
            </a:pPr>
            <a:r>
              <a:t>Analytical thinking is a method of using logic and systematic thinking</a:t>
            </a:r>
          </a:p>
          <a:p>
            <a:pPr>
              <a:defRPr sz="2500"/>
            </a:pPr>
            <a:r>
              <a:t>to solve problems. It is a key element of critical thinking, as it</a:t>
            </a:r>
          </a:p>
          <a:p>
            <a:pPr>
              <a:defRPr sz="2500"/>
            </a:pPr>
            <a:r>
              <a:t>provides an objective point of view to a task. For example, when </a:t>
            </a:r>
          </a:p>
          <a:p>
            <a:pPr>
              <a:defRPr sz="2500"/>
            </a:pPr>
            <a:r>
              <a:t>deciding on a path within education, one could use analytical </a:t>
            </a:r>
          </a:p>
          <a:p>
            <a:pPr>
              <a:defRPr sz="2500"/>
            </a:pPr>
            <a:r>
              <a:t>thinking to weigh up the positives and negatives of said path.</a:t>
            </a:r>
          </a:p>
          <a:p>
            <a:pPr>
              <a:defRPr sz="2500"/>
            </a:pPr>
            <a:r>
              <a:t>The benefits to analytical thinking are:</a:t>
            </a:r>
          </a:p>
          <a:p>
            <a:pPr marL="250657" indent="-250657">
              <a:buSzPct val="100000"/>
              <a:buChar char="•"/>
              <a:defRPr sz="2500"/>
            </a:pPr>
            <a:r>
              <a:t>Objectivity</a:t>
            </a:r>
          </a:p>
          <a:p>
            <a:pPr marL="250657" indent="-250657">
              <a:buSzPct val="100000"/>
              <a:buChar char="•"/>
              <a:defRPr sz="2500"/>
            </a:pPr>
            <a:r>
              <a:t>A balanced viewpoint</a:t>
            </a:r>
          </a:p>
          <a:p>
            <a:pPr marL="250657" indent="-250657">
              <a:buSzPct val="100000"/>
              <a:buChar char="•"/>
              <a:defRPr sz="2500"/>
            </a:pPr>
            <a:r>
              <a:t>A logical thought pattern</a:t>
            </a:r>
          </a:p>
          <a:p>
            <a:pPr marL="250657" indent="-250657">
              <a:buSzPct val="100000"/>
              <a:buChar char="•"/>
              <a:defRPr sz="2500"/>
            </a:pPr>
            <a:r>
              <a:t>Effective problem solving</a:t>
            </a:r>
          </a:p>
          <a:p>
            <a:pPr>
              <a:defRPr sz="2500"/>
            </a:pPr>
          </a:p>
          <a:p>
            <a:pPr>
              <a:defRPr sz="2500"/>
            </a:pPr>
            <a:r>
              <a:t>Open-mindedness is key with analytical thinking, without it we close</a:t>
            </a:r>
          </a:p>
          <a:p>
            <a:pPr>
              <a:defRPr sz="2500"/>
            </a:pPr>
            <a:r>
              <a:t>off certain aspects of the solution, leaving us unprepared.</a:t>
            </a:r>
          </a:p>
          <a:p>
            <a:pPr>
              <a:defRPr sz="2500"/>
            </a:pPr>
          </a:p>
          <a:p>
            <a:pPr>
              <a:defRPr sz="2500"/>
            </a:pPr>
            <a:r>
              <a:t>Personally I find myself to be more of an analytical thinker. I find</a:t>
            </a:r>
          </a:p>
          <a:p>
            <a:pPr>
              <a:defRPr sz="2500"/>
            </a:pPr>
            <a:r>
              <a:t>solutions far more easily whilst studying a complex problem in a</a:t>
            </a:r>
          </a:p>
          <a:p>
            <a:pPr>
              <a:defRPr sz="2500"/>
            </a:pPr>
            <a:r>
              <a:t>logical manner. This is a skill I believe I have acquired over the </a:t>
            </a:r>
          </a:p>
          <a:p>
            <a:pPr>
              <a:defRPr sz="2500"/>
            </a:pPr>
            <a:r>
              <a:t>course of my education, alongside my time outside of school</a:t>
            </a:r>
          </a:p>
          <a:p>
            <a:pPr>
              <a:defRPr sz="2500"/>
            </a:pPr>
            <a:r>
              <a:t>environment. Having worked in different sectors, I have been </a:t>
            </a:r>
          </a:p>
          <a:p>
            <a:pPr>
              <a:defRPr sz="2500"/>
            </a:pPr>
            <a:r>
              <a:t>afforded the opportunity to deal with rapidly changing problems,</a:t>
            </a:r>
          </a:p>
          <a:p>
            <a:pPr>
              <a:defRPr sz="2500"/>
            </a:pPr>
            <a:r>
              <a:t>in a calm and analytical manner in order to discover the best</a:t>
            </a:r>
          </a:p>
          <a:p>
            <a:pPr>
              <a:defRPr sz="2500"/>
            </a:pPr>
            <a:r>
              <a:t>possible outcome for all parties.</a:t>
            </a:r>
          </a:p>
        </p:txBody>
      </p:sp>
      <p:sp>
        <p:nvSpPr>
          <p:cNvPr id="170" name="According to Taleb and Chadwick (2016, p.67) almost all academics…"/>
          <p:cNvSpPr txBox="1"/>
          <p:nvPr/>
        </p:nvSpPr>
        <p:spPr>
          <a:xfrm>
            <a:off x="903287" y="10948987"/>
            <a:ext cx="9977957" cy="19329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>
              <a:defRPr sz="2500"/>
            </a:pPr>
            <a:r>
              <a:t>According to Taleb and Chadwick (2016, p.67) almost all academics </a:t>
            </a:r>
          </a:p>
          <a:p>
            <a:pPr>
              <a:defRPr sz="2500"/>
            </a:pPr>
            <a:r>
              <a:t>at a postgraduate level, believe that critical thinking is an essential </a:t>
            </a:r>
          </a:p>
          <a:p>
            <a:pPr>
              <a:defRPr sz="2500"/>
            </a:pPr>
            <a:r>
              <a:t>goal of education. This is something that can be seen clearly across</a:t>
            </a:r>
          </a:p>
          <a:p>
            <a:pPr>
              <a:defRPr sz="2500"/>
            </a:pPr>
            <a:r>
              <a:t>most areas of education, given that independent learning is a key </a:t>
            </a:r>
          </a:p>
          <a:p>
            <a:pPr>
              <a:defRPr sz="2500"/>
            </a:pPr>
            <a:r>
              <a:t>element of most university courses.</a:t>
            </a:r>
          </a:p>
        </p:txBody>
      </p:sp>
      <p:sp>
        <p:nvSpPr>
          <p:cNvPr id="171" name="What is Critical Thinking?…"/>
          <p:cNvSpPr txBox="1"/>
          <p:nvPr/>
        </p:nvSpPr>
        <p:spPr>
          <a:xfrm>
            <a:off x="903287" y="14974306"/>
            <a:ext cx="10022295" cy="924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>
              <a:defRPr b="1" sz="2500" u="sng"/>
            </a:pPr>
            <a:r>
              <a:t>What is Critical Thinking?</a:t>
            </a:r>
          </a:p>
          <a:p>
            <a:pPr>
              <a:defRPr b="1" sz="2500" u="sng"/>
            </a:pPr>
          </a:p>
          <a:p>
            <a:pPr defTabSz="457200">
              <a:defRPr sz="2500"/>
            </a:pPr>
            <a:r>
              <a:t>“Critical thinking is that mode of thinking — about any subject, </a:t>
            </a:r>
          </a:p>
          <a:p>
            <a:pPr defTabSz="457200">
              <a:defRPr sz="2500"/>
            </a:pPr>
            <a:r>
              <a:t>content, or problem — in which the thinker improves the quality of </a:t>
            </a:r>
          </a:p>
          <a:p>
            <a:pPr defTabSz="457200">
              <a:defRPr sz="2500"/>
            </a:pPr>
            <a:r>
              <a:t>his or her thinking by skillfully analyzing, assessing, and</a:t>
            </a:r>
          </a:p>
          <a:p>
            <a:pPr defTabSz="457200">
              <a:defRPr sz="2500"/>
            </a:pPr>
            <a:r>
              <a:t>reconstructing it.”</a:t>
            </a:r>
          </a:p>
          <a:p>
            <a:pPr defTabSz="457200">
              <a:defRPr sz="2100"/>
            </a:pPr>
            <a:r>
              <a:t>(</a:t>
            </a:r>
            <a:r>
              <a:rPr u="sng">
                <a:solidFill>
                  <a:srgbClr val="EB8803"/>
                </a:solidFill>
                <a:uFill>
                  <a:solidFill>
                    <a:srgbClr val="EB8803"/>
                  </a:solidFill>
                </a:uFill>
                <a:hlinkClick r:id="rId2" invalidUrl="" action="" tgtFrame="" tooltip="" history="1" highlightClick="0" endSnd="0"/>
              </a:rPr>
              <a:t>http://www.criticalthinking.org/pages/our-conception-of-critical-thinking/411</a:t>
            </a:r>
            <a:r>
              <a:t>)</a:t>
            </a:r>
          </a:p>
          <a:p>
            <a:pPr defTabSz="457200">
              <a:defRPr sz="2500"/>
            </a:pPr>
            <a:r>
              <a:t>This definition provides us with an adequate insight, as to what</a:t>
            </a:r>
          </a:p>
          <a:p>
            <a:pPr defTabSz="457200">
              <a:defRPr sz="2500"/>
            </a:pPr>
            <a:r>
              <a:t>critical thinking actually is, and how it can help to improve our </a:t>
            </a:r>
          </a:p>
          <a:p>
            <a:pPr defTabSz="457200">
              <a:defRPr sz="2500"/>
            </a:pPr>
            <a:r>
              <a:t>thinking in order to improve our education.</a:t>
            </a:r>
          </a:p>
          <a:p>
            <a:pPr defTabSz="457200">
              <a:defRPr sz="2500"/>
            </a:pPr>
            <a:r>
              <a:t>However, different academics, have varying views and ideas on what</a:t>
            </a:r>
          </a:p>
          <a:p>
            <a:pPr defTabSz="457200">
              <a:defRPr sz="2500"/>
            </a:pPr>
            <a:r>
              <a:t>critical thinking entails. Bloom for example developed the Taxonomy</a:t>
            </a:r>
          </a:p>
          <a:p>
            <a:pPr defTabSz="457200">
              <a:defRPr sz="2500"/>
            </a:pPr>
            <a:r>
              <a:t>of Educational Objectives in 1956. His original idea compiled six</a:t>
            </a:r>
          </a:p>
          <a:p>
            <a:pPr defTabSz="457200">
              <a:defRPr sz="2500"/>
            </a:pPr>
            <a:r>
              <a:t>levels of the taxonomy:</a:t>
            </a:r>
          </a:p>
          <a:p>
            <a:pPr marL="250657" indent="-250657" defTabSz="457200">
              <a:buSzPct val="100000"/>
              <a:buChar char="•"/>
              <a:defRPr sz="2500"/>
            </a:pPr>
            <a:r>
              <a:t>Knowledge</a:t>
            </a:r>
          </a:p>
          <a:p>
            <a:pPr marL="250657" indent="-250657" defTabSz="457200">
              <a:buSzPct val="100000"/>
              <a:buChar char="•"/>
              <a:defRPr sz="2500"/>
            </a:pPr>
            <a:r>
              <a:t>Comprehension</a:t>
            </a:r>
          </a:p>
          <a:p>
            <a:pPr marL="250657" indent="-250657" defTabSz="457200">
              <a:buSzPct val="100000"/>
              <a:buChar char="•"/>
              <a:defRPr sz="2500"/>
            </a:pPr>
            <a:r>
              <a:t>Application</a:t>
            </a:r>
          </a:p>
          <a:p>
            <a:pPr marL="250657" indent="-250657" defTabSz="457200">
              <a:buSzPct val="100000"/>
              <a:buChar char="•"/>
              <a:defRPr sz="2500"/>
            </a:pPr>
            <a:r>
              <a:t>Analysis</a:t>
            </a:r>
          </a:p>
          <a:p>
            <a:pPr marL="250657" indent="-250657" defTabSz="457200">
              <a:buSzPct val="100000"/>
              <a:buChar char="•"/>
              <a:defRPr sz="2500"/>
            </a:pPr>
            <a:r>
              <a:t>Synthesis</a:t>
            </a:r>
          </a:p>
          <a:p>
            <a:pPr marL="250657" indent="-250657" defTabSz="457200">
              <a:buSzPct val="100000"/>
              <a:buChar char="•"/>
              <a:defRPr sz="2500"/>
            </a:pPr>
            <a:r>
              <a:t>Evaluation</a:t>
            </a:r>
          </a:p>
          <a:p>
            <a:pPr defTabSz="457200">
              <a:defRPr sz="2500"/>
            </a:pPr>
            <a:r>
              <a:t>In two thousand and one however, there was a revision of Bloom’s</a:t>
            </a:r>
          </a:p>
          <a:p>
            <a:pPr defTabSz="457200">
              <a:defRPr sz="2500"/>
            </a:pPr>
            <a:r>
              <a:t>original taxonomy. Entitled “A taxonomy for learning, teaching and</a:t>
            </a:r>
          </a:p>
          <a:p>
            <a:pPr defTabSz="457200">
              <a:defRPr sz="2500"/>
            </a:pPr>
            <a:r>
              <a:t>assessing: a revision of Bloom’s taxonomy of educational objectives”</a:t>
            </a:r>
          </a:p>
          <a:p>
            <a:pPr defTabSz="457200">
              <a:defRPr sz="2500"/>
            </a:pPr>
            <a:r>
              <a:t>Anderson et al (2001) and this revision completely changed how we</a:t>
            </a:r>
          </a:p>
          <a:p>
            <a:pPr defTabSz="457200">
              <a:defRPr sz="2500"/>
            </a:pPr>
            <a:r>
              <a:t>look at the taxonomy, despite it still holding Bloom’s name.</a:t>
            </a:r>
          </a:p>
        </p:txBody>
      </p:sp>
      <p:pic>
        <p:nvPicPr>
          <p:cNvPr id="172" name="Blooms-Taxonomy-650x366.jpg" descr="Blooms-Taxonomy-650x366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178525" y="24374474"/>
            <a:ext cx="9471819" cy="5333364"/>
          </a:xfrm>
          <a:prstGeom prst="rect">
            <a:avLst/>
          </a:prstGeom>
          <a:ln w="12700">
            <a:miter lim="400000"/>
          </a:ln>
        </p:spPr>
      </p:pic>
      <p:sp>
        <p:nvSpPr>
          <p:cNvPr id="173" name="https://cft.vanderbilt.edu/guides-sub-pages/blooms-taxonomy/"/>
          <p:cNvSpPr txBox="1"/>
          <p:nvPr/>
        </p:nvSpPr>
        <p:spPr>
          <a:xfrm>
            <a:off x="1290524" y="29859865"/>
            <a:ext cx="9322028" cy="4597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500"/>
            </a:lvl1pPr>
          </a:lstStyle>
          <a:p>
            <a:pPr/>
            <a:r>
              <a:t>https://cft.vanderbilt.edu/guides-sub-pages/blooms-taxonomy/</a:t>
            </a:r>
          </a:p>
        </p:txBody>
      </p:sp>
      <p:sp>
        <p:nvSpPr>
          <p:cNvPr id="174" name="Critical Questions…"/>
          <p:cNvSpPr txBox="1"/>
          <p:nvPr/>
        </p:nvSpPr>
        <p:spPr>
          <a:xfrm>
            <a:off x="11587162" y="6003925"/>
            <a:ext cx="9386210" cy="2301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>
              <a:defRPr b="1" sz="2500" u="sng"/>
            </a:pPr>
            <a:r>
              <a:t>Critical Questions</a:t>
            </a:r>
          </a:p>
          <a:p>
            <a:pPr>
              <a:defRPr b="1" sz="2500" u="sng"/>
            </a:pPr>
          </a:p>
          <a:p>
            <a:pPr>
              <a:defRPr sz="2500"/>
            </a:pPr>
            <a:r>
              <a:t>Critical questions are a brilliant method for prompting critical</a:t>
            </a:r>
          </a:p>
          <a:p>
            <a:pPr>
              <a:defRPr sz="2500"/>
            </a:pPr>
            <a:r>
              <a:t>thinking. They force us to ponder a variety of ways in which to</a:t>
            </a:r>
          </a:p>
          <a:p>
            <a:pPr>
              <a:defRPr sz="2500"/>
            </a:pPr>
            <a:r>
              <a:t>approach a topic. Whilst we can ask many different questions to</a:t>
            </a:r>
          </a:p>
          <a:p>
            <a:pPr>
              <a:defRPr sz="2500"/>
            </a:pPr>
            <a:r>
              <a:t>encourage critical thinking, some good ones are:</a:t>
            </a:r>
          </a:p>
        </p:txBody>
      </p:sp>
      <p:pic>
        <p:nvPicPr>
          <p:cNvPr id="175" name="critical thinking sheet-WR.pdf" descr="critical thinking sheet-WR.pdf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1589944" y="8400931"/>
            <a:ext cx="10052838" cy="13962276"/>
          </a:xfrm>
          <a:prstGeom prst="rect">
            <a:avLst/>
          </a:prstGeom>
          <a:ln w="12700">
            <a:miter lim="400000"/>
          </a:ln>
        </p:spPr>
      </p:pic>
      <p:sp>
        <p:nvSpPr>
          <p:cNvPr id="176" name="https://wabisabilearning.com/resources/critical-thinking-skills-cheatsheet/"/>
          <p:cNvSpPr txBox="1"/>
          <p:nvPr/>
        </p:nvSpPr>
        <p:spPr>
          <a:xfrm>
            <a:off x="11589150" y="22210105"/>
            <a:ext cx="9690371" cy="4216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200"/>
            </a:lvl1pPr>
          </a:lstStyle>
          <a:p>
            <a:pPr/>
            <a:r>
              <a:t>https://wabisabilearning.com/resources/critical-thinking-skills-cheatsheet/</a:t>
            </a:r>
          </a:p>
        </p:txBody>
      </p:sp>
      <p:sp>
        <p:nvSpPr>
          <p:cNvPr id="177" name="These questions all stem from six key words:…"/>
          <p:cNvSpPr txBox="1"/>
          <p:nvPr/>
        </p:nvSpPr>
        <p:spPr>
          <a:xfrm>
            <a:off x="11589150" y="22754348"/>
            <a:ext cx="10190657" cy="92989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>
              <a:defRPr sz="2500"/>
            </a:pPr>
            <a:r>
              <a:t>These questions all stem from six key words:</a:t>
            </a:r>
          </a:p>
          <a:p>
            <a:pPr marL="250657" indent="-250657">
              <a:buSzPct val="100000"/>
              <a:buChar char="•"/>
              <a:defRPr sz="2500"/>
            </a:pPr>
            <a:r>
              <a:t>Who</a:t>
            </a:r>
          </a:p>
          <a:p>
            <a:pPr marL="250657" indent="-250657">
              <a:buSzPct val="100000"/>
              <a:buChar char="•"/>
              <a:defRPr sz="2500"/>
            </a:pPr>
            <a:r>
              <a:t>What</a:t>
            </a:r>
          </a:p>
          <a:p>
            <a:pPr marL="250657" indent="-250657">
              <a:buSzPct val="100000"/>
              <a:buChar char="•"/>
              <a:defRPr sz="2500"/>
            </a:pPr>
            <a:r>
              <a:t>Where</a:t>
            </a:r>
          </a:p>
          <a:p>
            <a:pPr marL="250657" indent="-250657">
              <a:buSzPct val="100000"/>
              <a:buChar char="•"/>
              <a:defRPr sz="2500"/>
            </a:pPr>
            <a:r>
              <a:t>When</a:t>
            </a:r>
          </a:p>
          <a:p>
            <a:pPr marL="250657" indent="-250657">
              <a:buSzPct val="100000"/>
              <a:buChar char="•"/>
              <a:defRPr sz="2500"/>
            </a:pPr>
            <a:r>
              <a:t>Why</a:t>
            </a:r>
          </a:p>
          <a:p>
            <a:pPr marL="250657" indent="-250657">
              <a:buSzPct val="100000"/>
              <a:buChar char="•"/>
              <a:defRPr sz="2500"/>
            </a:pPr>
            <a:r>
              <a:t>How</a:t>
            </a:r>
          </a:p>
          <a:p>
            <a:pPr>
              <a:defRPr sz="2500"/>
            </a:pPr>
            <a:r>
              <a:t>This shows that by starting a question with one of these key words,</a:t>
            </a:r>
          </a:p>
          <a:p>
            <a:pPr>
              <a:defRPr sz="2500"/>
            </a:pPr>
            <a:r>
              <a:t>one can immediately begin to start thinking critically. It forces us to</a:t>
            </a:r>
          </a:p>
          <a:p>
            <a:pPr>
              <a:defRPr sz="2500"/>
            </a:pPr>
            <a:r>
              <a:t>think objectively, and prevents a bias towards one side of an</a:t>
            </a:r>
          </a:p>
          <a:p>
            <a:pPr>
              <a:defRPr sz="2500"/>
            </a:pPr>
            <a:r>
              <a:t>argument. For example, when considering who to vote for in a </a:t>
            </a:r>
          </a:p>
          <a:p>
            <a:pPr>
              <a:defRPr sz="2500"/>
            </a:pPr>
            <a:r>
              <a:t>parliamentary general election, asking ‘How does this party’s policies</a:t>
            </a:r>
          </a:p>
          <a:p>
            <a:pPr>
              <a:defRPr sz="2500"/>
            </a:pPr>
            <a:r>
              <a:t>benefit society?’ can prevent us from choosing simply because it</a:t>
            </a:r>
          </a:p>
          <a:p>
            <a:pPr>
              <a:defRPr sz="2500"/>
            </a:pPr>
            <a:r>
              <a:t>‘feels right’. </a:t>
            </a:r>
          </a:p>
          <a:p>
            <a:pPr>
              <a:defRPr sz="2500"/>
            </a:pPr>
          </a:p>
          <a:p>
            <a:pPr>
              <a:defRPr sz="2500"/>
            </a:pPr>
            <a:r>
              <a:t>Currently I feel my own ability to ask critical questions could do with</a:t>
            </a:r>
          </a:p>
          <a:p>
            <a:pPr>
              <a:defRPr sz="2500"/>
            </a:pPr>
            <a:r>
              <a:t>some improving, Despite the fact that I am capable of asking them, I </a:t>
            </a:r>
          </a:p>
          <a:p>
            <a:pPr>
              <a:defRPr sz="2500"/>
            </a:pPr>
            <a:r>
              <a:t>feel I lack the ability to ask the right questions. This is something</a:t>
            </a:r>
          </a:p>
          <a:p>
            <a:pPr>
              <a:defRPr sz="2500"/>
            </a:pPr>
            <a:r>
              <a:t>that I find restricts part of my learning, as I fail to see some problems</a:t>
            </a:r>
          </a:p>
          <a:p>
            <a:pPr>
              <a:defRPr sz="2500"/>
            </a:pPr>
            <a:r>
              <a:t>from all available angles. This leads to an almost ‘tunnel’ like view </a:t>
            </a:r>
          </a:p>
          <a:p>
            <a:pPr>
              <a:defRPr sz="2500"/>
            </a:pPr>
            <a:r>
              <a:t>of many topics, restricting my advancement in some areas.</a:t>
            </a:r>
          </a:p>
          <a:p>
            <a:pPr>
              <a:defRPr sz="2500"/>
            </a:pPr>
            <a:r>
              <a:t>However, I feel I can improve my skill level, through reading more</a:t>
            </a:r>
          </a:p>
          <a:p>
            <a:pPr>
              <a:defRPr sz="2500"/>
            </a:pPr>
            <a:r>
              <a:t>objectively and asking more questions. Although he did not cite the </a:t>
            </a:r>
          </a:p>
          <a:p>
            <a:pPr>
              <a:defRPr sz="2500"/>
            </a:pPr>
            <a:r>
              <a:t>originator of the quote, Powers (1953) said “Success has been defined</a:t>
            </a:r>
          </a:p>
          <a:p>
            <a:pPr>
              <a:defRPr sz="2500"/>
            </a:pPr>
            <a:r>
              <a:t>as the ability to go from failure to failure without losing enthusiasm.”</a:t>
            </a:r>
          </a:p>
        </p:txBody>
      </p:sp>
      <p:sp>
        <p:nvSpPr>
          <p:cNvPr id="178" name="The skills and qualities that help to develop it"/>
          <p:cNvSpPr txBox="1"/>
          <p:nvPr/>
        </p:nvSpPr>
        <p:spPr>
          <a:xfrm>
            <a:off x="9497208" y="1581986"/>
            <a:ext cx="22702761" cy="1361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algn="ctr">
              <a:defRPr>
                <a:solidFill>
                  <a:srgbClr val="FFFFFF"/>
                </a:solidFill>
              </a:defRPr>
            </a:lvl1pPr>
          </a:lstStyle>
          <a:p>
            <a:pPr/>
            <a:r>
              <a:t>The skills and qualities that help to develop it</a:t>
            </a:r>
          </a:p>
        </p:txBody>
      </p:sp>
      <p:sp>
        <p:nvSpPr>
          <p:cNvPr id="179" name="Why is reflection important?…"/>
          <p:cNvSpPr txBox="1"/>
          <p:nvPr/>
        </p:nvSpPr>
        <p:spPr>
          <a:xfrm>
            <a:off x="22307144" y="16133127"/>
            <a:ext cx="10050820" cy="48793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>
              <a:defRPr b="1" sz="2500" u="sng"/>
            </a:pPr>
            <a:r>
              <a:t>Why is reflection important?</a:t>
            </a:r>
          </a:p>
          <a:p>
            <a:pPr>
              <a:defRPr b="1" sz="2500" u="sng"/>
            </a:pPr>
          </a:p>
          <a:p>
            <a:pPr>
              <a:defRPr sz="2500"/>
            </a:pPr>
            <a:r>
              <a:t>Reflection is incredibly important in all aspects of education. When</a:t>
            </a:r>
          </a:p>
          <a:p>
            <a:pPr>
              <a:defRPr sz="2500"/>
            </a:pPr>
            <a:r>
              <a:t>we reflect upon new knowledge and information we have gained, we</a:t>
            </a:r>
          </a:p>
          <a:p>
            <a:pPr>
              <a:defRPr sz="2500"/>
            </a:pPr>
            <a:r>
              <a:t>are given the opportunity to process and utilise what we have</a:t>
            </a:r>
          </a:p>
          <a:p>
            <a:pPr>
              <a:defRPr sz="2500"/>
            </a:pPr>
            <a:r>
              <a:t>learned. </a:t>
            </a:r>
          </a:p>
          <a:p>
            <a:pPr>
              <a:defRPr sz="2500"/>
            </a:pPr>
            <a:r>
              <a:t>Reflection also allows us to evaluate the new information, </a:t>
            </a:r>
          </a:p>
          <a:p>
            <a:pPr>
              <a:defRPr sz="2500"/>
            </a:pPr>
            <a:r>
              <a:t>allowing us to correctly perceive how much of the information is</a:t>
            </a:r>
          </a:p>
          <a:p>
            <a:pPr>
              <a:defRPr sz="2500"/>
            </a:pPr>
            <a:r>
              <a:t>useful to us. This means that after reading a block of text, we can</a:t>
            </a:r>
          </a:p>
          <a:p>
            <a:pPr>
              <a:defRPr sz="2500"/>
            </a:pPr>
            <a:r>
              <a:t>easily extract the relevant details, without having to read it over</a:t>
            </a:r>
          </a:p>
          <a:p>
            <a:pPr>
              <a:defRPr sz="2500"/>
            </a:pPr>
            <a:r>
              <a:t>again.</a:t>
            </a:r>
          </a:p>
          <a:p>
            <a:pPr>
              <a:defRPr sz="2500"/>
            </a:pPr>
            <a:r>
              <a:t>In critical thinking reflection plays a massive role. Without it, we</a:t>
            </a:r>
          </a:p>
          <a:p>
            <a:pPr>
              <a:defRPr sz="2500"/>
            </a:pPr>
            <a:r>
              <a:t>would not be able to establish what, if anything, we had learned.</a:t>
            </a:r>
          </a:p>
        </p:txBody>
      </p:sp>
      <p:pic>
        <p:nvPicPr>
          <p:cNvPr id="180" name="gibbs.gif" descr="gibbs.gif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2572856" y="21081831"/>
            <a:ext cx="9739119" cy="7834581"/>
          </a:xfrm>
          <a:prstGeom prst="rect">
            <a:avLst/>
          </a:prstGeom>
          <a:ln w="12700">
            <a:miter lim="400000"/>
          </a:ln>
        </p:spPr>
      </p:pic>
      <p:sp>
        <p:nvSpPr>
          <p:cNvPr id="181" name="Gibbs (1988)"/>
          <p:cNvSpPr txBox="1"/>
          <p:nvPr/>
        </p:nvSpPr>
        <p:spPr>
          <a:xfrm>
            <a:off x="25042585" y="29409015"/>
            <a:ext cx="1886512" cy="4597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500"/>
            </a:lvl1pPr>
          </a:lstStyle>
          <a:p>
            <a:pPr/>
            <a:r>
              <a:t>Gibbs (1988)</a:t>
            </a:r>
          </a:p>
        </p:txBody>
      </p:sp>
      <p:sp>
        <p:nvSpPr>
          <p:cNvPr id="182" name="Personally I find my ability to accurately reflect upon information…"/>
          <p:cNvSpPr txBox="1"/>
          <p:nvPr/>
        </p:nvSpPr>
        <p:spPr>
          <a:xfrm>
            <a:off x="32888238" y="6003924"/>
            <a:ext cx="9988344" cy="2301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>
              <a:defRPr sz="2500"/>
            </a:pPr>
            <a:r>
              <a:t>Personally I find my ability to accurately reflect upon information</a:t>
            </a:r>
          </a:p>
          <a:p>
            <a:pPr>
              <a:defRPr sz="2500"/>
            </a:pPr>
            <a:r>
              <a:t>learned to be less than adequate. Although I am more than capable</a:t>
            </a:r>
          </a:p>
          <a:p>
            <a:pPr>
              <a:defRPr sz="2500"/>
            </a:pPr>
            <a:r>
              <a:t>of reflecting upon and new information, I often find that I fail to </a:t>
            </a:r>
          </a:p>
          <a:p>
            <a:pPr>
              <a:defRPr sz="2500"/>
            </a:pPr>
            <a:r>
              <a:t>select upon to correct information, or sometimes fail to reflect on</a:t>
            </a:r>
          </a:p>
          <a:p>
            <a:pPr>
              <a:defRPr sz="2500"/>
            </a:pPr>
            <a:r>
              <a:t>any of it. This can lead to me making incorrect assumptions about a </a:t>
            </a:r>
          </a:p>
          <a:p>
            <a:pPr>
              <a:defRPr sz="2500"/>
            </a:pPr>
            <a:r>
              <a:t>particular subject, or even being totally unable to speak about it.</a:t>
            </a:r>
          </a:p>
        </p:txBody>
      </p:sp>
      <p:sp>
        <p:nvSpPr>
          <p:cNvPr id="183" name="Conclusion…"/>
          <p:cNvSpPr txBox="1"/>
          <p:nvPr/>
        </p:nvSpPr>
        <p:spPr>
          <a:xfrm>
            <a:off x="32911656" y="16927694"/>
            <a:ext cx="10135467" cy="7089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>
              <a:defRPr b="1" sz="2500" u="sng"/>
            </a:pPr>
            <a:r>
              <a:t>Conclusion</a:t>
            </a:r>
          </a:p>
          <a:p>
            <a:pPr>
              <a:defRPr b="1" sz="2500" u="sng"/>
            </a:pPr>
          </a:p>
          <a:p>
            <a:pPr>
              <a:defRPr sz="2500"/>
            </a:pPr>
            <a:r>
              <a:t>Critical thinking is a vital part of education, and it’s development</a:t>
            </a:r>
          </a:p>
          <a:p>
            <a:pPr>
              <a:defRPr sz="2500"/>
            </a:pPr>
            <a:r>
              <a:t>over time is clearly evidenced by the continuing use of it. The</a:t>
            </a:r>
          </a:p>
          <a:p>
            <a:pPr>
              <a:defRPr sz="2500"/>
            </a:pPr>
            <a:r>
              <a:t>correct use of critical thinking, can often lead to new pathways</a:t>
            </a:r>
          </a:p>
          <a:p>
            <a:pPr>
              <a:defRPr sz="2500"/>
            </a:pPr>
            <a:r>
              <a:t>being opened up in our education, allowing for us to gain more </a:t>
            </a:r>
          </a:p>
          <a:p>
            <a:pPr>
              <a:defRPr sz="2500"/>
            </a:pPr>
            <a:r>
              <a:t>knowledge and a higher understanding of our learning.</a:t>
            </a:r>
          </a:p>
          <a:p>
            <a:pPr>
              <a:defRPr sz="2500"/>
            </a:pPr>
            <a:r>
              <a:t>Critical thinking is wonderful in the sense that it encourages all of us</a:t>
            </a:r>
          </a:p>
          <a:p>
            <a:pPr>
              <a:defRPr sz="2500"/>
            </a:pPr>
            <a:r>
              <a:t>to challenge everything we are told. It prevents us from becoming</a:t>
            </a:r>
          </a:p>
          <a:p>
            <a:pPr>
              <a:defRPr sz="2500"/>
            </a:pPr>
            <a:r>
              <a:t>drones, simply accepting what we are told, only to never truly</a:t>
            </a:r>
          </a:p>
          <a:p>
            <a:pPr>
              <a:defRPr sz="2500"/>
            </a:pPr>
            <a:r>
              <a:t>understand it.</a:t>
            </a:r>
          </a:p>
          <a:p>
            <a:pPr>
              <a:defRPr sz="2500"/>
            </a:pPr>
            <a:r>
              <a:t>Using the skills and qualities I have presented here, one can begin to</a:t>
            </a:r>
          </a:p>
          <a:p>
            <a:pPr>
              <a:defRPr sz="2500"/>
            </a:pPr>
            <a:r>
              <a:t>think in a critical manner. I believe that the simplest way to get </a:t>
            </a:r>
          </a:p>
          <a:p>
            <a:pPr>
              <a:defRPr sz="2500"/>
            </a:pPr>
            <a:r>
              <a:t>started, is to ask a series of critical questions, in order to obtain an</a:t>
            </a:r>
          </a:p>
          <a:p>
            <a:pPr>
              <a:defRPr sz="2500"/>
            </a:pPr>
            <a:r>
              <a:t>objective standpoint. From there we are able to think analytically </a:t>
            </a:r>
          </a:p>
          <a:p>
            <a:pPr>
              <a:defRPr sz="2500"/>
            </a:pPr>
            <a:r>
              <a:t>about the topic, allowing us to rationalise and logically solve the </a:t>
            </a:r>
          </a:p>
          <a:p>
            <a:pPr>
              <a:defRPr sz="2500"/>
            </a:pPr>
            <a:r>
              <a:t>problems presented before us. Once a solution has been reached, we</a:t>
            </a:r>
          </a:p>
          <a:p>
            <a:pPr>
              <a:defRPr sz="2500"/>
            </a:pPr>
            <a:r>
              <a:t>can reflect upon our conclusions, in order to establish whether or not</a:t>
            </a:r>
          </a:p>
          <a:p>
            <a:pPr>
              <a:defRPr sz="2500"/>
            </a:pPr>
            <a:r>
              <a:t>we have achieved what we initially sent out to do.</a:t>
            </a:r>
          </a:p>
        </p:txBody>
      </p:sp>
      <p:pic>
        <p:nvPicPr>
          <p:cNvPr id="184" name="critcal-thinking-stock.jpg" descr="critcal-thinking-stock.jp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32418285" y="8336147"/>
            <a:ext cx="11058630" cy="7158621"/>
          </a:xfrm>
          <a:prstGeom prst="rect">
            <a:avLst/>
          </a:prstGeom>
          <a:ln w="12700">
            <a:miter lim="400000"/>
          </a:ln>
        </p:spPr>
      </p:pic>
      <p:sp>
        <p:nvSpPr>
          <p:cNvPr id="185" name="Rastegari (2018)"/>
          <p:cNvSpPr txBox="1"/>
          <p:nvPr/>
        </p:nvSpPr>
        <p:spPr>
          <a:xfrm>
            <a:off x="36673278" y="15568315"/>
            <a:ext cx="2418264" cy="4597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500"/>
            </a:lvl1pPr>
          </a:lstStyle>
          <a:p>
            <a:pPr/>
            <a:r>
              <a:t>Rastegari (2018)</a:t>
            </a:r>
          </a:p>
        </p:txBody>
      </p:sp>
      <p:pic>
        <p:nvPicPr>
          <p:cNvPr id="186" name="critical_thinking_image.jpg" descr="critical_thinking_image.jp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33037224" y="24088862"/>
            <a:ext cx="9690372" cy="7289526"/>
          </a:xfrm>
          <a:prstGeom prst="rect">
            <a:avLst/>
          </a:prstGeom>
          <a:ln w="12700">
            <a:miter lim="400000"/>
          </a:ln>
        </p:spPr>
      </p:pic>
      <p:sp>
        <p:nvSpPr>
          <p:cNvPr id="187" name="Elesapiens (2014)"/>
          <p:cNvSpPr txBox="1"/>
          <p:nvPr/>
        </p:nvSpPr>
        <p:spPr>
          <a:xfrm>
            <a:off x="36031137" y="31408684"/>
            <a:ext cx="2573758" cy="4597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500"/>
            </a:lvl1pPr>
          </a:lstStyle>
          <a:p>
            <a:pPr/>
            <a:r>
              <a:t>Elesapiens (2014)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Rectangle"/>
          <p:cNvSpPr/>
          <p:nvPr/>
        </p:nvSpPr>
        <p:spPr>
          <a:xfrm>
            <a:off x="-83647" y="-179107"/>
            <a:ext cx="44036271" cy="33276615"/>
          </a:xfrm>
          <a:prstGeom prst="rect">
            <a:avLst/>
          </a:prstGeom>
          <a:solidFill>
            <a:srgbClr val="FFFFFF"/>
          </a:solidFill>
          <a:ln w="25400">
            <a:solidFill>
              <a:schemeClr val="accent1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90" name="Reference List:…"/>
          <p:cNvSpPr txBox="1"/>
          <p:nvPr/>
        </p:nvSpPr>
        <p:spPr>
          <a:xfrm>
            <a:off x="160145" y="1719579"/>
            <a:ext cx="43559628" cy="53365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/>
            <a:r>
              <a:t>Reference List:</a:t>
            </a:r>
          </a:p>
          <a:p>
            <a:pPr>
              <a:defRPr sz="2200"/>
            </a:pPr>
          </a:p>
          <a:p>
            <a:pPr>
              <a:defRPr sz="2500"/>
            </a:pPr>
            <a:r>
              <a:t>Anderson, L. W. et al. (2001) </a:t>
            </a:r>
            <a:r>
              <a:rPr i="1"/>
              <a:t>A taxonomy for learning, teaching and assessing: a revision of Bloom’s taxonomy of educational objectives.</a:t>
            </a:r>
            <a:r>
              <a:t> USA: Pearson Education.</a:t>
            </a:r>
          </a:p>
          <a:p>
            <a:pPr>
              <a:defRPr sz="2500"/>
            </a:pPr>
            <a:r>
              <a:t>Armstong, P. </a:t>
            </a:r>
            <a:r>
              <a:rPr i="1"/>
              <a:t>Bloom’s </a:t>
            </a:r>
            <a:r>
              <a:t>Taxonomy. Available at: </a:t>
            </a:r>
            <a:r>
              <a:rPr u="sng">
                <a:solidFill>
                  <a:srgbClr val="EB8803"/>
                </a:solidFill>
                <a:uFill>
                  <a:solidFill>
                    <a:srgbClr val="EB8803"/>
                  </a:solidFill>
                </a:uFill>
                <a:hlinkClick r:id="rId2" invalidUrl="" action="" tgtFrame="" tooltip="" history="1" highlightClick="0" endSnd="0"/>
              </a:rPr>
              <a:t>https://cft.vanderbilt.edu/guides-sub-pages/blooms-taxonomy/</a:t>
            </a:r>
            <a:r>
              <a:t> (Accessed: 22nd October 2018).</a:t>
            </a:r>
          </a:p>
          <a:p>
            <a:pPr>
              <a:defRPr sz="2500"/>
            </a:pPr>
            <a:r>
              <a:t>Elesapiens (2014) </a:t>
            </a:r>
            <a:r>
              <a:rPr i="1"/>
              <a:t>Critical Thinking: Educating Competent Citizens.</a:t>
            </a:r>
            <a:r>
              <a:t> Available at: </a:t>
            </a:r>
            <a:r>
              <a:rPr u="sng">
                <a:solidFill>
                  <a:srgbClr val="EB8803"/>
                </a:solidFill>
                <a:uFill>
                  <a:solidFill>
                    <a:srgbClr val="EB8803"/>
                  </a:solidFill>
                </a:uFill>
                <a:hlinkClick r:id="rId3" invalidUrl="" action="" tgtFrame="" tooltip="" history="1" highlightClick="0" endSnd="0"/>
              </a:rPr>
              <a:t>https://www.elesapiens.com/blog/critical-thought-educating-competent-citizens/</a:t>
            </a:r>
            <a:r>
              <a:t> (Accessed: 22nd October 2018).</a:t>
            </a:r>
          </a:p>
          <a:p>
            <a:pPr>
              <a:defRPr sz="2500"/>
            </a:pPr>
            <a:r>
              <a:t>Gibbs, G. (1988) </a:t>
            </a:r>
            <a:r>
              <a:rPr i="1"/>
              <a:t>Learning by Doing: A Guide to Teaching and Learning Methods.</a:t>
            </a:r>
            <a:r>
              <a:t> London: FEU.</a:t>
            </a:r>
          </a:p>
          <a:p>
            <a:pPr>
              <a:defRPr sz="2500"/>
            </a:pPr>
            <a:r>
              <a:t>Powers, D.G. (1953) </a:t>
            </a:r>
            <a:r>
              <a:rPr i="1"/>
              <a:t>How to Say a Few Words.</a:t>
            </a:r>
            <a:r>
              <a:t> Unknown: Doubleday.</a:t>
            </a:r>
          </a:p>
          <a:p>
            <a:pPr>
              <a:defRPr sz="2500"/>
            </a:pPr>
            <a:r>
              <a:t>Rastergari, I. (2018) </a:t>
            </a:r>
            <a:r>
              <a:rPr i="1"/>
              <a:t>Georgetown professor William Gormley on the value of teaching critical thinking in schools, and how it can improve today's world. </a:t>
            </a:r>
            <a:r>
              <a:t>Available at: </a:t>
            </a:r>
            <a:r>
              <a:rPr u="sng">
                <a:solidFill>
                  <a:srgbClr val="EB8803"/>
                </a:solidFill>
                <a:uFill>
                  <a:solidFill>
                    <a:srgbClr val="EB8803"/>
                  </a:solidFill>
                </a:uFill>
                <a:hlinkClick r:id="rId4" invalidUrl="" action="" tgtFrame="" tooltip="" history="1" highlightClick="0" endSnd="0"/>
              </a:rPr>
              <a:t>https://www.gse.harvard.edu/news/18/01/harvard-edcast-developing-critical-thinking</a:t>
            </a:r>
            <a:r>
              <a:t> (Accessed: 22nd October 2018).</a:t>
            </a:r>
          </a:p>
          <a:p>
            <a:pPr>
              <a:defRPr sz="2500"/>
            </a:pPr>
            <a:r>
              <a:t>Taleb, H. M. and Chadwick, C. (2016) 'Enhancing Student Critical and Analytical Thinking Skills at a Higher Education Level in Developing Countries: Case Study of the British University in Dubai’ </a:t>
            </a:r>
            <a:r>
              <a:rPr i="1"/>
              <a:t>Journal of Educational and Instructional Studies in the World.</a:t>
            </a:r>
            <a:r>
              <a:t> 6(1). pp. 67-77 (Accessed: 22nd October 2018).</a:t>
            </a:r>
          </a:p>
          <a:p>
            <a:pPr>
              <a:defRPr sz="2500"/>
            </a:pPr>
            <a:r>
              <a:t>Available at: </a:t>
            </a:r>
            <a:r>
              <a:rPr u="sng">
                <a:solidFill>
                  <a:srgbClr val="EB8803"/>
                </a:solidFill>
                <a:uFill>
                  <a:solidFill>
                    <a:srgbClr val="EB8803"/>
                  </a:solidFill>
                </a:uFill>
                <a:hlinkClick r:id="rId5" invalidUrl="" action="" tgtFrame="" tooltip="" history="1" highlightClick="0" endSnd="0"/>
              </a:rPr>
              <a:t>https://web-a-ebscohost-com.ezproxy.uwtsd.ac.uk/ehost/pdfviewer/pdfviewer?vid=1&amp;sid=b6209906-8164-4afa-93fc-0ac3392e1438%40sdc-v-sessmgr01</a:t>
            </a:r>
            <a:r>
              <a:t> </a:t>
            </a:r>
          </a:p>
          <a:p>
            <a:pPr>
              <a:defRPr sz="2500"/>
            </a:pPr>
            <a:r>
              <a:t>Unknown. </a:t>
            </a:r>
            <a:r>
              <a:rPr i="1"/>
              <a:t>Our Concept and Definition of Critical Thinking. </a:t>
            </a:r>
            <a:r>
              <a:t>Available at: </a:t>
            </a:r>
            <a:r>
              <a:rPr u="sng">
                <a:solidFill>
                  <a:srgbClr val="EB8803"/>
                </a:solidFill>
                <a:uFill>
                  <a:solidFill>
                    <a:srgbClr val="EB8803"/>
                  </a:solidFill>
                </a:uFill>
                <a:hlinkClick r:id="rId6" invalidUrl="" action="" tgtFrame="" tooltip="" history="1" highlightClick="0" endSnd="0"/>
              </a:rPr>
              <a:t>http://www.criticalthinking.org/pages/our-conception-of-critical-thinking/411</a:t>
            </a:r>
            <a:r>
              <a:t> Paragraph two. (Accessed: 22nd October 2018).</a:t>
            </a:r>
          </a:p>
          <a:p>
            <a:pPr>
              <a:defRPr sz="2200"/>
            </a:pPr>
            <a:r>
              <a:t>Wasiabi. </a:t>
            </a:r>
            <a:r>
              <a:rPr i="1"/>
              <a:t>The Ultimate Cheatsheet for Critical Thinking Skills. </a:t>
            </a:r>
            <a:r>
              <a:t>Available at: </a:t>
            </a:r>
            <a:r>
              <a:rPr u="sng">
                <a:solidFill>
                  <a:srgbClr val="EB8803"/>
                </a:solidFill>
                <a:uFill>
                  <a:solidFill>
                    <a:srgbClr val="EB8803"/>
                  </a:solidFill>
                </a:uFill>
                <a:hlinkClick r:id="rId7" invalidUrl="" action="" tgtFrame="" tooltip="" history="1" highlightClick="0" endSnd="0"/>
              </a:rPr>
              <a:t>https://wabisabilearning.com/resources/critical-thinking-skills-cheatsheet/</a:t>
            </a:r>
            <a:r>
              <a:t> (Accessed: 22nd October 2018).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PosterPresentations.com-36x48-Template-V2b">
  <a:themeElements>
    <a:clrScheme name="PosterPresentations.com-36x48-Template-V2b">
      <a:dk1>
        <a:srgbClr val="000000"/>
      </a:dk1>
      <a:lt1>
        <a:srgbClr val="E3E8F4"/>
      </a:lt1>
      <a:dk2>
        <a:srgbClr val="A7A7A7"/>
      </a:dk2>
      <a:lt2>
        <a:srgbClr val="535353"/>
      </a:lt2>
      <a:accent1>
        <a:srgbClr val="7FD13B"/>
      </a:accent1>
      <a:accent2>
        <a:srgbClr val="EA157A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PosterPresentations.com-36x48-Template-V2b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PosterPresentations.com-36x48-Template-V2b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sx="100000" sy="100000" kx="0" ky="0" algn="b" rotWithShape="0" blurRad="38100" dist="20000" dir="540000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438785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86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sx="100000" sy="100000" kx="0" ky="0" algn="b" rotWithShape="0" blurRad="38100" dist="20000" dir="540000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438785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86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PosterPresentations.com-36x48-Template-V2b">
  <a:themeElements>
    <a:clrScheme name="PosterPresentations.com-36x48-Template-V2b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7FD13B"/>
      </a:accent1>
      <a:accent2>
        <a:srgbClr val="EA157A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PosterPresentations.com-36x48-Template-V2b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PosterPresentations.com-36x48-Template-V2b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sx="100000" sy="100000" kx="0" ky="0" algn="b" rotWithShape="0" blurRad="38100" dist="20000" dir="540000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438785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86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sx="100000" sy="100000" kx="0" ky="0" algn="b" rotWithShape="0" blurRad="38100" dist="20000" dir="540000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438785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86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