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59" r:id="rId6"/>
    <p:sldId id="261" r:id="rId7"/>
    <p:sldId id="262" r:id="rId8"/>
    <p:sldId id="263" r:id="rId9"/>
    <p:sldId id="270" r:id="rId10"/>
    <p:sldId id="264" r:id="rId11"/>
    <p:sldId id="265" r:id="rId12"/>
    <p:sldId id="266" r:id="rId13"/>
    <p:sldId id="267" r:id="rId14"/>
    <p:sldId id="268"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3" d="100"/>
          <a:sy n="83" d="100"/>
        </p:scale>
        <p:origin x="21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5/22/2023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5/22/2023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aad6b409-9421-4043-bb15-d8473732026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877F5-3707-1E34-848A-BCE19A199526}"/>
              </a:ext>
            </a:extLst>
          </p:cNvPr>
          <p:cNvSpPr>
            <a:spLocks noGrp="1"/>
          </p:cNvSpPr>
          <p:nvPr>
            <p:ph type="ctrTitle"/>
          </p:nvPr>
        </p:nvSpPr>
        <p:spPr/>
        <p:txBody>
          <a:bodyPr/>
          <a:lstStyle/>
          <a:p>
            <a:r>
              <a:rPr lang="en-GB" dirty="0"/>
              <a:t>Classroom behaviour management</a:t>
            </a:r>
          </a:p>
        </p:txBody>
      </p:sp>
      <p:sp>
        <p:nvSpPr>
          <p:cNvPr id="3" name="Subtitle 2">
            <a:extLst>
              <a:ext uri="{FF2B5EF4-FFF2-40B4-BE49-F238E27FC236}">
                <a16:creationId xmlns:a16="http://schemas.microsoft.com/office/drawing/2014/main" id="{09D54AE7-8DBE-9625-2FDB-E5E04AE2047D}"/>
              </a:ext>
            </a:extLst>
          </p:cNvPr>
          <p:cNvSpPr>
            <a:spLocks noGrp="1"/>
          </p:cNvSpPr>
          <p:nvPr>
            <p:ph type="subTitle" idx="1"/>
          </p:nvPr>
        </p:nvSpPr>
        <p:spPr/>
        <p:txBody>
          <a:bodyPr>
            <a:normAutofit fontScale="92500" lnSpcReduction="10000"/>
          </a:bodyPr>
          <a:lstStyle/>
          <a:p>
            <a:r>
              <a:rPr lang="en-GB" dirty="0"/>
              <a:t>Training workshop</a:t>
            </a:r>
          </a:p>
          <a:p>
            <a:r>
              <a:rPr lang="en-GB" dirty="0"/>
              <a:t>Link to stream:</a:t>
            </a:r>
          </a:p>
          <a:p>
            <a:r>
              <a:rPr lang="en-GB" dirty="0">
                <a:hlinkClick r:id="rId2"/>
              </a:rPr>
              <a:t>https://web.microsoftstream.com/video/aad6b409-9421-4043-bb15-d84737320260</a:t>
            </a:r>
            <a:r>
              <a:rPr lang="en-GB" dirty="0"/>
              <a:t> </a:t>
            </a:r>
          </a:p>
        </p:txBody>
      </p:sp>
    </p:spTree>
    <p:extLst>
      <p:ext uri="{BB962C8B-B14F-4D97-AF65-F5344CB8AC3E}">
        <p14:creationId xmlns:p14="http://schemas.microsoft.com/office/powerpoint/2010/main" val="3901515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A4966-1A9B-12A2-D382-E587B4683460}"/>
              </a:ext>
            </a:extLst>
          </p:cNvPr>
          <p:cNvSpPr>
            <a:spLocks noGrp="1"/>
          </p:cNvSpPr>
          <p:nvPr>
            <p:ph type="title"/>
          </p:nvPr>
        </p:nvSpPr>
        <p:spPr/>
        <p:txBody>
          <a:bodyPr/>
          <a:lstStyle/>
          <a:p>
            <a:r>
              <a:rPr lang="en-GB" dirty="0"/>
              <a:t>Classroom behaviour management</a:t>
            </a:r>
          </a:p>
        </p:txBody>
      </p:sp>
      <p:sp>
        <p:nvSpPr>
          <p:cNvPr id="3" name="Content Placeholder 2">
            <a:extLst>
              <a:ext uri="{FF2B5EF4-FFF2-40B4-BE49-F238E27FC236}">
                <a16:creationId xmlns:a16="http://schemas.microsoft.com/office/drawing/2014/main" id="{1DDE3C5F-E0C9-6DEB-4408-05D85B269425}"/>
              </a:ext>
            </a:extLst>
          </p:cNvPr>
          <p:cNvSpPr>
            <a:spLocks noGrp="1"/>
          </p:cNvSpPr>
          <p:nvPr>
            <p:ph idx="1"/>
          </p:nvPr>
        </p:nvSpPr>
        <p:spPr/>
        <p:txBody>
          <a:bodyPr>
            <a:normAutofit fontScale="85000" lnSpcReduction="20000"/>
          </a:bodyPr>
          <a:lstStyle/>
          <a:p>
            <a:r>
              <a:rPr lang="en-GB" dirty="0"/>
              <a:t>Why is classroom behaviour management important</a:t>
            </a:r>
          </a:p>
          <a:p>
            <a:r>
              <a:rPr lang="en-GB" dirty="0"/>
              <a:t>What causes disruptive behaviour</a:t>
            </a:r>
          </a:p>
          <a:p>
            <a:r>
              <a:rPr lang="en-GB" dirty="0"/>
              <a:t>How to manage disruptive behaviour effectively</a:t>
            </a:r>
          </a:p>
          <a:p>
            <a:r>
              <a:rPr lang="en-GB" dirty="0"/>
              <a:t>Strategies</a:t>
            </a:r>
          </a:p>
          <a:p>
            <a:pPr lvl="1"/>
            <a:r>
              <a:rPr lang="en-GB" dirty="0"/>
              <a:t>Behaviour for learning approach</a:t>
            </a:r>
          </a:p>
          <a:p>
            <a:pPr lvl="1"/>
            <a:r>
              <a:rPr lang="en-GB" dirty="0"/>
              <a:t>Restorative practice</a:t>
            </a:r>
          </a:p>
          <a:p>
            <a:pPr lvl="1"/>
            <a:r>
              <a:rPr lang="en-GB" dirty="0"/>
              <a:t>Transtheoretical and behaviour recovery model</a:t>
            </a:r>
          </a:p>
          <a:p>
            <a:pPr lvl="1"/>
            <a:r>
              <a:rPr lang="en-GB" dirty="0"/>
              <a:t>Cognitive behaviour</a:t>
            </a:r>
          </a:p>
          <a:p>
            <a:pPr lvl="1"/>
            <a:r>
              <a:rPr lang="en-GB" dirty="0"/>
              <a:t>De-escalation</a:t>
            </a:r>
          </a:p>
          <a:p>
            <a:pPr lvl="1"/>
            <a:endParaRPr lang="en-GB" dirty="0"/>
          </a:p>
        </p:txBody>
      </p:sp>
    </p:spTree>
    <p:extLst>
      <p:ext uri="{BB962C8B-B14F-4D97-AF65-F5344CB8AC3E}">
        <p14:creationId xmlns:p14="http://schemas.microsoft.com/office/powerpoint/2010/main" val="3231660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98734-82A1-D97D-2727-A1663A4AE241}"/>
              </a:ext>
            </a:extLst>
          </p:cNvPr>
          <p:cNvSpPr>
            <a:spLocks noGrp="1"/>
          </p:cNvSpPr>
          <p:nvPr>
            <p:ph type="title"/>
          </p:nvPr>
        </p:nvSpPr>
        <p:spPr/>
        <p:txBody>
          <a:bodyPr/>
          <a:lstStyle/>
          <a:p>
            <a:r>
              <a:rPr lang="en-GB" dirty="0"/>
              <a:t>Why behaviour management is important</a:t>
            </a:r>
          </a:p>
        </p:txBody>
      </p:sp>
      <p:sp>
        <p:nvSpPr>
          <p:cNvPr id="3" name="Content Placeholder 2">
            <a:extLst>
              <a:ext uri="{FF2B5EF4-FFF2-40B4-BE49-F238E27FC236}">
                <a16:creationId xmlns:a16="http://schemas.microsoft.com/office/drawing/2014/main" id="{3C3EBD4B-7F92-834F-618D-2CFAAE01E86B}"/>
              </a:ext>
            </a:extLst>
          </p:cNvPr>
          <p:cNvSpPr>
            <a:spLocks noGrp="1"/>
          </p:cNvSpPr>
          <p:nvPr>
            <p:ph idx="1"/>
          </p:nvPr>
        </p:nvSpPr>
        <p:spPr/>
        <p:txBody>
          <a:bodyPr>
            <a:normAutofit/>
          </a:bodyPr>
          <a:lstStyle/>
          <a:p>
            <a:r>
              <a:rPr lang="en-GB" dirty="0"/>
              <a:t>Good behaviour management can lead to</a:t>
            </a:r>
          </a:p>
          <a:p>
            <a:pPr lvl="1"/>
            <a:r>
              <a:rPr lang="en-GB" dirty="0"/>
              <a:t>Helps children to learn better </a:t>
            </a:r>
          </a:p>
          <a:p>
            <a:pPr lvl="1"/>
            <a:r>
              <a:rPr lang="en-GB" dirty="0"/>
              <a:t>Better grades </a:t>
            </a:r>
            <a:r>
              <a:rPr lang="en-GB" sz="1800" kern="0" dirty="0">
                <a:effectLst/>
                <a:latin typeface="Arial" panose="020B0604020202020204" pitchFamily="34" charset="0"/>
                <a:ea typeface="Times New Roman" panose="02020603050405020304" pitchFamily="18" charset="0"/>
              </a:rPr>
              <a:t> (Ellis , 2014).</a:t>
            </a:r>
            <a:endParaRPr lang="en-GB" dirty="0"/>
          </a:p>
          <a:p>
            <a:pPr lvl="1"/>
            <a:r>
              <a:rPr lang="en-GB" dirty="0"/>
              <a:t>Better social skills</a:t>
            </a:r>
          </a:p>
          <a:p>
            <a:r>
              <a:rPr lang="en-GB" dirty="0"/>
              <a:t>Poor behaviour management can lead to</a:t>
            </a:r>
          </a:p>
          <a:p>
            <a:pPr lvl="1"/>
            <a:r>
              <a:rPr lang="en-GB" dirty="0"/>
              <a:t>Teacher burnout </a:t>
            </a:r>
            <a:r>
              <a:rPr lang="en-GB" sz="1800" kern="0" dirty="0">
                <a:effectLst/>
                <a:latin typeface="Arial" panose="020B0604020202020204" pitchFamily="34" charset="0"/>
                <a:ea typeface="Times New Roman" panose="02020603050405020304" pitchFamily="18" charset="0"/>
              </a:rPr>
              <a:t>(García-Carmona, et al., 2019)</a:t>
            </a:r>
            <a:endParaRPr lang="en-GB" dirty="0"/>
          </a:p>
          <a:p>
            <a:pPr lvl="1"/>
            <a:r>
              <a:rPr lang="en-GB" dirty="0"/>
              <a:t>Exclusion </a:t>
            </a:r>
            <a:r>
              <a:rPr lang="en-GB" sz="1800" kern="0" dirty="0">
                <a:effectLst/>
                <a:latin typeface="Arial" panose="020B0604020202020204" pitchFamily="34" charset="0"/>
                <a:ea typeface="Times New Roman" panose="02020603050405020304" pitchFamily="18" charset="0"/>
              </a:rPr>
              <a:t>(Welsh Government, 2022)</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245519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7722B-936A-2537-8DEA-16BF6C417790}"/>
              </a:ext>
            </a:extLst>
          </p:cNvPr>
          <p:cNvSpPr>
            <a:spLocks noGrp="1"/>
          </p:cNvSpPr>
          <p:nvPr>
            <p:ph type="title"/>
          </p:nvPr>
        </p:nvSpPr>
        <p:spPr/>
        <p:txBody>
          <a:bodyPr/>
          <a:lstStyle/>
          <a:p>
            <a:r>
              <a:rPr lang="en-GB" dirty="0"/>
              <a:t>why behaviour management is important (2)</a:t>
            </a:r>
            <a:br>
              <a:rPr lang="en-GB" dirty="0"/>
            </a:br>
            <a:r>
              <a:rPr lang="en-GB" dirty="0"/>
              <a:t>Inclusion for aln pupils</a:t>
            </a:r>
          </a:p>
        </p:txBody>
      </p:sp>
      <p:sp>
        <p:nvSpPr>
          <p:cNvPr id="4" name="Rectangle 1">
            <a:extLst>
              <a:ext uri="{FF2B5EF4-FFF2-40B4-BE49-F238E27FC236}">
                <a16:creationId xmlns:a16="http://schemas.microsoft.com/office/drawing/2014/main" id="{551A7FAB-0ADB-B2D8-032E-F7BB2BB5BF66}"/>
              </a:ext>
            </a:extLst>
          </p:cNvPr>
          <p:cNvSpPr>
            <a:spLocks noGrp="1" noChangeArrowheads="1"/>
          </p:cNvSpPr>
          <p:nvPr>
            <p:ph idx="1"/>
          </p:nvPr>
        </p:nvSpPr>
        <p:spPr bwMode="auto">
          <a:xfrm>
            <a:off x="1053295" y="2339199"/>
            <a:ext cx="9994115"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‘all pupils access common opportunities in ways relevant to their needs’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(Welsh Government, 2021, p. 40)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‘improvements in the teaching and learning of children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and young people with ALN cannot be isolated from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improvements in the teaching and learning for children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and young people across a school … as a whole’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(Welsh Government, 2021, p. 41)</a:t>
            </a:r>
            <a:endParaRPr kumimoji="0" lang="en-GB"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7604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9F0E5-ECF1-C0C5-CE40-B8B70A9DBFA2}"/>
              </a:ext>
            </a:extLst>
          </p:cNvPr>
          <p:cNvSpPr>
            <a:spLocks noGrp="1"/>
          </p:cNvSpPr>
          <p:nvPr>
            <p:ph type="title"/>
          </p:nvPr>
        </p:nvSpPr>
        <p:spPr/>
        <p:txBody>
          <a:bodyPr/>
          <a:lstStyle/>
          <a:p>
            <a:r>
              <a:rPr lang="en-GB" dirty="0"/>
              <a:t>What causes disruptive behaviour?</a:t>
            </a:r>
          </a:p>
        </p:txBody>
      </p:sp>
      <p:sp>
        <p:nvSpPr>
          <p:cNvPr id="3" name="Content Placeholder 2">
            <a:extLst>
              <a:ext uri="{FF2B5EF4-FFF2-40B4-BE49-F238E27FC236}">
                <a16:creationId xmlns:a16="http://schemas.microsoft.com/office/drawing/2014/main" id="{721FF9D5-345F-00A4-9C39-A07289EE0FFF}"/>
              </a:ext>
            </a:extLst>
          </p:cNvPr>
          <p:cNvSpPr>
            <a:spLocks noGrp="1"/>
          </p:cNvSpPr>
          <p:nvPr>
            <p:ph idx="1"/>
          </p:nvPr>
        </p:nvSpPr>
        <p:spPr>
          <a:xfrm>
            <a:off x="1060389" y="1798074"/>
            <a:ext cx="8430851" cy="4209186"/>
          </a:xfrm>
        </p:spPr>
        <p:txBody>
          <a:bodyPr>
            <a:normAutofit/>
          </a:bodyPr>
          <a:lstStyle/>
          <a:p>
            <a:pPr marL="0" indent="0">
              <a:buNone/>
            </a:pPr>
            <a:r>
              <a:rPr lang="en-GB" sz="2000" dirty="0"/>
              <a:t>Examples</a:t>
            </a:r>
          </a:p>
          <a:p>
            <a:r>
              <a:rPr lang="en-GB" sz="2000" dirty="0"/>
              <a:t>Low level e.g. noisy in class, not doing homework</a:t>
            </a:r>
          </a:p>
          <a:p>
            <a:r>
              <a:rPr lang="en-GB" sz="2000" kern="0" dirty="0">
                <a:ea typeface="Times New Roman" panose="02020603050405020304" pitchFamily="18" charset="0"/>
              </a:rPr>
              <a:t>Major e.g. taking drugs</a:t>
            </a:r>
          </a:p>
          <a:p>
            <a:r>
              <a:rPr lang="en-GB" sz="2000" kern="0" dirty="0"/>
              <a:t>Chronic e.g.  Physically attacking a teacher</a:t>
            </a:r>
          </a:p>
          <a:p>
            <a:pPr marL="0" indent="0">
              <a:buNone/>
            </a:pPr>
            <a:r>
              <a:rPr lang="en-GB" sz="2000" dirty="0"/>
              <a:t>ALN causes include</a:t>
            </a:r>
          </a:p>
          <a:p>
            <a:r>
              <a:rPr lang="en-GB" sz="2000" dirty="0"/>
              <a:t>Social skills difficulties</a:t>
            </a:r>
          </a:p>
          <a:p>
            <a:r>
              <a:rPr lang="en-GB" sz="2000" dirty="0"/>
              <a:t>Emotional dysregulation </a:t>
            </a:r>
            <a:r>
              <a:rPr lang="en-GB" sz="1800" kern="0" dirty="0">
                <a:effectLst/>
                <a:latin typeface="Arial" panose="020B0604020202020204" pitchFamily="34" charset="0"/>
                <a:ea typeface="Times New Roman" panose="02020603050405020304" pitchFamily="18" charset="0"/>
              </a:rPr>
              <a:t>(Williams, 2001)</a:t>
            </a:r>
            <a:endParaRPr lang="en-GB" sz="2000" dirty="0"/>
          </a:p>
          <a:p>
            <a:pPr marL="0" indent="0">
              <a:buNone/>
            </a:pPr>
            <a:r>
              <a:rPr lang="en-GB" sz="2000" dirty="0"/>
              <a:t>ALN clusters of disruptive behaviour </a:t>
            </a:r>
            <a:r>
              <a:rPr lang="en-GB" sz="1800" kern="0" dirty="0">
                <a:effectLst/>
                <a:latin typeface="Arial" panose="020B0604020202020204" pitchFamily="34" charset="0"/>
                <a:ea typeface="Times New Roman" panose="02020603050405020304" pitchFamily="18" charset="0"/>
              </a:rPr>
              <a:t> (Ellis , 2014). </a:t>
            </a:r>
            <a:endParaRPr lang="en-GB" sz="2000" dirty="0"/>
          </a:p>
        </p:txBody>
      </p:sp>
    </p:spTree>
    <p:extLst>
      <p:ext uri="{BB962C8B-B14F-4D97-AF65-F5344CB8AC3E}">
        <p14:creationId xmlns:p14="http://schemas.microsoft.com/office/powerpoint/2010/main" val="2401174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BE91B-F88D-6D0F-3C15-A8C814D93547}"/>
              </a:ext>
            </a:extLst>
          </p:cNvPr>
          <p:cNvSpPr>
            <a:spLocks noGrp="1"/>
          </p:cNvSpPr>
          <p:nvPr>
            <p:ph type="title"/>
          </p:nvPr>
        </p:nvSpPr>
        <p:spPr/>
        <p:txBody>
          <a:bodyPr/>
          <a:lstStyle/>
          <a:p>
            <a:r>
              <a:rPr lang="en-GB" dirty="0"/>
              <a:t>how do we manage behaviour effectively?</a:t>
            </a:r>
          </a:p>
        </p:txBody>
      </p:sp>
      <p:sp>
        <p:nvSpPr>
          <p:cNvPr id="3" name="Content Placeholder 2">
            <a:extLst>
              <a:ext uri="{FF2B5EF4-FFF2-40B4-BE49-F238E27FC236}">
                <a16:creationId xmlns:a16="http://schemas.microsoft.com/office/drawing/2014/main" id="{7942F758-855D-D05B-7269-4397A593A4AC}"/>
              </a:ext>
            </a:extLst>
          </p:cNvPr>
          <p:cNvSpPr>
            <a:spLocks noGrp="1"/>
          </p:cNvSpPr>
          <p:nvPr>
            <p:ph idx="1"/>
          </p:nvPr>
        </p:nvSpPr>
        <p:spPr/>
        <p:txBody>
          <a:bodyPr/>
          <a:lstStyle/>
          <a:p>
            <a:pPr marL="0" indent="0">
              <a:buNone/>
            </a:pPr>
            <a:r>
              <a:rPr lang="en-GB" dirty="0"/>
              <a:t>‘</a:t>
            </a:r>
            <a:r>
              <a:rPr lang="en-GB" sz="1800" kern="0" dirty="0">
                <a:effectLst/>
                <a:latin typeface="Arial" panose="020B0604020202020204" pitchFamily="34" charset="0"/>
                <a:ea typeface="Times New Roman" panose="02020603050405020304" pitchFamily="18" charset="0"/>
              </a:rPr>
              <a:t>‘Key to achieving effective teaching and learning is ensuring class teachers have the necessary skills to approach their teaching in ways that reduce the likelihood of pupils misbehaving and equipping them with effective skills and responses for those instances where difficult behaviour does occur. Where teachers have good preventative and responsive skills the likelihood of difficulties emerging or developing into incidents will be markedly reduced.” </a:t>
            </a:r>
          </a:p>
          <a:p>
            <a:pPr marL="0" indent="0">
              <a:buNone/>
            </a:pPr>
            <a:r>
              <a:rPr lang="en-GB" sz="1800" kern="0" dirty="0">
                <a:effectLst/>
                <a:latin typeface="Arial" panose="020B0604020202020204" pitchFamily="34" charset="0"/>
                <a:ea typeface="Times New Roman" panose="02020603050405020304" pitchFamily="18" charset="0"/>
              </a:rPr>
              <a:t>(Welsh Government, 2012, p. 1)</a:t>
            </a:r>
            <a:endParaRPr lang="en-GB" dirty="0"/>
          </a:p>
        </p:txBody>
      </p:sp>
    </p:spTree>
    <p:extLst>
      <p:ext uri="{BB962C8B-B14F-4D97-AF65-F5344CB8AC3E}">
        <p14:creationId xmlns:p14="http://schemas.microsoft.com/office/powerpoint/2010/main" val="188662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0282C-D430-F170-07A2-23E4F8F2E105}"/>
              </a:ext>
            </a:extLst>
          </p:cNvPr>
          <p:cNvSpPr>
            <a:spLocks noGrp="1"/>
          </p:cNvSpPr>
          <p:nvPr>
            <p:ph type="title"/>
          </p:nvPr>
        </p:nvSpPr>
        <p:spPr/>
        <p:txBody>
          <a:bodyPr/>
          <a:lstStyle/>
          <a:p>
            <a:r>
              <a:rPr lang="en-GB" dirty="0"/>
              <a:t>Case study – estyn report on Newport high school</a:t>
            </a:r>
          </a:p>
        </p:txBody>
      </p:sp>
      <p:sp>
        <p:nvSpPr>
          <p:cNvPr id="3" name="Content Placeholder 2">
            <a:extLst>
              <a:ext uri="{FF2B5EF4-FFF2-40B4-BE49-F238E27FC236}">
                <a16:creationId xmlns:a16="http://schemas.microsoft.com/office/drawing/2014/main" id="{248E4318-D11B-4B00-9419-EFD1379EDA2D}"/>
              </a:ext>
            </a:extLst>
          </p:cNvPr>
          <p:cNvSpPr>
            <a:spLocks noGrp="1"/>
          </p:cNvSpPr>
          <p:nvPr>
            <p:ph idx="1"/>
          </p:nvPr>
        </p:nvSpPr>
        <p:spPr>
          <a:xfrm>
            <a:off x="1141412" y="1960120"/>
            <a:ext cx="9905999" cy="4371232"/>
          </a:xfrm>
        </p:spPr>
        <p:txBody>
          <a:bodyPr>
            <a:normAutofit fontScale="92500" lnSpcReduction="20000"/>
          </a:bodyPr>
          <a:lstStyle/>
          <a:p>
            <a:pPr marL="0" indent="0">
              <a:buNone/>
            </a:pPr>
            <a:r>
              <a:rPr lang="en-GB" dirty="0"/>
              <a:t>2019:</a:t>
            </a:r>
          </a:p>
          <a:p>
            <a:pPr marL="0" indent="0">
              <a:buNone/>
            </a:pPr>
            <a:r>
              <a:rPr lang="en-GB" dirty="0"/>
              <a:t>‘</a:t>
            </a:r>
            <a:r>
              <a:rPr lang="en-GB" sz="1800" dirty="0">
                <a:effectLst/>
                <a:latin typeface="Times New Roman" panose="02020603050405020304" pitchFamily="18" charset="0"/>
                <a:ea typeface="Times New Roman" panose="02020603050405020304" pitchFamily="18" charset="0"/>
              </a:rPr>
              <a:t>Where teaching is </a:t>
            </a:r>
            <a:r>
              <a:rPr lang="en-GB" sz="1800" b="1" dirty="0">
                <a:effectLst/>
                <a:latin typeface="Times New Roman" panose="02020603050405020304" pitchFamily="18" charset="0"/>
                <a:ea typeface="Times New Roman" panose="02020603050405020304" pitchFamily="18" charset="0"/>
              </a:rPr>
              <a:t>weaker</a:t>
            </a:r>
            <a:r>
              <a:rPr lang="en-GB" sz="1800" dirty="0">
                <a:effectLst/>
                <a:latin typeface="Times New Roman" panose="02020603050405020304" pitchFamily="18" charset="0"/>
                <a:ea typeface="Times New Roman" panose="02020603050405020304" pitchFamily="18" charset="0"/>
              </a:rPr>
              <a:t>, </a:t>
            </a:r>
            <a:r>
              <a:rPr lang="en-GB" sz="1800" b="1" dirty="0">
                <a:effectLst/>
                <a:latin typeface="Times New Roman" panose="02020603050405020304" pitchFamily="18" charset="0"/>
                <a:ea typeface="Times New Roman" panose="02020603050405020304" pitchFamily="18" charset="0"/>
              </a:rPr>
              <a:t>classroom routines are not fully established</a:t>
            </a:r>
            <a:r>
              <a:rPr lang="en-GB" sz="1800" dirty="0">
                <a:effectLst/>
                <a:latin typeface="Times New Roman" panose="02020603050405020304" pitchFamily="18" charset="0"/>
                <a:ea typeface="Times New Roman" panose="02020603050405020304" pitchFamily="18" charset="0"/>
              </a:rPr>
              <a:t>. Too often tasks keep pupils occupied but do not progress their thinking, subject or crosscurricular skills well enough. This is because, teachers’ expectations of what pupils can achieve </a:t>
            </a:r>
            <a:r>
              <a:rPr lang="en-GB" sz="1800" b="1" dirty="0">
                <a:effectLst/>
                <a:latin typeface="Times New Roman" panose="02020603050405020304" pitchFamily="18" charset="0"/>
                <a:ea typeface="Times New Roman" panose="02020603050405020304" pitchFamily="18" charset="0"/>
              </a:rPr>
              <a:t>are too low</a:t>
            </a:r>
            <a:r>
              <a:rPr lang="en-GB" sz="1800" dirty="0">
                <a:effectLst/>
                <a:latin typeface="Times New Roman" panose="02020603050405020304" pitchFamily="18" charset="0"/>
                <a:ea typeface="Times New Roman" panose="02020603050405020304" pitchFamily="18" charset="0"/>
              </a:rPr>
              <a:t>. Pupils who require additional support are not always given sufficient support to allow them to make suitable progress, and in a few lessons pupils make insufficient progress because of teachers’ </a:t>
            </a:r>
            <a:r>
              <a:rPr lang="en-GB" sz="1800" b="1" dirty="0">
                <a:effectLst/>
                <a:latin typeface="Times New Roman" panose="02020603050405020304" pitchFamily="18" charset="0"/>
                <a:ea typeface="Times New Roman" panose="02020603050405020304" pitchFamily="18" charset="0"/>
              </a:rPr>
              <a:t>weak behaviour management</a:t>
            </a:r>
            <a:r>
              <a:rPr lang="en-GB" sz="1800" dirty="0">
                <a:effectLst/>
                <a:latin typeface="Times New Roman" panose="02020603050405020304" pitchFamily="18" charset="0"/>
                <a:ea typeface="Times New Roman" panose="02020603050405020304" pitchFamily="18" charset="0"/>
              </a:rPr>
              <a:t>.’</a:t>
            </a:r>
          </a:p>
          <a:p>
            <a:pPr marL="0" indent="0">
              <a:buNone/>
            </a:pPr>
            <a:r>
              <a:rPr lang="en-GB" sz="1800" dirty="0">
                <a:latin typeface="Times New Roman" panose="02020603050405020304" pitchFamily="18" charset="0"/>
                <a:ea typeface="Times New Roman" panose="02020603050405020304" pitchFamily="18" charset="0"/>
              </a:rPr>
              <a:t>2022:</a:t>
            </a:r>
            <a:endParaRPr lang="en-GB" sz="1800" dirty="0">
              <a:effectLst/>
              <a:latin typeface="Times New Roman" panose="02020603050405020304" pitchFamily="18" charset="0"/>
              <a:ea typeface="Times New Roman" panose="02020603050405020304" pitchFamily="18" charset="0"/>
            </a:endParaRPr>
          </a:p>
          <a:p>
            <a:pPr marL="0" indent="0">
              <a:buNone/>
            </a:pPr>
            <a:r>
              <a:rPr lang="en-GB" dirty="0"/>
              <a:t>‘</a:t>
            </a:r>
            <a:r>
              <a:rPr lang="en-GB" sz="1800" dirty="0">
                <a:effectLst/>
                <a:latin typeface="Times New Roman" panose="02020603050405020304" pitchFamily="18" charset="0"/>
                <a:ea typeface="Times New Roman" panose="02020603050405020304" pitchFamily="18" charset="0"/>
              </a:rPr>
              <a:t>Where teaching is </a:t>
            </a:r>
            <a:r>
              <a:rPr lang="en-GB" sz="1800" b="1" dirty="0">
                <a:effectLst/>
                <a:latin typeface="Times New Roman" panose="02020603050405020304" pitchFamily="18" charset="0"/>
                <a:ea typeface="Times New Roman" panose="02020603050405020304" pitchFamily="18" charset="0"/>
              </a:rPr>
              <a:t>effective</a:t>
            </a:r>
            <a:r>
              <a:rPr lang="en-GB" sz="1800" dirty="0">
                <a:effectLst/>
                <a:latin typeface="Times New Roman" panose="02020603050405020304" pitchFamily="18" charset="0"/>
                <a:ea typeface="Times New Roman" panose="02020603050405020304" pitchFamily="18" charset="0"/>
              </a:rPr>
              <a:t>, </a:t>
            </a:r>
            <a:r>
              <a:rPr lang="en-GB" sz="1800" b="1" dirty="0">
                <a:effectLst/>
                <a:latin typeface="Times New Roman" panose="02020603050405020304" pitchFamily="18" charset="0"/>
                <a:ea typeface="Times New Roman" panose="02020603050405020304" pitchFamily="18" charset="0"/>
              </a:rPr>
              <a:t>teachers develop strong working relationships with their classes</a:t>
            </a:r>
            <a:r>
              <a:rPr lang="en-GB" sz="1800" dirty="0">
                <a:effectLst/>
                <a:latin typeface="Times New Roman" panose="02020603050405020304" pitchFamily="18" charset="0"/>
                <a:ea typeface="Times New Roman" panose="02020603050405020304" pitchFamily="18" charset="0"/>
              </a:rPr>
              <a:t>. They plan a range of engaging activities that build progressively on each other and challenge pupils appropriately. These </a:t>
            </a:r>
            <a:r>
              <a:rPr lang="en-GB" sz="1800" b="1" dirty="0">
                <a:effectLst/>
                <a:latin typeface="Times New Roman" panose="02020603050405020304" pitchFamily="18" charset="0"/>
                <a:ea typeface="Times New Roman" panose="02020603050405020304" pitchFamily="18" charset="0"/>
              </a:rPr>
              <a:t>teachers use questioning suitably to check pupils’ understanding</a:t>
            </a:r>
            <a:r>
              <a:rPr lang="en-GB" sz="1800" dirty="0">
                <a:effectLst/>
                <a:latin typeface="Times New Roman" panose="02020603050405020304" pitchFamily="18" charset="0"/>
                <a:ea typeface="Times New Roman" panose="02020603050405020304" pitchFamily="18" charset="0"/>
              </a:rPr>
              <a:t>, and are swift to address any misconceptions. They provide clear explanations and model learning effectively. In these lessons, teachers have </a:t>
            </a:r>
            <a:r>
              <a:rPr lang="en-GB" sz="1800" b="1" dirty="0">
                <a:effectLst/>
                <a:latin typeface="Times New Roman" panose="02020603050405020304" pitchFamily="18" charset="0"/>
                <a:ea typeface="Times New Roman" panose="02020603050405020304" pitchFamily="18" charset="0"/>
              </a:rPr>
              <a:t>high expectations</a:t>
            </a:r>
            <a:r>
              <a:rPr lang="en-GB" sz="1800" dirty="0">
                <a:effectLst/>
                <a:latin typeface="Times New Roman" panose="02020603050405020304" pitchFamily="18" charset="0"/>
                <a:ea typeface="Times New Roman" panose="02020603050405020304" pitchFamily="18" charset="0"/>
              </a:rPr>
              <a:t> of pupils’ engagement, learning and the quality of their work. Where necessary, </a:t>
            </a:r>
            <a:r>
              <a:rPr lang="en-GB" sz="1800" b="1" dirty="0">
                <a:effectLst/>
                <a:latin typeface="Times New Roman" panose="02020603050405020304" pitchFamily="18" charset="0"/>
                <a:ea typeface="Times New Roman" panose="02020603050405020304" pitchFamily="18" charset="0"/>
              </a:rPr>
              <a:t>they manage pupils’ behaviour effectively.’</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96271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1E7C7-EE46-3EE1-3CE1-DE06974E1B36}"/>
              </a:ext>
            </a:extLst>
          </p:cNvPr>
          <p:cNvSpPr>
            <a:spLocks noGrp="1"/>
          </p:cNvSpPr>
          <p:nvPr>
            <p:ph type="title"/>
          </p:nvPr>
        </p:nvSpPr>
        <p:spPr/>
        <p:txBody>
          <a:bodyPr/>
          <a:lstStyle/>
          <a:p>
            <a:r>
              <a:rPr lang="en-GB" dirty="0"/>
              <a:t>Behaviour for learning approach</a:t>
            </a:r>
          </a:p>
        </p:txBody>
      </p:sp>
      <p:sp>
        <p:nvSpPr>
          <p:cNvPr id="3" name="Content Placeholder 2">
            <a:extLst>
              <a:ext uri="{FF2B5EF4-FFF2-40B4-BE49-F238E27FC236}">
                <a16:creationId xmlns:a16="http://schemas.microsoft.com/office/drawing/2014/main" id="{C30A6E58-39FC-EB34-48EB-2AC105A349D6}"/>
              </a:ext>
            </a:extLst>
          </p:cNvPr>
          <p:cNvSpPr>
            <a:spLocks noGrp="1"/>
          </p:cNvSpPr>
          <p:nvPr>
            <p:ph idx="1"/>
          </p:nvPr>
        </p:nvSpPr>
        <p:spPr/>
        <p:txBody>
          <a:bodyPr/>
          <a:lstStyle/>
          <a:p>
            <a:pPr marL="0" lvl="0" indent="0">
              <a:buNone/>
            </a:pPr>
            <a:r>
              <a:rPr lang="en-GB" dirty="0">
                <a:effectLst/>
                <a:latin typeface="Arial" panose="020B0604020202020204" pitchFamily="34" charset="0"/>
                <a:ea typeface="Times New Roman" panose="02020603050405020304" pitchFamily="18" charset="0"/>
              </a:rPr>
              <a:t>Three relationships:</a:t>
            </a:r>
          </a:p>
          <a:p>
            <a:pPr marL="342900" lvl="0" indent="-342900">
              <a:buFont typeface="Symbol" panose="05050102010706020507" pitchFamily="18" charset="2"/>
              <a:buChar char=""/>
            </a:pPr>
            <a:r>
              <a:rPr lang="en-GB" dirty="0">
                <a:effectLst/>
                <a:latin typeface="Arial" panose="020B0604020202020204" pitchFamily="34" charset="0"/>
                <a:ea typeface="Times New Roman" panose="02020603050405020304" pitchFamily="18" charset="0"/>
              </a:rPr>
              <a:t>The curriculum, which is a cognitive aspect</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dirty="0">
                <a:effectLst/>
                <a:latin typeface="Arial" panose="020B0604020202020204" pitchFamily="34" charset="0"/>
                <a:ea typeface="Times New Roman" panose="02020603050405020304" pitchFamily="18" charset="0"/>
              </a:rPr>
              <a:t>Other people, which is a social aspect, and</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dirty="0">
                <a:effectLst/>
                <a:latin typeface="Arial" panose="020B0604020202020204" pitchFamily="34" charset="0"/>
                <a:ea typeface="Times New Roman" panose="02020603050405020304" pitchFamily="18" charset="0"/>
              </a:rPr>
              <a:t>The child themselves, which is an emotional aspect.</a:t>
            </a:r>
          </a:p>
          <a:p>
            <a:pPr marL="342900" lvl="0" indent="-342900">
              <a:buFont typeface="Symbol" panose="05050102010706020507" pitchFamily="18" charset="2"/>
              <a:buChar char=""/>
            </a:pPr>
            <a:endParaRPr lang="en-GB" dirty="0">
              <a:latin typeface="Arial" panose="020B0604020202020204" pitchFamily="34" charset="0"/>
              <a:ea typeface="Times New Roman" panose="02020603050405020304" pitchFamily="18" charset="0"/>
            </a:endParaRPr>
          </a:p>
          <a:p>
            <a:pPr marL="0" lvl="0" indent="0">
              <a:buNone/>
            </a:pPr>
            <a:r>
              <a:rPr lang="en-GB" sz="1800" kern="0" dirty="0">
                <a:effectLst/>
                <a:latin typeface="Arial" panose="020B0604020202020204" pitchFamily="34" charset="0"/>
                <a:ea typeface="Times New Roman" panose="02020603050405020304" pitchFamily="18" charset="0"/>
              </a:rPr>
              <a:t> (Ellis , 2014). </a:t>
            </a:r>
            <a:endParaRPr lang="en-GB"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88976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1F771-5E63-CF94-2366-F91908FCB2C0}"/>
              </a:ext>
            </a:extLst>
          </p:cNvPr>
          <p:cNvSpPr>
            <a:spLocks noGrp="1"/>
          </p:cNvSpPr>
          <p:nvPr>
            <p:ph type="title"/>
          </p:nvPr>
        </p:nvSpPr>
        <p:spPr/>
        <p:txBody>
          <a:bodyPr/>
          <a:lstStyle/>
          <a:p>
            <a:r>
              <a:rPr lang="en-GB" dirty="0"/>
              <a:t>Restorative practice</a:t>
            </a:r>
          </a:p>
        </p:txBody>
      </p:sp>
      <p:sp>
        <p:nvSpPr>
          <p:cNvPr id="3" name="Content Placeholder 2">
            <a:extLst>
              <a:ext uri="{FF2B5EF4-FFF2-40B4-BE49-F238E27FC236}">
                <a16:creationId xmlns:a16="http://schemas.microsoft.com/office/drawing/2014/main" id="{52681D43-FA59-E1FA-B64D-45DB1E8B026A}"/>
              </a:ext>
            </a:extLst>
          </p:cNvPr>
          <p:cNvSpPr>
            <a:spLocks noGrp="1"/>
          </p:cNvSpPr>
          <p:nvPr>
            <p:ph idx="1"/>
          </p:nvPr>
        </p:nvSpPr>
        <p:spPr/>
        <p:txBody>
          <a:bodyPr/>
          <a:lstStyle/>
          <a:p>
            <a:r>
              <a:rPr lang="en-GB" dirty="0"/>
              <a:t>Ability to deal with conflicts</a:t>
            </a:r>
          </a:p>
          <a:p>
            <a:r>
              <a:rPr lang="en-GB" dirty="0"/>
              <a:t>Better relationships with others</a:t>
            </a:r>
          </a:p>
          <a:p>
            <a:r>
              <a:rPr lang="en-GB" dirty="0"/>
              <a:t>Emotional regulation</a:t>
            </a:r>
          </a:p>
          <a:p>
            <a:endParaRPr lang="en-GB" dirty="0"/>
          </a:p>
          <a:p>
            <a:pPr marL="0" indent="0">
              <a:buNone/>
            </a:pPr>
            <a:r>
              <a:rPr lang="en-GB" sz="1800" kern="0" dirty="0">
                <a:effectLst/>
                <a:latin typeface="Arial" panose="020B0604020202020204" pitchFamily="34" charset="0"/>
                <a:ea typeface="Times New Roman" panose="02020603050405020304" pitchFamily="18" charset="0"/>
              </a:rPr>
              <a:t> (Restorative Practice, 2019). </a:t>
            </a:r>
            <a:endParaRPr lang="en-GB" dirty="0"/>
          </a:p>
        </p:txBody>
      </p:sp>
    </p:spTree>
    <p:extLst>
      <p:ext uri="{BB962C8B-B14F-4D97-AF65-F5344CB8AC3E}">
        <p14:creationId xmlns:p14="http://schemas.microsoft.com/office/powerpoint/2010/main" val="2779031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E8869-113F-6CC1-C67F-38CE41C318EC}"/>
              </a:ext>
            </a:extLst>
          </p:cNvPr>
          <p:cNvSpPr>
            <a:spLocks noGrp="1"/>
          </p:cNvSpPr>
          <p:nvPr>
            <p:ph type="title"/>
          </p:nvPr>
        </p:nvSpPr>
        <p:spPr/>
        <p:txBody>
          <a:bodyPr/>
          <a:lstStyle/>
          <a:p>
            <a:r>
              <a:rPr lang="en-GB" dirty="0"/>
              <a:t>Transtheoretical and behaviour recovery models</a:t>
            </a:r>
          </a:p>
        </p:txBody>
      </p:sp>
      <p:sp>
        <p:nvSpPr>
          <p:cNvPr id="3" name="Content Placeholder 2">
            <a:extLst>
              <a:ext uri="{FF2B5EF4-FFF2-40B4-BE49-F238E27FC236}">
                <a16:creationId xmlns:a16="http://schemas.microsoft.com/office/drawing/2014/main" id="{1F766E9E-4F88-1E0F-6D6E-6AF6257D0519}"/>
              </a:ext>
            </a:extLst>
          </p:cNvPr>
          <p:cNvSpPr>
            <a:spLocks noGrp="1"/>
          </p:cNvSpPr>
          <p:nvPr>
            <p:ph idx="1"/>
          </p:nvPr>
        </p:nvSpPr>
        <p:spPr>
          <a:xfrm>
            <a:off x="1141413" y="2249487"/>
            <a:ext cx="4495458" cy="3541714"/>
          </a:xfrm>
        </p:spPr>
        <p:txBody>
          <a:bodyPr>
            <a:normAutofit fontScale="92500" lnSpcReduction="10000"/>
          </a:bodyPr>
          <a:lstStyle/>
          <a:p>
            <a:pPr marL="0" indent="0">
              <a:buNone/>
            </a:pPr>
            <a:r>
              <a:rPr lang="en-GB" dirty="0"/>
              <a:t>Transtheoretical Model</a:t>
            </a:r>
          </a:p>
          <a:p>
            <a:r>
              <a:rPr lang="en-GB" dirty="0"/>
              <a:t>Precontemplation</a:t>
            </a:r>
          </a:p>
          <a:p>
            <a:r>
              <a:rPr lang="en-GB" dirty="0"/>
              <a:t>Contemplation</a:t>
            </a:r>
          </a:p>
          <a:p>
            <a:r>
              <a:rPr lang="en-GB" dirty="0"/>
              <a:t>Determination</a:t>
            </a:r>
          </a:p>
          <a:p>
            <a:r>
              <a:rPr lang="en-GB" dirty="0"/>
              <a:t>Action </a:t>
            </a:r>
          </a:p>
          <a:p>
            <a:r>
              <a:rPr lang="en-GB" dirty="0"/>
              <a:t>Maintenance</a:t>
            </a:r>
          </a:p>
          <a:p>
            <a:pPr marL="0" indent="0">
              <a:buNone/>
            </a:pPr>
            <a:r>
              <a:rPr lang="en-GB" sz="1800" kern="0" dirty="0">
                <a:effectLst/>
                <a:latin typeface="Arial" panose="020B0604020202020204" pitchFamily="34" charset="0"/>
                <a:ea typeface="Times New Roman" panose="02020603050405020304" pitchFamily="18" charset="0"/>
              </a:rPr>
              <a:t>(Lu, et al., 2022) </a:t>
            </a:r>
          </a:p>
        </p:txBody>
      </p:sp>
      <p:sp>
        <p:nvSpPr>
          <p:cNvPr id="4" name="Content Placeholder 2">
            <a:extLst>
              <a:ext uri="{FF2B5EF4-FFF2-40B4-BE49-F238E27FC236}">
                <a16:creationId xmlns:a16="http://schemas.microsoft.com/office/drawing/2014/main" id="{2D8ECCF3-1BE2-38AC-726A-E1B2D6175A6D}"/>
              </a:ext>
            </a:extLst>
          </p:cNvPr>
          <p:cNvSpPr txBox="1">
            <a:spLocks/>
          </p:cNvSpPr>
          <p:nvPr/>
        </p:nvSpPr>
        <p:spPr>
          <a:xfrm>
            <a:off x="6247777" y="2249487"/>
            <a:ext cx="4495458" cy="354171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dirty="0"/>
              <a:t>Behaviour recovery </a:t>
            </a:r>
          </a:p>
          <a:p>
            <a:r>
              <a:rPr lang="en-GB" dirty="0"/>
              <a:t>Showing wrong behaviour</a:t>
            </a:r>
          </a:p>
          <a:p>
            <a:r>
              <a:rPr lang="en-GB" dirty="0"/>
              <a:t>Showing its effect on others</a:t>
            </a:r>
          </a:p>
          <a:p>
            <a:r>
              <a:rPr lang="en-GB" dirty="0"/>
              <a:t>Discuss better choices and their effect on others</a:t>
            </a:r>
          </a:p>
          <a:p>
            <a:r>
              <a:rPr lang="en-GB" dirty="0"/>
              <a:t>Action part with cards</a:t>
            </a:r>
          </a:p>
          <a:p>
            <a:pPr marL="0" indent="0">
              <a:buNone/>
            </a:pPr>
            <a:r>
              <a:rPr lang="en-GB" sz="2400" kern="0" dirty="0">
                <a:effectLst/>
                <a:latin typeface="Arial" panose="020B0604020202020204" pitchFamily="34" charset="0"/>
                <a:ea typeface="Times New Roman" panose="02020603050405020304" pitchFamily="18" charset="0"/>
              </a:rPr>
              <a:t> (Rogers, 2009)</a:t>
            </a:r>
            <a:endParaRPr lang="en-GB" dirty="0"/>
          </a:p>
          <a:p>
            <a:pPr marL="0" indent="0">
              <a:buNone/>
            </a:pPr>
            <a:r>
              <a:rPr lang="en-GB" sz="1800" kern="0" dirty="0">
                <a:effectLst/>
                <a:latin typeface="Arial" panose="020B0604020202020204" pitchFamily="34" charset="0"/>
                <a:ea typeface="Times New Roman" panose="02020603050405020304" pitchFamily="18" charset="0"/>
              </a:rPr>
              <a:t> (Armstrong, 2017). </a:t>
            </a:r>
            <a:endParaRPr lang="en-GB" dirty="0"/>
          </a:p>
        </p:txBody>
      </p:sp>
    </p:spTree>
    <p:extLst>
      <p:ext uri="{BB962C8B-B14F-4D97-AF65-F5344CB8AC3E}">
        <p14:creationId xmlns:p14="http://schemas.microsoft.com/office/powerpoint/2010/main" val="1603674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A47AA-8491-FB33-68BE-82F525C08197}"/>
              </a:ext>
            </a:extLst>
          </p:cNvPr>
          <p:cNvSpPr>
            <a:spLocks noGrp="1"/>
          </p:cNvSpPr>
          <p:nvPr>
            <p:ph type="title"/>
          </p:nvPr>
        </p:nvSpPr>
        <p:spPr/>
        <p:txBody>
          <a:bodyPr/>
          <a:lstStyle/>
          <a:p>
            <a:r>
              <a:rPr lang="en-GB" dirty="0"/>
              <a:t>Cognitive behaviour</a:t>
            </a:r>
          </a:p>
        </p:txBody>
      </p:sp>
      <p:sp>
        <p:nvSpPr>
          <p:cNvPr id="3" name="Content Placeholder 2">
            <a:extLst>
              <a:ext uri="{FF2B5EF4-FFF2-40B4-BE49-F238E27FC236}">
                <a16:creationId xmlns:a16="http://schemas.microsoft.com/office/drawing/2014/main" id="{2E7EBDAB-77AD-2BED-E966-87EFBDE12CB9}"/>
              </a:ext>
            </a:extLst>
          </p:cNvPr>
          <p:cNvSpPr>
            <a:spLocks noGrp="1"/>
          </p:cNvSpPr>
          <p:nvPr>
            <p:ph idx="1"/>
          </p:nvPr>
        </p:nvSpPr>
        <p:spPr/>
        <p:txBody>
          <a:bodyPr/>
          <a:lstStyle/>
          <a:p>
            <a:r>
              <a:rPr lang="en-GB" dirty="0"/>
              <a:t>Behaviour theory - unlearning poor behaviour</a:t>
            </a:r>
          </a:p>
          <a:p>
            <a:r>
              <a:rPr lang="en-GB" dirty="0"/>
              <a:t>Cognitive theory - correcting incorrect thoughts and beliefs</a:t>
            </a:r>
          </a:p>
          <a:p>
            <a:pPr marL="0" indent="0">
              <a:buNone/>
            </a:pPr>
            <a:r>
              <a:rPr lang="en-GB" sz="1800" dirty="0">
                <a:effectLst/>
                <a:latin typeface="Arial" panose="020B0604020202020204" pitchFamily="34"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Cognitive behavioural approaches aim to solve problems relating to dysfunctional emotions, behaviours and thought processes (cognitions) through using techniques that are systematic, direct, time limited and focused on specific goals.’ (Welsh Government, 2012).</a:t>
            </a:r>
          </a:p>
          <a:p>
            <a:pPr marL="0" indent="0">
              <a:buNone/>
            </a:pPr>
            <a:r>
              <a:rPr lang="en-GB" sz="1800" kern="0" dirty="0">
                <a:effectLst/>
                <a:latin typeface="Arial" panose="020B0604020202020204" pitchFamily="34" charset="0"/>
                <a:ea typeface="Times New Roman" panose="02020603050405020304" pitchFamily="18" charset="0"/>
              </a:rPr>
              <a:t>(James, 2018)</a:t>
            </a:r>
            <a:endParaRPr lang="en-GB" dirty="0"/>
          </a:p>
          <a:p>
            <a:endParaRPr lang="en-GB" dirty="0"/>
          </a:p>
        </p:txBody>
      </p:sp>
    </p:spTree>
    <p:extLst>
      <p:ext uri="{BB962C8B-B14F-4D97-AF65-F5344CB8AC3E}">
        <p14:creationId xmlns:p14="http://schemas.microsoft.com/office/powerpoint/2010/main" val="4062834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7EA7-ED81-F369-A030-B755FBAADA55}"/>
              </a:ext>
            </a:extLst>
          </p:cNvPr>
          <p:cNvSpPr>
            <a:spLocks noGrp="1"/>
          </p:cNvSpPr>
          <p:nvPr>
            <p:ph type="title"/>
          </p:nvPr>
        </p:nvSpPr>
        <p:spPr/>
        <p:txBody>
          <a:bodyPr/>
          <a:lstStyle/>
          <a:p>
            <a:r>
              <a:rPr lang="en-GB" dirty="0"/>
              <a:t>De-escalation</a:t>
            </a:r>
          </a:p>
        </p:txBody>
      </p:sp>
      <p:sp>
        <p:nvSpPr>
          <p:cNvPr id="3" name="Content Placeholder 2">
            <a:extLst>
              <a:ext uri="{FF2B5EF4-FFF2-40B4-BE49-F238E27FC236}">
                <a16:creationId xmlns:a16="http://schemas.microsoft.com/office/drawing/2014/main" id="{DB0E7254-58EF-D877-3BBC-B1D2A08FF613}"/>
              </a:ext>
            </a:extLst>
          </p:cNvPr>
          <p:cNvSpPr>
            <a:spLocks noGrp="1"/>
          </p:cNvSpPr>
          <p:nvPr>
            <p:ph idx="1"/>
          </p:nvPr>
        </p:nvSpPr>
        <p:spPr>
          <a:xfrm>
            <a:off x="1141412" y="2249487"/>
            <a:ext cx="4055621" cy="3541714"/>
          </a:xfrm>
        </p:spPr>
        <p:txBody>
          <a:bodyPr>
            <a:normAutofit lnSpcReduction="10000"/>
          </a:bodyPr>
          <a:lstStyle/>
          <a:p>
            <a:r>
              <a:rPr lang="en-GB" dirty="0"/>
              <a:t>CHILL strategy</a:t>
            </a:r>
          </a:p>
          <a:p>
            <a:pPr lvl="1"/>
            <a:r>
              <a:rPr lang="en-GB" dirty="0"/>
              <a:t>Calm down</a:t>
            </a:r>
          </a:p>
          <a:p>
            <a:pPr lvl="1"/>
            <a:r>
              <a:rPr lang="en-GB" dirty="0"/>
              <a:t>Hear your breathing</a:t>
            </a:r>
          </a:p>
          <a:p>
            <a:pPr lvl="1"/>
            <a:r>
              <a:rPr lang="en-GB" dirty="0"/>
              <a:t>Investigate</a:t>
            </a:r>
          </a:p>
          <a:p>
            <a:pPr lvl="1"/>
            <a:r>
              <a:rPr lang="en-GB" dirty="0"/>
              <a:t>Let yourself know your needs</a:t>
            </a:r>
          </a:p>
          <a:p>
            <a:pPr lvl="1"/>
            <a:r>
              <a:rPr lang="en-GB" dirty="0"/>
              <a:t>Let others know your needs</a:t>
            </a:r>
          </a:p>
          <a:p>
            <a:pPr lvl="1"/>
            <a:r>
              <a:rPr lang="en-GB" sz="1800" kern="0" dirty="0">
                <a:effectLst/>
                <a:latin typeface="Arial" panose="020B0604020202020204" pitchFamily="34" charset="0"/>
                <a:ea typeface="Times New Roman" panose="02020603050405020304" pitchFamily="18" charset="0"/>
              </a:rPr>
              <a:t>(Popham, et al., 2018)</a:t>
            </a:r>
            <a:endParaRPr lang="en-GB" dirty="0"/>
          </a:p>
          <a:p>
            <a:r>
              <a:rPr lang="en-GB" dirty="0"/>
              <a:t>Journaling </a:t>
            </a:r>
            <a:r>
              <a:rPr lang="en-GB" sz="1800" kern="0" dirty="0">
                <a:effectLst/>
                <a:latin typeface="Arial" panose="020B0604020202020204" pitchFamily="34" charset="0"/>
                <a:ea typeface="Times New Roman" panose="02020603050405020304" pitchFamily="18" charset="0"/>
              </a:rPr>
              <a:t>(Lara, 2019)</a:t>
            </a:r>
            <a:endParaRPr lang="en-GB" dirty="0"/>
          </a:p>
        </p:txBody>
      </p:sp>
      <p:sp>
        <p:nvSpPr>
          <p:cNvPr id="4" name="TextBox 3">
            <a:extLst>
              <a:ext uri="{FF2B5EF4-FFF2-40B4-BE49-F238E27FC236}">
                <a16:creationId xmlns:a16="http://schemas.microsoft.com/office/drawing/2014/main" id="{48669096-5CBC-029B-CB46-E016100A34AF}"/>
              </a:ext>
            </a:extLst>
          </p:cNvPr>
          <p:cNvSpPr txBox="1"/>
          <p:nvPr/>
        </p:nvSpPr>
        <p:spPr>
          <a:xfrm>
            <a:off x="6096000" y="2592729"/>
            <a:ext cx="5131443" cy="2585323"/>
          </a:xfrm>
          <a:prstGeom prst="rect">
            <a:avLst/>
          </a:prstGeom>
          <a:noFill/>
        </p:spPr>
        <p:txBody>
          <a:bodyPr wrap="square" rtlCol="0">
            <a:spAutoFit/>
          </a:bodyPr>
          <a:lstStyle/>
          <a:p>
            <a:r>
              <a:rPr lang="en-GB" sz="1800" dirty="0">
                <a:effectLst/>
                <a:latin typeface="Arial" panose="020B0604020202020204" pitchFamily="34"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Each letter of my CHILL strategy, discussed in detail below, addresses a step in the process of de-escalation: C is Calm down, H is Hear yourself breathe, I is Investigate your condition, L is Let yourself know what you need, and L is Let others know what you need. CHILL helps maintain positive teacher-student relationships even in the face of student challenges.’ (Bailey, 2022, p. 2)</a:t>
            </a:r>
          </a:p>
          <a:p>
            <a:endParaRPr lang="en-GB" dirty="0"/>
          </a:p>
        </p:txBody>
      </p:sp>
    </p:spTree>
    <p:extLst>
      <p:ext uri="{BB962C8B-B14F-4D97-AF65-F5344CB8AC3E}">
        <p14:creationId xmlns:p14="http://schemas.microsoft.com/office/powerpoint/2010/main" val="779027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9B25D-2373-BC1A-E809-A7AED3A0EFBA}"/>
              </a:ext>
            </a:extLst>
          </p:cNvPr>
          <p:cNvSpPr>
            <a:spLocks noGrp="1"/>
          </p:cNvSpPr>
          <p:nvPr>
            <p:ph type="title"/>
          </p:nvPr>
        </p:nvSpPr>
        <p:spPr/>
        <p:txBody>
          <a:bodyPr/>
          <a:lstStyle/>
          <a:p>
            <a:r>
              <a:rPr lang="en-GB" dirty="0"/>
              <a:t>Evaluating the strategies</a:t>
            </a:r>
          </a:p>
        </p:txBody>
      </p:sp>
      <p:sp>
        <p:nvSpPr>
          <p:cNvPr id="3" name="Content Placeholder 2">
            <a:extLst>
              <a:ext uri="{FF2B5EF4-FFF2-40B4-BE49-F238E27FC236}">
                <a16:creationId xmlns:a16="http://schemas.microsoft.com/office/drawing/2014/main" id="{0F4DE11A-1BC5-CD38-A94F-E823E60CE4A1}"/>
              </a:ext>
            </a:extLst>
          </p:cNvPr>
          <p:cNvSpPr>
            <a:spLocks noGrp="1"/>
          </p:cNvSpPr>
          <p:nvPr>
            <p:ph idx="1"/>
          </p:nvPr>
        </p:nvSpPr>
        <p:spPr/>
        <p:txBody>
          <a:bodyPr/>
          <a:lstStyle/>
          <a:p>
            <a:pPr marL="0" indent="0">
              <a:buNone/>
            </a:pPr>
            <a:r>
              <a:rPr lang="en-GB" sz="1800" kern="0" dirty="0">
                <a:effectLst/>
                <a:latin typeface="Arial" panose="020B0604020202020204" pitchFamily="34" charset="0"/>
                <a:ea typeface="Times New Roman" panose="02020603050405020304" pitchFamily="18" charset="0"/>
              </a:rPr>
              <a:t>‘You could solve the problem cooperatively, do it through a process of solution-focused inquiry, and strengthen your productive relationship at the same time. How do I know? I have the evidence from my practice, with many students and a whole variety of problems, and it works’ (James, 2018). </a:t>
            </a:r>
            <a:endParaRPr lang="en-GB" dirty="0"/>
          </a:p>
        </p:txBody>
      </p:sp>
    </p:spTree>
    <p:extLst>
      <p:ext uri="{BB962C8B-B14F-4D97-AF65-F5344CB8AC3E}">
        <p14:creationId xmlns:p14="http://schemas.microsoft.com/office/powerpoint/2010/main" val="1598434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EA6AD-DE07-ACD0-FE75-6BA1353ADFCF}"/>
              </a:ext>
            </a:extLst>
          </p:cNvPr>
          <p:cNvSpPr>
            <a:spLocks noGrp="1"/>
          </p:cNvSpPr>
          <p:nvPr>
            <p:ph type="title"/>
          </p:nvPr>
        </p:nvSpPr>
        <p:spPr>
          <a:xfrm>
            <a:off x="2819742" y="2447318"/>
            <a:ext cx="9905998" cy="1478570"/>
          </a:xfrm>
        </p:spPr>
        <p:txBody>
          <a:bodyPr>
            <a:normAutofit/>
          </a:bodyPr>
          <a:lstStyle/>
          <a:p>
            <a:r>
              <a:rPr lang="en-GB" sz="6600" dirty="0"/>
              <a:t>conclusion</a:t>
            </a:r>
          </a:p>
        </p:txBody>
      </p:sp>
    </p:spTree>
    <p:extLst>
      <p:ext uri="{BB962C8B-B14F-4D97-AF65-F5344CB8AC3E}">
        <p14:creationId xmlns:p14="http://schemas.microsoft.com/office/powerpoint/2010/main" val="2598231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A7A2D-063B-CEB8-912B-66AD411864CE}"/>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F49C9B92-92DB-F446-C1B3-3FA04437C534}"/>
              </a:ext>
            </a:extLst>
          </p:cNvPr>
          <p:cNvSpPr>
            <a:spLocks noGrp="1" noChangeArrowheads="1"/>
          </p:cNvSpPr>
          <p:nvPr>
            <p:ph idx="1"/>
          </p:nvPr>
        </p:nvSpPr>
        <p:spPr bwMode="auto">
          <a:xfrm>
            <a:off x="868280" y="1829492"/>
            <a:ext cx="9237622" cy="4778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Armstrong, D., 2017. Wicked problems in special and inclusive education.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Journal of Research in Special Educational Needs,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17(4), p. 229–236.</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Bailey, S., 2022. Teacher-Preparation Programs and Trauma-Informed Teaching Practices: Getting Students to CHILL.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Current Issues in Education,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23(3), pp. 1-18.</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Ellis , S., 2014.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Promoting Behaviour for Learning in the Classroom.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London: Routledge.</a:t>
            </a:r>
          </a:p>
          <a:p>
            <a:pPr marL="0" indent="0">
              <a:buNone/>
            </a:pPr>
            <a:r>
              <a:rPr lang="en-US" sz="1200" dirty="0">
                <a:effectLst/>
                <a:latin typeface="Arial" panose="020B0604020202020204" pitchFamily="34" charset="0"/>
                <a:ea typeface="Times New Roman" panose="02020603050405020304" pitchFamily="18" charset="0"/>
                <a:cs typeface="Arial" panose="020B0604020202020204" pitchFamily="34" charset="0"/>
              </a:rPr>
              <a:t>Estyn, 2023. </a:t>
            </a:r>
            <a:r>
              <a:rPr lang="en-US" sz="1200" i="1" dirty="0">
                <a:effectLst/>
                <a:latin typeface="Arial" panose="020B0604020202020204" pitchFamily="34" charset="0"/>
                <a:ea typeface="Times New Roman" panose="02020603050405020304" pitchFamily="18" charset="0"/>
                <a:cs typeface="Arial" panose="020B0604020202020204" pitchFamily="34" charset="0"/>
              </a:rPr>
              <a:t>Newport High School. </a:t>
            </a:r>
            <a:r>
              <a:rPr lang="en-US" sz="1200" dirty="0">
                <a:effectLst/>
                <a:latin typeface="Arial" panose="020B0604020202020204" pitchFamily="34" charset="0"/>
                <a:ea typeface="Times New Roman" panose="02020603050405020304" pitchFamily="18" charset="0"/>
                <a:cs typeface="Arial" panose="020B0604020202020204" pitchFamily="34" charset="0"/>
              </a:rPr>
              <a:t>[Online] </a:t>
            </a:r>
            <a:br>
              <a:rPr lang="en-US" sz="1200" dirty="0">
                <a:effectLst/>
                <a:latin typeface="Arial" panose="020B0604020202020204" pitchFamily="34" charset="0"/>
                <a:ea typeface="Times New Roman" panose="02020603050405020304" pitchFamily="18" charset="0"/>
                <a:cs typeface="Arial" panose="020B0604020202020204" pitchFamily="34" charset="0"/>
              </a:rPr>
            </a:br>
            <a:r>
              <a:rPr lang="en-US"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US" sz="1200" u="sng" dirty="0">
                <a:effectLst/>
                <a:latin typeface="Arial" panose="020B0604020202020204" pitchFamily="34" charset="0"/>
                <a:ea typeface="Times New Roman" panose="02020603050405020304" pitchFamily="18" charset="0"/>
                <a:cs typeface="Arial" panose="020B0604020202020204" pitchFamily="34" charset="0"/>
              </a:rPr>
              <a:t>https://www.estyn.gov.wales/provider/6804025</a:t>
            </a:r>
            <a:br>
              <a:rPr lang="en-US" sz="1200" dirty="0">
                <a:effectLst/>
                <a:latin typeface="Arial" panose="020B0604020202020204" pitchFamily="34" charset="0"/>
                <a:ea typeface="Times New Roman" panose="02020603050405020304" pitchFamily="18" charset="0"/>
                <a:cs typeface="Arial" panose="020B0604020202020204" pitchFamily="34" charset="0"/>
              </a:rPr>
            </a:br>
            <a:r>
              <a:rPr lang="en-US" sz="1200" dirty="0">
                <a:effectLst/>
                <a:latin typeface="Arial" panose="020B0604020202020204" pitchFamily="34" charset="0"/>
                <a:ea typeface="Times New Roman" panose="02020603050405020304" pitchFamily="18" charset="0"/>
                <a:cs typeface="Arial" panose="020B0604020202020204" pitchFamily="34" charset="0"/>
              </a:rPr>
              <a:t>[Accessed 30 April 2023].</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García-Carmona, M., Marín, M. D. &amp; Aguayo, R., 2019. Burnout syndrome in secondary school teachers: A systematic review and meta-analysis.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Psychology of Education,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22(1), pp. 189-208.</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James, G., 2018. 1st ed. London: Sage.</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Lara, L., 2019. Benefits of journal-writing for students in the emotional/behavior disorders classroom.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JOURNAL OF POETRY THERAPY,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33(3), pp. 187-193.</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Lu, Y., Shi, P., Sun, L. &amp; Zhang, Z., 2022. Changes in physical activity behavior in children and adolescents: a systematic review and meta-analysis based on a trans-theoretical model.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European review for medical and pharmacological sciences,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Volume 26, pp. 8860-8872.</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Popham, M., Counts, J., Ryan, J. &amp; Katsiyannis, A., 2018. A systematic review of self-regulation strategies to improve academic outcomes of students with EBD.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Journal of Research in Special Educational Needs,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18(4), pp. 239-253.</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Restorative Practice, 2019.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Transform your teaching with our research informed Teaching Restoratively masterclasses..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https://restorative-practice.co.uk/teaching-restoratively</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[Accessed 14 May 2023].</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Rogers, B., 2009.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How to manage children's challenging behaviour.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2nd ed. London: SAGE.</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15586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A7A2D-063B-CEB8-912B-66AD411864CE}"/>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F49C9B92-92DB-F446-C1B3-3FA04437C534}"/>
              </a:ext>
            </a:extLst>
          </p:cNvPr>
          <p:cNvSpPr>
            <a:spLocks noGrp="1" noChangeArrowheads="1"/>
          </p:cNvSpPr>
          <p:nvPr>
            <p:ph idx="1"/>
          </p:nvPr>
        </p:nvSpPr>
        <p:spPr bwMode="auto">
          <a:xfrm>
            <a:off x="1141413" y="1564487"/>
            <a:ext cx="8963286" cy="4539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Welsh Assembly Government, 2008.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National Behaviour and Attendance Review (NBAR) Report,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Swansea: Welsh Assembly Government.</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Welsh Government, 2012.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Practical approaches to behaviour management in the Classroom.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https://www.gov.wales/sites/default/files/publications/2018-12/practical-approaches-to-behaviour-management-in-the-classroom-a-handbook-for-classroom-teachers-in-primary-schools.pdf</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[Accessed 26 April 2023].</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Welsh Government, 2012.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Practical Approaches to Behaviour Management in the Classroom.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https://www.gov.wales/sites/default/files/publications/2018-12/practical-approaches-to-behaviour-management-in-the-classroom-a-handbook-for-classroom-teachers-in-secondary-schools.pdf</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[Accessed 26 April 2023].</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Welsh Government, 2021.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Code of Practice on the delivery of autism services.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https://www.gov.wales/sites/default/files/publications/2021-08/code-of-practice-on-the-delivery-of-autism-services-supporting-guidance.pdf</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[Accessed 28 April 2023].</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Welsh Government, 2021.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Additional Learning Needs Code for Wales.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https://www.gov.wales/additional-learning-needs-code</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[Accessed 12 April 2023].</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Welsh Government, 2022.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Permanent and fixed-term exclusions from schools.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https://www.gov.wales/sites/default/files/pdf-versions/2022/10/4/1666254621/permanent-and-fixed-term-exclusions-schools-september-2020-august-2021.pdf</a:t>
            </a:r>
            <a:b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[Accessed 6 May 2023].</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Williams, K., 2001. Understanding the Student with Asperger Syndrome. In: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Focus on autistic behaviour. </a:t>
            </a: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s.l.:Pro-Ed</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pp. 9-16.</a:t>
            </a:r>
            <a:endParaRPr kumimoji="0" lang="en-GB"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818381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271</TotalTime>
  <Words>1516</Words>
  <Application>Microsoft Office PowerPoint</Application>
  <PresentationFormat>Widescreen</PresentationFormat>
  <Paragraphs>115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Symbol</vt:lpstr>
      <vt:lpstr>Times New Roman</vt:lpstr>
      <vt:lpstr>Tw Cen MT</vt:lpstr>
      <vt:lpstr>Circuit</vt:lpstr>
      <vt:lpstr>Classroom behaviour management</vt:lpstr>
      <vt:lpstr>Classroom behaviour management</vt:lpstr>
      <vt:lpstr>Why behaviour management is important</vt:lpstr>
      <vt:lpstr>why behaviour management is important (2) Inclusion for aln pupils</vt:lpstr>
      <vt:lpstr>What causes disruptive behaviour?</vt:lpstr>
      <vt:lpstr>how do we manage behaviour effectively?</vt:lpstr>
      <vt:lpstr>Case study – estyn report on Newport high school</vt:lpstr>
      <vt:lpstr>Behaviour for learning approach</vt:lpstr>
      <vt:lpstr>Restorative practice</vt:lpstr>
      <vt:lpstr>Transtheoretical and behaviour recovery models</vt:lpstr>
      <vt:lpstr>Cognitive behaviour</vt:lpstr>
      <vt:lpstr>De-escalation</vt:lpstr>
      <vt:lpstr>Evaluating the strategies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Williams</dc:creator>
  <cp:lastModifiedBy>Stephen Williams</cp:lastModifiedBy>
  <cp:revision>16</cp:revision>
  <dcterms:created xsi:type="dcterms:W3CDTF">2023-05-08T12:54:34Z</dcterms:created>
  <dcterms:modified xsi:type="dcterms:W3CDTF">2023-05-22T18:56:55Z</dcterms:modified>
</cp:coreProperties>
</file>