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7" r:id="rId1"/>
  </p:sldMasterIdLst>
  <p:notesMasterIdLst>
    <p:notesMasterId r:id="rId32"/>
  </p:notesMasterIdLst>
  <p:sldIdLst>
    <p:sldId id="256" r:id="rId2"/>
    <p:sldId id="261" r:id="rId3"/>
    <p:sldId id="307" r:id="rId4"/>
    <p:sldId id="308" r:id="rId5"/>
    <p:sldId id="304" r:id="rId6"/>
    <p:sldId id="305" r:id="rId7"/>
    <p:sldId id="316" r:id="rId8"/>
    <p:sldId id="317" r:id="rId9"/>
    <p:sldId id="318" r:id="rId10"/>
    <p:sldId id="319" r:id="rId11"/>
    <p:sldId id="310" r:id="rId12"/>
    <p:sldId id="321" r:id="rId13"/>
    <p:sldId id="320" r:id="rId14"/>
    <p:sldId id="322" r:id="rId15"/>
    <p:sldId id="312" r:id="rId16"/>
    <p:sldId id="323" r:id="rId17"/>
    <p:sldId id="325" r:id="rId18"/>
    <p:sldId id="324" r:id="rId19"/>
    <p:sldId id="309" r:id="rId20"/>
    <p:sldId id="326" r:id="rId21"/>
    <p:sldId id="328" r:id="rId22"/>
    <p:sldId id="313" r:id="rId23"/>
    <p:sldId id="329" r:id="rId24"/>
    <p:sldId id="314" r:id="rId25"/>
    <p:sldId id="331" r:id="rId26"/>
    <p:sldId id="332" r:id="rId27"/>
    <p:sldId id="330" r:id="rId28"/>
    <p:sldId id="315" r:id="rId29"/>
    <p:sldId id="276" r:id="rId30"/>
    <p:sldId id="281" r:id="rId3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3753C60-33F2-4CBA-AC36-F71402C4E4CD}">
          <p14:sldIdLst>
            <p14:sldId id="256"/>
            <p14:sldId id="261"/>
            <p14:sldId id="307"/>
            <p14:sldId id="308"/>
            <p14:sldId id="304"/>
            <p14:sldId id="305"/>
            <p14:sldId id="316"/>
            <p14:sldId id="317"/>
            <p14:sldId id="318"/>
            <p14:sldId id="319"/>
            <p14:sldId id="310"/>
            <p14:sldId id="321"/>
            <p14:sldId id="320"/>
            <p14:sldId id="322"/>
            <p14:sldId id="312"/>
            <p14:sldId id="323"/>
            <p14:sldId id="325"/>
            <p14:sldId id="324"/>
            <p14:sldId id="309"/>
            <p14:sldId id="326"/>
            <p14:sldId id="328"/>
            <p14:sldId id="313"/>
            <p14:sldId id="329"/>
            <p14:sldId id="314"/>
            <p14:sldId id="331"/>
            <p14:sldId id="332"/>
            <p14:sldId id="330"/>
            <p14:sldId id="315"/>
            <p14:sldId id="276"/>
            <p14:sldId id="28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A00"/>
    <a:srgbClr val="AB79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373D5-68C7-4E48-B25A-F9E0652F93A0}" v="4" dt="2022-06-22T11:57:21.3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789" autoAdjust="0"/>
    <p:restoredTop sz="65091" autoAdjust="0"/>
  </p:normalViewPr>
  <p:slideViewPr>
    <p:cSldViewPr snapToGrid="0">
      <p:cViewPr varScale="1">
        <p:scale>
          <a:sx n="48" d="100"/>
          <a:sy n="48" d="100"/>
        </p:scale>
        <p:origin x="2410" y="48"/>
      </p:cViewPr>
      <p:guideLst/>
    </p:cSldViewPr>
  </p:slideViewPr>
  <p:notesTextViewPr>
    <p:cViewPr>
      <p:scale>
        <a:sx n="1" d="1"/>
        <a:sy n="1" d="1"/>
      </p:scale>
      <p:origin x="0" y="0"/>
    </p:cViewPr>
  </p:notesTextViewPr>
  <p:sorterViewPr>
    <p:cViewPr varScale="1">
      <p:scale>
        <a:sx n="100" d="100"/>
        <a:sy n="100" d="100"/>
      </p:scale>
      <p:origin x="0" y="-125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eewa Herath" userId="c79466c2957d007a" providerId="LiveId" clId="{1E4373D5-68C7-4E48-B25A-F9E0652F93A0}"/>
    <pc:docChg chg="custSel modSld">
      <pc:chgData name="Sujeewa Herath" userId="c79466c2957d007a" providerId="LiveId" clId="{1E4373D5-68C7-4E48-B25A-F9E0652F93A0}" dt="2022-06-22T12:11:05.307" v="74" actId="1076"/>
      <pc:docMkLst>
        <pc:docMk/>
      </pc:docMkLst>
      <pc:sldChg chg="modSp mod">
        <pc:chgData name="Sujeewa Herath" userId="c79466c2957d007a" providerId="LiveId" clId="{1E4373D5-68C7-4E48-B25A-F9E0652F93A0}" dt="2022-06-22T11:57:21.550" v="21" actId="27636"/>
        <pc:sldMkLst>
          <pc:docMk/>
          <pc:sldMk cId="1509186784" sldId="261"/>
        </pc:sldMkLst>
        <pc:spChg chg="mod">
          <ac:chgData name="Sujeewa Herath" userId="c79466c2957d007a" providerId="LiveId" clId="{1E4373D5-68C7-4E48-B25A-F9E0652F93A0}" dt="2022-06-22T11:57:21.343" v="20"/>
          <ac:spMkLst>
            <pc:docMk/>
            <pc:sldMk cId="1509186784" sldId="261"/>
            <ac:spMk id="2" creationId="{8761E88D-20BA-4B4C-8145-E02F5AA56B84}"/>
          </ac:spMkLst>
        </pc:spChg>
        <pc:spChg chg="mod">
          <ac:chgData name="Sujeewa Herath" userId="c79466c2957d007a" providerId="LiveId" clId="{1E4373D5-68C7-4E48-B25A-F9E0652F93A0}" dt="2022-06-22T11:57:21.550" v="21" actId="27636"/>
          <ac:spMkLst>
            <pc:docMk/>
            <pc:sldMk cId="1509186784" sldId="261"/>
            <ac:spMk id="3" creationId="{40DAC87E-1806-4BA5-99A9-9277A7F37EDD}"/>
          </ac:spMkLst>
        </pc:spChg>
      </pc:sldChg>
      <pc:sldChg chg="modSp">
        <pc:chgData name="Sujeewa Herath" userId="c79466c2957d007a" providerId="LiveId" clId="{1E4373D5-68C7-4E48-B25A-F9E0652F93A0}" dt="2022-06-22T11:57:21.343" v="20"/>
        <pc:sldMkLst>
          <pc:docMk/>
          <pc:sldMk cId="2100532205" sldId="276"/>
        </pc:sldMkLst>
        <pc:spChg chg="mod">
          <ac:chgData name="Sujeewa Herath" userId="c79466c2957d007a" providerId="LiveId" clId="{1E4373D5-68C7-4E48-B25A-F9E0652F93A0}" dt="2022-06-22T11:57:21.343" v="20"/>
          <ac:spMkLst>
            <pc:docMk/>
            <pc:sldMk cId="2100532205" sldId="276"/>
            <ac:spMk id="2" creationId="{C6E196DD-8025-934C-86D0-C38580FFFF54}"/>
          </ac:spMkLst>
        </pc:spChg>
      </pc:sldChg>
      <pc:sldChg chg="modSp">
        <pc:chgData name="Sujeewa Herath" userId="c79466c2957d007a" providerId="LiveId" clId="{1E4373D5-68C7-4E48-B25A-F9E0652F93A0}" dt="2022-06-22T11:57:21.343" v="20"/>
        <pc:sldMkLst>
          <pc:docMk/>
          <pc:sldMk cId="3541637038" sldId="281"/>
        </pc:sldMkLst>
        <pc:spChg chg="mod">
          <ac:chgData name="Sujeewa Herath" userId="c79466c2957d007a" providerId="LiveId" clId="{1E4373D5-68C7-4E48-B25A-F9E0652F93A0}" dt="2022-06-22T11:57:21.343" v="20"/>
          <ac:spMkLst>
            <pc:docMk/>
            <pc:sldMk cId="3541637038" sldId="281"/>
            <ac:spMk id="2" creationId="{6DDF319F-53D6-7044-9150-0265C4046787}"/>
          </ac:spMkLst>
        </pc:spChg>
      </pc:sldChg>
      <pc:sldChg chg="modSp mod">
        <pc:chgData name="Sujeewa Herath" userId="c79466c2957d007a" providerId="LiveId" clId="{1E4373D5-68C7-4E48-B25A-F9E0652F93A0}" dt="2022-06-22T11:58:55.098" v="43" actId="14100"/>
        <pc:sldMkLst>
          <pc:docMk/>
          <pc:sldMk cId="2046165278" sldId="304"/>
        </pc:sldMkLst>
        <pc:spChg chg="mod">
          <ac:chgData name="Sujeewa Herath" userId="c79466c2957d007a" providerId="LiveId" clId="{1E4373D5-68C7-4E48-B25A-F9E0652F93A0}" dt="2022-06-22T11:58:55.098" v="43" actId="14100"/>
          <ac:spMkLst>
            <pc:docMk/>
            <pc:sldMk cId="2046165278" sldId="304"/>
            <ac:spMk id="2" creationId="{14923F54-EFB3-4C9B-BA68-26C6F1F6E3E9}"/>
          </ac:spMkLst>
        </pc:spChg>
        <pc:spChg chg="mod">
          <ac:chgData name="Sujeewa Herath" userId="c79466c2957d007a" providerId="LiveId" clId="{1E4373D5-68C7-4E48-B25A-F9E0652F93A0}" dt="2022-06-22T11:58:42.762" v="42" actId="20577"/>
          <ac:spMkLst>
            <pc:docMk/>
            <pc:sldMk cId="2046165278" sldId="304"/>
            <ac:spMk id="3" creationId="{92E8E496-335D-428C-862D-7DAB3DB6BE0B}"/>
          </ac:spMkLst>
        </pc:spChg>
      </pc:sldChg>
      <pc:sldChg chg="modSp mod">
        <pc:chgData name="Sujeewa Herath" userId="c79466c2957d007a" providerId="LiveId" clId="{1E4373D5-68C7-4E48-B25A-F9E0652F93A0}" dt="2022-06-22T11:59:10.568" v="44" actId="1076"/>
        <pc:sldMkLst>
          <pc:docMk/>
          <pc:sldMk cId="998724477" sldId="305"/>
        </pc:sldMkLst>
        <pc:spChg chg="mod">
          <ac:chgData name="Sujeewa Herath" userId="c79466c2957d007a" providerId="LiveId" clId="{1E4373D5-68C7-4E48-B25A-F9E0652F93A0}" dt="2022-06-22T11:57:21.343" v="20"/>
          <ac:spMkLst>
            <pc:docMk/>
            <pc:sldMk cId="998724477" sldId="305"/>
            <ac:spMk id="2" creationId="{2D2AD29F-5A50-45D2-BDD7-0EEE028C34FA}"/>
          </ac:spMkLst>
        </pc:spChg>
        <pc:spChg chg="mod">
          <ac:chgData name="Sujeewa Herath" userId="c79466c2957d007a" providerId="LiveId" clId="{1E4373D5-68C7-4E48-B25A-F9E0652F93A0}" dt="2022-06-22T11:59:10.568" v="44" actId="1076"/>
          <ac:spMkLst>
            <pc:docMk/>
            <pc:sldMk cId="998724477" sldId="305"/>
            <ac:spMk id="3" creationId="{D83F39BB-7A7B-4510-AE4D-560FFA5858C9}"/>
          </ac:spMkLst>
        </pc:spChg>
      </pc:sldChg>
      <pc:sldChg chg="modSp mod">
        <pc:chgData name="Sujeewa Herath" userId="c79466c2957d007a" providerId="LiveId" clId="{1E4373D5-68C7-4E48-B25A-F9E0652F93A0}" dt="2022-06-22T11:58:14.267" v="41" actId="313"/>
        <pc:sldMkLst>
          <pc:docMk/>
          <pc:sldMk cId="126649302" sldId="307"/>
        </pc:sldMkLst>
        <pc:spChg chg="mod">
          <ac:chgData name="Sujeewa Herath" userId="c79466c2957d007a" providerId="LiveId" clId="{1E4373D5-68C7-4E48-B25A-F9E0652F93A0}" dt="2022-06-22T11:57:40.634" v="35" actId="14100"/>
          <ac:spMkLst>
            <pc:docMk/>
            <pc:sldMk cId="126649302" sldId="307"/>
            <ac:spMk id="2" creationId="{DD826183-0312-4070-B3F2-5FBA6AD96412}"/>
          </ac:spMkLst>
        </pc:spChg>
        <pc:spChg chg="mod">
          <ac:chgData name="Sujeewa Herath" userId="c79466c2957d007a" providerId="LiveId" clId="{1E4373D5-68C7-4E48-B25A-F9E0652F93A0}" dt="2022-06-22T11:58:14.267" v="41" actId="313"/>
          <ac:spMkLst>
            <pc:docMk/>
            <pc:sldMk cId="126649302" sldId="307"/>
            <ac:spMk id="3" creationId="{E054E541-16B8-4C90-9C11-D0A049D2BE7B}"/>
          </ac:spMkLst>
        </pc:spChg>
      </pc:sldChg>
      <pc:sldChg chg="modSp">
        <pc:chgData name="Sujeewa Herath" userId="c79466c2957d007a" providerId="LiveId" clId="{1E4373D5-68C7-4E48-B25A-F9E0652F93A0}" dt="2022-06-22T11:57:21.343" v="20"/>
        <pc:sldMkLst>
          <pc:docMk/>
          <pc:sldMk cId="927497872" sldId="308"/>
        </pc:sldMkLst>
        <pc:spChg chg="mod">
          <ac:chgData name="Sujeewa Herath" userId="c79466c2957d007a" providerId="LiveId" clId="{1E4373D5-68C7-4E48-B25A-F9E0652F93A0}" dt="2022-06-22T11:57:21.343" v="20"/>
          <ac:spMkLst>
            <pc:docMk/>
            <pc:sldMk cId="927497872" sldId="308"/>
            <ac:spMk id="2" creationId="{94BCEC5F-862A-4975-9A41-FEF2CA595F85}"/>
          </ac:spMkLst>
        </pc:spChg>
        <pc:spChg chg="mod">
          <ac:chgData name="Sujeewa Herath" userId="c79466c2957d007a" providerId="LiveId" clId="{1E4373D5-68C7-4E48-B25A-F9E0652F93A0}" dt="2022-06-22T11:57:21.343" v="20"/>
          <ac:spMkLst>
            <pc:docMk/>
            <pc:sldMk cId="927497872" sldId="308"/>
            <ac:spMk id="4" creationId="{1E592F54-ABDB-4A16-A5C5-D97398F2FC9F}"/>
          </ac:spMkLst>
        </pc:spChg>
        <pc:spChg chg="mod">
          <ac:chgData name="Sujeewa Herath" userId="c79466c2957d007a" providerId="LiveId" clId="{1E4373D5-68C7-4E48-B25A-F9E0652F93A0}" dt="2022-06-22T11:57:21.343" v="20"/>
          <ac:spMkLst>
            <pc:docMk/>
            <pc:sldMk cId="927497872" sldId="308"/>
            <ac:spMk id="5" creationId="{B6890DD0-2079-4C05-94FB-2A8E67947364}"/>
          </ac:spMkLst>
        </pc:spChg>
        <pc:spChg chg="mod">
          <ac:chgData name="Sujeewa Herath" userId="c79466c2957d007a" providerId="LiveId" clId="{1E4373D5-68C7-4E48-B25A-F9E0652F93A0}" dt="2022-06-22T11:57:21.343" v="20"/>
          <ac:spMkLst>
            <pc:docMk/>
            <pc:sldMk cId="927497872" sldId="308"/>
            <ac:spMk id="6" creationId="{15E61256-934B-4316-9F91-6F8C43F0C617}"/>
          </ac:spMkLst>
        </pc:spChg>
        <pc:spChg chg="mod">
          <ac:chgData name="Sujeewa Herath" userId="c79466c2957d007a" providerId="LiveId" clId="{1E4373D5-68C7-4E48-B25A-F9E0652F93A0}" dt="2022-06-22T11:57:21.343" v="20"/>
          <ac:spMkLst>
            <pc:docMk/>
            <pc:sldMk cId="927497872" sldId="308"/>
            <ac:spMk id="7" creationId="{2BA547E5-0A76-4244-A5E4-99207FC821ED}"/>
          </ac:spMkLst>
        </pc:spChg>
      </pc:sldChg>
      <pc:sldChg chg="modSp mod">
        <pc:chgData name="Sujeewa Herath" userId="c79466c2957d007a" providerId="LiveId" clId="{1E4373D5-68C7-4E48-B25A-F9E0652F93A0}" dt="2022-06-22T11:57:21.692" v="31" actId="27636"/>
        <pc:sldMkLst>
          <pc:docMk/>
          <pc:sldMk cId="828828308" sldId="309"/>
        </pc:sldMkLst>
        <pc:spChg chg="mod">
          <ac:chgData name="Sujeewa Herath" userId="c79466c2957d007a" providerId="LiveId" clId="{1E4373D5-68C7-4E48-B25A-F9E0652F93A0}" dt="2022-06-22T11:57:21.343" v="20"/>
          <ac:spMkLst>
            <pc:docMk/>
            <pc:sldMk cId="828828308" sldId="309"/>
            <ac:spMk id="2" creationId="{27E568FC-FF42-4F11-AC72-6FB4D56267F8}"/>
          </ac:spMkLst>
        </pc:spChg>
        <pc:spChg chg="mod">
          <ac:chgData name="Sujeewa Herath" userId="c79466c2957d007a" providerId="LiveId" clId="{1E4373D5-68C7-4E48-B25A-F9E0652F93A0}" dt="2022-06-22T11:57:21.692" v="31" actId="27636"/>
          <ac:spMkLst>
            <pc:docMk/>
            <pc:sldMk cId="828828308" sldId="309"/>
            <ac:spMk id="3" creationId="{9EE254AA-C6DF-487D-8022-162536162642}"/>
          </ac:spMkLst>
        </pc:spChg>
      </pc:sldChg>
      <pc:sldChg chg="modSp">
        <pc:chgData name="Sujeewa Herath" userId="c79466c2957d007a" providerId="LiveId" clId="{1E4373D5-68C7-4E48-B25A-F9E0652F93A0}" dt="2022-06-22T11:57:21.343" v="20"/>
        <pc:sldMkLst>
          <pc:docMk/>
          <pc:sldMk cId="2326185484" sldId="310"/>
        </pc:sldMkLst>
        <pc:spChg chg="mod">
          <ac:chgData name="Sujeewa Herath" userId="c79466c2957d007a" providerId="LiveId" clId="{1E4373D5-68C7-4E48-B25A-F9E0652F93A0}" dt="2022-06-22T11:57:21.343" v="20"/>
          <ac:spMkLst>
            <pc:docMk/>
            <pc:sldMk cId="2326185484" sldId="310"/>
            <ac:spMk id="2" creationId="{8D8B04FB-5825-469D-B7BE-5B59A6E31994}"/>
          </ac:spMkLst>
        </pc:spChg>
        <pc:spChg chg="mod">
          <ac:chgData name="Sujeewa Herath" userId="c79466c2957d007a" providerId="LiveId" clId="{1E4373D5-68C7-4E48-B25A-F9E0652F93A0}" dt="2022-06-22T11:57:21.343" v="20"/>
          <ac:spMkLst>
            <pc:docMk/>
            <pc:sldMk cId="2326185484" sldId="310"/>
            <ac:spMk id="3" creationId="{90C92D78-C2FA-4A31-80C8-727CF982E1FB}"/>
          </ac:spMkLst>
        </pc:spChg>
      </pc:sldChg>
      <pc:sldChg chg="modSp mod">
        <pc:chgData name="Sujeewa Herath" userId="c79466c2957d007a" providerId="LiveId" clId="{1E4373D5-68C7-4E48-B25A-F9E0652F93A0}" dt="2022-06-22T11:57:21.645" v="29" actId="27636"/>
        <pc:sldMkLst>
          <pc:docMk/>
          <pc:sldMk cId="517445065" sldId="312"/>
        </pc:sldMkLst>
        <pc:spChg chg="mod">
          <ac:chgData name="Sujeewa Herath" userId="c79466c2957d007a" providerId="LiveId" clId="{1E4373D5-68C7-4E48-B25A-F9E0652F93A0}" dt="2022-06-22T11:57:21.343" v="20"/>
          <ac:spMkLst>
            <pc:docMk/>
            <pc:sldMk cId="517445065" sldId="312"/>
            <ac:spMk id="2" creationId="{EC81904C-A24C-4436-9A76-EAD6B99C6D3E}"/>
          </ac:spMkLst>
        </pc:spChg>
        <pc:spChg chg="mod">
          <ac:chgData name="Sujeewa Herath" userId="c79466c2957d007a" providerId="LiveId" clId="{1E4373D5-68C7-4E48-B25A-F9E0652F93A0}" dt="2022-06-22T11:57:21.645" v="29" actId="27636"/>
          <ac:spMkLst>
            <pc:docMk/>
            <pc:sldMk cId="517445065" sldId="312"/>
            <ac:spMk id="3" creationId="{231728BA-6ECA-45B8-8CD1-993A20E3C680}"/>
          </ac:spMkLst>
        </pc:spChg>
      </pc:sldChg>
      <pc:sldChg chg="modSp mod">
        <pc:chgData name="Sujeewa Herath" userId="c79466c2957d007a" providerId="LiveId" clId="{1E4373D5-68C7-4E48-B25A-F9E0652F93A0}" dt="2022-06-22T12:10:19.074" v="69" actId="255"/>
        <pc:sldMkLst>
          <pc:docMk/>
          <pc:sldMk cId="2854718964" sldId="313"/>
        </pc:sldMkLst>
        <pc:spChg chg="mod">
          <ac:chgData name="Sujeewa Herath" userId="c79466c2957d007a" providerId="LiveId" clId="{1E4373D5-68C7-4E48-B25A-F9E0652F93A0}" dt="2022-06-22T11:57:21.343" v="20"/>
          <ac:spMkLst>
            <pc:docMk/>
            <pc:sldMk cId="2854718964" sldId="313"/>
            <ac:spMk id="2" creationId="{A9F2C58E-9D01-43A0-98EA-9B20E0379E58}"/>
          </ac:spMkLst>
        </pc:spChg>
        <pc:spChg chg="mod">
          <ac:chgData name="Sujeewa Herath" userId="c79466c2957d007a" providerId="LiveId" clId="{1E4373D5-68C7-4E48-B25A-F9E0652F93A0}" dt="2022-06-22T12:10:19.074" v="69" actId="255"/>
          <ac:spMkLst>
            <pc:docMk/>
            <pc:sldMk cId="2854718964" sldId="313"/>
            <ac:spMk id="3" creationId="{F3DB5A16-3302-4B15-8E11-BDE7F011E6B2}"/>
          </ac:spMkLst>
        </pc:spChg>
      </pc:sldChg>
      <pc:sldChg chg="modSp mod">
        <pc:chgData name="Sujeewa Herath" userId="c79466c2957d007a" providerId="LiveId" clId="{1E4373D5-68C7-4E48-B25A-F9E0652F93A0}" dt="2022-06-22T11:57:21.725" v="34" actId="27636"/>
        <pc:sldMkLst>
          <pc:docMk/>
          <pc:sldMk cId="2547560658" sldId="314"/>
        </pc:sldMkLst>
        <pc:spChg chg="mod">
          <ac:chgData name="Sujeewa Herath" userId="c79466c2957d007a" providerId="LiveId" clId="{1E4373D5-68C7-4E48-B25A-F9E0652F93A0}" dt="2022-06-22T11:57:21.343" v="20"/>
          <ac:spMkLst>
            <pc:docMk/>
            <pc:sldMk cId="2547560658" sldId="314"/>
            <ac:spMk id="2" creationId="{CF42C5EB-7862-4B8B-B71C-800DE55435F1}"/>
          </ac:spMkLst>
        </pc:spChg>
        <pc:spChg chg="mod">
          <ac:chgData name="Sujeewa Herath" userId="c79466c2957d007a" providerId="LiveId" clId="{1E4373D5-68C7-4E48-B25A-F9E0652F93A0}" dt="2022-06-22T11:57:21.725" v="34" actId="27636"/>
          <ac:spMkLst>
            <pc:docMk/>
            <pc:sldMk cId="2547560658" sldId="314"/>
            <ac:spMk id="3" creationId="{2F99E698-CEF4-4F8B-A54E-412D189EAA49}"/>
          </ac:spMkLst>
        </pc:spChg>
      </pc:sldChg>
      <pc:sldChg chg="modSp mod">
        <pc:chgData name="Sujeewa Herath" userId="c79466c2957d007a" providerId="LiveId" clId="{1E4373D5-68C7-4E48-B25A-F9E0652F93A0}" dt="2022-06-22T12:01:04.259" v="66" actId="255"/>
        <pc:sldMkLst>
          <pc:docMk/>
          <pc:sldMk cId="875871135" sldId="315"/>
        </pc:sldMkLst>
        <pc:spChg chg="mod">
          <ac:chgData name="Sujeewa Herath" userId="c79466c2957d007a" providerId="LiveId" clId="{1E4373D5-68C7-4E48-B25A-F9E0652F93A0}" dt="2022-06-22T11:57:21.343" v="20"/>
          <ac:spMkLst>
            <pc:docMk/>
            <pc:sldMk cId="875871135" sldId="315"/>
            <ac:spMk id="2" creationId="{96A8962F-C041-42F6-A4AF-8467CF37885E}"/>
          </ac:spMkLst>
        </pc:spChg>
        <pc:spChg chg="mod">
          <ac:chgData name="Sujeewa Herath" userId="c79466c2957d007a" providerId="LiveId" clId="{1E4373D5-68C7-4E48-B25A-F9E0652F93A0}" dt="2022-06-22T12:01:04.259" v="66" actId="255"/>
          <ac:spMkLst>
            <pc:docMk/>
            <pc:sldMk cId="875871135" sldId="315"/>
            <ac:spMk id="3" creationId="{34CC8B1E-9EB4-4F7A-BE02-702BF8AF79D7}"/>
          </ac:spMkLst>
        </pc:spChg>
      </pc:sldChg>
      <pc:sldChg chg="modSp mod">
        <pc:chgData name="Sujeewa Herath" userId="c79466c2957d007a" providerId="LiveId" clId="{1E4373D5-68C7-4E48-B25A-F9E0652F93A0}" dt="2022-06-22T11:57:21.589" v="24" actId="27636"/>
        <pc:sldMkLst>
          <pc:docMk/>
          <pc:sldMk cId="2999871360" sldId="316"/>
        </pc:sldMkLst>
        <pc:spChg chg="mod">
          <ac:chgData name="Sujeewa Herath" userId="c79466c2957d007a" providerId="LiveId" clId="{1E4373D5-68C7-4E48-B25A-F9E0652F93A0}" dt="2022-06-22T11:57:21.589" v="23" actId="27636"/>
          <ac:spMkLst>
            <pc:docMk/>
            <pc:sldMk cId="2999871360" sldId="316"/>
            <ac:spMk id="2" creationId="{744FA157-3BB8-49FD-A9FF-1788236B2736}"/>
          </ac:spMkLst>
        </pc:spChg>
        <pc:spChg chg="mod">
          <ac:chgData name="Sujeewa Herath" userId="c79466c2957d007a" providerId="LiveId" clId="{1E4373D5-68C7-4E48-B25A-F9E0652F93A0}" dt="2022-06-22T11:57:21.589" v="24" actId="27636"/>
          <ac:spMkLst>
            <pc:docMk/>
            <pc:sldMk cId="2999871360" sldId="316"/>
            <ac:spMk id="3" creationId="{518E2D10-9D9A-4C3E-9FB9-97D1B3D195ED}"/>
          </ac:spMkLst>
        </pc:spChg>
      </pc:sldChg>
      <pc:sldChg chg="modSp mod">
        <pc:chgData name="Sujeewa Herath" userId="c79466c2957d007a" providerId="LiveId" clId="{1E4373D5-68C7-4E48-B25A-F9E0652F93A0}" dt="2022-06-22T11:59:33.431" v="62" actId="20577"/>
        <pc:sldMkLst>
          <pc:docMk/>
          <pc:sldMk cId="1718136145" sldId="317"/>
        </pc:sldMkLst>
        <pc:spChg chg="mod">
          <ac:chgData name="Sujeewa Herath" userId="c79466c2957d007a" providerId="LiveId" clId="{1E4373D5-68C7-4E48-B25A-F9E0652F93A0}" dt="2022-06-22T11:57:21.608" v="25" actId="27636"/>
          <ac:spMkLst>
            <pc:docMk/>
            <pc:sldMk cId="1718136145" sldId="317"/>
            <ac:spMk id="2" creationId="{126369CD-ECD1-4CC3-A598-215B15876F1B}"/>
          </ac:spMkLst>
        </pc:spChg>
        <pc:spChg chg="mod">
          <ac:chgData name="Sujeewa Herath" userId="c79466c2957d007a" providerId="LiveId" clId="{1E4373D5-68C7-4E48-B25A-F9E0652F93A0}" dt="2022-06-22T11:59:33.431" v="62" actId="20577"/>
          <ac:spMkLst>
            <pc:docMk/>
            <pc:sldMk cId="1718136145" sldId="317"/>
            <ac:spMk id="6" creationId="{9312F762-1775-42E0-A26E-6D3A5ECF874E}"/>
          </ac:spMkLst>
        </pc:spChg>
      </pc:sldChg>
      <pc:sldChg chg="modSp mod">
        <pc:chgData name="Sujeewa Herath" userId="c79466c2957d007a" providerId="LiveId" clId="{1E4373D5-68C7-4E48-B25A-F9E0652F93A0}" dt="2022-06-22T11:57:21.616" v="27" actId="27636"/>
        <pc:sldMkLst>
          <pc:docMk/>
          <pc:sldMk cId="2532776969" sldId="318"/>
        </pc:sldMkLst>
        <pc:spChg chg="mod">
          <ac:chgData name="Sujeewa Herath" userId="c79466c2957d007a" providerId="LiveId" clId="{1E4373D5-68C7-4E48-B25A-F9E0652F93A0}" dt="2022-06-22T11:57:21.616" v="27" actId="27636"/>
          <ac:spMkLst>
            <pc:docMk/>
            <pc:sldMk cId="2532776969" sldId="318"/>
            <ac:spMk id="2" creationId="{7E4E4503-6646-48A2-B52A-154B6C914480}"/>
          </ac:spMkLst>
        </pc:spChg>
        <pc:spChg chg="mod">
          <ac:chgData name="Sujeewa Herath" userId="c79466c2957d007a" providerId="LiveId" clId="{1E4373D5-68C7-4E48-B25A-F9E0652F93A0}" dt="2022-06-22T11:57:21.614" v="26" actId="27636"/>
          <ac:spMkLst>
            <pc:docMk/>
            <pc:sldMk cId="2532776969" sldId="318"/>
            <ac:spMk id="3" creationId="{8840D783-E831-431B-9AB4-09027C5CDE2A}"/>
          </ac:spMkLst>
        </pc:spChg>
      </pc:sldChg>
      <pc:sldChg chg="modSp mod">
        <pc:chgData name="Sujeewa Herath" userId="c79466c2957d007a" providerId="LiveId" clId="{1E4373D5-68C7-4E48-B25A-F9E0652F93A0}" dt="2022-06-22T11:57:21.625" v="28" actId="27636"/>
        <pc:sldMkLst>
          <pc:docMk/>
          <pc:sldMk cId="1930589167" sldId="319"/>
        </pc:sldMkLst>
        <pc:spChg chg="mod">
          <ac:chgData name="Sujeewa Herath" userId="c79466c2957d007a" providerId="LiveId" clId="{1E4373D5-68C7-4E48-B25A-F9E0652F93A0}" dt="2022-06-22T11:57:21.625" v="28" actId="27636"/>
          <ac:spMkLst>
            <pc:docMk/>
            <pc:sldMk cId="1930589167" sldId="319"/>
            <ac:spMk id="2" creationId="{B55138C4-DEF4-4F04-B869-57D47AA903E7}"/>
          </ac:spMkLst>
        </pc:spChg>
        <pc:spChg chg="mod">
          <ac:chgData name="Sujeewa Herath" userId="c79466c2957d007a" providerId="LiveId" clId="{1E4373D5-68C7-4E48-B25A-F9E0652F93A0}" dt="2022-06-22T11:57:21.343" v="20"/>
          <ac:spMkLst>
            <pc:docMk/>
            <pc:sldMk cId="1930589167" sldId="319"/>
            <ac:spMk id="6" creationId="{7347C184-261E-4F59-B642-DC54D3581C56}"/>
          </ac:spMkLst>
        </pc:spChg>
      </pc:sldChg>
      <pc:sldChg chg="modSp mod">
        <pc:chgData name="Sujeewa Herath" userId="c79466c2957d007a" providerId="LiveId" clId="{1E4373D5-68C7-4E48-B25A-F9E0652F93A0}" dt="2022-06-22T12:00:02.906" v="63" actId="14100"/>
        <pc:sldMkLst>
          <pc:docMk/>
          <pc:sldMk cId="831648861" sldId="320"/>
        </pc:sldMkLst>
        <pc:spChg chg="mod">
          <ac:chgData name="Sujeewa Herath" userId="c79466c2957d007a" providerId="LiveId" clId="{1E4373D5-68C7-4E48-B25A-F9E0652F93A0}" dt="2022-06-22T12:00:02.906" v="63" actId="14100"/>
          <ac:spMkLst>
            <pc:docMk/>
            <pc:sldMk cId="831648861" sldId="320"/>
            <ac:spMk id="2" creationId="{DF403BAA-6844-4BF5-8EC3-77767690EAB7}"/>
          </ac:spMkLst>
        </pc:spChg>
        <pc:spChg chg="mod">
          <ac:chgData name="Sujeewa Herath" userId="c79466c2957d007a" providerId="LiveId" clId="{1E4373D5-68C7-4E48-B25A-F9E0652F93A0}" dt="2022-06-22T11:57:04.122" v="11" actId="27636"/>
          <ac:spMkLst>
            <pc:docMk/>
            <pc:sldMk cId="831648861" sldId="320"/>
            <ac:spMk id="3" creationId="{78E534F1-23D4-40F8-B603-480CD83A06BD}"/>
          </ac:spMkLst>
        </pc:spChg>
      </pc:sldChg>
      <pc:sldChg chg="modSp">
        <pc:chgData name="Sujeewa Herath" userId="c79466c2957d007a" providerId="LiveId" clId="{1E4373D5-68C7-4E48-B25A-F9E0652F93A0}" dt="2022-06-22T11:57:21.343" v="20"/>
        <pc:sldMkLst>
          <pc:docMk/>
          <pc:sldMk cId="2927887580" sldId="322"/>
        </pc:sldMkLst>
        <pc:spChg chg="mod">
          <ac:chgData name="Sujeewa Herath" userId="c79466c2957d007a" providerId="LiveId" clId="{1E4373D5-68C7-4E48-B25A-F9E0652F93A0}" dt="2022-06-22T11:57:21.343" v="20"/>
          <ac:spMkLst>
            <pc:docMk/>
            <pc:sldMk cId="2927887580" sldId="322"/>
            <ac:spMk id="2" creationId="{02D7A792-7C95-4A82-A3A7-95CDADE8E50C}"/>
          </ac:spMkLst>
        </pc:spChg>
        <pc:spChg chg="mod">
          <ac:chgData name="Sujeewa Herath" userId="c79466c2957d007a" providerId="LiveId" clId="{1E4373D5-68C7-4E48-B25A-F9E0652F93A0}" dt="2022-06-22T11:57:21.343" v="20"/>
          <ac:spMkLst>
            <pc:docMk/>
            <pc:sldMk cId="2927887580" sldId="322"/>
            <ac:spMk id="3" creationId="{BD013851-7E32-42F9-9A98-A38F1FD26EE6}"/>
          </ac:spMkLst>
        </pc:spChg>
      </pc:sldChg>
      <pc:sldChg chg="modSp">
        <pc:chgData name="Sujeewa Herath" userId="c79466c2957d007a" providerId="LiveId" clId="{1E4373D5-68C7-4E48-B25A-F9E0652F93A0}" dt="2022-06-22T11:57:21.343" v="20"/>
        <pc:sldMkLst>
          <pc:docMk/>
          <pc:sldMk cId="818858324" sldId="323"/>
        </pc:sldMkLst>
        <pc:spChg chg="mod">
          <ac:chgData name="Sujeewa Herath" userId="c79466c2957d007a" providerId="LiveId" clId="{1E4373D5-68C7-4E48-B25A-F9E0652F93A0}" dt="2022-06-22T11:57:21.343" v="20"/>
          <ac:spMkLst>
            <pc:docMk/>
            <pc:sldMk cId="818858324" sldId="323"/>
            <ac:spMk id="2" creationId="{783DA63D-8E5D-45AF-8BA3-862B478A696A}"/>
          </ac:spMkLst>
        </pc:spChg>
        <pc:spChg chg="mod">
          <ac:chgData name="Sujeewa Herath" userId="c79466c2957d007a" providerId="LiveId" clId="{1E4373D5-68C7-4E48-B25A-F9E0652F93A0}" dt="2022-06-22T11:57:21.343" v="20"/>
          <ac:spMkLst>
            <pc:docMk/>
            <pc:sldMk cId="818858324" sldId="323"/>
            <ac:spMk id="3" creationId="{E422A469-FFAC-489E-BC77-6601A24799E5}"/>
          </ac:spMkLst>
        </pc:spChg>
      </pc:sldChg>
      <pc:sldChg chg="modSp mod">
        <pc:chgData name="Sujeewa Herath" userId="c79466c2957d007a" providerId="LiveId" clId="{1E4373D5-68C7-4E48-B25A-F9E0652F93A0}" dt="2022-06-22T12:11:05.307" v="74" actId="1076"/>
        <pc:sldMkLst>
          <pc:docMk/>
          <pc:sldMk cId="3948098699" sldId="324"/>
        </pc:sldMkLst>
        <pc:spChg chg="mod">
          <ac:chgData name="Sujeewa Herath" userId="c79466c2957d007a" providerId="LiveId" clId="{1E4373D5-68C7-4E48-B25A-F9E0652F93A0}" dt="2022-06-22T12:11:01.404" v="73" actId="14100"/>
          <ac:spMkLst>
            <pc:docMk/>
            <pc:sldMk cId="3948098699" sldId="324"/>
            <ac:spMk id="2" creationId="{D6B5AC0D-8A41-4ACA-B8CA-6FBB0B53467E}"/>
          </ac:spMkLst>
        </pc:spChg>
        <pc:spChg chg="mod">
          <ac:chgData name="Sujeewa Herath" userId="c79466c2957d007a" providerId="LiveId" clId="{1E4373D5-68C7-4E48-B25A-F9E0652F93A0}" dt="2022-06-22T12:11:05.307" v="74" actId="1076"/>
          <ac:spMkLst>
            <pc:docMk/>
            <pc:sldMk cId="3948098699" sldId="324"/>
            <ac:spMk id="3" creationId="{C2CF6F48-6FD5-4E43-A184-D801E3EBC8CF}"/>
          </ac:spMkLst>
        </pc:spChg>
      </pc:sldChg>
      <pc:sldChg chg="modSp mod">
        <pc:chgData name="Sujeewa Herath" userId="c79466c2957d007a" providerId="LiveId" clId="{1E4373D5-68C7-4E48-B25A-F9E0652F93A0}" dt="2022-06-22T11:57:21.664" v="30" actId="27636"/>
        <pc:sldMkLst>
          <pc:docMk/>
          <pc:sldMk cId="3603753876" sldId="325"/>
        </pc:sldMkLst>
        <pc:spChg chg="mod">
          <ac:chgData name="Sujeewa Herath" userId="c79466c2957d007a" providerId="LiveId" clId="{1E4373D5-68C7-4E48-B25A-F9E0652F93A0}" dt="2022-06-22T11:57:21.343" v="20"/>
          <ac:spMkLst>
            <pc:docMk/>
            <pc:sldMk cId="3603753876" sldId="325"/>
            <ac:spMk id="2" creationId="{13867250-F548-400A-B0C2-A3752B763751}"/>
          </ac:spMkLst>
        </pc:spChg>
        <pc:spChg chg="mod">
          <ac:chgData name="Sujeewa Herath" userId="c79466c2957d007a" providerId="LiveId" clId="{1E4373D5-68C7-4E48-B25A-F9E0652F93A0}" dt="2022-06-22T11:57:21.664" v="30" actId="27636"/>
          <ac:spMkLst>
            <pc:docMk/>
            <pc:sldMk cId="3603753876" sldId="325"/>
            <ac:spMk id="3" creationId="{517556E4-38CB-4295-8B71-EA690B61430C}"/>
          </ac:spMkLst>
        </pc:spChg>
      </pc:sldChg>
      <pc:sldChg chg="modSp mod">
        <pc:chgData name="Sujeewa Herath" userId="c79466c2957d007a" providerId="LiveId" clId="{1E4373D5-68C7-4E48-B25A-F9E0652F93A0}" dt="2022-06-22T12:10:40.355" v="70" actId="255"/>
        <pc:sldMkLst>
          <pc:docMk/>
          <pc:sldMk cId="813011032" sldId="326"/>
        </pc:sldMkLst>
        <pc:spChg chg="mod">
          <ac:chgData name="Sujeewa Herath" userId="c79466c2957d007a" providerId="LiveId" clId="{1E4373D5-68C7-4E48-B25A-F9E0652F93A0}" dt="2022-06-22T11:57:21.701" v="32" actId="27636"/>
          <ac:spMkLst>
            <pc:docMk/>
            <pc:sldMk cId="813011032" sldId="326"/>
            <ac:spMk id="2" creationId="{013DD85C-7455-417B-9406-21AEC9542927}"/>
          </ac:spMkLst>
        </pc:spChg>
        <pc:spChg chg="mod">
          <ac:chgData name="Sujeewa Herath" userId="c79466c2957d007a" providerId="LiveId" clId="{1E4373D5-68C7-4E48-B25A-F9E0652F93A0}" dt="2022-06-22T12:10:40.355" v="70" actId="255"/>
          <ac:spMkLst>
            <pc:docMk/>
            <pc:sldMk cId="813011032" sldId="326"/>
            <ac:spMk id="3" creationId="{C25338B3-FBB4-4FC0-B74D-A8F8DFCF744C}"/>
          </ac:spMkLst>
        </pc:spChg>
      </pc:sldChg>
      <pc:sldChg chg="modSp">
        <pc:chgData name="Sujeewa Herath" userId="c79466c2957d007a" providerId="LiveId" clId="{1E4373D5-68C7-4E48-B25A-F9E0652F93A0}" dt="2022-06-22T11:57:21.343" v="20"/>
        <pc:sldMkLst>
          <pc:docMk/>
          <pc:sldMk cId="805404441" sldId="328"/>
        </pc:sldMkLst>
        <pc:spChg chg="mod">
          <ac:chgData name="Sujeewa Herath" userId="c79466c2957d007a" providerId="LiveId" clId="{1E4373D5-68C7-4E48-B25A-F9E0652F93A0}" dt="2022-06-22T11:57:21.343" v="20"/>
          <ac:spMkLst>
            <pc:docMk/>
            <pc:sldMk cId="805404441" sldId="328"/>
            <ac:spMk id="2" creationId="{052AB7EA-0098-4499-80F9-72253D86FF5C}"/>
          </ac:spMkLst>
        </pc:spChg>
      </pc:sldChg>
      <pc:sldChg chg="modSp mod">
        <pc:chgData name="Sujeewa Herath" userId="c79466c2957d007a" providerId="LiveId" clId="{1E4373D5-68C7-4E48-B25A-F9E0652F93A0}" dt="2022-06-22T12:01:27.538" v="68" actId="255"/>
        <pc:sldMkLst>
          <pc:docMk/>
          <pc:sldMk cId="3093124136" sldId="330"/>
        </pc:sldMkLst>
        <pc:spChg chg="mod">
          <ac:chgData name="Sujeewa Herath" userId="c79466c2957d007a" providerId="LiveId" clId="{1E4373D5-68C7-4E48-B25A-F9E0652F93A0}" dt="2022-06-22T11:57:21.343" v="20"/>
          <ac:spMkLst>
            <pc:docMk/>
            <pc:sldMk cId="3093124136" sldId="330"/>
            <ac:spMk id="2" creationId="{BA27CDCE-394C-40F2-8F04-3910FC059297}"/>
          </ac:spMkLst>
        </pc:spChg>
        <pc:spChg chg="mod">
          <ac:chgData name="Sujeewa Herath" userId="c79466c2957d007a" providerId="LiveId" clId="{1E4373D5-68C7-4E48-B25A-F9E0652F93A0}" dt="2022-06-22T12:01:27.538" v="68" actId="255"/>
          <ac:spMkLst>
            <pc:docMk/>
            <pc:sldMk cId="3093124136" sldId="330"/>
            <ac:spMk id="3" creationId="{F91850E5-B1CB-4D28-AFA1-DB6F49C339E9}"/>
          </ac:spMkLst>
        </pc:spChg>
      </pc:sldChg>
      <pc:sldChg chg="modSp">
        <pc:chgData name="Sujeewa Herath" userId="c79466c2957d007a" providerId="LiveId" clId="{1E4373D5-68C7-4E48-B25A-F9E0652F93A0}" dt="2022-06-22T11:57:21.343" v="20"/>
        <pc:sldMkLst>
          <pc:docMk/>
          <pc:sldMk cId="161873589" sldId="331"/>
        </pc:sldMkLst>
        <pc:spChg chg="mod">
          <ac:chgData name="Sujeewa Herath" userId="c79466c2957d007a" providerId="LiveId" clId="{1E4373D5-68C7-4E48-B25A-F9E0652F93A0}" dt="2022-06-22T11:57:21.343" v="20"/>
          <ac:spMkLst>
            <pc:docMk/>
            <pc:sldMk cId="161873589" sldId="331"/>
            <ac:spMk id="2" creationId="{8D4F0D1E-6791-4B15-A23A-5109875D0A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478DF27-21FC-4F43-922E-137FAE29EB93}" type="datetimeFigureOut">
              <a:rPr lang="en-GB" smtClean="0"/>
              <a:t>22/06/2022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0302F96-7FDC-47E1-BAFD-A0224E5A849E}" type="slidenum">
              <a:rPr lang="en-GB" smtClean="0"/>
              <a:t>‹#›</a:t>
            </a:fld>
            <a:endParaRPr lang="en-GB"/>
          </a:p>
        </p:txBody>
      </p:sp>
    </p:spTree>
    <p:extLst>
      <p:ext uri="{BB962C8B-B14F-4D97-AF65-F5344CB8AC3E}">
        <p14:creationId xmlns:p14="http://schemas.microsoft.com/office/powerpoint/2010/main" val="1937521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F0302F96-7FDC-47E1-BAFD-A0224E5A849E}" type="slidenum">
              <a:rPr lang="en-GB" smtClean="0"/>
              <a:t>1</a:t>
            </a:fld>
            <a:endParaRPr lang="en-GB"/>
          </a:p>
        </p:txBody>
      </p:sp>
    </p:spTree>
    <p:extLst>
      <p:ext uri="{BB962C8B-B14F-4D97-AF65-F5344CB8AC3E}">
        <p14:creationId xmlns:p14="http://schemas.microsoft.com/office/powerpoint/2010/main" val="2175154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302F96-7FDC-47E1-BAFD-A0224E5A849E}" type="slidenum">
              <a:rPr lang="en-GB" smtClean="0"/>
              <a:t>2</a:t>
            </a:fld>
            <a:endParaRPr lang="en-GB"/>
          </a:p>
        </p:txBody>
      </p:sp>
    </p:spTree>
    <p:extLst>
      <p:ext uri="{BB962C8B-B14F-4D97-AF65-F5344CB8AC3E}">
        <p14:creationId xmlns:p14="http://schemas.microsoft.com/office/powerpoint/2010/main" val="3526268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discussion on the question on the slide.</a:t>
            </a:r>
          </a:p>
        </p:txBody>
      </p:sp>
      <p:sp>
        <p:nvSpPr>
          <p:cNvPr id="4" name="Slide Number Placeholder 3"/>
          <p:cNvSpPr>
            <a:spLocks noGrp="1"/>
          </p:cNvSpPr>
          <p:nvPr>
            <p:ph type="sldNum" sz="quarter" idx="5"/>
          </p:nvPr>
        </p:nvSpPr>
        <p:spPr/>
        <p:txBody>
          <a:bodyPr/>
          <a:lstStyle/>
          <a:p>
            <a:fld id="{F0302F96-7FDC-47E1-BAFD-A0224E5A849E}" type="slidenum">
              <a:rPr lang="en-GB" smtClean="0"/>
              <a:t>3</a:t>
            </a:fld>
            <a:endParaRPr lang="en-GB"/>
          </a:p>
        </p:txBody>
      </p:sp>
    </p:spTree>
    <p:extLst>
      <p:ext uri="{BB962C8B-B14F-4D97-AF65-F5344CB8AC3E}">
        <p14:creationId xmlns:p14="http://schemas.microsoft.com/office/powerpoint/2010/main" val="3613306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Timing is the key difference that governs what HR do for People Resourcing and L&amp;D :– </a:t>
            </a:r>
          </a:p>
          <a:p>
            <a:endParaRPr lang="en-GB" dirty="0"/>
          </a:p>
          <a:p>
            <a:r>
              <a:rPr lang="en-GB" dirty="0"/>
              <a:t>Resourcing takes place prior to someone being employed through to the end of their probation/induction period usually.</a:t>
            </a:r>
          </a:p>
          <a:p>
            <a:endParaRPr lang="en-GB" dirty="0"/>
          </a:p>
          <a:p>
            <a:r>
              <a:rPr lang="en-GB" dirty="0"/>
              <a:t>Where as L&amp;D is a continuous process for all employees regardless of role, throughout the whole of their employment period – often referred to as CPD.</a:t>
            </a:r>
          </a:p>
        </p:txBody>
      </p:sp>
      <p:sp>
        <p:nvSpPr>
          <p:cNvPr id="4" name="Slide Number Placeholder 3"/>
          <p:cNvSpPr>
            <a:spLocks noGrp="1"/>
          </p:cNvSpPr>
          <p:nvPr>
            <p:ph type="sldNum" sz="quarter" idx="5"/>
          </p:nvPr>
        </p:nvSpPr>
        <p:spPr/>
        <p:txBody>
          <a:bodyPr/>
          <a:lstStyle/>
          <a:p>
            <a:fld id="{F0302F96-7FDC-47E1-BAFD-A0224E5A849E}" type="slidenum">
              <a:rPr lang="en-GB" smtClean="0"/>
              <a:t>4</a:t>
            </a:fld>
            <a:endParaRPr lang="en-GB"/>
          </a:p>
        </p:txBody>
      </p:sp>
    </p:spTree>
    <p:extLst>
      <p:ext uri="{BB962C8B-B14F-4D97-AF65-F5344CB8AC3E}">
        <p14:creationId xmlns:p14="http://schemas.microsoft.com/office/powerpoint/2010/main" val="2376786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Skills and behaviours need to support what an organisation wants to achieve.</a:t>
            </a:r>
          </a:p>
          <a:p>
            <a:pPr marL="171450" indent="-171450">
              <a:buFont typeface="Arial" panose="020B0604020202020204" pitchFamily="34" charset="0"/>
              <a:buChar char="•"/>
            </a:pPr>
            <a:r>
              <a:rPr lang="en-GB" dirty="0"/>
              <a:t>Creating a high potential talent pool links with talent management, but aims to have people in the organisation who can grow and develop with one aim being to reduce recruitment and selection costs for the organisation, and another aim to spend the budget on training to help create staff loyalty.</a:t>
            </a:r>
          </a:p>
        </p:txBody>
      </p:sp>
      <p:sp>
        <p:nvSpPr>
          <p:cNvPr id="4" name="Slide Number Placeholder 3"/>
          <p:cNvSpPr>
            <a:spLocks noGrp="1"/>
          </p:cNvSpPr>
          <p:nvPr>
            <p:ph type="sldNum" sz="quarter" idx="5"/>
          </p:nvPr>
        </p:nvSpPr>
        <p:spPr/>
        <p:txBody>
          <a:bodyPr/>
          <a:lstStyle/>
          <a:p>
            <a:fld id="{F0302F96-7FDC-47E1-BAFD-A0224E5A849E}" type="slidenum">
              <a:rPr lang="en-GB" smtClean="0"/>
              <a:t>5</a:t>
            </a:fld>
            <a:endParaRPr lang="en-GB"/>
          </a:p>
        </p:txBody>
      </p:sp>
    </p:spTree>
    <p:extLst>
      <p:ext uri="{BB962C8B-B14F-4D97-AF65-F5344CB8AC3E}">
        <p14:creationId xmlns:p14="http://schemas.microsoft.com/office/powerpoint/2010/main" val="676329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point and have students apply to the assignment case study.</a:t>
            </a:r>
          </a:p>
          <a:p>
            <a:endParaRPr lang="en-GB" dirty="0"/>
          </a:p>
          <a:p>
            <a:r>
              <a:rPr lang="en-GB" dirty="0"/>
              <a:t>What other industries is a profile of current staff crucial to success?</a:t>
            </a:r>
          </a:p>
        </p:txBody>
      </p:sp>
      <p:sp>
        <p:nvSpPr>
          <p:cNvPr id="4" name="Slide Number Placeholder 3"/>
          <p:cNvSpPr>
            <a:spLocks noGrp="1"/>
          </p:cNvSpPr>
          <p:nvPr>
            <p:ph type="sldNum" sz="quarter" idx="5"/>
          </p:nvPr>
        </p:nvSpPr>
        <p:spPr/>
        <p:txBody>
          <a:bodyPr/>
          <a:lstStyle/>
          <a:p>
            <a:fld id="{F0302F96-7FDC-47E1-BAFD-A0224E5A849E}" type="slidenum">
              <a:rPr lang="en-GB" smtClean="0"/>
              <a:t>10</a:t>
            </a:fld>
            <a:endParaRPr lang="en-GB"/>
          </a:p>
        </p:txBody>
      </p:sp>
    </p:spTree>
    <p:extLst>
      <p:ext uri="{BB962C8B-B14F-4D97-AF65-F5344CB8AC3E}">
        <p14:creationId xmlns:p14="http://schemas.microsoft.com/office/powerpoint/2010/main" val="652307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all elements of the diagram.</a:t>
            </a:r>
          </a:p>
        </p:txBody>
      </p:sp>
      <p:sp>
        <p:nvSpPr>
          <p:cNvPr id="4" name="Slide Number Placeholder 3"/>
          <p:cNvSpPr>
            <a:spLocks noGrp="1"/>
          </p:cNvSpPr>
          <p:nvPr>
            <p:ph type="sldNum" sz="quarter" idx="5"/>
          </p:nvPr>
        </p:nvSpPr>
        <p:spPr/>
        <p:txBody>
          <a:bodyPr/>
          <a:lstStyle/>
          <a:p>
            <a:fld id="{F0302F96-7FDC-47E1-BAFD-A0224E5A849E}" type="slidenum">
              <a:rPr lang="en-GB" smtClean="0"/>
              <a:t>12</a:t>
            </a:fld>
            <a:endParaRPr lang="en-GB"/>
          </a:p>
        </p:txBody>
      </p:sp>
    </p:spTree>
    <p:extLst>
      <p:ext uri="{BB962C8B-B14F-4D97-AF65-F5344CB8AC3E}">
        <p14:creationId xmlns:p14="http://schemas.microsoft.com/office/powerpoint/2010/main" val="3712634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one</a:t>
            </a:r>
          </a:p>
        </p:txBody>
      </p:sp>
      <p:sp>
        <p:nvSpPr>
          <p:cNvPr id="4" name="Slide Number Placeholder 3"/>
          <p:cNvSpPr>
            <a:spLocks noGrp="1"/>
          </p:cNvSpPr>
          <p:nvPr>
            <p:ph type="sldNum" sz="quarter" idx="5"/>
          </p:nvPr>
        </p:nvSpPr>
        <p:spPr/>
        <p:txBody>
          <a:bodyPr/>
          <a:lstStyle/>
          <a:p>
            <a:fld id="{F0302F96-7FDC-47E1-BAFD-A0224E5A849E}" type="slidenum">
              <a:rPr lang="en-GB" smtClean="0"/>
              <a:t>13</a:t>
            </a:fld>
            <a:endParaRPr lang="en-GB"/>
          </a:p>
        </p:txBody>
      </p:sp>
    </p:spTree>
    <p:extLst>
      <p:ext uri="{BB962C8B-B14F-4D97-AF65-F5344CB8AC3E}">
        <p14:creationId xmlns:p14="http://schemas.microsoft.com/office/powerpoint/2010/main" val="1857951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Quantitative External – Labour market statistics such as demographics, skills etc.</a:t>
            </a:r>
          </a:p>
          <a:p>
            <a:endParaRPr lang="en-GB" dirty="0"/>
          </a:p>
          <a:p>
            <a:r>
              <a:rPr lang="en-GB" dirty="0"/>
              <a:t>Quantitative Internal – Turnover, absence, skills audits, demographics etc.</a:t>
            </a:r>
          </a:p>
          <a:p>
            <a:endParaRPr lang="en-GB" dirty="0"/>
          </a:p>
          <a:p>
            <a:r>
              <a:rPr lang="en-GB" dirty="0"/>
              <a:t>Qualitative External – PESTLE</a:t>
            </a:r>
          </a:p>
          <a:p>
            <a:endParaRPr lang="en-GB" dirty="0"/>
          </a:p>
          <a:p>
            <a:r>
              <a:rPr lang="en-GB" dirty="0"/>
              <a:t>Qualitative Internal – business info such as product development, work systems, organisational changes, HR info on staff e.g. appraisal information.</a:t>
            </a:r>
          </a:p>
          <a:p>
            <a:endParaRPr lang="en-GB" dirty="0"/>
          </a:p>
          <a:p>
            <a:endParaRPr lang="en-GB" dirty="0"/>
          </a:p>
        </p:txBody>
      </p:sp>
      <p:sp>
        <p:nvSpPr>
          <p:cNvPr id="4" name="Slide Number Placeholder 3"/>
          <p:cNvSpPr>
            <a:spLocks noGrp="1"/>
          </p:cNvSpPr>
          <p:nvPr>
            <p:ph type="sldNum" sz="quarter" idx="5"/>
          </p:nvPr>
        </p:nvSpPr>
        <p:spPr/>
        <p:txBody>
          <a:bodyPr/>
          <a:lstStyle/>
          <a:p>
            <a:fld id="{F0302F96-7FDC-47E1-BAFD-A0224E5A849E}" type="slidenum">
              <a:rPr lang="en-GB" smtClean="0"/>
              <a:t>14</a:t>
            </a:fld>
            <a:endParaRPr lang="en-GB"/>
          </a:p>
        </p:txBody>
      </p:sp>
    </p:spTree>
    <p:extLst>
      <p:ext uri="{BB962C8B-B14F-4D97-AF65-F5344CB8AC3E}">
        <p14:creationId xmlns:p14="http://schemas.microsoft.com/office/powerpoint/2010/main" val="324365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302F96-7FDC-47E1-BAFD-A0224E5A849E}" type="slidenum">
              <a:rPr lang="en-GB" smtClean="0"/>
              <a:t>15</a:t>
            </a:fld>
            <a:endParaRPr lang="en-GB"/>
          </a:p>
        </p:txBody>
      </p:sp>
    </p:spTree>
    <p:extLst>
      <p:ext uri="{BB962C8B-B14F-4D97-AF65-F5344CB8AC3E}">
        <p14:creationId xmlns:p14="http://schemas.microsoft.com/office/powerpoint/2010/main" val="1265092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discuss with class:</a:t>
            </a:r>
          </a:p>
          <a:p>
            <a:endParaRPr lang="en-GB" dirty="0"/>
          </a:p>
          <a:p>
            <a:pPr marL="228600" indent="-228600">
              <a:buFont typeface="+mj-lt"/>
              <a:buAutoNum type="arabicPeriod"/>
            </a:pPr>
            <a:r>
              <a:rPr lang="en-GB" dirty="0"/>
              <a:t>What is the need for new staff based upon?  The work force planning analysis.</a:t>
            </a:r>
          </a:p>
          <a:p>
            <a:pPr marL="228600" indent="-228600">
              <a:buFont typeface="+mj-lt"/>
              <a:buAutoNum type="arabicPeriod"/>
            </a:pPr>
            <a:r>
              <a:rPr lang="en-GB" dirty="0"/>
              <a:t>What is meant by the term ‘Role Profile’? Defines the purpose of the role, reporting relationships and responsibilities.</a:t>
            </a:r>
          </a:p>
          <a:p>
            <a:pPr marL="228600" indent="-228600">
              <a:buFont typeface="+mj-lt"/>
              <a:buAutoNum type="arabicPeriod"/>
            </a:pPr>
            <a:r>
              <a:rPr lang="en-GB" dirty="0"/>
              <a:t>What is the difference between a person specification and job description?</a:t>
            </a:r>
          </a:p>
          <a:p>
            <a:pPr marL="228600" indent="-228600">
              <a:buFont typeface="+mj-lt"/>
              <a:buAutoNum type="arabicPeriod"/>
            </a:pPr>
            <a:r>
              <a:rPr lang="en-GB" dirty="0"/>
              <a:t>What methods can a company use to advertise a post?</a:t>
            </a:r>
          </a:p>
          <a:p>
            <a:pPr marL="228600" indent="-228600">
              <a:buFont typeface="+mj-lt"/>
              <a:buAutoNum type="arabicPeriod"/>
            </a:pPr>
            <a:r>
              <a:rPr lang="en-GB" dirty="0"/>
              <a:t>Where would have been best to place the advert for FarmBox?  Specialist farming magazines, websites and social media sites.</a:t>
            </a:r>
          </a:p>
        </p:txBody>
      </p:sp>
      <p:sp>
        <p:nvSpPr>
          <p:cNvPr id="4" name="Slide Number Placeholder 3"/>
          <p:cNvSpPr>
            <a:spLocks noGrp="1"/>
          </p:cNvSpPr>
          <p:nvPr>
            <p:ph type="sldNum" sz="quarter" idx="5"/>
          </p:nvPr>
        </p:nvSpPr>
        <p:spPr/>
        <p:txBody>
          <a:bodyPr/>
          <a:lstStyle/>
          <a:p>
            <a:fld id="{F0302F96-7FDC-47E1-BAFD-A0224E5A849E}" type="slidenum">
              <a:rPr lang="en-GB" smtClean="0"/>
              <a:t>16</a:t>
            </a:fld>
            <a:endParaRPr lang="en-GB"/>
          </a:p>
        </p:txBody>
      </p:sp>
    </p:spTree>
    <p:extLst>
      <p:ext uri="{BB962C8B-B14F-4D97-AF65-F5344CB8AC3E}">
        <p14:creationId xmlns:p14="http://schemas.microsoft.com/office/powerpoint/2010/main" val="3931335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one with the students and ensure to encourage the students to assess the suitability to FarmBox.</a:t>
            </a:r>
          </a:p>
          <a:p>
            <a:endParaRPr lang="en-GB" dirty="0"/>
          </a:p>
          <a:p>
            <a:r>
              <a:rPr lang="en-GB" dirty="0"/>
              <a:t>Encourage students to share their own experiences of any of these methods.</a:t>
            </a:r>
          </a:p>
        </p:txBody>
      </p:sp>
      <p:sp>
        <p:nvSpPr>
          <p:cNvPr id="4" name="Slide Number Placeholder 3"/>
          <p:cNvSpPr>
            <a:spLocks noGrp="1"/>
          </p:cNvSpPr>
          <p:nvPr>
            <p:ph type="sldNum" sz="quarter" idx="5"/>
          </p:nvPr>
        </p:nvSpPr>
        <p:spPr/>
        <p:txBody>
          <a:bodyPr/>
          <a:lstStyle/>
          <a:p>
            <a:fld id="{F0302F96-7FDC-47E1-BAFD-A0224E5A849E}" type="slidenum">
              <a:rPr lang="en-GB" smtClean="0"/>
              <a:t>18</a:t>
            </a:fld>
            <a:endParaRPr lang="en-GB"/>
          </a:p>
        </p:txBody>
      </p:sp>
    </p:spTree>
    <p:extLst>
      <p:ext uri="{BB962C8B-B14F-4D97-AF65-F5344CB8AC3E}">
        <p14:creationId xmlns:p14="http://schemas.microsoft.com/office/powerpoint/2010/main" val="40390765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relevant questions to ensure understanding of each point and any key phrases.</a:t>
            </a:r>
          </a:p>
        </p:txBody>
      </p:sp>
      <p:sp>
        <p:nvSpPr>
          <p:cNvPr id="4" name="Slide Number Placeholder 3"/>
          <p:cNvSpPr>
            <a:spLocks noGrp="1"/>
          </p:cNvSpPr>
          <p:nvPr>
            <p:ph type="sldNum" sz="quarter" idx="5"/>
          </p:nvPr>
        </p:nvSpPr>
        <p:spPr/>
        <p:txBody>
          <a:bodyPr/>
          <a:lstStyle/>
          <a:p>
            <a:fld id="{F0302F96-7FDC-47E1-BAFD-A0224E5A849E}" type="slidenum">
              <a:rPr lang="en-GB" smtClean="0"/>
              <a:t>20</a:t>
            </a:fld>
            <a:endParaRPr lang="en-GB"/>
          </a:p>
        </p:txBody>
      </p:sp>
    </p:spTree>
    <p:extLst>
      <p:ext uri="{BB962C8B-B14F-4D97-AF65-F5344CB8AC3E}">
        <p14:creationId xmlns:p14="http://schemas.microsoft.com/office/powerpoint/2010/main" val="1429047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features of the model with students and then ask for ideas of how an organisation may develop talent – beyond the usual answer of ‘training’.  Some answers may include:</a:t>
            </a:r>
          </a:p>
          <a:p>
            <a:pPr marL="171450" indent="-171450">
              <a:buFont typeface="Arial" panose="020B0604020202020204" pitchFamily="34" charset="0"/>
              <a:buChar char="•"/>
            </a:pPr>
            <a:r>
              <a:rPr lang="en-GB" dirty="0"/>
              <a:t>ensuring the organisation is an ‘employer of choice’.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Plan and implement talent retention programmes.</a:t>
            </a:r>
          </a:p>
          <a:p>
            <a:pPr marL="171450" indent="-171450">
              <a:buFont typeface="Arial" panose="020B0604020202020204" pitchFamily="34" charset="0"/>
              <a:buChar char="•"/>
            </a:pPr>
            <a:r>
              <a:rPr lang="en-GB" dirty="0"/>
              <a:t>Introduce reward policies.</a:t>
            </a:r>
          </a:p>
          <a:p>
            <a:pPr marL="171450" indent="-171450">
              <a:buFont typeface="Arial" panose="020B0604020202020204" pitchFamily="34" charset="0"/>
              <a:buChar char="•"/>
            </a:pPr>
            <a:r>
              <a:rPr lang="en-GB" dirty="0"/>
              <a:t>Ensure job design allows for the opportunity for employees to grow.</a:t>
            </a:r>
          </a:p>
          <a:p>
            <a:pPr marL="171450" indent="-171450">
              <a:buFont typeface="Arial" panose="020B0604020202020204" pitchFamily="34" charset="0"/>
              <a:buChar char="•"/>
            </a:pPr>
            <a:r>
              <a:rPr lang="en-GB" dirty="0"/>
              <a:t>Recognise talent by rewarding excellence, enterprise and achievement.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Finally have the students discuss if Talent Management is relevant at this time for FarmBox.</a:t>
            </a:r>
          </a:p>
          <a:p>
            <a:endParaRPr lang="en-GB" dirty="0"/>
          </a:p>
        </p:txBody>
      </p:sp>
      <p:sp>
        <p:nvSpPr>
          <p:cNvPr id="4" name="Slide Number Placeholder 3"/>
          <p:cNvSpPr>
            <a:spLocks noGrp="1"/>
          </p:cNvSpPr>
          <p:nvPr>
            <p:ph type="sldNum" sz="quarter" idx="5"/>
          </p:nvPr>
        </p:nvSpPr>
        <p:spPr/>
        <p:txBody>
          <a:bodyPr/>
          <a:lstStyle/>
          <a:p>
            <a:fld id="{F0302F96-7FDC-47E1-BAFD-A0224E5A849E}" type="slidenum">
              <a:rPr lang="en-GB" smtClean="0"/>
              <a:t>21</a:t>
            </a:fld>
            <a:endParaRPr lang="en-GB"/>
          </a:p>
        </p:txBody>
      </p:sp>
    </p:spTree>
    <p:extLst>
      <p:ext uri="{BB962C8B-B14F-4D97-AF65-F5344CB8AC3E}">
        <p14:creationId xmlns:p14="http://schemas.microsoft.com/office/powerpoint/2010/main" val="23737196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302F96-7FDC-47E1-BAFD-A0224E5A849E}" type="slidenum">
              <a:rPr lang="en-GB" smtClean="0"/>
              <a:t>22</a:t>
            </a:fld>
            <a:endParaRPr lang="en-GB"/>
          </a:p>
        </p:txBody>
      </p:sp>
    </p:spTree>
    <p:extLst>
      <p:ext uri="{BB962C8B-B14F-4D97-AF65-F5344CB8AC3E}">
        <p14:creationId xmlns:p14="http://schemas.microsoft.com/office/powerpoint/2010/main" val="3663689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diagram and the many types of learning.</a:t>
            </a:r>
          </a:p>
          <a:p>
            <a:endParaRPr lang="en-GB" dirty="0"/>
          </a:p>
          <a:p>
            <a:r>
              <a:rPr lang="en-GB" dirty="0"/>
              <a:t>Ask students which type of learning they believe FarmBox most likely tried, and why it may not be working.</a:t>
            </a:r>
          </a:p>
          <a:p>
            <a:endParaRPr lang="en-GB" dirty="0"/>
          </a:p>
          <a:p>
            <a:r>
              <a:rPr lang="en-GB" dirty="0"/>
              <a:t>Ask students to offer a better solution for FarmBox.</a:t>
            </a:r>
          </a:p>
        </p:txBody>
      </p:sp>
      <p:sp>
        <p:nvSpPr>
          <p:cNvPr id="4" name="Slide Number Placeholder 3"/>
          <p:cNvSpPr>
            <a:spLocks noGrp="1"/>
          </p:cNvSpPr>
          <p:nvPr>
            <p:ph type="sldNum" sz="quarter" idx="5"/>
          </p:nvPr>
        </p:nvSpPr>
        <p:spPr/>
        <p:txBody>
          <a:bodyPr/>
          <a:lstStyle/>
          <a:p>
            <a:fld id="{F0302F96-7FDC-47E1-BAFD-A0224E5A849E}" type="slidenum">
              <a:rPr lang="en-GB" smtClean="0"/>
              <a:t>23</a:t>
            </a:fld>
            <a:endParaRPr lang="en-GB"/>
          </a:p>
        </p:txBody>
      </p:sp>
    </p:spTree>
    <p:extLst>
      <p:ext uri="{BB962C8B-B14F-4D97-AF65-F5344CB8AC3E}">
        <p14:creationId xmlns:p14="http://schemas.microsoft.com/office/powerpoint/2010/main" val="15217517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stage </a:t>
            </a:r>
          </a:p>
        </p:txBody>
      </p:sp>
      <p:sp>
        <p:nvSpPr>
          <p:cNvPr id="4" name="Slide Number Placeholder 3"/>
          <p:cNvSpPr>
            <a:spLocks noGrp="1"/>
          </p:cNvSpPr>
          <p:nvPr>
            <p:ph type="sldNum" sz="quarter" idx="5"/>
          </p:nvPr>
        </p:nvSpPr>
        <p:spPr/>
        <p:txBody>
          <a:bodyPr/>
          <a:lstStyle/>
          <a:p>
            <a:fld id="{F0302F96-7FDC-47E1-BAFD-A0224E5A849E}" type="slidenum">
              <a:rPr lang="en-GB" smtClean="0"/>
              <a:t>24</a:t>
            </a:fld>
            <a:endParaRPr lang="en-GB"/>
          </a:p>
        </p:txBody>
      </p:sp>
    </p:spTree>
    <p:extLst>
      <p:ext uri="{BB962C8B-B14F-4D97-AF65-F5344CB8AC3E}">
        <p14:creationId xmlns:p14="http://schemas.microsoft.com/office/powerpoint/2010/main" val="1116513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all elements of the diagram</a:t>
            </a:r>
          </a:p>
          <a:p>
            <a:endParaRPr lang="en-GB" dirty="0"/>
          </a:p>
          <a:p>
            <a:r>
              <a:rPr lang="en-GB" dirty="0"/>
              <a:t>Ask students for examples from their own working experience where elements of the diagram may have been applied in their workplace.</a:t>
            </a:r>
          </a:p>
        </p:txBody>
      </p:sp>
      <p:sp>
        <p:nvSpPr>
          <p:cNvPr id="4" name="Slide Number Placeholder 3"/>
          <p:cNvSpPr>
            <a:spLocks noGrp="1"/>
          </p:cNvSpPr>
          <p:nvPr>
            <p:ph type="sldNum" sz="quarter" idx="5"/>
          </p:nvPr>
        </p:nvSpPr>
        <p:spPr/>
        <p:txBody>
          <a:bodyPr/>
          <a:lstStyle/>
          <a:p>
            <a:fld id="{F0302F96-7FDC-47E1-BAFD-A0224E5A849E}" type="slidenum">
              <a:rPr lang="en-GB" smtClean="0"/>
              <a:t>25</a:t>
            </a:fld>
            <a:endParaRPr lang="en-GB"/>
          </a:p>
        </p:txBody>
      </p:sp>
    </p:spTree>
    <p:extLst>
      <p:ext uri="{BB962C8B-B14F-4D97-AF65-F5344CB8AC3E}">
        <p14:creationId xmlns:p14="http://schemas.microsoft.com/office/powerpoint/2010/main" val="4134516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all elements of the diagram</a:t>
            </a:r>
          </a:p>
        </p:txBody>
      </p:sp>
      <p:sp>
        <p:nvSpPr>
          <p:cNvPr id="4" name="Slide Number Placeholder 3"/>
          <p:cNvSpPr>
            <a:spLocks noGrp="1"/>
          </p:cNvSpPr>
          <p:nvPr>
            <p:ph type="sldNum" sz="quarter" idx="5"/>
          </p:nvPr>
        </p:nvSpPr>
        <p:spPr/>
        <p:txBody>
          <a:bodyPr/>
          <a:lstStyle/>
          <a:p>
            <a:fld id="{F0302F96-7FDC-47E1-BAFD-A0224E5A849E}" type="slidenum">
              <a:rPr lang="en-GB" smtClean="0"/>
              <a:t>26</a:t>
            </a:fld>
            <a:endParaRPr lang="en-GB"/>
          </a:p>
        </p:txBody>
      </p:sp>
    </p:spTree>
    <p:extLst>
      <p:ext uri="{BB962C8B-B14F-4D97-AF65-F5344CB8AC3E}">
        <p14:creationId xmlns:p14="http://schemas.microsoft.com/office/powerpoint/2010/main" val="29743752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aim to use the diagrams to analyse what possibly went wrong for FarmBox using the Learning Needs Analysis.</a:t>
            </a:r>
          </a:p>
          <a:p>
            <a:endParaRPr lang="en-GB" dirty="0"/>
          </a:p>
          <a:p>
            <a:r>
              <a:rPr lang="en-GB" dirty="0"/>
              <a:t>The Formal and Informal Learning should help students identify what type of learning FarmBox has in place for staff and what type of training should be in place.</a:t>
            </a:r>
          </a:p>
        </p:txBody>
      </p:sp>
      <p:sp>
        <p:nvSpPr>
          <p:cNvPr id="4" name="Slide Number Placeholder 3"/>
          <p:cNvSpPr>
            <a:spLocks noGrp="1"/>
          </p:cNvSpPr>
          <p:nvPr>
            <p:ph type="sldNum" sz="quarter" idx="5"/>
          </p:nvPr>
        </p:nvSpPr>
        <p:spPr/>
        <p:txBody>
          <a:bodyPr/>
          <a:lstStyle/>
          <a:p>
            <a:fld id="{F0302F96-7FDC-47E1-BAFD-A0224E5A849E}" type="slidenum">
              <a:rPr lang="en-GB" smtClean="0"/>
              <a:t>27</a:t>
            </a:fld>
            <a:endParaRPr lang="en-GB"/>
          </a:p>
        </p:txBody>
      </p:sp>
    </p:spTree>
    <p:extLst>
      <p:ext uri="{BB962C8B-B14F-4D97-AF65-F5344CB8AC3E}">
        <p14:creationId xmlns:p14="http://schemas.microsoft.com/office/powerpoint/2010/main" val="5439264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Induction – ask students what legal implications are part of a new starter induction in all companies based in the UK e.g. health and safety</a:t>
            </a:r>
          </a:p>
          <a:p>
            <a:endParaRPr lang="en-GB" dirty="0"/>
          </a:p>
          <a:p>
            <a:r>
              <a:rPr lang="en-GB" dirty="0"/>
              <a:t>Planned Experience – what type of industries and roles is this method suited to?  E.g. graduate business training programmes</a:t>
            </a:r>
          </a:p>
          <a:p>
            <a:endParaRPr lang="en-GB" dirty="0"/>
          </a:p>
          <a:p>
            <a:r>
              <a:rPr lang="en-GB" dirty="0"/>
              <a:t>Lead students in a discussion on the suitability of any of these methods for the FarmBox.</a:t>
            </a:r>
          </a:p>
          <a:p>
            <a:endParaRPr lang="en-GB" dirty="0"/>
          </a:p>
          <a:p>
            <a:endParaRPr lang="en-GB" dirty="0"/>
          </a:p>
        </p:txBody>
      </p:sp>
      <p:sp>
        <p:nvSpPr>
          <p:cNvPr id="4" name="Slide Number Placeholder 3"/>
          <p:cNvSpPr>
            <a:spLocks noGrp="1"/>
          </p:cNvSpPr>
          <p:nvPr>
            <p:ph type="sldNum" sz="quarter" idx="5"/>
          </p:nvPr>
        </p:nvSpPr>
        <p:spPr/>
        <p:txBody>
          <a:bodyPr/>
          <a:lstStyle/>
          <a:p>
            <a:fld id="{F0302F96-7FDC-47E1-BAFD-A0224E5A849E}" type="slidenum">
              <a:rPr lang="en-GB" smtClean="0"/>
              <a:t>28</a:t>
            </a:fld>
            <a:endParaRPr lang="en-GB"/>
          </a:p>
        </p:txBody>
      </p:sp>
    </p:spTree>
    <p:extLst>
      <p:ext uri="{BB962C8B-B14F-4D97-AF65-F5344CB8AC3E}">
        <p14:creationId xmlns:p14="http://schemas.microsoft.com/office/powerpoint/2010/main" val="21318322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400" b="1" dirty="0"/>
              <a:t>Lecturer to summarise learning/topics from the session</a:t>
            </a:r>
          </a:p>
          <a:p>
            <a:pPr marL="171450" indent="-171450">
              <a:buFont typeface="Arial" panose="020B0604020202020204" pitchFamily="34" charset="0"/>
              <a:buChar char="•"/>
            </a:pPr>
            <a:endParaRPr lang="en-GB" sz="1400" b="1" dirty="0"/>
          </a:p>
          <a:p>
            <a:pPr marL="171450" indent="-171450">
              <a:buFont typeface="Arial" panose="020B0604020202020204" pitchFamily="34" charset="0"/>
              <a:buChar char="•"/>
            </a:pPr>
            <a:r>
              <a:rPr lang="en-GB" sz="1400" b="1" dirty="0"/>
              <a:t>Respond to any questions</a:t>
            </a:r>
          </a:p>
        </p:txBody>
      </p:sp>
      <p:sp>
        <p:nvSpPr>
          <p:cNvPr id="4" name="Slide Number Placeholder 3"/>
          <p:cNvSpPr>
            <a:spLocks noGrp="1"/>
          </p:cNvSpPr>
          <p:nvPr>
            <p:ph type="sldNum" sz="quarter" idx="5"/>
          </p:nvPr>
        </p:nvSpPr>
        <p:spPr/>
        <p:txBody>
          <a:bodyPr/>
          <a:lstStyle/>
          <a:p>
            <a:fld id="{F0302F96-7FDC-47E1-BAFD-A0224E5A849E}" type="slidenum">
              <a:rPr lang="en-GB" smtClean="0"/>
              <a:t>29</a:t>
            </a:fld>
            <a:endParaRPr lang="en-GB"/>
          </a:p>
        </p:txBody>
      </p:sp>
    </p:spTree>
    <p:extLst>
      <p:ext uri="{BB962C8B-B14F-4D97-AF65-F5344CB8AC3E}">
        <p14:creationId xmlns:p14="http://schemas.microsoft.com/office/powerpoint/2010/main" val="649997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302F96-7FDC-47E1-BAFD-A0224E5A849E}" type="slidenum">
              <a:rPr lang="en-GB" smtClean="0"/>
              <a:t>30</a:t>
            </a:fld>
            <a:endParaRPr lang="en-GB"/>
          </a:p>
        </p:txBody>
      </p:sp>
    </p:spTree>
    <p:extLst>
      <p:ext uri="{BB962C8B-B14F-4D97-AF65-F5344CB8AC3E}">
        <p14:creationId xmlns:p14="http://schemas.microsoft.com/office/powerpoint/2010/main" val="3520225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098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6/22/2022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09213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4810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6/22/2022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33406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1863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0288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6/22/2022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6586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A54C80-263E-416B-A8E0-580EDEADCBDC}" type="datetimeFigureOut">
              <a:rPr lang="en-US" smtClean="0"/>
              <a:t>6/22/2022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2920892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292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508337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819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6/22/2022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2769231"/>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72804-10F2-496E-91A9-D2B1CE1BE747}"/>
              </a:ext>
            </a:extLst>
          </p:cNvPr>
          <p:cNvSpPr>
            <a:spLocks noGrp="1"/>
          </p:cNvSpPr>
          <p:nvPr>
            <p:ph type="ctrTitle"/>
          </p:nvPr>
        </p:nvSpPr>
        <p:spPr>
          <a:xfrm>
            <a:off x="985968" y="4473225"/>
            <a:ext cx="8940352" cy="1095059"/>
          </a:xfrm>
        </p:spPr>
        <p:txBody>
          <a:bodyPr>
            <a:normAutofit/>
          </a:bodyPr>
          <a:lstStyle/>
          <a:p>
            <a:pPr algn="l"/>
            <a:r>
              <a:rPr lang="en-GB" sz="4800" dirty="0"/>
              <a:t>Managing People</a:t>
            </a:r>
          </a:p>
        </p:txBody>
      </p:sp>
      <p:sp>
        <p:nvSpPr>
          <p:cNvPr id="3" name="Subtitle 2">
            <a:extLst>
              <a:ext uri="{FF2B5EF4-FFF2-40B4-BE49-F238E27FC236}">
                <a16:creationId xmlns:a16="http://schemas.microsoft.com/office/drawing/2014/main" id="{7D718766-CC39-41F5-9A90-7D99DCD4D2DF}"/>
              </a:ext>
            </a:extLst>
          </p:cNvPr>
          <p:cNvSpPr>
            <a:spLocks noGrp="1"/>
          </p:cNvSpPr>
          <p:nvPr>
            <p:ph type="subTitle" idx="1"/>
          </p:nvPr>
        </p:nvSpPr>
        <p:spPr>
          <a:xfrm>
            <a:off x="985968" y="5569874"/>
            <a:ext cx="8288035" cy="471488"/>
          </a:xfrm>
        </p:spPr>
        <p:txBody>
          <a:bodyPr>
            <a:normAutofit/>
          </a:bodyPr>
          <a:lstStyle/>
          <a:p>
            <a:pPr algn="l"/>
            <a:r>
              <a:rPr lang="en-GB" dirty="0"/>
              <a:t>People Resourcing and Learning &amp; Development</a:t>
            </a:r>
          </a:p>
          <a:p>
            <a:pPr algn="l"/>
            <a:endParaRPr lang="en-GB" dirty="0"/>
          </a:p>
        </p:txBody>
      </p:sp>
    </p:spTree>
    <p:extLst>
      <p:ext uri="{BB962C8B-B14F-4D97-AF65-F5344CB8AC3E}">
        <p14:creationId xmlns:p14="http://schemas.microsoft.com/office/powerpoint/2010/main" val="1188820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1E88D-20BA-4B4C-8145-E02F5AA56B84}"/>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Session Learning Outcomes</a:t>
            </a:r>
          </a:p>
        </p:txBody>
      </p:sp>
      <p:sp>
        <p:nvSpPr>
          <p:cNvPr id="3" name="Content Placeholder 2">
            <a:extLst>
              <a:ext uri="{FF2B5EF4-FFF2-40B4-BE49-F238E27FC236}">
                <a16:creationId xmlns:a16="http://schemas.microsoft.com/office/drawing/2014/main" id="{40DAC87E-1806-4BA5-99A9-9277A7F37EDD}"/>
              </a:ext>
            </a:extLst>
          </p:cNvPr>
          <p:cNvSpPr>
            <a:spLocks noGrp="1"/>
          </p:cNvSpPr>
          <p:nvPr>
            <p:ph idx="1"/>
          </p:nvPr>
        </p:nvSpPr>
        <p:spPr>
          <a:xfrm>
            <a:off x="838200" y="1916698"/>
            <a:ext cx="10362373" cy="3567103"/>
          </a:xfrm>
        </p:spPr>
        <p:txBody>
          <a:bodyPr>
            <a:normAutofit lnSpcReduction="10000"/>
          </a:bodyPr>
          <a:lstStyle/>
          <a:p>
            <a:pPr marL="0" indent="0">
              <a:buNone/>
            </a:pPr>
            <a:r>
              <a:rPr lang="en-GB" sz="2400" dirty="0"/>
              <a:t>By the end of this session students will be able to:</a:t>
            </a:r>
          </a:p>
          <a:p>
            <a:pPr marL="0" indent="0">
              <a:buNone/>
            </a:pPr>
            <a:endParaRPr lang="en-GB" sz="2400" dirty="0"/>
          </a:p>
          <a:p>
            <a:r>
              <a:rPr lang="en-GB" sz="2400" dirty="0"/>
              <a:t>Define what is meant by the terms People Resourcing and Learning and Development (L&amp;D)</a:t>
            </a:r>
          </a:p>
          <a:p>
            <a:r>
              <a:rPr lang="en-GB" sz="2400" dirty="0"/>
              <a:t>Examine the strategies, procedures and practices of People Resourcing and L&amp;D</a:t>
            </a:r>
          </a:p>
          <a:p>
            <a:r>
              <a:rPr lang="en-GB" sz="2400" dirty="0"/>
              <a:t>Identify which strategies the assignment case study currently deploy.</a:t>
            </a:r>
          </a:p>
          <a:p>
            <a:r>
              <a:rPr lang="en-GB" sz="2400" dirty="0"/>
              <a:t>Recommend strategies, procedures and practice to help resolve the case study issues.</a:t>
            </a:r>
          </a:p>
        </p:txBody>
      </p:sp>
    </p:spTree>
    <p:extLst>
      <p:ext uri="{BB962C8B-B14F-4D97-AF65-F5344CB8AC3E}">
        <p14:creationId xmlns:p14="http://schemas.microsoft.com/office/powerpoint/2010/main" val="1509186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26183-0312-4070-B3F2-5FBA6AD96412}"/>
              </a:ext>
            </a:extLst>
          </p:cNvPr>
          <p:cNvSpPr>
            <a:spLocks noGrp="1"/>
          </p:cNvSpPr>
          <p:nvPr>
            <p:ph type="title"/>
          </p:nvPr>
        </p:nvSpPr>
        <p:spPr>
          <a:xfrm>
            <a:off x="1097280" y="286604"/>
            <a:ext cx="10058400" cy="810070"/>
          </a:xfrm>
        </p:spPr>
        <p:txBody>
          <a:bodyPr/>
          <a:lstStyle/>
          <a:p>
            <a:r>
              <a:rPr lang="en-GB" b="1" u="sng" dirty="0">
                <a:effectLst>
                  <a:outerShdw blurRad="38100" dist="38100" dir="2700000" algn="tl">
                    <a:srgbClr val="000000">
                      <a:alpha val="43137"/>
                    </a:srgbClr>
                  </a:outerShdw>
                </a:effectLst>
              </a:rPr>
              <a:t>Key Definitions</a:t>
            </a:r>
          </a:p>
        </p:txBody>
      </p:sp>
      <p:sp>
        <p:nvSpPr>
          <p:cNvPr id="3" name="Content Placeholder 2">
            <a:extLst>
              <a:ext uri="{FF2B5EF4-FFF2-40B4-BE49-F238E27FC236}">
                <a16:creationId xmlns:a16="http://schemas.microsoft.com/office/drawing/2014/main" id="{E054E541-16B8-4C90-9C11-D0A049D2BE7B}"/>
              </a:ext>
            </a:extLst>
          </p:cNvPr>
          <p:cNvSpPr>
            <a:spLocks noGrp="1"/>
          </p:cNvSpPr>
          <p:nvPr>
            <p:ph idx="1"/>
          </p:nvPr>
        </p:nvSpPr>
        <p:spPr>
          <a:xfrm>
            <a:off x="640080" y="1522284"/>
            <a:ext cx="10515600" cy="4351338"/>
          </a:xfrm>
        </p:spPr>
        <p:txBody>
          <a:bodyPr>
            <a:normAutofit/>
          </a:bodyPr>
          <a:lstStyle/>
          <a:p>
            <a:endParaRPr lang="en-GB" u="sng" dirty="0"/>
          </a:p>
          <a:p>
            <a:r>
              <a:rPr lang="en-GB" sz="1800" u="sng" dirty="0"/>
              <a:t>“Learning and development </a:t>
            </a:r>
            <a:r>
              <a:rPr lang="en-GB" sz="1800" dirty="0"/>
              <a:t>(L&amp;D) is concerned with ensuring that organizations have the knowledgeable, skilled and engaged people they need.” (Armstrong, 2020, p.379).</a:t>
            </a:r>
          </a:p>
          <a:p>
            <a:endParaRPr lang="en-GB" sz="1800" dirty="0"/>
          </a:p>
          <a:p>
            <a:r>
              <a:rPr lang="en-GB" sz="1800" dirty="0"/>
              <a:t>“People Resourcing… is the term used to describe the employment activities of workforce planning and recruitment and selection that ensure the organization has the people it need.” (Armstrong, 2020, p.287).</a:t>
            </a:r>
          </a:p>
          <a:p>
            <a:pPr marL="0" indent="0">
              <a:buNone/>
            </a:pPr>
            <a:endParaRPr lang="en-GB" sz="1800" dirty="0"/>
          </a:p>
          <a:p>
            <a:r>
              <a:rPr lang="en-GB" sz="1800" i="1" dirty="0">
                <a:solidFill>
                  <a:srgbClr val="0070C0"/>
                </a:solidFill>
              </a:rPr>
              <a:t>Is there a difference or is it the same phenomenon with a different name?</a:t>
            </a:r>
          </a:p>
        </p:txBody>
      </p:sp>
    </p:spTree>
    <p:extLst>
      <p:ext uri="{BB962C8B-B14F-4D97-AF65-F5344CB8AC3E}">
        <p14:creationId xmlns:p14="http://schemas.microsoft.com/office/powerpoint/2010/main" val="12664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CEC5F-862A-4975-9A41-FEF2CA595F85}"/>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Differences</a:t>
            </a:r>
          </a:p>
        </p:txBody>
      </p:sp>
      <p:sp>
        <p:nvSpPr>
          <p:cNvPr id="4" name="Text Placeholder 3">
            <a:extLst>
              <a:ext uri="{FF2B5EF4-FFF2-40B4-BE49-F238E27FC236}">
                <a16:creationId xmlns:a16="http://schemas.microsoft.com/office/drawing/2014/main" id="{1E592F54-ABDB-4A16-A5C5-D97398F2FC9F}"/>
              </a:ext>
            </a:extLst>
          </p:cNvPr>
          <p:cNvSpPr>
            <a:spLocks noGrp="1"/>
          </p:cNvSpPr>
          <p:nvPr>
            <p:ph type="body" idx="1"/>
          </p:nvPr>
        </p:nvSpPr>
        <p:spPr/>
        <p:txBody>
          <a:bodyPr/>
          <a:lstStyle/>
          <a:p>
            <a:r>
              <a:rPr lang="en-GB" u="sng" dirty="0"/>
              <a:t>People Resourcing</a:t>
            </a:r>
          </a:p>
        </p:txBody>
      </p:sp>
      <p:sp>
        <p:nvSpPr>
          <p:cNvPr id="5" name="Content Placeholder 4">
            <a:extLst>
              <a:ext uri="{FF2B5EF4-FFF2-40B4-BE49-F238E27FC236}">
                <a16:creationId xmlns:a16="http://schemas.microsoft.com/office/drawing/2014/main" id="{B6890DD0-2079-4C05-94FB-2A8E67947364}"/>
              </a:ext>
            </a:extLst>
          </p:cNvPr>
          <p:cNvSpPr>
            <a:spLocks noGrp="1"/>
          </p:cNvSpPr>
          <p:nvPr>
            <p:ph sz="half" idx="2"/>
          </p:nvPr>
        </p:nvSpPr>
        <p:spPr/>
        <p:txBody>
          <a:bodyPr/>
          <a:lstStyle/>
          <a:p>
            <a:r>
              <a:rPr lang="en-GB" dirty="0"/>
              <a:t>Strategic Resourcing</a:t>
            </a:r>
          </a:p>
          <a:p>
            <a:r>
              <a:rPr lang="en-GB" dirty="0"/>
              <a:t>Workforce Planning</a:t>
            </a:r>
          </a:p>
          <a:p>
            <a:r>
              <a:rPr lang="en-GB" dirty="0"/>
              <a:t>Recruitment and Selection</a:t>
            </a:r>
          </a:p>
          <a:p>
            <a:r>
              <a:rPr lang="en-GB" dirty="0"/>
              <a:t>Talent Management</a:t>
            </a:r>
          </a:p>
        </p:txBody>
      </p:sp>
      <p:sp>
        <p:nvSpPr>
          <p:cNvPr id="6" name="Text Placeholder 5">
            <a:extLst>
              <a:ext uri="{FF2B5EF4-FFF2-40B4-BE49-F238E27FC236}">
                <a16:creationId xmlns:a16="http://schemas.microsoft.com/office/drawing/2014/main" id="{15E61256-934B-4316-9F91-6F8C43F0C617}"/>
              </a:ext>
            </a:extLst>
          </p:cNvPr>
          <p:cNvSpPr>
            <a:spLocks noGrp="1"/>
          </p:cNvSpPr>
          <p:nvPr>
            <p:ph type="body" sz="quarter" idx="3"/>
          </p:nvPr>
        </p:nvSpPr>
        <p:spPr/>
        <p:txBody>
          <a:bodyPr/>
          <a:lstStyle/>
          <a:p>
            <a:r>
              <a:rPr lang="en-GB" u="sng" dirty="0"/>
              <a:t>Learning and Development</a:t>
            </a:r>
          </a:p>
        </p:txBody>
      </p:sp>
      <p:sp>
        <p:nvSpPr>
          <p:cNvPr id="7" name="Content Placeholder 6">
            <a:extLst>
              <a:ext uri="{FF2B5EF4-FFF2-40B4-BE49-F238E27FC236}">
                <a16:creationId xmlns:a16="http://schemas.microsoft.com/office/drawing/2014/main" id="{2BA547E5-0A76-4244-A5E4-99207FC821ED}"/>
              </a:ext>
            </a:extLst>
          </p:cNvPr>
          <p:cNvSpPr>
            <a:spLocks noGrp="1"/>
          </p:cNvSpPr>
          <p:nvPr>
            <p:ph sz="quarter" idx="4"/>
          </p:nvPr>
        </p:nvSpPr>
        <p:spPr/>
        <p:txBody>
          <a:bodyPr/>
          <a:lstStyle/>
          <a:p>
            <a:r>
              <a:rPr lang="en-GB" dirty="0"/>
              <a:t>Process of L&amp;D</a:t>
            </a:r>
          </a:p>
          <a:p>
            <a:r>
              <a:rPr lang="en-GB" dirty="0"/>
              <a:t>Practice of L&amp;D</a:t>
            </a:r>
          </a:p>
          <a:p>
            <a:r>
              <a:rPr lang="en-GB" dirty="0"/>
              <a:t>Leadership and Management Development</a:t>
            </a:r>
          </a:p>
        </p:txBody>
      </p:sp>
      <p:sp>
        <p:nvSpPr>
          <p:cNvPr id="12" name="TextBox 11">
            <a:extLst>
              <a:ext uri="{FF2B5EF4-FFF2-40B4-BE49-F238E27FC236}">
                <a16:creationId xmlns:a16="http://schemas.microsoft.com/office/drawing/2014/main" id="{BD4D5ABD-AA50-479A-B0E6-C0B50A3FA91A}"/>
              </a:ext>
            </a:extLst>
          </p:cNvPr>
          <p:cNvSpPr txBox="1"/>
          <p:nvPr/>
        </p:nvSpPr>
        <p:spPr>
          <a:xfrm>
            <a:off x="836612" y="4884449"/>
            <a:ext cx="10292305" cy="584775"/>
          </a:xfrm>
          <a:prstGeom prst="rect">
            <a:avLst/>
          </a:prstGeom>
          <a:noFill/>
        </p:spPr>
        <p:txBody>
          <a:bodyPr wrap="square" rtlCol="0">
            <a:spAutoFit/>
          </a:bodyPr>
          <a:lstStyle/>
          <a:p>
            <a:r>
              <a:rPr lang="en-GB" sz="3200" dirty="0">
                <a:solidFill>
                  <a:schemeClr val="accent1"/>
                </a:solidFill>
              </a:rPr>
              <a:t>What key element is it that makes the categories different?</a:t>
            </a:r>
          </a:p>
        </p:txBody>
      </p:sp>
    </p:spTree>
    <p:extLst>
      <p:ext uri="{BB962C8B-B14F-4D97-AF65-F5344CB8AC3E}">
        <p14:creationId xmlns:p14="http://schemas.microsoft.com/office/powerpoint/2010/main" val="927497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23F54-EFB3-4C9B-BA68-26C6F1F6E3E9}"/>
              </a:ext>
            </a:extLst>
          </p:cNvPr>
          <p:cNvSpPr>
            <a:spLocks noGrp="1"/>
          </p:cNvSpPr>
          <p:nvPr>
            <p:ph type="title"/>
          </p:nvPr>
        </p:nvSpPr>
        <p:spPr>
          <a:xfrm>
            <a:off x="1097280" y="286604"/>
            <a:ext cx="10058400" cy="1202010"/>
          </a:xfrm>
        </p:spPr>
        <p:txBody>
          <a:bodyPr/>
          <a:lstStyle/>
          <a:p>
            <a:r>
              <a:rPr lang="en-GB" b="1" u="sng" dirty="0">
                <a:effectLst>
                  <a:outerShdw blurRad="38100" dist="38100" dir="2700000" algn="tl">
                    <a:srgbClr val="000000">
                      <a:alpha val="43137"/>
                    </a:srgbClr>
                  </a:outerShdw>
                </a:effectLst>
              </a:rPr>
              <a:t>Strategic Resourcing</a:t>
            </a:r>
          </a:p>
        </p:txBody>
      </p:sp>
      <p:sp>
        <p:nvSpPr>
          <p:cNvPr id="3" name="Content Placeholder 2">
            <a:extLst>
              <a:ext uri="{FF2B5EF4-FFF2-40B4-BE49-F238E27FC236}">
                <a16:creationId xmlns:a16="http://schemas.microsoft.com/office/drawing/2014/main" id="{92E8E496-335D-428C-862D-7DAB3DB6BE0B}"/>
              </a:ext>
            </a:extLst>
          </p:cNvPr>
          <p:cNvSpPr>
            <a:spLocks noGrp="1"/>
          </p:cNvSpPr>
          <p:nvPr>
            <p:ph idx="1"/>
          </p:nvPr>
        </p:nvSpPr>
        <p:spPr>
          <a:xfrm>
            <a:off x="677334" y="1488613"/>
            <a:ext cx="10676466" cy="4365777"/>
          </a:xfrm>
        </p:spPr>
        <p:txBody>
          <a:bodyPr>
            <a:normAutofit/>
          </a:bodyPr>
          <a:lstStyle/>
          <a:p>
            <a:endParaRPr lang="en-GB" sz="2400" dirty="0"/>
          </a:p>
          <a:p>
            <a:r>
              <a:rPr lang="en-GB" sz="2400" dirty="0"/>
              <a:t>According to Armstrong (2020), when an organisation knows which direction it wishes to move in then the strategic resourcing can, </a:t>
            </a:r>
            <a:r>
              <a:rPr lang="en-GB" sz="2400" i="1" dirty="0"/>
              <a:t>and should</a:t>
            </a:r>
            <a:r>
              <a:rPr lang="en-GB" sz="2400" dirty="0"/>
              <a:t>, integrate the business strategies and the resources strategy.</a:t>
            </a:r>
          </a:p>
          <a:p>
            <a:r>
              <a:rPr lang="en-GB" sz="2400" dirty="0"/>
              <a:t>To do this organisations need to have an awareness of:</a:t>
            </a:r>
          </a:p>
          <a:p>
            <a:pPr lvl="1"/>
            <a:r>
              <a:rPr lang="en-GB" sz="2200" dirty="0"/>
              <a:t>Number of people needed.</a:t>
            </a:r>
          </a:p>
          <a:p>
            <a:pPr lvl="1"/>
            <a:r>
              <a:rPr lang="en-GB" sz="2200" dirty="0"/>
              <a:t>Skills and behaviours needed.</a:t>
            </a:r>
          </a:p>
          <a:p>
            <a:pPr lvl="1"/>
            <a:r>
              <a:rPr lang="en-GB" sz="2200" dirty="0"/>
              <a:t>Create a talent pool of high potential.</a:t>
            </a:r>
          </a:p>
          <a:p>
            <a:pPr lvl="1"/>
            <a:r>
              <a:rPr lang="en-GB" sz="2200" dirty="0"/>
              <a:t>Be prepared for an organisational restructure.</a:t>
            </a:r>
          </a:p>
          <a:p>
            <a:pPr lvl="1"/>
            <a:r>
              <a:rPr lang="en-GB" sz="2200" dirty="0"/>
              <a:t>Plan to change the culture.</a:t>
            </a:r>
          </a:p>
        </p:txBody>
      </p:sp>
    </p:spTree>
    <p:extLst>
      <p:ext uri="{BB962C8B-B14F-4D97-AF65-F5344CB8AC3E}">
        <p14:creationId xmlns:p14="http://schemas.microsoft.com/office/powerpoint/2010/main" val="2046165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AD29F-5A50-45D2-BDD7-0EEE028C34FA}"/>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HR Planning</a:t>
            </a:r>
          </a:p>
        </p:txBody>
      </p:sp>
      <p:sp>
        <p:nvSpPr>
          <p:cNvPr id="3" name="Content Placeholder 2">
            <a:extLst>
              <a:ext uri="{FF2B5EF4-FFF2-40B4-BE49-F238E27FC236}">
                <a16:creationId xmlns:a16="http://schemas.microsoft.com/office/drawing/2014/main" id="{D83F39BB-7A7B-4510-AE4D-560FFA5858C9}"/>
              </a:ext>
            </a:extLst>
          </p:cNvPr>
          <p:cNvSpPr>
            <a:spLocks noGrp="1"/>
          </p:cNvSpPr>
          <p:nvPr>
            <p:ph idx="1"/>
          </p:nvPr>
        </p:nvSpPr>
        <p:spPr>
          <a:xfrm>
            <a:off x="629208" y="1822383"/>
            <a:ext cx="10233821" cy="3880773"/>
          </a:xfrm>
        </p:spPr>
        <p:txBody>
          <a:bodyPr>
            <a:normAutofit/>
          </a:bodyPr>
          <a:lstStyle/>
          <a:p>
            <a:r>
              <a:rPr lang="en-GB" dirty="0"/>
              <a:t>HR Planning is crucial:</a:t>
            </a:r>
          </a:p>
          <a:p>
            <a:pPr lvl="1"/>
            <a:r>
              <a:rPr lang="en-GB" sz="2800" dirty="0"/>
              <a:t>Establishes clear links between the business and HR Plans.</a:t>
            </a:r>
          </a:p>
          <a:p>
            <a:pPr lvl="1"/>
            <a:r>
              <a:rPr lang="en-GB" sz="2800" dirty="0"/>
              <a:t>Gives better control over staffing costs and numbers employed.</a:t>
            </a:r>
          </a:p>
          <a:p>
            <a:pPr lvl="1"/>
            <a:r>
              <a:rPr lang="en-GB" sz="2800" dirty="0"/>
              <a:t>Better informed about the skills and attitude mix within the organisation.</a:t>
            </a:r>
          </a:p>
          <a:p>
            <a:pPr lvl="1"/>
            <a:r>
              <a:rPr lang="en-GB" sz="2800" dirty="0"/>
              <a:t>Maintain a profile of current staff.</a:t>
            </a:r>
          </a:p>
          <a:p>
            <a:pPr marL="457200" lvl="1" indent="0">
              <a:buNone/>
            </a:pPr>
            <a:endParaRPr lang="en-GB" sz="2800" dirty="0"/>
          </a:p>
          <a:p>
            <a:pPr marL="0" indent="0">
              <a:buNone/>
            </a:pPr>
            <a:r>
              <a:rPr lang="en-GB" sz="2000" dirty="0"/>
              <a:t>Source: (Marchington  et al., 2016)</a:t>
            </a:r>
          </a:p>
        </p:txBody>
      </p:sp>
    </p:spTree>
    <p:extLst>
      <p:ext uri="{BB962C8B-B14F-4D97-AF65-F5344CB8AC3E}">
        <p14:creationId xmlns:p14="http://schemas.microsoft.com/office/powerpoint/2010/main" val="998724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FA157-3BB8-49FD-A9FF-1788236B2736}"/>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Establishes clear links between the business and HR Plans</a:t>
            </a:r>
            <a:endParaRPr lang="en-GB" b="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18E2D10-9D9A-4C3E-9FB9-97D1B3D195ED}"/>
              </a:ext>
            </a:extLst>
          </p:cNvPr>
          <p:cNvSpPr>
            <a:spLocks noGrp="1"/>
          </p:cNvSpPr>
          <p:nvPr>
            <p:ph idx="1"/>
          </p:nvPr>
        </p:nvSpPr>
        <p:spPr/>
        <p:txBody>
          <a:bodyPr>
            <a:normAutofit/>
          </a:bodyPr>
          <a:lstStyle/>
          <a:p>
            <a:r>
              <a:rPr lang="en-GB" dirty="0"/>
              <a:t>Two forms of ‘links’:</a:t>
            </a:r>
          </a:p>
          <a:p>
            <a:pPr lvl="1"/>
            <a:r>
              <a:rPr lang="en-GB" sz="2800" dirty="0"/>
              <a:t>HRM fitting in with the broad strategic plans of the company and HR delivering what the business requires.</a:t>
            </a:r>
          </a:p>
          <a:p>
            <a:pPr lvl="1"/>
            <a:r>
              <a:rPr lang="en-GB" sz="2800" dirty="0"/>
              <a:t>Recognition that long term business goals can be disrupted through shortages of labour.</a:t>
            </a:r>
          </a:p>
          <a:p>
            <a:pPr marL="457200" lvl="1" indent="0">
              <a:buNone/>
            </a:pPr>
            <a:endParaRPr lang="en-GB" dirty="0"/>
          </a:p>
          <a:p>
            <a:r>
              <a:rPr lang="en-GB" dirty="0">
                <a:solidFill>
                  <a:schemeClr val="accent1"/>
                </a:solidFill>
              </a:rPr>
              <a:t>Assignment Case Study:</a:t>
            </a:r>
          </a:p>
          <a:p>
            <a:pPr lvl="1"/>
            <a:r>
              <a:rPr lang="en-GB" dirty="0">
                <a:solidFill>
                  <a:schemeClr val="accent1"/>
                </a:solidFill>
              </a:rPr>
              <a:t>What could be the broad strategic aim of First Direct?</a:t>
            </a:r>
          </a:p>
          <a:p>
            <a:pPr lvl="1"/>
            <a:r>
              <a:rPr lang="en-GB" dirty="0">
                <a:solidFill>
                  <a:schemeClr val="accent1"/>
                </a:solidFill>
              </a:rPr>
              <a:t>Of the two types of links, which is more likely to fit First Direct  and why?</a:t>
            </a:r>
          </a:p>
          <a:p>
            <a:pPr marL="457200" lvl="1" indent="0">
              <a:buNone/>
            </a:pPr>
            <a:endParaRPr lang="en-GB" dirty="0"/>
          </a:p>
        </p:txBody>
      </p:sp>
    </p:spTree>
    <p:extLst>
      <p:ext uri="{BB962C8B-B14F-4D97-AF65-F5344CB8AC3E}">
        <p14:creationId xmlns:p14="http://schemas.microsoft.com/office/powerpoint/2010/main" val="2999871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369CD-ECD1-4CC3-A598-215B15876F1B}"/>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Gives better control over staffing costs and numbers employed</a:t>
            </a:r>
            <a:endParaRPr lang="en-GB" b="1" u="sng" dirty="0">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9312F762-1775-42E0-A26E-6D3A5ECF874E}"/>
              </a:ext>
            </a:extLst>
          </p:cNvPr>
          <p:cNvSpPr>
            <a:spLocks noGrp="1"/>
          </p:cNvSpPr>
          <p:nvPr>
            <p:ph idx="1"/>
          </p:nvPr>
        </p:nvSpPr>
        <p:spPr>
          <a:xfrm>
            <a:off x="838200" y="2141310"/>
            <a:ext cx="10515600" cy="3584575"/>
          </a:xfrm>
        </p:spPr>
        <p:txBody>
          <a:bodyPr>
            <a:noAutofit/>
          </a:bodyPr>
          <a:lstStyle/>
          <a:p>
            <a:r>
              <a:rPr lang="en-GB" u="sng" dirty="0"/>
              <a:t>Stages to follow</a:t>
            </a:r>
            <a:r>
              <a:rPr lang="en-GB" dirty="0"/>
              <a:t>:-</a:t>
            </a:r>
          </a:p>
          <a:p>
            <a:pPr lvl="1"/>
            <a:r>
              <a:rPr lang="en-GB" sz="2800" dirty="0"/>
              <a:t>Anticipate staffing needs (regardless of whether this is an increase or a decrease).</a:t>
            </a:r>
          </a:p>
          <a:p>
            <a:pPr lvl="1"/>
            <a:r>
              <a:rPr lang="en-GB" sz="2800" dirty="0"/>
              <a:t>Match supply and demand.</a:t>
            </a:r>
          </a:p>
          <a:p>
            <a:pPr lvl="1"/>
            <a:r>
              <a:rPr lang="en-GB" sz="2800" dirty="0"/>
              <a:t>Recruit from the external labour market, relocate staff or prepare for cutbacks.</a:t>
            </a:r>
          </a:p>
          <a:p>
            <a:r>
              <a:rPr lang="en-GB" dirty="0">
                <a:solidFill>
                  <a:schemeClr val="accent1"/>
                </a:solidFill>
              </a:rPr>
              <a:t>Could First Direct  have anticipated the need for more staff?</a:t>
            </a:r>
          </a:p>
          <a:p>
            <a:pPr lvl="1"/>
            <a:endParaRPr lang="en-GB" sz="2800" dirty="0"/>
          </a:p>
          <a:p>
            <a:pPr marL="457200" lvl="1" indent="0">
              <a:buNone/>
            </a:pPr>
            <a:endParaRPr lang="en-GB" sz="2800" dirty="0"/>
          </a:p>
        </p:txBody>
      </p:sp>
    </p:spTree>
    <p:extLst>
      <p:ext uri="{BB962C8B-B14F-4D97-AF65-F5344CB8AC3E}">
        <p14:creationId xmlns:p14="http://schemas.microsoft.com/office/powerpoint/2010/main" val="1718136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E4503-6646-48A2-B52A-154B6C914480}"/>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Better informed about the skills and attitude mix within the organisation</a:t>
            </a:r>
            <a:endParaRPr lang="en-GB" b="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840D783-E831-431B-9AB4-09027C5CDE2A}"/>
              </a:ext>
            </a:extLst>
          </p:cNvPr>
          <p:cNvSpPr>
            <a:spLocks noGrp="1"/>
          </p:cNvSpPr>
          <p:nvPr>
            <p:ph idx="1"/>
          </p:nvPr>
        </p:nvSpPr>
        <p:spPr>
          <a:xfrm>
            <a:off x="838200" y="2118178"/>
            <a:ext cx="10515600" cy="3236232"/>
          </a:xfrm>
        </p:spPr>
        <p:txBody>
          <a:bodyPr>
            <a:normAutofit/>
          </a:bodyPr>
          <a:lstStyle/>
          <a:p>
            <a:r>
              <a:rPr lang="en-GB" sz="3200" dirty="0"/>
              <a:t>Choices about the skill mix within an organisation can link to the decision hat the firm has for the future and adjustments can be planned in advance.</a:t>
            </a:r>
          </a:p>
          <a:p>
            <a:r>
              <a:rPr lang="en-GB" sz="3200" dirty="0"/>
              <a:t>Strategies can include retraining staff or adding new staff.</a:t>
            </a:r>
          </a:p>
          <a:p>
            <a:r>
              <a:rPr lang="en-GB" sz="3200" dirty="0">
                <a:solidFill>
                  <a:srgbClr val="0070C0"/>
                </a:solidFill>
              </a:rPr>
              <a:t>Does this affect First Direct  in any way?</a:t>
            </a:r>
          </a:p>
        </p:txBody>
      </p:sp>
    </p:spTree>
    <p:extLst>
      <p:ext uri="{BB962C8B-B14F-4D97-AF65-F5344CB8AC3E}">
        <p14:creationId xmlns:p14="http://schemas.microsoft.com/office/powerpoint/2010/main" val="2532776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138C4-DEF4-4F04-B869-57D47AA903E7}"/>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Maintain a profile of current staff</a:t>
            </a:r>
            <a:endParaRPr lang="en-GB" b="1" u="sng" dirty="0">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7347C184-261E-4F59-B642-DC54D3581C56}"/>
              </a:ext>
            </a:extLst>
          </p:cNvPr>
          <p:cNvSpPr>
            <a:spLocks noGrp="1"/>
          </p:cNvSpPr>
          <p:nvPr>
            <p:ph idx="1"/>
          </p:nvPr>
        </p:nvSpPr>
        <p:spPr/>
        <p:txBody>
          <a:bodyPr/>
          <a:lstStyle/>
          <a:p>
            <a:r>
              <a:rPr lang="en-GB" dirty="0"/>
              <a:t>Accurate data on staff is needed if equality, diversity and inclusivity within the organisation is to be achieved.</a:t>
            </a:r>
          </a:p>
          <a:p>
            <a:r>
              <a:rPr lang="en-GB" dirty="0"/>
              <a:t>Data on staff includes:</a:t>
            </a:r>
          </a:p>
          <a:p>
            <a:pPr lvl="1"/>
            <a:r>
              <a:rPr lang="en-GB" dirty="0"/>
              <a:t>Number of employees</a:t>
            </a:r>
          </a:p>
          <a:p>
            <a:pPr lvl="1"/>
            <a:r>
              <a:rPr lang="en-GB" dirty="0"/>
              <a:t>Position</a:t>
            </a:r>
          </a:p>
          <a:p>
            <a:pPr lvl="1"/>
            <a:r>
              <a:rPr lang="en-GB" dirty="0"/>
              <a:t>Salary</a:t>
            </a:r>
          </a:p>
          <a:p>
            <a:pPr lvl="1"/>
            <a:r>
              <a:rPr lang="en-GB" dirty="0"/>
              <a:t>Qualifications/Training History</a:t>
            </a:r>
          </a:p>
        </p:txBody>
      </p:sp>
    </p:spTree>
    <p:extLst>
      <p:ext uri="{BB962C8B-B14F-4D97-AF65-F5344CB8AC3E}">
        <p14:creationId xmlns:p14="http://schemas.microsoft.com/office/powerpoint/2010/main" val="1930589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B04FB-5825-469D-B7BE-5B59A6E31994}"/>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Workforce Planning</a:t>
            </a:r>
          </a:p>
        </p:txBody>
      </p:sp>
      <p:sp>
        <p:nvSpPr>
          <p:cNvPr id="3" name="Content Placeholder 2">
            <a:extLst>
              <a:ext uri="{FF2B5EF4-FFF2-40B4-BE49-F238E27FC236}">
                <a16:creationId xmlns:a16="http://schemas.microsoft.com/office/drawing/2014/main" id="{90C92D78-C2FA-4A31-80C8-727CF982E1FB}"/>
              </a:ext>
            </a:extLst>
          </p:cNvPr>
          <p:cNvSpPr>
            <a:spLocks noGrp="1"/>
          </p:cNvSpPr>
          <p:nvPr>
            <p:ph idx="1"/>
          </p:nvPr>
        </p:nvSpPr>
        <p:spPr/>
        <p:txBody>
          <a:bodyPr/>
          <a:lstStyle/>
          <a:p>
            <a:r>
              <a:rPr lang="en-GB" sz="3200" dirty="0"/>
              <a:t>“It’s about getting the right number of people with the right skills employed in the right place at the right time, at the right cost and on the right contract to deliver an organization’s short and long-term objectives.” </a:t>
            </a:r>
            <a:r>
              <a:rPr lang="en-GB" dirty="0"/>
              <a:t>(CIPD, 2018).</a:t>
            </a:r>
          </a:p>
          <a:p>
            <a:pPr marL="0" indent="0">
              <a:buNone/>
            </a:pPr>
            <a:endParaRPr lang="en-GB" dirty="0"/>
          </a:p>
          <a:p>
            <a:r>
              <a:rPr lang="en-GB" dirty="0">
                <a:solidFill>
                  <a:schemeClr val="accent1"/>
                </a:solidFill>
              </a:rPr>
              <a:t>Is there a possibility that First direct got this wrong?</a:t>
            </a:r>
          </a:p>
        </p:txBody>
      </p:sp>
    </p:spTree>
    <p:extLst>
      <p:ext uri="{BB962C8B-B14F-4D97-AF65-F5344CB8AC3E}">
        <p14:creationId xmlns:p14="http://schemas.microsoft.com/office/powerpoint/2010/main" val="2326185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469BDB-0DED-4DF6-9743-4B09931E5DC9}"/>
              </a:ext>
            </a:extLst>
          </p:cNvPr>
          <p:cNvPicPr>
            <a:picLocks noChangeAspect="1"/>
          </p:cNvPicPr>
          <p:nvPr/>
        </p:nvPicPr>
        <p:blipFill>
          <a:blip r:embed="rId3"/>
          <a:stretch>
            <a:fillRect/>
          </a:stretch>
        </p:blipFill>
        <p:spPr>
          <a:xfrm>
            <a:off x="3246880" y="0"/>
            <a:ext cx="5698240" cy="6858000"/>
          </a:xfrm>
          <a:prstGeom prst="rect">
            <a:avLst/>
          </a:prstGeom>
        </p:spPr>
      </p:pic>
      <p:sp>
        <p:nvSpPr>
          <p:cNvPr id="5" name="Title 4">
            <a:extLst>
              <a:ext uri="{FF2B5EF4-FFF2-40B4-BE49-F238E27FC236}">
                <a16:creationId xmlns:a16="http://schemas.microsoft.com/office/drawing/2014/main" id="{26F6894A-92C1-43E9-9BCC-5EACC8DED7E0}"/>
              </a:ext>
            </a:extLst>
          </p:cNvPr>
          <p:cNvSpPr>
            <a:spLocks noGrp="1"/>
          </p:cNvSpPr>
          <p:nvPr>
            <p:ph type="title"/>
          </p:nvPr>
        </p:nvSpPr>
        <p:spPr>
          <a:xfrm>
            <a:off x="838200" y="365125"/>
            <a:ext cx="2514600" cy="4391932"/>
          </a:xfrm>
        </p:spPr>
        <p:txBody>
          <a:bodyPr>
            <a:normAutofit/>
          </a:bodyPr>
          <a:lstStyle/>
          <a:p>
            <a:r>
              <a:rPr lang="en-GB" sz="2400" b="1" u="sng" dirty="0">
                <a:effectLst>
                  <a:outerShdw blurRad="38100" dist="38100" dir="2700000" algn="tl">
                    <a:srgbClr val="000000">
                      <a:alpha val="43137"/>
                    </a:srgbClr>
                  </a:outerShdw>
                </a:effectLst>
              </a:rPr>
              <a:t>Workforce Planning Flowchart</a:t>
            </a:r>
          </a:p>
        </p:txBody>
      </p:sp>
      <p:sp>
        <p:nvSpPr>
          <p:cNvPr id="9" name="TextBox 8">
            <a:extLst>
              <a:ext uri="{FF2B5EF4-FFF2-40B4-BE49-F238E27FC236}">
                <a16:creationId xmlns:a16="http://schemas.microsoft.com/office/drawing/2014/main" id="{DE2C52F0-2A66-4BB1-8DC2-A34072243E89}"/>
              </a:ext>
            </a:extLst>
          </p:cNvPr>
          <p:cNvSpPr txBox="1"/>
          <p:nvPr/>
        </p:nvSpPr>
        <p:spPr>
          <a:xfrm>
            <a:off x="8773886" y="5344886"/>
            <a:ext cx="2869813" cy="369332"/>
          </a:xfrm>
          <a:prstGeom prst="rect">
            <a:avLst/>
          </a:prstGeom>
          <a:noFill/>
        </p:spPr>
        <p:txBody>
          <a:bodyPr wrap="square" rtlCol="0">
            <a:spAutoFit/>
          </a:bodyPr>
          <a:lstStyle/>
          <a:p>
            <a:r>
              <a:rPr lang="en-GB" dirty="0"/>
              <a:t>Source: (</a:t>
            </a:r>
            <a:r>
              <a:rPr lang="en-GB" dirty="0" err="1"/>
              <a:t>Armstong</a:t>
            </a:r>
            <a:r>
              <a:rPr lang="en-GB" dirty="0"/>
              <a:t>, 2020)</a:t>
            </a:r>
          </a:p>
        </p:txBody>
      </p:sp>
    </p:spTree>
    <p:extLst>
      <p:ext uri="{BB962C8B-B14F-4D97-AF65-F5344CB8AC3E}">
        <p14:creationId xmlns:p14="http://schemas.microsoft.com/office/powerpoint/2010/main" val="2433851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03BAA-6844-4BF5-8EC3-77767690EAB7}"/>
              </a:ext>
            </a:extLst>
          </p:cNvPr>
          <p:cNvSpPr>
            <a:spLocks noGrp="1"/>
          </p:cNvSpPr>
          <p:nvPr>
            <p:ph type="title"/>
          </p:nvPr>
        </p:nvSpPr>
        <p:spPr>
          <a:xfrm>
            <a:off x="1097280" y="286603"/>
            <a:ext cx="10058400" cy="900513"/>
          </a:xfrm>
        </p:spPr>
        <p:txBody>
          <a:bodyPr/>
          <a:lstStyle/>
          <a:p>
            <a:r>
              <a:rPr lang="en-GB" b="1" u="sng" dirty="0">
                <a:effectLst>
                  <a:outerShdw blurRad="38100" dist="38100" dir="2700000" algn="tl">
                    <a:srgbClr val="000000">
                      <a:alpha val="43137"/>
                    </a:srgbClr>
                  </a:outerShdw>
                </a:effectLst>
              </a:rPr>
              <a:t>Workforce Planning Strategies</a:t>
            </a:r>
          </a:p>
        </p:txBody>
      </p:sp>
      <p:sp>
        <p:nvSpPr>
          <p:cNvPr id="3" name="Content Placeholder 2">
            <a:extLst>
              <a:ext uri="{FF2B5EF4-FFF2-40B4-BE49-F238E27FC236}">
                <a16:creationId xmlns:a16="http://schemas.microsoft.com/office/drawing/2014/main" id="{78E534F1-23D4-40F8-B603-480CD83A06BD}"/>
              </a:ext>
            </a:extLst>
          </p:cNvPr>
          <p:cNvSpPr>
            <a:spLocks noGrp="1"/>
          </p:cNvSpPr>
          <p:nvPr>
            <p:ph idx="1"/>
          </p:nvPr>
        </p:nvSpPr>
        <p:spPr>
          <a:xfrm>
            <a:off x="838200" y="1444625"/>
            <a:ext cx="10515600" cy="4351338"/>
          </a:xfrm>
        </p:spPr>
        <p:txBody>
          <a:bodyPr>
            <a:normAutofit/>
          </a:bodyPr>
          <a:lstStyle/>
          <a:p>
            <a:r>
              <a:rPr lang="en-GB" dirty="0"/>
              <a:t>Forecast Activity Levels – start from the business plans and consider external factors affecting the company.</a:t>
            </a:r>
          </a:p>
          <a:p>
            <a:r>
              <a:rPr lang="en-GB" dirty="0"/>
              <a:t>Scenario Planning – the aim is to predict situations the company may face in the future and put plans in place for them.</a:t>
            </a:r>
          </a:p>
          <a:p>
            <a:r>
              <a:rPr lang="en-GB" dirty="0"/>
              <a:t>Data Collection – both quantitative and qualitative internal and external data is collected and then analysed to predict workforce needs.</a:t>
            </a:r>
          </a:p>
          <a:p>
            <a:r>
              <a:rPr lang="en-GB" dirty="0"/>
              <a:t>Demand Forecasting – the likely need for staff in the future measured against the staffing budget and long-term company aims.</a:t>
            </a:r>
          </a:p>
          <a:p>
            <a:r>
              <a:rPr lang="en-GB" dirty="0"/>
              <a:t>Supply Forecasting – measures the number of staff available both internally and externally.</a:t>
            </a:r>
          </a:p>
        </p:txBody>
      </p:sp>
    </p:spTree>
    <p:extLst>
      <p:ext uri="{BB962C8B-B14F-4D97-AF65-F5344CB8AC3E}">
        <p14:creationId xmlns:p14="http://schemas.microsoft.com/office/powerpoint/2010/main" val="831648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A792-7C95-4A82-A3A7-95CDADE8E50C}"/>
              </a:ext>
            </a:extLst>
          </p:cNvPr>
          <p:cNvSpPr>
            <a:spLocks noGrp="1"/>
          </p:cNvSpPr>
          <p:nvPr>
            <p:ph type="title"/>
          </p:nvPr>
        </p:nvSpPr>
        <p:spPr/>
        <p:txBody>
          <a:bodyPr/>
          <a:lstStyle/>
          <a:p>
            <a:r>
              <a:rPr lang="en-GB" b="1" u="sng" dirty="0">
                <a:solidFill>
                  <a:schemeClr val="accent1"/>
                </a:solidFill>
                <a:effectLst>
                  <a:outerShdw blurRad="38100" dist="38100" dir="2700000" algn="tl">
                    <a:srgbClr val="000000">
                      <a:alpha val="43137"/>
                    </a:srgbClr>
                  </a:outerShdw>
                </a:effectLst>
              </a:rPr>
              <a:t>Group Task 1</a:t>
            </a:r>
          </a:p>
        </p:txBody>
      </p:sp>
      <p:sp>
        <p:nvSpPr>
          <p:cNvPr id="3" name="Content Placeholder 2">
            <a:extLst>
              <a:ext uri="{FF2B5EF4-FFF2-40B4-BE49-F238E27FC236}">
                <a16:creationId xmlns:a16="http://schemas.microsoft.com/office/drawing/2014/main" id="{BD013851-7E32-42F9-9A98-A38F1FD26EE6}"/>
              </a:ext>
            </a:extLst>
          </p:cNvPr>
          <p:cNvSpPr>
            <a:spLocks noGrp="1"/>
          </p:cNvSpPr>
          <p:nvPr>
            <p:ph idx="1"/>
          </p:nvPr>
        </p:nvSpPr>
        <p:spPr/>
        <p:txBody>
          <a:bodyPr/>
          <a:lstStyle/>
          <a:p>
            <a:r>
              <a:rPr lang="en-GB" dirty="0">
                <a:solidFill>
                  <a:schemeClr val="accent1"/>
                </a:solidFill>
              </a:rPr>
              <a:t>Working in the group that you are assigned, discuss the type of data that a company would collect under each of the following categories:</a:t>
            </a:r>
          </a:p>
          <a:p>
            <a:pPr lvl="1"/>
            <a:r>
              <a:rPr lang="en-GB" dirty="0">
                <a:solidFill>
                  <a:schemeClr val="accent1"/>
                </a:solidFill>
              </a:rPr>
              <a:t>Quantitative external</a:t>
            </a:r>
          </a:p>
          <a:p>
            <a:pPr lvl="1"/>
            <a:r>
              <a:rPr lang="en-GB" dirty="0">
                <a:solidFill>
                  <a:schemeClr val="accent1"/>
                </a:solidFill>
              </a:rPr>
              <a:t>Quantitative internal</a:t>
            </a:r>
          </a:p>
          <a:p>
            <a:pPr lvl="1"/>
            <a:r>
              <a:rPr lang="en-GB" dirty="0">
                <a:solidFill>
                  <a:schemeClr val="accent1"/>
                </a:solidFill>
              </a:rPr>
              <a:t>Qualitative external</a:t>
            </a:r>
          </a:p>
          <a:p>
            <a:pPr lvl="1"/>
            <a:r>
              <a:rPr lang="en-GB" dirty="0">
                <a:solidFill>
                  <a:schemeClr val="accent1"/>
                </a:solidFill>
              </a:rPr>
              <a:t>Qualitative internal</a:t>
            </a:r>
          </a:p>
          <a:p>
            <a:r>
              <a:rPr lang="en-GB" dirty="0">
                <a:solidFill>
                  <a:schemeClr val="accent1"/>
                </a:solidFill>
              </a:rPr>
              <a:t>Remember these types of research were all examined closely during the modules you have already completed.</a:t>
            </a:r>
          </a:p>
          <a:p>
            <a:r>
              <a:rPr lang="en-GB" b="1" u="sng" dirty="0">
                <a:solidFill>
                  <a:schemeClr val="accent1"/>
                </a:solidFill>
              </a:rPr>
              <a:t>Create a list and be ready to feedback in 20 minutes.</a:t>
            </a:r>
          </a:p>
          <a:p>
            <a:pPr marL="457200" lvl="1" indent="0">
              <a:buNone/>
            </a:pPr>
            <a:endParaRPr lang="en-GB" dirty="0">
              <a:solidFill>
                <a:schemeClr val="accent1"/>
              </a:solidFill>
            </a:endParaRPr>
          </a:p>
        </p:txBody>
      </p:sp>
    </p:spTree>
    <p:extLst>
      <p:ext uri="{BB962C8B-B14F-4D97-AF65-F5344CB8AC3E}">
        <p14:creationId xmlns:p14="http://schemas.microsoft.com/office/powerpoint/2010/main" val="2927887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1904C-A24C-4436-9A76-EAD6B99C6D3E}"/>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Recruitment and Selection</a:t>
            </a:r>
          </a:p>
        </p:txBody>
      </p:sp>
      <p:sp>
        <p:nvSpPr>
          <p:cNvPr id="3" name="Content Placeholder 2">
            <a:extLst>
              <a:ext uri="{FF2B5EF4-FFF2-40B4-BE49-F238E27FC236}">
                <a16:creationId xmlns:a16="http://schemas.microsoft.com/office/drawing/2014/main" id="{231728BA-6ECA-45B8-8CD1-993A20E3C680}"/>
              </a:ext>
            </a:extLst>
          </p:cNvPr>
          <p:cNvSpPr>
            <a:spLocks noGrp="1"/>
          </p:cNvSpPr>
          <p:nvPr>
            <p:ph idx="1"/>
          </p:nvPr>
        </p:nvSpPr>
        <p:spPr>
          <a:xfrm>
            <a:off x="838200" y="1750469"/>
            <a:ext cx="10515600" cy="4351338"/>
          </a:xfrm>
        </p:spPr>
        <p:txBody>
          <a:bodyPr>
            <a:normAutofit/>
          </a:bodyPr>
          <a:lstStyle/>
          <a:p>
            <a:r>
              <a:rPr lang="en-GB" sz="3600" dirty="0"/>
              <a:t>Recruitment is the process of </a:t>
            </a:r>
            <a:r>
              <a:rPr lang="en-GB" sz="3600" u="sng" dirty="0"/>
              <a:t>finding</a:t>
            </a:r>
            <a:r>
              <a:rPr lang="en-GB" sz="3600" dirty="0"/>
              <a:t> a pool of appropriate staff to select from.</a:t>
            </a:r>
          </a:p>
          <a:p>
            <a:r>
              <a:rPr lang="en-GB" sz="3600" dirty="0"/>
              <a:t>Selection are the process put in place to ensure the person </a:t>
            </a:r>
            <a:r>
              <a:rPr lang="en-GB" sz="3600" u="sng" dirty="0"/>
              <a:t>offered</a:t>
            </a:r>
            <a:r>
              <a:rPr lang="en-GB" sz="3600" dirty="0"/>
              <a:t> the role is the right one for the company.</a:t>
            </a:r>
          </a:p>
          <a:p>
            <a:r>
              <a:rPr lang="en-GB" sz="3600" dirty="0"/>
              <a:t>These two HR activities never work singularly, but have very different practices and procedures within them.</a:t>
            </a:r>
          </a:p>
        </p:txBody>
      </p:sp>
    </p:spTree>
    <p:extLst>
      <p:ext uri="{BB962C8B-B14F-4D97-AF65-F5344CB8AC3E}">
        <p14:creationId xmlns:p14="http://schemas.microsoft.com/office/powerpoint/2010/main" val="517445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DA63D-8E5D-45AF-8BA3-862B478A696A}"/>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Stages of Recruitment</a:t>
            </a:r>
          </a:p>
        </p:txBody>
      </p:sp>
      <p:sp>
        <p:nvSpPr>
          <p:cNvPr id="3" name="Content Placeholder 2">
            <a:extLst>
              <a:ext uri="{FF2B5EF4-FFF2-40B4-BE49-F238E27FC236}">
                <a16:creationId xmlns:a16="http://schemas.microsoft.com/office/drawing/2014/main" id="{E422A469-FFAC-489E-BC77-6601A24799E5}"/>
              </a:ext>
            </a:extLst>
          </p:cNvPr>
          <p:cNvSpPr>
            <a:spLocks noGrp="1"/>
          </p:cNvSpPr>
          <p:nvPr>
            <p:ph idx="1"/>
          </p:nvPr>
        </p:nvSpPr>
        <p:spPr/>
        <p:txBody>
          <a:bodyPr/>
          <a:lstStyle/>
          <a:p>
            <a:r>
              <a:rPr lang="en-GB" dirty="0"/>
              <a:t>Need for new staff identified.</a:t>
            </a:r>
          </a:p>
          <a:p>
            <a:r>
              <a:rPr lang="en-GB" dirty="0"/>
              <a:t>Role Profile created.</a:t>
            </a:r>
          </a:p>
          <a:p>
            <a:r>
              <a:rPr lang="en-GB" dirty="0"/>
              <a:t>Person Specification and Job Specification designed from the role profile.</a:t>
            </a:r>
          </a:p>
          <a:p>
            <a:r>
              <a:rPr lang="en-GB" dirty="0"/>
              <a:t>Analyse potential offering e.g. benefits, salary and working conditions of the role.</a:t>
            </a:r>
          </a:p>
          <a:p>
            <a:r>
              <a:rPr lang="en-GB" dirty="0"/>
              <a:t>Source the candidates – how, when, where will the post be advertised to attract suitable candidates.</a:t>
            </a:r>
          </a:p>
        </p:txBody>
      </p:sp>
    </p:spTree>
    <p:extLst>
      <p:ext uri="{BB962C8B-B14F-4D97-AF65-F5344CB8AC3E}">
        <p14:creationId xmlns:p14="http://schemas.microsoft.com/office/powerpoint/2010/main" val="818858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67250-F548-400A-B0C2-A3752B763751}"/>
              </a:ext>
            </a:extLst>
          </p:cNvPr>
          <p:cNvSpPr>
            <a:spLocks noGrp="1"/>
          </p:cNvSpPr>
          <p:nvPr>
            <p:ph type="title"/>
          </p:nvPr>
        </p:nvSpPr>
        <p:spPr/>
        <p:txBody>
          <a:bodyPr/>
          <a:lstStyle/>
          <a:p>
            <a:r>
              <a:rPr lang="en-GB" b="1" u="sng" dirty="0">
                <a:solidFill>
                  <a:srgbClr val="0070C0"/>
                </a:solidFill>
                <a:effectLst>
                  <a:outerShdw blurRad="38100" dist="38100" dir="2700000" algn="tl">
                    <a:srgbClr val="000000">
                      <a:alpha val="43137"/>
                    </a:srgbClr>
                  </a:outerShdw>
                </a:effectLst>
              </a:rPr>
              <a:t>Group Task 2</a:t>
            </a:r>
          </a:p>
        </p:txBody>
      </p:sp>
      <p:sp>
        <p:nvSpPr>
          <p:cNvPr id="3" name="Content Placeholder 2">
            <a:extLst>
              <a:ext uri="{FF2B5EF4-FFF2-40B4-BE49-F238E27FC236}">
                <a16:creationId xmlns:a16="http://schemas.microsoft.com/office/drawing/2014/main" id="{517556E4-38CB-4295-8B71-EA690B61430C}"/>
              </a:ext>
            </a:extLst>
          </p:cNvPr>
          <p:cNvSpPr>
            <a:spLocks noGrp="1"/>
          </p:cNvSpPr>
          <p:nvPr>
            <p:ph idx="1"/>
          </p:nvPr>
        </p:nvSpPr>
        <p:spPr/>
        <p:txBody>
          <a:bodyPr>
            <a:normAutofit/>
          </a:bodyPr>
          <a:lstStyle/>
          <a:p>
            <a:r>
              <a:rPr lang="en-GB" dirty="0"/>
              <a:t>Working as a group discuss the element of recruitment you have been given and assess how it can be applied to First Direct.</a:t>
            </a:r>
          </a:p>
          <a:p>
            <a:pPr marL="0" indent="0">
              <a:buNone/>
            </a:pPr>
            <a:endParaRPr lang="en-GB" dirty="0"/>
          </a:p>
          <a:p>
            <a:pPr lvl="1"/>
            <a:r>
              <a:rPr lang="en-GB" sz="2800" dirty="0">
                <a:solidFill>
                  <a:srgbClr val="0070C0"/>
                </a:solidFill>
              </a:rPr>
              <a:t>Firstly identify if First Direct have already attempted to apply your element in their selection process.</a:t>
            </a:r>
          </a:p>
          <a:p>
            <a:pPr lvl="1"/>
            <a:r>
              <a:rPr lang="en-GB" sz="2800" dirty="0">
                <a:solidFill>
                  <a:srgbClr val="0070C0"/>
                </a:solidFill>
              </a:rPr>
              <a:t>Secondly assess if what First Direct did was sufficient and if not, what changes would you recommend.</a:t>
            </a:r>
          </a:p>
          <a:p>
            <a:pPr marL="457200" lvl="1" indent="0">
              <a:buNone/>
            </a:pPr>
            <a:endParaRPr lang="en-GB" sz="2800" dirty="0"/>
          </a:p>
          <a:p>
            <a:r>
              <a:rPr lang="en-GB" dirty="0"/>
              <a:t>Be prepared to feedback to the class in 20 minutes.</a:t>
            </a:r>
          </a:p>
        </p:txBody>
      </p:sp>
    </p:spTree>
    <p:extLst>
      <p:ext uri="{BB962C8B-B14F-4D97-AF65-F5344CB8AC3E}">
        <p14:creationId xmlns:p14="http://schemas.microsoft.com/office/powerpoint/2010/main" val="3603753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5AC0D-8A41-4ACA-B8CA-6FBB0B53467E}"/>
              </a:ext>
            </a:extLst>
          </p:cNvPr>
          <p:cNvSpPr>
            <a:spLocks noGrp="1"/>
          </p:cNvSpPr>
          <p:nvPr>
            <p:ph type="title"/>
          </p:nvPr>
        </p:nvSpPr>
        <p:spPr>
          <a:xfrm>
            <a:off x="1097280" y="286604"/>
            <a:ext cx="10058400" cy="836344"/>
          </a:xfrm>
        </p:spPr>
        <p:txBody>
          <a:bodyPr/>
          <a:lstStyle/>
          <a:p>
            <a:r>
              <a:rPr lang="en-GB" b="1" u="sng" dirty="0">
                <a:effectLst>
                  <a:outerShdw blurRad="38100" dist="38100" dir="2700000" algn="tl">
                    <a:srgbClr val="000000">
                      <a:alpha val="43137"/>
                    </a:srgbClr>
                  </a:outerShdw>
                </a:effectLst>
              </a:rPr>
              <a:t>Selection Processes</a:t>
            </a:r>
          </a:p>
        </p:txBody>
      </p:sp>
      <p:sp>
        <p:nvSpPr>
          <p:cNvPr id="3" name="Content Placeholder 2">
            <a:extLst>
              <a:ext uri="{FF2B5EF4-FFF2-40B4-BE49-F238E27FC236}">
                <a16:creationId xmlns:a16="http://schemas.microsoft.com/office/drawing/2014/main" id="{C2CF6F48-6FD5-4E43-A184-D801E3EBC8CF}"/>
              </a:ext>
            </a:extLst>
          </p:cNvPr>
          <p:cNvSpPr>
            <a:spLocks noGrp="1"/>
          </p:cNvSpPr>
          <p:nvPr>
            <p:ph idx="1"/>
          </p:nvPr>
        </p:nvSpPr>
        <p:spPr>
          <a:xfrm>
            <a:off x="501316" y="1288182"/>
            <a:ext cx="10515600" cy="4799855"/>
          </a:xfrm>
        </p:spPr>
        <p:txBody>
          <a:bodyPr>
            <a:normAutofit/>
          </a:bodyPr>
          <a:lstStyle/>
          <a:p>
            <a:r>
              <a:rPr lang="en-GB" sz="2400" dirty="0"/>
              <a:t>There are many options for how to select a candidate, the option chosen needs to match the role being advertised and the culture of the company.</a:t>
            </a:r>
          </a:p>
          <a:p>
            <a:pPr lvl="1"/>
            <a:r>
              <a:rPr lang="en-GB" sz="2400" u="sng" dirty="0"/>
              <a:t>Interviews</a:t>
            </a:r>
            <a:r>
              <a:rPr lang="en-GB" sz="2400" dirty="0"/>
              <a:t> – interview, video, telephone, panel etc.</a:t>
            </a:r>
          </a:p>
          <a:p>
            <a:pPr lvl="1"/>
            <a:r>
              <a:rPr lang="en-GB" sz="2400" u="sng" dirty="0"/>
              <a:t>Skills Tests  </a:t>
            </a:r>
            <a:r>
              <a:rPr lang="en-GB" sz="2400" dirty="0"/>
              <a:t>- practical skills, demonstrations etc.</a:t>
            </a:r>
          </a:p>
          <a:p>
            <a:pPr lvl="1"/>
            <a:r>
              <a:rPr lang="en-GB" sz="2400" u="sng" dirty="0"/>
              <a:t>Literacy and Numeracy Tests. </a:t>
            </a:r>
          </a:p>
          <a:p>
            <a:pPr lvl="1"/>
            <a:r>
              <a:rPr lang="en-GB" sz="2400" u="sng" dirty="0"/>
              <a:t>Ability Tests </a:t>
            </a:r>
            <a:r>
              <a:rPr lang="en-GB" sz="2400" dirty="0"/>
              <a:t>– candidates are put into a situation and there performance assessed.</a:t>
            </a:r>
          </a:p>
          <a:p>
            <a:pPr lvl="1"/>
            <a:r>
              <a:rPr lang="en-GB" sz="2400" u="sng" dirty="0"/>
              <a:t>Assessment Centres </a:t>
            </a:r>
            <a:r>
              <a:rPr lang="en-GB" sz="2400" dirty="0"/>
              <a:t>– usually all day and a variety of selection methods.</a:t>
            </a:r>
          </a:p>
          <a:p>
            <a:pPr lvl="1"/>
            <a:r>
              <a:rPr lang="en-GB" sz="2400" u="sng" dirty="0"/>
              <a:t>Aptitude questionnaires </a:t>
            </a:r>
            <a:r>
              <a:rPr lang="en-GB" sz="2400" dirty="0"/>
              <a:t>– measures personality types.</a:t>
            </a:r>
          </a:p>
          <a:p>
            <a:pPr lvl="1"/>
            <a:r>
              <a:rPr lang="en-GB" sz="2400" u="sng" dirty="0"/>
              <a:t>Group Exercises </a:t>
            </a:r>
            <a:r>
              <a:rPr lang="en-GB" sz="2400" dirty="0"/>
              <a:t>– popular in sales roles.</a:t>
            </a:r>
          </a:p>
          <a:p>
            <a:pPr lvl="1"/>
            <a:r>
              <a:rPr lang="en-GB" sz="2400" u="sng" dirty="0"/>
              <a:t>Pre-interview references.</a:t>
            </a:r>
          </a:p>
          <a:p>
            <a:pPr lvl="1"/>
            <a:r>
              <a:rPr lang="en-GB" sz="2400" u="sng" dirty="0"/>
              <a:t>Online Tests – </a:t>
            </a:r>
            <a:r>
              <a:rPr lang="en-GB" sz="2400" dirty="0"/>
              <a:t>usually a preliminary test prior to face to face interviews.</a:t>
            </a:r>
          </a:p>
        </p:txBody>
      </p:sp>
    </p:spTree>
    <p:extLst>
      <p:ext uri="{BB962C8B-B14F-4D97-AF65-F5344CB8AC3E}">
        <p14:creationId xmlns:p14="http://schemas.microsoft.com/office/powerpoint/2010/main" val="3948098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568FC-FF42-4F11-AC72-6FB4D56267F8}"/>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Talent Management (TM)</a:t>
            </a:r>
          </a:p>
        </p:txBody>
      </p:sp>
      <p:sp>
        <p:nvSpPr>
          <p:cNvPr id="3" name="Content Placeholder 2">
            <a:extLst>
              <a:ext uri="{FF2B5EF4-FFF2-40B4-BE49-F238E27FC236}">
                <a16:creationId xmlns:a16="http://schemas.microsoft.com/office/drawing/2014/main" id="{9EE254AA-C6DF-487D-8022-162536162642}"/>
              </a:ext>
            </a:extLst>
          </p:cNvPr>
          <p:cNvSpPr>
            <a:spLocks noGrp="1"/>
          </p:cNvSpPr>
          <p:nvPr>
            <p:ph idx="1"/>
          </p:nvPr>
        </p:nvSpPr>
        <p:spPr/>
        <p:txBody>
          <a:bodyPr>
            <a:normAutofit/>
          </a:bodyPr>
          <a:lstStyle/>
          <a:p>
            <a:r>
              <a:rPr lang="en-GB" sz="3200" dirty="0"/>
              <a:t>“</a:t>
            </a:r>
            <a:r>
              <a:rPr lang="en-GB" sz="3200" u="sng" dirty="0"/>
              <a:t>Talent management </a:t>
            </a:r>
            <a:r>
              <a:rPr lang="en-GB" sz="3200" dirty="0"/>
              <a:t>is about ensuring that the organization has the capable and well-qualified people it needs to attain its goals.” (Armstrong, 2020, p.327).</a:t>
            </a:r>
          </a:p>
          <a:p>
            <a:r>
              <a:rPr lang="en-GB" sz="3200" dirty="0"/>
              <a:t>Once recruitment and selection has taken place and the probationary period has passed – CPD initiatives are put into place for new employees.</a:t>
            </a:r>
          </a:p>
          <a:p>
            <a:r>
              <a:rPr lang="en-GB" sz="3200" dirty="0"/>
              <a:t>CPD then continues with the aim of ‘making’ the talent.</a:t>
            </a:r>
          </a:p>
          <a:p>
            <a:endParaRPr lang="en-GB" sz="3200" dirty="0"/>
          </a:p>
          <a:p>
            <a:endParaRPr lang="en-GB" sz="3200" dirty="0"/>
          </a:p>
        </p:txBody>
      </p:sp>
    </p:spTree>
    <p:extLst>
      <p:ext uri="{BB962C8B-B14F-4D97-AF65-F5344CB8AC3E}">
        <p14:creationId xmlns:p14="http://schemas.microsoft.com/office/powerpoint/2010/main" val="828828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DD85C-7455-417B-9406-21AEC9542927}"/>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Talent Management</a:t>
            </a:r>
            <a:r>
              <a:rPr lang="en-GB" b="1" u="sng" dirty="0">
                <a:effectLst>
                  <a:outerShdw blurRad="38100" dist="38100" dir="2700000" algn="tl">
                    <a:srgbClr val="000000">
                      <a:alpha val="43137"/>
                    </a:srgbClr>
                  </a:outerShdw>
                </a:effectLst>
              </a:rPr>
              <a:t> Policy Principles</a:t>
            </a:r>
            <a:br>
              <a:rPr lang="en-GB" b="1" u="sng" dirty="0">
                <a:effectLst>
                  <a:outerShdw blurRad="38100" dist="38100" dir="2700000" algn="tl">
                    <a:srgbClr val="000000">
                      <a:alpha val="43137"/>
                    </a:srgbClr>
                  </a:outerShdw>
                </a:effectLst>
              </a:rPr>
            </a:br>
            <a:endParaRPr lang="en-GB" b="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25338B3-FBB4-4FC0-B74D-A8F8DFCF744C}"/>
              </a:ext>
            </a:extLst>
          </p:cNvPr>
          <p:cNvSpPr>
            <a:spLocks noGrp="1"/>
          </p:cNvSpPr>
          <p:nvPr>
            <p:ph idx="1"/>
          </p:nvPr>
        </p:nvSpPr>
        <p:spPr/>
        <p:txBody>
          <a:bodyPr>
            <a:normAutofit/>
          </a:bodyPr>
          <a:lstStyle/>
          <a:p>
            <a:pPr marL="0" indent="0">
              <a:buNone/>
            </a:pPr>
            <a:r>
              <a:rPr lang="en-GB" sz="2400" dirty="0"/>
              <a:t>TM Policy should aim to:</a:t>
            </a:r>
          </a:p>
          <a:p>
            <a:pPr marL="514350" indent="-514350">
              <a:buFont typeface="+mj-lt"/>
              <a:buAutoNum type="arabicPeriod"/>
            </a:pPr>
            <a:r>
              <a:rPr lang="en-GB" sz="2400" dirty="0"/>
              <a:t>Make and buy talent to manage the demand-side of  risk.</a:t>
            </a:r>
          </a:p>
          <a:p>
            <a:pPr marL="514350" indent="-514350">
              <a:buFont typeface="+mj-lt"/>
              <a:buAutoNum type="arabicPeriod"/>
            </a:pPr>
            <a:r>
              <a:rPr lang="en-GB" sz="2400" dirty="0"/>
              <a:t>Reduce the uncertainty in talent demand.</a:t>
            </a:r>
          </a:p>
          <a:p>
            <a:pPr marL="514350" indent="-514350">
              <a:buFont typeface="+mj-lt"/>
              <a:buAutoNum type="arabicPeriod"/>
            </a:pPr>
            <a:r>
              <a:rPr lang="en-GB" sz="2400" dirty="0"/>
              <a:t>Earn a return on investment in developing employees.</a:t>
            </a:r>
          </a:p>
          <a:p>
            <a:pPr marL="514350" indent="-514350">
              <a:buFont typeface="+mj-lt"/>
              <a:buAutoNum type="arabicPeriod"/>
            </a:pPr>
            <a:r>
              <a:rPr lang="en-GB" sz="2400" dirty="0"/>
              <a:t>Employee interests should be balanced by creating an internal labour market that offers all the advantages of the external market but with lower staff turnover and costs.</a:t>
            </a:r>
          </a:p>
          <a:p>
            <a:pPr marL="0" indent="0">
              <a:buNone/>
            </a:pPr>
            <a:r>
              <a:rPr lang="en-GB" sz="2400" dirty="0"/>
              <a:t>Source: (Cappelli, 2008, cited in Armstrong, 2020)</a:t>
            </a:r>
          </a:p>
        </p:txBody>
      </p:sp>
    </p:spTree>
    <p:extLst>
      <p:ext uri="{BB962C8B-B14F-4D97-AF65-F5344CB8AC3E}">
        <p14:creationId xmlns:p14="http://schemas.microsoft.com/office/powerpoint/2010/main" val="813011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AB7EA-0098-4499-80F9-72253D86FF5C}"/>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The Process of Talent Management</a:t>
            </a:r>
          </a:p>
        </p:txBody>
      </p:sp>
      <p:pic>
        <p:nvPicPr>
          <p:cNvPr id="5" name="Picture 4">
            <a:extLst>
              <a:ext uri="{FF2B5EF4-FFF2-40B4-BE49-F238E27FC236}">
                <a16:creationId xmlns:a16="http://schemas.microsoft.com/office/drawing/2014/main" id="{7C7EBBFE-5C7B-4699-8DC0-861239CA121B}"/>
              </a:ext>
            </a:extLst>
          </p:cNvPr>
          <p:cNvPicPr>
            <a:picLocks noChangeAspect="1"/>
          </p:cNvPicPr>
          <p:nvPr/>
        </p:nvPicPr>
        <p:blipFill>
          <a:blip r:embed="rId3"/>
          <a:stretch>
            <a:fillRect/>
          </a:stretch>
        </p:blipFill>
        <p:spPr>
          <a:xfrm>
            <a:off x="838200" y="1747837"/>
            <a:ext cx="10515600" cy="4039181"/>
          </a:xfrm>
          <a:prstGeom prst="rect">
            <a:avLst/>
          </a:prstGeom>
        </p:spPr>
      </p:pic>
    </p:spTree>
    <p:extLst>
      <p:ext uri="{BB962C8B-B14F-4D97-AF65-F5344CB8AC3E}">
        <p14:creationId xmlns:p14="http://schemas.microsoft.com/office/powerpoint/2010/main" val="805404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2C58E-9D01-43A0-98EA-9B20E0379E58}"/>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Defining Learning &amp; Development</a:t>
            </a:r>
          </a:p>
        </p:txBody>
      </p:sp>
      <p:sp>
        <p:nvSpPr>
          <p:cNvPr id="3" name="Content Placeholder 2">
            <a:extLst>
              <a:ext uri="{FF2B5EF4-FFF2-40B4-BE49-F238E27FC236}">
                <a16:creationId xmlns:a16="http://schemas.microsoft.com/office/drawing/2014/main" id="{F3DB5A16-3302-4B15-8E11-BDE7F011E6B2}"/>
              </a:ext>
            </a:extLst>
          </p:cNvPr>
          <p:cNvSpPr>
            <a:spLocks noGrp="1"/>
          </p:cNvSpPr>
          <p:nvPr>
            <p:ph idx="1"/>
          </p:nvPr>
        </p:nvSpPr>
        <p:spPr/>
        <p:txBody>
          <a:bodyPr>
            <a:normAutofit/>
          </a:bodyPr>
          <a:lstStyle/>
          <a:p>
            <a:r>
              <a:rPr lang="en-GB" sz="2400" dirty="0"/>
              <a:t>Learning – the process of developing knowledge, skills and behaviour and involves modifying behaviour.</a:t>
            </a:r>
          </a:p>
          <a:p>
            <a:r>
              <a:rPr lang="en-GB" sz="2400" dirty="0"/>
              <a:t>Development – the realisation of potential that is identifiable because of the learning that has taken place.</a:t>
            </a:r>
          </a:p>
          <a:p>
            <a:r>
              <a:rPr lang="en-GB" sz="2400" dirty="0"/>
              <a:t>Training – application of systematic formal processes the help acquire new knowledge and skills.</a:t>
            </a:r>
          </a:p>
          <a:p>
            <a:r>
              <a:rPr lang="en-GB" sz="2400" dirty="0"/>
              <a:t>Education – general development of knowledge in all areas rather than a specific skill.</a:t>
            </a:r>
          </a:p>
          <a:p>
            <a:pPr marL="0" indent="0">
              <a:buNone/>
            </a:pPr>
            <a:r>
              <a:rPr lang="en-GB" sz="2400" dirty="0"/>
              <a:t>(Armstrong, 2020)</a:t>
            </a:r>
          </a:p>
        </p:txBody>
      </p:sp>
    </p:spTree>
    <p:extLst>
      <p:ext uri="{BB962C8B-B14F-4D97-AF65-F5344CB8AC3E}">
        <p14:creationId xmlns:p14="http://schemas.microsoft.com/office/powerpoint/2010/main" val="2854718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E6B4-9166-47FF-94D6-1FC8104D4BB0}"/>
              </a:ext>
            </a:extLst>
          </p:cNvPr>
          <p:cNvSpPr>
            <a:spLocks noGrp="1"/>
          </p:cNvSpPr>
          <p:nvPr>
            <p:ph type="title"/>
          </p:nvPr>
        </p:nvSpPr>
        <p:spPr>
          <a:xfrm>
            <a:off x="909452" y="1267650"/>
            <a:ext cx="2415639" cy="3494356"/>
          </a:xfrm>
        </p:spPr>
        <p:txBody>
          <a:bodyPr>
            <a:normAutofit/>
          </a:bodyPr>
          <a:lstStyle/>
          <a:p>
            <a:pPr algn="ctr"/>
            <a:r>
              <a:rPr lang="en-GB" sz="3200" b="1" u="sng" dirty="0">
                <a:effectLst>
                  <a:outerShdw blurRad="38100" dist="38100" dir="2700000" algn="tl">
                    <a:srgbClr val="000000">
                      <a:alpha val="43137"/>
                    </a:srgbClr>
                  </a:outerShdw>
                </a:effectLst>
              </a:rPr>
              <a:t>Components of Learning and Development</a:t>
            </a:r>
          </a:p>
        </p:txBody>
      </p:sp>
      <p:pic>
        <p:nvPicPr>
          <p:cNvPr id="5" name="Picture 4">
            <a:extLst>
              <a:ext uri="{FF2B5EF4-FFF2-40B4-BE49-F238E27FC236}">
                <a16:creationId xmlns:a16="http://schemas.microsoft.com/office/drawing/2014/main" id="{32017E41-92DF-4348-A3F0-BF1A5E45A4E5}"/>
              </a:ext>
            </a:extLst>
          </p:cNvPr>
          <p:cNvPicPr>
            <a:picLocks noChangeAspect="1"/>
          </p:cNvPicPr>
          <p:nvPr/>
        </p:nvPicPr>
        <p:blipFill>
          <a:blip r:embed="rId3"/>
          <a:stretch>
            <a:fillRect/>
          </a:stretch>
        </p:blipFill>
        <p:spPr>
          <a:xfrm>
            <a:off x="3886324" y="137803"/>
            <a:ext cx="7981950" cy="6819900"/>
          </a:xfrm>
          <a:prstGeom prst="rect">
            <a:avLst/>
          </a:prstGeom>
        </p:spPr>
      </p:pic>
    </p:spTree>
    <p:extLst>
      <p:ext uri="{BB962C8B-B14F-4D97-AF65-F5344CB8AC3E}">
        <p14:creationId xmlns:p14="http://schemas.microsoft.com/office/powerpoint/2010/main" val="23847321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C5EB-7862-4B8B-B71C-800DE55435F1}"/>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Process of Learning &amp; Development</a:t>
            </a:r>
          </a:p>
        </p:txBody>
      </p:sp>
      <p:sp>
        <p:nvSpPr>
          <p:cNvPr id="3" name="Content Placeholder 2">
            <a:extLst>
              <a:ext uri="{FF2B5EF4-FFF2-40B4-BE49-F238E27FC236}">
                <a16:creationId xmlns:a16="http://schemas.microsoft.com/office/drawing/2014/main" id="{2F99E698-CEF4-4F8B-A54E-412D189EAA49}"/>
              </a:ext>
            </a:extLst>
          </p:cNvPr>
          <p:cNvSpPr>
            <a:spLocks noGrp="1"/>
          </p:cNvSpPr>
          <p:nvPr>
            <p:ph idx="1"/>
          </p:nvPr>
        </p:nvSpPr>
        <p:spPr>
          <a:xfrm>
            <a:off x="780836" y="1825624"/>
            <a:ext cx="10572964" cy="4441611"/>
          </a:xfrm>
        </p:spPr>
        <p:txBody>
          <a:bodyPr>
            <a:normAutofit/>
          </a:bodyPr>
          <a:lstStyle/>
          <a:p>
            <a:r>
              <a:rPr lang="en-GB" sz="3200" dirty="0"/>
              <a:t>According to Armstrong (2020) the process of L&amp;D has four stages:</a:t>
            </a:r>
          </a:p>
          <a:p>
            <a:pPr marL="914400" lvl="1" indent="-457200">
              <a:buFont typeface="+mj-lt"/>
              <a:buAutoNum type="arabicPeriod"/>
            </a:pPr>
            <a:r>
              <a:rPr lang="en-GB" sz="3200" dirty="0"/>
              <a:t>Analyse  - identify learning and development needs.</a:t>
            </a:r>
          </a:p>
          <a:p>
            <a:pPr marL="914400" lvl="1" indent="-457200">
              <a:buFont typeface="+mj-lt"/>
              <a:buAutoNum type="arabicPeriod"/>
            </a:pPr>
            <a:r>
              <a:rPr lang="en-GB" sz="3200" dirty="0"/>
              <a:t>Plan – consider the variety of approaches available to meet the learning needs.</a:t>
            </a:r>
          </a:p>
          <a:p>
            <a:pPr marL="914400" lvl="1" indent="-457200">
              <a:buFont typeface="+mj-lt"/>
              <a:buAutoNum type="arabicPeriod"/>
            </a:pPr>
            <a:r>
              <a:rPr lang="en-GB" sz="3200" dirty="0"/>
              <a:t>Implement.</a:t>
            </a:r>
          </a:p>
          <a:p>
            <a:pPr marL="914400" lvl="1" indent="-457200">
              <a:buFont typeface="+mj-lt"/>
              <a:buAutoNum type="arabicPeriod"/>
            </a:pPr>
            <a:r>
              <a:rPr lang="en-GB" sz="3200" dirty="0"/>
              <a:t>Evaluate.</a:t>
            </a:r>
          </a:p>
          <a:p>
            <a:pPr lvl="1"/>
            <a:endParaRPr lang="en-GB" sz="3200" dirty="0"/>
          </a:p>
        </p:txBody>
      </p:sp>
    </p:spTree>
    <p:extLst>
      <p:ext uri="{BB962C8B-B14F-4D97-AF65-F5344CB8AC3E}">
        <p14:creationId xmlns:p14="http://schemas.microsoft.com/office/powerpoint/2010/main" val="2547560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0D1E-6791-4B15-A23A-5109875D0A52}"/>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Learning Needs Analysis</a:t>
            </a:r>
          </a:p>
        </p:txBody>
      </p:sp>
      <p:pic>
        <p:nvPicPr>
          <p:cNvPr id="5" name="Picture 4">
            <a:extLst>
              <a:ext uri="{FF2B5EF4-FFF2-40B4-BE49-F238E27FC236}">
                <a16:creationId xmlns:a16="http://schemas.microsoft.com/office/drawing/2014/main" id="{5FF4374B-AB00-4880-AB09-EE538A1DFD0B}"/>
              </a:ext>
            </a:extLst>
          </p:cNvPr>
          <p:cNvPicPr>
            <a:picLocks noChangeAspect="1"/>
          </p:cNvPicPr>
          <p:nvPr/>
        </p:nvPicPr>
        <p:blipFill>
          <a:blip r:embed="rId3"/>
          <a:stretch>
            <a:fillRect/>
          </a:stretch>
        </p:blipFill>
        <p:spPr>
          <a:xfrm>
            <a:off x="711901" y="1874693"/>
            <a:ext cx="11075606" cy="3207945"/>
          </a:xfrm>
          <a:prstGeom prst="rect">
            <a:avLst/>
          </a:prstGeom>
        </p:spPr>
      </p:pic>
    </p:spTree>
    <p:extLst>
      <p:ext uri="{BB962C8B-B14F-4D97-AF65-F5344CB8AC3E}">
        <p14:creationId xmlns:p14="http://schemas.microsoft.com/office/powerpoint/2010/main" val="1618735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1DED-A6B1-46AA-A2D8-AFC42394457C}"/>
              </a:ext>
            </a:extLst>
          </p:cNvPr>
          <p:cNvSpPr>
            <a:spLocks noGrp="1"/>
          </p:cNvSpPr>
          <p:nvPr>
            <p:ph type="title"/>
          </p:nvPr>
        </p:nvSpPr>
        <p:spPr>
          <a:xfrm>
            <a:off x="956953" y="1517031"/>
            <a:ext cx="2332512" cy="3149971"/>
          </a:xfrm>
        </p:spPr>
        <p:txBody>
          <a:bodyPr/>
          <a:lstStyle/>
          <a:p>
            <a:r>
              <a:rPr lang="en-GB" b="1" u="sng" dirty="0">
                <a:effectLst>
                  <a:outerShdw blurRad="38100" dist="38100" dir="2700000" algn="tl">
                    <a:srgbClr val="000000">
                      <a:alpha val="43137"/>
                    </a:srgbClr>
                  </a:outerShdw>
                </a:effectLst>
              </a:rPr>
              <a:t>Formal and Informal Learning</a:t>
            </a:r>
          </a:p>
        </p:txBody>
      </p:sp>
      <p:pic>
        <p:nvPicPr>
          <p:cNvPr id="5" name="Picture 4">
            <a:extLst>
              <a:ext uri="{FF2B5EF4-FFF2-40B4-BE49-F238E27FC236}">
                <a16:creationId xmlns:a16="http://schemas.microsoft.com/office/drawing/2014/main" id="{67143A12-5765-4B74-92BD-067A65A0046D}"/>
              </a:ext>
            </a:extLst>
          </p:cNvPr>
          <p:cNvPicPr>
            <a:picLocks noChangeAspect="1"/>
          </p:cNvPicPr>
          <p:nvPr/>
        </p:nvPicPr>
        <p:blipFill rotWithShape="1">
          <a:blip r:embed="rId3"/>
          <a:srcRect t="1280"/>
          <a:stretch/>
        </p:blipFill>
        <p:spPr>
          <a:xfrm>
            <a:off x="3392879" y="365125"/>
            <a:ext cx="7543800" cy="5961537"/>
          </a:xfrm>
          <a:prstGeom prst="rect">
            <a:avLst/>
          </a:prstGeom>
        </p:spPr>
      </p:pic>
    </p:spTree>
    <p:extLst>
      <p:ext uri="{BB962C8B-B14F-4D97-AF65-F5344CB8AC3E}">
        <p14:creationId xmlns:p14="http://schemas.microsoft.com/office/powerpoint/2010/main" val="4125883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CDCE-394C-40F2-8F04-3910FC059297}"/>
              </a:ext>
            </a:extLst>
          </p:cNvPr>
          <p:cNvSpPr>
            <a:spLocks noGrp="1"/>
          </p:cNvSpPr>
          <p:nvPr>
            <p:ph type="title"/>
          </p:nvPr>
        </p:nvSpPr>
        <p:spPr/>
        <p:txBody>
          <a:bodyPr/>
          <a:lstStyle/>
          <a:p>
            <a:r>
              <a:rPr lang="en-GB" b="1" u="sng" dirty="0">
                <a:solidFill>
                  <a:srgbClr val="0070C0"/>
                </a:solidFill>
                <a:effectLst>
                  <a:outerShdw blurRad="38100" dist="38100" dir="2700000" algn="tl">
                    <a:srgbClr val="000000">
                      <a:alpha val="43137"/>
                    </a:srgbClr>
                  </a:outerShdw>
                </a:effectLst>
              </a:rPr>
              <a:t>Group Task 3</a:t>
            </a:r>
          </a:p>
        </p:txBody>
      </p:sp>
      <p:sp>
        <p:nvSpPr>
          <p:cNvPr id="3" name="Content Placeholder 2">
            <a:extLst>
              <a:ext uri="{FF2B5EF4-FFF2-40B4-BE49-F238E27FC236}">
                <a16:creationId xmlns:a16="http://schemas.microsoft.com/office/drawing/2014/main" id="{F91850E5-B1CB-4D28-AFA1-DB6F49C339E9}"/>
              </a:ext>
            </a:extLst>
          </p:cNvPr>
          <p:cNvSpPr>
            <a:spLocks noGrp="1"/>
          </p:cNvSpPr>
          <p:nvPr>
            <p:ph idx="1"/>
          </p:nvPr>
        </p:nvSpPr>
        <p:spPr/>
        <p:txBody>
          <a:bodyPr>
            <a:normAutofit/>
          </a:bodyPr>
          <a:lstStyle/>
          <a:p>
            <a:r>
              <a:rPr lang="en-GB" sz="2400" dirty="0">
                <a:solidFill>
                  <a:srgbClr val="0070C0"/>
                </a:solidFill>
              </a:rPr>
              <a:t>In your group, using the diagrams as an aid, identify what FarmBox could do to enhance the Learning and Development of their employees to help improve staff retention.</a:t>
            </a:r>
          </a:p>
          <a:p>
            <a:r>
              <a:rPr lang="en-GB" sz="2400" dirty="0">
                <a:solidFill>
                  <a:srgbClr val="0070C0"/>
                </a:solidFill>
              </a:rPr>
              <a:t>You have 20 minutes.</a:t>
            </a:r>
          </a:p>
          <a:p>
            <a:r>
              <a:rPr lang="en-GB" sz="2400" dirty="0">
                <a:solidFill>
                  <a:srgbClr val="0070C0"/>
                </a:solidFill>
              </a:rPr>
              <a:t>Be ready to feedback to the rest of the group.</a:t>
            </a:r>
          </a:p>
          <a:p>
            <a:endParaRPr lang="en-GB" sz="2400" dirty="0">
              <a:solidFill>
                <a:srgbClr val="0070C0"/>
              </a:solidFill>
            </a:endParaRPr>
          </a:p>
          <a:p>
            <a:r>
              <a:rPr lang="en-GB" sz="2400" i="1" dirty="0">
                <a:solidFill>
                  <a:srgbClr val="0070C0"/>
                </a:solidFill>
              </a:rPr>
              <a:t>Note: feel free to use the essential textbooks for the module to aid you in your answers – Torrington and/or Armstrong.</a:t>
            </a:r>
          </a:p>
        </p:txBody>
      </p:sp>
    </p:spTree>
    <p:extLst>
      <p:ext uri="{BB962C8B-B14F-4D97-AF65-F5344CB8AC3E}">
        <p14:creationId xmlns:p14="http://schemas.microsoft.com/office/powerpoint/2010/main" val="3093124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8962F-C041-42F6-A4AF-8467CF37885E}"/>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Learning and Development Practice</a:t>
            </a:r>
          </a:p>
        </p:txBody>
      </p:sp>
      <p:sp>
        <p:nvSpPr>
          <p:cNvPr id="3" name="Content Placeholder 2">
            <a:extLst>
              <a:ext uri="{FF2B5EF4-FFF2-40B4-BE49-F238E27FC236}">
                <a16:creationId xmlns:a16="http://schemas.microsoft.com/office/drawing/2014/main" id="{34CC8B1E-9EB4-4F7A-BE02-702BF8AF79D7}"/>
              </a:ext>
            </a:extLst>
          </p:cNvPr>
          <p:cNvSpPr>
            <a:spLocks noGrp="1"/>
          </p:cNvSpPr>
          <p:nvPr>
            <p:ph idx="1"/>
          </p:nvPr>
        </p:nvSpPr>
        <p:spPr>
          <a:xfrm>
            <a:off x="633663" y="1938934"/>
            <a:ext cx="10515600" cy="4351338"/>
          </a:xfrm>
        </p:spPr>
        <p:txBody>
          <a:bodyPr>
            <a:normAutofit/>
          </a:bodyPr>
          <a:lstStyle/>
          <a:p>
            <a:r>
              <a:rPr lang="en-GB" sz="2400" dirty="0"/>
              <a:t>Induction Training -  formal training programme that all staff will go through at the start of their employment.</a:t>
            </a:r>
          </a:p>
          <a:p>
            <a:r>
              <a:rPr lang="en-GB" sz="2400" dirty="0"/>
              <a:t>Planned Experience – an employee spends time in all departments and progress is monitored throughout.</a:t>
            </a:r>
          </a:p>
          <a:p>
            <a:r>
              <a:rPr lang="en-GB" sz="2400" dirty="0"/>
              <a:t>Coaching – using situations that arise as learning opportunities.</a:t>
            </a:r>
          </a:p>
          <a:p>
            <a:r>
              <a:rPr lang="en-GB" sz="2400" dirty="0"/>
              <a:t>Mentoring – specially selected and trained staff oversee mentees training.</a:t>
            </a:r>
          </a:p>
          <a:p>
            <a:r>
              <a:rPr lang="en-GB" sz="2400" dirty="0"/>
              <a:t>Performance Management – regular reviews that aim to provide a 360 review that can be built upon year on year.</a:t>
            </a:r>
          </a:p>
        </p:txBody>
      </p:sp>
    </p:spTree>
    <p:extLst>
      <p:ext uri="{BB962C8B-B14F-4D97-AF65-F5344CB8AC3E}">
        <p14:creationId xmlns:p14="http://schemas.microsoft.com/office/powerpoint/2010/main" val="8758711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196DD-8025-934C-86D0-C38580FFFF54}"/>
              </a:ext>
            </a:extLst>
          </p:cNvPr>
          <p:cNvSpPr>
            <a:spLocks noGrp="1"/>
          </p:cNvSpPr>
          <p:nvPr>
            <p:ph type="title"/>
          </p:nvPr>
        </p:nvSpPr>
        <p:spPr/>
        <p:txBody>
          <a:bodyPr/>
          <a:lstStyle/>
          <a:p>
            <a:r>
              <a:rPr lang="en-US" b="1" u="sng" dirty="0">
                <a:effectLst>
                  <a:outerShdw blurRad="38100" dist="38100" dir="2700000" algn="tl">
                    <a:srgbClr val="000000">
                      <a:alpha val="43137"/>
                    </a:srgbClr>
                  </a:outerShdw>
                </a:effectLst>
              </a:rPr>
              <a:t>Any Questions?</a:t>
            </a:r>
          </a:p>
        </p:txBody>
      </p:sp>
      <p:pic>
        <p:nvPicPr>
          <p:cNvPr id="9" name="Picture 8">
            <a:extLst>
              <a:ext uri="{FF2B5EF4-FFF2-40B4-BE49-F238E27FC236}">
                <a16:creationId xmlns:a16="http://schemas.microsoft.com/office/drawing/2014/main" id="{3A5AA59B-9E4C-49BF-B363-3AC528B255FA}"/>
              </a:ext>
            </a:extLst>
          </p:cNvPr>
          <p:cNvPicPr>
            <a:picLocks noChangeAspect="1"/>
          </p:cNvPicPr>
          <p:nvPr/>
        </p:nvPicPr>
        <p:blipFill>
          <a:blip r:embed="rId3"/>
          <a:stretch>
            <a:fillRect/>
          </a:stretch>
        </p:blipFill>
        <p:spPr>
          <a:xfrm>
            <a:off x="2802468" y="1930401"/>
            <a:ext cx="5960682" cy="3349146"/>
          </a:xfrm>
          <a:prstGeom prst="rect">
            <a:avLst/>
          </a:prstGeom>
        </p:spPr>
      </p:pic>
    </p:spTree>
    <p:extLst>
      <p:ext uri="{BB962C8B-B14F-4D97-AF65-F5344CB8AC3E}">
        <p14:creationId xmlns:p14="http://schemas.microsoft.com/office/powerpoint/2010/main" val="2100532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F319F-53D6-7044-9150-0265C4046787}"/>
              </a:ext>
            </a:extLst>
          </p:cNvPr>
          <p:cNvSpPr>
            <a:spLocks noGrp="1"/>
          </p:cNvSpPr>
          <p:nvPr>
            <p:ph type="title"/>
          </p:nvPr>
        </p:nvSpPr>
        <p:spPr/>
        <p:txBody>
          <a:bodyPr/>
          <a:lstStyle/>
          <a:p>
            <a:r>
              <a:rPr lang="en-US" u="sng"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B836800A-666A-A240-8FB2-780DF80720F8}"/>
              </a:ext>
            </a:extLst>
          </p:cNvPr>
          <p:cNvSpPr>
            <a:spLocks noGrp="1"/>
          </p:cNvSpPr>
          <p:nvPr>
            <p:ph idx="1"/>
          </p:nvPr>
        </p:nvSpPr>
        <p:spPr>
          <a:xfrm>
            <a:off x="677333" y="1668220"/>
            <a:ext cx="10235505" cy="3880773"/>
          </a:xfrm>
        </p:spPr>
        <p:txBody>
          <a:bodyPr>
            <a:normAutofit/>
          </a:bodyPr>
          <a:lstStyle/>
          <a:p>
            <a:pPr lvl="0"/>
            <a:r>
              <a:rPr lang="en-GB" dirty="0"/>
              <a:t>Armstrong, M. (2020) Armstrong’s Handbook of Human Resource Management Practice. 15</a:t>
            </a:r>
            <a:r>
              <a:rPr lang="en-GB" baseline="30000" dirty="0"/>
              <a:t>th</a:t>
            </a:r>
            <a:r>
              <a:rPr lang="en-GB" dirty="0"/>
              <a:t> Edition. London, Kogan Page Ltd</a:t>
            </a:r>
          </a:p>
          <a:p>
            <a:pPr lvl="0"/>
            <a:r>
              <a:rPr lang="en-GB" dirty="0"/>
              <a:t>Marchington, M., Wilkinson, A., Donnelly, R. and </a:t>
            </a:r>
            <a:r>
              <a:rPr lang="en-GB" dirty="0" err="1"/>
              <a:t>Kynighou</a:t>
            </a:r>
            <a:r>
              <a:rPr lang="en-GB"/>
              <a:t>, A. </a:t>
            </a:r>
            <a:r>
              <a:rPr lang="en-GB" dirty="0"/>
              <a:t>(2016) Human Resource Management at Work. 6</a:t>
            </a:r>
            <a:r>
              <a:rPr lang="en-GB" baseline="30000" dirty="0"/>
              <a:t>th</a:t>
            </a:r>
            <a:r>
              <a:rPr lang="en-GB" dirty="0"/>
              <a:t> Edition. London: CIPD</a:t>
            </a:r>
          </a:p>
        </p:txBody>
      </p:sp>
      <p:grpSp>
        <p:nvGrpSpPr>
          <p:cNvPr id="6" name="Group 5">
            <a:extLst>
              <a:ext uri="{FF2B5EF4-FFF2-40B4-BE49-F238E27FC236}">
                <a16:creationId xmlns:a16="http://schemas.microsoft.com/office/drawing/2014/main" id="{BBE1E005-80FF-45BB-B926-AEB64C2D65AD}"/>
              </a:ext>
            </a:extLst>
          </p:cNvPr>
          <p:cNvGrpSpPr/>
          <p:nvPr/>
        </p:nvGrpSpPr>
        <p:grpSpPr>
          <a:xfrm>
            <a:off x="450693" y="6071483"/>
            <a:ext cx="3008908" cy="800101"/>
            <a:chOff x="450693" y="6071483"/>
            <a:chExt cx="3008908" cy="800101"/>
          </a:xfrm>
        </p:grpSpPr>
        <p:pic>
          <p:nvPicPr>
            <p:cNvPr id="4" name="Content Placeholder 7">
              <a:extLst>
                <a:ext uri="{FF2B5EF4-FFF2-40B4-BE49-F238E27FC236}">
                  <a16:creationId xmlns:a16="http://schemas.microsoft.com/office/drawing/2014/main" id="{82D4F672-ED98-0448-9437-D4DC58C9A1A7}"/>
                </a:ext>
              </a:extLst>
            </p:cNvPr>
            <p:cNvPicPr>
              <a:picLocks noChangeAspect="1"/>
            </p:cNvPicPr>
            <p:nvPr/>
          </p:nvPicPr>
          <p:blipFill>
            <a:blip r:embed="rId3"/>
            <a:stretch>
              <a:fillRect/>
            </a:stretch>
          </p:blipFill>
          <p:spPr>
            <a:xfrm>
              <a:off x="450693" y="6100059"/>
              <a:ext cx="1431466" cy="771525"/>
            </a:xfrm>
            <a:prstGeom prst="rect">
              <a:avLst/>
            </a:prstGeom>
          </p:spPr>
        </p:pic>
        <p:pic>
          <p:nvPicPr>
            <p:cNvPr id="5" name="Picture 4">
              <a:extLst>
                <a:ext uri="{FF2B5EF4-FFF2-40B4-BE49-F238E27FC236}">
                  <a16:creationId xmlns:a16="http://schemas.microsoft.com/office/drawing/2014/main" id="{33AB20F3-C8A3-8B40-851B-F10DBC98D81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02588" y="6071483"/>
              <a:ext cx="1557013" cy="771525"/>
            </a:xfrm>
            <a:prstGeom prst="rect">
              <a:avLst/>
            </a:prstGeom>
          </p:spPr>
        </p:pic>
      </p:grpSp>
    </p:spTree>
    <p:extLst>
      <p:ext uri="{BB962C8B-B14F-4D97-AF65-F5344CB8AC3E}">
        <p14:creationId xmlns:p14="http://schemas.microsoft.com/office/powerpoint/2010/main" val="354163703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1067</TotalTime>
  <Words>2324</Words>
  <Application>Microsoft Office PowerPoint</Application>
  <PresentationFormat>Widescreen</PresentationFormat>
  <Paragraphs>245</Paragraphs>
  <Slides>30</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Retrospect</vt:lpstr>
      <vt:lpstr>Managing People</vt:lpstr>
      <vt:lpstr>Session Learning Outcomes</vt:lpstr>
      <vt:lpstr>Key Definitions</vt:lpstr>
      <vt:lpstr>Differences</vt:lpstr>
      <vt:lpstr>Strategic Resourcing</vt:lpstr>
      <vt:lpstr>HR Planning</vt:lpstr>
      <vt:lpstr>Establishes clear links between the business and HR Plans</vt:lpstr>
      <vt:lpstr>Gives better control over staffing costs and numbers employed</vt:lpstr>
      <vt:lpstr>Better informed about the skills and attitude mix within the organisation</vt:lpstr>
      <vt:lpstr>Maintain a profile of current staff</vt:lpstr>
      <vt:lpstr>Workforce Planning</vt:lpstr>
      <vt:lpstr>Workforce Planning Flowchart</vt:lpstr>
      <vt:lpstr>Workforce Planning Strategies</vt:lpstr>
      <vt:lpstr>Group Task 1</vt:lpstr>
      <vt:lpstr>Recruitment and Selection</vt:lpstr>
      <vt:lpstr>Stages of Recruitment</vt:lpstr>
      <vt:lpstr>Group Task 2</vt:lpstr>
      <vt:lpstr>Selection Processes</vt:lpstr>
      <vt:lpstr>Talent Management (TM)</vt:lpstr>
      <vt:lpstr>Talent Management Policy Principles </vt:lpstr>
      <vt:lpstr>The Process of Talent Management</vt:lpstr>
      <vt:lpstr>Defining Learning &amp; Development</vt:lpstr>
      <vt:lpstr>Components of Learning and Development</vt:lpstr>
      <vt:lpstr>Process of Learning &amp; Development</vt:lpstr>
      <vt:lpstr>Learning Needs Analysis</vt:lpstr>
      <vt:lpstr>Formal and Informal Learning</vt:lpstr>
      <vt:lpstr>Group Task 3</vt:lpstr>
      <vt:lpstr>Learning and Development Practice</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Louanna Robinson</dc:creator>
  <cp:lastModifiedBy>Sujeewa Herath</cp:lastModifiedBy>
  <cp:revision>56</cp:revision>
  <dcterms:created xsi:type="dcterms:W3CDTF">2020-10-05T13:50:51Z</dcterms:created>
  <dcterms:modified xsi:type="dcterms:W3CDTF">2022-06-22T12:11:08Z</dcterms:modified>
</cp:coreProperties>
</file>